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412" r:id="rId3"/>
    <p:sldId id="258" r:id="rId4"/>
    <p:sldId id="347" r:id="rId5"/>
    <p:sldId id="373" r:id="rId6"/>
    <p:sldId id="413" r:id="rId7"/>
    <p:sldId id="348" r:id="rId8"/>
    <p:sldId id="379" r:id="rId9"/>
    <p:sldId id="380" r:id="rId10"/>
    <p:sldId id="381" r:id="rId11"/>
    <p:sldId id="383" r:id="rId12"/>
    <p:sldId id="384" r:id="rId13"/>
    <p:sldId id="385" r:id="rId14"/>
    <p:sldId id="386" r:id="rId15"/>
    <p:sldId id="387" r:id="rId16"/>
    <p:sldId id="388" r:id="rId17"/>
    <p:sldId id="389" r:id="rId18"/>
    <p:sldId id="391" r:id="rId19"/>
    <p:sldId id="392" r:id="rId20"/>
    <p:sldId id="393" r:id="rId21"/>
    <p:sldId id="394" r:id="rId22"/>
    <p:sldId id="395" r:id="rId23"/>
    <p:sldId id="398" r:id="rId24"/>
    <p:sldId id="400" r:id="rId25"/>
    <p:sldId id="404" r:id="rId26"/>
    <p:sldId id="405" r:id="rId27"/>
    <p:sldId id="406" r:id="rId28"/>
    <p:sldId id="407" r:id="rId29"/>
    <p:sldId id="409" r:id="rId30"/>
    <p:sldId id="410" r:id="rId31"/>
    <p:sldId id="411" r:id="rId32"/>
    <p:sldId id="30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987"/>
    <a:srgbClr val="A099CB"/>
    <a:srgbClr val="95C1C4"/>
    <a:srgbClr val="B9D6D8"/>
    <a:srgbClr val="AFA8D3"/>
    <a:srgbClr val="4649AA"/>
    <a:srgbClr val="A9A4D0"/>
    <a:srgbClr val="31327F"/>
    <a:srgbClr val="EFEB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hyperlink" Target="mailto:https://developer.android.com/studio?hl=zh-cn&#13;" TargetMode="External"/><Relationship Id="rId2" Type="http://schemas.openxmlformats.org/officeDocument/2006/relationships/image" Target="../media/image6.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948430" y="-144780"/>
            <a:ext cx="12060555" cy="8474075"/>
          </a:xfrm>
          <a:prstGeom prst="rect">
            <a:avLst/>
          </a:prstGeom>
        </p:spPr>
      </p:pic>
      <p:sp>
        <p:nvSpPr>
          <p:cNvPr id="16" name="文本框 15"/>
          <p:cNvSpPr txBox="1"/>
          <p:nvPr/>
        </p:nvSpPr>
        <p:spPr>
          <a:xfrm>
            <a:off x="605155" y="1254125"/>
            <a:ext cx="8359140" cy="1198880"/>
          </a:xfrm>
          <a:prstGeom prst="rect">
            <a:avLst/>
          </a:prstGeom>
          <a:noFill/>
        </p:spPr>
        <p:txBody>
          <a:bodyPr wrap="square" rtlCol="0">
            <a:spAutoFit/>
          </a:bodyPr>
          <a:lstStyle/>
          <a:p>
            <a:pPr algn="l"/>
            <a:r>
              <a:rPr lang="en-US" altLang="zh-CN" sz="7200" dirty="0">
                <a:solidFill>
                  <a:srgbClr val="383987"/>
                </a:solidFill>
                <a:latin typeface="Agency FB" panose="020B0503020202020204" charset="0"/>
              </a:rPr>
              <a:t>Android</a:t>
            </a:r>
            <a:r>
              <a:rPr lang="zh-CN" altLang="en-US" sz="7200" dirty="0">
                <a:solidFill>
                  <a:srgbClr val="383987"/>
                </a:solidFill>
                <a:latin typeface="Agency FB" panose="020B0503020202020204" charset="0"/>
              </a:rPr>
              <a:t>课程</a:t>
            </a:r>
            <a:endParaRPr lang="zh-CN" altLang="en-US" sz="7200" dirty="0">
              <a:solidFill>
                <a:srgbClr val="383987"/>
              </a:solidFill>
              <a:latin typeface="Agency FB" panose="020B0503020202020204" charset="0"/>
            </a:endParaRPr>
          </a:p>
        </p:txBody>
      </p:sp>
      <p:sp>
        <p:nvSpPr>
          <p:cNvPr id="17" name="文本框 16"/>
          <p:cNvSpPr txBox="1"/>
          <p:nvPr/>
        </p:nvSpPr>
        <p:spPr>
          <a:xfrm>
            <a:off x="605155" y="2858770"/>
            <a:ext cx="6200140" cy="119888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第</a:t>
            </a:r>
            <a:r>
              <a:rPr lang="en-US" altLang="zh-CN" sz="3600" noProof="0" dirty="0">
                <a:ln>
                  <a:noFill/>
                </a:ln>
                <a:solidFill>
                  <a:srgbClr val="383987"/>
                </a:solidFill>
                <a:uLnTx/>
                <a:uFillTx/>
                <a:latin typeface="微软雅黑" panose="020B0503020204020204" charset="-122"/>
                <a:ea typeface="微软雅黑" panose="020B0503020204020204" charset="-122"/>
                <a:sym typeface="+mn-ea"/>
              </a:rPr>
              <a:t>2</a:t>
            </a:r>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章  </a:t>
            </a:r>
            <a:r>
              <a:rPr lang="en-US" altLang="zh-CN" sz="3600" dirty="0">
                <a:solidFill>
                  <a:srgbClr val="383987"/>
                </a:solidFill>
                <a:latin typeface="微软雅黑" panose="020B0503020204020204" charset="-122"/>
                <a:ea typeface="微软雅黑" panose="020B0503020204020204" charset="-122"/>
                <a:sym typeface="+mn-ea"/>
              </a:rPr>
              <a:t>Android</a:t>
            </a:r>
            <a:r>
              <a:rPr lang="zh-CN" altLang="en-US" sz="3600" dirty="0">
                <a:solidFill>
                  <a:srgbClr val="383987"/>
                </a:solidFill>
                <a:latin typeface="微软雅黑" panose="020B0503020204020204" charset="-122"/>
                <a:ea typeface="微软雅黑" panose="020B0503020204020204" charset="-122"/>
                <a:sym typeface="+mn-ea"/>
              </a:rPr>
              <a:t>开发环境</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a:p>
            <a:pPr lvl="0" algn="l"/>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8" name="文本框 7"/>
          <p:cNvSpPr txBox="1"/>
          <p:nvPr/>
        </p:nvSpPr>
        <p:spPr>
          <a:xfrm>
            <a:off x="686270" y="4428235"/>
            <a:ext cx="2561920" cy="368300"/>
          </a:xfrm>
          <a:prstGeom prst="rect">
            <a:avLst/>
          </a:prstGeom>
          <a:noFill/>
        </p:spPr>
        <p:txBody>
          <a:bodyPr wrap="square" rtlCol="0" anchor="t">
            <a:spAutoFit/>
          </a:bodyPr>
          <a:lstStyle/>
          <a:p>
            <a:r>
              <a:rPr lang="zh-CN" altLang="en-US" dirty="0">
                <a:solidFill>
                  <a:srgbClr val="383987"/>
                </a:solidFill>
                <a:latin typeface="微软雅黑" panose="020B0503020204020204" charset="-122"/>
                <a:ea typeface="微软雅黑" panose="020B0503020204020204" charset="-122"/>
                <a:sym typeface="+mn-ea"/>
              </a:rPr>
              <a:t>任课教师：某某某</a:t>
            </a:r>
            <a:endParaRPr lang="zh-CN" altLang="en-US" dirty="0">
              <a:solidFill>
                <a:srgbClr val="383987"/>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3312477" y="4501515"/>
            <a:ext cx="132715" cy="218440"/>
            <a:chOff x="5420" y="7411"/>
            <a:chExt cx="336" cy="503"/>
          </a:xfrm>
        </p:grpSpPr>
        <p:cxnSp>
          <p:nvCxnSpPr>
            <p:cNvPr id="9" name="直接连接符 8"/>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3409006" y="4501515"/>
            <a:ext cx="132715" cy="218440"/>
            <a:chOff x="5420" y="7411"/>
            <a:chExt cx="336" cy="503"/>
          </a:xfrm>
        </p:grpSpPr>
        <p:cxnSp>
          <p:nvCxnSpPr>
            <p:cNvPr id="15" name="直接连接符 14"/>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下载和安装</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073150" y="2046605"/>
            <a:ext cx="10344150" cy="40690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lnSpc>
                <a:spcPct val="110000"/>
              </a:lnSpc>
            </a:pPr>
            <a:r>
              <a:rPr lang="zh-CN" altLang="en-US" sz="2400" dirty="0">
                <a:latin typeface="等线" panose="02010600030101010101" pitchFamily="2" charset="-122"/>
                <a:ea typeface="等线" panose="02010600030101010101" pitchFamily="2" charset="-122"/>
                <a:cs typeface="等线" panose="02010600030101010101" pitchFamily="2" charset="-122"/>
              </a:rPr>
              <a:t>安装完成后，启动</a:t>
            </a:r>
            <a:r>
              <a:rPr lang="en-US" altLang="zh-CN" sz="2400" dirty="0">
                <a:latin typeface="等线" panose="02010600030101010101" pitchFamily="2" charset="-122"/>
                <a:ea typeface="等线" panose="02010600030101010101" pitchFamily="2" charset="-122"/>
                <a:cs typeface="等线" panose="02010600030101010101" pitchFamily="2" charset="-122"/>
              </a:rPr>
              <a:t>Android Studio</a:t>
            </a:r>
            <a:r>
              <a:rPr lang="zh-CN" altLang="en-US" sz="2400" dirty="0">
                <a:latin typeface="等线" panose="02010600030101010101" pitchFamily="2" charset="-122"/>
                <a:ea typeface="等线" panose="02010600030101010101" pitchFamily="2" charset="-122"/>
                <a:cs typeface="等线" panose="02010600030101010101" pitchFamily="2" charset="-122"/>
              </a:rPr>
              <a:t>，正常启动会出现如图所示的启动画面</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p:txBody>
      </p:sp>
      <p:pic>
        <p:nvPicPr>
          <p:cNvPr id="7" name="图片 7" descr="屏幕截图 2025-02-15 213352"/>
          <p:cNvPicPr>
            <a:picLocks noChangeAspect="1"/>
          </p:cNvPicPr>
          <p:nvPr/>
        </p:nvPicPr>
        <p:blipFill>
          <a:blip r:embed="rId3"/>
          <a:stretch>
            <a:fillRect/>
          </a:stretch>
        </p:blipFill>
        <p:spPr>
          <a:xfrm>
            <a:off x="3341370" y="2817813"/>
            <a:ext cx="5266690" cy="3297555"/>
          </a:xfrm>
          <a:prstGeom prst="rect">
            <a:avLst/>
          </a:prstGeom>
        </p:spPr>
      </p:pic>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02</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下载和安装</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073150" y="2046605"/>
            <a:ext cx="10344150" cy="40690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lnSpc>
                <a:spcPct val="110000"/>
              </a:lnSpc>
            </a:pPr>
            <a:r>
              <a:rPr lang="zh-CN" altLang="en-US" sz="2400" dirty="0">
                <a:latin typeface="等线" panose="02010600030101010101" pitchFamily="2" charset="-122"/>
                <a:ea typeface="等线" panose="02010600030101010101" pitchFamily="2" charset="-122"/>
                <a:cs typeface="等线" panose="02010600030101010101" pitchFamily="2" charset="-122"/>
              </a:rPr>
              <a:t>在首次启动</a:t>
            </a:r>
            <a:r>
              <a:rPr lang="en-US" altLang="zh-CN" sz="2400" dirty="0">
                <a:latin typeface="等线" panose="02010600030101010101" pitchFamily="2" charset="-122"/>
                <a:ea typeface="等线" panose="02010600030101010101" pitchFamily="2" charset="-122"/>
                <a:cs typeface="等线" panose="02010600030101010101" pitchFamily="2" charset="-122"/>
              </a:rPr>
              <a:t>Android Studio</a:t>
            </a:r>
            <a:r>
              <a:rPr lang="zh-CN" altLang="en-US" sz="2400" dirty="0">
                <a:latin typeface="等线" panose="02010600030101010101" pitchFamily="2" charset="-122"/>
                <a:ea typeface="等线" panose="02010600030101010101" pitchFamily="2" charset="-122"/>
                <a:cs typeface="等线" panose="02010600030101010101" pitchFamily="2" charset="-122"/>
              </a:rPr>
              <a:t>时，会进入</a:t>
            </a:r>
            <a:r>
              <a:rPr lang="en-US" altLang="zh-CN" sz="2400" dirty="0">
                <a:latin typeface="等线" panose="02010600030101010101" pitchFamily="2" charset="-122"/>
                <a:ea typeface="等线" panose="02010600030101010101" pitchFamily="2" charset="-122"/>
                <a:cs typeface="等线" panose="02010600030101010101" pitchFamily="2" charset="-122"/>
              </a:rPr>
              <a:t>Android Studio</a:t>
            </a:r>
            <a:r>
              <a:rPr lang="zh-CN" altLang="en-US" sz="2400" dirty="0">
                <a:latin typeface="等线" panose="02010600030101010101" pitchFamily="2" charset="-122"/>
                <a:ea typeface="等线" panose="02010600030101010101" pitchFamily="2" charset="-122"/>
                <a:cs typeface="等线" panose="02010600030101010101" pitchFamily="2" charset="-122"/>
              </a:rPr>
              <a:t>设置向导</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p:txBody>
      </p:sp>
      <p:pic>
        <p:nvPicPr>
          <p:cNvPr id="2" name="图片 9" descr="屏幕截图 2025-02-15 212646"/>
          <p:cNvPicPr>
            <a:picLocks noChangeAspect="1"/>
          </p:cNvPicPr>
          <p:nvPr/>
        </p:nvPicPr>
        <p:blipFill>
          <a:blip r:embed="rId3"/>
          <a:stretch>
            <a:fillRect/>
          </a:stretch>
        </p:blipFill>
        <p:spPr>
          <a:xfrm>
            <a:off x="3426460" y="2585720"/>
            <a:ext cx="5267960" cy="3975100"/>
          </a:xfrm>
          <a:prstGeom prst="rect">
            <a:avLst/>
          </a:prstGeom>
        </p:spPr>
      </p:pic>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02</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下载和安装</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073150" y="2046605"/>
            <a:ext cx="10344150" cy="40690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lnSpc>
                <a:spcPct val="110000"/>
              </a:lnSpc>
            </a:pPr>
            <a:r>
              <a:rPr lang="zh-CN" altLang="en-US" sz="2400" dirty="0">
                <a:latin typeface="等线" panose="02010600030101010101" pitchFamily="2" charset="-122"/>
                <a:ea typeface="等线" panose="02010600030101010101" pitchFamily="2" charset="-122"/>
                <a:cs typeface="等线" panose="02010600030101010101" pitchFamily="2" charset="-122"/>
              </a:rPr>
              <a:t>推荐选择标准（</a:t>
            </a:r>
            <a:r>
              <a:rPr lang="en-US" altLang="zh-CN" sz="2400" dirty="0">
                <a:latin typeface="等线" panose="02010600030101010101" pitchFamily="2" charset="-122"/>
                <a:ea typeface="等线" panose="02010600030101010101" pitchFamily="2" charset="-122"/>
                <a:cs typeface="等线" panose="02010600030101010101" pitchFamily="2" charset="-122"/>
              </a:rPr>
              <a:t>Standard</a:t>
            </a:r>
            <a:r>
              <a:rPr lang="zh-CN" altLang="en-US" sz="2400" dirty="0">
                <a:latin typeface="等线" panose="02010600030101010101" pitchFamily="2" charset="-122"/>
                <a:ea typeface="等线" panose="02010600030101010101" pitchFamily="2" charset="-122"/>
                <a:cs typeface="等线" panose="02010600030101010101" pitchFamily="2" charset="-122"/>
              </a:rPr>
              <a:t>）模式，</a:t>
            </a:r>
            <a:r>
              <a:rPr lang="en-US" altLang="zh-CN" sz="2400" dirty="0">
                <a:latin typeface="等线" panose="02010600030101010101" pitchFamily="2" charset="-122"/>
                <a:ea typeface="等线" panose="02010600030101010101" pitchFamily="2" charset="-122"/>
                <a:cs typeface="等线" panose="02010600030101010101" pitchFamily="2" charset="-122"/>
              </a:rPr>
              <a:t>Android Studio</a:t>
            </a:r>
            <a:r>
              <a:rPr lang="zh-CN" altLang="en-US" sz="2400" dirty="0">
                <a:latin typeface="等线" panose="02010600030101010101" pitchFamily="2" charset="-122"/>
                <a:ea typeface="等线" panose="02010600030101010101" pitchFamily="2" charset="-122"/>
                <a:cs typeface="等线" panose="02010600030101010101" pitchFamily="2" charset="-122"/>
              </a:rPr>
              <a:t>会安装最常用的模块，设置最通用的配置</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1" descr="屏幕截图 2025-02-15 212710"/>
          <p:cNvPicPr>
            <a:picLocks noChangeAspect="1"/>
          </p:cNvPicPr>
          <p:nvPr/>
        </p:nvPicPr>
        <p:blipFill>
          <a:blip r:embed="rId3"/>
          <a:stretch>
            <a:fillRect/>
          </a:stretch>
        </p:blipFill>
        <p:spPr>
          <a:xfrm>
            <a:off x="3462020" y="2828925"/>
            <a:ext cx="5267960" cy="3975100"/>
          </a:xfrm>
          <a:prstGeom prst="rect">
            <a:avLst/>
          </a:prstGeom>
        </p:spPr>
      </p:pic>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02</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下载和安装</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073150" y="2046605"/>
            <a:ext cx="10344150" cy="40690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lnSpc>
                <a:spcPct val="110000"/>
              </a:lnSpc>
            </a:pPr>
            <a:r>
              <a:rPr lang="zh-CN" altLang="en-US" sz="2400" dirty="0">
                <a:latin typeface="等线" panose="02010600030101010101" pitchFamily="2" charset="-122"/>
                <a:ea typeface="等线" panose="02010600030101010101" pitchFamily="2" charset="-122"/>
                <a:cs typeface="等线" panose="02010600030101010101" pitchFamily="2" charset="-122"/>
              </a:rPr>
              <a:t>在下面的这个页面中，会详细显示出</a:t>
            </a:r>
            <a:r>
              <a:rPr lang="en-US" altLang="zh-CN" sz="2400" dirty="0">
                <a:latin typeface="等线" panose="02010600030101010101" pitchFamily="2" charset="-122"/>
                <a:ea typeface="等线" panose="02010600030101010101" pitchFamily="2" charset="-122"/>
                <a:cs typeface="等线" panose="02010600030101010101" pitchFamily="2" charset="-122"/>
              </a:rPr>
              <a:t>Android Studio</a:t>
            </a:r>
            <a:r>
              <a:rPr lang="zh-CN" altLang="en-US" sz="2400" dirty="0">
                <a:latin typeface="等线" panose="02010600030101010101" pitchFamily="2" charset="-122"/>
                <a:ea typeface="等线" panose="02010600030101010101" pitchFamily="2" charset="-122"/>
                <a:cs typeface="等线" panose="02010600030101010101" pitchFamily="2" charset="-122"/>
              </a:rPr>
              <a:t>需要安装的模块名称和尺寸</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p:txBody>
      </p:sp>
      <p:pic>
        <p:nvPicPr>
          <p:cNvPr id="12" name="图片 12" descr="屏幕截图 2025-02-15 212735"/>
          <p:cNvPicPr>
            <a:picLocks noChangeAspect="1"/>
          </p:cNvPicPr>
          <p:nvPr/>
        </p:nvPicPr>
        <p:blipFill>
          <a:blip r:embed="rId3"/>
          <a:stretch>
            <a:fillRect/>
          </a:stretch>
        </p:blipFill>
        <p:spPr>
          <a:xfrm>
            <a:off x="3462020" y="2680335"/>
            <a:ext cx="5267960" cy="3975100"/>
          </a:xfrm>
          <a:prstGeom prst="rect">
            <a:avLst/>
          </a:prstGeom>
        </p:spPr>
      </p:pic>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02</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下载和安装</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073150" y="2046605"/>
            <a:ext cx="10344150" cy="40690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lnSpc>
                <a:spcPct val="110000"/>
              </a:lnSpc>
            </a:pPr>
            <a:r>
              <a:rPr lang="zh-CN" altLang="en-US" sz="2400" dirty="0">
                <a:latin typeface="等线" panose="02010600030101010101" pitchFamily="2" charset="-122"/>
                <a:ea typeface="等线" panose="02010600030101010101" pitchFamily="2" charset="-122"/>
                <a:cs typeface="等线" panose="02010600030101010101" pitchFamily="2" charset="-122"/>
              </a:rPr>
              <a:t>点击下一步后，会显示许可协议，选择</a:t>
            </a:r>
            <a:r>
              <a:rPr lang="en-US" altLang="zh-CN" sz="2400" dirty="0">
                <a:latin typeface="等线" panose="02010600030101010101" pitchFamily="2" charset="-122"/>
                <a:ea typeface="等线" panose="02010600030101010101" pitchFamily="2" charset="-122"/>
                <a:cs typeface="等线" panose="02010600030101010101" pitchFamily="2" charset="-122"/>
              </a:rPr>
              <a:t>“Accept”</a:t>
            </a:r>
            <a:r>
              <a:rPr lang="zh-CN" altLang="en-US" sz="2400" dirty="0">
                <a:latin typeface="等线" panose="02010600030101010101" pitchFamily="2" charset="-122"/>
                <a:ea typeface="等线" panose="02010600030101010101" pitchFamily="2" charset="-122"/>
                <a:cs typeface="等线" panose="02010600030101010101" pitchFamily="2" charset="-122"/>
              </a:rPr>
              <a:t>同意协议，然后点击</a:t>
            </a:r>
            <a:r>
              <a:rPr lang="en-US" altLang="zh-CN" sz="2400" dirty="0">
                <a:latin typeface="等线" panose="02010600030101010101" pitchFamily="2" charset="-122"/>
                <a:ea typeface="等线" panose="02010600030101010101" pitchFamily="2" charset="-122"/>
                <a:cs typeface="等线" panose="02010600030101010101" pitchFamily="2" charset="-122"/>
              </a:rPr>
              <a:t>“Finish”</a:t>
            </a:r>
            <a:r>
              <a:rPr lang="zh-CN" altLang="en-US" sz="2400" dirty="0">
                <a:latin typeface="等线" panose="02010600030101010101" pitchFamily="2" charset="-122"/>
                <a:ea typeface="等线" panose="02010600030101010101" pitchFamily="2" charset="-122"/>
                <a:cs typeface="等线" panose="02010600030101010101" pitchFamily="2" charset="-122"/>
              </a:rPr>
              <a:t>按钮</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p:txBody>
      </p:sp>
      <p:pic>
        <p:nvPicPr>
          <p:cNvPr id="13" name="图片 13" descr="屏幕截图 2025-02-15 212753"/>
          <p:cNvPicPr>
            <a:picLocks noChangeAspect="1"/>
          </p:cNvPicPr>
          <p:nvPr/>
        </p:nvPicPr>
        <p:blipFill>
          <a:blip r:embed="rId3"/>
          <a:stretch>
            <a:fillRect/>
          </a:stretch>
        </p:blipFill>
        <p:spPr>
          <a:xfrm>
            <a:off x="3462020" y="2814955"/>
            <a:ext cx="5267960" cy="3975100"/>
          </a:xfrm>
          <a:prstGeom prst="rect">
            <a:avLst/>
          </a:prstGeom>
        </p:spPr>
      </p:pic>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02</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下载和安装</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073150" y="2005965"/>
            <a:ext cx="10344150" cy="40690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lnSpc>
                <a:spcPct val="110000"/>
              </a:lnSpc>
            </a:pPr>
            <a:r>
              <a:rPr lang="zh-CN" altLang="en-US" sz="2400" dirty="0">
                <a:latin typeface="等线" panose="02010600030101010101" pitchFamily="2" charset="-122"/>
                <a:ea typeface="等线" panose="02010600030101010101" pitchFamily="2" charset="-122"/>
                <a:cs typeface="等线" panose="02010600030101010101" pitchFamily="2" charset="-122"/>
              </a:rPr>
              <a:t>进入实际下载页面后，会从服务器上逐个下载</a:t>
            </a:r>
            <a:r>
              <a:rPr lang="en-US" altLang="zh-CN" sz="2400" dirty="0">
                <a:latin typeface="等线" panose="02010600030101010101" pitchFamily="2" charset="-122"/>
                <a:ea typeface="等线" panose="02010600030101010101" pitchFamily="2" charset="-122"/>
                <a:cs typeface="等线" panose="02010600030101010101" pitchFamily="2" charset="-122"/>
              </a:rPr>
              <a:t>Android Studio</a:t>
            </a:r>
            <a:r>
              <a:rPr lang="zh-CN" altLang="en-US" sz="2400" dirty="0">
                <a:latin typeface="等线" panose="02010600030101010101" pitchFamily="2" charset="-122"/>
                <a:ea typeface="等线" panose="02010600030101010101" pitchFamily="2" charset="-122"/>
                <a:cs typeface="等线" panose="02010600030101010101" pitchFamily="2" charset="-122"/>
              </a:rPr>
              <a:t>的组件文件包，下载时间根据网络情况会有很大的不同</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p:txBody>
      </p:sp>
      <p:pic>
        <p:nvPicPr>
          <p:cNvPr id="14" name="图片 14" descr="屏幕截图 2025-02-15 212826"/>
          <p:cNvPicPr>
            <a:picLocks noChangeAspect="1"/>
          </p:cNvPicPr>
          <p:nvPr/>
        </p:nvPicPr>
        <p:blipFill>
          <a:blip r:embed="rId3"/>
          <a:stretch>
            <a:fillRect/>
          </a:stretch>
        </p:blipFill>
        <p:spPr>
          <a:xfrm>
            <a:off x="3462020" y="2882900"/>
            <a:ext cx="5267960" cy="3975100"/>
          </a:xfrm>
          <a:prstGeom prst="rect">
            <a:avLst/>
          </a:prstGeom>
        </p:spPr>
      </p:pic>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02</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下载和安装</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073150" y="2005965"/>
            <a:ext cx="10344150" cy="40690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lnSpc>
                <a:spcPct val="110000"/>
              </a:lnSpc>
            </a:pPr>
            <a:r>
              <a:rPr lang="zh-CN" altLang="en-US" sz="2400" dirty="0">
                <a:latin typeface="等线" panose="02010600030101010101" pitchFamily="2" charset="-122"/>
                <a:ea typeface="等线" panose="02010600030101010101" pitchFamily="2" charset="-122"/>
                <a:cs typeface="等线" panose="02010600030101010101" pitchFamily="2" charset="-122"/>
              </a:rPr>
              <a:t>在组件下载完成后，</a:t>
            </a:r>
            <a:r>
              <a:rPr lang="en-US" altLang="zh-CN" sz="2400" dirty="0">
                <a:latin typeface="等线" panose="02010600030101010101" pitchFamily="2" charset="-122"/>
                <a:ea typeface="等线" panose="02010600030101010101" pitchFamily="2" charset="-122"/>
                <a:cs typeface="等线" panose="02010600030101010101" pitchFamily="2" charset="-122"/>
              </a:rPr>
              <a:t>“Finish”</a:t>
            </a:r>
            <a:r>
              <a:rPr lang="zh-CN" altLang="en-US" sz="2400" dirty="0">
                <a:latin typeface="等线" panose="02010600030101010101" pitchFamily="2" charset="-122"/>
                <a:ea typeface="等线" panose="02010600030101010101" pitchFamily="2" charset="-122"/>
                <a:cs typeface="等线" panose="02010600030101010101" pitchFamily="2" charset="-122"/>
              </a:rPr>
              <a:t>按钮会高亮显示，如图所示。至此，</a:t>
            </a:r>
            <a:r>
              <a:rPr lang="en-US" altLang="zh-CN" sz="2400" dirty="0">
                <a:latin typeface="等线" panose="02010600030101010101" pitchFamily="2" charset="-122"/>
                <a:ea typeface="等线" panose="02010600030101010101" pitchFamily="2" charset="-122"/>
                <a:cs typeface="等线" panose="02010600030101010101" pitchFamily="2" charset="-122"/>
              </a:rPr>
              <a:t>Android Studio</a:t>
            </a:r>
            <a:r>
              <a:rPr lang="zh-CN" altLang="en-US" sz="2400" dirty="0">
                <a:latin typeface="等线" panose="02010600030101010101" pitchFamily="2" charset="-122"/>
                <a:ea typeface="等线" panose="02010600030101010101" pitchFamily="2" charset="-122"/>
                <a:cs typeface="等线" panose="02010600030101010101" pitchFamily="2" charset="-122"/>
              </a:rPr>
              <a:t>开发环境就安装完成了</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p:txBody>
      </p:sp>
      <p:pic>
        <p:nvPicPr>
          <p:cNvPr id="8" name="图片 8" descr="屏幕截图 2025-02-16 171023"/>
          <p:cNvPicPr>
            <a:picLocks noChangeAspect="1"/>
          </p:cNvPicPr>
          <p:nvPr/>
        </p:nvPicPr>
        <p:blipFill>
          <a:blip r:embed="rId3"/>
          <a:stretch>
            <a:fillRect/>
          </a:stretch>
        </p:blipFill>
        <p:spPr>
          <a:xfrm>
            <a:off x="3462020" y="2800985"/>
            <a:ext cx="5267960" cy="3975100"/>
          </a:xfrm>
          <a:prstGeom prst="rect">
            <a:avLst/>
          </a:prstGeom>
        </p:spPr>
      </p:pic>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02</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开发工具</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073150" y="2005965"/>
            <a:ext cx="10344150" cy="40690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lnSpc>
                <a:spcPct val="110000"/>
              </a:lnSpc>
            </a:pPr>
            <a:r>
              <a:rPr lang="en-US" altLang="zh-CN" sz="2400" dirty="0">
                <a:latin typeface="等线" panose="02010600030101010101" pitchFamily="2" charset="-122"/>
                <a:ea typeface="等线" panose="02010600030101010101" pitchFamily="2" charset="-122"/>
                <a:cs typeface="等线" panose="02010600030101010101" pitchFamily="2" charset="-122"/>
              </a:rPr>
              <a:t>Android Studio</a:t>
            </a:r>
            <a:r>
              <a:rPr lang="zh-CN" altLang="en-US" sz="2400" dirty="0">
                <a:latin typeface="等线" panose="02010600030101010101" pitchFamily="2" charset="-122"/>
                <a:ea typeface="等线" panose="02010600030101010101" pitchFamily="2" charset="-122"/>
                <a:cs typeface="等线" panose="02010600030101010101" pitchFamily="2" charset="-122"/>
              </a:rPr>
              <a:t>提供了多个强大的开发工具，便于程序开发人员简化开发和调试过程。这些工具中多数可以在</a:t>
            </a:r>
            <a:r>
              <a:rPr lang="en-US" altLang="zh-CN" sz="2400" dirty="0">
                <a:latin typeface="等线" panose="02010600030101010101" pitchFamily="2" charset="-122"/>
                <a:ea typeface="等线" panose="02010600030101010101" pitchFamily="2" charset="-122"/>
                <a:cs typeface="等线" panose="02010600030101010101" pitchFamily="2" charset="-122"/>
              </a:rPr>
              <a:t> Studio</a:t>
            </a:r>
            <a:r>
              <a:rPr lang="zh-CN" altLang="en-US" sz="2400" dirty="0">
                <a:latin typeface="等线" panose="02010600030101010101" pitchFamily="2" charset="-122"/>
                <a:ea typeface="等线" panose="02010600030101010101" pitchFamily="2" charset="-122"/>
                <a:cs typeface="等线" panose="02010600030101010101" pitchFamily="2" charset="-122"/>
              </a:rPr>
              <a:t>中直接调用，也有部分是需要在命令行模式下使用的。</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2000" dirty="0">
                <a:latin typeface="等线" panose="02010600030101010101" pitchFamily="2" charset="-122"/>
                <a:ea typeface="等线" panose="02010600030101010101" pitchFamily="2" charset="-122"/>
                <a:cs typeface="等线" panose="02010600030101010101" pitchFamily="2" charset="-122"/>
              </a:rPr>
              <a:t>Android模拟器</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调试桥</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2000" dirty="0">
                <a:latin typeface="等线" panose="02010600030101010101" pitchFamily="2" charset="-122"/>
                <a:ea typeface="等线" panose="02010600030101010101" pitchFamily="2" charset="-122"/>
                <a:cs typeface="等线" panose="02010600030101010101" pitchFamily="2" charset="-122"/>
              </a:rPr>
              <a:t>Logcat</a:t>
            </a:r>
            <a:r>
              <a:rPr lang="zh-CN" altLang="en-US" sz="2000" dirty="0">
                <a:latin typeface="等线" panose="02010600030101010101" pitchFamily="2" charset="-122"/>
                <a:ea typeface="等线" panose="02010600030101010101" pitchFamily="2" charset="-122"/>
                <a:cs typeface="等线" panose="02010600030101010101" pitchFamily="2" charset="-122"/>
              </a:rPr>
              <a:t>日志记录工具</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2000" dirty="0">
                <a:latin typeface="等线" panose="02010600030101010101" pitchFamily="2" charset="-122"/>
                <a:ea typeface="等线" panose="02010600030101010101" pitchFamily="2" charset="-122"/>
                <a:cs typeface="等线" panose="02010600030101010101" pitchFamily="2" charset="-122"/>
              </a:rPr>
              <a:t>Layout Editor</a:t>
            </a:r>
            <a:r>
              <a:rPr lang="zh-CN" altLang="en-US" sz="2000" dirty="0">
                <a:latin typeface="等线" panose="02010600030101010101" pitchFamily="2" charset="-122"/>
                <a:ea typeface="等线" panose="02010600030101010101" pitchFamily="2" charset="-122"/>
                <a:cs typeface="等线" panose="02010600030101010101" pitchFamily="2" charset="-122"/>
              </a:rPr>
              <a:t>图形化设计工具</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zh-CN" altLang="en-US" sz="2000" dirty="0">
                <a:latin typeface="等线" panose="02010600030101010101" pitchFamily="2" charset="-122"/>
                <a:ea typeface="等线" panose="02010600030101010101" pitchFamily="2" charset="-122"/>
                <a:cs typeface="等线" panose="02010600030101010101" pitchFamily="2" charset="-122"/>
              </a:rPr>
              <a:t>其他工具</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03</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开发工具</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-Android</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模拟器</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073150" y="2005965"/>
            <a:ext cx="6384925" cy="40690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lvl="2">
              <a:lnSpc>
                <a:spcPct val="110000"/>
              </a:lnSpc>
            </a:pPr>
            <a:r>
              <a:rPr lang="en-US" altLang="zh-CN" sz="2000" dirty="0">
                <a:latin typeface="等线" panose="02010600030101010101" pitchFamily="2" charset="-122"/>
                <a:ea typeface="等线" panose="02010600030101010101" pitchFamily="2" charset="-122"/>
                <a:cs typeface="等线" panose="02010600030101010101" pitchFamily="2" charset="-122"/>
              </a:rPr>
              <a:t>Android </a:t>
            </a:r>
            <a:r>
              <a:rPr lang="zh-CN" altLang="en-US" sz="2000" dirty="0">
                <a:latin typeface="等线" panose="02010600030101010101" pitchFamily="2" charset="-122"/>
                <a:ea typeface="等线" panose="02010600030101010101" pitchFamily="2" charset="-122"/>
                <a:cs typeface="等线" panose="02010600030101010101" pitchFamily="2" charset="-122"/>
              </a:rPr>
              <a:t>模拟器是一个虚拟设备模拟工具，允许开发者在没有实际</a:t>
            </a:r>
            <a:r>
              <a:rPr lang="en-US" altLang="zh-CN" sz="2000" dirty="0">
                <a:latin typeface="等线" panose="02010600030101010101" pitchFamily="2" charset="-122"/>
                <a:ea typeface="等线" panose="02010600030101010101" pitchFamily="2" charset="-122"/>
                <a:cs typeface="等线" panose="02010600030101010101" pitchFamily="2" charset="-122"/>
              </a:rPr>
              <a:t> Android </a:t>
            </a:r>
            <a:r>
              <a:rPr lang="zh-CN" altLang="en-US" sz="2000" dirty="0">
                <a:latin typeface="等线" panose="02010600030101010101" pitchFamily="2" charset="-122"/>
                <a:ea typeface="等线" panose="02010600030101010101" pitchFamily="2" charset="-122"/>
                <a:cs typeface="等线" panose="02010600030101010101" pitchFamily="2" charset="-122"/>
              </a:rPr>
              <a:t>设备的情况下测试和调试应用程序。</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zh-CN" altLang="en-US" sz="2000" dirty="0">
                <a:latin typeface="等线" panose="02010600030101010101" pitchFamily="2" charset="-122"/>
                <a:ea typeface="等线" panose="02010600030101010101" pitchFamily="2" charset="-122"/>
                <a:cs typeface="等线" panose="02010600030101010101" pitchFamily="2" charset="-122"/>
              </a:rPr>
              <a:t>它模拟真实的</a:t>
            </a:r>
            <a:r>
              <a:rPr lang="en-US" altLang="zh-CN" sz="2000" dirty="0">
                <a:latin typeface="等线" panose="02010600030101010101" pitchFamily="2" charset="-122"/>
                <a:ea typeface="等线" panose="02010600030101010101" pitchFamily="2" charset="-122"/>
                <a:cs typeface="等线" panose="02010600030101010101" pitchFamily="2" charset="-122"/>
              </a:rPr>
              <a:t> Android </a:t>
            </a:r>
            <a:r>
              <a:rPr lang="zh-CN" altLang="en-US" sz="2000" dirty="0">
                <a:latin typeface="等线" panose="02010600030101010101" pitchFamily="2" charset="-122"/>
                <a:ea typeface="等线" panose="02010600030101010101" pitchFamily="2" charset="-122"/>
                <a:cs typeface="等线" panose="02010600030101010101" pitchFamily="2" charset="-122"/>
              </a:rPr>
              <a:t>设备，提供了与物理设备几乎一致的开发环境，使得开发者能够验证应用的行为、界面和性能。</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endParaRPr lang="zh-CN" altLang="en-US" sz="2400" dirty="0">
              <a:latin typeface="等线" panose="02010600030101010101" pitchFamily="2" charset="-122"/>
              <a:ea typeface="等线" panose="02010600030101010101" pitchFamily="2" charset="-122"/>
              <a:cs typeface="等线" panose="02010600030101010101" pitchFamily="2" charset="-122"/>
            </a:endParaRPr>
          </a:p>
        </p:txBody>
      </p:sp>
      <p:pic>
        <p:nvPicPr>
          <p:cNvPr id="18" name="图片 4"/>
          <p:cNvPicPr>
            <a:picLocks noChangeAspect="1"/>
          </p:cNvPicPr>
          <p:nvPr/>
        </p:nvPicPr>
        <p:blipFill>
          <a:blip r:embed="rId3"/>
          <a:stretch>
            <a:fillRect/>
          </a:stretch>
        </p:blipFill>
        <p:spPr>
          <a:xfrm>
            <a:off x="7946390" y="374015"/>
            <a:ext cx="3100705" cy="6109970"/>
          </a:xfrm>
          <a:prstGeom prst="rect">
            <a:avLst/>
          </a:prstGeom>
          <a:noFill/>
          <a:ln>
            <a:noFill/>
          </a:ln>
        </p:spPr>
      </p:pic>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03</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开发工具</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073150" y="2005965"/>
            <a:ext cx="4512945" cy="40690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lnSpc>
                <a:spcPct val="110000"/>
              </a:lnSpc>
              <a:buNone/>
            </a:pPr>
            <a:r>
              <a:rPr lang="zh-CN" altLang="en-US" sz="2400" dirty="0">
                <a:latin typeface="等线" panose="02010600030101010101" pitchFamily="2" charset="-122"/>
                <a:ea typeface="等线" panose="02010600030101010101" pitchFamily="2" charset="-122"/>
                <a:cs typeface="等线" panose="02010600030101010101" pitchFamily="2" charset="-122"/>
              </a:rPr>
              <a:t>（</a:t>
            </a:r>
            <a:r>
              <a:rPr lang="en-US" altLang="zh-CN" sz="2400" dirty="0">
                <a:latin typeface="等线" panose="02010600030101010101" pitchFamily="2" charset="-122"/>
                <a:ea typeface="等线" panose="02010600030101010101" pitchFamily="2" charset="-122"/>
                <a:cs typeface="等线" panose="02010600030101010101" pitchFamily="2" charset="-122"/>
              </a:rPr>
              <a:t>1</a:t>
            </a:r>
            <a:r>
              <a:rPr lang="zh-CN" altLang="en-US" sz="2400" dirty="0">
                <a:latin typeface="等线" panose="02010600030101010101" pitchFamily="2" charset="-122"/>
                <a:ea typeface="等线" panose="02010600030101010101" pitchFamily="2" charset="-122"/>
                <a:cs typeface="等线" panose="02010600030101010101" pitchFamily="2" charset="-122"/>
              </a:rPr>
              <a:t>）设备模拟</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a:p>
            <a:pPr marL="285750" lvl="3" indent="0">
              <a:lnSpc>
                <a:spcPct val="110000"/>
              </a:lnSpc>
              <a:buNone/>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支持模拟不同型号、屏幕尺寸、分辨率、操作系统版本的</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 Android </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设备。开发者可以根据目标设备的配置创建虚拟设备，例如模拟不同的手机、平板、电视和</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 Wear OS </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设备</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0" lvl="1" indent="0">
              <a:lnSpc>
                <a:spcPct val="110000"/>
              </a:lnSpc>
              <a:buNone/>
            </a:pPr>
            <a:r>
              <a:rPr lang="zh-CN" altLang="en-US" sz="2400" dirty="0">
                <a:latin typeface="等线" panose="02010600030101010101" pitchFamily="2" charset="-122"/>
                <a:ea typeface="等线" panose="02010600030101010101" pitchFamily="2" charset="-122"/>
                <a:cs typeface="等线" panose="02010600030101010101" pitchFamily="2" charset="-122"/>
              </a:rPr>
              <a:t>（</a:t>
            </a:r>
            <a:r>
              <a:rPr lang="en-US" altLang="zh-CN" sz="2400" dirty="0">
                <a:latin typeface="等线" panose="02010600030101010101" pitchFamily="2" charset="-122"/>
                <a:ea typeface="等线" panose="02010600030101010101" pitchFamily="2" charset="-122"/>
                <a:cs typeface="等线" panose="02010600030101010101" pitchFamily="2" charset="-122"/>
              </a:rPr>
              <a:t>2</a:t>
            </a:r>
            <a:r>
              <a:rPr lang="zh-CN" altLang="en-US" sz="2400" dirty="0">
                <a:latin typeface="等线" panose="02010600030101010101" pitchFamily="2" charset="-122"/>
                <a:ea typeface="等线" panose="02010600030101010101" pitchFamily="2" charset="-122"/>
                <a:cs typeface="等线" panose="02010600030101010101" pitchFamily="2" charset="-122"/>
              </a:rPr>
              <a:t>）</a:t>
            </a:r>
            <a:r>
              <a:rPr lang="en-US" altLang="zh-CN" sz="2400" dirty="0">
                <a:latin typeface="等线" panose="02010600030101010101" pitchFamily="2" charset="-122"/>
                <a:ea typeface="等线" panose="02010600030101010101" pitchFamily="2" charset="-122"/>
                <a:cs typeface="等线" panose="02010600030101010101" pitchFamily="2" charset="-122"/>
              </a:rPr>
              <a:t>Android </a:t>
            </a:r>
            <a:r>
              <a:rPr lang="zh-CN" altLang="en-US" sz="2400" dirty="0">
                <a:latin typeface="等线" panose="02010600030101010101" pitchFamily="2" charset="-122"/>
                <a:ea typeface="等线" panose="02010600030101010101" pitchFamily="2" charset="-122"/>
                <a:cs typeface="等线" panose="02010600030101010101" pitchFamily="2" charset="-122"/>
              </a:rPr>
              <a:t>版本模拟</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a:p>
            <a:pPr marL="285750" lvl="2" indent="0">
              <a:lnSpc>
                <a:spcPct val="110000"/>
              </a:lnSpc>
              <a:buNone/>
            </a:pPr>
            <a:r>
              <a:rPr lang="zh-CN" altLang="en-US" sz="2000" dirty="0">
                <a:latin typeface="等线" panose="02010600030101010101" pitchFamily="2" charset="-122"/>
                <a:ea typeface="等线" panose="02010600030101010101" pitchFamily="2" charset="-122"/>
                <a:cs typeface="等线" panose="02010600030101010101" pitchFamily="2" charset="-122"/>
              </a:rPr>
              <a:t>可以创建不同版本的</a:t>
            </a:r>
            <a:r>
              <a:rPr lang="en-US" altLang="zh-CN" sz="2000" dirty="0">
                <a:latin typeface="等线" panose="02010600030101010101" pitchFamily="2" charset="-122"/>
                <a:ea typeface="等线" panose="02010600030101010101" pitchFamily="2" charset="-122"/>
                <a:cs typeface="等线" panose="02010600030101010101" pitchFamily="2" charset="-122"/>
              </a:rPr>
              <a:t> Android </a:t>
            </a:r>
            <a:r>
              <a:rPr lang="zh-CN" altLang="en-US" sz="2000" dirty="0">
                <a:latin typeface="等线" panose="02010600030101010101" pitchFamily="2" charset="-122"/>
                <a:ea typeface="等线" panose="02010600030101010101" pitchFamily="2" charset="-122"/>
                <a:cs typeface="等线" panose="02010600030101010101" pitchFamily="2" charset="-122"/>
              </a:rPr>
              <a:t>系统虚拟设备，帮助开发者测试应用在多个</a:t>
            </a:r>
            <a:r>
              <a:rPr lang="en-US" altLang="zh-CN" sz="2000" dirty="0">
                <a:latin typeface="等线" panose="02010600030101010101" pitchFamily="2" charset="-122"/>
                <a:ea typeface="等线" panose="02010600030101010101" pitchFamily="2" charset="-122"/>
                <a:cs typeface="等线" panose="02010600030101010101" pitchFamily="2" charset="-122"/>
              </a:rPr>
              <a:t> Android </a:t>
            </a:r>
            <a:r>
              <a:rPr lang="zh-CN" altLang="en-US" sz="2000" dirty="0">
                <a:latin typeface="等线" panose="02010600030101010101" pitchFamily="2" charset="-122"/>
                <a:ea typeface="等线" panose="02010600030101010101" pitchFamily="2" charset="-122"/>
                <a:cs typeface="等线" panose="02010600030101010101" pitchFamily="2" charset="-122"/>
              </a:rPr>
              <a:t>版本中的表现。支持从</a:t>
            </a:r>
            <a:r>
              <a:rPr lang="en-US" altLang="zh-CN" sz="2000" dirty="0">
                <a:latin typeface="等线" panose="02010600030101010101" pitchFamily="2" charset="-122"/>
                <a:ea typeface="等线" panose="02010600030101010101" pitchFamily="2" charset="-122"/>
                <a:cs typeface="等线" panose="02010600030101010101" pitchFamily="2" charset="-122"/>
              </a:rPr>
              <a:t> Android 4.0</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Ice Cream Sandwich</a:t>
            </a:r>
            <a:r>
              <a:rPr lang="zh-CN" altLang="en-US" sz="2000" dirty="0">
                <a:latin typeface="等线" panose="02010600030101010101" pitchFamily="2" charset="-122"/>
                <a:ea typeface="等线" panose="02010600030101010101" pitchFamily="2" charset="-122"/>
                <a:cs typeface="等线" panose="02010600030101010101" pitchFamily="2" charset="-122"/>
              </a:rPr>
              <a:t>）到最新的</a:t>
            </a:r>
            <a:r>
              <a:rPr lang="en-US" altLang="zh-CN" sz="2000" dirty="0">
                <a:latin typeface="等线" panose="02010600030101010101" pitchFamily="2" charset="-122"/>
                <a:ea typeface="等线" panose="02010600030101010101" pitchFamily="2" charset="-122"/>
                <a:cs typeface="等线" panose="02010600030101010101" pitchFamily="2" charset="-122"/>
              </a:rPr>
              <a:t> Android </a:t>
            </a:r>
            <a:r>
              <a:rPr lang="zh-CN" altLang="en-US" sz="2000" dirty="0">
                <a:latin typeface="等线" panose="02010600030101010101" pitchFamily="2" charset="-122"/>
                <a:ea typeface="等线" panose="02010600030101010101" pitchFamily="2" charset="-122"/>
                <a:cs typeface="等线" panose="02010600030101010101" pitchFamily="2" charset="-122"/>
              </a:rPr>
              <a:t>版本的模拟。</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endParaRPr lang="zh-CN" altLang="en-US" sz="2400" dirty="0">
              <a:latin typeface="等线" panose="02010600030101010101" pitchFamily="2" charset="-122"/>
              <a:ea typeface="等线" panose="02010600030101010101" pitchFamily="2" charset="-122"/>
              <a:cs typeface="等线" panose="02010600030101010101" pitchFamily="2" charset="-122"/>
            </a:endParaRPr>
          </a:p>
        </p:txBody>
      </p:sp>
      <p:pic>
        <p:nvPicPr>
          <p:cNvPr id="20" name="图片 6"/>
          <p:cNvPicPr>
            <a:picLocks noChangeAspect="1"/>
          </p:cNvPicPr>
          <p:nvPr/>
        </p:nvPicPr>
        <p:blipFill>
          <a:blip r:embed="rId3"/>
          <a:stretch>
            <a:fillRect/>
          </a:stretch>
        </p:blipFill>
        <p:spPr>
          <a:xfrm>
            <a:off x="5755640" y="1961198"/>
            <a:ext cx="5259070" cy="3582035"/>
          </a:xfrm>
          <a:prstGeom prst="rect">
            <a:avLst/>
          </a:prstGeom>
          <a:noFill/>
          <a:ln>
            <a:noFill/>
          </a:ln>
        </p:spPr>
      </p:pic>
      <p:sp>
        <p:nvSpPr>
          <p:cNvPr id="2" name="文本框 1"/>
          <p:cNvSpPr txBox="1"/>
          <p:nvPr/>
        </p:nvSpPr>
        <p:spPr>
          <a:xfrm>
            <a:off x="6993255" y="5685155"/>
            <a:ext cx="4064000" cy="368300"/>
          </a:xfrm>
          <a:prstGeom prst="rect">
            <a:avLst/>
          </a:prstGeom>
          <a:noFill/>
        </p:spPr>
        <p:txBody>
          <a:bodyPr wrap="square" rtlCol="0">
            <a:spAutoFit/>
          </a:bodyPr>
          <a:p>
            <a:r>
              <a:rPr lang="en-US" altLang="zh-CN"/>
              <a:t>Android</a:t>
            </a:r>
            <a:r>
              <a:rPr lang="zh-CN" altLang="en-US"/>
              <a:t>模拟器屏幕尺寸选择</a:t>
            </a:r>
            <a:endParaRPr lang="zh-CN" altLang="en-US"/>
          </a:p>
        </p:txBody>
      </p:sp>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03</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87487" y="866453"/>
            <a:ext cx="1015663" cy="3432497"/>
          </a:xfrm>
          <a:prstGeom prst="rect">
            <a:avLst/>
          </a:prstGeom>
          <a:noFill/>
        </p:spPr>
        <p:txBody>
          <a:bodyPr vert="eaVert" wrap="square" rtlCol="0">
            <a:spAutoFit/>
          </a:bodyPr>
          <a:lstStyle/>
          <a:p>
            <a:pPr algn="dist"/>
            <a:r>
              <a:rPr lang="zh-CN" altLang="en-US" sz="5400" dirty="0">
                <a:ln>
                  <a:solidFill>
                    <a:srgbClr val="383987"/>
                  </a:solidFill>
                </a:ln>
                <a:noFill/>
                <a:latin typeface="微软雅黑" panose="020B0503020204020204" charset="-122"/>
                <a:ea typeface="微软雅黑" panose="020B0503020204020204" charset="-122"/>
              </a:rPr>
              <a:t>学习目标</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AIMS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custDataLst>
              <p:tags r:id="rId2"/>
            </p:custDataLst>
          </p:nvPr>
        </p:nvSpPr>
        <p:spPr>
          <a:xfrm>
            <a:off x="3960494" y="1044775"/>
            <a:ext cx="7781563" cy="713740"/>
          </a:xfrm>
          <a:prstGeom prst="rect">
            <a:avLst/>
          </a:prstGeom>
          <a:noFill/>
        </p:spPr>
        <p:txBody>
          <a:bodyPr anchor="ctr"/>
          <a:lstStyle/>
          <a:p>
            <a:pPr lvl="0" fontAlgn="t">
              <a:defRPr/>
            </a:pPr>
            <a:r>
              <a:rPr lang="zh-CN" altLang="en-US" sz="2400" kern="0" dirty="0">
                <a:solidFill>
                  <a:srgbClr val="383987"/>
                </a:solidFill>
                <a:latin typeface="微软雅黑" panose="020B0503020204020204" charset="-122"/>
                <a:ea typeface="微软雅黑" panose="020B0503020204020204" charset="-122"/>
                <a:sym typeface="+mn-ea"/>
              </a:rPr>
              <a:t>了解</a:t>
            </a:r>
            <a:r>
              <a:rPr lang="en-US" altLang="zh-CN" sz="2400" kern="0" dirty="0">
                <a:solidFill>
                  <a:srgbClr val="383987"/>
                </a:solidFill>
                <a:latin typeface="微软雅黑" panose="020B0503020204020204" charset="-122"/>
                <a:ea typeface="微软雅黑" panose="020B0503020204020204" charset="-122"/>
                <a:sym typeface="+mn-ea"/>
              </a:rPr>
              <a:t>Android Studio</a:t>
            </a:r>
            <a:r>
              <a:rPr lang="zh-CN" altLang="en-US" sz="2400" kern="0" dirty="0">
                <a:solidFill>
                  <a:srgbClr val="383987"/>
                </a:solidFill>
                <a:latin typeface="微软雅黑" panose="020B0503020204020204" charset="-122"/>
                <a:ea typeface="微软雅黑" panose="020B0503020204020204" charset="-122"/>
                <a:sym typeface="+mn-ea"/>
              </a:rPr>
              <a:t>的特点和功能</a:t>
            </a:r>
            <a:endParaRPr lang="zh-CN" altLang="en-US" sz="2400" kern="0" dirty="0">
              <a:solidFill>
                <a:srgbClr val="383987"/>
              </a:solidFill>
              <a:latin typeface="微软雅黑" panose="020B0503020204020204" charset="-122"/>
              <a:ea typeface="微软雅黑" panose="020B0503020204020204" charset="-122"/>
              <a:sym typeface="+mn-ea"/>
            </a:endParaRPr>
          </a:p>
        </p:txBody>
      </p:sp>
      <p:sp>
        <p:nvSpPr>
          <p:cNvPr id="7" name="文本框 6"/>
          <p:cNvSpPr txBox="1"/>
          <p:nvPr>
            <p:custDataLst>
              <p:tags r:id="rId3"/>
            </p:custDataLst>
          </p:nvPr>
        </p:nvSpPr>
        <p:spPr>
          <a:xfrm>
            <a:off x="2967355" y="121241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01</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8" name="文本框 7"/>
          <p:cNvSpPr txBox="1"/>
          <p:nvPr>
            <p:custDataLst>
              <p:tags r:id="rId4"/>
            </p:custDataLst>
          </p:nvPr>
        </p:nvSpPr>
        <p:spPr>
          <a:xfrm>
            <a:off x="2967355" y="220682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02</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28" name="文本框 27"/>
          <p:cNvSpPr txBox="1"/>
          <p:nvPr>
            <p:custDataLst>
              <p:tags r:id="rId5"/>
            </p:custDataLst>
          </p:nvPr>
        </p:nvSpPr>
        <p:spPr>
          <a:xfrm>
            <a:off x="2967355" y="318853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03</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16" name="文本框 15"/>
          <p:cNvSpPr txBox="1"/>
          <p:nvPr>
            <p:custDataLst>
              <p:tags r:id="rId6"/>
            </p:custDataLst>
          </p:nvPr>
        </p:nvSpPr>
        <p:spPr>
          <a:xfrm>
            <a:off x="3960495" y="2100780"/>
            <a:ext cx="5541920" cy="713740"/>
          </a:xfrm>
          <a:prstGeom prst="rect">
            <a:avLst/>
          </a:prstGeom>
          <a:noFill/>
        </p:spPr>
        <p:txBody>
          <a:bodyPr anchor="ctr"/>
          <a:lstStyle/>
          <a:p>
            <a:pPr lvl="0" fontAlgn="t">
              <a:defRPr/>
            </a:pPr>
            <a:r>
              <a:rPr lang="zh-CN" altLang="en-US" sz="2400" kern="0" dirty="0">
                <a:solidFill>
                  <a:srgbClr val="383987"/>
                </a:solidFill>
                <a:latin typeface="微软雅黑" panose="020B0503020204020204" charset="-122"/>
                <a:ea typeface="微软雅黑" panose="020B0503020204020204" charset="-122"/>
                <a:sym typeface="+mn-ea"/>
              </a:rPr>
              <a:t>掌握</a:t>
            </a:r>
            <a:r>
              <a:rPr lang="en-US" altLang="zh-CN" sz="2400" kern="0" dirty="0">
                <a:solidFill>
                  <a:srgbClr val="383987"/>
                </a:solidFill>
                <a:latin typeface="微软雅黑" panose="020B0503020204020204" charset="-122"/>
                <a:ea typeface="微软雅黑" panose="020B0503020204020204" charset="-122"/>
                <a:sym typeface="+mn-ea"/>
              </a:rPr>
              <a:t>Android Studio</a:t>
            </a:r>
            <a:r>
              <a:rPr lang="zh-CN" altLang="en-US" sz="2400" kern="0" dirty="0">
                <a:solidFill>
                  <a:srgbClr val="383987"/>
                </a:solidFill>
                <a:latin typeface="微软雅黑" panose="020B0503020204020204" charset="-122"/>
                <a:ea typeface="微软雅黑" panose="020B0503020204020204" charset="-122"/>
                <a:sym typeface="+mn-ea"/>
              </a:rPr>
              <a:t>的安装方法</a:t>
            </a:r>
            <a:endParaRPr lang="zh-CN" altLang="en-US" sz="2400" kern="0" dirty="0">
              <a:solidFill>
                <a:srgbClr val="383987"/>
              </a:solidFill>
              <a:latin typeface="微软雅黑" panose="020B0503020204020204" charset="-122"/>
              <a:ea typeface="微软雅黑" panose="020B0503020204020204" charset="-122"/>
              <a:sym typeface="+mn-ea"/>
            </a:endParaRPr>
          </a:p>
        </p:txBody>
      </p:sp>
      <p:sp>
        <p:nvSpPr>
          <p:cNvPr id="18" name="文本框 17"/>
          <p:cNvSpPr txBox="1"/>
          <p:nvPr>
            <p:custDataLst>
              <p:tags r:id="rId7"/>
            </p:custDataLst>
          </p:nvPr>
        </p:nvSpPr>
        <p:spPr>
          <a:xfrm>
            <a:off x="3960494" y="3083760"/>
            <a:ext cx="5183505" cy="713740"/>
          </a:xfrm>
          <a:prstGeom prst="rect">
            <a:avLst/>
          </a:prstGeom>
          <a:noFill/>
        </p:spPr>
        <p:txBody>
          <a:bodyPr anchor="ctr"/>
          <a:lstStyle/>
          <a:p>
            <a:pPr lvl="0" fontAlgn="t">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掌握各种</a:t>
            </a:r>
            <a:r>
              <a:rPr lang="en-US" altLang="zh-CN" sz="2400" kern="0" noProof="0" dirty="0">
                <a:ln>
                  <a:noFill/>
                </a:ln>
                <a:solidFill>
                  <a:srgbClr val="383987"/>
                </a:solidFill>
                <a:uLnTx/>
                <a:uFillTx/>
                <a:latin typeface="微软雅黑" panose="020B0503020204020204" charset="-122"/>
                <a:ea typeface="微软雅黑" panose="020B0503020204020204" charset="-122"/>
                <a:sym typeface="+mn-ea"/>
              </a:rPr>
              <a:t>Android</a:t>
            </a: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开发工具的用途</a:t>
            </a:r>
            <a:endParaRPr lang="zh-CN" altLang="en-US" sz="2400" kern="0" noProof="0" dirty="0">
              <a:ln>
                <a:noFill/>
              </a:ln>
              <a:solidFill>
                <a:srgbClr val="383987"/>
              </a:solidFill>
              <a:uLnTx/>
              <a:uFillTx/>
              <a:latin typeface="微软雅黑" panose="020B0503020204020204" charset="-122"/>
              <a:ea typeface="微软雅黑" panose="020B0503020204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开发工具</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073150" y="2005965"/>
            <a:ext cx="4512945" cy="40690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lnSpc>
                <a:spcPct val="110000"/>
              </a:lnSpc>
              <a:buNone/>
            </a:pPr>
            <a:r>
              <a:rPr lang="zh-CN" altLang="en-US" sz="2400" dirty="0">
                <a:latin typeface="等线" panose="02010600030101010101" pitchFamily="2" charset="-122"/>
                <a:ea typeface="等线" panose="02010600030101010101" pitchFamily="2" charset="-122"/>
                <a:cs typeface="等线" panose="02010600030101010101" pitchFamily="2" charset="-122"/>
              </a:rPr>
              <a:t>（</a:t>
            </a:r>
            <a:r>
              <a:rPr lang="en-US" altLang="zh-CN" sz="2400" dirty="0">
                <a:latin typeface="等线" panose="02010600030101010101" pitchFamily="2" charset="-122"/>
                <a:ea typeface="等线" panose="02010600030101010101" pitchFamily="2" charset="-122"/>
                <a:cs typeface="等线" panose="02010600030101010101" pitchFamily="2" charset="-122"/>
              </a:rPr>
              <a:t>3</a:t>
            </a:r>
            <a:r>
              <a:rPr lang="zh-CN" altLang="en-US" sz="2400" dirty="0">
                <a:latin typeface="等线" panose="02010600030101010101" pitchFamily="2" charset="-122"/>
                <a:ea typeface="等线" panose="02010600030101010101" pitchFamily="2" charset="-122"/>
                <a:cs typeface="等线" panose="02010600030101010101" pitchFamily="2" charset="-122"/>
              </a:rPr>
              <a:t>）硬件功能模拟</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a:p>
            <a:pPr marL="285750" lvl="4" indent="0">
              <a:lnSpc>
                <a:spcPct val="110000"/>
              </a:lnSpc>
              <a:buNone/>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模拟</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 Android </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设备的硬件功能，如</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 GPS </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定位、加速度传感器、摄像头、网络连接、蓝牙、</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Wi-Fi </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等。这使得开发者可以在没有真实设备的情况下，测试与硬件相关的功能，避免了对多个物理设备的依赖</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a:p>
            <a:pPr marL="0" lvl="3" indent="0">
              <a:lnSpc>
                <a:spcPct val="110000"/>
              </a:lnSpc>
              <a:buNone/>
            </a:pPr>
            <a:r>
              <a:rPr lang="zh-CN" altLang="en-US" sz="24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400" dirty="0">
                <a:latin typeface="等线" panose="02010600030101010101" pitchFamily="2" charset="-122"/>
                <a:ea typeface="等线" panose="02010600030101010101" pitchFamily="2" charset="-122"/>
                <a:cs typeface="等线" panose="02010600030101010101" pitchFamily="2" charset="-122"/>
                <a:sym typeface="+mn-ea"/>
              </a:rPr>
              <a:t>4</a:t>
            </a:r>
            <a:r>
              <a:rPr lang="zh-CN" altLang="en-US" sz="2400" dirty="0">
                <a:latin typeface="等线" panose="02010600030101010101" pitchFamily="2" charset="-122"/>
                <a:ea typeface="等线" panose="02010600030101010101" pitchFamily="2" charset="-122"/>
                <a:cs typeface="等线" panose="02010600030101010101" pitchFamily="2" charset="-122"/>
                <a:sym typeface="+mn-ea"/>
              </a:rPr>
              <a:t>）自定义虚拟设备</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a:p>
            <a:pPr marL="285750" lvl="3" indent="0">
              <a:lnSpc>
                <a:spcPct val="110000"/>
              </a:lnSpc>
              <a:buNone/>
            </a:pPr>
            <a:r>
              <a:rPr lang="zh-CN" altLang="en-US" sz="1800" dirty="0">
                <a:latin typeface="等线" panose="02010600030101010101" pitchFamily="2" charset="-122"/>
                <a:ea typeface="等线" panose="02010600030101010101" pitchFamily="2" charset="-122"/>
                <a:cs typeface="等线" panose="02010600030101010101" pitchFamily="2" charset="-122"/>
              </a:rPr>
              <a:t>开发者可以根据需要自定义虚拟设备的硬件和软件配置，例如选择特定的屏幕大小、内存容量、分辨率等。也可以选择虚拟设备支持的</a:t>
            </a:r>
            <a:r>
              <a:rPr lang="en-US" altLang="zh-CN" sz="1800" dirty="0">
                <a:latin typeface="等线" panose="02010600030101010101" pitchFamily="2" charset="-122"/>
                <a:ea typeface="等线" panose="02010600030101010101" pitchFamily="2" charset="-122"/>
                <a:cs typeface="等线" panose="02010600030101010101" pitchFamily="2" charset="-122"/>
              </a:rPr>
              <a:t> CPU </a:t>
            </a:r>
            <a:r>
              <a:rPr lang="zh-CN" altLang="en-US" sz="1800" dirty="0">
                <a:latin typeface="等线" panose="02010600030101010101" pitchFamily="2" charset="-122"/>
                <a:ea typeface="等线" panose="02010600030101010101" pitchFamily="2" charset="-122"/>
                <a:cs typeface="等线" panose="02010600030101010101" pitchFamily="2" charset="-122"/>
              </a:rPr>
              <a:t>架构（如</a:t>
            </a:r>
            <a:r>
              <a:rPr lang="en-US" altLang="zh-CN" sz="1800" dirty="0">
                <a:latin typeface="等线" panose="02010600030101010101" pitchFamily="2" charset="-122"/>
                <a:ea typeface="等线" panose="02010600030101010101" pitchFamily="2" charset="-122"/>
                <a:cs typeface="等线" panose="02010600030101010101" pitchFamily="2" charset="-122"/>
              </a:rPr>
              <a:t> ARM </a:t>
            </a:r>
            <a:r>
              <a:rPr lang="zh-CN" altLang="en-US" sz="1800" dirty="0">
                <a:latin typeface="等线" panose="02010600030101010101" pitchFamily="2" charset="-122"/>
                <a:ea typeface="等线" panose="02010600030101010101" pitchFamily="2" charset="-122"/>
                <a:cs typeface="等线" panose="02010600030101010101" pitchFamily="2" charset="-122"/>
              </a:rPr>
              <a:t>或</a:t>
            </a:r>
            <a:r>
              <a:rPr lang="en-US" altLang="zh-CN" sz="1800" dirty="0">
                <a:latin typeface="等线" panose="02010600030101010101" pitchFamily="2" charset="-122"/>
                <a:ea typeface="等线" panose="02010600030101010101" pitchFamily="2" charset="-122"/>
                <a:cs typeface="等线" panose="02010600030101010101" pitchFamily="2" charset="-122"/>
              </a:rPr>
              <a:t> x86</a:t>
            </a:r>
            <a:r>
              <a:rPr lang="zh-CN" altLang="en-US" sz="1800" dirty="0">
                <a:latin typeface="等线" panose="02010600030101010101" pitchFamily="2" charset="-122"/>
                <a:ea typeface="等线" panose="02010600030101010101" pitchFamily="2" charset="-122"/>
                <a:cs typeface="等线" panose="02010600030101010101" pitchFamily="2" charset="-122"/>
              </a:rPr>
              <a:t>）。</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285750" lvl="3" indent="0">
              <a:lnSpc>
                <a:spcPct val="110000"/>
              </a:lnSpc>
              <a:buNone/>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endParaRPr lang="zh-CN" altLang="en-US" sz="2400" dirty="0">
              <a:latin typeface="等线" panose="02010600030101010101" pitchFamily="2" charset="-122"/>
              <a:ea typeface="等线" panose="02010600030101010101" pitchFamily="2" charset="-122"/>
              <a:cs typeface="等线" panose="02010600030101010101" pitchFamily="2" charset="-122"/>
            </a:endParaRPr>
          </a:p>
        </p:txBody>
      </p:sp>
      <p:pic>
        <p:nvPicPr>
          <p:cNvPr id="19" name="图片 5"/>
          <p:cNvPicPr>
            <a:picLocks noChangeAspect="1"/>
          </p:cNvPicPr>
          <p:nvPr/>
        </p:nvPicPr>
        <p:blipFill>
          <a:blip r:embed="rId3"/>
          <a:stretch>
            <a:fillRect/>
          </a:stretch>
        </p:blipFill>
        <p:spPr>
          <a:xfrm>
            <a:off x="5911533" y="1961515"/>
            <a:ext cx="5271135" cy="3802380"/>
          </a:xfrm>
          <a:prstGeom prst="rect">
            <a:avLst/>
          </a:prstGeom>
          <a:noFill/>
          <a:ln>
            <a:noFill/>
          </a:ln>
        </p:spPr>
      </p:pic>
      <p:sp>
        <p:nvSpPr>
          <p:cNvPr id="2" name="文本框 1"/>
          <p:cNvSpPr txBox="1"/>
          <p:nvPr/>
        </p:nvSpPr>
        <p:spPr>
          <a:xfrm>
            <a:off x="7118985" y="5914390"/>
            <a:ext cx="4064000" cy="368300"/>
          </a:xfrm>
          <a:prstGeom prst="rect">
            <a:avLst/>
          </a:prstGeom>
          <a:noFill/>
        </p:spPr>
        <p:txBody>
          <a:bodyPr wrap="square" rtlCol="0">
            <a:spAutoFit/>
          </a:bodyPr>
          <a:p>
            <a:r>
              <a:rPr lang="en-US" altLang="zh-CN"/>
              <a:t>Android</a:t>
            </a:r>
            <a:r>
              <a:rPr lang="zh-CN" altLang="en-US"/>
              <a:t>模拟器硬件选择</a:t>
            </a:r>
            <a:endParaRPr lang="en-US" altLang="zh-CN"/>
          </a:p>
        </p:txBody>
      </p:sp>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03</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开发工具</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073150" y="2005965"/>
            <a:ext cx="9347835" cy="40690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lnSpc>
                <a:spcPct val="110000"/>
              </a:lnSpc>
              <a:buNone/>
            </a:pPr>
            <a:r>
              <a:rPr lang="zh-CN" altLang="en-US" sz="2400" dirty="0">
                <a:latin typeface="等线" panose="02010600030101010101" pitchFamily="2" charset="-122"/>
                <a:ea typeface="等线" panose="02010600030101010101" pitchFamily="2" charset="-122"/>
                <a:cs typeface="等线" panose="02010600030101010101" pitchFamily="2" charset="-122"/>
              </a:rPr>
              <a:t>（</a:t>
            </a:r>
            <a:r>
              <a:rPr lang="en-US" altLang="zh-CN" sz="2400" dirty="0">
                <a:latin typeface="等线" panose="02010600030101010101" pitchFamily="2" charset="-122"/>
                <a:ea typeface="等线" panose="02010600030101010101" pitchFamily="2" charset="-122"/>
                <a:cs typeface="等线" panose="02010600030101010101" pitchFamily="2" charset="-122"/>
              </a:rPr>
              <a:t>5</a:t>
            </a:r>
            <a:r>
              <a:rPr lang="zh-CN" altLang="en-US" sz="2400" dirty="0">
                <a:latin typeface="等线" panose="02010600030101010101" pitchFamily="2" charset="-122"/>
                <a:ea typeface="等线" panose="02010600030101010101" pitchFamily="2" charset="-122"/>
                <a:cs typeface="等线" panose="02010600030101010101" pitchFamily="2" charset="-122"/>
              </a:rPr>
              <a:t>）即时更新与调试</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a:p>
            <a:pPr marL="285750" lvl="4" indent="0">
              <a:lnSpc>
                <a:spcPct val="110000"/>
              </a:lnSpc>
              <a:buNone/>
            </a:pPr>
            <a:r>
              <a:rPr lang="zh-CN" altLang="en-US" sz="1800" dirty="0">
                <a:latin typeface="等线" panose="02010600030101010101" pitchFamily="2" charset="-122"/>
                <a:ea typeface="等线" panose="02010600030101010101" pitchFamily="2" charset="-122"/>
                <a:cs typeface="等线" panose="02010600030101010101" pitchFamily="2" charset="-122"/>
              </a:rPr>
              <a:t>通过</a:t>
            </a:r>
            <a:r>
              <a:rPr lang="en-US" altLang="zh-CN" sz="1800" dirty="0">
                <a:latin typeface="等线" panose="02010600030101010101" pitchFamily="2" charset="-122"/>
                <a:ea typeface="等线" panose="02010600030101010101" pitchFamily="2" charset="-122"/>
                <a:cs typeface="等线" panose="02010600030101010101" pitchFamily="2" charset="-122"/>
              </a:rPr>
              <a:t> Android</a:t>
            </a:r>
            <a:r>
              <a:rPr lang="zh-CN" altLang="en-US" sz="1800" dirty="0">
                <a:latin typeface="等线" panose="02010600030101010101" pitchFamily="2" charset="-122"/>
                <a:ea typeface="等线" panose="02010600030101010101" pitchFamily="2" charset="-122"/>
                <a:cs typeface="等线" panose="02010600030101010101" pitchFamily="2" charset="-122"/>
              </a:rPr>
              <a:t>模拟器，开发者可以实时调试和更新应用程序的</a:t>
            </a:r>
            <a:r>
              <a:rPr lang="en-US" altLang="zh-CN" sz="1800" dirty="0">
                <a:latin typeface="等线" panose="02010600030101010101" pitchFamily="2" charset="-122"/>
                <a:ea typeface="等线" panose="02010600030101010101" pitchFamily="2" charset="-122"/>
                <a:cs typeface="等线" panose="02010600030101010101" pitchFamily="2" charset="-122"/>
              </a:rPr>
              <a:t> UI </a:t>
            </a:r>
            <a:r>
              <a:rPr lang="zh-CN" altLang="en-US" sz="1800" dirty="0">
                <a:latin typeface="等线" panose="02010600030101010101" pitchFamily="2" charset="-122"/>
                <a:ea typeface="等线" panose="02010600030101010101" pitchFamily="2" charset="-122"/>
                <a:cs typeface="等线" panose="02010600030101010101" pitchFamily="2" charset="-122"/>
              </a:rPr>
              <a:t>和功能。应用修改后无需重新启动整个模拟器，可以直接部署到虚拟设备上进行测试。支持与</a:t>
            </a:r>
            <a:r>
              <a:rPr lang="en-US" altLang="zh-CN" sz="1800" dirty="0">
                <a:latin typeface="等线" panose="02010600030101010101" pitchFamily="2" charset="-122"/>
                <a:ea typeface="等线" panose="02010600030101010101" pitchFamily="2" charset="-122"/>
                <a:cs typeface="等线" panose="02010600030101010101" pitchFamily="2" charset="-122"/>
              </a:rPr>
              <a:t> Android Studio </a:t>
            </a:r>
            <a:r>
              <a:rPr lang="zh-CN" altLang="en-US" sz="1800" dirty="0">
                <a:latin typeface="等线" panose="02010600030101010101" pitchFamily="2" charset="-122"/>
                <a:ea typeface="等线" panose="02010600030101010101" pitchFamily="2" charset="-122"/>
                <a:cs typeface="等线" panose="02010600030101010101" pitchFamily="2" charset="-122"/>
              </a:rPr>
              <a:t>的深度集成，开发者可以在调试过程中查看</a:t>
            </a:r>
            <a:r>
              <a:rPr lang="en-US" altLang="zh-CN" sz="1800" dirty="0">
                <a:latin typeface="等线" panose="02010600030101010101" pitchFamily="2" charset="-122"/>
                <a:ea typeface="等线" panose="02010600030101010101" pitchFamily="2" charset="-122"/>
                <a:cs typeface="等线" panose="02010600030101010101" pitchFamily="2" charset="-122"/>
              </a:rPr>
              <a:t> Logcat </a:t>
            </a:r>
            <a:r>
              <a:rPr lang="zh-CN" altLang="en-US" sz="1800" dirty="0">
                <a:latin typeface="等线" panose="02010600030101010101" pitchFamily="2" charset="-122"/>
                <a:ea typeface="等线" panose="02010600030101010101" pitchFamily="2" charset="-122"/>
                <a:cs typeface="等线" panose="02010600030101010101" pitchFamily="2" charset="-122"/>
              </a:rPr>
              <a:t>输出、捕捉屏幕截图和录制视频</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285750" lvl="4" indent="0">
              <a:lnSpc>
                <a:spcPct val="110000"/>
              </a:lnSpc>
              <a:buNone/>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0" lvl="3" indent="0">
              <a:lnSpc>
                <a:spcPct val="110000"/>
              </a:lnSpc>
              <a:buNone/>
            </a:pPr>
            <a:r>
              <a:rPr lang="zh-CN" altLang="en-US" sz="24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400" dirty="0">
                <a:latin typeface="等线" panose="02010600030101010101" pitchFamily="2" charset="-122"/>
                <a:ea typeface="等线" panose="02010600030101010101" pitchFamily="2" charset="-122"/>
                <a:cs typeface="等线" panose="02010600030101010101" pitchFamily="2" charset="-122"/>
              </a:rPr>
              <a:t>6</a:t>
            </a:r>
            <a:r>
              <a:rPr lang="zh-CN" altLang="en-US" sz="2400" dirty="0">
                <a:latin typeface="等线" panose="02010600030101010101" pitchFamily="2" charset="-122"/>
                <a:ea typeface="等线" panose="02010600030101010101" pitchFamily="2" charset="-122"/>
                <a:cs typeface="等线" panose="02010600030101010101" pitchFamily="2" charset="-122"/>
              </a:rPr>
              <a:t>）多种虚拟设备配置</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a:p>
            <a:pPr marL="285750" lvl="3" indent="0">
              <a:lnSpc>
                <a:spcPct val="110000"/>
              </a:lnSpc>
              <a:buNone/>
            </a:pPr>
            <a:r>
              <a:rPr lang="zh-CN" altLang="en-US" sz="1800" dirty="0">
                <a:latin typeface="等线" panose="02010600030101010101" pitchFamily="2" charset="-122"/>
                <a:ea typeface="等线" panose="02010600030101010101" pitchFamily="2" charset="-122"/>
                <a:cs typeface="等线" panose="02010600030101010101" pitchFamily="2" charset="-122"/>
              </a:rPr>
              <a:t>可以模拟多个虚拟设备同时运行，帮助开发者在不同的设备配置和网络环境下测试应用。支持模拟</a:t>
            </a:r>
            <a:r>
              <a:rPr lang="en-US" altLang="zh-CN" sz="1800" dirty="0">
                <a:latin typeface="等线" panose="02010600030101010101" pitchFamily="2" charset="-122"/>
                <a:ea typeface="等线" panose="02010600030101010101" pitchFamily="2" charset="-122"/>
                <a:cs typeface="等线" panose="02010600030101010101" pitchFamily="2" charset="-122"/>
              </a:rPr>
              <a:t> 2G</a:t>
            </a: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3G</a:t>
            </a: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4G </a:t>
            </a:r>
            <a:r>
              <a:rPr lang="zh-CN" altLang="en-US" sz="1800" dirty="0">
                <a:latin typeface="等线" panose="02010600030101010101" pitchFamily="2" charset="-122"/>
                <a:ea typeface="等线" panose="02010600030101010101" pitchFamily="2" charset="-122"/>
                <a:cs typeface="等线" panose="02010600030101010101" pitchFamily="2" charset="-122"/>
              </a:rPr>
              <a:t>和</a:t>
            </a:r>
            <a:r>
              <a:rPr lang="en-US" altLang="zh-CN" sz="1800" dirty="0">
                <a:latin typeface="等线" panose="02010600030101010101" pitchFamily="2" charset="-122"/>
                <a:ea typeface="等线" panose="02010600030101010101" pitchFamily="2" charset="-122"/>
                <a:cs typeface="等线" panose="02010600030101010101" pitchFamily="2" charset="-122"/>
              </a:rPr>
              <a:t> Wi-Fi </a:t>
            </a:r>
            <a:r>
              <a:rPr lang="zh-CN" altLang="en-US" sz="1800" dirty="0">
                <a:latin typeface="等线" panose="02010600030101010101" pitchFamily="2" charset="-122"/>
                <a:ea typeface="等线" panose="02010600030101010101" pitchFamily="2" charset="-122"/>
                <a:cs typeface="等线" panose="02010600030101010101" pitchFamily="2" charset="-122"/>
              </a:rPr>
              <a:t>等网络连接类型，测试应用在不同网络环境下的表现</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285750" lvl="3" indent="0">
              <a:lnSpc>
                <a:spcPct val="110000"/>
              </a:lnSpc>
              <a:buNone/>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0" lvl="1" indent="0">
              <a:lnSpc>
                <a:spcPct val="110000"/>
              </a:lnSpc>
              <a:buNone/>
            </a:pPr>
            <a:r>
              <a:rPr lang="en-US" altLang="zh-CN" sz="2400" dirty="0">
                <a:latin typeface="等线" panose="02010600030101010101" pitchFamily="2" charset="-122"/>
                <a:ea typeface="等线" panose="02010600030101010101" pitchFamily="2" charset="-122"/>
                <a:cs typeface="等线" panose="02010600030101010101" pitchFamily="2" charset="-122"/>
                <a:sym typeface="+mn-ea"/>
              </a:rPr>
              <a:t>（7）Snapshot 快照</a:t>
            </a:r>
            <a:endParaRPr lang="en-US" altLang="zh-CN" sz="2400" dirty="0">
              <a:latin typeface="等线" panose="02010600030101010101" pitchFamily="2" charset="-122"/>
              <a:ea typeface="等线" panose="02010600030101010101" pitchFamily="2" charset="-122"/>
              <a:cs typeface="等线" panose="02010600030101010101" pitchFamily="2" charset="-122"/>
            </a:endParaRPr>
          </a:p>
          <a:p>
            <a:pPr marL="285750" lvl="2" indent="0">
              <a:lnSpc>
                <a:spcPct val="110000"/>
              </a:lnSpc>
              <a:buNone/>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Android模拟器支持快照功能，开发者可以保存当前虚拟设备的状态，并在未来的工作中恢复该状态。这对测试不同场景和快速迭代非常有用</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285750" lvl="3" indent="0">
              <a:lnSpc>
                <a:spcPct val="110000"/>
              </a:lnSpc>
              <a:buNone/>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285750" lvl="3" indent="0">
              <a:lnSpc>
                <a:spcPct val="110000"/>
              </a:lnSpc>
              <a:buNone/>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endParaRPr lang="zh-CN" altLang="en-US" sz="24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03</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开发工具</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-Android</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调试桥</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520700" y="2005965"/>
            <a:ext cx="5429250" cy="40690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lvl="2">
              <a:lnSpc>
                <a:spcPct val="110000"/>
              </a:lnSpc>
            </a:pP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调试桥（</a:t>
            </a:r>
            <a:r>
              <a:rPr lang="en-US" altLang="zh-CN" sz="2000" dirty="0">
                <a:latin typeface="等线" panose="02010600030101010101" pitchFamily="2" charset="-122"/>
                <a:ea typeface="等线" panose="02010600030101010101" pitchFamily="2" charset="-122"/>
                <a:cs typeface="等线" panose="02010600030101010101" pitchFamily="2" charset="-122"/>
              </a:rPr>
              <a:t>Android Debug Bridge</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ADB</a:t>
            </a:r>
            <a:r>
              <a:rPr lang="zh-CN" altLang="en-US" sz="2000" dirty="0">
                <a:latin typeface="等线" panose="02010600030101010101" pitchFamily="2" charset="-122"/>
                <a:ea typeface="等线" panose="02010600030101010101" pitchFamily="2" charset="-122"/>
                <a:cs typeface="等线" panose="02010600030101010101" pitchFamily="2" charset="-122"/>
              </a:rPr>
              <a:t>）是用于连接</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设备或模拟器的工具，负责将应用程序安装到设备或模拟器中，或从设备</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模拟器中传输文件。</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调试桥包含守护程序、服务器程序和客户端程序。</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457200" lvl="3">
              <a:lnSpc>
                <a:spcPct val="110000"/>
              </a:lnSpc>
            </a:pP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ADB还具备设备管理功能，开发者可以通过ADB重新启动设备、模拟用户输入事件（如点击和滑动），甚至执行一些高级操作</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3" indent="0">
              <a:lnSpc>
                <a:spcPct val="110000"/>
              </a:lnSpc>
              <a:buNone/>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pic>
        <p:nvPicPr>
          <p:cNvPr id="22" name="图片 8"/>
          <p:cNvPicPr>
            <a:picLocks noChangeAspect="1"/>
          </p:cNvPicPr>
          <p:nvPr/>
        </p:nvPicPr>
        <p:blipFill>
          <a:blip r:embed="rId3"/>
          <a:stretch>
            <a:fillRect/>
          </a:stretch>
        </p:blipFill>
        <p:spPr>
          <a:xfrm>
            <a:off x="6194108" y="1676400"/>
            <a:ext cx="5271135" cy="3670300"/>
          </a:xfrm>
          <a:prstGeom prst="rect">
            <a:avLst/>
          </a:prstGeom>
          <a:noFill/>
          <a:ln>
            <a:noFill/>
          </a:ln>
        </p:spPr>
      </p:pic>
      <p:sp>
        <p:nvSpPr>
          <p:cNvPr id="2" name="文本框 1"/>
          <p:cNvSpPr txBox="1"/>
          <p:nvPr/>
        </p:nvSpPr>
        <p:spPr>
          <a:xfrm>
            <a:off x="7492365" y="5842635"/>
            <a:ext cx="4064000" cy="368300"/>
          </a:xfrm>
          <a:prstGeom prst="rect">
            <a:avLst/>
          </a:prstGeom>
          <a:noFill/>
        </p:spPr>
        <p:txBody>
          <a:bodyPr wrap="square" rtlCol="0">
            <a:spAutoFit/>
          </a:bodyPr>
          <a:p>
            <a:r>
              <a:rPr lang="zh-CN" altLang="en-US"/>
              <a:t>在终端中运行</a:t>
            </a:r>
            <a:r>
              <a:rPr lang="en-US" altLang="zh-CN"/>
              <a:t>Android</a:t>
            </a:r>
            <a:r>
              <a:rPr lang="zh-CN" altLang="en-US"/>
              <a:t>调试桥</a:t>
            </a:r>
            <a:endParaRPr lang="zh-CN" altLang="en-US"/>
          </a:p>
        </p:txBody>
      </p:sp>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03</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开发工具</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-Android Profiler</a:t>
            </a:r>
            <a:endPar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524510" y="2005965"/>
            <a:ext cx="10743565" cy="9632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lvl="2">
              <a:lnSpc>
                <a:spcPct val="110000"/>
              </a:lnSpc>
            </a:pPr>
            <a:r>
              <a:rPr lang="en-US" altLang="zh-CN" sz="2000" dirty="0">
                <a:latin typeface="等线" panose="02010600030101010101" pitchFamily="2" charset="-122"/>
                <a:ea typeface="等线" panose="02010600030101010101" pitchFamily="2" charset="-122"/>
                <a:cs typeface="等线" panose="02010600030101010101" pitchFamily="2" charset="-122"/>
              </a:rPr>
              <a:t>Android Profiler </a:t>
            </a:r>
            <a:r>
              <a:rPr lang="zh-CN" altLang="en-US" sz="2000" dirty="0">
                <a:latin typeface="等线" panose="02010600030101010101" pitchFamily="2" charset="-122"/>
                <a:ea typeface="等线" panose="02010600030101010101" pitchFamily="2" charset="-122"/>
                <a:cs typeface="等线" panose="02010600030101010101" pitchFamily="2" charset="-122"/>
              </a:rPr>
              <a:t>是可以帮助开发者实时监控和分析</a:t>
            </a:r>
            <a:r>
              <a:rPr lang="en-US" altLang="zh-CN" sz="2000" dirty="0">
                <a:latin typeface="等线" panose="02010600030101010101" pitchFamily="2" charset="-122"/>
                <a:ea typeface="等线" panose="02010600030101010101" pitchFamily="2" charset="-122"/>
                <a:cs typeface="等线" panose="02010600030101010101" pitchFamily="2" charset="-122"/>
              </a:rPr>
              <a:t> Android </a:t>
            </a:r>
            <a:r>
              <a:rPr lang="zh-CN" altLang="en-US" sz="2000" dirty="0">
                <a:latin typeface="等线" panose="02010600030101010101" pitchFamily="2" charset="-122"/>
                <a:ea typeface="等线" panose="02010600030101010101" pitchFamily="2" charset="-122"/>
                <a:cs typeface="等线" panose="02010600030101010101" pitchFamily="2" charset="-122"/>
              </a:rPr>
              <a:t>应用的性能。通过可视化的图表和详细的数据，</a:t>
            </a:r>
            <a:r>
              <a:rPr lang="en-US" altLang="zh-CN" sz="2000" dirty="0">
                <a:latin typeface="等线" panose="02010600030101010101" pitchFamily="2" charset="-122"/>
                <a:ea typeface="等线" panose="02010600030101010101" pitchFamily="2" charset="-122"/>
                <a:cs typeface="等线" panose="02010600030101010101" pitchFamily="2" charset="-122"/>
              </a:rPr>
              <a:t>Android Profiler </a:t>
            </a:r>
            <a:r>
              <a:rPr lang="zh-CN" altLang="en-US" sz="2000" dirty="0">
                <a:latin typeface="等线" panose="02010600030101010101" pitchFamily="2" charset="-122"/>
                <a:ea typeface="等线" panose="02010600030101010101" pitchFamily="2" charset="-122"/>
                <a:cs typeface="等线" panose="02010600030101010101" pitchFamily="2" charset="-122"/>
              </a:rPr>
              <a:t>可以帮助开发者识别应用中的性能瓶颈，优化资源使用，并提高应用的运行效率</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24" name="图片 10"/>
          <p:cNvPicPr>
            <a:picLocks noChangeAspect="1"/>
          </p:cNvPicPr>
          <p:nvPr/>
        </p:nvPicPr>
        <p:blipFill>
          <a:blip r:embed="rId3"/>
          <a:stretch>
            <a:fillRect/>
          </a:stretch>
        </p:blipFill>
        <p:spPr>
          <a:xfrm>
            <a:off x="6008053" y="3099435"/>
            <a:ext cx="5259705" cy="2475230"/>
          </a:xfrm>
          <a:prstGeom prst="rect">
            <a:avLst/>
          </a:prstGeom>
          <a:noFill/>
          <a:ln>
            <a:noFill/>
          </a:ln>
        </p:spPr>
      </p:pic>
      <p:sp>
        <p:nvSpPr>
          <p:cNvPr id="2" name="Text Placeholder 33">
            <a:hlinkClick r:id="rId2"/>
          </p:cNvPr>
          <p:cNvSpPr txBox="1"/>
          <p:nvPr/>
        </p:nvSpPr>
        <p:spPr>
          <a:xfrm>
            <a:off x="894715" y="3059430"/>
            <a:ext cx="4925695" cy="410908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0" indent="0">
              <a:lnSpc>
                <a:spcPct val="110000"/>
              </a:lnSpc>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1</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CPU Profiler</a:t>
            </a:r>
            <a:endParaRPr lang="en-US" altLang="zh-CN" sz="2000" dirty="0">
              <a:latin typeface="等线" panose="02010600030101010101" pitchFamily="2" charset="-122"/>
              <a:ea typeface="等线" panose="02010600030101010101" pitchFamily="2" charset="-122"/>
              <a:cs typeface="等线" panose="02010600030101010101" pitchFamily="2" charset="-122"/>
              <a:sym typeface="+mn-ea"/>
            </a:endParaRPr>
          </a:p>
          <a:p>
            <a:pPr marL="457200" lvl="1">
              <a:lnSpc>
                <a:spcPct val="110000"/>
              </a:lnSpc>
            </a:pPr>
            <a:r>
              <a:rPr lang="en-US" altLang="zh-CN" sz="2400" dirty="0">
                <a:latin typeface="等线" panose="02010600030101010101" pitchFamily="2" charset="-122"/>
                <a:ea typeface="等线" panose="02010600030101010101" pitchFamily="2" charset="-122"/>
                <a:cs typeface="等线" panose="02010600030101010101" pitchFamily="2" charset="-122"/>
                <a:sym typeface="+mn-ea"/>
              </a:rPr>
              <a:t> </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用于监控应用的</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CPU</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使用情况。它显示了应用在不同时间段的</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CPU</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占用率，并通过细致的线程分析，帮助开发者识别哪些线程或方法消耗了过多的</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CPU</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资源。</a:t>
            </a:r>
            <a:endParaRPr lang="zh-CN" altLang="en-US" dirty="0">
              <a:latin typeface="等线" panose="02010600030101010101" pitchFamily="2" charset="-122"/>
              <a:ea typeface="等线" panose="02010600030101010101" pitchFamily="2" charset="-122"/>
              <a:cs typeface="等线" panose="02010600030101010101" pitchFamily="2" charset="-122"/>
              <a:sym typeface="+mn-ea"/>
            </a:endParaRPr>
          </a:p>
          <a:p>
            <a:pPr marL="457200" lvl="1">
              <a:lnSpc>
                <a:spcPct val="110000"/>
              </a:lnSpc>
            </a:pPr>
            <a:r>
              <a:rPr lang="zh-CN" altLang="en-US" dirty="0">
                <a:latin typeface="等线" panose="02010600030101010101" pitchFamily="2" charset="-122"/>
                <a:ea typeface="等线" panose="02010600030101010101" pitchFamily="2" charset="-122"/>
                <a:cs typeface="等线" panose="02010600030101010101" pitchFamily="2" charset="-122"/>
                <a:sym typeface="+mn-ea"/>
              </a:rPr>
              <a:t>开发者可以查看每个线程的执行情况，以及应用中方法的调用栈，定位到性能瓶颈，分析哪些操作导致了高</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CPU</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负载。</a:t>
            </a:r>
            <a:endParaRPr lang="zh-CN" altLang="en-US" dirty="0">
              <a:latin typeface="等线" panose="02010600030101010101" pitchFamily="2" charset="-122"/>
              <a:ea typeface="等线" panose="02010600030101010101" pitchFamily="2" charset="-122"/>
              <a:cs typeface="等线" panose="02010600030101010101" pitchFamily="2" charset="-122"/>
              <a:sym typeface="+mn-ea"/>
            </a:endParaRPr>
          </a:p>
          <a:p>
            <a:pPr marL="457200" lvl="1">
              <a:lnSpc>
                <a:spcPct val="110000"/>
              </a:lnSpc>
            </a:pPr>
            <a:r>
              <a:rPr lang="zh-CN" altLang="en-US" dirty="0">
                <a:latin typeface="等线" panose="02010600030101010101" pitchFamily="2" charset="-122"/>
                <a:ea typeface="等线" panose="02010600030101010101" pitchFamily="2" charset="-122"/>
                <a:cs typeface="等线" panose="02010600030101010101" pitchFamily="2" charset="-122"/>
                <a:sym typeface="+mn-ea"/>
              </a:rPr>
              <a:t>通过这种方式，开发者可以优化代码，减少不必要的</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CPU</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消耗，提升应用的响应速度和流畅度</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1371600" lvl="4">
              <a:lnSpc>
                <a:spcPct val="110000"/>
              </a:lnSpc>
            </a:pPr>
            <a:endParaRPr lang="en-US" altLang="zh-CN"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03</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开发工具</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-Android Profiler</a:t>
            </a:r>
            <a:endPar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520700" y="2005965"/>
            <a:ext cx="5172075" cy="36245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lvl="2" indent="0">
              <a:lnSpc>
                <a:spcPct val="110000"/>
              </a:lnSpc>
              <a:buNone/>
            </a:pP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2</a:t>
            </a: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Memory Profiler</a:t>
            </a:r>
            <a:endParaRPr lang="en-US" altLang="zh-CN" sz="1800" dirty="0">
              <a:latin typeface="等线" panose="02010600030101010101" pitchFamily="2" charset="-122"/>
              <a:ea typeface="等线" panose="02010600030101010101" pitchFamily="2" charset="-122"/>
              <a:cs typeface="等线" panose="02010600030101010101" pitchFamily="2" charset="-122"/>
            </a:endParaRPr>
          </a:p>
          <a:p>
            <a:pPr marL="914400" lvl="3">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Memory Profiler </a:t>
            </a:r>
            <a:r>
              <a:rPr lang="zh-CN" altLang="en-US" sz="1620" dirty="0">
                <a:latin typeface="等线" panose="02010600030101010101" pitchFamily="2" charset="-122"/>
                <a:ea typeface="等线" panose="02010600030101010101" pitchFamily="2" charset="-122"/>
                <a:cs typeface="等线" panose="02010600030101010101" pitchFamily="2" charset="-122"/>
              </a:rPr>
              <a:t>跟踪应用的内存使用情况，帮助开发者分析内存分配和垃圾回收情况。</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914400" lvl="3">
              <a:lnSpc>
                <a:spcPct val="110000"/>
              </a:lnSpc>
            </a:pPr>
            <a:r>
              <a:rPr lang="zh-CN" altLang="en-US" sz="1620" dirty="0">
                <a:latin typeface="等线" panose="02010600030101010101" pitchFamily="2" charset="-122"/>
                <a:ea typeface="等线" panose="02010600030101010101" pitchFamily="2" charset="-122"/>
                <a:cs typeface="等线" panose="02010600030101010101" pitchFamily="2" charset="-122"/>
              </a:rPr>
              <a:t>它能够实时显示应用内存的使用情况，包括堆内存和非堆内存的占用，并且可以展示不同时间点的内存快照。</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914400" lvl="3">
              <a:lnSpc>
                <a:spcPct val="110000"/>
              </a:lnSpc>
            </a:pPr>
            <a:r>
              <a:rPr lang="zh-CN" altLang="en-US" sz="1620" dirty="0">
                <a:latin typeface="等线" panose="02010600030101010101" pitchFamily="2" charset="-122"/>
                <a:ea typeface="等线" panose="02010600030101010101" pitchFamily="2" charset="-122"/>
                <a:cs typeface="等线" panose="02010600030101010101" pitchFamily="2" charset="-122"/>
              </a:rPr>
              <a:t>通过</a:t>
            </a:r>
            <a:r>
              <a:rPr lang="en-US" altLang="zh-CN" sz="1620" dirty="0">
                <a:latin typeface="等线" panose="02010600030101010101" pitchFamily="2" charset="-122"/>
                <a:ea typeface="等线" panose="02010600030101010101" pitchFamily="2" charset="-122"/>
                <a:cs typeface="等线" panose="02010600030101010101" pitchFamily="2" charset="-122"/>
              </a:rPr>
              <a:t>Memory Profiler</a:t>
            </a:r>
            <a:r>
              <a:rPr lang="zh-CN" altLang="en-US" sz="1620" dirty="0">
                <a:latin typeface="等线" panose="02010600030101010101" pitchFamily="2" charset="-122"/>
                <a:ea typeface="等线" panose="02010600030101010101" pitchFamily="2" charset="-122"/>
                <a:cs typeface="等线" panose="02010600030101010101" pitchFamily="2" charset="-122"/>
              </a:rPr>
              <a:t>，开发者可以识别内存泄漏、不必要的内存分配或过度消耗的内存，避免应用因为内存问题而导致的崩溃或性能下降。</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914400" lvl="3">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Memory Profiler </a:t>
            </a:r>
            <a:r>
              <a:rPr lang="zh-CN" altLang="en-US" sz="1620" dirty="0">
                <a:latin typeface="等线" panose="02010600030101010101" pitchFamily="2" charset="-122"/>
                <a:ea typeface="等线" panose="02010600030101010101" pitchFamily="2" charset="-122"/>
                <a:cs typeface="等线" panose="02010600030101010101" pitchFamily="2" charset="-122"/>
              </a:rPr>
              <a:t>还可以生成堆转储，开发者可以分析内存分配和释放的具体情况，进一步诊断内存问题</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7518400" y="5789295"/>
            <a:ext cx="4064000" cy="368300"/>
          </a:xfrm>
          <a:prstGeom prst="rect">
            <a:avLst/>
          </a:prstGeom>
          <a:noFill/>
        </p:spPr>
        <p:txBody>
          <a:bodyPr wrap="square" rtlCol="0">
            <a:spAutoFit/>
          </a:bodyPr>
          <a:p>
            <a:r>
              <a:rPr lang="zh-CN" altLang="en-US"/>
              <a:t>跟踪内存使用情况</a:t>
            </a:r>
            <a:endParaRPr lang="zh-CN" altLang="en-US"/>
          </a:p>
        </p:txBody>
      </p:sp>
      <p:pic>
        <p:nvPicPr>
          <p:cNvPr id="23" name="图片 9"/>
          <p:cNvPicPr>
            <a:picLocks noChangeAspect="1"/>
          </p:cNvPicPr>
          <p:nvPr/>
        </p:nvPicPr>
        <p:blipFill>
          <a:blip r:embed="rId3"/>
          <a:stretch>
            <a:fillRect/>
          </a:stretch>
        </p:blipFill>
        <p:spPr>
          <a:xfrm>
            <a:off x="5815965" y="2005965"/>
            <a:ext cx="5273040" cy="3313430"/>
          </a:xfrm>
          <a:prstGeom prst="rect">
            <a:avLst/>
          </a:prstGeom>
          <a:noFill/>
          <a:ln>
            <a:noFill/>
          </a:ln>
        </p:spPr>
      </p:pic>
      <p:sp>
        <p:nvSpPr>
          <p:cNvPr id="2" name="文本框 1"/>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03</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开发工具</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-Android Profiler</a:t>
            </a:r>
            <a:endPar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520700" y="2005965"/>
            <a:ext cx="11057255" cy="14516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lvl="2">
              <a:lnSpc>
                <a:spcPct val="110000"/>
              </a:lnSpc>
            </a:pP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3</a:t>
            </a: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Network Profiler</a:t>
            </a:r>
            <a:endParaRPr lang="en-US" altLang="zh-CN" sz="1800" dirty="0">
              <a:latin typeface="等线" panose="02010600030101010101" pitchFamily="2" charset="-122"/>
              <a:ea typeface="等线" panose="02010600030101010101" pitchFamily="2" charset="-122"/>
              <a:cs typeface="等线" panose="02010600030101010101" pitchFamily="2" charset="-122"/>
            </a:endParaRPr>
          </a:p>
          <a:p>
            <a:pPr marL="914400" lvl="3">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Network Profiler </a:t>
            </a:r>
            <a:r>
              <a:rPr lang="zh-CN" altLang="en-US" sz="1620" dirty="0">
                <a:latin typeface="等线" panose="02010600030101010101" pitchFamily="2" charset="-122"/>
                <a:ea typeface="等线" panose="02010600030101010101" pitchFamily="2" charset="-122"/>
                <a:cs typeface="等线" panose="02010600030101010101" pitchFamily="2" charset="-122"/>
              </a:rPr>
              <a:t>用于监控应用的网络请求和响应。它提供了实时的数据流量监控，显示每个网络请求的响应时间、数据量以及延迟等信息。可以通过该工具分析网络性能，了解应用在进行网络通信时的表现，找出慢速请求或不必要的网络消耗。通过优化这些网络操作，开发者可以显著提高应用的响应速度，改善用户的网络体验</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03</a:t>
            </a:r>
            <a:endParaRPr lang="en-US" altLang="zh-CN" sz="6000" dirty="0">
              <a:ln>
                <a:solidFill>
                  <a:srgbClr val="383987"/>
                </a:solidFill>
              </a:ln>
              <a:noFill/>
              <a:latin typeface="Agency FB" panose="020B0503020202020204" charset="0"/>
            </a:endParaRPr>
          </a:p>
        </p:txBody>
      </p:sp>
      <p:pic>
        <p:nvPicPr>
          <p:cNvPr id="2" name="图片 1"/>
          <p:cNvPicPr>
            <a:picLocks noChangeAspect="1"/>
          </p:cNvPicPr>
          <p:nvPr/>
        </p:nvPicPr>
        <p:blipFill>
          <a:blip r:embed="rId3"/>
          <a:stretch>
            <a:fillRect/>
          </a:stretch>
        </p:blipFill>
        <p:spPr>
          <a:xfrm>
            <a:off x="2664460" y="3456940"/>
            <a:ext cx="7166610" cy="29514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开发工具</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-Logcat</a:t>
            </a:r>
            <a:endPar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520700" y="2005965"/>
            <a:ext cx="11057255" cy="36245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lvl="2">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Logcat </a:t>
            </a:r>
            <a:r>
              <a:rPr lang="zh-CN" altLang="en-US" sz="1620" dirty="0">
                <a:latin typeface="等线" panose="02010600030101010101" pitchFamily="2" charset="-122"/>
                <a:ea typeface="等线" panose="02010600030101010101" pitchFamily="2" charset="-122"/>
                <a:cs typeface="等线" panose="02010600030101010101" pitchFamily="2" charset="-122"/>
              </a:rPr>
              <a:t>是</a:t>
            </a:r>
            <a:r>
              <a:rPr lang="en-US" altLang="zh-CN" sz="1620" dirty="0">
                <a:latin typeface="等线" panose="02010600030101010101" pitchFamily="2" charset="-122"/>
                <a:ea typeface="等线" panose="02010600030101010101" pitchFamily="2" charset="-122"/>
                <a:cs typeface="等线" panose="02010600030101010101" pitchFamily="2" charset="-122"/>
              </a:rPr>
              <a:t> Android Studio </a:t>
            </a:r>
            <a:r>
              <a:rPr lang="zh-CN" altLang="en-US" sz="1620" dirty="0">
                <a:latin typeface="等线" panose="02010600030101010101" pitchFamily="2" charset="-122"/>
                <a:ea typeface="等线" panose="02010600030101010101" pitchFamily="2" charset="-122"/>
                <a:cs typeface="等线" panose="02010600030101010101" pitchFamily="2" charset="-122"/>
              </a:rPr>
              <a:t>中的一个日志记录工具，用于实时显示</a:t>
            </a:r>
            <a:r>
              <a:rPr lang="en-US" altLang="zh-CN" sz="1620" dirty="0">
                <a:latin typeface="等线" panose="02010600030101010101" pitchFamily="2" charset="-122"/>
                <a:ea typeface="等线" panose="02010600030101010101" pitchFamily="2" charset="-122"/>
                <a:cs typeface="等线" panose="02010600030101010101" pitchFamily="2" charset="-122"/>
              </a:rPr>
              <a:t> Android </a:t>
            </a:r>
            <a:r>
              <a:rPr lang="zh-CN" altLang="en-US" sz="1620" dirty="0">
                <a:latin typeface="等线" panose="02010600030101010101" pitchFamily="2" charset="-122"/>
                <a:ea typeface="等线" panose="02010600030101010101" pitchFamily="2" charset="-122"/>
                <a:cs typeface="等线" panose="02010600030101010101" pitchFamily="2" charset="-122"/>
              </a:rPr>
              <a:t>应用在运行时产生的日志信息。它是开发和调试过程中的重要工具，帮助开发者查看应用程序的输出日志、错误信息和调试信息，快速定位问题</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Logcat </a:t>
            </a:r>
            <a:r>
              <a:rPr lang="zh-CN" altLang="en-US" sz="1620" dirty="0">
                <a:latin typeface="等线" panose="02010600030101010101" pitchFamily="2" charset="-122"/>
                <a:ea typeface="等线" panose="02010600030101010101" pitchFamily="2" charset="-122"/>
                <a:cs typeface="等线" panose="02010600030101010101" pitchFamily="2" charset="-122"/>
              </a:rPr>
              <a:t>可以捕捉并显示应用程序和系统的日志输出，包括信息日志（</a:t>
            </a:r>
            <a:r>
              <a:rPr lang="en-US" altLang="zh-CN" sz="1620" dirty="0">
                <a:latin typeface="等线" panose="02010600030101010101" pitchFamily="2" charset="-122"/>
                <a:ea typeface="等线" panose="02010600030101010101" pitchFamily="2" charset="-122"/>
                <a:cs typeface="等线" panose="02010600030101010101" pitchFamily="2" charset="-122"/>
              </a:rPr>
              <a:t>INFO</a:t>
            </a:r>
            <a:r>
              <a:rPr lang="zh-CN" altLang="en-US" sz="1620" dirty="0">
                <a:latin typeface="等线" panose="02010600030101010101" pitchFamily="2" charset="-122"/>
                <a:ea typeface="等线" panose="02010600030101010101" pitchFamily="2" charset="-122"/>
                <a:cs typeface="等线" panose="02010600030101010101" pitchFamily="2" charset="-122"/>
              </a:rPr>
              <a:t>）、调试日志（</a:t>
            </a:r>
            <a:r>
              <a:rPr lang="en-US" altLang="zh-CN" sz="1620" dirty="0">
                <a:latin typeface="等线" panose="02010600030101010101" pitchFamily="2" charset="-122"/>
                <a:ea typeface="等线" panose="02010600030101010101" pitchFamily="2" charset="-122"/>
                <a:cs typeface="等线" panose="02010600030101010101" pitchFamily="2" charset="-122"/>
              </a:rPr>
              <a:t>DEBUG</a:t>
            </a:r>
            <a:r>
              <a:rPr lang="zh-CN" altLang="en-US" sz="1620" dirty="0">
                <a:latin typeface="等线" panose="02010600030101010101" pitchFamily="2" charset="-122"/>
                <a:ea typeface="等线" panose="02010600030101010101" pitchFamily="2" charset="-122"/>
                <a:cs typeface="等线" panose="02010600030101010101" pitchFamily="2" charset="-122"/>
              </a:rPr>
              <a:t>）、警告日志（</a:t>
            </a:r>
            <a:r>
              <a:rPr lang="en-US" altLang="zh-CN" sz="1620" dirty="0">
                <a:latin typeface="等线" panose="02010600030101010101" pitchFamily="2" charset="-122"/>
                <a:ea typeface="等线" panose="02010600030101010101" pitchFamily="2" charset="-122"/>
                <a:cs typeface="等线" panose="02010600030101010101" pitchFamily="2" charset="-122"/>
              </a:rPr>
              <a:t>WARN</a:t>
            </a:r>
            <a:r>
              <a:rPr lang="zh-CN" altLang="en-US" sz="1620" dirty="0">
                <a:latin typeface="等线" panose="02010600030101010101" pitchFamily="2" charset="-122"/>
                <a:ea typeface="等线" panose="02010600030101010101" pitchFamily="2" charset="-122"/>
                <a:cs typeface="等线" panose="02010600030101010101" pitchFamily="2" charset="-122"/>
              </a:rPr>
              <a:t>）、错误日志（</a:t>
            </a:r>
            <a:r>
              <a:rPr lang="en-US" altLang="zh-CN" sz="1620" dirty="0">
                <a:latin typeface="等线" panose="02010600030101010101" pitchFamily="2" charset="-122"/>
                <a:ea typeface="等线" panose="02010600030101010101" pitchFamily="2" charset="-122"/>
                <a:cs typeface="等线" panose="02010600030101010101" pitchFamily="2" charset="-122"/>
              </a:rPr>
              <a:t>ERROR</a:t>
            </a:r>
            <a:r>
              <a:rPr lang="zh-CN" altLang="en-US" sz="1620" dirty="0">
                <a:latin typeface="等线" panose="02010600030101010101" pitchFamily="2" charset="-122"/>
                <a:ea typeface="等线" panose="02010600030101010101" pitchFamily="2" charset="-122"/>
                <a:cs typeface="等线" panose="02010600030101010101" pitchFamily="2" charset="-122"/>
              </a:rPr>
              <a:t>）以及断言日志（</a:t>
            </a:r>
            <a:r>
              <a:rPr lang="en-US" altLang="zh-CN" sz="1620" dirty="0">
                <a:latin typeface="等线" panose="02010600030101010101" pitchFamily="2" charset="-122"/>
                <a:ea typeface="等线" panose="02010600030101010101" pitchFamily="2" charset="-122"/>
                <a:cs typeface="等线" panose="02010600030101010101" pitchFamily="2" charset="-122"/>
              </a:rPr>
              <a:t>ASSERT</a:t>
            </a:r>
            <a:r>
              <a:rPr lang="zh-CN" altLang="en-US" sz="1620" dirty="0">
                <a:latin typeface="等线" panose="02010600030101010101" pitchFamily="2" charset="-122"/>
                <a:ea typeface="等线" panose="02010600030101010101" pitchFamily="2" charset="-122"/>
                <a:cs typeface="等线" panose="02010600030101010101" pitchFamily="2" charset="-122"/>
              </a:rPr>
              <a:t>）。这些日志信息帮助开发者了解应用程序的运行状态和捕获潜在的问题</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endParaRPr lang="zh-CN" altLang="en-US" sz="1620" dirty="0">
              <a:latin typeface="等线" panose="02010600030101010101" pitchFamily="2" charset="-122"/>
              <a:ea typeface="等线" panose="02010600030101010101" pitchFamily="2" charset="-122"/>
              <a:cs typeface="等线" panose="02010600030101010101" pitchFamily="2" charset="-122"/>
            </a:endParaRPr>
          </a:p>
        </p:txBody>
      </p:sp>
      <p:pic>
        <p:nvPicPr>
          <p:cNvPr id="25" name="图片 11"/>
          <p:cNvPicPr>
            <a:picLocks noChangeAspect="1"/>
          </p:cNvPicPr>
          <p:nvPr/>
        </p:nvPicPr>
        <p:blipFill>
          <a:blip r:embed="rId3"/>
          <a:stretch>
            <a:fillRect/>
          </a:stretch>
        </p:blipFill>
        <p:spPr>
          <a:xfrm>
            <a:off x="1889760" y="3469640"/>
            <a:ext cx="8047990" cy="2900680"/>
          </a:xfrm>
          <a:prstGeom prst="rect">
            <a:avLst/>
          </a:prstGeom>
          <a:noFill/>
          <a:ln>
            <a:noFill/>
          </a:ln>
        </p:spPr>
      </p:pic>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03</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开发工具</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-Logcat</a:t>
            </a:r>
            <a:endPar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520700" y="2005965"/>
            <a:ext cx="11057255" cy="36245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lvl="2">
              <a:lnSpc>
                <a:spcPct val="110000"/>
              </a:lnSpc>
            </a:pPr>
            <a:r>
              <a:rPr lang="zh-CN" altLang="en-US" sz="1620" dirty="0">
                <a:latin typeface="等线" panose="02010600030101010101" pitchFamily="2" charset="-122"/>
                <a:ea typeface="等线" panose="02010600030101010101" pitchFamily="2" charset="-122"/>
                <a:cs typeface="等线" panose="02010600030101010101" pitchFamily="2" charset="-122"/>
              </a:rPr>
              <a:t>在</a:t>
            </a:r>
            <a:r>
              <a:rPr lang="en-US" altLang="zh-CN" sz="1620" dirty="0">
                <a:latin typeface="等线" panose="02010600030101010101" pitchFamily="2" charset="-122"/>
                <a:ea typeface="等线" panose="02010600030101010101" pitchFamily="2" charset="-122"/>
                <a:cs typeface="等线" panose="02010600030101010101" pitchFamily="2" charset="-122"/>
              </a:rPr>
              <a:t> Android Studio </a:t>
            </a:r>
            <a:r>
              <a:rPr lang="zh-CN" altLang="en-US" sz="1620" dirty="0">
                <a:latin typeface="等线" panose="02010600030101010101" pitchFamily="2" charset="-122"/>
                <a:ea typeface="等线" panose="02010600030101010101" pitchFamily="2" charset="-122"/>
                <a:cs typeface="等线" panose="02010600030101010101" pitchFamily="2" charset="-122"/>
              </a:rPr>
              <a:t>中，</a:t>
            </a:r>
            <a:r>
              <a:rPr lang="en-US" altLang="zh-CN" sz="1620" dirty="0">
                <a:latin typeface="等线" panose="02010600030101010101" pitchFamily="2" charset="-122"/>
                <a:ea typeface="等线" panose="02010600030101010101" pitchFamily="2" charset="-122"/>
                <a:cs typeface="等线" panose="02010600030101010101" pitchFamily="2" charset="-122"/>
              </a:rPr>
              <a:t>Logcat </a:t>
            </a:r>
            <a:r>
              <a:rPr lang="zh-CN" altLang="en-US" sz="1620" dirty="0">
                <a:latin typeface="等线" panose="02010600030101010101" pitchFamily="2" charset="-122"/>
                <a:ea typeface="等线" panose="02010600030101010101" pitchFamily="2" charset="-122"/>
                <a:cs typeface="等线" panose="02010600030101010101" pitchFamily="2" charset="-122"/>
              </a:rPr>
              <a:t>提供了一个图形化界面，开发者可以在其中进行过滤、搜索和查看日志信息。它包括以下功能：</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914400" lvl="3">
              <a:lnSpc>
                <a:spcPct val="110000"/>
              </a:lnSpc>
            </a:pPr>
            <a:r>
              <a:rPr lang="zh-CN" altLang="en-US" sz="1455" dirty="0">
                <a:latin typeface="等线" panose="02010600030101010101" pitchFamily="2" charset="-122"/>
                <a:ea typeface="等线" panose="02010600030101010101" pitchFamily="2" charset="-122"/>
                <a:cs typeface="等线" panose="02010600030101010101" pitchFamily="2" charset="-122"/>
              </a:rPr>
              <a:t>（</a:t>
            </a:r>
            <a:r>
              <a:rPr lang="en-US" altLang="zh-CN" sz="1455" dirty="0">
                <a:latin typeface="等线" panose="02010600030101010101" pitchFamily="2" charset="-122"/>
                <a:ea typeface="等线" panose="02010600030101010101" pitchFamily="2" charset="-122"/>
                <a:cs typeface="等线" panose="02010600030101010101" pitchFamily="2" charset="-122"/>
              </a:rPr>
              <a:t>1</a:t>
            </a:r>
            <a:r>
              <a:rPr lang="zh-CN" altLang="en-US" sz="1455" dirty="0">
                <a:latin typeface="等线" panose="02010600030101010101" pitchFamily="2" charset="-122"/>
                <a:ea typeface="等线" panose="02010600030101010101" pitchFamily="2" charset="-122"/>
                <a:cs typeface="等线" panose="02010600030101010101" pitchFamily="2" charset="-122"/>
              </a:rPr>
              <a:t>）日志级别筛选：用户可以根据日志级别（如</a:t>
            </a:r>
            <a:r>
              <a:rPr lang="en-US" altLang="zh-CN" sz="1455" dirty="0">
                <a:latin typeface="等线" panose="02010600030101010101" pitchFamily="2" charset="-122"/>
                <a:ea typeface="等线" panose="02010600030101010101" pitchFamily="2" charset="-122"/>
                <a:cs typeface="等线" panose="02010600030101010101" pitchFamily="2" charset="-122"/>
              </a:rPr>
              <a:t>Verbose, Debug, Info, Warn, Error</a:t>
            </a:r>
            <a:r>
              <a:rPr lang="zh-CN" altLang="en-US" sz="1455" dirty="0">
                <a:latin typeface="等线" panose="02010600030101010101" pitchFamily="2" charset="-122"/>
                <a:ea typeface="等线" panose="02010600030101010101" pitchFamily="2" charset="-122"/>
                <a:cs typeface="等线" panose="02010600030101010101" pitchFamily="2" charset="-122"/>
              </a:rPr>
              <a:t>等）过滤显示的日志，帮助聚焦关键信息。</a:t>
            </a:r>
            <a:endParaRPr lang="zh-CN" altLang="en-US" sz="1455" dirty="0">
              <a:latin typeface="等线" panose="02010600030101010101" pitchFamily="2" charset="-122"/>
              <a:ea typeface="等线" panose="02010600030101010101" pitchFamily="2" charset="-122"/>
              <a:cs typeface="等线" panose="02010600030101010101" pitchFamily="2" charset="-122"/>
            </a:endParaRPr>
          </a:p>
          <a:p>
            <a:pPr marL="914400" lvl="3">
              <a:lnSpc>
                <a:spcPct val="110000"/>
              </a:lnSpc>
            </a:pPr>
            <a:r>
              <a:rPr lang="zh-CN" altLang="en-US" sz="1455" dirty="0">
                <a:latin typeface="等线" panose="02010600030101010101" pitchFamily="2" charset="-122"/>
                <a:ea typeface="等线" panose="02010600030101010101" pitchFamily="2" charset="-122"/>
                <a:cs typeface="等线" panose="02010600030101010101" pitchFamily="2" charset="-122"/>
              </a:rPr>
              <a:t>（</a:t>
            </a:r>
            <a:r>
              <a:rPr lang="en-US" altLang="zh-CN" sz="1455" dirty="0">
                <a:latin typeface="等线" panose="02010600030101010101" pitchFamily="2" charset="-122"/>
                <a:ea typeface="等线" panose="02010600030101010101" pitchFamily="2" charset="-122"/>
                <a:cs typeface="等线" panose="02010600030101010101" pitchFamily="2" charset="-122"/>
              </a:rPr>
              <a:t>2</a:t>
            </a:r>
            <a:r>
              <a:rPr lang="zh-CN" altLang="en-US" sz="1455" dirty="0">
                <a:latin typeface="等线" panose="02010600030101010101" pitchFamily="2" charset="-122"/>
                <a:ea typeface="等线" panose="02010600030101010101" pitchFamily="2" charset="-122"/>
                <a:cs typeface="等线" panose="02010600030101010101" pitchFamily="2" charset="-122"/>
              </a:rPr>
              <a:t>）设备选择：如果连接了多个设备或模拟器，可以选择查看特定设备的日志。</a:t>
            </a:r>
            <a:endParaRPr lang="zh-CN" altLang="en-US" sz="1455" dirty="0">
              <a:latin typeface="等线" panose="02010600030101010101" pitchFamily="2" charset="-122"/>
              <a:ea typeface="等线" panose="02010600030101010101" pitchFamily="2" charset="-122"/>
              <a:cs typeface="等线" panose="02010600030101010101" pitchFamily="2" charset="-122"/>
            </a:endParaRPr>
          </a:p>
          <a:p>
            <a:pPr marL="914400" lvl="3">
              <a:lnSpc>
                <a:spcPct val="110000"/>
              </a:lnSpc>
            </a:pPr>
            <a:r>
              <a:rPr lang="zh-CN" altLang="en-US" sz="1455" dirty="0">
                <a:latin typeface="等线" panose="02010600030101010101" pitchFamily="2" charset="-122"/>
                <a:ea typeface="等线" panose="02010600030101010101" pitchFamily="2" charset="-122"/>
                <a:cs typeface="等线" panose="02010600030101010101" pitchFamily="2" charset="-122"/>
              </a:rPr>
              <a:t>（</a:t>
            </a:r>
            <a:r>
              <a:rPr lang="en-US" altLang="zh-CN" sz="1455" dirty="0">
                <a:latin typeface="等线" panose="02010600030101010101" pitchFamily="2" charset="-122"/>
                <a:ea typeface="等线" panose="02010600030101010101" pitchFamily="2" charset="-122"/>
                <a:cs typeface="等线" panose="02010600030101010101" pitchFamily="2" charset="-122"/>
              </a:rPr>
              <a:t>3</a:t>
            </a:r>
            <a:r>
              <a:rPr lang="zh-CN" altLang="en-US" sz="1455" dirty="0">
                <a:latin typeface="等线" panose="02010600030101010101" pitchFamily="2" charset="-122"/>
                <a:ea typeface="等线" panose="02010600030101010101" pitchFamily="2" charset="-122"/>
                <a:cs typeface="等线" panose="02010600030101010101" pitchFamily="2" charset="-122"/>
              </a:rPr>
              <a:t>）日志过滤：可以按标签（</a:t>
            </a:r>
            <a:r>
              <a:rPr lang="en-US" altLang="zh-CN" sz="1455" dirty="0">
                <a:latin typeface="等线" panose="02010600030101010101" pitchFamily="2" charset="-122"/>
                <a:ea typeface="等线" panose="02010600030101010101" pitchFamily="2" charset="-122"/>
                <a:cs typeface="等线" panose="02010600030101010101" pitchFamily="2" charset="-122"/>
              </a:rPr>
              <a:t>Tag</a:t>
            </a:r>
            <a:r>
              <a:rPr lang="zh-CN" altLang="en-US" sz="1455" dirty="0">
                <a:latin typeface="等线" panose="02010600030101010101" pitchFamily="2" charset="-122"/>
                <a:ea typeface="等线" panose="02010600030101010101" pitchFamily="2" charset="-122"/>
                <a:cs typeface="等线" panose="02010600030101010101" pitchFamily="2" charset="-122"/>
              </a:rPr>
              <a:t>）、应用包名或特定文本进行筛选，以便只查看相关信息。</a:t>
            </a:r>
            <a:endParaRPr lang="zh-CN" altLang="en-US" sz="1455" dirty="0">
              <a:latin typeface="等线" panose="02010600030101010101" pitchFamily="2" charset="-122"/>
              <a:ea typeface="等线" panose="02010600030101010101" pitchFamily="2" charset="-122"/>
              <a:cs typeface="等线" panose="02010600030101010101" pitchFamily="2" charset="-122"/>
            </a:endParaRPr>
          </a:p>
          <a:p>
            <a:pPr marL="914400" lvl="3">
              <a:lnSpc>
                <a:spcPct val="110000"/>
              </a:lnSpc>
            </a:pPr>
            <a:r>
              <a:rPr lang="zh-CN" altLang="en-US" sz="1455" dirty="0">
                <a:latin typeface="等线" panose="02010600030101010101" pitchFamily="2" charset="-122"/>
                <a:ea typeface="等线" panose="02010600030101010101" pitchFamily="2" charset="-122"/>
                <a:cs typeface="等线" panose="02010600030101010101" pitchFamily="2" charset="-122"/>
              </a:rPr>
              <a:t>（</a:t>
            </a:r>
            <a:r>
              <a:rPr lang="en-US" altLang="zh-CN" sz="1455" dirty="0">
                <a:latin typeface="等线" panose="02010600030101010101" pitchFamily="2" charset="-122"/>
                <a:ea typeface="等线" panose="02010600030101010101" pitchFamily="2" charset="-122"/>
                <a:cs typeface="等线" panose="02010600030101010101" pitchFamily="2" charset="-122"/>
              </a:rPr>
              <a:t>4</a:t>
            </a:r>
            <a:r>
              <a:rPr lang="zh-CN" altLang="en-US" sz="1455" dirty="0">
                <a:latin typeface="等线" panose="02010600030101010101" pitchFamily="2" charset="-122"/>
                <a:ea typeface="等线" panose="02010600030101010101" pitchFamily="2" charset="-122"/>
                <a:cs typeface="等线" panose="02010600030101010101" pitchFamily="2" charset="-122"/>
              </a:rPr>
              <a:t>）实时更新：</a:t>
            </a:r>
            <a:r>
              <a:rPr lang="en-US" altLang="zh-CN" sz="1455" dirty="0">
                <a:latin typeface="等线" panose="02010600030101010101" pitchFamily="2" charset="-122"/>
                <a:ea typeface="等线" panose="02010600030101010101" pitchFamily="2" charset="-122"/>
                <a:cs typeface="等线" panose="02010600030101010101" pitchFamily="2" charset="-122"/>
              </a:rPr>
              <a:t>Logcat </a:t>
            </a:r>
            <a:r>
              <a:rPr lang="zh-CN" altLang="en-US" sz="1455" dirty="0">
                <a:latin typeface="等线" panose="02010600030101010101" pitchFamily="2" charset="-122"/>
                <a:ea typeface="等线" panose="02010600030101010101" pitchFamily="2" charset="-122"/>
                <a:cs typeface="等线" panose="02010600030101010101" pitchFamily="2" charset="-122"/>
              </a:rPr>
              <a:t>会实时显示新的日志信息，帮助开发者跟踪应用的运行情况</a:t>
            </a:r>
            <a:endParaRPr lang="zh-CN" altLang="en-US" sz="1455"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zh-CN" altLang="en-US" sz="1620" dirty="0">
                <a:latin typeface="等线" panose="02010600030101010101" pitchFamily="2" charset="-122"/>
                <a:ea typeface="等线" panose="02010600030101010101" pitchFamily="2" charset="-122"/>
                <a:cs typeface="等线" panose="02010600030101010101" pitchFamily="2" charset="-122"/>
              </a:rPr>
              <a:t>除了在</a:t>
            </a:r>
            <a:r>
              <a:rPr lang="en-US" altLang="zh-CN" sz="1620" dirty="0">
                <a:latin typeface="等线" panose="02010600030101010101" pitchFamily="2" charset="-122"/>
                <a:ea typeface="等线" panose="02010600030101010101" pitchFamily="2" charset="-122"/>
                <a:cs typeface="等线" panose="02010600030101010101" pitchFamily="2" charset="-122"/>
              </a:rPr>
              <a:t> Android Studio </a:t>
            </a:r>
            <a:r>
              <a:rPr lang="zh-CN" altLang="en-US" sz="1620" dirty="0">
                <a:latin typeface="等线" panose="02010600030101010101" pitchFamily="2" charset="-122"/>
                <a:ea typeface="等线" panose="02010600030101010101" pitchFamily="2" charset="-122"/>
                <a:cs typeface="等线" panose="02010600030101010101" pitchFamily="2" charset="-122"/>
              </a:rPr>
              <a:t>中查看日志外，开发者也可以通过命令行工具</a:t>
            </a:r>
            <a:r>
              <a:rPr lang="en-US" altLang="zh-CN" sz="1620" dirty="0">
                <a:latin typeface="等线" panose="02010600030101010101" pitchFamily="2" charset="-122"/>
                <a:ea typeface="等线" panose="02010600030101010101" pitchFamily="2" charset="-122"/>
                <a:cs typeface="等线" panose="02010600030101010101" pitchFamily="2" charset="-122"/>
              </a:rPr>
              <a:t> adb logcat </a:t>
            </a:r>
            <a:r>
              <a:rPr lang="zh-CN" altLang="en-US" sz="1620" dirty="0">
                <a:latin typeface="等线" panose="02010600030101010101" pitchFamily="2" charset="-122"/>
                <a:ea typeface="等线" panose="02010600030101010101" pitchFamily="2" charset="-122"/>
                <a:cs typeface="等线" panose="02010600030101010101" pitchFamily="2" charset="-122"/>
              </a:rPr>
              <a:t>获取日志信息。这个命令允许开发者在终端中直接查看日志，支持更多的自定义筛选和输出方式。例如，可以使用</a:t>
            </a:r>
            <a:r>
              <a:rPr lang="en-US" altLang="zh-CN" sz="1620" dirty="0">
                <a:latin typeface="等线" panose="02010600030101010101" pitchFamily="2" charset="-122"/>
                <a:ea typeface="等线" panose="02010600030101010101" pitchFamily="2" charset="-122"/>
                <a:cs typeface="等线" panose="02010600030101010101" pitchFamily="2" charset="-122"/>
              </a:rPr>
              <a:t> adb logcat -s TAG </a:t>
            </a:r>
            <a:r>
              <a:rPr lang="zh-CN" altLang="en-US" sz="1620" dirty="0">
                <a:latin typeface="等线" panose="02010600030101010101" pitchFamily="2" charset="-122"/>
                <a:ea typeface="等线" panose="02010600030101010101" pitchFamily="2" charset="-122"/>
                <a:cs typeface="等线" panose="02010600030101010101" pitchFamily="2" charset="-122"/>
              </a:rPr>
              <a:t>仅查看特定标签的日志。</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Logcat </a:t>
            </a:r>
            <a:r>
              <a:rPr lang="zh-CN" altLang="en-US" sz="1620" dirty="0">
                <a:latin typeface="等线" panose="02010600030101010101" pitchFamily="2" charset="-122"/>
                <a:ea typeface="等线" panose="02010600030101010101" pitchFamily="2" charset="-122"/>
                <a:cs typeface="等线" panose="02010600030101010101" pitchFamily="2" charset="-122"/>
              </a:rPr>
              <a:t>是调试过程中不可或缺的工具，它不仅可以显示应用崩溃的堆栈信息，还能帮助开发者追踪错误、查看应用的执行流程，以及识别性能瓶颈。通过日志输出，开发者可以实时监控应用的行为，分析不同模块的运行状态。</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03</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开发工具</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其他工具</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520700" y="2005965"/>
            <a:ext cx="11043285" cy="36245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lvl="2" indent="0">
              <a:lnSpc>
                <a:spcPct val="110000"/>
              </a:lnSpc>
              <a:buNone/>
            </a:pPr>
            <a:r>
              <a:rPr lang="zh-CN" altLang="en-US" sz="1620" dirty="0">
                <a:latin typeface="等线" panose="02010600030101010101" pitchFamily="2" charset="-122"/>
                <a:ea typeface="等线" panose="02010600030101010101" pitchFamily="2" charset="-122"/>
                <a:cs typeface="等线" panose="02010600030101010101" pitchFamily="2" charset="-122"/>
              </a:rPr>
              <a:t>为了便于</a:t>
            </a:r>
            <a:r>
              <a:rPr lang="en-US" altLang="zh-CN" sz="1620" dirty="0">
                <a:latin typeface="等线" panose="02010600030101010101" pitchFamily="2" charset="-122"/>
                <a:ea typeface="等线" panose="02010600030101010101" pitchFamily="2" charset="-122"/>
                <a:cs typeface="等线" panose="02010600030101010101" pitchFamily="2" charset="-122"/>
              </a:rPr>
              <a:t>Android</a:t>
            </a:r>
            <a:r>
              <a:rPr lang="zh-CN" altLang="en-US" sz="1620" dirty="0">
                <a:latin typeface="等线" panose="02010600030101010101" pitchFamily="2" charset="-122"/>
                <a:ea typeface="等线" panose="02010600030101010101" pitchFamily="2" charset="-122"/>
                <a:cs typeface="等线" panose="02010600030101010101" pitchFamily="2" charset="-122"/>
              </a:rPr>
              <a:t>程序开发，</a:t>
            </a:r>
            <a:r>
              <a:rPr lang="en-US" altLang="zh-CN" sz="1620" dirty="0">
                <a:latin typeface="等线" panose="02010600030101010101" pitchFamily="2" charset="-122"/>
                <a:ea typeface="等线" panose="02010600030101010101" pitchFamily="2" charset="-122"/>
                <a:cs typeface="等线" panose="02010600030101010101" pitchFamily="2" charset="-122"/>
              </a:rPr>
              <a:t>Android Studio</a:t>
            </a:r>
            <a:r>
              <a:rPr lang="zh-CN" altLang="en-US" sz="1620" dirty="0">
                <a:latin typeface="等线" panose="02010600030101010101" pitchFamily="2" charset="-122"/>
                <a:ea typeface="等线" panose="02010600030101010101" pitchFamily="2" charset="-122"/>
                <a:cs typeface="等线" panose="02010600030101010101" pitchFamily="2" charset="-122"/>
              </a:rPr>
              <a:t>还提供了一些辅助开发的工具</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Gradle Build System</a:t>
            </a:r>
            <a:r>
              <a:rPr lang="zh-CN" altLang="en-US" sz="1620" dirty="0">
                <a:latin typeface="等线" panose="02010600030101010101" pitchFamily="2" charset="-122"/>
                <a:ea typeface="等线" panose="02010600030101010101" pitchFamily="2" charset="-122"/>
                <a:cs typeface="等线" panose="02010600030101010101" pitchFamily="2" charset="-122"/>
              </a:rPr>
              <a:t>：使用</a:t>
            </a:r>
            <a:r>
              <a:rPr lang="en-US" altLang="zh-CN" sz="1620" dirty="0">
                <a:latin typeface="等线" panose="02010600030101010101" pitchFamily="2" charset="-122"/>
                <a:ea typeface="等线" panose="02010600030101010101" pitchFamily="2" charset="-122"/>
                <a:cs typeface="等线" panose="02010600030101010101" pitchFamily="2" charset="-122"/>
              </a:rPr>
              <a:t> Gradle </a:t>
            </a:r>
            <a:r>
              <a:rPr lang="zh-CN" altLang="en-US" sz="1620" dirty="0">
                <a:latin typeface="等线" panose="02010600030101010101" pitchFamily="2" charset="-122"/>
                <a:ea typeface="等线" panose="02010600030101010101" pitchFamily="2" charset="-122"/>
                <a:cs typeface="等线" panose="02010600030101010101" pitchFamily="2" charset="-122"/>
              </a:rPr>
              <a:t>来管理项目的构建过程，支持多种构建变体和自定义构建配置</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Instant Run</a:t>
            </a:r>
            <a:r>
              <a:rPr lang="zh-CN" altLang="en-US" sz="1620" dirty="0">
                <a:latin typeface="等线" panose="02010600030101010101" pitchFamily="2" charset="-122"/>
                <a:ea typeface="等线" panose="02010600030101010101" pitchFamily="2" charset="-122"/>
                <a:cs typeface="等线" panose="02010600030101010101" pitchFamily="2" charset="-122"/>
              </a:rPr>
              <a:t>：可以在不完全重新部署应用的情况下，快速应用代码更改，从而加快开发和调试过程</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Android Device Monitor</a:t>
            </a:r>
            <a:r>
              <a:rPr lang="zh-CN" altLang="en-US" sz="1620" dirty="0">
                <a:latin typeface="等线" panose="02010600030101010101" pitchFamily="2" charset="-122"/>
                <a:ea typeface="等线" panose="02010600030101010101" pitchFamily="2" charset="-122"/>
                <a:cs typeface="等线" panose="02010600030101010101" pitchFamily="2" charset="-122"/>
              </a:rPr>
              <a:t>：用于监视和管理连接到计算机的</a:t>
            </a:r>
            <a:r>
              <a:rPr lang="en-US" altLang="zh-CN" sz="1620" dirty="0">
                <a:latin typeface="等线" panose="02010600030101010101" pitchFamily="2" charset="-122"/>
                <a:ea typeface="等线" panose="02010600030101010101" pitchFamily="2" charset="-122"/>
                <a:cs typeface="等线" panose="02010600030101010101" pitchFamily="2" charset="-122"/>
              </a:rPr>
              <a:t> Android </a:t>
            </a:r>
            <a:r>
              <a:rPr lang="zh-CN" altLang="en-US" sz="1620" dirty="0">
                <a:latin typeface="等线" panose="02010600030101010101" pitchFamily="2" charset="-122"/>
                <a:ea typeface="等线" panose="02010600030101010101" pitchFamily="2" charset="-122"/>
                <a:cs typeface="等线" panose="02010600030101010101" pitchFamily="2" charset="-122"/>
              </a:rPr>
              <a:t>设备，提供实时的性能分析、日志查看、屏幕截图等功能</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Firebase Tools</a:t>
            </a:r>
            <a:r>
              <a:rPr lang="zh-CN" altLang="en-US" sz="1620" dirty="0">
                <a:latin typeface="等线" panose="02010600030101010101" pitchFamily="2" charset="-122"/>
                <a:ea typeface="等线" panose="02010600030101010101" pitchFamily="2" charset="-122"/>
                <a:cs typeface="等线" panose="02010600030101010101" pitchFamily="2" charset="-122"/>
              </a:rPr>
              <a:t>：集成了</a:t>
            </a:r>
            <a:r>
              <a:rPr lang="en-US" altLang="zh-CN" sz="1620" dirty="0">
                <a:latin typeface="等线" panose="02010600030101010101" pitchFamily="2" charset="-122"/>
                <a:ea typeface="等线" panose="02010600030101010101" pitchFamily="2" charset="-122"/>
                <a:cs typeface="等线" panose="02010600030101010101" pitchFamily="2" charset="-122"/>
              </a:rPr>
              <a:t> Firebase </a:t>
            </a:r>
            <a:r>
              <a:rPr lang="zh-CN" altLang="en-US" sz="1620" dirty="0">
                <a:latin typeface="等线" panose="02010600030101010101" pitchFamily="2" charset="-122"/>
                <a:ea typeface="等线" panose="02010600030101010101" pitchFamily="2" charset="-122"/>
                <a:cs typeface="等线" panose="02010600030101010101" pitchFamily="2" charset="-122"/>
              </a:rPr>
              <a:t>工具，便于将</a:t>
            </a:r>
            <a:r>
              <a:rPr lang="en-US" altLang="zh-CN" sz="1620" dirty="0">
                <a:latin typeface="等线" panose="02010600030101010101" pitchFamily="2" charset="-122"/>
                <a:ea typeface="等线" panose="02010600030101010101" pitchFamily="2" charset="-122"/>
                <a:cs typeface="等线" panose="02010600030101010101" pitchFamily="2" charset="-122"/>
              </a:rPr>
              <a:t> Firebase </a:t>
            </a:r>
            <a:r>
              <a:rPr lang="zh-CN" altLang="en-US" sz="1620" dirty="0">
                <a:latin typeface="等线" panose="02010600030101010101" pitchFamily="2" charset="-122"/>
                <a:ea typeface="等线" panose="02010600030101010101" pitchFamily="2" charset="-122"/>
                <a:cs typeface="等线" panose="02010600030101010101" pitchFamily="2" charset="-122"/>
              </a:rPr>
              <a:t>服务（如实时数据库、认证、推送通知等）直接集成到应用中</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SDK Manager</a:t>
            </a:r>
            <a:r>
              <a:rPr lang="zh-CN" altLang="en-US" sz="1620" dirty="0">
                <a:latin typeface="等线" panose="02010600030101010101" pitchFamily="2" charset="-122"/>
                <a:ea typeface="等线" panose="02010600030101010101" pitchFamily="2" charset="-122"/>
                <a:cs typeface="等线" panose="02010600030101010101" pitchFamily="2" charset="-122"/>
              </a:rPr>
              <a:t>：用于管理</a:t>
            </a:r>
            <a:r>
              <a:rPr lang="en-US" altLang="zh-CN" sz="1620" dirty="0">
                <a:latin typeface="等线" panose="02010600030101010101" pitchFamily="2" charset="-122"/>
                <a:ea typeface="等线" panose="02010600030101010101" pitchFamily="2" charset="-122"/>
                <a:cs typeface="等线" panose="02010600030101010101" pitchFamily="2" charset="-122"/>
              </a:rPr>
              <a:t> Android SDK </a:t>
            </a:r>
            <a:r>
              <a:rPr lang="zh-CN" altLang="en-US" sz="1620" dirty="0">
                <a:latin typeface="等线" panose="02010600030101010101" pitchFamily="2" charset="-122"/>
                <a:ea typeface="等线" panose="02010600030101010101" pitchFamily="2" charset="-122"/>
                <a:cs typeface="等线" panose="02010600030101010101" pitchFamily="2" charset="-122"/>
              </a:rPr>
              <a:t>的工具，允许开发者安装和更新</a:t>
            </a:r>
            <a:r>
              <a:rPr lang="en-US" altLang="zh-CN" sz="1620" dirty="0">
                <a:latin typeface="等线" panose="02010600030101010101" pitchFamily="2" charset="-122"/>
                <a:ea typeface="等线" panose="02010600030101010101" pitchFamily="2" charset="-122"/>
                <a:cs typeface="等线" panose="02010600030101010101" pitchFamily="2" charset="-122"/>
              </a:rPr>
              <a:t> SDK </a:t>
            </a:r>
            <a:r>
              <a:rPr lang="zh-CN" altLang="en-US" sz="1620" dirty="0">
                <a:latin typeface="等线" panose="02010600030101010101" pitchFamily="2" charset="-122"/>
                <a:ea typeface="等线" panose="02010600030101010101" pitchFamily="2" charset="-122"/>
                <a:cs typeface="等线" panose="02010600030101010101" pitchFamily="2" charset="-122"/>
              </a:rPr>
              <a:t>组件，如平台、工具、库和系统映像等</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Lint</a:t>
            </a:r>
            <a:r>
              <a:rPr lang="zh-CN" altLang="en-US" sz="1620" dirty="0">
                <a:latin typeface="等线" panose="02010600030101010101" pitchFamily="2" charset="-122"/>
                <a:ea typeface="等线" panose="02010600030101010101" pitchFamily="2" charset="-122"/>
                <a:cs typeface="等线" panose="02010600030101010101" pitchFamily="2" charset="-122"/>
              </a:rPr>
              <a:t>：静态代码分析工具，检查代码质量和潜在的错误、性能问题、安全漏洞等，帮助开发者在开发过程中减少</a:t>
            </a:r>
            <a:r>
              <a:rPr lang="en-US" altLang="zh-CN" sz="1620" dirty="0">
                <a:latin typeface="等线" panose="02010600030101010101" pitchFamily="2" charset="-122"/>
                <a:ea typeface="等线" panose="02010600030101010101" pitchFamily="2" charset="-122"/>
                <a:cs typeface="等线" panose="02010600030101010101" pitchFamily="2" charset="-122"/>
              </a:rPr>
              <a:t> bug</a:t>
            </a:r>
            <a:endParaRPr lang="en-US" altLang="zh-CN" sz="162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ProGuard</a:t>
            </a:r>
            <a:r>
              <a:rPr lang="zh-CN" altLang="en-US" sz="1620" dirty="0">
                <a:latin typeface="等线" panose="02010600030101010101" pitchFamily="2" charset="-122"/>
                <a:ea typeface="等线" panose="02010600030101010101" pitchFamily="2" charset="-122"/>
                <a:cs typeface="等线" panose="02010600030101010101" pitchFamily="2" charset="-122"/>
              </a:rPr>
              <a:t>：一个代码混淆和优化工具，用于减少</a:t>
            </a:r>
            <a:r>
              <a:rPr lang="en-US" altLang="zh-CN" sz="1620" dirty="0">
                <a:latin typeface="等线" panose="02010600030101010101" pitchFamily="2" charset="-122"/>
                <a:ea typeface="等线" panose="02010600030101010101" pitchFamily="2" charset="-122"/>
                <a:cs typeface="等线" panose="02010600030101010101" pitchFamily="2" charset="-122"/>
              </a:rPr>
              <a:t> APK </a:t>
            </a:r>
            <a:r>
              <a:rPr lang="zh-CN" altLang="en-US" sz="1620" dirty="0">
                <a:latin typeface="等线" panose="02010600030101010101" pitchFamily="2" charset="-122"/>
                <a:ea typeface="等线" panose="02010600030101010101" pitchFamily="2" charset="-122"/>
                <a:cs typeface="等线" panose="02010600030101010101" pitchFamily="2" charset="-122"/>
              </a:rPr>
              <a:t>文件的大小，同时保护源代码的知识产权</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Unit Testing Tools</a:t>
            </a:r>
            <a:r>
              <a:rPr lang="zh-CN" altLang="en-US" sz="1620" dirty="0">
                <a:latin typeface="等线" panose="02010600030101010101" pitchFamily="2" charset="-122"/>
                <a:ea typeface="等线" panose="02010600030101010101" pitchFamily="2" charset="-122"/>
                <a:cs typeface="等线" panose="02010600030101010101" pitchFamily="2" charset="-122"/>
              </a:rPr>
              <a:t>：集成了测试框架，包括</a:t>
            </a:r>
            <a:r>
              <a:rPr lang="en-US" altLang="zh-CN" sz="1620" dirty="0">
                <a:latin typeface="等线" panose="02010600030101010101" pitchFamily="2" charset="-122"/>
                <a:ea typeface="等线" panose="02010600030101010101" pitchFamily="2" charset="-122"/>
                <a:cs typeface="等线" panose="02010600030101010101" pitchFamily="2" charset="-122"/>
              </a:rPr>
              <a:t> JUnit</a:t>
            </a:r>
            <a:r>
              <a:rPr lang="zh-CN" altLang="en-US" sz="1620" dirty="0">
                <a:latin typeface="等线" panose="02010600030101010101" pitchFamily="2" charset="-122"/>
                <a:ea typeface="等线" panose="02010600030101010101" pitchFamily="2" charset="-122"/>
                <a:cs typeface="等线" panose="02010600030101010101" pitchFamily="2" charset="-122"/>
              </a:rPr>
              <a:t>、</a:t>
            </a:r>
            <a:r>
              <a:rPr lang="en-US" altLang="zh-CN" sz="1620" dirty="0">
                <a:latin typeface="等线" panose="02010600030101010101" pitchFamily="2" charset="-122"/>
                <a:ea typeface="等线" panose="02010600030101010101" pitchFamily="2" charset="-122"/>
                <a:cs typeface="等线" panose="02010600030101010101" pitchFamily="2" charset="-122"/>
              </a:rPr>
              <a:t>Espresso </a:t>
            </a:r>
            <a:r>
              <a:rPr lang="zh-CN" altLang="en-US" sz="1620" dirty="0">
                <a:latin typeface="等线" panose="02010600030101010101" pitchFamily="2" charset="-122"/>
                <a:ea typeface="等线" panose="02010600030101010101" pitchFamily="2" charset="-122"/>
                <a:cs typeface="等线" panose="02010600030101010101" pitchFamily="2" charset="-122"/>
              </a:rPr>
              <a:t>等，帮助开发者进行单元测试和</a:t>
            </a:r>
            <a:r>
              <a:rPr lang="en-US" altLang="zh-CN" sz="1620" dirty="0">
                <a:latin typeface="等线" panose="02010600030101010101" pitchFamily="2" charset="-122"/>
                <a:ea typeface="等线" panose="02010600030101010101" pitchFamily="2" charset="-122"/>
                <a:cs typeface="等线" panose="02010600030101010101" pitchFamily="2" charset="-122"/>
              </a:rPr>
              <a:t> UI </a:t>
            </a:r>
            <a:r>
              <a:rPr lang="zh-CN" altLang="en-US" sz="1620" dirty="0">
                <a:latin typeface="等线" panose="02010600030101010101" pitchFamily="2" charset="-122"/>
                <a:ea typeface="等线" panose="02010600030101010101" pitchFamily="2" charset="-122"/>
                <a:cs typeface="等线" panose="02010600030101010101" pitchFamily="2" charset="-122"/>
              </a:rPr>
              <a:t>测试，确保应用的质量</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03</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开发工具</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其他工具</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493395" y="2005965"/>
            <a:ext cx="11043285" cy="36245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lvl="2">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Device File Explorer</a:t>
            </a:r>
            <a:r>
              <a:rPr lang="zh-CN" altLang="en-US" sz="1620" dirty="0">
                <a:latin typeface="等线" panose="02010600030101010101" pitchFamily="2" charset="-122"/>
                <a:ea typeface="等线" panose="02010600030101010101" pitchFamily="2" charset="-122"/>
                <a:cs typeface="等线" panose="02010600030101010101" pitchFamily="2" charset="-122"/>
              </a:rPr>
              <a:t>：允许开发者查看和管理连接</a:t>
            </a:r>
            <a:r>
              <a:rPr lang="en-US" altLang="zh-CN" sz="1620" dirty="0">
                <a:latin typeface="等线" panose="02010600030101010101" pitchFamily="2" charset="-122"/>
                <a:ea typeface="等线" panose="02010600030101010101" pitchFamily="2" charset="-122"/>
                <a:cs typeface="等线" panose="02010600030101010101" pitchFamily="2" charset="-122"/>
              </a:rPr>
              <a:t> Android </a:t>
            </a:r>
            <a:r>
              <a:rPr lang="zh-CN" altLang="en-US" sz="1620" dirty="0">
                <a:latin typeface="等线" panose="02010600030101010101" pitchFamily="2" charset="-122"/>
                <a:ea typeface="等线" panose="02010600030101010101" pitchFamily="2" charset="-122"/>
                <a:cs typeface="等线" panose="02010600030101010101" pitchFamily="2" charset="-122"/>
              </a:rPr>
              <a:t>设备的文件系统，可以直接传输文件到设备中</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Version Control Integration (Git, GitHub)</a:t>
            </a:r>
            <a:r>
              <a:rPr lang="zh-CN" altLang="en-US" sz="1620" dirty="0">
                <a:latin typeface="等线" panose="02010600030101010101" pitchFamily="2" charset="-122"/>
                <a:ea typeface="等线" panose="02010600030101010101" pitchFamily="2" charset="-122"/>
                <a:cs typeface="等线" panose="02010600030101010101" pitchFamily="2" charset="-122"/>
              </a:rPr>
              <a:t>：支持直接在</a:t>
            </a:r>
            <a:r>
              <a:rPr lang="en-US" altLang="zh-CN" sz="1620" dirty="0">
                <a:latin typeface="等线" panose="02010600030101010101" pitchFamily="2" charset="-122"/>
                <a:ea typeface="等线" panose="02010600030101010101" pitchFamily="2" charset="-122"/>
                <a:cs typeface="等线" panose="02010600030101010101" pitchFamily="2" charset="-122"/>
              </a:rPr>
              <a:t> Android Studio </a:t>
            </a:r>
            <a:r>
              <a:rPr lang="zh-CN" altLang="en-US" sz="1620" dirty="0">
                <a:latin typeface="等线" panose="02010600030101010101" pitchFamily="2" charset="-122"/>
                <a:ea typeface="等线" panose="02010600030101010101" pitchFamily="2" charset="-122"/>
                <a:cs typeface="等线" panose="02010600030101010101" pitchFamily="2" charset="-122"/>
              </a:rPr>
              <a:t>中集成</a:t>
            </a:r>
            <a:r>
              <a:rPr lang="en-US" altLang="zh-CN" sz="1620" dirty="0">
                <a:latin typeface="等线" panose="02010600030101010101" pitchFamily="2" charset="-122"/>
                <a:ea typeface="等线" panose="02010600030101010101" pitchFamily="2" charset="-122"/>
                <a:cs typeface="等线" panose="02010600030101010101" pitchFamily="2" charset="-122"/>
              </a:rPr>
              <a:t> Git </a:t>
            </a:r>
            <a:r>
              <a:rPr lang="zh-CN" altLang="en-US" sz="1620" dirty="0">
                <a:latin typeface="等线" panose="02010600030101010101" pitchFamily="2" charset="-122"/>
                <a:ea typeface="等线" panose="02010600030101010101" pitchFamily="2" charset="-122"/>
                <a:cs typeface="等线" panose="02010600030101010101" pitchFamily="2" charset="-122"/>
              </a:rPr>
              <a:t>和</a:t>
            </a:r>
            <a:r>
              <a:rPr lang="en-US" altLang="zh-CN" sz="1620" dirty="0">
                <a:latin typeface="等线" panose="02010600030101010101" pitchFamily="2" charset="-122"/>
                <a:ea typeface="等线" panose="02010600030101010101" pitchFamily="2" charset="-122"/>
                <a:cs typeface="等线" panose="02010600030101010101" pitchFamily="2" charset="-122"/>
              </a:rPr>
              <a:t> GitHub </a:t>
            </a:r>
            <a:r>
              <a:rPr lang="zh-CN" altLang="en-US" sz="1620" dirty="0">
                <a:latin typeface="等线" panose="02010600030101010101" pitchFamily="2" charset="-122"/>
                <a:ea typeface="等线" panose="02010600030101010101" pitchFamily="2" charset="-122"/>
                <a:cs typeface="等线" panose="02010600030101010101" pitchFamily="2" charset="-122"/>
              </a:rPr>
              <a:t>等版本控制系统，便于代码管理和团队协作</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Layout Inspector</a:t>
            </a:r>
            <a:r>
              <a:rPr lang="zh-CN" altLang="en-US" sz="1620" dirty="0">
                <a:latin typeface="等线" panose="02010600030101010101" pitchFamily="2" charset="-122"/>
                <a:ea typeface="等线" panose="02010600030101010101" pitchFamily="2" charset="-122"/>
                <a:cs typeface="等线" panose="02010600030101010101" pitchFamily="2" charset="-122"/>
              </a:rPr>
              <a:t>：用于检查和调试应用的</a:t>
            </a:r>
            <a:r>
              <a:rPr lang="en-US" altLang="zh-CN" sz="1620" dirty="0">
                <a:latin typeface="等线" panose="02010600030101010101" pitchFamily="2" charset="-122"/>
                <a:ea typeface="等线" panose="02010600030101010101" pitchFamily="2" charset="-122"/>
                <a:cs typeface="等线" panose="02010600030101010101" pitchFamily="2" charset="-122"/>
              </a:rPr>
              <a:t> UI </a:t>
            </a:r>
            <a:r>
              <a:rPr lang="zh-CN" altLang="en-US" sz="1620" dirty="0">
                <a:latin typeface="等线" panose="02010600030101010101" pitchFamily="2" charset="-122"/>
                <a:ea typeface="等线" panose="02010600030101010101" pitchFamily="2" charset="-122"/>
                <a:cs typeface="等线" panose="02010600030101010101" pitchFamily="2" charset="-122"/>
              </a:rPr>
              <a:t>层次结构。</a:t>
            </a:r>
            <a:r>
              <a:rPr lang="en-US" altLang="zh-CN" sz="1620" dirty="0">
                <a:latin typeface="等线" panose="02010600030101010101" pitchFamily="2" charset="-122"/>
                <a:ea typeface="等线" panose="02010600030101010101" pitchFamily="2" charset="-122"/>
                <a:cs typeface="等线" panose="02010600030101010101" pitchFamily="2" charset="-122"/>
              </a:rPr>
              <a:t>Layout Inspector </a:t>
            </a:r>
            <a:r>
              <a:rPr lang="zh-CN" altLang="en-US" sz="1620" dirty="0">
                <a:latin typeface="等线" panose="02010600030101010101" pitchFamily="2" charset="-122"/>
                <a:ea typeface="等线" panose="02010600030101010101" pitchFamily="2" charset="-122"/>
                <a:cs typeface="等线" panose="02010600030101010101" pitchFamily="2" charset="-122"/>
              </a:rPr>
              <a:t>提供了更强大的可视化界面，帮助开发者深入分析应用的视图层次和布局问题</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monkeyrunner</a:t>
            </a:r>
            <a:r>
              <a:rPr lang="zh-CN" altLang="en-US" sz="1620" dirty="0">
                <a:latin typeface="等线" panose="02010600030101010101" pitchFamily="2" charset="-122"/>
                <a:ea typeface="等线" panose="02010600030101010101" pitchFamily="2" charset="-122"/>
                <a:cs typeface="等线" panose="02010600030101010101" pitchFamily="2" charset="-122"/>
              </a:rPr>
              <a:t>：可在模拟器或设备上产生随机操作事件，包括点击、触摸或手势等，用了对程序的用户界面进行随机操作测试</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a:p>
            <a:pPr marL="457200" lvl="2">
              <a:lnSpc>
                <a:spcPct val="110000"/>
              </a:lnSpc>
            </a:pPr>
            <a:r>
              <a:rPr lang="en-US" altLang="zh-CN" sz="1620" dirty="0">
                <a:latin typeface="等线" panose="02010600030101010101" pitchFamily="2" charset="-122"/>
                <a:ea typeface="等线" panose="02010600030101010101" pitchFamily="2" charset="-122"/>
                <a:cs typeface="等线" panose="02010600030101010101" pitchFamily="2" charset="-122"/>
              </a:rPr>
              <a:t>sqlite3</a:t>
            </a:r>
            <a:r>
              <a:rPr lang="zh-CN" altLang="en-US" sz="1620" dirty="0">
                <a:latin typeface="等线" panose="02010600030101010101" pitchFamily="2" charset="-122"/>
                <a:ea typeface="等线" panose="02010600030101010101" pitchFamily="2" charset="-122"/>
                <a:cs typeface="等线" panose="02010600030101010101" pitchFamily="2" charset="-122"/>
              </a:rPr>
              <a:t>：用来创建和管理</a:t>
            </a:r>
            <a:r>
              <a:rPr lang="en-US" altLang="zh-CN" sz="1620" dirty="0">
                <a:latin typeface="等线" panose="02010600030101010101" pitchFamily="2" charset="-122"/>
                <a:ea typeface="等线" panose="02010600030101010101" pitchFamily="2" charset="-122"/>
                <a:cs typeface="等线" panose="02010600030101010101" pitchFamily="2" charset="-122"/>
              </a:rPr>
              <a:t>SQLite</a:t>
            </a:r>
            <a:r>
              <a:rPr lang="zh-CN" altLang="en-US" sz="1620" dirty="0">
                <a:latin typeface="等线" panose="02010600030101010101" pitchFamily="2" charset="-122"/>
                <a:ea typeface="等线" panose="02010600030101010101" pitchFamily="2" charset="-122"/>
                <a:cs typeface="等线" panose="02010600030101010101" pitchFamily="2" charset="-122"/>
              </a:rPr>
              <a:t>数据库</a:t>
            </a:r>
            <a:endParaRPr lang="zh-CN" altLang="en-US" sz="162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03</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01</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Android Studio</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简介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2400" dirty="0">
                <a:latin typeface="等线" panose="02010600030101010101" pitchFamily="2" charset="-122"/>
                <a:ea typeface="等线" panose="02010600030101010101" pitchFamily="2" charset="-122"/>
                <a:cs typeface="等线" panose="02010600030101010101" pitchFamily="2" charset="-122"/>
              </a:rPr>
              <a:t>Android Studio </a:t>
            </a:r>
            <a:r>
              <a:rPr lang="zh-CN" altLang="en-US" sz="2400" dirty="0">
                <a:latin typeface="等线" panose="02010600030101010101" pitchFamily="2" charset="-122"/>
                <a:ea typeface="等线" panose="02010600030101010101" pitchFamily="2" charset="-122"/>
                <a:cs typeface="等线" panose="02010600030101010101" pitchFamily="2" charset="-122"/>
              </a:rPr>
              <a:t>是</a:t>
            </a:r>
            <a:r>
              <a:rPr lang="en-US" altLang="zh-CN" sz="2400" dirty="0">
                <a:latin typeface="等线" panose="02010600030101010101" pitchFamily="2" charset="-122"/>
                <a:ea typeface="等线" panose="02010600030101010101" pitchFamily="2" charset="-122"/>
                <a:cs typeface="等线" panose="02010600030101010101" pitchFamily="2" charset="-122"/>
              </a:rPr>
              <a:t> Google </a:t>
            </a:r>
            <a:r>
              <a:rPr lang="zh-CN" altLang="en-US" sz="2400" dirty="0">
                <a:latin typeface="等线" panose="02010600030101010101" pitchFamily="2" charset="-122"/>
                <a:ea typeface="等线" panose="02010600030101010101" pitchFamily="2" charset="-122"/>
                <a:cs typeface="等线" panose="02010600030101010101" pitchFamily="2" charset="-122"/>
              </a:rPr>
              <a:t>为开发</a:t>
            </a:r>
            <a:r>
              <a:rPr lang="en-US" altLang="zh-CN" sz="2400" dirty="0">
                <a:latin typeface="等线" panose="02010600030101010101" pitchFamily="2" charset="-122"/>
                <a:ea typeface="等线" panose="02010600030101010101" pitchFamily="2" charset="-122"/>
                <a:cs typeface="等线" panose="02010600030101010101" pitchFamily="2" charset="-122"/>
              </a:rPr>
              <a:t> Android </a:t>
            </a:r>
            <a:r>
              <a:rPr lang="zh-CN" altLang="en-US" sz="2400" dirty="0">
                <a:latin typeface="等线" panose="02010600030101010101" pitchFamily="2" charset="-122"/>
                <a:ea typeface="等线" panose="02010600030101010101" pitchFamily="2" charset="-122"/>
                <a:cs typeface="等线" panose="02010600030101010101" pitchFamily="2" charset="-122"/>
              </a:rPr>
              <a:t>应用而设计的官方集成开发环境（</a:t>
            </a:r>
            <a:r>
              <a:rPr lang="en-US" altLang="zh-CN" sz="2400" dirty="0">
                <a:latin typeface="等线" panose="02010600030101010101" pitchFamily="2" charset="-122"/>
                <a:ea typeface="等线" panose="02010600030101010101" pitchFamily="2" charset="-122"/>
                <a:cs typeface="等线" panose="02010600030101010101" pitchFamily="2" charset="-122"/>
              </a:rPr>
              <a:t>IDE</a:t>
            </a:r>
            <a:r>
              <a:rPr lang="zh-CN" altLang="en-US" sz="2400" dirty="0">
                <a:latin typeface="等线" panose="02010600030101010101" pitchFamily="2" charset="-122"/>
                <a:ea typeface="等线" panose="02010600030101010101" pitchFamily="2" charset="-122"/>
                <a:cs typeface="等线" panose="02010600030101010101" pitchFamily="2" charset="-122"/>
              </a:rPr>
              <a:t>）。提供了从编码、调试到部署应用程序的完整开发工具链，是开发</a:t>
            </a:r>
            <a:r>
              <a:rPr lang="en-US" altLang="zh-CN" sz="2400" dirty="0">
                <a:latin typeface="等线" panose="02010600030101010101" pitchFamily="2" charset="-122"/>
                <a:ea typeface="等线" panose="02010600030101010101" pitchFamily="2" charset="-122"/>
                <a:cs typeface="等线" panose="02010600030101010101" pitchFamily="2" charset="-122"/>
              </a:rPr>
              <a:t> Android </a:t>
            </a:r>
            <a:r>
              <a:rPr lang="zh-CN" altLang="en-US" sz="2400" dirty="0">
                <a:latin typeface="等线" panose="02010600030101010101" pitchFamily="2" charset="-122"/>
                <a:ea typeface="等线" panose="02010600030101010101" pitchFamily="2" charset="-122"/>
                <a:cs typeface="等线" panose="02010600030101010101" pitchFamily="2" charset="-122"/>
              </a:rPr>
              <a:t>应用的首选工具</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p:txBody>
      </p:sp>
      <p:pic>
        <p:nvPicPr>
          <p:cNvPr id="17" name="图片 3"/>
          <p:cNvPicPr>
            <a:picLocks noChangeAspect="1"/>
          </p:cNvPicPr>
          <p:nvPr/>
        </p:nvPicPr>
        <p:blipFill>
          <a:blip r:embed="rId2"/>
          <a:stretch>
            <a:fillRect/>
          </a:stretch>
        </p:blipFill>
        <p:spPr>
          <a:xfrm>
            <a:off x="2487295" y="3112770"/>
            <a:ext cx="6789420" cy="3711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习题</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219835" y="2005965"/>
            <a:ext cx="9441815" cy="36245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lvl="2" indent="0">
              <a:lnSpc>
                <a:spcPct val="140000"/>
              </a:lnSpc>
              <a:buNone/>
            </a:pPr>
            <a:r>
              <a:rPr lang="en-US" altLang="zh-CN" sz="2000" dirty="0">
                <a:latin typeface="等线" panose="02010600030101010101" pitchFamily="2" charset="-122"/>
                <a:ea typeface="等线" panose="02010600030101010101" pitchFamily="2" charset="-122"/>
                <a:cs typeface="等线" panose="02010600030101010101" pitchFamily="2" charset="-122"/>
              </a:rPr>
              <a:t>1. </a:t>
            </a:r>
            <a:r>
              <a:rPr lang="zh-CN" altLang="en-US" sz="2000" dirty="0">
                <a:latin typeface="等线" panose="02010600030101010101" pitchFamily="2" charset="-122"/>
                <a:ea typeface="等线" panose="02010600030101010101" pitchFamily="2" charset="-122"/>
                <a:cs typeface="等线" panose="02010600030101010101" pitchFamily="2" charset="-122"/>
              </a:rPr>
              <a:t>尝试安装</a:t>
            </a:r>
            <a:r>
              <a:rPr lang="en-US" altLang="zh-CN" sz="2000" dirty="0">
                <a:latin typeface="等线" panose="02010600030101010101" pitchFamily="2" charset="-122"/>
                <a:ea typeface="等线" panose="02010600030101010101" pitchFamily="2" charset="-122"/>
                <a:cs typeface="等线" panose="02010600030101010101" pitchFamily="2" charset="-122"/>
              </a:rPr>
              <a:t>Android Studio</a:t>
            </a:r>
            <a:r>
              <a:rPr lang="zh-CN" altLang="en-US" sz="2000" dirty="0">
                <a:latin typeface="等线" panose="02010600030101010101" pitchFamily="2" charset="-122"/>
                <a:ea typeface="等线" panose="02010600030101010101" pitchFamily="2" charset="-122"/>
                <a:cs typeface="等线" panose="02010600030101010101" pitchFamily="2" charset="-122"/>
              </a:rPr>
              <a:t>开发环境，并记录安装和配置过程中所遇到的问题。</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285750" lvl="2" indent="0">
              <a:lnSpc>
                <a:spcPct val="140000"/>
              </a:lnSpc>
              <a:buNone/>
            </a:pPr>
            <a:r>
              <a:rPr lang="en-US" altLang="zh-CN" sz="2000" dirty="0">
                <a:latin typeface="等线" panose="02010600030101010101" pitchFamily="2" charset="-122"/>
                <a:ea typeface="等线" panose="02010600030101010101" pitchFamily="2" charset="-122"/>
                <a:cs typeface="等线" panose="02010600030101010101" pitchFamily="2" charset="-122"/>
              </a:rPr>
              <a:t>2. </a:t>
            </a:r>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Android Studio</a:t>
            </a:r>
            <a:r>
              <a:rPr lang="zh-CN" altLang="en-US" sz="2000" dirty="0">
                <a:latin typeface="等线" panose="02010600030101010101" pitchFamily="2" charset="-122"/>
                <a:ea typeface="等线" panose="02010600030101010101" pitchFamily="2" charset="-122"/>
                <a:cs typeface="等线" panose="02010600030101010101" pitchFamily="2" charset="-122"/>
              </a:rPr>
              <a:t>中，</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模拟器、</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调试桥和</a:t>
            </a:r>
            <a:r>
              <a:rPr lang="en-US" altLang="zh-CN" sz="2000" dirty="0">
                <a:latin typeface="等线" panose="02010600030101010101" pitchFamily="2" charset="-122"/>
                <a:ea typeface="等线" panose="02010600030101010101" pitchFamily="2" charset="-122"/>
                <a:cs typeface="等线" panose="02010600030101010101" pitchFamily="2" charset="-122"/>
              </a:rPr>
              <a:t>Logcat</a:t>
            </a:r>
            <a:r>
              <a:rPr lang="zh-CN" altLang="en-US" sz="2000" dirty="0">
                <a:latin typeface="等线" panose="02010600030101010101" pitchFamily="2" charset="-122"/>
                <a:ea typeface="等线" panose="02010600030101010101" pitchFamily="2" charset="-122"/>
                <a:cs typeface="等线" panose="02010600030101010101" pitchFamily="2" charset="-122"/>
              </a:rPr>
              <a:t>是</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应用程序开发过程中经常使用到的工具，简述这三个工具的用途。</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04</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endParaRPr lang="en-US" altLang="zh-CN" sz="8800" dirty="0">
              <a:ln>
                <a:solidFill>
                  <a:srgbClr val="383987"/>
                </a:solidFill>
              </a:ln>
              <a:noFill/>
              <a:latin typeface="Agency FB" panose="020B0503020202020204" charset="0"/>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algn="dist"/>
            <a:r>
              <a:rPr lang="zh-CN" altLang="en-US" sz="2400">
                <a:ln>
                  <a:noFill/>
                </a:ln>
                <a:solidFill>
                  <a:srgbClr val="383987"/>
                </a:solidFill>
                <a:latin typeface="微软雅黑" panose="020B0503020204020204" charset="-122"/>
                <a:ea typeface="微软雅黑" panose="020B0503020204020204" charset="-122"/>
              </a:rPr>
              <a:t>谢谢观看</a:t>
            </a:r>
            <a:endParaRPr lang="zh-CN" altLang="en-US" sz="2400">
              <a:ln>
                <a:noFill/>
              </a:ln>
              <a:solidFill>
                <a:srgbClr val="383987"/>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Android Studio</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简介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616585" y="1898650"/>
            <a:ext cx="10451465" cy="38944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2400" b="1" dirty="0">
                <a:latin typeface="等线" panose="02010600030101010101" pitchFamily="2" charset="-122"/>
                <a:ea typeface="等线" panose="02010600030101010101" pitchFamily="2" charset="-122"/>
                <a:cs typeface="等线" panose="02010600030101010101" pitchFamily="2" charset="-122"/>
              </a:rPr>
              <a:t>Android Studio</a:t>
            </a:r>
            <a:r>
              <a:rPr lang="zh-CN" altLang="en-US" sz="2400" dirty="0">
                <a:latin typeface="等线" panose="02010600030101010101" pitchFamily="2" charset="-122"/>
                <a:ea typeface="等线" panose="02010600030101010101" pitchFamily="2" charset="-122"/>
                <a:cs typeface="等线" panose="02010600030101010101" pitchFamily="2" charset="-122"/>
              </a:rPr>
              <a:t>的主要特点和功能：</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a:p>
            <a:pPr marL="342900" lvl="1" indent="0">
              <a:buNone/>
            </a:pPr>
            <a:r>
              <a:rPr lang="zh-CN" altLang="en-US" sz="1995" dirty="0">
                <a:latin typeface="等线" panose="02010600030101010101" pitchFamily="2" charset="-122"/>
                <a:ea typeface="等线" panose="02010600030101010101" pitchFamily="2" charset="-122"/>
                <a:cs typeface="等线" panose="02010600030101010101" pitchFamily="2" charset="-122"/>
              </a:rPr>
              <a:t>（</a:t>
            </a:r>
            <a:r>
              <a:rPr lang="en-US" altLang="zh-CN" sz="1995" dirty="0">
                <a:latin typeface="等线" panose="02010600030101010101" pitchFamily="2" charset="-122"/>
                <a:ea typeface="等线" panose="02010600030101010101" pitchFamily="2" charset="-122"/>
                <a:cs typeface="等线" panose="02010600030101010101" pitchFamily="2" charset="-122"/>
              </a:rPr>
              <a:t>1</a:t>
            </a:r>
            <a:r>
              <a:rPr lang="zh-CN" altLang="en-US" sz="1995" dirty="0">
                <a:latin typeface="等线" panose="02010600030101010101" pitchFamily="2" charset="-122"/>
                <a:ea typeface="等线" panose="02010600030101010101" pitchFamily="2" charset="-122"/>
                <a:cs typeface="等线" panose="02010600030101010101" pitchFamily="2" charset="-122"/>
              </a:rPr>
              <a:t>）基于</a:t>
            </a:r>
            <a:r>
              <a:rPr lang="en-US" altLang="zh-CN" sz="1995" dirty="0">
                <a:latin typeface="等线" panose="02010600030101010101" pitchFamily="2" charset="-122"/>
                <a:ea typeface="等线" panose="02010600030101010101" pitchFamily="2" charset="-122"/>
                <a:cs typeface="等线" panose="02010600030101010101" pitchFamily="2" charset="-122"/>
              </a:rPr>
              <a:t> IntelliJ IDEA </a:t>
            </a:r>
            <a:r>
              <a:rPr lang="zh-CN" altLang="en-US" sz="1995" dirty="0">
                <a:latin typeface="等线" panose="02010600030101010101" pitchFamily="2" charset="-122"/>
                <a:ea typeface="等线" panose="02010600030101010101" pitchFamily="2" charset="-122"/>
                <a:cs typeface="等线" panose="02010600030101010101" pitchFamily="2" charset="-122"/>
              </a:rPr>
              <a:t>的强大功能</a:t>
            </a:r>
            <a:endParaRPr lang="zh-CN" altLang="en-US" sz="1995" dirty="0">
              <a:latin typeface="等线" panose="02010600030101010101" pitchFamily="2" charset="-122"/>
              <a:ea typeface="等线" panose="02010600030101010101" pitchFamily="2" charset="-122"/>
              <a:cs typeface="等线" panose="02010600030101010101" pitchFamily="2" charset="-122"/>
            </a:endParaRPr>
          </a:p>
          <a:p>
            <a:pPr marL="342900" lvl="1" indent="457200">
              <a:buNone/>
            </a:pPr>
            <a:r>
              <a:rPr lang="zh-CN" altLang="en-US" sz="1800" dirty="0">
                <a:latin typeface="等线" panose="02010600030101010101" pitchFamily="2" charset="-122"/>
                <a:ea typeface="等线" panose="02010600030101010101" pitchFamily="2" charset="-122"/>
                <a:cs typeface="等线" panose="02010600030101010101" pitchFamily="2" charset="-122"/>
              </a:rPr>
              <a:t>基于</a:t>
            </a:r>
            <a:r>
              <a:rPr lang="en-US" altLang="zh-CN" sz="1800" dirty="0">
                <a:latin typeface="等线" panose="02010600030101010101" pitchFamily="2" charset="-122"/>
                <a:ea typeface="等线" panose="02010600030101010101" pitchFamily="2" charset="-122"/>
                <a:cs typeface="等线" panose="02010600030101010101" pitchFamily="2" charset="-122"/>
              </a:rPr>
              <a:t> IntelliJ IDEA </a:t>
            </a:r>
            <a:r>
              <a:rPr lang="zh-CN" altLang="en-US" sz="1800" dirty="0">
                <a:latin typeface="等线" panose="02010600030101010101" pitchFamily="2" charset="-122"/>
                <a:ea typeface="等线" panose="02010600030101010101" pitchFamily="2" charset="-122"/>
                <a:cs typeface="等线" panose="02010600030101010101" pitchFamily="2" charset="-122"/>
              </a:rPr>
              <a:t>社区版构建的，这意味着它继承了</a:t>
            </a:r>
            <a:r>
              <a:rPr lang="en-US" altLang="zh-CN" sz="1800" dirty="0">
                <a:latin typeface="等线" panose="02010600030101010101" pitchFamily="2" charset="-122"/>
                <a:ea typeface="等线" panose="02010600030101010101" pitchFamily="2" charset="-122"/>
                <a:cs typeface="等线" panose="02010600030101010101" pitchFamily="2" charset="-122"/>
              </a:rPr>
              <a:t> IntelliJ </a:t>
            </a:r>
            <a:r>
              <a:rPr lang="zh-CN" altLang="en-US" sz="1800" dirty="0">
                <a:latin typeface="等线" panose="02010600030101010101" pitchFamily="2" charset="-122"/>
                <a:ea typeface="等线" panose="02010600030101010101" pitchFamily="2" charset="-122"/>
                <a:cs typeface="等线" panose="02010600030101010101" pitchFamily="2" charset="-122"/>
              </a:rPr>
              <a:t>强大的代码编辑、智能补全、重构和导航功能。它的代码提示、语法高亮、错误检查等功能大大提高了开发效率</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342900" lvl="1" indent="0">
              <a:buNone/>
            </a:pPr>
            <a:r>
              <a:rPr lang="en-US" altLang="zh-CN" sz="1995" dirty="0">
                <a:latin typeface="等线" panose="02010600030101010101" pitchFamily="2" charset="-122"/>
                <a:ea typeface="等线" panose="02010600030101010101" pitchFamily="2" charset="-122"/>
                <a:cs typeface="等线" panose="02010600030101010101" pitchFamily="2" charset="-122"/>
              </a:rPr>
              <a:t>（2）支持 Gradle 构建系统</a:t>
            </a:r>
            <a:endParaRPr lang="en-US" altLang="zh-CN" sz="1995" dirty="0">
              <a:latin typeface="等线" panose="02010600030101010101" pitchFamily="2" charset="-122"/>
              <a:ea typeface="等线" panose="02010600030101010101" pitchFamily="2" charset="-122"/>
              <a:cs typeface="等线" panose="02010600030101010101" pitchFamily="2" charset="-122"/>
            </a:endParaRPr>
          </a:p>
          <a:p>
            <a:pPr marL="342900" lvl="1" indent="457200">
              <a:buNone/>
            </a:pPr>
            <a:r>
              <a:rPr lang="zh-CN" altLang="en-US" sz="1800" dirty="0">
                <a:latin typeface="等线" panose="02010600030101010101" pitchFamily="2" charset="-122"/>
                <a:ea typeface="等线" panose="02010600030101010101" pitchFamily="2" charset="-122"/>
                <a:cs typeface="等线" panose="02010600030101010101" pitchFamily="2" charset="-122"/>
              </a:rPr>
              <a:t>使用</a:t>
            </a:r>
            <a:r>
              <a:rPr lang="en-US" altLang="zh-CN" sz="1800" dirty="0">
                <a:latin typeface="等线" panose="02010600030101010101" pitchFamily="2" charset="-122"/>
                <a:ea typeface="等线" panose="02010600030101010101" pitchFamily="2" charset="-122"/>
                <a:cs typeface="等线" panose="02010600030101010101" pitchFamily="2" charset="-122"/>
              </a:rPr>
              <a:t> Gradle </a:t>
            </a:r>
            <a:r>
              <a:rPr lang="zh-CN" altLang="en-US" sz="1800" dirty="0">
                <a:latin typeface="等线" panose="02010600030101010101" pitchFamily="2" charset="-122"/>
                <a:ea typeface="等线" panose="02010600030101010101" pitchFamily="2" charset="-122"/>
                <a:cs typeface="等线" panose="02010600030101010101" pitchFamily="2" charset="-122"/>
              </a:rPr>
              <a:t>作为其构建系统，支持多模块和灵活的构建配置。通过</a:t>
            </a:r>
            <a:r>
              <a:rPr lang="en-US" altLang="zh-CN" sz="1800" dirty="0">
                <a:latin typeface="等线" panose="02010600030101010101" pitchFamily="2" charset="-122"/>
                <a:ea typeface="等线" panose="02010600030101010101" pitchFamily="2" charset="-122"/>
                <a:cs typeface="等线" panose="02010600030101010101" pitchFamily="2" charset="-122"/>
              </a:rPr>
              <a:t> Gradle</a:t>
            </a:r>
            <a:r>
              <a:rPr lang="zh-CN" altLang="en-US" sz="1800" dirty="0">
                <a:latin typeface="等线" panose="02010600030101010101" pitchFamily="2" charset="-122"/>
                <a:ea typeface="等线" panose="02010600030101010101" pitchFamily="2" charset="-122"/>
                <a:cs typeface="等线" panose="02010600030101010101" pitchFamily="2" charset="-122"/>
              </a:rPr>
              <a:t>，开发者可以配置不同的构建变体，如开发版本和发布版本，支持灵活的依赖管理</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0" lvl="0" indent="457200">
              <a:buNone/>
            </a:pPr>
            <a:r>
              <a:rPr lang="en-US" altLang="zh-CN" sz="1995" dirty="0">
                <a:latin typeface="等线" panose="02010600030101010101" pitchFamily="2" charset="-122"/>
                <a:ea typeface="等线" panose="02010600030101010101" pitchFamily="2" charset="-122"/>
                <a:cs typeface="等线" panose="02010600030101010101" pitchFamily="2" charset="-122"/>
                <a:sym typeface="+mn-ea"/>
              </a:rPr>
              <a:t>（3）实时布局预览</a:t>
            </a:r>
            <a:endParaRPr lang="en-US" altLang="zh-CN" sz="1995" dirty="0">
              <a:latin typeface="等线" panose="02010600030101010101" pitchFamily="2" charset="-122"/>
              <a:ea typeface="等线" panose="02010600030101010101" pitchFamily="2" charset="-122"/>
              <a:cs typeface="等线" panose="02010600030101010101" pitchFamily="2" charset="-122"/>
              <a:sym typeface="+mn-ea"/>
            </a:endParaRPr>
          </a:p>
          <a:p>
            <a:pPr marL="342900" lvl="1" indent="457200">
              <a:buNone/>
            </a:pPr>
            <a:r>
              <a:rPr lang="en-US" altLang="zh-CN" dirty="0">
                <a:latin typeface="等线" panose="02010600030101010101" pitchFamily="2" charset="-122"/>
                <a:ea typeface="等线" panose="02010600030101010101" pitchFamily="2" charset="-122"/>
                <a:cs typeface="等线" panose="02010600030101010101" pitchFamily="2" charset="-122"/>
                <a:sym typeface="+mn-ea"/>
              </a:rPr>
              <a:t>通过 Android Studio 的布局编辑器，开发者可以实时预览不同屏幕尺寸、分辨率和设备类型的用户界面，而不需要反复运行应用。这让开发人员可以更快速地调整布局并确保其在不同设备上的兼容性</a:t>
            </a:r>
            <a:endParaRPr lang="en-US" altLang="zh-CN" dirty="0">
              <a:latin typeface="等线" panose="02010600030101010101" pitchFamily="2" charset="-122"/>
              <a:ea typeface="等线" panose="02010600030101010101" pitchFamily="2" charset="-122"/>
              <a:cs typeface="等线" panose="02010600030101010101" pitchFamily="2" charset="-122"/>
              <a:sym typeface="+mn-ea"/>
            </a:endParaRPr>
          </a:p>
          <a:p>
            <a:pPr marL="0" lvl="0" indent="457200">
              <a:buNone/>
            </a:pPr>
            <a:r>
              <a:rPr lang="en-US" altLang="zh-CN" sz="1995" dirty="0">
                <a:latin typeface="等线" panose="02010600030101010101" pitchFamily="2" charset="-122"/>
                <a:ea typeface="等线" panose="02010600030101010101" pitchFamily="2" charset="-122"/>
                <a:cs typeface="等线" panose="02010600030101010101" pitchFamily="2" charset="-122"/>
                <a:sym typeface="+mn-ea"/>
              </a:rPr>
              <a:t>（4）设备模拟器</a:t>
            </a:r>
            <a:endParaRPr lang="en-US" altLang="zh-CN" sz="1995" dirty="0">
              <a:latin typeface="等线" panose="02010600030101010101" pitchFamily="2" charset="-122"/>
              <a:ea typeface="等线" panose="02010600030101010101" pitchFamily="2" charset="-122"/>
              <a:cs typeface="等线" panose="02010600030101010101" pitchFamily="2" charset="-122"/>
              <a:sym typeface="+mn-ea"/>
            </a:endParaRPr>
          </a:p>
          <a:p>
            <a:pPr marL="342900" lvl="1" indent="457200">
              <a:buNone/>
            </a:pPr>
            <a:r>
              <a:rPr lang="en-US" altLang="zh-CN" dirty="0">
                <a:latin typeface="等线" panose="02010600030101010101" pitchFamily="2" charset="-122"/>
                <a:ea typeface="等线" panose="02010600030101010101" pitchFamily="2" charset="-122"/>
                <a:cs typeface="等线" panose="02010600030101010101" pitchFamily="2" charset="-122"/>
                <a:sym typeface="+mn-ea"/>
              </a:rPr>
              <a:t>提供了 Android Emulator，用于模拟各种 Android 设备，包括不同版本的 Android 系统、不同屏幕尺寸和硬件配置。开发者可以在不同的虚拟设备上测试应用，确保其兼容性和性能</a:t>
            </a:r>
            <a:endParaRPr lang="en-US" altLang="zh-CN" dirty="0">
              <a:latin typeface="等线" panose="02010600030101010101" pitchFamily="2" charset="-122"/>
              <a:ea typeface="等线" panose="02010600030101010101" pitchFamily="2" charset="-122"/>
              <a:cs typeface="等线" panose="02010600030101010101" pitchFamily="2" charset="-122"/>
            </a:endParaRPr>
          </a:p>
          <a:p>
            <a:pPr marL="342900" lvl="1" indent="457200">
              <a:buNone/>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01</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Android Studio</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简介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616585" y="1898650"/>
            <a:ext cx="10451465" cy="38944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2400" b="1" dirty="0">
                <a:latin typeface="等线" panose="02010600030101010101" pitchFamily="2" charset="-122"/>
                <a:ea typeface="等线" panose="02010600030101010101" pitchFamily="2" charset="-122"/>
                <a:cs typeface="等线" panose="02010600030101010101" pitchFamily="2" charset="-122"/>
              </a:rPr>
              <a:t>Android Studio</a:t>
            </a:r>
            <a:r>
              <a:rPr lang="zh-CN" altLang="en-US" sz="2400" dirty="0">
                <a:latin typeface="等线" panose="02010600030101010101" pitchFamily="2" charset="-122"/>
                <a:ea typeface="等线" panose="02010600030101010101" pitchFamily="2" charset="-122"/>
                <a:cs typeface="等线" panose="02010600030101010101" pitchFamily="2" charset="-122"/>
              </a:rPr>
              <a:t>的主要特点和功能：</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a:p>
            <a:pPr marL="0" lvl="0" indent="457200">
              <a:buNone/>
            </a:pPr>
            <a:r>
              <a:rPr lang="en-US" altLang="zh-CN" sz="1995" dirty="0">
                <a:latin typeface="等线" panose="02010600030101010101" pitchFamily="2" charset="-122"/>
                <a:ea typeface="等线" panose="02010600030101010101" pitchFamily="2" charset="-122"/>
                <a:cs typeface="等线" panose="02010600030101010101" pitchFamily="2" charset="-122"/>
                <a:sym typeface="+mn-ea"/>
              </a:rPr>
              <a:t>（5）调试与性能分析工具</a:t>
            </a:r>
            <a:endParaRPr lang="en-US" altLang="zh-CN" sz="1995" dirty="0">
              <a:latin typeface="等线" panose="02010600030101010101" pitchFamily="2" charset="-122"/>
              <a:ea typeface="等线" panose="02010600030101010101" pitchFamily="2" charset="-122"/>
              <a:cs typeface="等线" panose="02010600030101010101" pitchFamily="2" charset="-122"/>
              <a:sym typeface="+mn-ea"/>
            </a:endParaRPr>
          </a:p>
          <a:p>
            <a:pPr marL="457200" lvl="1" indent="457200">
              <a:buNone/>
            </a:pP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集成了强大的调试工具，包括实时日志（Logcat）、堆栈跟踪、断点调试和 Profiler 工具。Profiler 工具可以帮助开发者分析应用的性能，包括 CPU 使用情况、内存占用、网络流量等</a:t>
            </a:r>
            <a:endParaRPr lang="en-US" altLang="zh-CN" sz="1800" dirty="0">
              <a:latin typeface="等线" panose="02010600030101010101" pitchFamily="2" charset="-122"/>
              <a:ea typeface="等线" panose="02010600030101010101" pitchFamily="2" charset="-122"/>
              <a:cs typeface="等线" panose="02010600030101010101" pitchFamily="2" charset="-122"/>
              <a:sym typeface="+mn-ea"/>
            </a:endParaRPr>
          </a:p>
          <a:p>
            <a:pPr marL="0" lvl="0" indent="457200">
              <a:buNone/>
            </a:pPr>
            <a:r>
              <a:rPr lang="en-US" altLang="zh-CN" sz="1995" dirty="0">
                <a:latin typeface="等线" panose="02010600030101010101" pitchFamily="2" charset="-122"/>
                <a:ea typeface="等线" panose="02010600030101010101" pitchFamily="2" charset="-122"/>
                <a:cs typeface="等线" panose="02010600030101010101" pitchFamily="2" charset="-122"/>
                <a:sym typeface="+mn-ea"/>
              </a:rPr>
              <a:t>（6）版本控制集成</a:t>
            </a:r>
            <a:endParaRPr lang="en-US" altLang="zh-CN" sz="1995" dirty="0">
              <a:latin typeface="等线" panose="02010600030101010101" pitchFamily="2" charset="-122"/>
              <a:ea typeface="等线" panose="02010600030101010101" pitchFamily="2" charset="-122"/>
              <a:cs typeface="等线" panose="02010600030101010101" pitchFamily="2" charset="-122"/>
              <a:sym typeface="+mn-ea"/>
            </a:endParaRPr>
          </a:p>
          <a:p>
            <a:pPr marL="457200" lvl="1" indent="457200">
              <a:buNone/>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Android Studio 集成了 Git、GitHub 和其他版本控制系统，支持直接在 IDE 中进行代码版本管理。你可以方便地执行提交、推送、拉取、合并和查看分支等操作</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marL="0" lvl="0" indent="457200">
              <a:buNone/>
            </a:pPr>
            <a:r>
              <a:rPr lang="en-US" altLang="zh-CN" sz="1995" dirty="0">
                <a:latin typeface="等线" panose="02010600030101010101" pitchFamily="2" charset="-122"/>
                <a:ea typeface="等线" panose="02010600030101010101" pitchFamily="2" charset="-122"/>
                <a:cs typeface="等线" panose="02010600030101010101" pitchFamily="2" charset="-122"/>
                <a:sym typeface="+mn-ea"/>
              </a:rPr>
              <a:t>（7）即时运行</a:t>
            </a:r>
            <a:endParaRPr lang="en-US" altLang="zh-CN" sz="1995" dirty="0">
              <a:latin typeface="等线" panose="02010600030101010101" pitchFamily="2" charset="-122"/>
              <a:ea typeface="等线" panose="02010600030101010101" pitchFamily="2" charset="-122"/>
              <a:cs typeface="等线" panose="02010600030101010101" pitchFamily="2" charset="-122"/>
            </a:endParaRPr>
          </a:p>
          <a:p>
            <a:pPr marL="114300" lvl="1" indent="457200">
              <a:buNone/>
            </a:pPr>
            <a:r>
              <a:rPr lang="zh-CN" altLang="en-US" dirty="0">
                <a:latin typeface="等线" panose="02010600030101010101" pitchFamily="2" charset="-122"/>
                <a:ea typeface="等线" panose="02010600030101010101" pitchFamily="2" charset="-122"/>
                <a:cs typeface="等线" panose="02010600030101010101" pitchFamily="2" charset="-122"/>
                <a:sym typeface="+mn-ea"/>
              </a:rPr>
              <a:t>即时运行（</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Instant Run</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 </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是</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 Android Studio </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中的一项加速功能，允许开发者在修改应用代码后快速将更改反映到正在运行的应用中，减少了编译和部署的时间</a:t>
            </a:r>
            <a:endParaRPr lang="zh-CN" altLang="en-US" dirty="0">
              <a:latin typeface="等线" panose="02010600030101010101" pitchFamily="2" charset="-122"/>
              <a:ea typeface="等线" panose="02010600030101010101" pitchFamily="2" charset="-122"/>
              <a:cs typeface="等线" panose="02010600030101010101" pitchFamily="2" charset="-122"/>
              <a:sym typeface="+mn-ea"/>
            </a:endParaRPr>
          </a:p>
          <a:p>
            <a:pPr marL="0" lvl="0" indent="457200" algn="l">
              <a:buClrTx/>
              <a:buSzTx/>
              <a:buNone/>
            </a:pPr>
            <a:r>
              <a:rPr lang="en-US" altLang="zh-CN" sz="1995" dirty="0">
                <a:latin typeface="等线" panose="02010600030101010101" pitchFamily="2" charset="-122"/>
                <a:ea typeface="等线" panose="02010600030101010101" pitchFamily="2" charset="-122"/>
                <a:cs typeface="等线" panose="02010600030101010101" pitchFamily="2" charset="-122"/>
                <a:sym typeface="+mn-ea"/>
              </a:rPr>
              <a:t>（8）支持多种 Android 设备</a:t>
            </a:r>
            <a:endParaRPr lang="en-US" altLang="zh-CN" sz="1995" dirty="0">
              <a:latin typeface="等线" panose="02010600030101010101" pitchFamily="2" charset="-122"/>
              <a:ea typeface="等线" panose="02010600030101010101" pitchFamily="2" charset="-122"/>
              <a:cs typeface="等线" panose="02010600030101010101" pitchFamily="2" charset="-122"/>
            </a:endParaRPr>
          </a:p>
          <a:p>
            <a:pPr marL="114300" lvl="1" indent="457200">
              <a:buNone/>
            </a:pPr>
            <a:r>
              <a:rPr lang="en-US" altLang="zh-CN" dirty="0">
                <a:latin typeface="等线" panose="02010600030101010101" pitchFamily="2" charset="-122"/>
                <a:ea typeface="等线" panose="02010600030101010101" pitchFamily="2" charset="-122"/>
                <a:cs typeface="等线" panose="02010600030101010101" pitchFamily="2" charset="-122"/>
                <a:sym typeface="+mn-ea"/>
              </a:rPr>
              <a:t>Android Studio </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支持开发针对手机、平板、电视、可穿戴设备（如</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 Wear OS</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）、车载系统（</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Android Auto</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）等多个平台的应用。开发者可以方便地进行跨设备开发和调试</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457200" lvl="1" indent="457200">
              <a:buNone/>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342900" lvl="1" indent="0">
              <a:buNone/>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01</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下载和安装</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073337" y="2046338"/>
            <a:ext cx="10654205" cy="132196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r>
              <a:rPr lang="zh-CN" altLang="en-US" sz="2400" dirty="0">
                <a:latin typeface="等线" panose="02010600030101010101" pitchFamily="2" charset="-122"/>
                <a:ea typeface="等线" panose="02010600030101010101" pitchFamily="2" charset="-122"/>
                <a:cs typeface="等线" panose="02010600030101010101" pitchFamily="2" charset="-122"/>
              </a:rPr>
              <a:t>可以从</a:t>
            </a:r>
            <a:r>
              <a:rPr lang="en-US" altLang="zh-CN" sz="2400" dirty="0">
                <a:latin typeface="等线" panose="02010600030101010101" pitchFamily="2" charset="-122"/>
                <a:ea typeface="等线" panose="02010600030101010101" pitchFamily="2" charset="-122"/>
                <a:cs typeface="等线" panose="02010600030101010101" pitchFamily="2" charset="-122"/>
              </a:rPr>
              <a:t> Android Studio </a:t>
            </a:r>
            <a:r>
              <a:rPr lang="zh-CN" altLang="en-US" sz="2400" dirty="0">
                <a:latin typeface="等线" panose="02010600030101010101" pitchFamily="2" charset="-122"/>
                <a:ea typeface="等线" panose="02010600030101010101" pitchFamily="2" charset="-122"/>
                <a:cs typeface="等线" panose="02010600030101010101" pitchFamily="2" charset="-122"/>
              </a:rPr>
              <a:t>官网下载并安装</a:t>
            </a:r>
            <a:r>
              <a:rPr lang="en-US" altLang="zh-CN" sz="2400" dirty="0">
                <a:latin typeface="等线" panose="02010600030101010101" pitchFamily="2" charset="-122"/>
                <a:ea typeface="等线" panose="02010600030101010101" pitchFamily="2" charset="-122"/>
                <a:cs typeface="等线" panose="02010600030101010101" pitchFamily="2" charset="-122"/>
              </a:rPr>
              <a:t> Android Studio</a:t>
            </a:r>
            <a:r>
              <a:rPr lang="zh-CN" altLang="en-US" sz="2400" dirty="0">
                <a:latin typeface="等线" panose="02010600030101010101" pitchFamily="2" charset="-122"/>
                <a:ea typeface="等线" panose="02010600030101010101" pitchFamily="2" charset="-122"/>
                <a:cs typeface="等线" panose="02010600030101010101" pitchFamily="2" charset="-122"/>
              </a:rPr>
              <a:t>，下载地址是</a:t>
            </a:r>
            <a:r>
              <a:rPr lang="en-US" altLang="zh-CN" sz="2400" dirty="0">
                <a:latin typeface="等线" panose="02010600030101010101" pitchFamily="2" charset="-122"/>
                <a:ea typeface="等线" panose="02010600030101010101" pitchFamily="2" charset="-122"/>
                <a:cs typeface="等线" panose="02010600030101010101" pitchFamily="2" charset="-122"/>
                <a:sym typeface="+mn-ea"/>
              </a:rPr>
              <a:t>https://developer.android.com/studio?hl=zh-cn</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a:p>
            <a:pPr lvl="1"/>
            <a:endParaRPr lang="zh-CN" altLang="en-US" sz="2400" dirty="0">
              <a:latin typeface="等线" panose="02010600030101010101" pitchFamily="2" charset="-122"/>
              <a:ea typeface="等线" panose="02010600030101010101" pitchFamily="2" charset="-122"/>
              <a:cs typeface="等线" panose="02010600030101010101" pitchFamily="2" charset="-122"/>
            </a:endParaRPr>
          </a:p>
        </p:txBody>
      </p:sp>
      <p:pic>
        <p:nvPicPr>
          <p:cNvPr id="2" name="图片 2"/>
          <p:cNvPicPr>
            <a:picLocks noChangeAspect="1"/>
          </p:cNvPicPr>
          <p:nvPr/>
        </p:nvPicPr>
        <p:blipFill>
          <a:blip r:embed="rId3"/>
          <a:stretch>
            <a:fillRect/>
          </a:stretch>
        </p:blipFill>
        <p:spPr>
          <a:xfrm>
            <a:off x="3272473" y="2897505"/>
            <a:ext cx="5271135" cy="3326130"/>
          </a:xfrm>
          <a:prstGeom prst="rect">
            <a:avLst/>
          </a:prstGeom>
          <a:noFill/>
          <a:ln>
            <a:noFill/>
          </a:ln>
        </p:spPr>
      </p:pic>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02</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下载和安装</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073337" y="2046338"/>
            <a:ext cx="10654205" cy="132196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r>
              <a:rPr lang="zh-CN" altLang="en-US" sz="2400" dirty="0">
                <a:latin typeface="等线" panose="02010600030101010101" pitchFamily="2" charset="-122"/>
                <a:ea typeface="等线" panose="02010600030101010101" pitchFamily="2" charset="-122"/>
                <a:cs typeface="等线" panose="02010600030101010101" pitchFamily="2" charset="-122"/>
              </a:rPr>
              <a:t>下载了</a:t>
            </a:r>
            <a:r>
              <a:rPr lang="en-US" altLang="zh-CN" sz="2400" dirty="0">
                <a:latin typeface="等线" panose="02010600030101010101" pitchFamily="2" charset="-122"/>
                <a:ea typeface="等线" panose="02010600030101010101" pitchFamily="2" charset="-122"/>
                <a:cs typeface="等线" panose="02010600030101010101" pitchFamily="2" charset="-122"/>
              </a:rPr>
              <a:t>android-studio-2024.2.2.13-windows.exe</a:t>
            </a:r>
            <a:r>
              <a:rPr lang="zh-CN" altLang="en-US" sz="2400" dirty="0">
                <a:latin typeface="等线" panose="02010600030101010101" pitchFamily="2" charset="-122"/>
                <a:ea typeface="等线" panose="02010600030101010101" pitchFamily="2" charset="-122"/>
                <a:cs typeface="等线" panose="02010600030101010101" pitchFamily="2" charset="-122"/>
              </a:rPr>
              <a:t>，双击运行进行安装，</a:t>
            </a:r>
            <a:r>
              <a:rPr lang="en-US" altLang="zh-CN" sz="2400" dirty="0">
                <a:latin typeface="等线" panose="02010600030101010101" pitchFamily="2" charset="-122"/>
                <a:ea typeface="等线" panose="02010600030101010101" pitchFamily="2" charset="-122"/>
                <a:cs typeface="等线" panose="02010600030101010101" pitchFamily="2" charset="-122"/>
              </a:rPr>
              <a:t> Android Studio </a:t>
            </a:r>
            <a:r>
              <a:rPr lang="zh-CN" altLang="en-US" sz="2400" dirty="0">
                <a:latin typeface="等线" panose="02010600030101010101" pitchFamily="2" charset="-122"/>
                <a:ea typeface="等线" panose="02010600030101010101" pitchFamily="2" charset="-122"/>
                <a:cs typeface="等线" panose="02010600030101010101" pitchFamily="2" charset="-122"/>
              </a:rPr>
              <a:t>的启动欢迎画面</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p:txBody>
      </p:sp>
      <p:pic>
        <p:nvPicPr>
          <p:cNvPr id="3" name="图片 3"/>
          <p:cNvPicPr>
            <a:picLocks noChangeAspect="1"/>
          </p:cNvPicPr>
          <p:nvPr/>
        </p:nvPicPr>
        <p:blipFill>
          <a:blip r:embed="rId3"/>
          <a:stretch>
            <a:fillRect/>
          </a:stretch>
        </p:blipFill>
        <p:spPr>
          <a:xfrm>
            <a:off x="3176588" y="2798128"/>
            <a:ext cx="5272405" cy="3954145"/>
          </a:xfrm>
          <a:prstGeom prst="rect">
            <a:avLst/>
          </a:prstGeom>
          <a:noFill/>
          <a:ln>
            <a:noFill/>
          </a:ln>
        </p:spPr>
      </p:pic>
      <p:sp>
        <p:nvSpPr>
          <p:cNvPr id="7" name="文本框 6"/>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02</a:t>
            </a:r>
            <a:endParaRPr lang="en-US" altLang="zh-CN" sz="6000" dirty="0">
              <a:ln>
                <a:solidFill>
                  <a:srgbClr val="383987"/>
                </a:solidFill>
              </a:ln>
              <a:noFill/>
              <a:latin typeface="Agency FB" panose="020B0503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下载和安装</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073337" y="2046338"/>
            <a:ext cx="10654205" cy="132196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r>
              <a:rPr lang="zh-CN" altLang="en-US" sz="2400" dirty="0">
                <a:latin typeface="等线" panose="02010600030101010101" pitchFamily="2" charset="-122"/>
                <a:ea typeface="等线" panose="02010600030101010101" pitchFamily="2" charset="-122"/>
                <a:cs typeface="等线" panose="02010600030101010101" pitchFamily="2" charset="-122"/>
              </a:rPr>
              <a:t>在提示需要安装的选项时，可以按默认选项进行安装</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p:txBody>
      </p:sp>
      <p:pic>
        <p:nvPicPr>
          <p:cNvPr id="2" name="图片 4"/>
          <p:cNvPicPr>
            <a:picLocks noChangeAspect="1"/>
          </p:cNvPicPr>
          <p:nvPr/>
        </p:nvPicPr>
        <p:blipFill>
          <a:blip r:embed="rId3"/>
          <a:stretch>
            <a:fillRect/>
          </a:stretch>
        </p:blipFill>
        <p:spPr>
          <a:xfrm>
            <a:off x="5959793" y="2557145"/>
            <a:ext cx="5272405" cy="3952240"/>
          </a:xfrm>
          <a:prstGeom prst="rect">
            <a:avLst/>
          </a:prstGeom>
          <a:noFill/>
          <a:ln>
            <a:noFill/>
          </a:ln>
        </p:spPr>
      </p:pic>
      <p:sp>
        <p:nvSpPr>
          <p:cNvPr id="3" name="文本框 2"/>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02</a:t>
            </a:r>
            <a:endParaRPr lang="en-US" altLang="zh-CN" sz="6000" dirty="0">
              <a:ln>
                <a:solidFill>
                  <a:srgbClr val="383987"/>
                </a:solidFill>
              </a:ln>
              <a:noFill/>
              <a:latin typeface="Agency FB" panose="020B0503020202020204" charset="0"/>
            </a:endParaRPr>
          </a:p>
        </p:txBody>
      </p:sp>
      <p:sp>
        <p:nvSpPr>
          <p:cNvPr id="5" name="Text Placeholder 33">
            <a:hlinkClick r:id="rId2"/>
          </p:cNvPr>
          <p:cNvSpPr txBox="1"/>
          <p:nvPr/>
        </p:nvSpPr>
        <p:spPr>
          <a:xfrm>
            <a:off x="1404620" y="2616835"/>
            <a:ext cx="4271010" cy="28511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lnSpc>
                <a:spcPct val="110000"/>
              </a:lnSpc>
            </a:pPr>
            <a:r>
              <a:rPr lang="en-US" altLang="zh-CN" sz="2000" dirty="0">
                <a:latin typeface="等线" panose="02010600030101010101" pitchFamily="2" charset="-122"/>
                <a:ea typeface="等线" panose="02010600030101010101" pitchFamily="2" charset="-122"/>
                <a:cs typeface="等线" panose="02010600030101010101" pitchFamily="2" charset="-122"/>
              </a:rPr>
              <a:t>Android Virtual Device (AVD) </a:t>
            </a:r>
            <a:r>
              <a:rPr lang="zh-CN" altLang="en-US" sz="2000" dirty="0">
                <a:latin typeface="等线" panose="02010600030101010101" pitchFamily="2" charset="-122"/>
                <a:ea typeface="等线" panose="02010600030101010101" pitchFamily="2" charset="-122"/>
                <a:cs typeface="等线" panose="02010600030101010101" pitchFamily="2" charset="-122"/>
              </a:rPr>
              <a:t>是</a:t>
            </a:r>
            <a:r>
              <a:rPr lang="en-US" altLang="zh-CN" sz="2000" dirty="0">
                <a:latin typeface="等线" panose="02010600030101010101" pitchFamily="2" charset="-122"/>
                <a:ea typeface="等线" panose="02010600030101010101" pitchFamily="2" charset="-122"/>
                <a:cs typeface="等线" panose="02010600030101010101" pitchFamily="2" charset="-122"/>
              </a:rPr>
              <a:t> Android Studio </a:t>
            </a:r>
            <a:r>
              <a:rPr lang="zh-CN" altLang="en-US" sz="2000" dirty="0">
                <a:latin typeface="等线" panose="02010600030101010101" pitchFamily="2" charset="-122"/>
                <a:ea typeface="等线" panose="02010600030101010101" pitchFamily="2" charset="-122"/>
                <a:cs typeface="等线" panose="02010600030101010101" pitchFamily="2" charset="-122"/>
              </a:rPr>
              <a:t>提供的一个虚拟设备，用于模拟真实</a:t>
            </a:r>
            <a:r>
              <a:rPr lang="en-US" altLang="zh-CN" sz="2000" dirty="0">
                <a:latin typeface="等线" panose="02010600030101010101" pitchFamily="2" charset="-122"/>
                <a:ea typeface="等线" panose="02010600030101010101" pitchFamily="2" charset="-122"/>
                <a:cs typeface="等线" panose="02010600030101010101" pitchFamily="2" charset="-122"/>
              </a:rPr>
              <a:t> Android </a:t>
            </a:r>
            <a:r>
              <a:rPr lang="zh-CN" altLang="en-US" sz="2000" dirty="0">
                <a:latin typeface="等线" panose="02010600030101010101" pitchFamily="2" charset="-122"/>
                <a:ea typeface="等线" panose="02010600030101010101" pitchFamily="2" charset="-122"/>
                <a:cs typeface="等线" panose="02010600030101010101" pitchFamily="2" charset="-122"/>
              </a:rPr>
              <a:t>设备的硬件和操作系统环境。通过</a:t>
            </a:r>
            <a:r>
              <a:rPr lang="en-US" altLang="zh-CN" sz="2000" dirty="0">
                <a:latin typeface="等线" panose="02010600030101010101" pitchFamily="2" charset="-122"/>
                <a:ea typeface="等线" panose="02010600030101010101" pitchFamily="2" charset="-122"/>
                <a:cs typeface="等线" panose="02010600030101010101" pitchFamily="2" charset="-122"/>
              </a:rPr>
              <a:t> AVD</a:t>
            </a:r>
            <a:r>
              <a:rPr lang="zh-CN" altLang="en-US" sz="2000" dirty="0">
                <a:latin typeface="等线" panose="02010600030101010101" pitchFamily="2" charset="-122"/>
                <a:ea typeface="等线" panose="02010600030101010101" pitchFamily="2" charset="-122"/>
                <a:cs typeface="等线" panose="02010600030101010101" pitchFamily="2" charset="-122"/>
              </a:rPr>
              <a:t>，开发者可以在没有实际设备的情况下，测试和调试</a:t>
            </a:r>
            <a:r>
              <a:rPr lang="en-US" altLang="zh-CN" sz="2000" dirty="0">
                <a:latin typeface="等线" panose="02010600030101010101" pitchFamily="2" charset="-122"/>
                <a:ea typeface="等线" panose="02010600030101010101" pitchFamily="2" charset="-122"/>
                <a:cs typeface="等线" panose="02010600030101010101" pitchFamily="2" charset="-122"/>
              </a:rPr>
              <a:t> Android </a:t>
            </a:r>
            <a:r>
              <a:rPr lang="zh-CN" altLang="en-US" sz="2000" dirty="0">
                <a:latin typeface="等线" panose="02010600030101010101" pitchFamily="2" charset="-122"/>
                <a:ea typeface="等线" panose="02010600030101010101" pitchFamily="2" charset="-122"/>
                <a:cs typeface="等线" panose="02010600030101010101" pitchFamily="2" charset="-122"/>
              </a:rPr>
              <a:t>应用程序</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下载和安装</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pic>
        <p:nvPicPr>
          <p:cNvPr id="3" name="图片 5"/>
          <p:cNvPicPr>
            <a:picLocks noChangeAspect="1"/>
          </p:cNvPicPr>
          <p:nvPr/>
        </p:nvPicPr>
        <p:blipFill>
          <a:blip r:embed="rId2"/>
          <a:stretch>
            <a:fillRect/>
          </a:stretch>
        </p:blipFill>
        <p:spPr>
          <a:xfrm>
            <a:off x="1167130" y="3317240"/>
            <a:ext cx="4405630" cy="3312160"/>
          </a:xfrm>
          <a:prstGeom prst="rect">
            <a:avLst/>
          </a:prstGeom>
          <a:noFill/>
          <a:ln>
            <a:noFill/>
          </a:ln>
        </p:spPr>
      </p:pic>
      <p:sp>
        <p:nvSpPr>
          <p:cNvPr id="2" name="文本框 1"/>
          <p:cNvSpPr txBox="1"/>
          <p:nvPr/>
        </p:nvSpPr>
        <p:spPr>
          <a:xfrm>
            <a:off x="401320" y="717550"/>
            <a:ext cx="2139950" cy="1014730"/>
          </a:xfrm>
          <a:prstGeom prst="rect">
            <a:avLst/>
          </a:prstGeom>
          <a:noFill/>
        </p:spPr>
        <p:txBody>
          <a:bodyPr wrap="square" rtlCol="0">
            <a:spAutoFit/>
          </a:bodyPr>
          <a:p>
            <a:pPr algn="l"/>
            <a:r>
              <a:rPr lang="en-US" altLang="zh-CN" sz="6000" dirty="0">
                <a:ln>
                  <a:solidFill>
                    <a:srgbClr val="383987"/>
                  </a:solidFill>
                </a:ln>
                <a:noFill/>
                <a:latin typeface="Agency FB" panose="020B0503020202020204" charset="0"/>
                <a:sym typeface="+mn-ea"/>
              </a:rPr>
              <a:t>02</a:t>
            </a:r>
            <a:endParaRPr lang="en-US" altLang="zh-CN" sz="6000" dirty="0">
              <a:ln>
                <a:solidFill>
                  <a:srgbClr val="383987"/>
                </a:solidFill>
              </a:ln>
              <a:noFill/>
              <a:latin typeface="Agency FB" panose="020B0503020202020204" charset="0"/>
            </a:endParaRPr>
          </a:p>
        </p:txBody>
      </p:sp>
      <p:sp>
        <p:nvSpPr>
          <p:cNvPr id="5" name="Text Placeholder 33">
            <a:hlinkClick r:id="rId3"/>
          </p:cNvPr>
          <p:cNvSpPr txBox="1"/>
          <p:nvPr/>
        </p:nvSpPr>
        <p:spPr>
          <a:xfrm>
            <a:off x="1073150" y="2046605"/>
            <a:ext cx="4594225" cy="13823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lnSpc>
                <a:spcPct val="110000"/>
              </a:lnSpc>
            </a:pPr>
            <a:r>
              <a:rPr lang="zh-CN" altLang="en-US" sz="2400" dirty="0">
                <a:latin typeface="等线" panose="02010600030101010101" pitchFamily="2" charset="-122"/>
                <a:ea typeface="等线" panose="02010600030101010101" pitchFamily="2" charset="-122"/>
                <a:cs typeface="等线" panose="02010600030101010101" pitchFamily="2" charset="-122"/>
              </a:rPr>
              <a:t>在完成过程中点击</a:t>
            </a:r>
            <a:r>
              <a:rPr lang="en-US" altLang="zh-CN" sz="2400" dirty="0">
                <a:latin typeface="等线" panose="02010600030101010101" pitchFamily="2" charset="-122"/>
                <a:ea typeface="等线" panose="02010600030101010101" pitchFamily="2" charset="-122"/>
                <a:cs typeface="等线" panose="02010600030101010101" pitchFamily="2" charset="-122"/>
              </a:rPr>
              <a:t>“show details”</a:t>
            </a:r>
            <a:r>
              <a:rPr lang="zh-CN" altLang="en-US" sz="2400" dirty="0">
                <a:latin typeface="等线" panose="02010600030101010101" pitchFamily="2" charset="-122"/>
                <a:ea typeface="等线" panose="02010600030101010101" pitchFamily="2" charset="-122"/>
                <a:cs typeface="等线" panose="02010600030101010101" pitchFamily="2" charset="-122"/>
              </a:rPr>
              <a:t>按钮，可以查看安装进度和已经完成的软件模块</a:t>
            </a:r>
            <a:endParaRPr lang="zh-CN" altLang="en-US" sz="2400" dirty="0">
              <a:latin typeface="等线" panose="02010600030101010101" pitchFamily="2" charset="-122"/>
              <a:ea typeface="等线" panose="02010600030101010101" pitchFamily="2" charset="-122"/>
              <a:cs typeface="等线" panose="02010600030101010101" pitchFamily="2" charset="-122"/>
            </a:endParaRPr>
          </a:p>
        </p:txBody>
      </p:sp>
      <p:pic>
        <p:nvPicPr>
          <p:cNvPr id="7" name="图片 6"/>
          <p:cNvPicPr>
            <a:picLocks noChangeAspect="1"/>
          </p:cNvPicPr>
          <p:nvPr/>
        </p:nvPicPr>
        <p:blipFill>
          <a:blip r:embed="rId4"/>
          <a:stretch>
            <a:fillRect/>
          </a:stretch>
        </p:blipFill>
        <p:spPr>
          <a:xfrm>
            <a:off x="6266180" y="1952943"/>
            <a:ext cx="5271770" cy="3968115"/>
          </a:xfrm>
          <a:prstGeom prst="rect">
            <a:avLst/>
          </a:prstGeom>
          <a:noFill/>
          <a:ln>
            <a:noFill/>
          </a:ln>
        </p:spPr>
      </p:pic>
    </p:spTree>
  </p:cSld>
  <p:clrMapOvr>
    <a:masterClrMapping/>
  </p:clrMapOvr>
</p:sld>
</file>

<file path=ppt/tags/tag1.xml><?xml version="1.0" encoding="utf-8"?>
<p:tagLst xmlns:p="http://schemas.openxmlformats.org/presentationml/2006/main">
  <p:tag name="KSO_WM_DIAGRAM_VIRTUALLY_FRAME" val="{&quot;height&quot;:216.75,&quot;left&quot;:233.65,&quot;top&quot;:82.26574803149606,&quot;width&quot;:690.9214173228345}"/>
</p:tagLst>
</file>

<file path=ppt/tags/tag2.xml><?xml version="1.0" encoding="utf-8"?>
<p:tagLst xmlns:p="http://schemas.openxmlformats.org/presentationml/2006/main">
  <p:tag name="KSO_WM_DIAGRAM_VIRTUALLY_FRAME" val="{&quot;height&quot;:216.75,&quot;left&quot;:233.65,&quot;top&quot;:82.26574803149606,&quot;width&quot;:690.9214173228345}"/>
</p:tagLst>
</file>

<file path=ppt/tags/tag3.xml><?xml version="1.0" encoding="utf-8"?>
<p:tagLst xmlns:p="http://schemas.openxmlformats.org/presentationml/2006/main">
  <p:tag name="KSO_WM_DIAGRAM_VIRTUALLY_FRAME" val="{&quot;height&quot;:216.75,&quot;left&quot;:233.65,&quot;top&quot;:82.26574803149606,&quot;width&quot;:690.9214173228345}"/>
</p:tagLst>
</file>

<file path=ppt/tags/tag4.xml><?xml version="1.0" encoding="utf-8"?>
<p:tagLst xmlns:p="http://schemas.openxmlformats.org/presentationml/2006/main">
  <p:tag name="KSO_WM_DIAGRAM_VIRTUALLY_FRAME" val="{&quot;height&quot;:216.75,&quot;left&quot;:233.65,&quot;top&quot;:82.26574803149606,&quot;width&quot;:690.9214173228345}"/>
</p:tagLst>
</file>

<file path=ppt/tags/tag5.xml><?xml version="1.0" encoding="utf-8"?>
<p:tagLst xmlns:p="http://schemas.openxmlformats.org/presentationml/2006/main">
  <p:tag name="KSO_WM_DIAGRAM_VIRTUALLY_FRAME" val="{&quot;height&quot;:216.75,&quot;left&quot;:233.65,&quot;top&quot;:82.26574803149606,&quot;width&quot;:690.9214173228345}"/>
</p:tagLst>
</file>

<file path=ppt/tags/tag6.xml><?xml version="1.0" encoding="utf-8"?>
<p:tagLst xmlns:p="http://schemas.openxmlformats.org/presentationml/2006/main">
  <p:tag name="KSO_WM_DIAGRAM_VIRTUALLY_FRAME" val="{&quot;height&quot;:216.75,&quot;left&quot;:233.65,&quot;top&quot;:82.26574803149606,&quot;width&quot;:690.92141732283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5737</Words>
  <Application>WPS 演示</Application>
  <PresentationFormat>宽屏</PresentationFormat>
  <Paragraphs>292</Paragraphs>
  <Slides>31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Arial</vt:lpstr>
      <vt:lpstr>宋体</vt:lpstr>
      <vt:lpstr>Wingdings</vt:lpstr>
      <vt:lpstr>Agency FB</vt:lpstr>
      <vt:lpstr>Trebuchet MS</vt:lpstr>
      <vt:lpstr>微软雅黑</vt:lpstr>
      <vt:lpstr>Neris Thin</vt:lpstr>
      <vt:lpstr>等线</vt:lpstr>
      <vt:lpstr>Segoe Print</vt:lpstr>
      <vt:lpstr>Arial Unicode MS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王向辉</cp:lastModifiedBy>
  <cp:revision>28</cp:revision>
  <dcterms:created xsi:type="dcterms:W3CDTF">2025-04-23T06:05:00Z</dcterms:created>
  <dcterms:modified xsi:type="dcterms:W3CDTF">2025-05-06T07:22:45Z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662351FB2CD64B2D88939DBD635ACC9B_12</vt:lpwstr>
  </property>
</Properties>
</file>