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396" r:id="rId3"/>
    <p:sldId id="258" r:id="rId4"/>
    <p:sldId id="349" r:id="rId5"/>
    <p:sldId id="397" r:id="rId6"/>
    <p:sldId id="398" r:id="rId7"/>
    <p:sldId id="457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420" r:id="rId24"/>
    <p:sldId id="422" r:id="rId25"/>
    <p:sldId id="423" r:id="rId26"/>
    <p:sldId id="424" r:id="rId27"/>
    <p:sldId id="425" r:id="rId28"/>
    <p:sldId id="426" r:id="rId29"/>
    <p:sldId id="429" r:id="rId30"/>
    <p:sldId id="430" r:id="rId31"/>
    <p:sldId id="431" r:id="rId32"/>
    <p:sldId id="432" r:id="rId33"/>
    <p:sldId id="433" r:id="rId34"/>
    <p:sldId id="435" r:id="rId35"/>
    <p:sldId id="437" r:id="rId36"/>
    <p:sldId id="446" r:id="rId37"/>
    <p:sldId id="447" r:id="rId38"/>
    <p:sldId id="448" r:id="rId39"/>
    <p:sldId id="444" r:id="rId40"/>
    <p:sldId id="445" r:id="rId41"/>
    <p:sldId id="451" r:id="rId42"/>
    <p:sldId id="452" r:id="rId43"/>
    <p:sldId id="453" r:id="rId44"/>
    <p:sldId id="454" r:id="rId45"/>
    <p:sldId id="346" r:id="rId46"/>
    <p:sldId id="300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3987"/>
    <a:srgbClr val="A099CB"/>
    <a:srgbClr val="95C1C4"/>
    <a:srgbClr val="B9D6D8"/>
    <a:srgbClr val="AFA8D3"/>
    <a:srgbClr val="4649AA"/>
    <a:srgbClr val="A9A4D0"/>
    <a:srgbClr val="31327F"/>
    <a:srgbClr val="EFE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44" y="72"/>
      </p:cViewPr>
      <p:guideLst>
        <p:guide orient="horz" pos="2160"/>
        <p:guide pos="39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notesMaster" Target="notesMasters/notesMaster1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5EFA1-FAD1-4705-B9BA-7AD2CC63A5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0C0CE-DE93-4043-AC17-75AC4DB3EC7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8430" y="-144780"/>
            <a:ext cx="12060555" cy="847407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05155" y="1254125"/>
            <a:ext cx="83591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7200" dirty="0">
                <a:solidFill>
                  <a:srgbClr val="383987"/>
                </a:solidFill>
                <a:latin typeface="Agency FB" panose="020B0503020202020204" charset="0"/>
              </a:rPr>
              <a:t>Android</a:t>
            </a:r>
            <a:r>
              <a:rPr lang="zh-CN" altLang="en-US" sz="7200" dirty="0">
                <a:solidFill>
                  <a:srgbClr val="383987"/>
                </a:solidFill>
                <a:latin typeface="Agency FB" panose="020B0503020202020204" charset="0"/>
              </a:rPr>
              <a:t>课程</a:t>
            </a:r>
            <a:endParaRPr lang="zh-CN" altLang="en-US" sz="7200" dirty="0">
              <a:solidFill>
                <a:srgbClr val="383987"/>
              </a:solidFill>
              <a:latin typeface="Agency FB" panose="020B05030202020202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5155" y="2858770"/>
            <a:ext cx="73450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360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360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360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章  第一个</a:t>
            </a:r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Android</a:t>
            </a:r>
            <a:r>
              <a:rPr lang="zh-CN" altLang="en-US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应用程序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/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/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6270" y="4428235"/>
            <a:ext cx="25619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任课教师：某某某</a:t>
            </a:r>
            <a:endParaRPr lang="zh-CN" altLang="en-US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312477" y="4501515"/>
            <a:ext cx="132715" cy="218440"/>
            <a:chOff x="5420" y="7411"/>
            <a:chExt cx="336" cy="503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420" y="7411"/>
              <a:ext cx="321" cy="247"/>
            </a:xfrm>
            <a:prstGeom prst="line">
              <a:avLst/>
            </a:prstGeom>
            <a:ln w="3175">
              <a:solidFill>
                <a:srgbClr val="383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5436" y="7668"/>
              <a:ext cx="321" cy="247"/>
            </a:xfrm>
            <a:prstGeom prst="line">
              <a:avLst/>
            </a:prstGeom>
            <a:ln w="3175">
              <a:solidFill>
                <a:srgbClr val="383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3409006" y="4501515"/>
            <a:ext cx="132715" cy="218440"/>
            <a:chOff x="5420" y="7411"/>
            <a:chExt cx="336" cy="503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5420" y="7411"/>
              <a:ext cx="321" cy="247"/>
            </a:xfrm>
            <a:prstGeom prst="line">
              <a:avLst/>
            </a:prstGeom>
            <a:ln w="3175">
              <a:solidFill>
                <a:srgbClr val="383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5436" y="7668"/>
              <a:ext cx="321" cy="247"/>
            </a:xfrm>
            <a:prstGeom prst="line">
              <a:avLst/>
            </a:prstGeom>
            <a:ln w="3175">
              <a:solidFill>
                <a:srgbClr val="383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642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955" y="702877"/>
            <a:ext cx="23018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3.1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创建应用程序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989965" y="1962785"/>
            <a:ext cx="6118860" cy="394716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</a:pP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创建</a:t>
            </a: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工程</a:t>
            </a:r>
            <a:endParaRPr lang="en-US" altLang="zh-CN" sz="3200" b="1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在构建完成后，运行和调试按钮亮起。此时点击运行按钮，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 Studio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会自动添加一个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虚拟设备，将构建好的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应用程序上传并安装在虚拟设备中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至此，虽然没有添加任何一行代码，但已使用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 Studio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创建了第一个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程序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9218" name="AutoShape 2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20" name="AutoShape 4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1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553" y="2641283"/>
            <a:ext cx="231457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508" y="3738245"/>
            <a:ext cx="4125595" cy="19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642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955" y="702877"/>
            <a:ext cx="23018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3.2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创建虚拟设备</a:t>
            </a:r>
            <a:endParaRPr lang="zh-CN" altLang="en-US" sz="360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989965" y="1962785"/>
            <a:ext cx="6118860" cy="394716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</a:pP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创建</a:t>
            </a: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虚拟设备</a:t>
            </a:r>
            <a:endParaRPr lang="en-US" altLang="zh-CN" sz="3200" b="1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除了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 Studio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自动创建的虚拟设备，用户还可以手动创建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虚拟设备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可以从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 Studio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的右上角第三个按钮打开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设备管理器（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Device Manager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，也可以通过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 Studio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的菜单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Tools</a:t>
            </a:r>
            <a:r>
              <a:rPr lang="en-US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→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Device Manager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启动设备管理器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点击左上角的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“+”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号，或者点击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“Add a new device”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，便可以开始创建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虚拟设备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9218" name="AutoShape 2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20" name="AutoShape 4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8" name="图片 8" descr="屏幕截图 2025-02-16 1902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515" y="1772920"/>
            <a:ext cx="3763010" cy="24993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642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955" y="702877"/>
            <a:ext cx="23018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3.2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创建虚拟设备</a:t>
            </a:r>
            <a:endParaRPr lang="zh-CN" altLang="en-US" sz="360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989965" y="1962785"/>
            <a:ext cx="4817110" cy="394716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</a:pP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AVD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创建界面</a:t>
            </a:r>
            <a:endParaRPr lang="zh-CN" altLang="en-US" sz="3200" b="1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选择其中一个分辨率合适的设备。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这里选择的是中等尺寸的手机设备（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Medium Phone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），屏幕是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6.4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英寸，解析度是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1080x2400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9218" name="AutoShape 2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20" name="AutoShape 4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1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235" y="1717358"/>
            <a:ext cx="5259070" cy="3582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642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955" y="702877"/>
            <a:ext cx="23018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3.2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创建虚拟设备</a:t>
            </a:r>
            <a:endParaRPr lang="zh-CN" altLang="en-US" sz="360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989965" y="1962785"/>
            <a:ext cx="4969510" cy="394716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</a:pP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选择</a:t>
            </a: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 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系统映像</a:t>
            </a:r>
            <a:endParaRPr lang="zh-CN" altLang="en-US" sz="3200" b="1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选择一个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系统映像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这些可以选择的只有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VanillalceCream,  API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的版本是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35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9218" name="AutoShape 2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20" name="AutoShape 4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2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475" y="1665923"/>
            <a:ext cx="5259070" cy="3582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642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955" y="702877"/>
            <a:ext cx="23018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3.2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创建虚拟设备</a:t>
            </a:r>
            <a:endParaRPr lang="zh-CN" altLang="en-US" sz="360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989965" y="1962785"/>
            <a:ext cx="4719955" cy="394716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</a:pP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 SKD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管理页面</a:t>
            </a:r>
            <a:endParaRPr lang="zh-CN" altLang="en-US" sz="3200" b="1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如果需要加载其它版本的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系统映像，可以通过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 Studio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的菜单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Tools</a:t>
            </a:r>
            <a:r>
              <a:rPr lang="en-US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→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SDK Manager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，打开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 SKD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管理页面，选择需要下载的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系统映像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9218" name="AutoShape 2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20" name="AutoShape 4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4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138" y="1772603"/>
            <a:ext cx="5272405" cy="393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642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955" y="702877"/>
            <a:ext cx="23018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3.2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创建虚拟设备</a:t>
            </a:r>
            <a:endParaRPr lang="zh-CN" altLang="en-US" sz="360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989965" y="1962785"/>
            <a:ext cx="4719955" cy="394716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</a:pP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AVD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配置</a:t>
            </a:r>
            <a:endParaRPr lang="zh-CN" altLang="en-US" sz="3200" b="1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AVD Name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输入框中输入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AVD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名称后，点击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Finish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按钮完成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虚拟设备的配置过程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9218" name="AutoShape 2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20" name="AutoShape 4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7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145" y="1824355"/>
            <a:ext cx="5339715" cy="3637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642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955" y="702877"/>
            <a:ext cx="23018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3.2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创建虚拟设备</a:t>
            </a:r>
            <a:endParaRPr lang="zh-CN" altLang="en-US" sz="360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989965" y="1962785"/>
            <a:ext cx="4719955" cy="394716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</a:pP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AVD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高级设置</a:t>
            </a:r>
            <a:endParaRPr lang="zh-CN" altLang="en-US" sz="3200" b="1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点击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“Show Advanced Setting”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会打开高级设置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可以设置摄像头、网络速度、启动方式、内存和存储容量等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9218" name="AutoShape 2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20" name="AutoShape 4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8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295" y="1040765"/>
            <a:ext cx="5259070" cy="519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642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955" y="702877"/>
            <a:ext cx="23018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3.2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创建虚拟设备</a:t>
            </a:r>
            <a:endParaRPr lang="zh-CN" altLang="en-US" sz="360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989965" y="1962785"/>
            <a:ext cx="9166860" cy="394716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</a:pP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设备管理器的设备列表</a:t>
            </a:r>
            <a:endParaRPr lang="zh-CN" altLang="en-US" sz="3200" b="1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在配置完成后，在设备管理器的列表中会出现刚刚配置的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虚拟设备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9218" name="AutoShape 2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20" name="AutoShape 4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9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65" y="2787015"/>
            <a:ext cx="9719310" cy="3388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642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955" y="702877"/>
            <a:ext cx="23018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3.2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创建虚拟设备</a:t>
            </a:r>
            <a:endParaRPr lang="zh-CN" altLang="en-US" sz="360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989965" y="1962785"/>
            <a:ext cx="4719955" cy="394716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</a:pP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虚拟设备</a:t>
            </a:r>
            <a:endParaRPr lang="zh-CN" altLang="en-US" sz="3200" b="1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点击启按钮，启动这个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虚拟设备。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启动过程比较缓慢，程序调试完毕后，不必关闭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模拟器，可以节约下次程序调试时启动模拟器的时间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9218" name="AutoShape 2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20" name="AutoShape 4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0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780" y="885190"/>
            <a:ext cx="2506345" cy="56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642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955" y="702877"/>
            <a:ext cx="23018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3.3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Android</a:t>
            </a:r>
            <a:r>
              <a:rPr lang="zh-CN" altLang="en-US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程序结构</a:t>
            </a:r>
            <a:r>
              <a:rPr lang="zh-CN" altLang="en-US" sz="360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/>
            <a:endParaRPr lang="zh-CN" altLang="en-US" sz="360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989965" y="1962785"/>
            <a:ext cx="4719955" cy="394716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</a:pP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显示视图</a:t>
            </a:r>
            <a:endParaRPr lang="zh-CN" altLang="en-US" sz="3200" b="1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工程文件的显示结构有多种方式：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视图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项目视图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包视图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项目文件视图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视图是按照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项目的标准结构显示项目文件。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项目视图（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Project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）显示的是项目的完整文件结构，按文件夹层级展示所有项目文件，包括源代码、资源文件、配置文件等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27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240" y="990600"/>
            <a:ext cx="2357120" cy="490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3003" y="974408"/>
            <a:ext cx="2494915" cy="4909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87487" y="866453"/>
            <a:ext cx="1015663" cy="34324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5400" dirty="0">
                <a:ln>
                  <a:solidFill>
                    <a:srgbClr val="383987"/>
                  </a:solidFill>
                </a:ln>
                <a:noFill/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5400" dirty="0">
              <a:ln>
                <a:solidFill>
                  <a:srgbClr val="383987"/>
                </a:solidFill>
              </a:ln>
              <a:noFill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98930" y="1590040"/>
            <a:ext cx="65087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l"/>
            <a:r>
              <a:rPr lang="en-US" altLang="zh-CN" sz="20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AIMS</a:t>
            </a:r>
            <a:endParaRPr lang="en-US" altLang="zh-CN" sz="2000" b="1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60494" y="1044775"/>
            <a:ext cx="7781563" cy="713740"/>
          </a:xfrm>
          <a:prstGeom prst="rect">
            <a:avLst/>
          </a:prstGeom>
          <a:noFill/>
        </p:spPr>
        <p:txBody>
          <a:bodyPr anchor="ctr"/>
          <a:lstStyle/>
          <a:p>
            <a:pPr lvl="0" fontAlgn="t">
              <a:defRPr/>
            </a:pPr>
            <a:r>
              <a:rPr lang="zh-CN" altLang="en-US" sz="24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掌握使用</a:t>
            </a:r>
            <a:r>
              <a:rPr lang="en-US" altLang="zh-CN" sz="24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Android Studio</a:t>
            </a:r>
            <a:r>
              <a:rPr lang="zh-CN" altLang="en-US" sz="24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</a:t>
            </a:r>
            <a:r>
              <a:rPr lang="en-US" altLang="zh-CN" sz="24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Android</a:t>
            </a:r>
            <a:r>
              <a:rPr lang="zh-CN" altLang="en-US" sz="24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应用程序的方法</a:t>
            </a:r>
            <a:endParaRPr lang="zh-CN" altLang="en-US" sz="2400" kern="0" noProof="0" dirty="0">
              <a:ln>
                <a:noFill/>
              </a:ln>
              <a:solidFill>
                <a:srgbClr val="383987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67355" y="1212415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 w="3175">
                  <a:solidFill>
                    <a:srgbClr val="383987"/>
                  </a:solidFill>
                </a:ln>
                <a:noFill/>
                <a:uLnTx/>
                <a:uFillTx/>
                <a:latin typeface="Agency FB" panose="020B0503020202020204" charset="0"/>
                <a:ea typeface="微软雅黑" panose="020B0503020204020204" charset="-122"/>
                <a:sym typeface="+mn-ea"/>
              </a:rPr>
              <a:t>01</a:t>
            </a:r>
            <a:endParaRPr lang="en-US" altLang="zh-CN" sz="3200" noProof="0" dirty="0">
              <a:ln w="3175">
                <a:solidFill>
                  <a:srgbClr val="383987"/>
                </a:solidFill>
              </a:ln>
              <a:noFill/>
              <a:uLnTx/>
              <a:uFillTx/>
              <a:latin typeface="Agency FB" panose="020B050302020202020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67355" y="2206825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 w="3175">
                  <a:solidFill>
                    <a:srgbClr val="383987"/>
                  </a:solidFill>
                </a:ln>
                <a:noFill/>
                <a:uLnTx/>
                <a:uFillTx/>
                <a:latin typeface="Agency FB" panose="020B0503020202020204" charset="0"/>
                <a:ea typeface="微软雅黑" panose="020B0503020204020204" charset="-122"/>
                <a:sym typeface="+mn-ea"/>
              </a:rPr>
              <a:t>02</a:t>
            </a:r>
            <a:endParaRPr lang="en-US" altLang="zh-CN" sz="3200" noProof="0" dirty="0">
              <a:ln w="3175">
                <a:solidFill>
                  <a:srgbClr val="383987"/>
                </a:solidFill>
              </a:ln>
              <a:noFill/>
              <a:uLnTx/>
              <a:uFillTx/>
              <a:latin typeface="Agency FB" panose="020B050302020202020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967355" y="3188535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 w="3175">
                  <a:solidFill>
                    <a:srgbClr val="383987"/>
                  </a:solidFill>
                </a:ln>
                <a:noFill/>
                <a:uLnTx/>
                <a:uFillTx/>
                <a:latin typeface="Agency FB" panose="020B0503020202020204" charset="0"/>
                <a:ea typeface="微软雅黑" panose="020B0503020204020204" charset="-122"/>
                <a:sym typeface="+mn-ea"/>
              </a:rPr>
              <a:t>03</a:t>
            </a:r>
            <a:endParaRPr lang="en-US" altLang="zh-CN" sz="3200" noProof="0" dirty="0">
              <a:ln w="3175">
                <a:solidFill>
                  <a:srgbClr val="383987"/>
                </a:solidFill>
              </a:ln>
              <a:noFill/>
              <a:uLnTx/>
              <a:uFillTx/>
              <a:latin typeface="Agency FB" panose="020B050302020202020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60495" y="2100780"/>
            <a:ext cx="5541920" cy="713740"/>
          </a:xfrm>
          <a:prstGeom prst="rect">
            <a:avLst/>
          </a:prstGeom>
          <a:noFill/>
        </p:spPr>
        <p:txBody>
          <a:bodyPr anchor="ctr"/>
          <a:lstStyle/>
          <a:p>
            <a:pPr lvl="0" fontAlgn="t">
              <a:defRPr/>
            </a:pPr>
            <a:r>
              <a:rPr lang="zh-CN" altLang="en-US" sz="24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了解</a:t>
            </a:r>
            <a:r>
              <a:rPr lang="en-US" altLang="zh-CN" sz="24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AndroidManifest.xml</a:t>
            </a:r>
            <a:r>
              <a:rPr lang="zh-CN" altLang="en-US" sz="24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文件的用途</a:t>
            </a:r>
            <a:endParaRPr lang="zh-CN" altLang="en-US" sz="2400" kern="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60494" y="3083760"/>
            <a:ext cx="5183505" cy="713740"/>
          </a:xfrm>
          <a:prstGeom prst="rect">
            <a:avLst/>
          </a:prstGeom>
          <a:noFill/>
        </p:spPr>
        <p:txBody>
          <a:bodyPr anchor="ctr"/>
          <a:lstStyle/>
          <a:p>
            <a:pPr lvl="0" fontAlgn="t">
              <a:defRPr/>
            </a:pPr>
            <a:r>
              <a:rPr lang="zh-CN" altLang="en-US" sz="24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了解</a:t>
            </a:r>
            <a:r>
              <a:rPr lang="en-US" altLang="zh-CN" sz="24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Android</a:t>
            </a:r>
            <a:r>
              <a:rPr lang="zh-CN" altLang="en-US" sz="24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的程序结构。</a:t>
            </a:r>
            <a:endParaRPr lang="zh-CN" altLang="en-US" sz="2400" kern="0" noProof="0" dirty="0">
              <a:ln>
                <a:noFill/>
              </a:ln>
              <a:solidFill>
                <a:srgbClr val="383987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642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955" y="702877"/>
            <a:ext cx="23018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3.3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Android</a:t>
            </a:r>
            <a:r>
              <a:rPr lang="zh-CN" altLang="en-US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程序结构</a:t>
            </a:r>
            <a:r>
              <a:rPr lang="zh-CN" altLang="en-US" sz="360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/>
            <a:endParaRPr lang="zh-CN" altLang="en-US" sz="360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989965" y="1962785"/>
            <a:ext cx="4719955" cy="394716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</a:pP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包视图和项目文件视图</a:t>
            </a:r>
            <a:endParaRPr lang="zh-CN" altLang="en-US" sz="3200" b="1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包视图（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Packages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）按包结构展示项目中的文件，主要展示源代码文件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项目文件视图（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Project Files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）列出项目中的所有文件，包括所有资源、配置和源代码文件等。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9218" name="AutoShape 2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20" name="AutoShape 4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9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110" y="1067435"/>
            <a:ext cx="2254250" cy="4556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2550" y="1067118"/>
            <a:ext cx="2286000" cy="4547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642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955" y="702877"/>
            <a:ext cx="23018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3.3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Android</a:t>
            </a:r>
            <a:r>
              <a:rPr lang="zh-CN" altLang="en-US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程序结构</a:t>
            </a:r>
            <a:r>
              <a:rPr lang="zh-CN" altLang="en-US" sz="360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/>
            <a:endParaRPr lang="zh-CN" altLang="en-US" sz="360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989965" y="1962785"/>
            <a:ext cx="4719955" cy="394716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</a:pP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视图切换</a:t>
            </a:r>
            <a:endParaRPr lang="zh-CN" altLang="en-US" sz="3200" b="1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 Studio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中，最常用的视图是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Android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视图和项目视图。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在项目视图窗口的顶部，点击视图类型会出现一个下拉菜单，点击这个下拉菜单，可以选择不同的视图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9218" name="AutoShape 2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20" name="AutoShape 4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2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715" y="1772920"/>
            <a:ext cx="2938145" cy="4429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642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955" y="702877"/>
            <a:ext cx="23018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3.3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Android</a:t>
            </a:r>
            <a:r>
              <a:rPr lang="zh-CN" altLang="en-US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程序结构</a:t>
            </a:r>
            <a:r>
              <a:rPr lang="zh-CN" altLang="en-US" sz="360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/>
            <a:endParaRPr lang="zh-CN" altLang="en-US" sz="360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1017905" y="1879600"/>
            <a:ext cx="5010150" cy="462597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</a:pP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目录和文件</a:t>
            </a:r>
            <a:endParaRPr lang="zh-CN" altLang="en-US" sz="3200" b="1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建立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HelloAndroid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项目的过程中，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 Studio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会自动建立一些目录和文件。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在Project视图下，Android Studio以工程名称HelloAndroid和External Libraries作为根目录，将所有的文件都保存在这两个根目录下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  <a:sym typeface="+mn-ea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9218" name="AutoShape 2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2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780" y="1252855"/>
            <a:ext cx="3402965" cy="5050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642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955" y="702877"/>
            <a:ext cx="23018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3.3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Android</a:t>
            </a:r>
            <a:r>
              <a:rPr lang="zh-CN" altLang="en-US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程序结构</a:t>
            </a:r>
            <a:r>
              <a:rPr lang="zh-CN" altLang="en-US" sz="360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/>
            <a:endParaRPr lang="zh-CN" altLang="en-US" sz="360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1017905" y="1879600"/>
            <a:ext cx="6471285" cy="462597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</a:pP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目录和文件</a:t>
            </a:r>
            <a:endParaRPr lang="zh-CN" altLang="en-US" sz="3200" b="1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342900" lvl="1" indent="0" fontAlgn="auto">
              <a:lnSpc>
                <a:spcPts val="2400"/>
              </a:lnSpc>
              <a:buNone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1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）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.gradle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目录用于存储与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 Gradle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构建系统相关的缓存和配置文件。它包括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 Gradle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下载的依赖库、插件等缓存，以及构建过程中生成的中间文件和其他缓存数据。这些缓存有助于加速后续构建，减少每次构建时的重复工作。通常，开发者不需要手动管理该目录，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Gradle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会自动处理这些文件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  <a:sym typeface="+mn-ea"/>
            </a:endParaRPr>
          </a:p>
          <a:p>
            <a:pPr marL="342900" lvl="1" indent="0" fontAlgn="auto">
              <a:lnSpc>
                <a:spcPts val="2400"/>
              </a:lnSpc>
              <a:buNone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.idea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目录则是由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Android Studio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生成的，用于存储与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IDE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配置相关的文件。这些文件包括项目设置、代码风格、版本控制配置、运行配置等内容。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.idea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目录帮助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IDE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管理项目和开发环境的配置，提升开发体验。通常，开发者不需要干预该目录，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 Studio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会自动管理它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685800" lvl="2" indent="0" fontAlgn="auto">
              <a:lnSpc>
                <a:spcPts val="2400"/>
              </a:lnSpc>
              <a:spcBef>
                <a:spcPts val="300"/>
              </a:spcBef>
              <a:buNone/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9218" name="AutoShape 2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20" name="AutoShape 4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2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780" y="1252855"/>
            <a:ext cx="3402965" cy="5050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642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955" y="702877"/>
            <a:ext cx="23018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3.3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Android</a:t>
            </a:r>
            <a:r>
              <a:rPr lang="zh-CN" altLang="en-US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程序结构</a:t>
            </a:r>
            <a:r>
              <a:rPr lang="zh-CN" altLang="en-US" sz="360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/>
            <a:endParaRPr lang="zh-CN" altLang="en-US" sz="360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1017905" y="1879600"/>
            <a:ext cx="6402705" cy="462597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</a:pP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目录和文件</a:t>
            </a:r>
            <a:endParaRPr lang="zh-CN" altLang="en-US" sz="3200" b="1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342900" lvl="1" indent="0" fontAlgn="auto">
              <a:lnSpc>
                <a:spcPts val="2400"/>
              </a:lnSpc>
              <a:buNone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3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）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.kotlin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目录用于存放与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 Kotlin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编译器有关的临时文件、缓存和中间文件，这些文件在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 Kotlin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代码编译过程中生成。这些文件在项目编译时用于生成最终的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 APK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或其他构建产物。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  <a:sym typeface="+mn-ea"/>
            </a:endParaRPr>
          </a:p>
          <a:p>
            <a:pPr marL="342900" lvl="1" indent="0" fontAlgn="auto">
              <a:lnSpc>
                <a:spcPts val="2400"/>
              </a:lnSpc>
              <a:buNone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4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）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app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目录是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项目的核心部分，存放着应用的源代码、资源文件、清单文件和构建配置。它直接决定了应用的功能、外观以及如何构建和部署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  <a:sym typeface="+mn-ea"/>
            </a:endParaRPr>
          </a:p>
          <a:p>
            <a:pPr marL="342900" lvl="1" indent="0" fontAlgn="auto">
              <a:lnSpc>
                <a:spcPts val="2400"/>
              </a:lnSpc>
              <a:buNone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5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gradle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目录用于存储与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Gradle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构建工具相关的配置和支持文件。它包括用于指定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Gradle Wrapper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版本的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gradle-wrapper.properties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文件，以及管理多模块项目的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settings.gradle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文件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等等。通常，开发者不需要手动干预该目录，它由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Gradle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自动管理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685800" lvl="2" indent="0" fontAlgn="auto">
              <a:lnSpc>
                <a:spcPts val="2400"/>
              </a:lnSpc>
              <a:spcBef>
                <a:spcPts val="300"/>
              </a:spcBef>
              <a:buNone/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9218" name="AutoShape 2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20" name="AutoShape 4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2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780" y="1252855"/>
            <a:ext cx="3402965" cy="5050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642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955" y="702877"/>
            <a:ext cx="23018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3.3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Android</a:t>
            </a:r>
            <a:r>
              <a:rPr lang="zh-CN" altLang="en-US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程序结构</a:t>
            </a:r>
            <a:r>
              <a:rPr lang="zh-CN" altLang="en-US" sz="360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/>
            <a:endParaRPr lang="zh-CN" altLang="en-US" sz="360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1017905" y="1879600"/>
            <a:ext cx="6313170" cy="462597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</a:pP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目录和文件</a:t>
            </a:r>
            <a:endParaRPr lang="zh-CN" altLang="en-US" sz="3200" b="1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</a:pPr>
            <a:endParaRPr lang="zh-CN" altLang="en-US" sz="3200" b="1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685800" lvl="2" indent="0" fontAlgn="auto">
              <a:lnSpc>
                <a:spcPts val="2400"/>
              </a:lnSpc>
              <a:spcBef>
                <a:spcPts val="300"/>
              </a:spcBef>
              <a:buNone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其中，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7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个文件的说明如下：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685800" lvl="2" indent="0" fontAlgn="auto">
              <a:lnSpc>
                <a:spcPts val="2400"/>
              </a:lnSpc>
              <a:spcBef>
                <a:spcPts val="300"/>
              </a:spcBef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(1) gitignore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文件用于将指定的目录或文件排除在版本控制之外，作用和内层的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.gitignore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文件类似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685800" lvl="2" indent="0" fontAlgn="auto">
              <a:lnSpc>
                <a:spcPts val="2400"/>
              </a:lnSpc>
              <a:spcBef>
                <a:spcPts val="300"/>
              </a:spcBef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(2) build.gradle.kts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文件是项目全局编译环境配置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685800" lvl="2" indent="0" fontAlgn="auto">
              <a:lnSpc>
                <a:spcPts val="2400"/>
              </a:lnSpc>
              <a:spcBef>
                <a:spcPts val="300"/>
              </a:spcBef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(3) gradle.properties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是全局的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gradle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配置文件。这里配置的属性将会影响到项目中所有的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gradle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编译脚本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685800" lvl="2" indent="0" fontAlgn="auto">
              <a:lnSpc>
                <a:spcPts val="2400"/>
              </a:lnSpc>
              <a:spcBef>
                <a:spcPts val="300"/>
              </a:spcBef>
              <a:buNone/>
            </a:pPr>
            <a:r>
              <a:rPr 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(4)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gradlew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gradlew.bat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用来在命令行界面执行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gradle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命令，其中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gradlew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是在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Linux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或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Mac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系统中使用的，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gradlew.bat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是在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Windows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系统中使用的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9218" name="AutoShape 2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20" name="AutoShape 4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2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780" y="1252855"/>
            <a:ext cx="3402965" cy="5050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642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955" y="702877"/>
            <a:ext cx="23018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3.3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Android</a:t>
            </a:r>
            <a:r>
              <a:rPr lang="zh-CN" altLang="en-US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程序结构</a:t>
            </a:r>
            <a:r>
              <a:rPr lang="zh-CN" altLang="en-US" sz="360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/>
            <a:endParaRPr lang="zh-CN" altLang="en-US" sz="360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1017905" y="1879600"/>
            <a:ext cx="6173470" cy="462597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</a:pP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目录和文件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685800" lvl="2" indent="0" fontAlgn="auto">
              <a:lnSpc>
                <a:spcPts val="2400"/>
              </a:lnSpc>
              <a:spcBef>
                <a:spcPts val="300"/>
              </a:spcBef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(5) local.properties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配置文件用来指定本机中的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 SDK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的路径，一般是自动生成，除非电脑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SDK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位置发生变化，否则无需修改该文件的路径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685800" lvl="2" indent="0" fontAlgn="auto">
              <a:lnSpc>
                <a:spcPts val="2400"/>
              </a:lnSpc>
              <a:spcBef>
                <a:spcPts val="300"/>
              </a:spcBef>
              <a:buNone/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685800" lvl="2" indent="0" fontAlgn="auto">
              <a:lnSpc>
                <a:spcPts val="2400"/>
              </a:lnSpc>
              <a:spcBef>
                <a:spcPts val="300"/>
              </a:spcBef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(6) setting.gradle.kts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用于指定项目中所有引入的模块。由于项目中就只有一个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app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模块，因此该文件中也就只引入了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app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这一个模块。通常情况下，模块的引入都是自动完成的，需要手动去修改这个文件的场景比较少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9218" name="AutoShape 2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20" name="AutoShape 4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2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780" y="1252855"/>
            <a:ext cx="3402965" cy="5050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642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955" y="702877"/>
            <a:ext cx="23018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3.3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Android</a:t>
            </a:r>
            <a:r>
              <a:rPr lang="zh-CN" altLang="en-US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程序结构</a:t>
            </a:r>
            <a:r>
              <a:rPr lang="zh-CN" altLang="en-US" sz="360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/>
            <a:endParaRPr lang="zh-CN" altLang="en-US" sz="360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1017905" y="1879600"/>
            <a:ext cx="4940935" cy="462597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</a:pP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目录和文件</a:t>
            </a:r>
            <a:endParaRPr lang="zh-CN" altLang="en-US" sz="3200" b="1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342900" lvl="1" indent="0" fontAlgn="auto">
              <a:lnSpc>
                <a:spcPts val="2400"/>
              </a:lnSpc>
              <a:buNone/>
            </a:pPr>
            <a:endParaRPr lang="zh-CN" altLang="en-US" sz="3200" b="1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685800" lvl="2" indent="0" fontAlgn="auto">
              <a:lnSpc>
                <a:spcPts val="2400"/>
              </a:lnSpc>
              <a:spcBef>
                <a:spcPts val="300"/>
              </a:spcBef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app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目录是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项目的重点部分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: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685800" lvl="2" indent="0" fontAlgn="auto">
              <a:lnSpc>
                <a:spcPts val="2400"/>
              </a:lnSpc>
              <a:spcBef>
                <a:spcPts val="300"/>
              </a:spcBef>
              <a:buNone/>
            </a:pPr>
            <a:r>
              <a:rPr 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(1)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app/build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目录是用于存储与构建过程相关的临时文件和输出文件的目录。每次执行构建（如编译代码、打包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 APK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等）时，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Gradle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会将生成的中间文件、构建日志、已编译的资源和代码、以及最终的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 APK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文件等存放在这个目录中。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2.app/.gitignore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文件是为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git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源码管理的配置文件。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9218" name="AutoShape 2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20" name="AutoShape 4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4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075" y="1717675"/>
            <a:ext cx="4070350" cy="4491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642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955" y="702877"/>
            <a:ext cx="23018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3.3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Android</a:t>
            </a:r>
            <a:r>
              <a:rPr lang="zh-CN" altLang="en-US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程序结构</a:t>
            </a:r>
            <a:r>
              <a:rPr lang="zh-CN" altLang="en-US" sz="360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/>
            <a:endParaRPr lang="zh-CN" altLang="en-US" sz="360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1017905" y="1879600"/>
            <a:ext cx="6136640" cy="462597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</a:pP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目录和文件</a:t>
            </a:r>
            <a:endParaRPr lang="zh-CN" altLang="en-US" sz="3200" b="1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</a:pPr>
            <a:endParaRPr lang="zh-CN" altLang="en-US" sz="3200" b="1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685800" lvl="2" indent="0" fontAlgn="auto">
              <a:lnSpc>
                <a:spcPts val="2400"/>
              </a:lnSpc>
              <a:spcBef>
                <a:spcPts val="300"/>
              </a:spcBef>
              <a:buNone/>
            </a:pPr>
            <a:r>
              <a:rPr 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(3)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app/build.gradle.kts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文件是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项目的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Gradle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构建脚本文件，用于配置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构建过程所需要的参数和引用依赖。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685800" lvl="2" indent="0" fontAlgn="auto">
              <a:lnSpc>
                <a:spcPts val="2400"/>
              </a:lnSpc>
              <a:spcBef>
                <a:spcPts val="300"/>
              </a:spcBef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(4) app/proguard-rules.pro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用于指定项目代码的混淆规则，帮助代码打包成混淆过的安装包文件。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685800" lvl="2" indent="0" fontAlgn="auto">
              <a:lnSpc>
                <a:spcPts val="2400"/>
              </a:lnSpc>
              <a:spcBef>
                <a:spcPts val="300"/>
              </a:spcBef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(5) app/src/androidTest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目录用于存放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测试和集成测试。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9218" name="AutoShape 2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20" name="AutoShape 4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4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075" y="1717675"/>
            <a:ext cx="4070350" cy="4491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642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955" y="702877"/>
            <a:ext cx="23018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3.3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Android</a:t>
            </a:r>
            <a:r>
              <a:rPr lang="zh-CN" altLang="en-US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程序结构</a:t>
            </a:r>
            <a:r>
              <a:rPr lang="zh-CN" altLang="en-US" sz="360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/>
            <a:endParaRPr lang="zh-CN" altLang="en-US" sz="360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1017905" y="1879600"/>
            <a:ext cx="6177280" cy="462597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</a:pP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目录和文件</a:t>
            </a:r>
            <a:endParaRPr lang="zh-CN" altLang="en-US" sz="3200" b="1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</a:pPr>
            <a:endParaRPr lang="zh-CN" altLang="en-US" sz="3200" b="1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685800" lvl="2" indent="0" fontAlgn="auto">
              <a:lnSpc>
                <a:spcPts val="2400"/>
              </a:lnSpc>
              <a:spcBef>
                <a:spcPts val="300"/>
              </a:spcBef>
              <a:buNone/>
            </a:pPr>
            <a:r>
              <a:rPr 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(6)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app/src/test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目录用于存放单元测试，这些测试通常在本地环境中运行，而非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Android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设备或模拟器。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685800" lvl="2" indent="0" fontAlgn="auto">
              <a:lnSpc>
                <a:spcPts val="2400"/>
              </a:lnSpc>
              <a:spcBef>
                <a:spcPts val="300"/>
              </a:spcBef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(7) app/src/main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目录是项目的核心部分，包含了应用的源代码、资源文件和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AndroidManifest.xml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文件。它是构建应用的主要部分，包含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Java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或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Kotlin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代码、布局文件、图像、字符串等资源，构成了应用的核心功能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9218" name="AutoShape 2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20" name="AutoShape 4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4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075" y="1717675"/>
            <a:ext cx="4070350" cy="4491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642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955" y="702877"/>
            <a:ext cx="23018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3.1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创建应用程序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934720" y="1962785"/>
            <a:ext cx="4883785" cy="394716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</a:pP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创建</a:t>
            </a: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工程</a:t>
            </a:r>
            <a:endParaRPr lang="en-US" altLang="zh-CN" sz="3200" b="1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首先启动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 Studio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。如果是首次启动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 Studio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，将显示欢迎界面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点击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New Project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，创建一个新的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工程。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9218" name="AutoShape 2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20" name="AutoShape 4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 descr="屏幕截图 2025-02-16 1711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035" y="1772920"/>
            <a:ext cx="5269230" cy="429006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642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955" y="702877"/>
            <a:ext cx="23018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3.3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Android</a:t>
            </a:r>
            <a:r>
              <a:rPr lang="zh-CN" altLang="en-US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程序结构</a:t>
            </a:r>
            <a:r>
              <a:rPr lang="zh-CN" altLang="en-US" sz="360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/>
            <a:endParaRPr lang="zh-CN" altLang="en-US" sz="360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1017905" y="1879600"/>
            <a:ext cx="6180455" cy="462597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</a:pP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目录和文件</a:t>
            </a:r>
            <a:endParaRPr lang="zh-CN" altLang="en-US" sz="3200" b="1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</a:pPr>
            <a:endParaRPr lang="zh-CN" altLang="en-US" sz="3200" b="1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8.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app/src/main/AndroidManifest.xml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应用的核心配置文件，定义了应用的基本信息和组件。它描述了应用的组件（如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Service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BroadcastReceiver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ContentProvider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），并声明了应用所需的权限（如访问网络、存储等）和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特性（如屏幕方向、支持的硬件等）。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9.app/src/main/MainActivity.kt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是代码文件，通常是应用启动时首先加载的界面，用于实现用户界面和逻辑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9218" name="AutoShape 2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20" name="AutoShape 4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4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075" y="1717675"/>
            <a:ext cx="4070350" cy="4491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642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955" y="702877"/>
            <a:ext cx="23018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3.3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Android</a:t>
            </a:r>
            <a:r>
              <a:rPr lang="zh-CN" altLang="en-US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程序结构</a:t>
            </a:r>
            <a:r>
              <a:rPr lang="zh-CN" altLang="en-US" sz="360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/>
            <a:endParaRPr lang="zh-CN" altLang="en-US" sz="360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1017905" y="1879600"/>
            <a:ext cx="5911850" cy="462597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</a:pP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目录和文件</a:t>
            </a:r>
            <a:endParaRPr lang="zh-CN" altLang="en-US" sz="3200" b="1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</a:pPr>
            <a:endParaRPr lang="zh-CN" altLang="en-US" sz="3200" b="1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10.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app/src/main/java/com.example.helloandroid/ui.theme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目录通常用于存放与应用主题相关的代码和资源。该目录的主要作用是定义和管理应用的视觉风格，包括颜色、字体、样式等内容。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11.app/src/main/res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目录用于存放应用的资源文件，这些资源文件将在构建过程中被打包进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APK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。该目录包含多个子文件夹，每个文件夹存放不同类型的资源：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9218" name="AutoShape 2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20" name="AutoShape 4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4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075" y="1717675"/>
            <a:ext cx="4070350" cy="4491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642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955" y="702877"/>
            <a:ext cx="23018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3.3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Android</a:t>
            </a:r>
            <a:r>
              <a:rPr lang="zh-CN" altLang="en-US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程序结构</a:t>
            </a:r>
            <a:r>
              <a:rPr lang="zh-CN" altLang="en-US" sz="360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/>
            <a:endParaRPr lang="zh-CN" altLang="en-US" sz="360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132080" y="1879600"/>
            <a:ext cx="8837930" cy="462597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</a:pP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应用的资源文件</a:t>
            </a:r>
            <a:endParaRPr lang="zh-CN" altLang="en-US" sz="3200" b="1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685800" lvl="2" indent="0" fontAlgn="auto">
              <a:lnSpc>
                <a:spcPts val="2400"/>
              </a:lnSpc>
              <a:spcBef>
                <a:spcPts val="300"/>
              </a:spcBef>
              <a:buNone/>
            </a:pPr>
            <a:r>
              <a:rPr lang="en-US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①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drawable/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：存放图像文件，如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PNG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JPEG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XML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向量图等。用于应用中的图片、图标、背景等视觉元素。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685800" lvl="2" indent="0" fontAlgn="auto">
              <a:lnSpc>
                <a:spcPts val="2400"/>
              </a:lnSpc>
              <a:spcBef>
                <a:spcPts val="300"/>
              </a:spcBef>
              <a:buNone/>
            </a:pPr>
            <a:r>
              <a:rPr lang="en-US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②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mipmap/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：存放应用的图标资源。与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drawable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类似，但用于存放不同分辨率的应用图标，系统会根据设备的屏幕密度选择合适的图标。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685800" lvl="2" indent="0" fontAlgn="auto">
              <a:lnSpc>
                <a:spcPts val="2400"/>
              </a:lnSpc>
              <a:spcBef>
                <a:spcPts val="300"/>
              </a:spcBef>
              <a:buNone/>
            </a:pPr>
            <a:r>
              <a:rPr lang="en-US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③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values/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：存放各种值资源，如字符串（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strings.xml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）、颜色（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colors.xml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）、样式（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styles.xml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）、尺寸（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dimens.xml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）等，帮助管理应用中的常量值。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685800" lvl="2" indent="0" fontAlgn="auto">
              <a:lnSpc>
                <a:spcPts val="2400"/>
              </a:lnSpc>
              <a:spcBef>
                <a:spcPts val="300"/>
              </a:spcBef>
              <a:buNone/>
            </a:pPr>
            <a:r>
              <a:rPr lang="en-US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④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xml/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：虽然大部分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UI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通过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Composable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函数定义，但某些功能（如偏好设置、小部件配置等）仍可能依赖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XML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文件，因此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res/xml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目录仍然有其作用。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685800" lvl="2" indent="0" fontAlgn="auto">
              <a:lnSpc>
                <a:spcPts val="2400"/>
              </a:lnSpc>
              <a:spcBef>
                <a:spcPts val="300"/>
              </a:spcBef>
              <a:buNone/>
            </a:pPr>
            <a:r>
              <a:rPr lang="en-US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⑤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raw/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：存放原始文件，如音频、视频、文本文件等，这些文件将按原样打包在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APK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685800" lvl="2" indent="0" fontAlgn="auto">
              <a:lnSpc>
                <a:spcPts val="2400"/>
              </a:lnSpc>
              <a:spcBef>
                <a:spcPts val="300"/>
              </a:spcBef>
              <a:buNone/>
            </a:pPr>
            <a:r>
              <a:rPr lang="en-US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⑥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anim/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：存放动画资源，定义视图的动画效果。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9218" name="AutoShape 2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20" name="AutoShape 4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930" y="1996440"/>
            <a:ext cx="2880360" cy="343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642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955" y="702877"/>
            <a:ext cx="23018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3.4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核心代码 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/>
            <a:endParaRPr lang="zh-CN" altLang="en-US" sz="360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49620" y="1634490"/>
            <a:ext cx="5860415" cy="462597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</a:pPr>
            <a:endParaRPr lang="zh-CN" altLang="en-US" sz="3200" b="1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AndroidManifest.xml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XML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格式的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Android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应用程序配置文件，包含了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Android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系统运行应用程序前所必须掌握的重要信息。这些信息包括应用程序的名称、图标、包名、组件声明（如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Service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等）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、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权限声明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等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XML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（可扩展标记语言）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是一种独立于任何编程语言的标记语言，能够以结构化的方式展现复杂的数据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9218" name="AutoShape 2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20" name="AutoShape 4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Text Placeholder 33"/>
          <p:cNvSpPr txBox="1"/>
          <p:nvPr/>
        </p:nvSpPr>
        <p:spPr>
          <a:xfrm>
            <a:off x="401955" y="1879600"/>
            <a:ext cx="6287770" cy="462597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fontAlgn="auto">
              <a:lnSpc>
                <a:spcPts val="2400"/>
              </a:lnSpc>
            </a:pPr>
            <a:r>
              <a:rPr lang="en-US" altLang="zh-CN" sz="2665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AndroidManifest.xml</a:t>
            </a:r>
            <a:endParaRPr lang="en-US" altLang="zh-CN" sz="2665" b="1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AndroidManifest.xml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文件的完整代码如下：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1&lt;?xml version="1.0" encoding="utf-8"?&gt;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2&lt;manifest xmlns:android="http://schemas.android.com/apk/res/android"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    xmlns:tools="http://schemas.android.com/tools"&gt;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4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5    &lt;application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6        android:allowBackup="true"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7        android:dataExtractionRules="@xml/data_extraction_rules"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8        android:fullBackupContent="@xml/backup_rules"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9        android:icon="@mipmap/ic_launcher"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10        android:label="@string/app_name"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        android:roundIcon="@mipmap/ic_launcher_round"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        android:supportsRtl="true"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13        android:theme="@style/Theme.HelloAndroid"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14        tools:targetApi="31"&gt;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15        &lt;activity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16            android:name=".MainActivity"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17            android:exported="true"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18            android:label="@string/app_name"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19            android:theme="@style/Theme.HelloAndroid"&gt;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20            &lt;intent-filter&gt;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21                &lt;action android:name="android.intent.action.MAIN" /&gt;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22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23                &lt;category android:name="android.intent.category.LAUNCHER" /&gt;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24            &lt;/intent-filter&gt;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25        &lt;/activity&gt;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26    &lt;/application&gt;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27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28&lt;/manifest&gt;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642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955" y="702877"/>
            <a:ext cx="23018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3.4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405" y="990600"/>
            <a:ext cx="30784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核心代码 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/>
            <a:endParaRPr lang="zh-CN" altLang="en-US" sz="360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401955" y="1879600"/>
            <a:ext cx="6287770" cy="462597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2" indent="0" fontAlgn="auto">
              <a:lnSpc>
                <a:spcPts val="2400"/>
              </a:lnSpc>
              <a:buNone/>
            </a:pPr>
            <a:r>
              <a:rPr lang="en-US" altLang="zh-CN" sz="2665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AndroidManifest.xml</a:t>
            </a:r>
            <a:endParaRPr lang="en-US" altLang="zh-CN" sz="2665" b="1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685800" lvl="2" indent="0" fontAlgn="auto">
              <a:lnSpc>
                <a:spcPts val="2400"/>
              </a:lnSpc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AndroidManifest.xml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文件的完整代码如下：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1&lt;?xml version="1.0" encoding="utf-8"?&gt;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2&lt;manifest xmlns:android="http://schemas.android.com/apk/res/android"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    xmlns:tools="http://schemas.android.com/tools"&gt;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4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5    &lt;application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6        android:allowBackup="true"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7        android:dataExtractionRules="@xml/data_extraction_rules"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8        android:fullBackupContent="@xml/backup_rules"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9        android:icon="@mipmap/ic_launcher"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10        android:label="@string/app_name"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        android:roundIcon="@mipmap/ic_launcher_round"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        android:supportsRtl="true"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13        android:theme="@style/Theme.HelloAndroid"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14        tools:targetApi="31"&gt;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15        &lt;activity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16            android:name=".MainActivity"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17            android:exported="true"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18            android:label="@string/app_name"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19            android:theme="@style/Theme.HelloAndroid"&gt;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20            &lt;intent-filter&gt;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21                &lt;action android:name="android.intent.action.MAIN" /&gt;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22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23                &lt;category android:name="android.intent.category.LAUNCHER" /&gt;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24            &lt;/intent-filter&gt;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25        &lt;/activity&gt;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26    &lt;/application&gt;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27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28&lt;/manifest&gt;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800"/>
              </a:lnSpc>
              <a:spcBef>
                <a:spcPts val="300"/>
              </a:spcBef>
            </a:pP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9218" name="AutoShape 2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20" name="AutoShape 4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Text Placeholder 33"/>
          <p:cNvSpPr txBox="1"/>
          <p:nvPr/>
        </p:nvSpPr>
        <p:spPr>
          <a:xfrm>
            <a:off x="5424805" y="1878965"/>
            <a:ext cx="5631180" cy="457581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2" indent="0" fontAlgn="auto">
              <a:lnSpc>
                <a:spcPts val="2400"/>
              </a:lnSpc>
              <a:spcBef>
                <a:spcPts val="300"/>
              </a:spcBef>
              <a:buNone/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  <a:sym typeface="+mn-ea"/>
            </a:endParaRPr>
          </a:p>
          <a:p>
            <a:pPr marL="685800" lvl="2" indent="0" fontAlgn="auto">
              <a:lnSpc>
                <a:spcPts val="2400"/>
              </a:lnSpc>
              <a:spcBef>
                <a:spcPts val="300"/>
              </a:spcBef>
              <a:buNone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1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）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XML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声明：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&lt;?xml version="1.0" encoding="utf-8"?&gt;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这行声明了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 XML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文件的版本和字符编码。通常会出现在所有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 XML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文件的开头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2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）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&lt;manifest&gt;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标签：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&lt;manifest xmlns:android="http://schemas.android.com/apk/res/android"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  <a:sym typeface="+mn-ea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xmlns:tools="http://schemas.android.com/tools"&gt;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xmlns:android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定义了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 Android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特有的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 XML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命名空间，用于标识所有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 Android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相关的属性。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xmlns:tools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是用于指定用于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 Android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工具的命名空间，通常用来提供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 IDE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或工具的特殊指示（例如：用于编译或构建的工具）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642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955" y="702877"/>
            <a:ext cx="23018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3.4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核心代码 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/>
            <a:endParaRPr lang="zh-CN" altLang="en-US" sz="360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401955" y="1879600"/>
            <a:ext cx="6287770" cy="462597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2" indent="0" fontAlgn="auto">
              <a:lnSpc>
                <a:spcPts val="2400"/>
              </a:lnSpc>
              <a:buNone/>
            </a:pPr>
            <a:r>
              <a:rPr lang="en-US" altLang="zh-CN" sz="2665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AndroidManifest.xml</a:t>
            </a:r>
            <a:endParaRPr lang="en-US" altLang="zh-CN" sz="2665" b="1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685800" lvl="2" indent="0" fontAlgn="auto">
              <a:lnSpc>
                <a:spcPts val="2400"/>
              </a:lnSpc>
              <a:buNone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3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）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&lt;application&gt;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标签：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&lt;application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android:allowBackup="true"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android:dataExtractionRules="@xml/data_extraction_rules"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android:fullBackupContent="@xml/backup_rules"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android:icon="@mipmap/ic_launcher"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android:label="@string/app_name"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android:roundIcon="@mipmap/ic_launcher_round"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android:supportsRtl="true"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android:theme="@style/Theme.HelloAndroid"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tools:targetApi="31"&gt;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&lt;/application&gt;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9218" name="AutoShape 2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20" name="AutoShape 4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Text Placeholder 33"/>
          <p:cNvSpPr txBox="1"/>
          <p:nvPr/>
        </p:nvSpPr>
        <p:spPr>
          <a:xfrm>
            <a:off x="5424805" y="1772920"/>
            <a:ext cx="5631180" cy="468185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2" indent="0" fontAlgn="auto">
              <a:lnSpc>
                <a:spcPts val="2400"/>
              </a:lnSpc>
              <a:spcBef>
                <a:spcPts val="300"/>
              </a:spcBef>
              <a:buNone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这是定义应用程序的主要配置项。每个属性的意义如下：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android:allowBackup="true"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：允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许应用在设备备份时备份应用数据。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android:dataExtractionRules="@xml/data_extraction_rules"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：指定应用的备份数据提取规则，</a:t>
            </a: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@xml/data_extraction_rules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指向一个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XML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文件，定义哪些数据可以被提取出来。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android:fullBackupContent="@xml/backup_rules"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：指定应用的备份内容规则，</a:t>
            </a: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@xml/backup_rules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指向另一个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XML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文件，定义哪些数据需要备份。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android:icon="@mipmap/ic_launcher"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：指定应用的图标，通常用于显示在主屏幕或者任务栏。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android:label="@string/app_name"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：应用的显示名称，在设备的设置界面或启动器中显示。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</a:pP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642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955" y="702877"/>
            <a:ext cx="23018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3.4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核心代码 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/>
            <a:endParaRPr lang="zh-CN" altLang="en-US" sz="360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218" name="AutoShape 2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20" name="AutoShape 4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Text Placeholder 33"/>
          <p:cNvSpPr txBox="1"/>
          <p:nvPr/>
        </p:nvSpPr>
        <p:spPr>
          <a:xfrm>
            <a:off x="464820" y="1907540"/>
            <a:ext cx="6849110" cy="468185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4" indent="0" fontAlgn="auto">
              <a:lnSpc>
                <a:spcPts val="2400"/>
              </a:lnSpc>
              <a:spcBef>
                <a:spcPts val="300"/>
              </a:spcBef>
              <a:buNone/>
            </a:pPr>
            <a:r>
              <a:rPr lang="en-US" altLang="zh-CN" sz="288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AndroidManifest.xml</a:t>
            </a:r>
            <a:endParaRPr lang="en-US" altLang="zh-CN" sz="9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android:roundIcon="@mipmap/ic_launcher_round"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：指定圆形图标，适用于具有圆形图标要求的设备或系统（例如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Android 7.0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及以上版本）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android:supportsRtl="true"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：指示应用是否支持从右到左（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RTL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）语言布局（例如阿拉伯语、希伯来语等）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android:theme="@style/Theme.HelloAndroid"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：指定应用的主题，会影响应用的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UI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样式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tools:targetApi="31"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：用于指定工具的目标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API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级别，这通常是由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IDE (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如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Android Studio)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用来确定应用支持的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API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版本。这个属性不会影响应用的运行时行为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</a:t>
            </a: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AndroidManifest.xml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文件中，类似</a:t>
            </a: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@xml/data_extraction_rule</a:t>
            </a:r>
            <a:r>
              <a:rPr lang="zh-CN" altLang="en-US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</a:t>
            </a: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@mipmap/ic_launcher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@string/app_name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，这些资源引用都指向了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res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目录下的不同类型的资源文件。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在右图中，使用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视图模式，可以更为清晰的查看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res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目录中的资源文件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10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960" y="1907540"/>
            <a:ext cx="2605405" cy="4172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642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955" y="702877"/>
            <a:ext cx="23018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3.4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核心代码 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/>
            <a:endParaRPr lang="zh-CN" altLang="en-US" sz="360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218" name="AutoShape 2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20" name="AutoShape 4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Text Placeholder 33"/>
          <p:cNvSpPr txBox="1"/>
          <p:nvPr/>
        </p:nvSpPr>
        <p:spPr>
          <a:xfrm>
            <a:off x="464820" y="1907540"/>
            <a:ext cx="8192770" cy="468185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AndroidManifest.xml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android:roundIcon="@mipmap/ic_launcher_round"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：指定圆形图标，适用于具有圆形图标要求的设备或系统（例如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Android 7.0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及以上版本）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以</a:t>
            </a:r>
            <a:r>
              <a:rPr lang="en-US" altLang="zh-CN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@string/app_name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为例，这个引用指向</a:t>
            </a:r>
            <a:r>
              <a:rPr lang="en-US" altLang="zh-CN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strings.xml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文件中的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app_name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字符串资源。</a:t>
            </a:r>
            <a:r>
              <a:rPr lang="en-US" altLang="zh-CN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strings.xml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中的内容如下：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&lt;resources&gt;</a:t>
            </a:r>
            <a:endParaRPr lang="en-US" altLang="zh-CN" sz="1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&lt;string name="app_name"&gt;HelloAndroid&lt;/string&gt;</a:t>
            </a:r>
            <a:endParaRPr lang="en-US" altLang="zh-CN" sz="1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&lt;/resources&gt;</a:t>
            </a:r>
            <a:endParaRPr lang="en-US" altLang="zh-CN" sz="1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642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955" y="702877"/>
            <a:ext cx="23018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3.4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核心代码 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/>
            <a:endParaRPr lang="zh-CN" altLang="en-US" sz="360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1017905" y="1879600"/>
            <a:ext cx="7625715" cy="462597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</a:pP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AndroidManifest.xml</a:t>
            </a:r>
            <a:endParaRPr lang="en-US" altLang="zh-CN" sz="3200" b="1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4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&lt;activity&gt;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标签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&lt;activity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android:name=".MainActivity"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android:exported="true"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android:label="@string/app_name"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android:theme="@style/Theme.HelloAndroid"&gt;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&lt;intent-filter&gt;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&lt;action android:name="android.intent.action.MAIN" /&gt;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&lt;category android:name="android.intent.category.LAUNCHER" /&gt;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&lt;/intent-filter&gt;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&lt;/activity&gt;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&lt;action android:name="android.intent.action.MAIN" /&gt;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：定义此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Activity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为应用的入口点，表示它是启动应用的主要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。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&lt;category android:name="android.intent.category.LAUNCHER" /&gt;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：这表明此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Activity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是一个启动器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Activity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，也就是应用程序首次启动时展示的屏幕。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9218" name="AutoShape 2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20" name="AutoShape 4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642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955" y="702877"/>
            <a:ext cx="23018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3.4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核心代码 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/>
            <a:endParaRPr lang="zh-CN" altLang="en-US" sz="360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1017905" y="1879600"/>
            <a:ext cx="7625715" cy="462597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</a:pP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AndroidManifest.xml</a:t>
            </a:r>
            <a:endParaRPr lang="en-US" altLang="zh-CN" sz="3200" b="1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这是声明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MainActivity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的部分，解释如下：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</a:pPr>
            <a:r>
              <a:rPr lang="en-US" altLang="zh-CN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android:name=".MainActivity"</a:t>
            </a:r>
            <a:r>
              <a:rPr lang="zh-CN" altLang="en-US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：指定</a:t>
            </a:r>
            <a:r>
              <a:rPr lang="en-US" altLang="zh-CN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MainActivity </a:t>
            </a:r>
            <a:r>
              <a:rPr lang="zh-CN" altLang="en-US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类作为应用的一个</a:t>
            </a:r>
            <a:r>
              <a:rPr lang="en-US" altLang="zh-CN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Activity </a:t>
            </a:r>
            <a:r>
              <a:rPr lang="zh-CN" altLang="en-US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组件，</a:t>
            </a:r>
            <a:r>
              <a:rPr lang="en-US" altLang="zh-CN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"." </a:t>
            </a:r>
            <a:r>
              <a:rPr lang="zh-CN" altLang="en-US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表示当前包名下的</a:t>
            </a:r>
            <a:r>
              <a:rPr lang="en-US" altLang="zh-CN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MainActivity </a:t>
            </a:r>
            <a:r>
              <a:rPr lang="zh-CN" altLang="en-US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类。</a:t>
            </a:r>
            <a:endParaRPr lang="zh-CN" altLang="en-US" sz="1665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</a:pPr>
            <a:r>
              <a:rPr lang="en-US" altLang="zh-CN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android:exported="true"</a:t>
            </a:r>
            <a:r>
              <a:rPr lang="zh-CN" altLang="en-US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：表示该</a:t>
            </a:r>
            <a:r>
              <a:rPr lang="en-US" altLang="zh-CN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Activity </a:t>
            </a:r>
            <a:r>
              <a:rPr lang="zh-CN" altLang="en-US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可以被其他应用程序启动。自</a:t>
            </a:r>
            <a:r>
              <a:rPr lang="en-US" altLang="zh-CN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Android 12</a:t>
            </a:r>
            <a:r>
              <a:rPr lang="zh-CN" altLang="en-US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API </a:t>
            </a:r>
            <a:r>
              <a:rPr lang="zh-CN" altLang="en-US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级别</a:t>
            </a:r>
            <a:r>
              <a:rPr lang="en-US" altLang="zh-CN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31</a:t>
            </a:r>
            <a:r>
              <a:rPr lang="zh-CN" altLang="en-US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）开始，如果一个</a:t>
            </a:r>
            <a:r>
              <a:rPr lang="en-US" altLang="zh-CN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Activity </a:t>
            </a:r>
            <a:r>
              <a:rPr lang="zh-CN" altLang="en-US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可以接收外部的</a:t>
            </a:r>
            <a:r>
              <a:rPr lang="en-US" altLang="zh-CN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Intent</a:t>
            </a:r>
            <a:r>
              <a:rPr lang="zh-CN" altLang="en-US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，必须显式声明</a:t>
            </a:r>
            <a:r>
              <a:rPr lang="en-US" altLang="zh-CN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android:exported="true"</a:t>
            </a:r>
            <a:r>
              <a:rPr lang="zh-CN" altLang="en-US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。</a:t>
            </a:r>
            <a:endParaRPr lang="zh-CN" altLang="en-US" sz="1665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</a:pPr>
            <a:r>
              <a:rPr lang="en-US" altLang="zh-CN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android:label="@string/app_name"</a:t>
            </a:r>
            <a:r>
              <a:rPr lang="zh-CN" altLang="en-US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：设置</a:t>
            </a:r>
            <a:r>
              <a:rPr lang="en-US" altLang="zh-CN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Activity </a:t>
            </a:r>
            <a:r>
              <a:rPr lang="zh-CN" altLang="en-US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的显示标签，通常用于显示在系统</a:t>
            </a:r>
            <a:r>
              <a:rPr lang="en-US" altLang="zh-CN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UI </a:t>
            </a:r>
            <a:r>
              <a:rPr lang="zh-CN" altLang="en-US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中，或者任务切换器中。</a:t>
            </a:r>
            <a:endParaRPr lang="zh-CN" altLang="en-US" sz="1665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</a:pPr>
            <a:r>
              <a:rPr lang="en-US" altLang="zh-CN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android:theme="@style/Theme.HelloAndroid"</a:t>
            </a:r>
            <a:r>
              <a:rPr lang="zh-CN" altLang="en-US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：为该</a:t>
            </a:r>
            <a:r>
              <a:rPr lang="en-US" altLang="zh-CN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Activity </a:t>
            </a:r>
            <a:r>
              <a:rPr lang="zh-CN" altLang="en-US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指定一个特定的主题，这里使用了</a:t>
            </a:r>
            <a:r>
              <a:rPr lang="en-US" altLang="zh-CN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Theme.HelloAndroid </a:t>
            </a:r>
            <a:r>
              <a:rPr lang="zh-CN" altLang="en-US" sz="1665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主题</a:t>
            </a:r>
            <a:endParaRPr lang="zh-CN" altLang="en-US" sz="1665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9218" name="AutoShape 2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20" name="AutoShape 4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Text Placeholder 33"/>
          <p:cNvSpPr txBox="1"/>
          <p:nvPr/>
        </p:nvSpPr>
        <p:spPr>
          <a:xfrm>
            <a:off x="6950710" y="810895"/>
            <a:ext cx="4587240" cy="16827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&lt;activity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android:name=".MainActivity"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android:exported="true"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android:label="@string/app_name"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android:theme="@style/Theme.HelloAndroid"&gt;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&lt;intent-filter&gt;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&lt;action android:name="android.intent.action.MAIN" /&gt;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&lt;category android:name="android.intent.category.LAUNCHER" /&gt;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&lt;/intent-filter&gt;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&lt;/activity&gt;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642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955" y="702877"/>
            <a:ext cx="23018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3.1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创建应用程序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934720" y="1962785"/>
            <a:ext cx="4883785" cy="394716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</a:pP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创建</a:t>
            </a: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工程</a:t>
            </a:r>
            <a:endParaRPr lang="en-US" altLang="zh-CN" sz="3200" b="1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跳转到选择模板页面。可以根据需要选择创建适用手机和平板电脑的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工程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选择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Empty 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建立一个空白的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即可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9218" name="AutoShape 2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20" name="AutoShape 4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868" y="1772920"/>
            <a:ext cx="5271135" cy="3802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642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955" y="702877"/>
            <a:ext cx="23018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3.4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核心代码 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/>
            <a:endParaRPr lang="zh-CN" altLang="en-US" sz="360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1017905" y="1879600"/>
            <a:ext cx="9883775" cy="462597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</a:pP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MainActivity.tk</a:t>
            </a:r>
            <a:endParaRPr lang="en-US" altLang="zh-CN" sz="3200" b="1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Greeting Composable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函数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@Composable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fun Greeting(name: String, modifier: Modifier = Modifier) {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Text(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text = "Hello $name!",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modifier = modifier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)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}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在界面上显示的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“Hello Android!”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字样，就是这个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Greeting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函数呈现出来的。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其中，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Text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组件是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Jetpack Compose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提供的基本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UI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组件，用于显示文本。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Greeting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函数接收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name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字符串和一个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modifier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。函数内通过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Text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来显示一段文字（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"Hello Android!"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）。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modifier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可以用于修改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Text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元素的布局、边距等。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@Composable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标记此函数为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Composable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函数，表示它可以被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Compose UI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系统调用，并且它负责渲染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UI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元素。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Modifier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Jetpack Compose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提供的一个强大工具，可以用来修改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UI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组件的布局、大小、位置、形状等。在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Greeting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函数中，都通过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Modifier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来控制布局和样式。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9218" name="AutoShape 2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20" name="AutoShape 4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642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955" y="702877"/>
            <a:ext cx="23018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3.4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核心代码 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/>
            <a:endParaRPr lang="zh-CN" altLang="en-US" sz="360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1017905" y="1879600"/>
            <a:ext cx="10086340" cy="462597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</a:pP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MainActivity.tk</a:t>
            </a:r>
            <a:endParaRPr lang="en-US" altLang="zh-CN" sz="3200" b="1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GreetingPreview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函数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@Preview(showBackground = true)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@Composable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fun GreetingPreview() {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HelloAndroidTheme {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Greeting("Android")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}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}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 Studio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支持对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Composable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组件进行预览，只需要在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@Composable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前增加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@Preview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。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showBackground = true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表示预览时显示背景色。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预览的函数不能带有参数，因此创建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GreetingPreview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函数用于预览。它通过传递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"Android"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给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Greeting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来渲染出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"Hello Android!"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的文本。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需要手动点击有上角的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“split”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按钮打开预览画面，预览画面将出现在代码的右侧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。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9218" name="AutoShape 2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20" name="AutoShape 4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6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008" y="1495108"/>
            <a:ext cx="5259705" cy="19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642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955" y="702877"/>
            <a:ext cx="23018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3.4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核心代码 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/>
            <a:endParaRPr lang="zh-CN" altLang="en-US" sz="360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1017905" y="1879600"/>
            <a:ext cx="10086340" cy="462597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 fontAlgn="auto">
              <a:lnSpc>
                <a:spcPts val="2400"/>
              </a:lnSpc>
              <a:buNone/>
            </a:pP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MainActivity.tk</a:t>
            </a:r>
            <a:endParaRPr lang="en-US" altLang="zh-CN" sz="3200" b="1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342900" lvl="1" indent="0" fontAlgn="auto">
              <a:lnSpc>
                <a:spcPts val="2400"/>
              </a:lnSpc>
              <a:buNone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MainActivity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类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class MainActivity : ComponentActivity() {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override fun onCreate(savedInstanceState: Bundle?) {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super.onCreate(savedInstanceState)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enableEdgeToEdge()  // </a:t>
            </a:r>
            <a:r>
              <a:rPr lang="zh-CN" altLang="en-US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启用全屏显示（边缘到边缘模式）</a:t>
            </a:r>
            <a:endParaRPr lang="zh-CN" altLang="en-US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setContent {  // </a:t>
            </a:r>
            <a:r>
              <a:rPr lang="zh-CN" altLang="en-US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设置</a:t>
            </a: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Compose </a:t>
            </a:r>
            <a:r>
              <a:rPr lang="zh-CN" altLang="en-US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</a:t>
            </a: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UI </a:t>
            </a:r>
            <a:r>
              <a:rPr lang="zh-CN" altLang="en-US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内容</a:t>
            </a:r>
            <a:endParaRPr lang="zh-CN" altLang="en-US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    HelloAndroidTheme {  // </a:t>
            </a:r>
            <a:r>
              <a:rPr lang="zh-CN" altLang="en-US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应用自定义主题</a:t>
            </a:r>
            <a:endParaRPr lang="zh-CN" altLang="en-US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        Scaffold(modifier = Modifier.fillMaxSize()) { innerPadding -&gt;  // Scaffold</a:t>
            </a:r>
            <a:r>
              <a:rPr lang="zh-CN" altLang="en-US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是一个布局组件</a:t>
            </a:r>
            <a:endParaRPr lang="zh-CN" altLang="en-US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            Greeting(  // Greeting </a:t>
            </a:r>
            <a:r>
              <a:rPr lang="zh-CN" altLang="en-US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是自定义的</a:t>
            </a: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Composable </a:t>
            </a:r>
            <a:r>
              <a:rPr lang="zh-CN" altLang="en-US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函数</a:t>
            </a:r>
            <a:endParaRPr lang="zh-CN" altLang="en-US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                name = "Android",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                modifier = Modifier.padding(innerPadding)  // </a:t>
            </a:r>
            <a:r>
              <a:rPr lang="zh-CN" altLang="en-US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通过控制</a:t>
            </a: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UI </a:t>
            </a:r>
            <a:r>
              <a:rPr lang="zh-CN" altLang="en-US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元素的排列</a:t>
            </a:r>
            <a:endParaRPr lang="zh-CN" altLang="en-US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            )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        }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    }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}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}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}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MainActivity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类继承自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ComponentActivity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，表示它是一个用于展示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，而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ComponentActivity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是用于支持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Jetpack Compose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的基础类。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onCreate()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方法在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MainActivity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创建时调用。这里的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super.onCreate(savedInstanceState)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调用父类的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onCreate()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方法，确保基础的初始化操作。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9218" name="AutoShape 2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20" name="AutoShape 4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642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955" y="702877"/>
            <a:ext cx="23018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3.4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核心代码 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/>
            <a:endParaRPr lang="zh-CN" altLang="en-US" sz="360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1017905" y="1879600"/>
            <a:ext cx="10086340" cy="462597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 fontAlgn="auto">
              <a:lnSpc>
                <a:spcPts val="2400"/>
              </a:lnSpc>
              <a:buNone/>
            </a:pP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MainActivity.tk</a:t>
            </a:r>
            <a:endParaRPr lang="en-US" altLang="zh-CN" sz="3200" b="1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342900" lvl="1" indent="0" fontAlgn="auto">
              <a:lnSpc>
                <a:spcPts val="2400"/>
              </a:lnSpc>
              <a:buNone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MainActivity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类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33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enableEdgeToEdge()</a:t>
            </a:r>
            <a:r>
              <a:rPr lang="zh-CN" altLang="en-US" sz="133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</a:t>
            </a:r>
            <a:r>
              <a:rPr lang="en-US" altLang="zh-CN" sz="133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 Jetpack </a:t>
            </a:r>
            <a:r>
              <a:rPr lang="zh-CN" altLang="en-US" sz="133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中的一个方法，用于将应用程序的内容延伸到屏幕的边缘，从而实现沉浸式边缘到边缘（</a:t>
            </a:r>
            <a:r>
              <a:rPr lang="en-US" altLang="zh-CN" sz="133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Edge-to-Edge</a:t>
            </a:r>
            <a:r>
              <a:rPr lang="zh-CN" altLang="en-US" sz="133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）的</a:t>
            </a:r>
            <a:r>
              <a:rPr lang="en-US" altLang="zh-CN" sz="133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UI </a:t>
            </a:r>
            <a:r>
              <a:rPr lang="zh-CN" altLang="en-US" sz="133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效果。这种方法通常用于让应用程序的内容占据整个屏幕空间，包括系统栏（状态栏和导航栏）的区域，从而提供更现代、更沉浸的用户体验。。</a:t>
            </a:r>
            <a:endParaRPr lang="zh-CN" altLang="en-US" sz="133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33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setContent { ... }</a:t>
            </a:r>
            <a:r>
              <a:rPr lang="zh-CN" altLang="en-US" sz="133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设置</a:t>
            </a:r>
            <a:r>
              <a:rPr lang="en-US" altLang="zh-CN" sz="133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MainActivity </a:t>
            </a:r>
            <a:r>
              <a:rPr lang="zh-CN" altLang="en-US" sz="133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的界面内容，</a:t>
            </a:r>
            <a:r>
              <a:rPr lang="en-US" altLang="zh-CN" sz="133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setContent </a:t>
            </a:r>
            <a:r>
              <a:rPr lang="zh-CN" altLang="en-US" sz="133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接受一个</a:t>
            </a:r>
            <a:r>
              <a:rPr lang="en-US" altLang="zh-CN" sz="133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Composable </a:t>
            </a:r>
            <a:r>
              <a:rPr lang="zh-CN" altLang="en-US" sz="133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函数，所有的</a:t>
            </a:r>
            <a:r>
              <a:rPr lang="en-US" altLang="zh-CN" sz="133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UI </a:t>
            </a:r>
            <a:r>
              <a:rPr lang="zh-CN" altLang="en-US" sz="133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元素都通过</a:t>
            </a:r>
            <a:r>
              <a:rPr lang="en-US" altLang="zh-CN" sz="133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Composable </a:t>
            </a:r>
            <a:r>
              <a:rPr lang="zh-CN" altLang="en-US" sz="133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来定义。</a:t>
            </a:r>
            <a:endParaRPr lang="zh-CN" altLang="en-US" sz="133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33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HelloAndroidTheme</a:t>
            </a:r>
            <a:r>
              <a:rPr lang="zh-CN" altLang="en-US" sz="133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</a:t>
            </a:r>
            <a:r>
              <a:rPr lang="en-US" altLang="zh-CN" sz="133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 sz="133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应用一个主题，通常包括颜色、字体等的样式设置。</a:t>
            </a:r>
            <a:r>
              <a:rPr lang="en-US" altLang="zh-CN" sz="133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HelloAndroidTheme </a:t>
            </a:r>
            <a:r>
              <a:rPr lang="zh-CN" altLang="en-US" sz="133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是一个自定义的主题组件。</a:t>
            </a:r>
            <a:endParaRPr lang="zh-CN" altLang="en-US" sz="133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33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Scaffold</a:t>
            </a:r>
            <a:r>
              <a:rPr lang="zh-CN" altLang="en-US" sz="133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是一个常用的</a:t>
            </a:r>
            <a:r>
              <a:rPr lang="en-US" altLang="zh-CN" sz="133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Compose</a:t>
            </a:r>
            <a:r>
              <a:rPr lang="zh-CN" altLang="en-US" sz="133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布局组件，提供了常见的</a:t>
            </a:r>
            <a:r>
              <a:rPr lang="en-US" altLang="zh-CN" sz="133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UI </a:t>
            </a:r>
            <a:r>
              <a:rPr lang="zh-CN" altLang="en-US" sz="133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结构（如顶部应用栏、底部导航栏、主内容区域等）。</a:t>
            </a:r>
            <a:r>
              <a:rPr lang="en-US" altLang="zh-CN" sz="133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modifier = Modifier.fillMaxSize()</a:t>
            </a:r>
            <a:r>
              <a:rPr lang="zh-CN" altLang="en-US" sz="133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设置</a:t>
            </a:r>
            <a:r>
              <a:rPr lang="en-US" altLang="zh-CN" sz="133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Scaffold</a:t>
            </a:r>
            <a:r>
              <a:rPr lang="zh-CN" altLang="en-US" sz="133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占满整个屏幕。</a:t>
            </a:r>
            <a:endParaRPr lang="zh-CN" altLang="en-US" sz="133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33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innerPadding</a:t>
            </a:r>
            <a:r>
              <a:rPr lang="zh-CN" altLang="en-US" sz="133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</a:t>
            </a:r>
            <a:r>
              <a:rPr lang="en-US" altLang="zh-CN" sz="133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Scaffold</a:t>
            </a:r>
            <a:r>
              <a:rPr lang="zh-CN" altLang="en-US" sz="133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自动计算的内边距，用于处理如顶部应用栏和底部导航栏所占空间。</a:t>
            </a:r>
            <a:r>
              <a:rPr lang="en-US" altLang="zh-CN" sz="133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Greeting</a:t>
            </a:r>
            <a:r>
              <a:rPr lang="zh-CN" altLang="en-US" sz="133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函数被传递了这些内边距。</a:t>
            </a:r>
            <a:endParaRPr lang="zh-CN" altLang="en-US" sz="133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9218" name="AutoShape 2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20" name="AutoShape 4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Text Placeholder 33"/>
          <p:cNvSpPr txBox="1"/>
          <p:nvPr/>
        </p:nvSpPr>
        <p:spPr>
          <a:xfrm>
            <a:off x="5641975" y="320675"/>
            <a:ext cx="6031230" cy="22415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class MainActivity : ComponentActivity() {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override fun onCreate(savedInstanceState: Bundle?) {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super.onCreate(savedInstanceState)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enableEdgeToEdge()  // </a:t>
            </a:r>
            <a:r>
              <a:rPr lang="zh-CN" altLang="en-US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启用全屏显示（边缘到边缘模式）</a:t>
            </a:r>
            <a:endParaRPr lang="zh-CN" altLang="en-US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setContent {  // </a:t>
            </a:r>
            <a:r>
              <a:rPr lang="zh-CN" altLang="en-US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设置</a:t>
            </a: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Compose </a:t>
            </a:r>
            <a:r>
              <a:rPr lang="zh-CN" altLang="en-US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</a:t>
            </a: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UI </a:t>
            </a:r>
            <a:r>
              <a:rPr lang="zh-CN" altLang="en-US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内容</a:t>
            </a:r>
            <a:endParaRPr lang="zh-CN" altLang="en-US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    HelloAndroidTheme {  // </a:t>
            </a:r>
            <a:r>
              <a:rPr lang="zh-CN" altLang="en-US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应用自定义主题</a:t>
            </a:r>
            <a:endParaRPr lang="zh-CN" altLang="en-US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        Scaffold(modifier = Modifier.fillMaxSize()) { innerPadding -&gt;  // Scaffold</a:t>
            </a:r>
            <a:r>
              <a:rPr lang="zh-CN" altLang="en-US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是一个布局组件</a:t>
            </a:r>
            <a:endParaRPr lang="zh-CN" altLang="en-US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            Greeting(  // Greeting </a:t>
            </a:r>
            <a:r>
              <a:rPr lang="zh-CN" altLang="en-US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是自定义的</a:t>
            </a: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Composable </a:t>
            </a:r>
            <a:r>
              <a:rPr lang="zh-CN" altLang="en-US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函数</a:t>
            </a:r>
            <a:endParaRPr lang="zh-CN" altLang="en-US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                name = "Android",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                modifier = Modifier.padding(innerPadding)  // </a:t>
            </a:r>
            <a:r>
              <a:rPr lang="zh-CN" altLang="en-US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通过控制</a:t>
            </a: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UI </a:t>
            </a:r>
            <a:r>
              <a:rPr lang="zh-CN" altLang="en-US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元素的排列</a:t>
            </a:r>
            <a:endParaRPr lang="zh-CN" altLang="en-US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            )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        }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    }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    }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 }</a:t>
            </a:r>
            <a:endParaRPr lang="en-US" altLang="zh-CN" sz="1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8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}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6420" y="-1202356"/>
            <a:ext cx="4234543" cy="297530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89395" y="990283"/>
            <a:ext cx="48183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习题：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1278621" y="2338137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简述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AndroidManefiest.xml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文件的用途。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简述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res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目录下的各种资源类型。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使用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Android Studio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建立名为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MyAndroidStudio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的工程，包名称为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edu.hrbeu.MyAndroidStudio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，程序运行时显示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Hello 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MyAndroidStudio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8985" y="2095500"/>
            <a:ext cx="71107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8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THANKS</a:t>
            </a:r>
            <a:endParaRPr lang="en-US" altLang="zh-CN" sz="88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4085" y="3540760"/>
            <a:ext cx="4176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>
                <a:ln>
                  <a:noFill/>
                </a:ln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  <a:endParaRPr lang="zh-CN" altLang="en-US" sz="2400">
              <a:ln>
                <a:noFill/>
              </a:ln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642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955" y="702877"/>
            <a:ext cx="23018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3.1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创建应用程序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934720" y="1962785"/>
            <a:ext cx="4883785" cy="394716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</a:pP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创建</a:t>
            </a: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工程</a:t>
            </a:r>
            <a:endParaRPr lang="en-US" altLang="zh-CN" sz="3200" b="1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Name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栏中输入应用程序名称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Package name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栏中输入包名称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每个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Android 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应用的唯一标识符，用于区分不同的应用。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它类似于应用的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身份证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，由多个层级组成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Save location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栏中选择项目路径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9218" name="AutoShape 2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143" y="1772920"/>
            <a:ext cx="5271135" cy="3802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642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955" y="702877"/>
            <a:ext cx="23018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3.1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创建应用程序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934720" y="1962785"/>
            <a:ext cx="4883785" cy="394716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</a:pP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创建</a:t>
            </a: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工程</a:t>
            </a:r>
            <a:endParaRPr lang="en-US" altLang="zh-CN" sz="3200" b="1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Build Configuration Language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用于定义构建过程中的任务、依赖关系和配置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Kotlin DSL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是基于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Kotlin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语言的构建脚本语言，使用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 Kotlin 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语法编写构建脚本。提供了更强的类型安全性，编写时能够享受好的开发环境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的支持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Groovy DSL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Domain-Specific Language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，领域特定语言）是基于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 Groovy 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编写的构建脚本语言，这是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Gradle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默认的构建语言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9218" name="AutoShape 2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20" name="AutoShape 4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143" y="1772920"/>
            <a:ext cx="5271135" cy="3802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642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955" y="702877"/>
            <a:ext cx="23018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3.1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创建应用程序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989965" y="1962785"/>
            <a:ext cx="6698615" cy="394716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</a:pP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创建</a:t>
            </a: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工程</a:t>
            </a:r>
            <a:endParaRPr lang="en-US" altLang="zh-CN" sz="3200" b="1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Android Studio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推荐的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SDK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最低版本为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API 24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，可以在兼容绝大部分设备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9218" name="AutoShape 2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20" name="AutoShape 4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013" y="1772920"/>
            <a:ext cx="3222625" cy="3954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642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955" y="702877"/>
            <a:ext cx="23018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3.1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创建应用程序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989965" y="1962785"/>
            <a:ext cx="4086225" cy="394716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</a:pP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创建</a:t>
            </a: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工程</a:t>
            </a:r>
            <a:endParaRPr lang="en-US" altLang="zh-CN" sz="3200" b="1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最后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 Studio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会根据用户所填写的信息，自动在后台创建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工程所需要的基础文件和目录结构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9218" name="AutoShape 2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20" name="AutoShape 4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7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0" y="752475"/>
            <a:ext cx="7031990" cy="473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642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955" y="702877"/>
            <a:ext cx="23018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3.1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创建应用程序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989965" y="1962785"/>
            <a:ext cx="10079990" cy="394716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</a:pP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创建</a:t>
            </a: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工程</a:t>
            </a:r>
            <a:endParaRPr lang="en-US" altLang="zh-CN" sz="3200" b="1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点击左下角的第一个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构建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按钮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只有在完成程序构建后，运行和调试才可以继续进行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在首次进行构建时，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 Studio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会自动下载项目所依赖的外部库和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SDK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下载完成后，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Gradle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会进行编译和打包，生成最终的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APK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或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AAB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文件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9218" name="AutoShape 2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20" name="AutoShape 4" descr="https://ks3-cn-beijing.ksyun.com/weboffice/shapes/110365079782/638a4018f56533de7385f3f5529dfb15f53195fe?Expires=1618970809&amp;KSSAccessKeyId=AKLT8UsQHPqzQva5fTr3vvnN1g&amp;Signature=8I8MkDAgvdLUHsOhoodz%2BzHG7is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4" descr="屏幕截图 2025-02-17 0957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345" y="3977640"/>
            <a:ext cx="6878320" cy="23291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13843</Words>
  <Application>WPS 演示</Application>
  <PresentationFormat>宽屏</PresentationFormat>
  <Paragraphs>625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8" baseType="lpstr">
      <vt:lpstr>Arial</vt:lpstr>
      <vt:lpstr>宋体</vt:lpstr>
      <vt:lpstr>Wingdings</vt:lpstr>
      <vt:lpstr>Agency FB</vt:lpstr>
      <vt:lpstr>Trebuchet MS</vt:lpstr>
      <vt:lpstr>微软雅黑</vt:lpstr>
      <vt:lpstr>Neris Thin</vt:lpstr>
      <vt:lpstr>等线</vt:lpstr>
      <vt:lpstr>Arial Unicode MS</vt:lpstr>
      <vt:lpstr>Calibri Light</vt:lpstr>
      <vt:lpstr>Calibri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王向辉</cp:lastModifiedBy>
  <cp:revision>60</cp:revision>
  <dcterms:created xsi:type="dcterms:W3CDTF">2025-04-24T08:51:00Z</dcterms:created>
  <dcterms:modified xsi:type="dcterms:W3CDTF">2025-05-06T07:22:50Z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9CAB77F3D7D6455B9721666F72332D7D_12</vt:lpwstr>
  </property>
</Properties>
</file>