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412" r:id="rId3"/>
    <p:sldId id="258" r:id="rId4"/>
    <p:sldId id="347" r:id="rId5"/>
    <p:sldId id="414" r:id="rId6"/>
    <p:sldId id="415" r:id="rId7"/>
    <p:sldId id="420" r:id="rId8"/>
    <p:sldId id="416" r:id="rId9"/>
    <p:sldId id="421" r:id="rId10"/>
    <p:sldId id="422" r:id="rId11"/>
    <p:sldId id="423" r:id="rId12"/>
    <p:sldId id="424" r:id="rId13"/>
    <p:sldId id="425" r:id="rId14"/>
    <p:sldId id="426" r:id="rId15"/>
    <p:sldId id="427" r:id="rId16"/>
    <p:sldId id="429" r:id="rId17"/>
    <p:sldId id="428" r:id="rId18"/>
    <p:sldId id="430" r:id="rId19"/>
    <p:sldId id="431" r:id="rId20"/>
    <p:sldId id="432" r:id="rId21"/>
    <p:sldId id="434" r:id="rId22"/>
    <p:sldId id="435" r:id="rId23"/>
    <p:sldId id="436" r:id="rId24"/>
    <p:sldId id="437" r:id="rId25"/>
    <p:sldId id="438" r:id="rId26"/>
    <p:sldId id="439" r:id="rId27"/>
    <p:sldId id="440" r:id="rId28"/>
    <p:sldId id="444" r:id="rId29"/>
    <p:sldId id="446" r:id="rId30"/>
    <p:sldId id="445" r:id="rId31"/>
    <p:sldId id="447" r:id="rId32"/>
    <p:sldId id="448" r:id="rId33"/>
    <p:sldId id="450" r:id="rId34"/>
    <p:sldId id="453" r:id="rId35"/>
    <p:sldId id="454" r:id="rId36"/>
    <p:sldId id="455" r:id="rId37"/>
    <p:sldId id="456" r:id="rId38"/>
    <p:sldId id="457" r:id="rId39"/>
    <p:sldId id="459" r:id="rId40"/>
    <p:sldId id="460" r:id="rId41"/>
    <p:sldId id="462" r:id="rId42"/>
    <p:sldId id="463" r:id="rId43"/>
    <p:sldId id="464" r:id="rId44"/>
    <p:sldId id="465" r:id="rId45"/>
    <p:sldId id="466" r:id="rId46"/>
    <p:sldId id="467" r:id="rId47"/>
    <p:sldId id="468" r:id="rId48"/>
    <p:sldId id="469" r:id="rId49"/>
    <p:sldId id="470" r:id="rId50"/>
    <p:sldId id="471" r:id="rId51"/>
    <p:sldId id="472" r:id="rId52"/>
    <p:sldId id="473" r:id="rId53"/>
    <p:sldId id="474" r:id="rId54"/>
    <p:sldId id="475" r:id="rId55"/>
    <p:sldId id="476" r:id="rId57"/>
    <p:sldId id="477" r:id="rId58"/>
    <p:sldId id="478" r:id="rId59"/>
    <p:sldId id="479" r:id="rId60"/>
    <p:sldId id="480" r:id="rId61"/>
    <p:sldId id="481" r:id="rId62"/>
    <p:sldId id="482" r:id="rId63"/>
    <p:sldId id="483" r:id="rId64"/>
    <p:sldId id="484" r:id="rId65"/>
    <p:sldId id="485" r:id="rId66"/>
    <p:sldId id="486" r:id="rId67"/>
    <p:sldId id="487" r:id="rId68"/>
    <p:sldId id="488" r:id="rId69"/>
    <p:sldId id="490" r:id="rId70"/>
    <p:sldId id="491" r:id="rId71"/>
    <p:sldId id="492" r:id="rId72"/>
    <p:sldId id="495" r:id="rId73"/>
    <p:sldId id="496" r:id="rId74"/>
    <p:sldId id="497" r:id="rId75"/>
    <p:sldId id="498" r:id="rId76"/>
    <p:sldId id="499" r:id="rId77"/>
    <p:sldId id="501" r:id="rId78"/>
    <p:sldId id="502" r:id="rId79"/>
    <p:sldId id="503" r:id="rId80"/>
    <p:sldId id="504" r:id="rId81"/>
    <p:sldId id="505" r:id="rId82"/>
    <p:sldId id="506" r:id="rId83"/>
    <p:sldId id="507" r:id="rId84"/>
    <p:sldId id="508" r:id="rId85"/>
    <p:sldId id="509" r:id="rId86"/>
    <p:sldId id="510" r:id="rId87"/>
    <p:sldId id="511" r:id="rId88"/>
    <p:sldId id="512" r:id="rId89"/>
    <p:sldId id="513" r:id="rId90"/>
    <p:sldId id="514" r:id="rId91"/>
    <p:sldId id="515" r:id="rId92"/>
    <p:sldId id="517" r:id="rId93"/>
    <p:sldId id="516" r:id="rId94"/>
    <p:sldId id="518" r:id="rId95"/>
    <p:sldId id="519" r:id="rId96"/>
    <p:sldId id="520" r:id="rId97"/>
    <p:sldId id="521" r:id="rId98"/>
    <p:sldId id="522" r:id="rId99"/>
    <p:sldId id="524" r:id="rId100"/>
    <p:sldId id="526" r:id="rId101"/>
    <p:sldId id="527" r:id="rId102"/>
    <p:sldId id="528" r:id="rId103"/>
    <p:sldId id="529" r:id="rId104"/>
    <p:sldId id="530" r:id="rId105"/>
    <p:sldId id="531" r:id="rId106"/>
    <p:sldId id="411" r:id="rId107"/>
    <p:sldId id="300" r:id="rId108"/>
  </p:sldIdLst>
  <p:sldSz cx="12192000" cy="6858000"/>
  <p:notesSz cx="6858000" cy="9144000"/>
  <p:custDataLst>
    <p:tags r:id="rId1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987"/>
    <a:srgbClr val="A099CB"/>
    <a:srgbClr val="95C1C4"/>
    <a:srgbClr val="B9D6D8"/>
    <a:srgbClr val="AFA8D3"/>
    <a:srgbClr val="4649AA"/>
    <a:srgbClr val="A9A4D0"/>
    <a:srgbClr val="31327F"/>
    <a:srgbClr val="EFEB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365C33-F889-4E96-AE7D-98B039FF152D}" styleName="表样式 1 25">
    <a:wholeTbl>
      <a:tcTxStyle>
        <a:fontRef idx="none">
          <a:schemeClr val="tx1"/>
        </a:fontRef>
      </a:tcTxStyle>
      <a:tcStyle>
        <a:tcBdr>
          <a:left>
            <a:ln w="9525" cmpd="sng">
              <a:solidFill>
                <a:schemeClr val="accent1"/>
              </a:solidFill>
            </a:ln>
          </a:left>
          <a:right>
            <a:ln w="9525" cmpd="sng">
              <a:solidFill>
                <a:schemeClr val="accent1"/>
              </a:solidFill>
            </a:ln>
          </a:right>
          <a:top>
            <a:ln w="9525" cmpd="sng">
              <a:solidFill>
                <a:schemeClr val="accent1"/>
              </a:solidFill>
            </a:ln>
          </a:top>
          <a:bottom>
            <a:ln w="9525" cmpd="sng">
              <a:solidFill>
                <a:schemeClr val="accent1"/>
              </a:solidFill>
            </a:ln>
          </a:bottom>
          <a:insideH>
            <a:ln w="9525" cmpd="sng">
              <a:solidFill>
                <a:schemeClr val="accent1">
                  <a:lumMod val="40000"/>
                  <a:lumOff val="60000"/>
                </a:schemeClr>
              </a:solidFill>
            </a:ln>
          </a:insideH>
          <a:insideV>
            <a:ln w="9525" cmpd="sng">
              <a:solidFill>
                <a:schemeClr val="accent1">
                  <a:lumMod val="40000"/>
                  <a:lumOff val="60000"/>
                </a:schemeClr>
              </a:solidFill>
            </a:ln>
          </a:insideV>
        </a:tcBdr>
        <a:fill>
          <a:solidFill>
            <a:schemeClr val="bg1">
              <a:alpha val="0"/>
            </a:schemeClr>
          </a:solidFill>
        </a:fill>
      </a:tcStyle>
    </a:wholeTbl>
    <a:band2H>
      <a:tcTxStyle/>
      <a:tcStyle>
        <a:tcBdr/>
        <a:fill>
          <a:solidFill>
            <a:schemeClr val="accent1">
              <a:alpha val="25000"/>
              <a:lumMod val="40000"/>
              <a:lumOff val="60000"/>
            </a:schemeClr>
          </a:solidFill>
        </a:fill>
      </a:tcStyle>
    </a:band2H>
    <a:band1V>
      <a:tcTxStyle/>
      <a:tcStyle>
        <a:tcBdr/>
        <a:fill>
          <a:solidFill>
            <a:schemeClr val="accent1">
              <a:alpha val="25000"/>
              <a:lumMod val="40000"/>
              <a:lumOff val="60000"/>
            </a:schemeClr>
          </a:solidFill>
        </a:fill>
      </a:tcStyle>
    </a:band1V>
    <a:band2V>
      <a:tcTxStyle/>
      <a:tcStyle>
        <a:tcBdr/>
        <a:fill>
          <a:solidFill>
            <a:schemeClr val="bg1">
              <a:alpha val="0"/>
            </a:schemeClr>
          </a:solidFill>
        </a:fill>
      </a:tcStyle>
    </a:band2V>
    <a:lastCol>
      <a:tcTxStyle b="on">
        <a:fontRef idx="none">
          <a:schemeClr val="tx1"/>
        </a:fontRef>
      </a:tcTxStyle>
      <a:tcStyle>
        <a:tcBdr>
          <a:left>
            <a:ln w="9525" cmpd="sng">
              <a:solidFill>
                <a:schemeClr val="accent1">
                  <a:lumMod val="40000"/>
                  <a:lumOff val="60000"/>
                </a:schemeClr>
              </a:solidFill>
            </a:ln>
          </a:left>
          <a:right>
            <a:ln w="9525" cmpd="sng">
              <a:solidFill>
                <a:schemeClr val="accent1"/>
              </a:solidFill>
            </a:ln>
          </a:right>
          <a:top>
            <a:ln w="9525" cmpd="sng">
              <a:solidFill>
                <a:schemeClr val="accent1"/>
              </a:solidFill>
            </a:ln>
          </a:top>
          <a:bottom>
            <a:ln w="9525" cmpd="sng">
              <a:solidFill>
                <a:schemeClr val="accent1"/>
              </a:solidFill>
            </a:ln>
          </a:bottom>
          <a:insideH>
            <a:ln w="9525" cmpd="sng">
              <a:solidFill>
                <a:schemeClr val="accent1">
                  <a:lumMod val="40000"/>
                  <a:lumOff val="60000"/>
                </a:schemeClr>
              </a:solidFill>
            </a:ln>
          </a:insideH>
          <a:insideV>
            <a:ln>
              <a:noFill/>
            </a:ln>
          </a:insideV>
        </a:tcBdr>
        <a:fill>
          <a:solidFill>
            <a:schemeClr val="accent1">
              <a:alpha val="40000"/>
              <a:lumMod val="40000"/>
              <a:lumOff val="60000"/>
            </a:schemeClr>
          </a:solidFill>
        </a:fill>
      </a:tcStyle>
    </a:lastCol>
    <a:firstCol>
      <a:tcTxStyle b="on">
        <a:fontRef idx="none">
          <a:schemeClr val="tx1"/>
        </a:fontRef>
      </a:tcTxStyle>
      <a:tcStyle>
        <a:tcBdr>
          <a:left>
            <a:ln w="9525" cmpd="sng">
              <a:solidFill>
                <a:schemeClr val="accent1"/>
              </a:solidFill>
            </a:ln>
          </a:left>
          <a:right>
            <a:ln w="9525" cmpd="sng">
              <a:solidFill>
                <a:schemeClr val="accent1">
                  <a:lumMod val="40000"/>
                  <a:lumOff val="60000"/>
                </a:schemeClr>
              </a:solidFill>
            </a:ln>
          </a:right>
          <a:top>
            <a:ln w="9525" cmpd="sng">
              <a:solidFill>
                <a:schemeClr val="accent1"/>
              </a:solidFill>
            </a:ln>
          </a:top>
          <a:bottom>
            <a:ln w="9525" cmpd="sng">
              <a:solidFill>
                <a:schemeClr val="accent1"/>
              </a:solidFill>
            </a:ln>
          </a:bottom>
          <a:insideH>
            <a:ln w="9525" cmpd="sng">
              <a:solidFill>
                <a:schemeClr val="accent1">
                  <a:lumMod val="40000"/>
                  <a:lumOff val="60000"/>
                </a:schemeClr>
              </a:solidFill>
            </a:ln>
          </a:insideH>
          <a:insideV>
            <a:ln>
              <a:noFill/>
            </a:ln>
          </a:insideV>
        </a:tcBdr>
        <a:fill>
          <a:solidFill>
            <a:schemeClr val="accent1">
              <a:alpha val="40000"/>
              <a:lumMod val="40000"/>
              <a:lumOff val="60000"/>
            </a:schemeClr>
          </a:solidFill>
        </a:fill>
      </a:tcStyle>
    </a:firstCol>
    <a:lastRow>
      <a:tcTxStyle b="on">
        <a:fontRef idx="none">
          <a:schemeClr val="accent1"/>
        </a:fontRef>
      </a:tcTxStyle>
      <a:tcStyle>
        <a:tcBdr>
          <a:left>
            <a:ln w="9525" cmpd="sng">
              <a:solidFill>
                <a:schemeClr val="accent1"/>
              </a:solidFill>
            </a:ln>
          </a:left>
          <a:right>
            <a:ln w="9525" cmpd="sng">
              <a:solidFill>
                <a:schemeClr val="accent1"/>
              </a:solidFill>
            </a:ln>
          </a:right>
          <a:top>
            <a:ln w="9525" cmpd="sng">
              <a:solidFill>
                <a:schemeClr val="accent1"/>
              </a:solidFill>
            </a:ln>
          </a:top>
          <a:bottom>
            <a:ln w="9525" cmpd="sng">
              <a:solidFill>
                <a:schemeClr val="accent1"/>
              </a:solidFill>
            </a:ln>
          </a:bottom>
          <a:insideH>
            <a:ln>
              <a:noFill/>
            </a:ln>
          </a:insideH>
          <a:insideV>
            <a:ln>
              <a:noFill/>
            </a:ln>
          </a:insideV>
        </a:tcBdr>
        <a:fill>
          <a:solidFill>
            <a:schemeClr val="bg1">
              <a:alpha val="0"/>
            </a:schemeClr>
          </a:solidFill>
        </a:fill>
      </a:tcStyle>
    </a:lastRow>
    <a:seCell>
      <a:tcTxStyle/>
      <a:tcStyle>
        <a:tcBdr>
          <a:left>
            <a:ln w="9525" cmpd="sng">
              <a:solidFill>
                <a:schemeClr val="accent1">
                  <a:lumMod val="40000"/>
                  <a:lumOff val="60000"/>
                </a:schemeClr>
              </a:solidFill>
            </a:ln>
          </a:left>
          <a:right>
            <a:ln w="9525" cmpd="sng">
              <a:solidFill>
                <a:schemeClr val="accent1"/>
              </a:solidFill>
            </a:ln>
          </a:right>
          <a:top>
            <a:ln w="9525" cmpd="sng">
              <a:solidFill>
                <a:schemeClr val="accent1"/>
              </a:solidFill>
            </a:ln>
          </a:top>
          <a:bottom>
            <a:ln w="9525" cmpd="sng">
              <a:solidFill>
                <a:schemeClr val="accent1"/>
              </a:solidFill>
            </a:ln>
          </a:bottom>
          <a:insideH>
            <a:ln>
              <a:noFill/>
            </a:ln>
          </a:insideH>
          <a:insideV>
            <a:ln>
              <a:noFill/>
            </a:ln>
          </a:insideV>
        </a:tcBdr>
        <a:fill>
          <a:solidFill>
            <a:schemeClr val="bg1">
              <a:alpha val="0"/>
            </a:schemeClr>
          </a:solidFill>
        </a:fill>
      </a:tcStyle>
    </a:seCell>
    <a:swCell>
      <a:tcTxStyle b="on">
        <a:fontRef idx="none">
          <a:schemeClr val="accent1"/>
        </a:fontRef>
      </a:tcTxStyle>
      <a:tcStyle>
        <a:tcBdr>
          <a:left>
            <a:ln w="9525" cmpd="sng">
              <a:solidFill>
                <a:schemeClr val="accent1"/>
              </a:solidFill>
            </a:ln>
          </a:left>
          <a:right>
            <a:ln w="9525" cmpd="sng">
              <a:solidFill>
                <a:schemeClr val="accent1">
                  <a:lumMod val="40000"/>
                  <a:lumOff val="60000"/>
                </a:schemeClr>
              </a:solidFill>
            </a:ln>
          </a:right>
          <a:top>
            <a:ln w="9525" cmpd="sng">
              <a:solidFill>
                <a:schemeClr val="accent1"/>
              </a:solidFill>
            </a:ln>
          </a:top>
          <a:bottom>
            <a:ln w="9525" cmpd="sng">
              <a:solidFill>
                <a:schemeClr val="accent1"/>
              </a:solidFill>
            </a:ln>
          </a:bottom>
          <a:insideH>
            <a:ln>
              <a:noFill/>
            </a:ln>
          </a:insideH>
          <a:insideV>
            <a:ln>
              <a:noFill/>
            </a:ln>
          </a:insideV>
        </a:tcBdr>
        <a:fill>
          <a:solidFill>
            <a:schemeClr val="bg1">
              <a:alpha val="0"/>
            </a:schemeClr>
          </a:solidFill>
        </a:fill>
      </a:tcStyle>
    </a:swCell>
    <a:firstRow>
      <a:tcTxStyle b="on">
        <a:fontRef idx="none">
          <a:schemeClr val="bg1"/>
        </a:fontRef>
      </a:tcTxStyle>
      <a:tcStyle>
        <a:tcBdr>
          <a:left>
            <a:ln w="9525" cmpd="sng">
              <a:solidFill>
                <a:schemeClr val="accent1"/>
              </a:solidFill>
            </a:ln>
          </a:left>
          <a:right>
            <a:ln w="9525" cmpd="sng">
              <a:solidFill>
                <a:schemeClr val="accent1"/>
              </a:solidFill>
            </a:ln>
          </a:right>
          <a:top>
            <a:ln w="9525" cmpd="sng">
              <a:solidFill>
                <a:schemeClr val="accent1"/>
              </a:solidFill>
            </a:ln>
          </a:top>
          <a:bottom>
            <a:ln w="9525" cmpd="sng">
              <a:solidFill>
                <a:schemeClr val="accent1"/>
              </a:solidFill>
            </a:ln>
          </a:bottom>
          <a:insideH>
            <a:ln>
              <a:noFill/>
            </a:ln>
          </a:insideH>
          <a:insideV>
            <a:ln w="9525" cmpd="sng">
              <a:solidFill>
                <a:schemeClr val="accent1">
                  <a:lumMod val="40000"/>
                  <a:lumOff val="60000"/>
                </a:schemeClr>
              </a:solidFill>
            </a:ln>
          </a:insideV>
        </a:tcBdr>
        <a:fill>
          <a:solidFill>
            <a:schemeClr val="accent1"/>
          </a:solidFill>
        </a:fill>
      </a:tcStyle>
    </a:firstRow>
    <a:neCell>
      <a:tcTxStyle/>
      <a:tcStyle>
        <a:tcBdr>
          <a:left>
            <a:ln w="9525" cmpd="sng">
              <a:solidFill>
                <a:schemeClr val="accent1">
                  <a:lumMod val="40000"/>
                  <a:lumOff val="60000"/>
                </a:schemeClr>
              </a:solidFill>
            </a:ln>
          </a:left>
          <a:right>
            <a:ln w="9525" cmpd="sng">
              <a:solidFill>
                <a:schemeClr val="accent1"/>
              </a:solidFill>
            </a:ln>
          </a:right>
          <a:top>
            <a:ln w="9525" cmpd="sng">
              <a:solidFill>
                <a:schemeClr val="accent1"/>
              </a:solidFill>
            </a:ln>
          </a:top>
          <a:bottom>
            <a:ln w="9525" cmpd="sng">
              <a:solidFill>
                <a:schemeClr val="accent1">
                  <a:lumMod val="40000"/>
                  <a:lumOff val="60000"/>
                </a:schemeClr>
              </a:solidFill>
            </a:ln>
          </a:bottom>
          <a:insideH>
            <a:ln>
              <a:noFill/>
            </a:ln>
          </a:insideH>
          <a:insideV>
            <a:ln>
              <a:noFill/>
            </a:ln>
          </a:insideV>
        </a:tcBdr>
      </a:tcStyle>
    </a:neCell>
  </a:tblStyle>
  <a:tblStyle styleId="{8CB4F277-515A-441C-9A6F-C5E4FD84B3E2}" styleName="表样式 1 25">
    <a:wholeTbl>
      <a:tcTxStyle>
        <a:fontRef idx="none">
          <a:schemeClr val="tx1"/>
        </a:fontRef>
      </a:tcTxStyle>
      <a:tcStyle>
        <a:tcBdr>
          <a:left>
            <a:ln w="9525" cmpd="sng">
              <a:solidFill>
                <a:schemeClr val="accent1"/>
              </a:solidFill>
            </a:ln>
          </a:left>
          <a:right>
            <a:ln w="9525" cmpd="sng">
              <a:solidFill>
                <a:schemeClr val="accent1"/>
              </a:solidFill>
            </a:ln>
          </a:right>
          <a:top>
            <a:ln w="9525" cmpd="sng">
              <a:solidFill>
                <a:schemeClr val="accent1"/>
              </a:solidFill>
            </a:ln>
          </a:top>
          <a:bottom>
            <a:ln w="9525" cmpd="sng">
              <a:solidFill>
                <a:schemeClr val="accent1"/>
              </a:solidFill>
            </a:ln>
          </a:bottom>
          <a:insideH>
            <a:ln w="9525" cmpd="sng">
              <a:solidFill>
                <a:schemeClr val="accent1">
                  <a:lumMod val="40000"/>
                  <a:lumOff val="60000"/>
                </a:schemeClr>
              </a:solidFill>
            </a:ln>
          </a:insideH>
          <a:insideV>
            <a:ln w="9525" cmpd="sng">
              <a:solidFill>
                <a:schemeClr val="accent1">
                  <a:lumMod val="40000"/>
                  <a:lumOff val="60000"/>
                </a:schemeClr>
              </a:solidFill>
            </a:ln>
          </a:insideV>
        </a:tcBdr>
        <a:fill>
          <a:solidFill>
            <a:schemeClr val="bg1">
              <a:alpha val="0"/>
            </a:schemeClr>
          </a:solidFill>
        </a:fill>
      </a:tcStyle>
    </a:wholeTbl>
    <a:band2H>
      <a:tcTxStyle/>
      <a:tcStyle>
        <a:tcBdr/>
        <a:fill>
          <a:solidFill>
            <a:schemeClr val="accent1">
              <a:alpha val="25000"/>
              <a:lumMod val="40000"/>
              <a:lumOff val="60000"/>
            </a:schemeClr>
          </a:solidFill>
        </a:fill>
      </a:tcStyle>
    </a:band2H>
    <a:band1V>
      <a:tcTxStyle/>
      <a:tcStyle>
        <a:tcBdr/>
        <a:fill>
          <a:solidFill>
            <a:schemeClr val="accent1">
              <a:alpha val="25000"/>
              <a:lumMod val="40000"/>
              <a:lumOff val="60000"/>
            </a:schemeClr>
          </a:solidFill>
        </a:fill>
      </a:tcStyle>
    </a:band1V>
    <a:band2V>
      <a:tcTxStyle/>
      <a:tcStyle>
        <a:tcBdr/>
        <a:fill>
          <a:solidFill>
            <a:schemeClr val="bg1">
              <a:alpha val="0"/>
            </a:schemeClr>
          </a:solidFill>
        </a:fill>
      </a:tcStyle>
    </a:band2V>
    <a:lastCol>
      <a:tcTxStyle b="on">
        <a:fontRef idx="none">
          <a:schemeClr val="tx1"/>
        </a:fontRef>
      </a:tcTxStyle>
      <a:tcStyle>
        <a:tcBdr>
          <a:left>
            <a:ln w="9525" cmpd="sng">
              <a:solidFill>
                <a:schemeClr val="accent1">
                  <a:lumMod val="40000"/>
                  <a:lumOff val="60000"/>
                </a:schemeClr>
              </a:solidFill>
            </a:ln>
          </a:left>
          <a:right>
            <a:ln w="9525" cmpd="sng">
              <a:solidFill>
                <a:schemeClr val="accent1"/>
              </a:solidFill>
            </a:ln>
          </a:right>
          <a:top>
            <a:ln w="9525" cmpd="sng">
              <a:solidFill>
                <a:schemeClr val="accent1"/>
              </a:solidFill>
            </a:ln>
          </a:top>
          <a:bottom>
            <a:ln w="9525" cmpd="sng">
              <a:solidFill>
                <a:schemeClr val="accent1"/>
              </a:solidFill>
            </a:ln>
          </a:bottom>
          <a:insideH>
            <a:ln w="9525" cmpd="sng">
              <a:solidFill>
                <a:schemeClr val="accent1">
                  <a:lumMod val="40000"/>
                  <a:lumOff val="60000"/>
                </a:schemeClr>
              </a:solidFill>
            </a:ln>
          </a:insideH>
          <a:insideV>
            <a:ln>
              <a:noFill/>
            </a:ln>
          </a:insideV>
        </a:tcBdr>
        <a:fill>
          <a:solidFill>
            <a:schemeClr val="accent1">
              <a:alpha val="40000"/>
              <a:lumMod val="40000"/>
              <a:lumOff val="60000"/>
            </a:schemeClr>
          </a:solidFill>
        </a:fill>
      </a:tcStyle>
    </a:lastCol>
    <a:firstCol>
      <a:tcTxStyle b="on">
        <a:fontRef idx="none">
          <a:schemeClr val="tx1"/>
        </a:fontRef>
      </a:tcTxStyle>
      <a:tcStyle>
        <a:tcBdr>
          <a:left>
            <a:ln w="9525" cmpd="sng">
              <a:solidFill>
                <a:schemeClr val="accent1"/>
              </a:solidFill>
            </a:ln>
          </a:left>
          <a:right>
            <a:ln w="9525" cmpd="sng">
              <a:solidFill>
                <a:schemeClr val="accent1">
                  <a:lumMod val="40000"/>
                  <a:lumOff val="60000"/>
                </a:schemeClr>
              </a:solidFill>
            </a:ln>
          </a:right>
          <a:top>
            <a:ln w="9525" cmpd="sng">
              <a:solidFill>
                <a:schemeClr val="accent1"/>
              </a:solidFill>
            </a:ln>
          </a:top>
          <a:bottom>
            <a:ln w="9525" cmpd="sng">
              <a:solidFill>
                <a:schemeClr val="accent1"/>
              </a:solidFill>
            </a:ln>
          </a:bottom>
          <a:insideH>
            <a:ln w="9525" cmpd="sng">
              <a:solidFill>
                <a:schemeClr val="accent1">
                  <a:lumMod val="40000"/>
                  <a:lumOff val="60000"/>
                </a:schemeClr>
              </a:solidFill>
            </a:ln>
          </a:insideH>
          <a:insideV>
            <a:ln>
              <a:noFill/>
            </a:ln>
          </a:insideV>
        </a:tcBdr>
        <a:fill>
          <a:solidFill>
            <a:schemeClr val="accent1">
              <a:alpha val="40000"/>
              <a:lumMod val="40000"/>
              <a:lumOff val="60000"/>
            </a:schemeClr>
          </a:solidFill>
        </a:fill>
      </a:tcStyle>
    </a:firstCol>
    <a:lastRow>
      <a:tcTxStyle b="on">
        <a:fontRef idx="none">
          <a:schemeClr val="accent1"/>
        </a:fontRef>
      </a:tcTxStyle>
      <a:tcStyle>
        <a:tcBdr>
          <a:left>
            <a:ln w="9525" cmpd="sng">
              <a:solidFill>
                <a:schemeClr val="accent1"/>
              </a:solidFill>
            </a:ln>
          </a:left>
          <a:right>
            <a:ln w="9525" cmpd="sng">
              <a:solidFill>
                <a:schemeClr val="accent1"/>
              </a:solidFill>
            </a:ln>
          </a:right>
          <a:top>
            <a:ln w="9525" cmpd="sng">
              <a:solidFill>
                <a:schemeClr val="accent1"/>
              </a:solidFill>
            </a:ln>
          </a:top>
          <a:bottom>
            <a:ln w="9525" cmpd="sng">
              <a:solidFill>
                <a:schemeClr val="accent1"/>
              </a:solidFill>
            </a:ln>
          </a:bottom>
          <a:insideH>
            <a:ln>
              <a:noFill/>
            </a:ln>
          </a:insideH>
          <a:insideV>
            <a:ln>
              <a:noFill/>
            </a:ln>
          </a:insideV>
        </a:tcBdr>
        <a:fill>
          <a:solidFill>
            <a:schemeClr val="bg1">
              <a:alpha val="0"/>
            </a:schemeClr>
          </a:solidFill>
        </a:fill>
      </a:tcStyle>
    </a:lastRow>
    <a:seCell>
      <a:tcTxStyle/>
      <a:tcStyle>
        <a:tcBdr>
          <a:left>
            <a:ln w="9525" cmpd="sng">
              <a:solidFill>
                <a:schemeClr val="accent1">
                  <a:lumMod val="40000"/>
                  <a:lumOff val="60000"/>
                </a:schemeClr>
              </a:solidFill>
            </a:ln>
          </a:left>
          <a:right>
            <a:ln w="9525" cmpd="sng">
              <a:solidFill>
                <a:schemeClr val="accent1"/>
              </a:solidFill>
            </a:ln>
          </a:right>
          <a:top>
            <a:ln w="9525" cmpd="sng">
              <a:solidFill>
                <a:schemeClr val="accent1"/>
              </a:solidFill>
            </a:ln>
          </a:top>
          <a:bottom>
            <a:ln w="9525" cmpd="sng">
              <a:solidFill>
                <a:schemeClr val="accent1"/>
              </a:solidFill>
            </a:ln>
          </a:bottom>
          <a:insideH>
            <a:ln>
              <a:noFill/>
            </a:ln>
          </a:insideH>
          <a:insideV>
            <a:ln>
              <a:noFill/>
            </a:ln>
          </a:insideV>
        </a:tcBdr>
        <a:fill>
          <a:solidFill>
            <a:schemeClr val="bg1">
              <a:alpha val="0"/>
            </a:schemeClr>
          </a:solidFill>
        </a:fill>
      </a:tcStyle>
    </a:seCell>
    <a:swCell>
      <a:tcTxStyle b="on">
        <a:fontRef idx="none">
          <a:schemeClr val="accent1"/>
        </a:fontRef>
      </a:tcTxStyle>
      <a:tcStyle>
        <a:tcBdr>
          <a:left>
            <a:ln w="9525" cmpd="sng">
              <a:solidFill>
                <a:schemeClr val="accent1"/>
              </a:solidFill>
            </a:ln>
          </a:left>
          <a:right>
            <a:ln w="9525" cmpd="sng">
              <a:solidFill>
                <a:schemeClr val="accent1">
                  <a:lumMod val="40000"/>
                  <a:lumOff val="60000"/>
                </a:schemeClr>
              </a:solidFill>
            </a:ln>
          </a:right>
          <a:top>
            <a:ln w="9525" cmpd="sng">
              <a:solidFill>
                <a:schemeClr val="accent1"/>
              </a:solidFill>
            </a:ln>
          </a:top>
          <a:bottom>
            <a:ln w="9525" cmpd="sng">
              <a:solidFill>
                <a:schemeClr val="accent1"/>
              </a:solidFill>
            </a:ln>
          </a:bottom>
          <a:insideH>
            <a:ln>
              <a:noFill/>
            </a:ln>
          </a:insideH>
          <a:insideV>
            <a:ln>
              <a:noFill/>
            </a:ln>
          </a:insideV>
        </a:tcBdr>
        <a:fill>
          <a:solidFill>
            <a:schemeClr val="bg1">
              <a:alpha val="0"/>
            </a:schemeClr>
          </a:solidFill>
        </a:fill>
      </a:tcStyle>
    </a:swCell>
    <a:firstRow>
      <a:tcTxStyle b="on">
        <a:fontRef idx="none">
          <a:schemeClr val="bg1"/>
        </a:fontRef>
      </a:tcTxStyle>
      <a:tcStyle>
        <a:tcBdr>
          <a:left>
            <a:ln w="9525" cmpd="sng">
              <a:solidFill>
                <a:schemeClr val="accent1"/>
              </a:solidFill>
            </a:ln>
          </a:left>
          <a:right>
            <a:ln w="9525" cmpd="sng">
              <a:solidFill>
                <a:schemeClr val="accent1"/>
              </a:solidFill>
            </a:ln>
          </a:right>
          <a:top>
            <a:ln w="9525" cmpd="sng">
              <a:solidFill>
                <a:schemeClr val="accent1"/>
              </a:solidFill>
            </a:ln>
          </a:top>
          <a:bottom>
            <a:ln w="9525" cmpd="sng">
              <a:solidFill>
                <a:schemeClr val="accent1"/>
              </a:solidFill>
            </a:ln>
          </a:bottom>
          <a:insideH>
            <a:ln>
              <a:noFill/>
            </a:ln>
          </a:insideH>
          <a:insideV>
            <a:ln w="9525" cmpd="sng">
              <a:solidFill>
                <a:schemeClr val="accent1">
                  <a:lumMod val="40000"/>
                  <a:lumOff val="60000"/>
                </a:schemeClr>
              </a:solidFill>
            </a:ln>
          </a:insideV>
        </a:tcBdr>
        <a:fill>
          <a:solidFill>
            <a:schemeClr val="accent1"/>
          </a:solidFill>
        </a:fill>
      </a:tcStyle>
    </a:firstRow>
    <a:neCell>
      <a:tcTxStyle/>
      <a:tcStyle>
        <a:tcBdr>
          <a:left>
            <a:ln w="9525" cmpd="sng">
              <a:solidFill>
                <a:schemeClr val="accent1">
                  <a:lumMod val="40000"/>
                  <a:lumOff val="60000"/>
                </a:schemeClr>
              </a:solidFill>
            </a:ln>
          </a:left>
          <a:right>
            <a:ln w="9525" cmpd="sng">
              <a:solidFill>
                <a:schemeClr val="accent1"/>
              </a:solidFill>
            </a:ln>
          </a:right>
          <a:top>
            <a:ln w="9525" cmpd="sng">
              <a:solidFill>
                <a:schemeClr val="accent1"/>
              </a:solidFill>
            </a:ln>
          </a:top>
          <a:bottom>
            <a:ln w="9525" cmpd="sng">
              <a:solidFill>
                <a:schemeClr val="accent1">
                  <a:lumMod val="40000"/>
                  <a:lumOff val="60000"/>
                </a:schemeClr>
              </a:solidFill>
            </a:ln>
          </a:bottom>
          <a:insideH>
            <a:ln>
              <a:noFill/>
            </a:ln>
          </a:insideH>
          <a:insideV>
            <a:ln>
              <a:noFill/>
            </a:ln>
          </a:insideV>
        </a:tcBdr>
      </a:tcStyle>
    </a:neCell>
  </a:tblStyle>
  <a:tblStyle styleId="{7469964B-168D-4B6B-99AE-6BD41A0F7468}" styleName="表样式 1 25">
    <a:wholeTbl>
      <a:tcTxStyle>
        <a:fontRef idx="none">
          <a:schemeClr val="tx1"/>
        </a:fontRef>
      </a:tcTxStyle>
      <a:tcStyle>
        <a:tcBdr>
          <a:left>
            <a:ln w="9525" cmpd="sng">
              <a:solidFill>
                <a:schemeClr val="accent1"/>
              </a:solidFill>
            </a:ln>
          </a:left>
          <a:right>
            <a:ln w="9525" cmpd="sng">
              <a:solidFill>
                <a:schemeClr val="accent1"/>
              </a:solidFill>
            </a:ln>
          </a:right>
          <a:top>
            <a:ln w="9525" cmpd="sng">
              <a:solidFill>
                <a:schemeClr val="accent1"/>
              </a:solidFill>
            </a:ln>
          </a:top>
          <a:bottom>
            <a:ln w="9525" cmpd="sng">
              <a:solidFill>
                <a:schemeClr val="accent1"/>
              </a:solidFill>
            </a:ln>
          </a:bottom>
          <a:insideH>
            <a:ln w="9525" cmpd="sng">
              <a:solidFill>
                <a:schemeClr val="accent1">
                  <a:lumMod val="40000"/>
                  <a:lumOff val="60000"/>
                </a:schemeClr>
              </a:solidFill>
            </a:ln>
          </a:insideH>
          <a:insideV>
            <a:ln w="9525" cmpd="sng">
              <a:solidFill>
                <a:schemeClr val="accent1">
                  <a:lumMod val="40000"/>
                  <a:lumOff val="60000"/>
                </a:schemeClr>
              </a:solidFill>
            </a:ln>
          </a:insideV>
        </a:tcBdr>
        <a:fill>
          <a:solidFill>
            <a:schemeClr val="bg1">
              <a:alpha val="0"/>
            </a:schemeClr>
          </a:solidFill>
        </a:fill>
      </a:tcStyle>
    </a:wholeTbl>
    <a:band2H>
      <a:tcTxStyle/>
      <a:tcStyle>
        <a:tcBdr/>
        <a:fill>
          <a:solidFill>
            <a:schemeClr val="accent1">
              <a:alpha val="25000"/>
              <a:lumMod val="40000"/>
              <a:lumOff val="60000"/>
            </a:schemeClr>
          </a:solidFill>
        </a:fill>
      </a:tcStyle>
    </a:band2H>
    <a:band1V>
      <a:tcTxStyle/>
      <a:tcStyle>
        <a:tcBdr/>
        <a:fill>
          <a:solidFill>
            <a:schemeClr val="accent1">
              <a:alpha val="25000"/>
              <a:lumMod val="40000"/>
              <a:lumOff val="60000"/>
            </a:schemeClr>
          </a:solidFill>
        </a:fill>
      </a:tcStyle>
    </a:band1V>
    <a:band2V>
      <a:tcTxStyle/>
      <a:tcStyle>
        <a:tcBdr/>
        <a:fill>
          <a:solidFill>
            <a:schemeClr val="bg1">
              <a:alpha val="0"/>
            </a:schemeClr>
          </a:solidFill>
        </a:fill>
      </a:tcStyle>
    </a:band2V>
    <a:lastCol>
      <a:tcTxStyle b="on">
        <a:fontRef idx="none">
          <a:schemeClr val="tx1"/>
        </a:fontRef>
      </a:tcTxStyle>
      <a:tcStyle>
        <a:tcBdr>
          <a:left>
            <a:ln w="9525" cmpd="sng">
              <a:solidFill>
                <a:schemeClr val="accent1">
                  <a:lumMod val="40000"/>
                  <a:lumOff val="60000"/>
                </a:schemeClr>
              </a:solidFill>
            </a:ln>
          </a:left>
          <a:right>
            <a:ln w="9525" cmpd="sng">
              <a:solidFill>
                <a:schemeClr val="accent1"/>
              </a:solidFill>
            </a:ln>
          </a:right>
          <a:top>
            <a:ln w="9525" cmpd="sng">
              <a:solidFill>
                <a:schemeClr val="accent1"/>
              </a:solidFill>
            </a:ln>
          </a:top>
          <a:bottom>
            <a:ln w="9525" cmpd="sng">
              <a:solidFill>
                <a:schemeClr val="accent1"/>
              </a:solidFill>
            </a:ln>
          </a:bottom>
          <a:insideH>
            <a:ln w="9525" cmpd="sng">
              <a:solidFill>
                <a:schemeClr val="accent1">
                  <a:lumMod val="40000"/>
                  <a:lumOff val="60000"/>
                </a:schemeClr>
              </a:solidFill>
            </a:ln>
          </a:insideH>
          <a:insideV>
            <a:ln>
              <a:noFill/>
            </a:ln>
          </a:insideV>
        </a:tcBdr>
        <a:fill>
          <a:solidFill>
            <a:schemeClr val="accent1">
              <a:alpha val="40000"/>
              <a:lumMod val="40000"/>
              <a:lumOff val="60000"/>
            </a:schemeClr>
          </a:solidFill>
        </a:fill>
      </a:tcStyle>
    </a:lastCol>
    <a:firstCol>
      <a:tcTxStyle b="on">
        <a:fontRef idx="none">
          <a:schemeClr val="tx1"/>
        </a:fontRef>
      </a:tcTxStyle>
      <a:tcStyle>
        <a:tcBdr>
          <a:left>
            <a:ln w="9525" cmpd="sng">
              <a:solidFill>
                <a:schemeClr val="accent1"/>
              </a:solidFill>
            </a:ln>
          </a:left>
          <a:right>
            <a:ln w="9525" cmpd="sng">
              <a:solidFill>
                <a:schemeClr val="accent1">
                  <a:lumMod val="40000"/>
                  <a:lumOff val="60000"/>
                </a:schemeClr>
              </a:solidFill>
            </a:ln>
          </a:right>
          <a:top>
            <a:ln w="9525" cmpd="sng">
              <a:solidFill>
                <a:schemeClr val="accent1"/>
              </a:solidFill>
            </a:ln>
          </a:top>
          <a:bottom>
            <a:ln w="9525" cmpd="sng">
              <a:solidFill>
                <a:schemeClr val="accent1"/>
              </a:solidFill>
            </a:ln>
          </a:bottom>
          <a:insideH>
            <a:ln w="9525" cmpd="sng">
              <a:solidFill>
                <a:schemeClr val="accent1">
                  <a:lumMod val="40000"/>
                  <a:lumOff val="60000"/>
                </a:schemeClr>
              </a:solidFill>
            </a:ln>
          </a:insideH>
          <a:insideV>
            <a:ln>
              <a:noFill/>
            </a:ln>
          </a:insideV>
        </a:tcBdr>
        <a:fill>
          <a:solidFill>
            <a:schemeClr val="accent1">
              <a:alpha val="40000"/>
              <a:lumMod val="40000"/>
              <a:lumOff val="60000"/>
            </a:schemeClr>
          </a:solidFill>
        </a:fill>
      </a:tcStyle>
    </a:firstCol>
    <a:lastRow>
      <a:tcTxStyle b="on">
        <a:fontRef idx="none">
          <a:schemeClr val="accent1"/>
        </a:fontRef>
      </a:tcTxStyle>
      <a:tcStyle>
        <a:tcBdr>
          <a:left>
            <a:ln w="9525" cmpd="sng">
              <a:solidFill>
                <a:schemeClr val="accent1"/>
              </a:solidFill>
            </a:ln>
          </a:left>
          <a:right>
            <a:ln w="9525" cmpd="sng">
              <a:solidFill>
                <a:schemeClr val="accent1"/>
              </a:solidFill>
            </a:ln>
          </a:right>
          <a:top>
            <a:ln w="9525" cmpd="sng">
              <a:solidFill>
                <a:schemeClr val="accent1"/>
              </a:solidFill>
            </a:ln>
          </a:top>
          <a:bottom>
            <a:ln w="9525" cmpd="sng">
              <a:solidFill>
                <a:schemeClr val="accent1"/>
              </a:solidFill>
            </a:ln>
          </a:bottom>
          <a:insideH>
            <a:ln>
              <a:noFill/>
            </a:ln>
          </a:insideH>
          <a:insideV>
            <a:ln>
              <a:noFill/>
            </a:ln>
          </a:insideV>
        </a:tcBdr>
        <a:fill>
          <a:solidFill>
            <a:schemeClr val="bg1">
              <a:alpha val="0"/>
            </a:schemeClr>
          </a:solidFill>
        </a:fill>
      </a:tcStyle>
    </a:lastRow>
    <a:seCell>
      <a:tcTxStyle/>
      <a:tcStyle>
        <a:tcBdr>
          <a:left>
            <a:ln w="9525" cmpd="sng">
              <a:solidFill>
                <a:schemeClr val="accent1">
                  <a:lumMod val="40000"/>
                  <a:lumOff val="60000"/>
                </a:schemeClr>
              </a:solidFill>
            </a:ln>
          </a:left>
          <a:right>
            <a:ln w="9525" cmpd="sng">
              <a:solidFill>
                <a:schemeClr val="accent1"/>
              </a:solidFill>
            </a:ln>
          </a:right>
          <a:top>
            <a:ln w="9525" cmpd="sng">
              <a:solidFill>
                <a:schemeClr val="accent1"/>
              </a:solidFill>
            </a:ln>
          </a:top>
          <a:bottom>
            <a:ln w="9525" cmpd="sng">
              <a:solidFill>
                <a:schemeClr val="accent1"/>
              </a:solidFill>
            </a:ln>
          </a:bottom>
          <a:insideH>
            <a:ln>
              <a:noFill/>
            </a:ln>
          </a:insideH>
          <a:insideV>
            <a:ln>
              <a:noFill/>
            </a:ln>
          </a:insideV>
        </a:tcBdr>
        <a:fill>
          <a:solidFill>
            <a:schemeClr val="bg1">
              <a:alpha val="0"/>
            </a:schemeClr>
          </a:solidFill>
        </a:fill>
      </a:tcStyle>
    </a:seCell>
    <a:swCell>
      <a:tcTxStyle b="on">
        <a:fontRef idx="none">
          <a:schemeClr val="accent1"/>
        </a:fontRef>
      </a:tcTxStyle>
      <a:tcStyle>
        <a:tcBdr>
          <a:left>
            <a:ln w="9525" cmpd="sng">
              <a:solidFill>
                <a:schemeClr val="accent1"/>
              </a:solidFill>
            </a:ln>
          </a:left>
          <a:right>
            <a:ln w="9525" cmpd="sng">
              <a:solidFill>
                <a:schemeClr val="accent1">
                  <a:lumMod val="40000"/>
                  <a:lumOff val="60000"/>
                </a:schemeClr>
              </a:solidFill>
            </a:ln>
          </a:right>
          <a:top>
            <a:ln w="9525" cmpd="sng">
              <a:solidFill>
                <a:schemeClr val="accent1"/>
              </a:solidFill>
            </a:ln>
          </a:top>
          <a:bottom>
            <a:ln w="9525" cmpd="sng">
              <a:solidFill>
                <a:schemeClr val="accent1"/>
              </a:solidFill>
            </a:ln>
          </a:bottom>
          <a:insideH>
            <a:ln>
              <a:noFill/>
            </a:ln>
          </a:insideH>
          <a:insideV>
            <a:ln>
              <a:noFill/>
            </a:ln>
          </a:insideV>
        </a:tcBdr>
        <a:fill>
          <a:solidFill>
            <a:schemeClr val="bg1">
              <a:alpha val="0"/>
            </a:schemeClr>
          </a:solidFill>
        </a:fill>
      </a:tcStyle>
    </a:swCell>
    <a:firstRow>
      <a:tcTxStyle b="on">
        <a:fontRef idx="none">
          <a:schemeClr val="bg1"/>
        </a:fontRef>
      </a:tcTxStyle>
      <a:tcStyle>
        <a:tcBdr>
          <a:left>
            <a:ln w="9525" cmpd="sng">
              <a:solidFill>
                <a:schemeClr val="accent1"/>
              </a:solidFill>
            </a:ln>
          </a:left>
          <a:right>
            <a:ln w="9525" cmpd="sng">
              <a:solidFill>
                <a:schemeClr val="accent1"/>
              </a:solidFill>
            </a:ln>
          </a:right>
          <a:top>
            <a:ln w="9525" cmpd="sng">
              <a:solidFill>
                <a:schemeClr val="accent1"/>
              </a:solidFill>
            </a:ln>
          </a:top>
          <a:bottom>
            <a:ln w="9525" cmpd="sng">
              <a:solidFill>
                <a:schemeClr val="accent1"/>
              </a:solidFill>
            </a:ln>
          </a:bottom>
          <a:insideH>
            <a:ln>
              <a:noFill/>
            </a:ln>
          </a:insideH>
          <a:insideV>
            <a:ln w="9525" cmpd="sng">
              <a:solidFill>
                <a:schemeClr val="accent1">
                  <a:lumMod val="40000"/>
                  <a:lumOff val="60000"/>
                </a:schemeClr>
              </a:solidFill>
            </a:ln>
          </a:insideV>
        </a:tcBdr>
        <a:fill>
          <a:solidFill>
            <a:schemeClr val="accent1"/>
          </a:solidFill>
        </a:fill>
      </a:tcStyle>
    </a:firstRow>
    <a:neCell>
      <a:tcTxStyle/>
      <a:tcStyle>
        <a:tcBdr>
          <a:left>
            <a:ln w="9525" cmpd="sng">
              <a:solidFill>
                <a:schemeClr val="accent1">
                  <a:lumMod val="40000"/>
                  <a:lumOff val="60000"/>
                </a:schemeClr>
              </a:solidFill>
            </a:ln>
          </a:left>
          <a:right>
            <a:ln w="9525" cmpd="sng">
              <a:solidFill>
                <a:schemeClr val="accent1"/>
              </a:solidFill>
            </a:ln>
          </a:right>
          <a:top>
            <a:ln w="9525" cmpd="sng">
              <a:solidFill>
                <a:schemeClr val="accent1"/>
              </a:solidFill>
            </a:ln>
          </a:top>
          <a:bottom>
            <a:ln w="9525" cmpd="sng">
              <a:solidFill>
                <a:schemeClr val="accent1">
                  <a:lumMod val="40000"/>
                  <a:lumOff val="60000"/>
                </a:schemeClr>
              </a:solidFill>
            </a:ln>
          </a:bottom>
          <a:insideH>
            <a:ln>
              <a:noFill/>
            </a:ln>
          </a:insideH>
          <a:insideV>
            <a:ln>
              <a:noFill/>
            </a:ln>
          </a:insideV>
        </a:tcBdr>
      </a:tcStyle>
    </a:neCell>
  </a:tblStyle>
  <a:tblStyle styleId="{2CC32779-0759-4C5C-883D-CC77C74B0C55}" styleName="表样式 1 25">
    <a:wholeTbl>
      <a:tcTxStyle>
        <a:fontRef idx="none">
          <a:schemeClr val="tx1"/>
        </a:fontRef>
      </a:tcTxStyle>
      <a:tcStyle>
        <a:tcBdr>
          <a:left>
            <a:ln w="9525" cmpd="sng">
              <a:solidFill>
                <a:schemeClr val="accent1"/>
              </a:solidFill>
            </a:ln>
          </a:left>
          <a:right>
            <a:ln w="9525" cmpd="sng">
              <a:solidFill>
                <a:schemeClr val="accent1"/>
              </a:solidFill>
            </a:ln>
          </a:right>
          <a:top>
            <a:ln w="9525" cmpd="sng">
              <a:solidFill>
                <a:schemeClr val="accent1"/>
              </a:solidFill>
            </a:ln>
          </a:top>
          <a:bottom>
            <a:ln w="9525" cmpd="sng">
              <a:solidFill>
                <a:schemeClr val="accent1"/>
              </a:solidFill>
            </a:ln>
          </a:bottom>
          <a:insideH>
            <a:ln w="9525" cmpd="sng">
              <a:solidFill>
                <a:schemeClr val="accent1">
                  <a:lumMod val="40000"/>
                  <a:lumOff val="60000"/>
                </a:schemeClr>
              </a:solidFill>
            </a:ln>
          </a:insideH>
          <a:insideV>
            <a:ln w="9525" cmpd="sng">
              <a:solidFill>
                <a:schemeClr val="accent1">
                  <a:lumMod val="40000"/>
                  <a:lumOff val="60000"/>
                </a:schemeClr>
              </a:solidFill>
            </a:ln>
          </a:insideV>
        </a:tcBdr>
        <a:fill>
          <a:solidFill>
            <a:schemeClr val="bg1">
              <a:alpha val="0"/>
            </a:schemeClr>
          </a:solidFill>
        </a:fill>
      </a:tcStyle>
    </a:wholeTbl>
    <a:band2H>
      <a:tcTxStyle/>
      <a:tcStyle>
        <a:tcBdr/>
        <a:fill>
          <a:solidFill>
            <a:schemeClr val="accent1">
              <a:alpha val="25000"/>
              <a:lumMod val="40000"/>
              <a:lumOff val="60000"/>
            </a:schemeClr>
          </a:solidFill>
        </a:fill>
      </a:tcStyle>
    </a:band2H>
    <a:band1V>
      <a:tcTxStyle/>
      <a:tcStyle>
        <a:tcBdr/>
        <a:fill>
          <a:solidFill>
            <a:schemeClr val="accent1">
              <a:alpha val="25000"/>
              <a:lumMod val="40000"/>
              <a:lumOff val="60000"/>
            </a:schemeClr>
          </a:solidFill>
        </a:fill>
      </a:tcStyle>
    </a:band1V>
    <a:band2V>
      <a:tcTxStyle/>
      <a:tcStyle>
        <a:tcBdr/>
        <a:fill>
          <a:solidFill>
            <a:schemeClr val="bg1">
              <a:alpha val="0"/>
            </a:schemeClr>
          </a:solidFill>
        </a:fill>
      </a:tcStyle>
    </a:band2V>
    <a:lastCol>
      <a:tcTxStyle b="on">
        <a:fontRef idx="none">
          <a:schemeClr val="tx1"/>
        </a:fontRef>
      </a:tcTxStyle>
      <a:tcStyle>
        <a:tcBdr>
          <a:left>
            <a:ln w="9525" cmpd="sng">
              <a:solidFill>
                <a:schemeClr val="accent1">
                  <a:lumMod val="40000"/>
                  <a:lumOff val="60000"/>
                </a:schemeClr>
              </a:solidFill>
            </a:ln>
          </a:left>
          <a:right>
            <a:ln w="9525" cmpd="sng">
              <a:solidFill>
                <a:schemeClr val="accent1"/>
              </a:solidFill>
            </a:ln>
          </a:right>
          <a:top>
            <a:ln w="9525" cmpd="sng">
              <a:solidFill>
                <a:schemeClr val="accent1"/>
              </a:solidFill>
            </a:ln>
          </a:top>
          <a:bottom>
            <a:ln w="9525" cmpd="sng">
              <a:solidFill>
                <a:schemeClr val="accent1"/>
              </a:solidFill>
            </a:ln>
          </a:bottom>
          <a:insideH>
            <a:ln w="9525" cmpd="sng">
              <a:solidFill>
                <a:schemeClr val="accent1">
                  <a:lumMod val="40000"/>
                  <a:lumOff val="60000"/>
                </a:schemeClr>
              </a:solidFill>
            </a:ln>
          </a:insideH>
          <a:insideV>
            <a:ln>
              <a:noFill/>
            </a:ln>
          </a:insideV>
        </a:tcBdr>
        <a:fill>
          <a:solidFill>
            <a:schemeClr val="accent1">
              <a:alpha val="40000"/>
              <a:lumMod val="40000"/>
              <a:lumOff val="60000"/>
            </a:schemeClr>
          </a:solidFill>
        </a:fill>
      </a:tcStyle>
    </a:lastCol>
    <a:firstCol>
      <a:tcTxStyle b="on">
        <a:fontRef idx="none">
          <a:schemeClr val="tx1"/>
        </a:fontRef>
      </a:tcTxStyle>
      <a:tcStyle>
        <a:tcBdr>
          <a:left>
            <a:ln w="9525" cmpd="sng">
              <a:solidFill>
                <a:schemeClr val="accent1"/>
              </a:solidFill>
            </a:ln>
          </a:left>
          <a:right>
            <a:ln w="9525" cmpd="sng">
              <a:solidFill>
                <a:schemeClr val="accent1">
                  <a:lumMod val="40000"/>
                  <a:lumOff val="60000"/>
                </a:schemeClr>
              </a:solidFill>
            </a:ln>
          </a:right>
          <a:top>
            <a:ln w="9525" cmpd="sng">
              <a:solidFill>
                <a:schemeClr val="accent1"/>
              </a:solidFill>
            </a:ln>
          </a:top>
          <a:bottom>
            <a:ln w="9525" cmpd="sng">
              <a:solidFill>
                <a:schemeClr val="accent1"/>
              </a:solidFill>
            </a:ln>
          </a:bottom>
          <a:insideH>
            <a:ln w="9525" cmpd="sng">
              <a:solidFill>
                <a:schemeClr val="accent1">
                  <a:lumMod val="40000"/>
                  <a:lumOff val="60000"/>
                </a:schemeClr>
              </a:solidFill>
            </a:ln>
          </a:insideH>
          <a:insideV>
            <a:ln>
              <a:noFill/>
            </a:ln>
          </a:insideV>
        </a:tcBdr>
        <a:fill>
          <a:solidFill>
            <a:schemeClr val="accent1">
              <a:alpha val="40000"/>
              <a:lumMod val="40000"/>
              <a:lumOff val="60000"/>
            </a:schemeClr>
          </a:solidFill>
        </a:fill>
      </a:tcStyle>
    </a:firstCol>
    <a:lastRow>
      <a:tcTxStyle b="on">
        <a:fontRef idx="none">
          <a:schemeClr val="accent1"/>
        </a:fontRef>
      </a:tcTxStyle>
      <a:tcStyle>
        <a:tcBdr>
          <a:left>
            <a:ln w="9525" cmpd="sng">
              <a:solidFill>
                <a:schemeClr val="accent1"/>
              </a:solidFill>
            </a:ln>
          </a:left>
          <a:right>
            <a:ln w="9525" cmpd="sng">
              <a:solidFill>
                <a:schemeClr val="accent1"/>
              </a:solidFill>
            </a:ln>
          </a:right>
          <a:top>
            <a:ln w="9525" cmpd="sng">
              <a:solidFill>
                <a:schemeClr val="accent1"/>
              </a:solidFill>
            </a:ln>
          </a:top>
          <a:bottom>
            <a:ln w="9525" cmpd="sng">
              <a:solidFill>
                <a:schemeClr val="accent1"/>
              </a:solidFill>
            </a:ln>
          </a:bottom>
          <a:insideH>
            <a:ln>
              <a:noFill/>
            </a:ln>
          </a:insideH>
          <a:insideV>
            <a:ln>
              <a:noFill/>
            </a:ln>
          </a:insideV>
        </a:tcBdr>
        <a:fill>
          <a:solidFill>
            <a:schemeClr val="bg1">
              <a:alpha val="0"/>
            </a:schemeClr>
          </a:solidFill>
        </a:fill>
      </a:tcStyle>
    </a:lastRow>
    <a:seCell>
      <a:tcTxStyle/>
      <a:tcStyle>
        <a:tcBdr>
          <a:left>
            <a:ln w="9525" cmpd="sng">
              <a:solidFill>
                <a:schemeClr val="accent1">
                  <a:lumMod val="40000"/>
                  <a:lumOff val="60000"/>
                </a:schemeClr>
              </a:solidFill>
            </a:ln>
          </a:left>
          <a:right>
            <a:ln w="9525" cmpd="sng">
              <a:solidFill>
                <a:schemeClr val="accent1"/>
              </a:solidFill>
            </a:ln>
          </a:right>
          <a:top>
            <a:ln w="9525" cmpd="sng">
              <a:solidFill>
                <a:schemeClr val="accent1"/>
              </a:solidFill>
            </a:ln>
          </a:top>
          <a:bottom>
            <a:ln w="9525" cmpd="sng">
              <a:solidFill>
                <a:schemeClr val="accent1"/>
              </a:solidFill>
            </a:ln>
          </a:bottom>
          <a:insideH>
            <a:ln>
              <a:noFill/>
            </a:ln>
          </a:insideH>
          <a:insideV>
            <a:ln>
              <a:noFill/>
            </a:ln>
          </a:insideV>
        </a:tcBdr>
        <a:fill>
          <a:solidFill>
            <a:schemeClr val="bg1">
              <a:alpha val="0"/>
            </a:schemeClr>
          </a:solidFill>
        </a:fill>
      </a:tcStyle>
    </a:seCell>
    <a:swCell>
      <a:tcTxStyle b="on">
        <a:fontRef idx="none">
          <a:schemeClr val="accent1"/>
        </a:fontRef>
      </a:tcTxStyle>
      <a:tcStyle>
        <a:tcBdr>
          <a:left>
            <a:ln w="9525" cmpd="sng">
              <a:solidFill>
                <a:schemeClr val="accent1"/>
              </a:solidFill>
            </a:ln>
          </a:left>
          <a:right>
            <a:ln w="9525" cmpd="sng">
              <a:solidFill>
                <a:schemeClr val="accent1">
                  <a:lumMod val="40000"/>
                  <a:lumOff val="60000"/>
                </a:schemeClr>
              </a:solidFill>
            </a:ln>
          </a:right>
          <a:top>
            <a:ln w="9525" cmpd="sng">
              <a:solidFill>
                <a:schemeClr val="accent1"/>
              </a:solidFill>
            </a:ln>
          </a:top>
          <a:bottom>
            <a:ln w="9525" cmpd="sng">
              <a:solidFill>
                <a:schemeClr val="accent1"/>
              </a:solidFill>
            </a:ln>
          </a:bottom>
          <a:insideH>
            <a:ln>
              <a:noFill/>
            </a:ln>
          </a:insideH>
          <a:insideV>
            <a:ln>
              <a:noFill/>
            </a:ln>
          </a:insideV>
        </a:tcBdr>
        <a:fill>
          <a:solidFill>
            <a:schemeClr val="bg1">
              <a:alpha val="0"/>
            </a:schemeClr>
          </a:solidFill>
        </a:fill>
      </a:tcStyle>
    </a:swCell>
    <a:firstRow>
      <a:tcTxStyle b="on">
        <a:fontRef idx="none">
          <a:schemeClr val="bg1"/>
        </a:fontRef>
      </a:tcTxStyle>
      <a:tcStyle>
        <a:tcBdr>
          <a:left>
            <a:ln w="9525" cmpd="sng">
              <a:solidFill>
                <a:schemeClr val="accent1"/>
              </a:solidFill>
            </a:ln>
          </a:left>
          <a:right>
            <a:ln w="9525" cmpd="sng">
              <a:solidFill>
                <a:schemeClr val="accent1"/>
              </a:solidFill>
            </a:ln>
          </a:right>
          <a:top>
            <a:ln w="9525" cmpd="sng">
              <a:solidFill>
                <a:schemeClr val="accent1"/>
              </a:solidFill>
            </a:ln>
          </a:top>
          <a:bottom>
            <a:ln w="9525" cmpd="sng">
              <a:solidFill>
                <a:schemeClr val="accent1"/>
              </a:solidFill>
            </a:ln>
          </a:bottom>
          <a:insideH>
            <a:ln>
              <a:noFill/>
            </a:ln>
          </a:insideH>
          <a:insideV>
            <a:ln w="9525" cmpd="sng">
              <a:solidFill>
                <a:schemeClr val="accent1">
                  <a:lumMod val="40000"/>
                  <a:lumOff val="60000"/>
                </a:schemeClr>
              </a:solidFill>
            </a:ln>
          </a:insideV>
        </a:tcBdr>
        <a:fill>
          <a:solidFill>
            <a:schemeClr val="accent1"/>
          </a:solidFill>
        </a:fill>
      </a:tcStyle>
    </a:firstRow>
    <a:neCell>
      <a:tcTxStyle/>
      <a:tcStyle>
        <a:tcBdr>
          <a:left>
            <a:ln w="9525" cmpd="sng">
              <a:solidFill>
                <a:schemeClr val="accent1">
                  <a:lumMod val="40000"/>
                  <a:lumOff val="60000"/>
                </a:schemeClr>
              </a:solidFill>
            </a:ln>
          </a:left>
          <a:right>
            <a:ln w="9525" cmpd="sng">
              <a:solidFill>
                <a:schemeClr val="accent1"/>
              </a:solidFill>
            </a:ln>
          </a:right>
          <a:top>
            <a:ln w="9525" cmpd="sng">
              <a:solidFill>
                <a:schemeClr val="accent1"/>
              </a:solidFill>
            </a:ln>
          </a:top>
          <a:bottom>
            <a:ln w="9525" cmpd="sng">
              <a:solidFill>
                <a:schemeClr val="accent1">
                  <a:lumMod val="40000"/>
                  <a:lumOff val="60000"/>
                </a:schemeClr>
              </a:solidFill>
            </a:ln>
          </a:bottom>
          <a:insideH>
            <a:ln>
              <a:noFill/>
            </a:ln>
          </a:insideH>
          <a:insideV>
            <a:ln>
              <a:noFill/>
            </a:ln>
          </a:insideV>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notesMaster" Target="notesMasters/notesMaster1.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2" Type="http://schemas.openxmlformats.org/officeDocument/2006/relationships/tags" Target="tags/tag121.xml"/><Relationship Id="rId111" Type="http://schemas.openxmlformats.org/officeDocument/2006/relationships/tableStyles" Target="tableStyles.xml"/><Relationship Id="rId110" Type="http://schemas.openxmlformats.org/officeDocument/2006/relationships/viewProps" Target="viewProps.xml"/><Relationship Id="rId11" Type="http://schemas.openxmlformats.org/officeDocument/2006/relationships/slide" Target="slides/slide9.xml"/><Relationship Id="rId109" Type="http://schemas.openxmlformats.org/officeDocument/2006/relationships/presProps" Target="presProps.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image" Target="../media/image1.png"/></Relationships>
</file>

<file path=ppt/slides/_rels/slide10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image" Target="../media/image1.png"/></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8.xml"/><Relationship Id="rId1" Type="http://schemas.openxmlformats.org/officeDocument/2006/relationships/image" Target="../media/image1.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image" Target="../media/image1.png"/></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mailto:https://developer.android.com/studio?hl=zh-cn&#13;" TargetMode="External"/><Relationship Id="rId1" Type="http://schemas.openxmlformats.org/officeDocument/2006/relationships/image" Target="../media/image1.png"/></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slideLayout" Target="../slideLayouts/slideLayout2.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1.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1.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image" Target="../media/image1.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image" Target="../media/image1.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image" Target="../media/image1.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1.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image" Target="../media/image1.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image" Target="../media/image1.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image" Target="../media/image1.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image" Target="../media/image1.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image" Target="../media/image1.png"/></Relationships>
</file>

<file path=ppt/slides/_rels/slide7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image" Target="../media/image1.png"/></Relationships>
</file>

<file path=ppt/slides/_rels/slide7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image" Target="../media/image1.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image" Target="../media/image1.png"/></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image" Target="../media/image1.png"/></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image" Target="../media/image1.png"/></Relationships>
</file>

<file path=ppt/slides/_rels/slide8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image" Target="../media/image1.png"/></Relationships>
</file>

<file path=ppt/slides/_rels/slide8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image" Target="../media/image1.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4.xml"/><Relationship Id="rId1" Type="http://schemas.openxmlformats.org/officeDocument/2006/relationships/image" Target="../media/image1.png"/></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5.xml"/><Relationship Id="rId1" Type="http://schemas.openxmlformats.org/officeDocument/2006/relationships/image" Target="../media/image1.png"/></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6.xml"/><Relationship Id="rId1" Type="http://schemas.openxmlformats.org/officeDocument/2006/relationships/image" Target="../media/image1.png"/></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7.xml"/><Relationship Id="rId1" Type="http://schemas.openxmlformats.org/officeDocument/2006/relationships/image" Target="../media/image1.png"/></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9.xml"/><Relationship Id="rId1" Type="http://schemas.openxmlformats.org/officeDocument/2006/relationships/image" Target="../media/image1.png"/></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0.xml"/><Relationship Id="rId1" Type="http://schemas.openxmlformats.org/officeDocument/2006/relationships/image" Target="../media/image1.png"/></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1.xml"/><Relationship Id="rId1" Type="http://schemas.openxmlformats.org/officeDocument/2006/relationships/image" Target="../media/image1.png"/></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2.xml"/><Relationship Id="rId1" Type="http://schemas.openxmlformats.org/officeDocument/2006/relationships/image" Target="../media/image1.png"/></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3.xml"/><Relationship Id="rId1" Type="http://schemas.openxmlformats.org/officeDocument/2006/relationships/image" Target="../media/image1.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4.xml"/><Relationship Id="rId1" Type="http://schemas.openxmlformats.org/officeDocument/2006/relationships/image" Target="../media/image1.png"/></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5.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948430" y="-144780"/>
            <a:ext cx="12060555" cy="8474075"/>
          </a:xfrm>
          <a:prstGeom prst="rect">
            <a:avLst/>
          </a:prstGeom>
        </p:spPr>
      </p:pic>
      <p:sp>
        <p:nvSpPr>
          <p:cNvPr id="16" name="文本框 15"/>
          <p:cNvSpPr txBox="1"/>
          <p:nvPr/>
        </p:nvSpPr>
        <p:spPr>
          <a:xfrm>
            <a:off x="605155" y="1254125"/>
            <a:ext cx="8359140" cy="1198880"/>
          </a:xfrm>
          <a:prstGeom prst="rect">
            <a:avLst/>
          </a:prstGeom>
          <a:noFill/>
        </p:spPr>
        <p:txBody>
          <a:bodyPr wrap="square" rtlCol="0">
            <a:spAutoFit/>
          </a:bodyPr>
          <a:lstStyle/>
          <a:p>
            <a:pPr algn="l"/>
            <a:r>
              <a:rPr lang="en-US" altLang="zh-CN" sz="7200" dirty="0">
                <a:solidFill>
                  <a:srgbClr val="383987"/>
                </a:solidFill>
                <a:latin typeface="Agency FB" panose="020B0503020202020204" charset="0"/>
              </a:rPr>
              <a:t>Android</a:t>
            </a:r>
            <a:r>
              <a:rPr lang="zh-CN" altLang="en-US" sz="7200" dirty="0">
                <a:solidFill>
                  <a:srgbClr val="383987"/>
                </a:solidFill>
                <a:latin typeface="Agency FB" panose="020B0503020202020204" charset="0"/>
              </a:rPr>
              <a:t>课程</a:t>
            </a:r>
            <a:endParaRPr lang="zh-CN" altLang="en-US" sz="7200" dirty="0">
              <a:solidFill>
                <a:srgbClr val="383987"/>
              </a:solidFill>
              <a:latin typeface="Agency FB" panose="020B0503020202020204" charset="0"/>
            </a:endParaRPr>
          </a:p>
        </p:txBody>
      </p:sp>
      <p:sp>
        <p:nvSpPr>
          <p:cNvPr id="17" name="文本框 16"/>
          <p:cNvSpPr txBox="1"/>
          <p:nvPr/>
        </p:nvSpPr>
        <p:spPr>
          <a:xfrm>
            <a:off x="605155" y="2858770"/>
            <a:ext cx="6200140" cy="1198880"/>
          </a:xfrm>
          <a:prstGeom prst="rect">
            <a:avLst/>
          </a:prstGeom>
          <a:noFill/>
        </p:spPr>
        <p:txBody>
          <a:bodyPr wrap="square" rtlCol="0">
            <a:spAutoFit/>
          </a:bodyPr>
          <a:lstStyle/>
          <a:p>
            <a:pPr lvl="0" algn="l"/>
            <a:r>
              <a:rPr lang="zh-CN" altLang="en-US" sz="3600" noProof="0" dirty="0">
                <a:ln>
                  <a:noFill/>
                </a:ln>
                <a:solidFill>
                  <a:srgbClr val="383987"/>
                </a:solidFill>
                <a:uLnTx/>
                <a:uFillTx/>
                <a:latin typeface="微软雅黑" panose="020B0503020204020204" charset="-122"/>
                <a:ea typeface="微软雅黑" panose="020B0503020204020204" charset="-122"/>
                <a:sym typeface="+mn-ea"/>
              </a:rPr>
              <a:t>第</a:t>
            </a:r>
            <a:r>
              <a:rPr lang="en-US" altLang="zh-CN" sz="3600" noProof="0" dirty="0">
                <a:ln>
                  <a:noFill/>
                </a:ln>
                <a:solidFill>
                  <a:srgbClr val="383987"/>
                </a:solidFill>
                <a:uLnTx/>
                <a:uFillTx/>
                <a:latin typeface="微软雅黑" panose="020B0503020204020204" charset="-122"/>
                <a:ea typeface="微软雅黑" panose="020B0503020204020204" charset="-122"/>
                <a:sym typeface="+mn-ea"/>
              </a:rPr>
              <a:t>4</a:t>
            </a:r>
            <a:r>
              <a:rPr lang="zh-CN" altLang="en-US" sz="3600" noProof="0" dirty="0">
                <a:ln>
                  <a:noFill/>
                </a:ln>
                <a:solidFill>
                  <a:srgbClr val="383987"/>
                </a:solidFill>
                <a:uLnTx/>
                <a:uFillTx/>
                <a:latin typeface="微软雅黑" panose="020B0503020204020204" charset="-122"/>
                <a:ea typeface="微软雅黑" panose="020B0503020204020204" charset="-122"/>
                <a:sym typeface="+mn-ea"/>
              </a:rPr>
              <a:t>章  </a:t>
            </a:r>
            <a:r>
              <a:rPr lang="en-US" altLang="zh-CN"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a:t>
            </a:r>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语言</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a:p>
            <a:pPr lvl="0" algn="l"/>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8" name="文本框 7"/>
          <p:cNvSpPr txBox="1"/>
          <p:nvPr/>
        </p:nvSpPr>
        <p:spPr>
          <a:xfrm>
            <a:off x="686270" y="4428235"/>
            <a:ext cx="2561920" cy="368300"/>
          </a:xfrm>
          <a:prstGeom prst="rect">
            <a:avLst/>
          </a:prstGeom>
          <a:noFill/>
        </p:spPr>
        <p:txBody>
          <a:bodyPr wrap="square" rtlCol="0" anchor="t">
            <a:spAutoFit/>
          </a:bodyPr>
          <a:lstStyle/>
          <a:p>
            <a:r>
              <a:rPr lang="zh-CN" altLang="en-US" dirty="0">
                <a:solidFill>
                  <a:srgbClr val="383987"/>
                </a:solidFill>
                <a:latin typeface="微软雅黑" panose="020B0503020204020204" charset="-122"/>
                <a:ea typeface="微软雅黑" panose="020B0503020204020204" charset="-122"/>
                <a:sym typeface="+mn-ea"/>
              </a:rPr>
              <a:t>任课教师：某某某</a:t>
            </a:r>
            <a:endParaRPr lang="zh-CN" altLang="en-US" dirty="0">
              <a:solidFill>
                <a:srgbClr val="383987"/>
              </a:solidFill>
              <a:latin typeface="微软雅黑" panose="020B0503020204020204" charset="-122"/>
              <a:ea typeface="微软雅黑" panose="020B0503020204020204" charset="-122"/>
              <a:sym typeface="+mn-ea"/>
            </a:endParaRPr>
          </a:p>
        </p:txBody>
      </p:sp>
      <p:grpSp>
        <p:nvGrpSpPr>
          <p:cNvPr id="12" name="组合 11"/>
          <p:cNvGrpSpPr/>
          <p:nvPr/>
        </p:nvGrpSpPr>
        <p:grpSpPr>
          <a:xfrm>
            <a:off x="3312477" y="4501515"/>
            <a:ext cx="132715" cy="218440"/>
            <a:chOff x="5420" y="7411"/>
            <a:chExt cx="336" cy="503"/>
          </a:xfrm>
        </p:grpSpPr>
        <p:cxnSp>
          <p:nvCxnSpPr>
            <p:cNvPr id="9" name="直接连接符 8"/>
            <p:cNvCxnSpPr/>
            <p:nvPr/>
          </p:nvCxnSpPr>
          <p:spPr>
            <a:xfrm>
              <a:off x="5420" y="7411"/>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5436" y="7668"/>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3409006" y="4501515"/>
            <a:ext cx="132715" cy="218440"/>
            <a:chOff x="5420" y="7411"/>
            <a:chExt cx="336" cy="503"/>
          </a:xfrm>
        </p:grpSpPr>
        <p:cxnSp>
          <p:nvCxnSpPr>
            <p:cNvPr id="15" name="直接连接符 14"/>
            <p:cNvCxnSpPr/>
            <p:nvPr/>
          </p:nvCxnSpPr>
          <p:spPr>
            <a:xfrm>
              <a:off x="5420" y="7411"/>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5436" y="7668"/>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4.1</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简介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4989195" cy="42760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zh-CN" sz="3200" dirty="0">
                <a:latin typeface="等线" panose="02010600030101010101" pitchFamily="2" charset="-122"/>
                <a:ea typeface="等线" panose="02010600030101010101" pitchFamily="2" charset="-122"/>
                <a:cs typeface="等线" panose="02010600030101010101" pitchFamily="2" charset="-122"/>
              </a:rPr>
              <a:t>4.1.3 Kotlin</a:t>
            </a:r>
            <a:r>
              <a:rPr lang="zh-CN" altLang="en-US" sz="3200" dirty="0">
                <a:latin typeface="等线" panose="02010600030101010101" pitchFamily="2" charset="-122"/>
                <a:ea typeface="等线" panose="02010600030101010101" pitchFamily="2" charset="-122"/>
                <a:cs typeface="等线" panose="02010600030101010101" pitchFamily="2" charset="-122"/>
              </a:rPr>
              <a:t>特性</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marL="685800" lvl="2" indent="0">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3</a:t>
            </a:r>
            <a:r>
              <a:rPr lang="zh-CN" altLang="en-US" sz="2000" dirty="0">
                <a:latin typeface="等线" panose="02010600030101010101" pitchFamily="2" charset="-122"/>
                <a:ea typeface="等线" panose="02010600030101010101" pitchFamily="2" charset="-122"/>
                <a:cs typeface="等线" panose="02010600030101010101" pitchFamily="2" charset="-122"/>
              </a:rPr>
              <a:t>）具有更强的空指针安全机制，避免空指针</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3"/>
            <a:r>
              <a:rPr lang="en-US" altLang="zh-CN" sz="1800" dirty="0">
                <a:latin typeface="等线" panose="02010600030101010101" pitchFamily="2" charset="-122"/>
                <a:ea typeface="等线" panose="02010600030101010101" pitchFamily="2" charset="-122"/>
                <a:cs typeface="等线" panose="02010600030101010101" pitchFamily="2" charset="-122"/>
              </a:rPr>
              <a:t>Kotlin</a:t>
            </a:r>
            <a:r>
              <a:rPr lang="zh-CN" altLang="en-US" sz="1800" dirty="0">
                <a:latin typeface="等线" panose="02010600030101010101" pitchFamily="2" charset="-122"/>
                <a:ea typeface="等线" panose="02010600030101010101" pitchFamily="2" charset="-122"/>
                <a:cs typeface="等线" panose="02010600030101010101" pitchFamily="2" charset="-122"/>
              </a:rPr>
              <a:t>内置空指针安全机制，从语法层面减少空指针异常</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NullPointer</a:t>
            </a:r>
            <a:r>
              <a:rPr lang="en-US" altLang="zh-CN" sz="1800" dirty="0">
                <a:latin typeface="等线" panose="02010600030101010101" pitchFamily="2" charset="-122"/>
                <a:ea typeface="等线" panose="02010600030101010101" pitchFamily="2" charset="-122"/>
                <a:cs typeface="等线" panose="02010600030101010101" pitchFamily="2" charset="-122"/>
              </a:rPr>
              <a:t>Exception, NPE</a:t>
            </a:r>
            <a:r>
              <a:rPr lang="zh-CN" altLang="en-US" sz="1800" dirty="0">
                <a:latin typeface="等线" panose="02010600030101010101" pitchFamily="2" charset="-122"/>
                <a:ea typeface="等线" panose="02010600030101010101" pitchFamily="2" charset="-122"/>
                <a:cs typeface="等线" panose="02010600030101010101" pitchFamily="2" charset="-122"/>
              </a:rPr>
              <a:t>）的发生，而</a:t>
            </a:r>
            <a:r>
              <a:rPr lang="en-US" altLang="zh-CN" sz="1800" dirty="0">
                <a:latin typeface="等线" panose="02010600030101010101" pitchFamily="2" charset="-122"/>
                <a:ea typeface="等线" panose="02010600030101010101" pitchFamily="2" charset="-122"/>
                <a:cs typeface="等线" panose="02010600030101010101" pitchFamily="2" charset="-122"/>
              </a:rPr>
              <a:t>Java</a:t>
            </a:r>
            <a:r>
              <a:rPr lang="zh-CN" altLang="en-US" sz="1800" dirty="0">
                <a:latin typeface="等线" panose="02010600030101010101" pitchFamily="2" charset="-122"/>
                <a:ea typeface="等线" panose="02010600030101010101" pitchFamily="2" charset="-122"/>
                <a:cs typeface="等线" panose="02010600030101010101" pitchFamily="2" charset="-122"/>
              </a:rPr>
              <a:t>需要手动进行</a:t>
            </a:r>
            <a:r>
              <a:rPr lang="en-US" altLang="zh-CN" sz="1800" dirty="0">
                <a:latin typeface="等线" panose="02010600030101010101" pitchFamily="2" charset="-122"/>
                <a:ea typeface="等线" panose="02010600030101010101" pitchFamily="2" charset="-122"/>
                <a:cs typeface="等线" panose="02010600030101010101" pitchFamily="2" charset="-122"/>
              </a:rPr>
              <a:t>null</a:t>
            </a:r>
            <a:r>
              <a:rPr lang="zh-CN" altLang="en-US" sz="1800" dirty="0">
                <a:latin typeface="等线" panose="02010600030101010101" pitchFamily="2" charset="-122"/>
                <a:ea typeface="等线" panose="02010600030101010101" pitchFamily="2" charset="-122"/>
                <a:cs typeface="等线" panose="02010600030101010101" pitchFamily="2" charset="-122"/>
              </a:rPr>
              <a:t>检查</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a:r>
              <a:rPr lang="en-US" altLang="zh-CN" sz="1800" dirty="0">
                <a:latin typeface="等线" panose="02010600030101010101" pitchFamily="2" charset="-122"/>
                <a:ea typeface="等线" panose="02010600030101010101" pitchFamily="2" charset="-122"/>
                <a:cs typeface="等线" panose="02010600030101010101" pitchFamily="2" charset="-122"/>
              </a:rPr>
              <a:t>Kotlin </a:t>
            </a:r>
            <a:r>
              <a:rPr lang="zh-CN" altLang="en-US" sz="1800" dirty="0">
                <a:latin typeface="等线" panose="02010600030101010101" pitchFamily="2" charset="-122"/>
                <a:ea typeface="等线" panose="02010600030101010101" pitchFamily="2" charset="-122"/>
                <a:cs typeface="等线" panose="02010600030101010101" pitchFamily="2" charset="-122"/>
              </a:rPr>
              <a:t>通过</a:t>
            </a:r>
            <a:r>
              <a:rPr lang="en-US" altLang="zh-CN" sz="1800" dirty="0">
                <a:latin typeface="等线" panose="02010600030101010101" pitchFamily="2" charset="-122"/>
                <a:ea typeface="等线" panose="02010600030101010101" pitchFamily="2" charset="-122"/>
                <a:cs typeface="等线" panose="02010600030101010101" pitchFamily="2" charset="-122"/>
              </a:rPr>
              <a:t> ?.</a:t>
            </a:r>
            <a:r>
              <a:rPr lang="zh-CN" altLang="en-US" sz="1800" dirty="0">
                <a:latin typeface="等线" panose="02010600030101010101" pitchFamily="2" charset="-122"/>
                <a:ea typeface="等线" panose="02010600030101010101" pitchFamily="2" charset="-122"/>
                <a:cs typeface="等线" panose="02010600030101010101" pitchFamily="2" charset="-122"/>
              </a:rPr>
              <a:t>（安全调用）和</a:t>
            </a:r>
            <a:r>
              <a:rPr lang="en-US" altLang="zh-CN" sz="1800" dirty="0">
                <a:latin typeface="等线" panose="02010600030101010101" pitchFamily="2" charset="-122"/>
                <a:ea typeface="等线" panose="02010600030101010101" pitchFamily="2" charset="-122"/>
                <a:cs typeface="等线" panose="02010600030101010101" pitchFamily="2" charset="-122"/>
              </a:rPr>
              <a:t> ?:</a:t>
            </a:r>
            <a:r>
              <a:rPr lang="zh-CN" altLang="en-US" sz="1800" dirty="0">
                <a:latin typeface="等线" panose="02010600030101010101" pitchFamily="2" charset="-122"/>
                <a:ea typeface="等线" panose="02010600030101010101" pitchFamily="2" charset="-122"/>
                <a:cs typeface="等线" panose="02010600030101010101" pitchFamily="2" charset="-122"/>
              </a:rPr>
              <a:t>（</a:t>
            </a:r>
            <a:r>
              <a:rPr lang="en-US" altLang="zh-CN" sz="1800" dirty="0">
                <a:latin typeface="等线" panose="02010600030101010101" pitchFamily="2" charset="-122"/>
                <a:ea typeface="等线" panose="02010600030101010101" pitchFamily="2" charset="-122"/>
                <a:cs typeface="等线" panose="02010600030101010101" pitchFamily="2" charset="-122"/>
              </a:rPr>
              <a:t>Elvis </a:t>
            </a:r>
            <a:r>
              <a:rPr lang="zh-CN" altLang="en-US" sz="1800" dirty="0">
                <a:latin typeface="等线" panose="02010600030101010101" pitchFamily="2" charset="-122"/>
                <a:ea typeface="等线" panose="02010600030101010101" pitchFamily="2" charset="-122"/>
                <a:cs typeface="等线" panose="02010600030101010101" pitchFamily="2" charset="-122"/>
              </a:rPr>
              <a:t>运算符）大幅减少空指针问题，使代码更加安全和可读</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5926455" y="1953895"/>
            <a:ext cx="4064000" cy="368300"/>
          </a:xfrm>
          <a:prstGeom prst="rect">
            <a:avLst/>
          </a:prstGeom>
          <a:noFill/>
        </p:spPr>
        <p:txBody>
          <a:bodyPr wrap="square" rtlCol="0">
            <a:spAutoFit/>
          </a:bodyPr>
          <a:p>
            <a:r>
              <a:rPr lang="en-US" altLang="zh-CN"/>
              <a:t>Java </a:t>
            </a:r>
            <a:r>
              <a:rPr lang="zh-CN" altLang="en-US"/>
              <a:t>的传统空值检查：</a:t>
            </a:r>
            <a:endParaRPr lang="zh-CN" altLang="en-US"/>
          </a:p>
        </p:txBody>
      </p:sp>
      <p:sp>
        <p:nvSpPr>
          <p:cNvPr id="8" name="文本框 7"/>
          <p:cNvSpPr txBox="1"/>
          <p:nvPr/>
        </p:nvSpPr>
        <p:spPr>
          <a:xfrm>
            <a:off x="5926455" y="4437380"/>
            <a:ext cx="4064000" cy="368300"/>
          </a:xfrm>
          <a:prstGeom prst="rect">
            <a:avLst/>
          </a:prstGeom>
          <a:noFill/>
        </p:spPr>
        <p:txBody>
          <a:bodyPr wrap="square" rtlCol="0">
            <a:spAutoFit/>
          </a:bodyPr>
          <a:p>
            <a:r>
              <a:rPr lang="en-US" altLang="zh-CN"/>
              <a:t>Kotlin </a:t>
            </a:r>
            <a:r>
              <a:rPr lang="zh-CN" altLang="en-US"/>
              <a:t>的空安全示例：</a:t>
            </a:r>
            <a:endParaRPr lang="zh-CN" altLang="en-US"/>
          </a:p>
        </p:txBody>
      </p:sp>
      <p:graphicFrame>
        <p:nvGraphicFramePr>
          <p:cNvPr id="7" name="表格 6"/>
          <p:cNvGraphicFramePr/>
          <p:nvPr/>
        </p:nvGraphicFramePr>
        <p:xfrm>
          <a:off x="5926455" y="2322195"/>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public int getNameLength(String name)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if (name != null)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return name.length();</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 else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return 0;</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11" name="表格 10"/>
          <p:cNvGraphicFramePr/>
          <p:nvPr>
            <p:custDataLst>
              <p:tags r:id="rId2"/>
            </p:custDataLst>
          </p:nvPr>
        </p:nvGraphicFramePr>
        <p:xfrm>
          <a:off x="5926455" y="4805680"/>
          <a:ext cx="5577205" cy="853440"/>
        </p:xfrm>
        <a:graphic>
          <a:graphicData uri="http://schemas.openxmlformats.org/drawingml/2006/table">
            <a:tbl>
              <a:tblPr/>
              <a:tblGrid>
                <a:gridCol w="557720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fun getNameLength(name: String?): Int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return name?.length ?: 0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如果 </a:t>
                      </a:r>
                      <a:r>
                        <a:rPr lang="en-US" altLang="zh-CN" sz="1400">
                          <a:solidFill>
                            <a:srgbClr val="008080"/>
                          </a:solidFill>
                          <a:latin typeface="宋体" panose="02010600030101010101" pitchFamily="2" charset="-122"/>
                          <a:ea typeface="宋体" panose="02010600030101010101" pitchFamily="2" charset="-122"/>
                        </a:rPr>
                        <a:t>name </a:t>
                      </a:r>
                      <a:r>
                        <a:rPr lang="zh-CN" altLang="en-US" sz="1400">
                          <a:solidFill>
                            <a:srgbClr val="008080"/>
                          </a:solidFill>
                          <a:latin typeface="宋体" panose="02010600030101010101" pitchFamily="2" charset="-122"/>
                          <a:ea typeface="宋体" panose="02010600030101010101" pitchFamily="2" charset="-122"/>
                        </a:rPr>
                        <a:t>为 </a:t>
                      </a:r>
                      <a:r>
                        <a:rPr lang="en-US" altLang="zh-CN" sz="1400">
                          <a:solidFill>
                            <a:srgbClr val="008080"/>
                          </a:solidFill>
                          <a:latin typeface="宋体" panose="02010600030101010101" pitchFamily="2" charset="-122"/>
                          <a:ea typeface="宋体" panose="02010600030101010101" pitchFamily="2" charset="-122"/>
                        </a:rPr>
                        <a:t>null</a:t>
                      </a:r>
                      <a:r>
                        <a:rPr lang="zh-CN" altLang="en-US" sz="1400">
                          <a:solidFill>
                            <a:srgbClr val="008080"/>
                          </a:solidFill>
                          <a:latin typeface="宋体" panose="02010600030101010101" pitchFamily="2" charset="-122"/>
                          <a:ea typeface="宋体" panose="02010600030101010101" pitchFamily="2" charset="-122"/>
                        </a:rPr>
                        <a:t>，则返回 </a:t>
                      </a:r>
                      <a:r>
                        <a:rPr lang="en-US" altLang="zh-CN" sz="1400">
                          <a:solidFill>
                            <a:srgbClr val="008080"/>
                          </a:solidFill>
                          <a:latin typeface="宋体" panose="02010600030101010101" pitchFamily="2" charset="-122"/>
                          <a:ea typeface="宋体" panose="02010600030101010101" pitchFamily="2" charset="-122"/>
                        </a:rPr>
                        <a:t>0</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007600" cy="187071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6.</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5</a:t>
            </a:r>
            <a:r>
              <a:rPr lang="zh-CN" altLang="en-US" sz="3200" dirty="0">
                <a:latin typeface="等线" panose="02010600030101010101" pitchFamily="2" charset="-122"/>
                <a:ea typeface="等线" panose="02010600030101010101" pitchFamily="2" charset="-122"/>
                <a:cs typeface="等线" panose="02010600030101010101" pitchFamily="2" charset="-122"/>
                <a:sym typeface="+mn-ea"/>
              </a:rPr>
              <a:t>高阶函数</a:t>
            </a:r>
            <a:endParaRPr lang="zh-CN" altLang="en-US" sz="3200" dirty="0">
              <a:latin typeface="等线" panose="02010600030101010101" pitchFamily="2" charset="-122"/>
              <a:ea typeface="等线" panose="02010600030101010101" pitchFamily="2" charset="-122"/>
              <a:cs typeface="等线" panose="02010600030101010101" pitchFamily="2" charset="-122"/>
              <a:sym typeface="+mn-ea"/>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2</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）函数类型的声明方式</a:t>
            </a: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用于高阶函数参数：</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4" fontAlgn="auto">
              <a:lnSpc>
                <a:spcPts val="2400"/>
              </a:lnSpc>
              <a:spcBef>
                <a:spcPts val="300"/>
              </a:spcBef>
            </a:pPr>
            <a:r>
              <a:rPr lang="en-US" altLang="zh-CN" sz="1600" dirty="0">
                <a:latin typeface="等线" panose="02010600030101010101" pitchFamily="2" charset="-122"/>
                <a:ea typeface="等线" panose="02010600030101010101" pitchFamily="2" charset="-122"/>
                <a:cs typeface="等线" panose="02010600030101010101" pitchFamily="2" charset="-122"/>
                <a:sym typeface="+mn-ea"/>
              </a:rPr>
              <a:t>fun applyOp(...)</a:t>
            </a: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定义一个函数，名字叫</a:t>
            </a:r>
            <a:r>
              <a:rPr lang="en-US" altLang="zh-CN" sz="1600" dirty="0">
                <a:latin typeface="等线" panose="02010600030101010101" pitchFamily="2" charset="-122"/>
                <a:ea typeface="等线" panose="02010600030101010101" pitchFamily="2" charset="-122"/>
                <a:cs typeface="等线" panose="02010600030101010101" pitchFamily="2" charset="-122"/>
                <a:sym typeface="+mn-ea"/>
              </a:rPr>
              <a:t> applyOp</a:t>
            </a: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；接收两个整数参数</a:t>
            </a:r>
            <a:r>
              <a:rPr lang="en-US" altLang="zh-CN" sz="1600" dirty="0">
                <a:latin typeface="等线" panose="02010600030101010101" pitchFamily="2" charset="-122"/>
                <a:ea typeface="等线" panose="02010600030101010101" pitchFamily="2" charset="-122"/>
                <a:cs typeface="等线" panose="02010600030101010101" pitchFamily="2" charset="-122"/>
                <a:sym typeface="+mn-ea"/>
              </a:rPr>
              <a:t>a</a:t>
            </a: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和</a:t>
            </a:r>
            <a:r>
              <a:rPr lang="en-US" altLang="zh-CN" sz="1600" dirty="0">
                <a:latin typeface="等线" panose="02010600030101010101" pitchFamily="2" charset="-122"/>
                <a:ea typeface="等线" panose="02010600030101010101" pitchFamily="2" charset="-122"/>
                <a:cs typeface="等线" panose="02010600030101010101" pitchFamily="2" charset="-122"/>
                <a:sym typeface="+mn-ea"/>
              </a:rPr>
              <a:t>b</a:t>
            </a: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，第</a:t>
            </a:r>
            <a:r>
              <a:rPr lang="en-US" altLang="zh-CN" sz="1600" dirty="0">
                <a:latin typeface="等线" panose="02010600030101010101" pitchFamily="2" charset="-122"/>
                <a:ea typeface="等线" panose="02010600030101010101" pitchFamily="2" charset="-122"/>
                <a:cs typeface="等线" panose="02010600030101010101" pitchFamily="2" charset="-122"/>
                <a:sym typeface="+mn-ea"/>
              </a:rPr>
              <a:t>3</a:t>
            </a: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个参数是一个函数类型：接收两个</a:t>
            </a:r>
            <a:r>
              <a:rPr lang="en-US" altLang="zh-CN" sz="1600" dirty="0">
                <a:latin typeface="等线" panose="02010600030101010101" pitchFamily="2" charset="-122"/>
                <a:ea typeface="等线" panose="02010600030101010101" pitchFamily="2" charset="-122"/>
                <a:cs typeface="等线" panose="02010600030101010101" pitchFamily="2" charset="-122"/>
                <a:sym typeface="+mn-ea"/>
              </a:rPr>
              <a:t>Int</a:t>
            </a: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，返回一个</a:t>
            </a:r>
            <a:r>
              <a:rPr lang="en-US" altLang="zh-CN" sz="1600" dirty="0">
                <a:latin typeface="等线" panose="02010600030101010101" pitchFamily="2" charset="-122"/>
                <a:ea typeface="等线" panose="02010600030101010101" pitchFamily="2" charset="-122"/>
                <a:cs typeface="等线" panose="02010600030101010101" pitchFamily="2" charset="-122"/>
                <a:sym typeface="+mn-ea"/>
              </a:rPr>
              <a:t>Int</a:t>
            </a: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1600" dirty="0">
                <a:latin typeface="等线" panose="02010600030101010101" pitchFamily="2" charset="-122"/>
                <a:ea typeface="等线" panose="02010600030101010101" pitchFamily="2" charset="-122"/>
                <a:cs typeface="等线" panose="02010600030101010101" pitchFamily="2" charset="-122"/>
                <a:sym typeface="+mn-ea"/>
              </a:rPr>
              <a:t>op(a, b)</a:t>
            </a: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是函数体：将参数</a:t>
            </a:r>
            <a:r>
              <a:rPr lang="en-US" altLang="zh-CN" sz="1600" dirty="0">
                <a:latin typeface="等线" panose="02010600030101010101" pitchFamily="2" charset="-122"/>
                <a:ea typeface="等线" panose="02010600030101010101" pitchFamily="2" charset="-122"/>
                <a:cs typeface="等线" panose="02010600030101010101" pitchFamily="2" charset="-122"/>
                <a:sym typeface="+mn-ea"/>
              </a:rPr>
              <a:t>a</a:t>
            </a: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和</a:t>
            </a:r>
            <a:r>
              <a:rPr lang="en-US" altLang="zh-CN" sz="1600" dirty="0">
                <a:latin typeface="等线" panose="02010600030101010101" pitchFamily="2" charset="-122"/>
                <a:ea typeface="等线" panose="02010600030101010101" pitchFamily="2" charset="-122"/>
                <a:cs typeface="等线" panose="02010600030101010101" pitchFamily="2" charset="-122"/>
                <a:sym typeface="+mn-ea"/>
              </a:rPr>
              <a:t>b</a:t>
            </a: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传给</a:t>
            </a:r>
            <a:r>
              <a:rPr lang="en-US" altLang="zh-CN" sz="1600" dirty="0">
                <a:latin typeface="等线" panose="02010600030101010101" pitchFamily="2" charset="-122"/>
                <a:ea typeface="等线" panose="02010600030101010101" pitchFamily="2" charset="-122"/>
                <a:cs typeface="等线" panose="02010600030101010101" pitchFamily="2" charset="-122"/>
                <a:sym typeface="+mn-ea"/>
              </a:rPr>
              <a:t>op</a:t>
            </a: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，并返回其结果</a:t>
            </a:r>
            <a:endParaRPr lang="zh-CN" altLang="en-US" sz="16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使用示例：</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en-US" altLang="zh-CN"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1741170" y="3155950"/>
          <a:ext cx="8562975" cy="213360"/>
        </p:xfrm>
        <a:graphic>
          <a:graphicData uri="http://schemas.openxmlformats.org/drawingml/2006/table">
            <a:tbl>
              <a:tblPr/>
              <a:tblGrid>
                <a:gridCol w="8562975"/>
              </a:tblGrid>
              <a:tr h="0">
                <a:tc>
                  <a:txBody>
                    <a:bodyPr/>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fun applyOp(a: Int, b: Int, op: (Int, Int) -&gt; Int) = op(a, b)</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1" name="文本框 10"/>
          <p:cNvSpPr txBox="1"/>
          <p:nvPr/>
        </p:nvSpPr>
        <p:spPr>
          <a:xfrm>
            <a:off x="7609205" y="772795"/>
            <a:ext cx="4064000" cy="368300"/>
          </a:xfrm>
          <a:prstGeom prst="rect">
            <a:avLst/>
          </a:prstGeom>
          <a:noFill/>
        </p:spPr>
        <p:txBody>
          <a:bodyPr wrap="square" rtlCol="0">
            <a:spAutoFit/>
          </a:bodyPr>
          <a:p>
            <a:endParaRPr lang="zh-CN" altLang="en-US"/>
          </a:p>
        </p:txBody>
      </p:sp>
      <p:graphicFrame>
        <p:nvGraphicFramePr>
          <p:cNvPr id="3" name="表格 2"/>
          <p:cNvGraphicFramePr/>
          <p:nvPr>
            <p:custDataLst>
              <p:tags r:id="rId3"/>
            </p:custDataLst>
          </p:nvPr>
        </p:nvGraphicFramePr>
        <p:xfrm>
          <a:off x="1808480" y="4441190"/>
          <a:ext cx="7242175" cy="2136775"/>
        </p:xfrm>
        <a:graphic>
          <a:graphicData uri="http://schemas.openxmlformats.org/drawingml/2006/table">
            <a:tbl>
              <a:tblPr/>
              <a:tblGrid>
                <a:gridCol w="7242175"/>
              </a:tblGrid>
              <a:tr h="213677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sum = applyOp(3, 5) { x, y -&gt; x + y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println(sum)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8</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val product = applyOp(4, 6) { x, y -&gt; x * y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println(product)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24</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007600" cy="115951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6.</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5</a:t>
            </a:r>
            <a:r>
              <a:rPr lang="zh-CN" altLang="en-US" sz="3200" dirty="0">
                <a:latin typeface="等线" panose="02010600030101010101" pitchFamily="2" charset="-122"/>
                <a:ea typeface="等线" panose="02010600030101010101" pitchFamily="2" charset="-122"/>
                <a:cs typeface="等线" panose="02010600030101010101" pitchFamily="2" charset="-122"/>
                <a:sym typeface="+mn-ea"/>
              </a:rPr>
              <a:t>高阶函数</a:t>
            </a:r>
            <a:endParaRPr lang="zh-CN" altLang="en-US" sz="3200" dirty="0">
              <a:latin typeface="等线" panose="02010600030101010101" pitchFamily="2" charset="-122"/>
              <a:ea typeface="等线" panose="02010600030101010101" pitchFamily="2" charset="-122"/>
              <a:cs typeface="等线" panose="02010600030101010101" pitchFamily="2" charset="-122"/>
              <a:sym typeface="+mn-ea"/>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3</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）函数作为返回值</a:t>
            </a: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函数也可以返回另一个函数</a:t>
            </a:r>
            <a:endParaRPr lang="en-US" altLang="zh-CN"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627380" y="3298825"/>
          <a:ext cx="5359400" cy="2794635"/>
        </p:xfrm>
        <a:graphic>
          <a:graphicData uri="http://schemas.openxmlformats.org/drawingml/2006/table">
            <a:tbl>
              <a:tblPr/>
              <a:tblGrid>
                <a:gridCol w="5359400"/>
              </a:tblGrid>
              <a:tr h="279463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fun createOperator(op: String): (Int, Int) -&gt; Int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return when (op)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"add" -&gt; { a, b -&gt; a + b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"sub" -&gt; { a, b -&gt; a - b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else -&gt; { _, _ -&gt; 0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fun main()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add = createOperator("add")</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    println(add(4, 6))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10</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12 </a:t>
                      </a:r>
                      <a:r>
                        <a:rPr lang="en-US" altLang="zh-CN" sz="1400">
                          <a:solidFill>
                            <a:srgbClr val="008080"/>
                          </a:solidFill>
                          <a:latin typeface="宋体" panose="02010600030101010101" pitchFamily="2" charset="-122"/>
                          <a:ea typeface="宋体" panose="02010600030101010101" pitchFamily="2" charset="-122"/>
                        </a:rPr>
                        <a:t>}</a:t>
                      </a:r>
                      <a:endParaRPr lang="en-US" altLang="zh-CN" sz="9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1" name="文本框 10"/>
          <p:cNvSpPr txBox="1"/>
          <p:nvPr/>
        </p:nvSpPr>
        <p:spPr>
          <a:xfrm>
            <a:off x="7609205" y="772795"/>
            <a:ext cx="4064000" cy="368300"/>
          </a:xfrm>
          <a:prstGeom prst="rect">
            <a:avLst/>
          </a:prstGeom>
          <a:noFill/>
        </p:spPr>
        <p:txBody>
          <a:bodyPr wrap="square" rtlCol="0">
            <a:spAutoFit/>
          </a:bodyPr>
          <a:p>
            <a:endParaRPr lang="zh-CN" altLang="en-US"/>
          </a:p>
        </p:txBody>
      </p:sp>
      <p:sp>
        <p:nvSpPr>
          <p:cNvPr id="2" name="文本框 1"/>
          <p:cNvSpPr txBox="1"/>
          <p:nvPr/>
        </p:nvSpPr>
        <p:spPr>
          <a:xfrm>
            <a:off x="5677535" y="4897755"/>
            <a:ext cx="4064000" cy="829945"/>
          </a:xfrm>
          <a:prstGeom prst="rect">
            <a:avLst/>
          </a:prstGeom>
          <a:noFill/>
        </p:spPr>
        <p:txBody>
          <a:bodyPr wrap="square" rtlCol="0">
            <a:spAutoFit/>
          </a:bodyPr>
          <a:p>
            <a:pPr marL="285750" indent="-285750">
              <a:buFont typeface="Arial" panose="020B0604020202020204" pitchFamily="34" charset="0"/>
              <a:buChar char="•"/>
            </a:pPr>
            <a:r>
              <a:rPr lang="en-US" altLang="zh-CN" sz="1600"/>
              <a:t>createOperator</a:t>
            </a:r>
            <a:r>
              <a:rPr lang="zh-CN" altLang="en-US" sz="1600"/>
              <a:t>返回值是一个函数，形式是</a:t>
            </a:r>
            <a:r>
              <a:rPr lang="en-US" altLang="zh-CN" sz="1600"/>
              <a:t>(Int, Int) -&gt; Int</a:t>
            </a:r>
            <a:r>
              <a:rPr lang="zh-CN" altLang="en-US" sz="1600"/>
              <a:t>。因此函数的返回值也是一个函数</a:t>
            </a:r>
            <a:endParaRPr lang="zh-CN" altLang="en-US" sz="16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366375" cy="457200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6.</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5</a:t>
            </a:r>
            <a:r>
              <a:rPr lang="zh-CN" altLang="en-US" sz="3200" dirty="0">
                <a:latin typeface="等线" panose="02010600030101010101" pitchFamily="2" charset="-122"/>
                <a:ea typeface="等线" panose="02010600030101010101" pitchFamily="2" charset="-122"/>
                <a:cs typeface="等线" panose="02010600030101010101" pitchFamily="2" charset="-122"/>
                <a:sym typeface="+mn-ea"/>
              </a:rPr>
              <a:t>高阶函数</a:t>
            </a:r>
            <a:endParaRPr lang="zh-CN" altLang="en-US" sz="3200" dirty="0">
              <a:latin typeface="等线" panose="02010600030101010101" pitchFamily="2" charset="-122"/>
              <a:ea typeface="等线" panose="02010600030101010101" pitchFamily="2" charset="-122"/>
              <a:cs typeface="等线" panose="02010600030101010101" pitchFamily="2" charset="-122"/>
              <a:sym typeface="+mn-ea"/>
            </a:endParaRPr>
          </a:p>
          <a:p>
            <a:pPr lvl="1" fontAlgn="auto">
              <a:lnSpc>
                <a:spcPts val="2400"/>
              </a:lnSpc>
              <a:spcBef>
                <a:spcPts val="300"/>
              </a:spcBef>
            </a:pPr>
            <a:endParaRPr lang="zh-CN" altLang="en-US" sz="3200" dirty="0">
              <a:latin typeface="等线" panose="02010600030101010101" pitchFamily="2" charset="-122"/>
              <a:ea typeface="等线" panose="02010600030101010101" pitchFamily="2" charset="-122"/>
              <a:cs typeface="等线" panose="02010600030101010101" pitchFamily="2" charset="-122"/>
              <a:sym typeface="+mn-ea"/>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4</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）使用内联函数提升性能</a:t>
            </a: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使用内联函数（</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inline function</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）可以提升性能，尤其是当函数接收</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Lambda</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表达式作为参数时。其原理是：内联函数在编译时会将函数体和传入的</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Lambda</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代码直接</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插入</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到调用处，避免了运行时产生函数对象和函数调用开销。</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为什么内联函数会提升性能？</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4" fontAlgn="auto">
              <a:lnSpc>
                <a:spcPts val="2400"/>
              </a:lnSpc>
              <a:spcBef>
                <a:spcPts val="300"/>
              </a:spcBef>
            </a:pP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当把</a:t>
            </a:r>
            <a:r>
              <a:rPr lang="en-US" altLang="zh-CN" sz="1600" dirty="0">
                <a:latin typeface="等线" panose="02010600030101010101" pitchFamily="2" charset="-122"/>
                <a:ea typeface="等线" panose="02010600030101010101" pitchFamily="2" charset="-122"/>
                <a:cs typeface="等线" panose="02010600030101010101" pitchFamily="2" charset="-122"/>
                <a:sym typeface="+mn-ea"/>
              </a:rPr>
              <a:t>Lambda</a:t>
            </a: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传给一个普通函数时，</a:t>
            </a:r>
            <a:r>
              <a:rPr lang="en-US" altLang="zh-CN" sz="1600" dirty="0">
                <a:latin typeface="等线" panose="02010600030101010101" pitchFamily="2" charset="-122"/>
                <a:ea typeface="等线" panose="02010600030101010101" pitchFamily="2" charset="-122"/>
                <a:cs typeface="等线" panose="02010600030101010101" pitchFamily="2" charset="-122"/>
                <a:sym typeface="+mn-ea"/>
              </a:rPr>
              <a:t>Kotlin</a:t>
            </a: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会创建一个匿名类或函数对象，然后分配内存和调用函数，这对性能是有一定损耗的，尤其是在大量调用或循环中。</a:t>
            </a:r>
            <a:endParaRPr lang="zh-CN" altLang="en-US" sz="1600" dirty="0">
              <a:latin typeface="等线" panose="02010600030101010101" pitchFamily="2" charset="-122"/>
              <a:ea typeface="等线" panose="02010600030101010101" pitchFamily="2" charset="-122"/>
              <a:cs typeface="等线" panose="02010600030101010101" pitchFamily="2" charset="-122"/>
              <a:sym typeface="+mn-ea"/>
            </a:endParaRPr>
          </a:p>
          <a:p>
            <a:pPr lvl="4" fontAlgn="auto">
              <a:lnSpc>
                <a:spcPts val="2400"/>
              </a:lnSpc>
              <a:spcBef>
                <a:spcPts val="300"/>
              </a:spcBef>
            </a:pP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而使用</a:t>
            </a:r>
            <a:r>
              <a:rPr lang="en-US" altLang="zh-CN" sz="1600" dirty="0">
                <a:latin typeface="等线" panose="02010600030101010101" pitchFamily="2" charset="-122"/>
                <a:ea typeface="等线" panose="02010600030101010101" pitchFamily="2" charset="-122"/>
                <a:cs typeface="等线" panose="02010600030101010101" pitchFamily="2" charset="-122"/>
                <a:sym typeface="+mn-ea"/>
              </a:rPr>
              <a:t>inline</a:t>
            </a: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关键字修饰函数后，编译器会将函数及其中的</a:t>
            </a:r>
            <a:r>
              <a:rPr lang="en-US" altLang="zh-CN" sz="1600" dirty="0">
                <a:latin typeface="等线" panose="02010600030101010101" pitchFamily="2" charset="-122"/>
                <a:ea typeface="等线" panose="02010600030101010101" pitchFamily="2" charset="-122"/>
                <a:cs typeface="等线" panose="02010600030101010101" pitchFamily="2" charset="-122"/>
                <a:sym typeface="+mn-ea"/>
              </a:rPr>
              <a:t>Lambda</a:t>
            </a: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代码直接替换到调用位置，避免了函数对象的生成和调用栈的压入与弹出，减少了内存分配和垃圾回收压力</a:t>
            </a:r>
            <a:endParaRPr lang="zh-CN" altLang="en-US" sz="16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marL="1028700" lvl="3" indent="0" fontAlgn="auto">
              <a:lnSpc>
                <a:spcPts val="2400"/>
              </a:lnSpc>
              <a:spcBef>
                <a:spcPts val="300"/>
              </a:spcBef>
              <a:buNone/>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en-US" altLang="zh-CN" sz="1800" dirty="0">
              <a:latin typeface="等线" panose="02010600030101010101" pitchFamily="2" charset="-122"/>
              <a:ea typeface="等线" panose="02010600030101010101" pitchFamily="2" charset="-122"/>
              <a:cs typeface="等线" panose="02010600030101010101" pitchFamily="2" charset="-122"/>
            </a:endParaRPr>
          </a:p>
        </p:txBody>
      </p:sp>
      <p:sp>
        <p:nvSpPr>
          <p:cNvPr id="11" name="文本框 10"/>
          <p:cNvSpPr txBox="1"/>
          <p:nvPr/>
        </p:nvSpPr>
        <p:spPr>
          <a:xfrm>
            <a:off x="7609205" y="772795"/>
            <a:ext cx="4064000" cy="368300"/>
          </a:xfrm>
          <a:prstGeom prst="rect">
            <a:avLst/>
          </a:prstGeom>
          <a:noFill/>
        </p:spPr>
        <p:txBody>
          <a:bodyPr wrap="square" rtlCol="0">
            <a:spAutoFit/>
          </a:bodyPr>
          <a:p>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5607685" cy="457200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6.</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5</a:t>
            </a:r>
            <a:r>
              <a:rPr lang="zh-CN" altLang="en-US" sz="3200" dirty="0">
                <a:latin typeface="等线" panose="02010600030101010101" pitchFamily="2" charset="-122"/>
                <a:ea typeface="等线" panose="02010600030101010101" pitchFamily="2" charset="-122"/>
                <a:cs typeface="等线" panose="02010600030101010101" pitchFamily="2" charset="-122"/>
                <a:sym typeface="+mn-ea"/>
              </a:rPr>
              <a:t>高阶函数</a:t>
            </a:r>
            <a:endParaRPr lang="zh-CN" altLang="en-US" sz="3200" dirty="0">
              <a:latin typeface="等线" panose="02010600030101010101" pitchFamily="2" charset="-122"/>
              <a:ea typeface="等线" panose="02010600030101010101" pitchFamily="2" charset="-122"/>
              <a:cs typeface="等线" panose="02010600030101010101" pitchFamily="2" charset="-122"/>
              <a:sym typeface="+mn-ea"/>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4</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）使用内联函数提升性能</a:t>
            </a:r>
            <a:endParaRPr lang="en-US" altLang="zh-CN" sz="1800" dirty="0">
              <a:latin typeface="等线" panose="02010600030101010101" pitchFamily="2" charset="-122"/>
              <a:ea typeface="等线" panose="02010600030101010101" pitchFamily="2" charset="-122"/>
              <a:cs typeface="等线" panose="02010600030101010101" pitchFamily="2" charset="-122"/>
            </a:endParaRPr>
          </a:p>
        </p:txBody>
      </p:sp>
      <p:sp>
        <p:nvSpPr>
          <p:cNvPr id="11" name="文本框 10"/>
          <p:cNvSpPr txBox="1"/>
          <p:nvPr/>
        </p:nvSpPr>
        <p:spPr>
          <a:xfrm>
            <a:off x="7609205" y="772795"/>
            <a:ext cx="4064000" cy="368300"/>
          </a:xfrm>
          <a:prstGeom prst="rect">
            <a:avLst/>
          </a:prstGeom>
          <a:noFill/>
        </p:spPr>
        <p:txBody>
          <a:bodyPr wrap="square" rtlCol="0">
            <a:spAutoFit/>
          </a:bodyPr>
          <a:p>
            <a:endParaRPr lang="zh-CN" altLang="en-US"/>
          </a:p>
        </p:txBody>
      </p:sp>
      <p:graphicFrame>
        <p:nvGraphicFramePr>
          <p:cNvPr id="10" name="表格 9"/>
          <p:cNvGraphicFramePr/>
          <p:nvPr>
            <p:custDataLst>
              <p:tags r:id="rId2"/>
            </p:custDataLst>
          </p:nvPr>
        </p:nvGraphicFramePr>
        <p:xfrm>
          <a:off x="764540" y="2950845"/>
          <a:ext cx="4990465" cy="2529840"/>
        </p:xfrm>
        <a:graphic>
          <a:graphicData uri="http://schemas.openxmlformats.org/drawingml/2006/table">
            <a:tbl>
              <a:tblPr/>
              <a:tblGrid>
                <a:gridCol w="4990465"/>
              </a:tblGrid>
              <a:tr h="2529840">
                <a:tc>
                  <a:txBody>
                    <a:bodyPr/>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1inline fun doTwice(action: () -&gt; Unit)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    action()</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3    action()</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4}</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5</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6 fun main()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7    doTwice { println("</a:t>
                      </a:r>
                      <a:r>
                        <a:rPr lang="zh-CN" altLang="en-US" sz="1400">
                          <a:solidFill>
                            <a:srgbClr val="008080"/>
                          </a:solidFill>
                          <a:latin typeface="宋体" panose="02010600030101010101" pitchFamily="2" charset="-122"/>
                          <a:ea typeface="宋体" panose="02010600030101010101" pitchFamily="2" charset="-122"/>
                        </a:rPr>
                        <a:t>执行</a:t>
                      </a:r>
                      <a:r>
                        <a:rPr lang="en-US" altLang="zh-CN" sz="1400">
                          <a:solidFill>
                            <a:srgbClr val="008080"/>
                          </a:solidFill>
                          <a:latin typeface="宋体" panose="02010600030101010101" pitchFamily="2" charset="-122"/>
                          <a:ea typeface="宋体" panose="02010600030101010101" pitchFamily="2" charset="-122"/>
                        </a:rPr>
                        <a:t>") }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8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9    //       </a:t>
                      </a:r>
                      <a:r>
                        <a:rPr lang="zh-CN" altLang="en-US" sz="1400">
                          <a:solidFill>
                            <a:srgbClr val="008080"/>
                          </a:solidFill>
                          <a:latin typeface="宋体" panose="02010600030101010101" pitchFamily="2" charset="-122"/>
                          <a:ea typeface="宋体" panose="02010600030101010101" pitchFamily="2" charset="-122"/>
                        </a:rPr>
                        <a:t>执行</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10   //       </a:t>
                      </a:r>
                      <a:r>
                        <a:rPr lang="zh-CN" altLang="en-US" sz="1400">
                          <a:solidFill>
                            <a:srgbClr val="008080"/>
                          </a:solidFill>
                          <a:latin typeface="宋体" panose="02010600030101010101" pitchFamily="2" charset="-122"/>
                          <a:ea typeface="宋体" panose="02010600030101010101" pitchFamily="2" charset="-122"/>
                        </a:rPr>
                        <a:t>执行</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3" name="表格 2"/>
          <p:cNvGraphicFramePr/>
          <p:nvPr>
            <p:custDataLst>
              <p:tags r:id="rId3"/>
            </p:custDataLst>
          </p:nvPr>
        </p:nvGraphicFramePr>
        <p:xfrm>
          <a:off x="6234430" y="3665855"/>
          <a:ext cx="4275455" cy="1351280"/>
        </p:xfrm>
        <a:graphic>
          <a:graphicData uri="http://schemas.openxmlformats.org/drawingml/2006/table">
            <a:tbl>
              <a:tblPr/>
              <a:tblGrid>
                <a:gridCol w="4275455"/>
              </a:tblGrid>
              <a:tr h="135128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fun main()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等效于将 </a:t>
                      </a:r>
                      <a:r>
                        <a:rPr lang="en-US" altLang="zh-CN" sz="1400">
                          <a:solidFill>
                            <a:srgbClr val="008080"/>
                          </a:solidFill>
                          <a:latin typeface="宋体" panose="02010600030101010101" pitchFamily="2" charset="-122"/>
                          <a:ea typeface="宋体" panose="02010600030101010101" pitchFamily="2" charset="-122"/>
                        </a:rPr>
                        <a:t>doTwice </a:t>
                      </a:r>
                      <a:r>
                        <a:rPr lang="zh-CN" altLang="en-US" sz="1400">
                          <a:solidFill>
                            <a:srgbClr val="008080"/>
                          </a:solidFill>
                          <a:latin typeface="宋体" panose="02010600030101010101" pitchFamily="2" charset="-122"/>
                          <a:ea typeface="宋体" panose="02010600030101010101" pitchFamily="2" charset="-122"/>
                        </a:rPr>
                        <a:t>函数体替换到调用处</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println("</a:t>
                      </a:r>
                      <a:r>
                        <a:rPr lang="zh-CN" altLang="en-US" sz="1400">
                          <a:solidFill>
                            <a:srgbClr val="008080"/>
                          </a:solidFill>
                          <a:latin typeface="宋体" panose="02010600030101010101" pitchFamily="2" charset="-122"/>
                          <a:ea typeface="宋体" panose="02010600030101010101" pitchFamily="2" charset="-122"/>
                        </a:rPr>
                        <a:t>执行</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println("</a:t>
                      </a:r>
                      <a:r>
                        <a:rPr lang="zh-CN" altLang="en-US" sz="1400">
                          <a:solidFill>
                            <a:srgbClr val="008080"/>
                          </a:solidFill>
                          <a:latin typeface="宋体" panose="02010600030101010101" pitchFamily="2" charset="-122"/>
                          <a:ea typeface="宋体" panose="02010600030101010101" pitchFamily="2" charset="-122"/>
                        </a:rPr>
                        <a:t>执行</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6045835" y="2879407"/>
            <a:ext cx="5080000" cy="583565"/>
          </a:xfrm>
          <a:prstGeom prst="rect">
            <a:avLst/>
          </a:prstGeom>
        </p:spPr>
        <p:txBody>
          <a:bodyPr>
            <a:spAutoFit/>
          </a:bodyPr>
          <a:p>
            <a:pPr marL="0" indent="0" algn="just" defTabSz="266700">
              <a:spcBef>
                <a:spcPct val="0"/>
              </a:spcBef>
              <a:spcAft>
                <a:spcPct val="0"/>
              </a:spcAft>
            </a:pPr>
            <a:r>
              <a:rPr lang="zh-CN" altLang="en-US" sz="1600">
                <a:latin typeface="宋体" panose="02010600030101010101" pitchFamily="2" charset="-122"/>
                <a:ea typeface="宋体" panose="02010600030101010101" pitchFamily="2" charset="-122"/>
              </a:rPr>
              <a:t>使用</a:t>
            </a:r>
            <a:r>
              <a:rPr lang="en-US" altLang="zh-CN" sz="1600">
                <a:latin typeface="宋体" panose="02010600030101010101" pitchFamily="2" charset="-122"/>
                <a:ea typeface="宋体" panose="02010600030101010101" pitchFamily="2" charset="-122"/>
              </a:rPr>
              <a:t>inline</a:t>
            </a:r>
            <a:r>
              <a:rPr lang="zh-CN" altLang="en-US" sz="1600">
                <a:latin typeface="宋体" panose="02010600030101010101" pitchFamily="2" charset="-122"/>
                <a:ea typeface="宋体" panose="02010600030101010101" pitchFamily="2" charset="-122"/>
              </a:rPr>
              <a:t>编译器会将函数体复制到调用处，编译器内联后的等效代码如下，做了适当的简化：</a:t>
            </a:r>
            <a:endParaRPr lang="zh-CN" altLang="en-US" sz="1600">
              <a:latin typeface="宋体" panose="02010600030101010101" pitchFamily="2" charset="-122"/>
              <a:ea typeface="宋体" panose="02010600030101010101" pitchFamily="2"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习题</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endParaRPr>
          </a:p>
        </p:txBody>
      </p:sp>
      <p:sp>
        <p:nvSpPr>
          <p:cNvPr id="9" name="Text Placeholder 33">
            <a:hlinkClick r:id="rId2"/>
          </p:cNvPr>
          <p:cNvSpPr txBox="1"/>
          <p:nvPr/>
        </p:nvSpPr>
        <p:spPr>
          <a:xfrm>
            <a:off x="1219835" y="2005965"/>
            <a:ext cx="9441815" cy="36245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lvl="2" indent="0">
              <a:lnSpc>
                <a:spcPct val="140000"/>
              </a:lnSpc>
              <a:buNone/>
            </a:pPr>
            <a:r>
              <a:rPr lang="en-US" altLang="zh-CN" sz="2000" dirty="0">
                <a:latin typeface="等线" panose="02010600030101010101" pitchFamily="2" charset="-122"/>
                <a:ea typeface="等线" panose="02010600030101010101" pitchFamily="2" charset="-122"/>
                <a:cs typeface="等线" panose="02010600030101010101" pitchFamily="2" charset="-122"/>
              </a:rPr>
              <a:t>1. </a:t>
            </a:r>
            <a:r>
              <a:rPr lang="zh-CN" altLang="en-US" sz="2000" dirty="0">
                <a:latin typeface="等线" panose="02010600030101010101" pitchFamily="2" charset="-122"/>
                <a:ea typeface="等线" panose="02010600030101010101" pitchFamily="2" charset="-122"/>
                <a:cs typeface="等线" panose="02010600030101010101" pitchFamily="2" charset="-122"/>
              </a:rPr>
              <a:t>简述</a:t>
            </a:r>
            <a:r>
              <a:rPr lang="en-US" altLang="zh-CN" sz="2000" dirty="0">
                <a:latin typeface="等线" panose="02010600030101010101" pitchFamily="2" charset="-122"/>
                <a:ea typeface="等线" panose="02010600030101010101" pitchFamily="2" charset="-122"/>
                <a:cs typeface="等线" panose="02010600030101010101" pitchFamily="2" charset="-122"/>
              </a:rPr>
              <a:t>Kotlin</a:t>
            </a:r>
            <a:r>
              <a:rPr lang="zh-CN" altLang="en-US" sz="2000" dirty="0">
                <a:latin typeface="等线" panose="02010600030101010101" pitchFamily="2" charset="-122"/>
                <a:ea typeface="等线" panose="02010600030101010101" pitchFamily="2" charset="-122"/>
                <a:cs typeface="等线" panose="02010600030101010101" pitchFamily="2" charset="-122"/>
              </a:rPr>
              <a:t>语言的特征和在</a:t>
            </a:r>
            <a:r>
              <a:rPr lang="en-US" altLang="zh-CN" sz="2000" dirty="0">
                <a:latin typeface="等线" panose="02010600030101010101" pitchFamily="2" charset="-122"/>
                <a:ea typeface="等线" panose="02010600030101010101" pitchFamily="2" charset="-122"/>
                <a:cs typeface="等线" panose="02010600030101010101" pitchFamily="2" charset="-122"/>
              </a:rPr>
              <a:t>Android</a:t>
            </a:r>
            <a:r>
              <a:rPr lang="zh-CN" altLang="en-US" sz="2000" dirty="0">
                <a:latin typeface="等线" panose="02010600030101010101" pitchFamily="2" charset="-122"/>
                <a:ea typeface="等线" panose="02010600030101010101" pitchFamily="2" charset="-122"/>
                <a:cs typeface="等线" panose="02010600030101010101" pitchFamily="2" charset="-122"/>
              </a:rPr>
              <a:t>开发中的地位</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285750" lvl="2" indent="0">
              <a:lnSpc>
                <a:spcPct val="140000"/>
              </a:lnSpc>
              <a:buNone/>
            </a:pPr>
            <a:r>
              <a:rPr lang="en-US" altLang="zh-CN" sz="2000" dirty="0">
                <a:latin typeface="等线" panose="02010600030101010101" pitchFamily="2" charset="-122"/>
                <a:ea typeface="等线" panose="02010600030101010101" pitchFamily="2" charset="-122"/>
                <a:cs typeface="等线" panose="02010600030101010101" pitchFamily="2" charset="-122"/>
              </a:rPr>
              <a:t>2. </a:t>
            </a:r>
            <a:r>
              <a:rPr lang="zh-CN" altLang="en-US" sz="2000" dirty="0">
                <a:latin typeface="等线" panose="02010600030101010101" pitchFamily="2" charset="-122"/>
                <a:ea typeface="等线" panose="02010600030101010101" pitchFamily="2" charset="-122"/>
                <a:cs typeface="等线" panose="02010600030101010101" pitchFamily="2" charset="-122"/>
              </a:rPr>
              <a:t>如何使用</a:t>
            </a:r>
            <a:r>
              <a:rPr lang="en-US" altLang="zh-CN" sz="2000" dirty="0">
                <a:latin typeface="等线" panose="02010600030101010101" pitchFamily="2" charset="-122"/>
                <a:ea typeface="等线" panose="02010600030101010101" pitchFamily="2" charset="-122"/>
                <a:cs typeface="等线" panose="02010600030101010101" pitchFamily="2" charset="-122"/>
              </a:rPr>
              <a:t> if </a:t>
            </a:r>
            <a:r>
              <a:rPr lang="zh-CN" altLang="en-US" sz="2000" dirty="0">
                <a:latin typeface="等线" panose="02010600030101010101" pitchFamily="2" charset="-122"/>
                <a:ea typeface="等线" panose="02010600030101010101" pitchFamily="2" charset="-122"/>
                <a:cs typeface="等线" panose="02010600030101010101" pitchFamily="2" charset="-122"/>
              </a:rPr>
              <a:t>表达式在</a:t>
            </a:r>
            <a:r>
              <a:rPr lang="en-US" altLang="zh-CN" sz="2000" dirty="0">
                <a:latin typeface="等线" panose="02010600030101010101" pitchFamily="2" charset="-122"/>
                <a:ea typeface="等线" panose="02010600030101010101" pitchFamily="2" charset="-122"/>
                <a:cs typeface="等线" panose="02010600030101010101" pitchFamily="2" charset="-122"/>
              </a:rPr>
              <a:t> Kotlin </a:t>
            </a:r>
            <a:r>
              <a:rPr lang="zh-CN" altLang="en-US" sz="2000" dirty="0">
                <a:latin typeface="等线" panose="02010600030101010101" pitchFamily="2" charset="-122"/>
                <a:ea typeface="等线" panose="02010600030101010101" pitchFamily="2" charset="-122"/>
                <a:cs typeface="等线" panose="02010600030101010101" pitchFamily="2" charset="-122"/>
              </a:rPr>
              <a:t>中实现条件赋值？</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285750" lvl="2" indent="0">
              <a:lnSpc>
                <a:spcPct val="140000"/>
              </a:lnSpc>
              <a:buNone/>
            </a:pPr>
            <a:r>
              <a:rPr lang="en-US" altLang="zh-CN" sz="2000" dirty="0">
                <a:latin typeface="等线" panose="02010600030101010101" pitchFamily="2" charset="-122"/>
                <a:ea typeface="等线" panose="02010600030101010101" pitchFamily="2" charset="-122"/>
                <a:cs typeface="等线" panose="02010600030101010101" pitchFamily="2" charset="-122"/>
              </a:rPr>
              <a:t>3. </a:t>
            </a:r>
            <a:r>
              <a:rPr lang="zh-CN" altLang="en-US" sz="2000" dirty="0">
                <a:latin typeface="等线" panose="02010600030101010101" pitchFamily="2" charset="-122"/>
                <a:ea typeface="等线" panose="02010600030101010101" pitchFamily="2" charset="-122"/>
                <a:cs typeface="等线" panose="02010600030101010101" pitchFamily="2" charset="-122"/>
              </a:rPr>
              <a:t>如何使用具名参数提高函数调用的可读性？</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285750" lvl="2" indent="0">
              <a:lnSpc>
                <a:spcPct val="140000"/>
              </a:lnSpc>
              <a:buNone/>
            </a:pPr>
            <a:r>
              <a:rPr lang="en-US" altLang="zh-CN" sz="2000" dirty="0">
                <a:latin typeface="等线" panose="02010600030101010101" pitchFamily="2" charset="-122"/>
                <a:ea typeface="等线" panose="02010600030101010101" pitchFamily="2" charset="-122"/>
                <a:cs typeface="等线" panose="02010600030101010101" pitchFamily="2" charset="-122"/>
              </a:rPr>
              <a:t>4. </a:t>
            </a:r>
            <a:r>
              <a:rPr lang="zh-CN" altLang="en-US" sz="2000" dirty="0">
                <a:latin typeface="等线" panose="02010600030101010101" pitchFamily="2" charset="-122"/>
                <a:ea typeface="等线" panose="02010600030101010101" pitchFamily="2" charset="-122"/>
                <a:cs typeface="等线" panose="02010600030101010101" pitchFamily="2" charset="-122"/>
              </a:rPr>
              <a:t>简述数据类对开发带来的便利性。</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285750" lvl="2" indent="0">
              <a:lnSpc>
                <a:spcPct val="140000"/>
              </a:lnSpc>
              <a:buNone/>
            </a:pPr>
            <a:r>
              <a:rPr lang="en-US" altLang="zh-CN" sz="2000" dirty="0">
                <a:latin typeface="等线" panose="02010600030101010101" pitchFamily="2" charset="-122"/>
                <a:ea typeface="等线" panose="02010600030101010101" pitchFamily="2" charset="-122"/>
                <a:cs typeface="等线" panose="02010600030101010101" pitchFamily="2" charset="-122"/>
              </a:rPr>
              <a:t>5. </a:t>
            </a:r>
            <a:r>
              <a:rPr lang="zh-CN" altLang="en-US" sz="2000" dirty="0">
                <a:latin typeface="等线" panose="02010600030101010101" pitchFamily="2" charset="-122"/>
                <a:ea typeface="等线" panose="02010600030101010101" pitchFamily="2" charset="-122"/>
                <a:cs typeface="等线" panose="02010600030101010101" pitchFamily="2" charset="-122"/>
              </a:rPr>
              <a:t>如何在</a:t>
            </a:r>
            <a:r>
              <a:rPr lang="en-US" altLang="zh-CN" sz="2000" dirty="0">
                <a:latin typeface="等线" panose="02010600030101010101" pitchFamily="2" charset="-122"/>
                <a:ea typeface="等线" panose="02010600030101010101" pitchFamily="2" charset="-122"/>
                <a:cs typeface="等线" panose="02010600030101010101" pitchFamily="2" charset="-122"/>
              </a:rPr>
              <a:t> Kotlin </a:t>
            </a:r>
            <a:r>
              <a:rPr lang="zh-CN" altLang="en-US" sz="2000" dirty="0">
                <a:latin typeface="等线" panose="02010600030101010101" pitchFamily="2" charset="-122"/>
                <a:ea typeface="等线" panose="02010600030101010101" pitchFamily="2" charset="-122"/>
                <a:cs typeface="等线" panose="02010600030101010101" pitchFamily="2" charset="-122"/>
              </a:rPr>
              <a:t>中使用</a:t>
            </a:r>
            <a:r>
              <a:rPr lang="en-US" altLang="zh-CN" sz="2000" dirty="0">
                <a:latin typeface="等线" panose="02010600030101010101" pitchFamily="2" charset="-122"/>
                <a:ea typeface="等线" panose="02010600030101010101" pitchFamily="2" charset="-122"/>
                <a:cs typeface="等线" panose="02010600030101010101" pitchFamily="2" charset="-122"/>
              </a:rPr>
              <a:t> Lambda </a:t>
            </a:r>
            <a:r>
              <a:rPr lang="zh-CN" altLang="en-US" sz="2000" dirty="0">
                <a:latin typeface="等线" panose="02010600030101010101" pitchFamily="2" charset="-122"/>
                <a:ea typeface="等线" panose="02010600030101010101" pitchFamily="2" charset="-122"/>
                <a:cs typeface="等线" panose="02010600030101010101" pitchFamily="2" charset="-122"/>
              </a:rPr>
              <a:t>表达式简化函数调用？</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endParaRPr lang="en-US" altLang="zh-CN" sz="8800" dirty="0">
              <a:ln>
                <a:solidFill>
                  <a:srgbClr val="383987"/>
                </a:solidFill>
              </a:ln>
              <a:noFill/>
              <a:latin typeface="Agency FB" panose="020B0503020202020204" charset="0"/>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algn="dist"/>
            <a:r>
              <a:rPr lang="zh-CN" altLang="en-US" sz="2400">
                <a:ln>
                  <a:noFill/>
                </a:ln>
                <a:solidFill>
                  <a:srgbClr val="383987"/>
                </a:solidFill>
                <a:latin typeface="微软雅黑" panose="020B0503020204020204" charset="-122"/>
                <a:ea typeface="微软雅黑" panose="020B0503020204020204" charset="-122"/>
              </a:rPr>
              <a:t>谢谢观看</a:t>
            </a:r>
            <a:endParaRPr lang="zh-CN" altLang="en-US" sz="2400">
              <a:ln>
                <a:noFill/>
              </a:ln>
              <a:solidFill>
                <a:srgbClr val="383987"/>
              </a:solidFill>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4.1</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简介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4989195" cy="42760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zh-CN" sz="3200" dirty="0">
                <a:latin typeface="等线" panose="02010600030101010101" pitchFamily="2" charset="-122"/>
                <a:ea typeface="等线" panose="02010600030101010101" pitchFamily="2" charset="-122"/>
                <a:cs typeface="等线" panose="02010600030101010101" pitchFamily="2" charset="-122"/>
              </a:rPr>
              <a:t>4.1.3 Kotlin</a:t>
            </a:r>
            <a:r>
              <a:rPr lang="zh-CN" altLang="en-US" sz="3200" dirty="0">
                <a:latin typeface="等线" panose="02010600030101010101" pitchFamily="2" charset="-122"/>
                <a:ea typeface="等线" panose="02010600030101010101" pitchFamily="2" charset="-122"/>
                <a:cs typeface="等线" panose="02010600030101010101" pitchFamily="2" charset="-122"/>
              </a:rPr>
              <a:t>特性</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marL="685800" lvl="2" indent="0">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4</a:t>
            </a:r>
            <a:r>
              <a:rPr lang="zh-CN" altLang="en-US" sz="2000" dirty="0">
                <a:latin typeface="等线" panose="02010600030101010101" pitchFamily="2" charset="-122"/>
                <a:ea typeface="等线" panose="02010600030101010101" pitchFamily="2" charset="-122"/>
                <a:cs typeface="等线" panose="02010600030101010101" pitchFamily="2" charset="-122"/>
              </a:rPr>
              <a:t>）完美兼容</a:t>
            </a:r>
            <a:r>
              <a:rPr lang="en-US" altLang="zh-CN" sz="2000" dirty="0">
                <a:latin typeface="等线" panose="02010600030101010101" pitchFamily="2" charset="-122"/>
                <a:ea typeface="等线" panose="02010600030101010101" pitchFamily="2" charset="-122"/>
                <a:cs typeface="等线" panose="02010600030101010101" pitchFamily="2" charset="-122"/>
              </a:rPr>
              <a:t>Java</a:t>
            </a:r>
            <a:r>
              <a:rPr lang="zh-CN" altLang="en-US" sz="2000" dirty="0">
                <a:latin typeface="等线" panose="02010600030101010101" pitchFamily="2" charset="-122"/>
                <a:ea typeface="等线" panose="02010600030101010101" pitchFamily="2" charset="-122"/>
                <a:cs typeface="等线" panose="02010600030101010101" pitchFamily="2" charset="-122"/>
              </a:rPr>
              <a:t>，便于代码迁移和复用</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3"/>
            <a:r>
              <a:rPr lang="en-US" altLang="zh-CN" sz="1800" dirty="0">
                <a:latin typeface="等线" panose="02010600030101010101" pitchFamily="2" charset="-122"/>
                <a:ea typeface="等线" panose="02010600030101010101" pitchFamily="2" charset="-122"/>
                <a:cs typeface="等线" panose="02010600030101010101" pitchFamily="2" charset="-122"/>
              </a:rPr>
              <a:t>Kotlin</a:t>
            </a:r>
            <a:r>
              <a:rPr lang="zh-CN" altLang="en-US" sz="1800" dirty="0">
                <a:latin typeface="等线" panose="02010600030101010101" pitchFamily="2" charset="-122"/>
                <a:ea typeface="等线" panose="02010600030101010101" pitchFamily="2" charset="-122"/>
                <a:cs typeface="等线" panose="02010600030101010101" pitchFamily="2" charset="-122"/>
              </a:rPr>
              <a:t>具有完全兼容</a:t>
            </a:r>
            <a:r>
              <a:rPr lang="en-US" altLang="zh-CN" sz="1800" dirty="0">
                <a:latin typeface="等线" panose="02010600030101010101" pitchFamily="2" charset="-122"/>
                <a:ea typeface="等线" panose="02010600030101010101" pitchFamily="2" charset="-122"/>
                <a:cs typeface="等线" panose="02010600030101010101" pitchFamily="2" charset="-122"/>
              </a:rPr>
              <a:t>Java</a:t>
            </a:r>
            <a:r>
              <a:rPr lang="zh-CN" altLang="en-US" sz="1800" dirty="0">
                <a:latin typeface="等线" panose="02010600030101010101" pitchFamily="2" charset="-122"/>
                <a:ea typeface="等线" panose="02010600030101010101" pitchFamily="2" charset="-122"/>
                <a:cs typeface="等线" panose="02010600030101010101" pitchFamily="2" charset="-122"/>
              </a:rPr>
              <a:t>代码的能力，可以在</a:t>
            </a:r>
            <a:r>
              <a:rPr lang="en-US" altLang="zh-CN" sz="1800" dirty="0">
                <a:latin typeface="等线" panose="02010600030101010101" pitchFamily="2" charset="-122"/>
                <a:ea typeface="等线" panose="02010600030101010101" pitchFamily="2" charset="-122"/>
                <a:cs typeface="等线" panose="02010600030101010101" pitchFamily="2" charset="-122"/>
              </a:rPr>
              <a:t>Kotlin</a:t>
            </a:r>
            <a:r>
              <a:rPr lang="zh-CN" altLang="en-US" sz="1800" dirty="0">
                <a:latin typeface="等线" panose="02010600030101010101" pitchFamily="2" charset="-122"/>
                <a:ea typeface="等线" panose="02010600030101010101" pitchFamily="2" charset="-122"/>
                <a:cs typeface="等线" panose="02010600030101010101" pitchFamily="2" charset="-122"/>
              </a:rPr>
              <a:t>代码中直接调用</a:t>
            </a:r>
            <a:r>
              <a:rPr lang="en-US" altLang="zh-CN" sz="1800" dirty="0">
                <a:latin typeface="等线" panose="02010600030101010101" pitchFamily="2" charset="-122"/>
                <a:ea typeface="等线" panose="02010600030101010101" pitchFamily="2" charset="-122"/>
                <a:cs typeface="等线" panose="02010600030101010101" pitchFamily="2" charset="-122"/>
              </a:rPr>
              <a:t> Java</a:t>
            </a:r>
            <a:r>
              <a:rPr lang="zh-CN" altLang="en-US" sz="1800" dirty="0">
                <a:latin typeface="等线" panose="02010600030101010101" pitchFamily="2" charset="-122"/>
                <a:ea typeface="等线" panose="02010600030101010101" pitchFamily="2" charset="-122"/>
                <a:cs typeface="等线" panose="02010600030101010101" pitchFamily="2" charset="-122"/>
              </a:rPr>
              <a:t>方法，也可以在</a:t>
            </a:r>
            <a:r>
              <a:rPr lang="en-US" altLang="zh-CN" sz="1800" dirty="0">
                <a:latin typeface="等线" panose="02010600030101010101" pitchFamily="2" charset="-122"/>
                <a:ea typeface="等线" panose="02010600030101010101" pitchFamily="2" charset="-122"/>
                <a:cs typeface="等线" panose="02010600030101010101" pitchFamily="2" charset="-122"/>
              </a:rPr>
              <a:t>Java</a:t>
            </a:r>
            <a:r>
              <a:rPr lang="zh-CN" altLang="en-US" sz="1800" dirty="0">
                <a:latin typeface="等线" panose="02010600030101010101" pitchFamily="2" charset="-122"/>
                <a:ea typeface="等线" panose="02010600030101010101" pitchFamily="2" charset="-122"/>
                <a:cs typeface="等线" panose="02010600030101010101" pitchFamily="2" charset="-122"/>
              </a:rPr>
              <a:t>代码中使用</a:t>
            </a:r>
            <a:r>
              <a:rPr lang="en-US" altLang="zh-CN" sz="1800" dirty="0">
                <a:latin typeface="等线" panose="02010600030101010101" pitchFamily="2" charset="-122"/>
                <a:ea typeface="等线" panose="02010600030101010101" pitchFamily="2" charset="-122"/>
                <a:cs typeface="等线" panose="02010600030101010101" pitchFamily="2" charset="-122"/>
              </a:rPr>
              <a:t> Kotlin </a:t>
            </a:r>
            <a:r>
              <a:rPr lang="zh-CN" altLang="en-US" sz="1800" dirty="0">
                <a:latin typeface="等线" panose="02010600030101010101" pitchFamily="2" charset="-122"/>
                <a:ea typeface="等线" panose="02010600030101010101" pitchFamily="2" charset="-122"/>
                <a:cs typeface="等线" panose="02010600030101010101" pitchFamily="2" charset="-122"/>
              </a:rPr>
              <a:t>编写的类和函数</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a:r>
              <a:rPr lang="zh-CN" altLang="en-US" sz="1800" dirty="0">
                <a:latin typeface="等线" panose="02010600030101010101" pitchFamily="2" charset="-122"/>
                <a:ea typeface="等线" panose="02010600030101010101" pitchFamily="2" charset="-122"/>
                <a:cs typeface="等线" panose="02010600030101010101" pitchFamily="2" charset="-122"/>
              </a:rPr>
              <a:t>这种无缝互操作使得已有</a:t>
            </a:r>
            <a:r>
              <a:rPr lang="en-US" altLang="zh-CN" sz="1800" dirty="0">
                <a:latin typeface="等线" panose="02010600030101010101" pitchFamily="2" charset="-122"/>
                <a:ea typeface="等线" panose="02010600030101010101" pitchFamily="2" charset="-122"/>
                <a:cs typeface="等线" panose="02010600030101010101" pitchFamily="2" charset="-122"/>
              </a:rPr>
              <a:t>Java</a:t>
            </a:r>
            <a:r>
              <a:rPr lang="zh-CN" altLang="en-US" sz="1800" dirty="0">
                <a:latin typeface="等线" panose="02010600030101010101" pitchFamily="2" charset="-122"/>
                <a:ea typeface="等线" panose="02010600030101010101" pitchFamily="2" charset="-122"/>
                <a:cs typeface="等线" panose="02010600030101010101" pitchFamily="2" charset="-122"/>
              </a:rPr>
              <a:t>项目可以逐步迁移到</a:t>
            </a:r>
            <a:r>
              <a:rPr lang="en-US" altLang="zh-CN" sz="1800" dirty="0">
                <a:latin typeface="等线" panose="02010600030101010101" pitchFamily="2" charset="-122"/>
                <a:ea typeface="等线" panose="02010600030101010101" pitchFamily="2" charset="-122"/>
                <a:cs typeface="等线" panose="02010600030101010101" pitchFamily="2" charset="-122"/>
              </a:rPr>
              <a:t>Kotlin</a:t>
            </a:r>
            <a:r>
              <a:rPr lang="zh-CN" altLang="en-US" sz="1800" dirty="0">
                <a:latin typeface="等线" panose="02010600030101010101" pitchFamily="2" charset="-122"/>
                <a:ea typeface="等线" panose="02010600030101010101" pitchFamily="2" charset="-122"/>
                <a:cs typeface="等线" panose="02010600030101010101" pitchFamily="2" charset="-122"/>
              </a:rPr>
              <a:t>，而无需完全重构代码，大幅降低开发成本</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5926455" y="1953895"/>
            <a:ext cx="4064000" cy="368300"/>
          </a:xfrm>
          <a:prstGeom prst="rect">
            <a:avLst/>
          </a:prstGeom>
          <a:noFill/>
        </p:spPr>
        <p:txBody>
          <a:bodyPr wrap="square" rtlCol="0">
            <a:spAutoFit/>
          </a:bodyPr>
          <a:p>
            <a:r>
              <a:rPr lang="en-US" altLang="zh-CN"/>
              <a:t>Kotlin </a:t>
            </a:r>
            <a:r>
              <a:rPr lang="zh-CN" altLang="en-US"/>
              <a:t>代码调用</a:t>
            </a:r>
            <a:r>
              <a:rPr lang="en-US" altLang="zh-CN"/>
              <a:t> Java </a:t>
            </a:r>
            <a:r>
              <a:rPr lang="zh-CN" altLang="en-US"/>
              <a:t>方法：</a:t>
            </a:r>
            <a:endParaRPr lang="zh-CN" altLang="en-US"/>
          </a:p>
        </p:txBody>
      </p:sp>
      <p:sp>
        <p:nvSpPr>
          <p:cNvPr id="8" name="文本框 7"/>
          <p:cNvSpPr txBox="1"/>
          <p:nvPr/>
        </p:nvSpPr>
        <p:spPr>
          <a:xfrm>
            <a:off x="5926455" y="4688840"/>
            <a:ext cx="4064000" cy="368300"/>
          </a:xfrm>
          <a:prstGeom prst="rect">
            <a:avLst/>
          </a:prstGeom>
          <a:noFill/>
        </p:spPr>
        <p:txBody>
          <a:bodyPr wrap="square" rtlCol="0">
            <a:spAutoFit/>
          </a:bodyPr>
          <a:p>
            <a:r>
              <a:rPr lang="en-US" altLang="zh-CN"/>
              <a:t>Java </a:t>
            </a:r>
            <a:r>
              <a:rPr lang="zh-CN" altLang="en-US"/>
              <a:t>代码调用</a:t>
            </a:r>
            <a:r>
              <a:rPr lang="en-US" altLang="zh-CN"/>
              <a:t> Kotlin </a:t>
            </a:r>
            <a:r>
              <a:rPr lang="zh-CN" altLang="en-US"/>
              <a:t>方法：</a:t>
            </a:r>
            <a:endParaRPr lang="zh-CN" altLang="en-US"/>
          </a:p>
        </p:txBody>
      </p:sp>
      <p:graphicFrame>
        <p:nvGraphicFramePr>
          <p:cNvPr id="7" name="表格 6"/>
          <p:cNvGraphicFramePr/>
          <p:nvPr>
            <p:custDataLst>
              <p:tags r:id="rId2"/>
            </p:custDataLst>
          </p:nvPr>
        </p:nvGraphicFramePr>
        <p:xfrm>
          <a:off x="5728970" y="2357120"/>
          <a:ext cx="6048375" cy="818515"/>
        </p:xfrm>
        <a:graphic>
          <a:graphicData uri="http://schemas.openxmlformats.org/drawingml/2006/table">
            <a:tbl>
              <a:tblPr/>
              <a:tblGrid>
                <a:gridCol w="6048375"/>
              </a:tblGrid>
              <a:tr h="81851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list = ArrayList&lt;String&gt;() </a:t>
                      </a:r>
                      <a:r>
                        <a:rPr lang="en-US" altLang="zh-CN" sz="1400">
                          <a:solidFill>
                            <a:srgbClr val="008080"/>
                          </a:solidFill>
                          <a:latin typeface="宋体" panose="02010600030101010101" pitchFamily="2" charset="-122"/>
                          <a:ea typeface="宋体" panose="02010600030101010101" pitchFamily="2" charset="-122"/>
                        </a:rPr>
                        <a:t> // Kotlin </a:t>
                      </a:r>
                      <a:r>
                        <a:rPr lang="zh-CN" altLang="en-US" sz="1400">
                          <a:solidFill>
                            <a:srgbClr val="008080"/>
                          </a:solidFill>
                          <a:latin typeface="宋体" panose="02010600030101010101" pitchFamily="2" charset="-122"/>
                          <a:ea typeface="宋体" panose="02010600030101010101" pitchFamily="2" charset="-122"/>
                        </a:rPr>
                        <a:t>调用 </a:t>
                      </a:r>
                      <a:r>
                        <a:rPr lang="en-US" altLang="zh-CN" sz="1400">
                          <a:solidFill>
                            <a:srgbClr val="008080"/>
                          </a:solidFill>
                          <a:latin typeface="宋体" panose="02010600030101010101" pitchFamily="2" charset="-122"/>
                          <a:ea typeface="宋体" panose="02010600030101010101" pitchFamily="2" charset="-122"/>
                        </a:rPr>
                        <a:t>Java </a:t>
                      </a:r>
                      <a:r>
                        <a:rPr lang="zh-CN" altLang="en-US" sz="1400">
                          <a:solidFill>
                            <a:srgbClr val="008080"/>
                          </a:solidFill>
                          <a:latin typeface="宋体" panose="02010600030101010101" pitchFamily="2" charset="-122"/>
                          <a:ea typeface="宋体" panose="02010600030101010101" pitchFamily="2" charset="-122"/>
                        </a:rPr>
                        <a:t>的 </a:t>
                      </a:r>
                      <a:r>
                        <a:rPr lang="en-US" altLang="zh-CN" sz="1400">
                          <a:solidFill>
                            <a:srgbClr val="008080"/>
                          </a:solidFill>
                          <a:latin typeface="宋体" panose="02010600030101010101" pitchFamily="2" charset="-122"/>
                          <a:ea typeface="宋体" panose="02010600030101010101" pitchFamily="2" charset="-122"/>
                        </a:rPr>
                        <a:t>ArrayList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list.add("Kotlin")</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println(list.size)</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11" name="表格 10"/>
          <p:cNvGraphicFramePr/>
          <p:nvPr>
            <p:custDataLst>
              <p:tags r:id="rId3"/>
            </p:custDataLst>
          </p:nvPr>
        </p:nvGraphicFramePr>
        <p:xfrm>
          <a:off x="5805170" y="5057140"/>
          <a:ext cx="5532755" cy="213360"/>
        </p:xfrm>
        <a:graphic>
          <a:graphicData uri="http://schemas.openxmlformats.org/drawingml/2006/table">
            <a:tbl>
              <a:tblPr/>
              <a:tblGrid>
                <a:gridCol w="5532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KotlinUtils.sayHello(); // </a:t>
                      </a:r>
                      <a:r>
                        <a:rPr lang="zh-CN" altLang="en-US" sz="1400">
                          <a:solidFill>
                            <a:srgbClr val="008080"/>
                          </a:solidFill>
                          <a:latin typeface="宋体" panose="02010600030101010101" pitchFamily="2" charset="-122"/>
                          <a:ea typeface="宋体" panose="02010600030101010101" pitchFamily="2" charset="-122"/>
                        </a:rPr>
                        <a:t>调用 </a:t>
                      </a:r>
                      <a:r>
                        <a:rPr lang="en-US" altLang="zh-CN" sz="1400">
                          <a:solidFill>
                            <a:srgbClr val="008080"/>
                          </a:solidFill>
                          <a:latin typeface="宋体" panose="02010600030101010101" pitchFamily="2" charset="-122"/>
                          <a:ea typeface="宋体" panose="02010600030101010101" pitchFamily="2" charset="-122"/>
                        </a:rPr>
                        <a:t>Kotlin </a:t>
                      </a:r>
                      <a:r>
                        <a:rPr lang="zh-CN" altLang="en-US" sz="1400">
                          <a:solidFill>
                            <a:srgbClr val="008080"/>
                          </a:solidFill>
                          <a:latin typeface="宋体" panose="02010600030101010101" pitchFamily="2" charset="-122"/>
                          <a:ea typeface="宋体" panose="02010600030101010101" pitchFamily="2" charset="-122"/>
                        </a:rPr>
                        <a:t>定义的方法</a:t>
                      </a:r>
                      <a:endParaRPr lang="zh-CN" altLang="en-US"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4.1</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简介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4989195" cy="42760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zh-CN" sz="3200" dirty="0">
                <a:latin typeface="等线" panose="02010600030101010101" pitchFamily="2" charset="-122"/>
                <a:ea typeface="等线" panose="02010600030101010101" pitchFamily="2" charset="-122"/>
                <a:cs typeface="等线" panose="02010600030101010101" pitchFamily="2" charset="-122"/>
              </a:rPr>
              <a:t>4.1.3 Kotlin</a:t>
            </a:r>
            <a:r>
              <a:rPr lang="zh-CN" altLang="en-US" sz="3200" dirty="0">
                <a:latin typeface="等线" panose="02010600030101010101" pitchFamily="2" charset="-122"/>
                <a:ea typeface="等线" panose="02010600030101010101" pitchFamily="2" charset="-122"/>
                <a:cs typeface="等线" panose="02010600030101010101" pitchFamily="2" charset="-122"/>
              </a:rPr>
              <a:t>特性</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marL="685800" lvl="2" indent="0">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5</a:t>
            </a:r>
            <a:r>
              <a:rPr lang="zh-CN" altLang="en-US" sz="2000" dirty="0">
                <a:latin typeface="等线" panose="02010600030101010101" pitchFamily="2" charset="-122"/>
                <a:ea typeface="等线" panose="02010600030101010101" pitchFamily="2" charset="-122"/>
                <a:cs typeface="等线" panose="02010600030101010101" pitchFamily="2" charset="-122"/>
              </a:rPr>
              <a:t>）原生支持协程，简化异步编程</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3"/>
            <a:r>
              <a:rPr lang="zh-CN" altLang="en-US" sz="1800" dirty="0">
                <a:latin typeface="等线" panose="02010600030101010101" pitchFamily="2" charset="-122"/>
                <a:ea typeface="等线" panose="02010600030101010101" pitchFamily="2" charset="-122"/>
                <a:cs typeface="等线" panose="02010600030101010101" pitchFamily="2" charset="-122"/>
              </a:rPr>
              <a:t>在</a:t>
            </a:r>
            <a:r>
              <a:rPr lang="en-US" altLang="zh-CN" sz="1800" dirty="0">
                <a:latin typeface="等线" panose="02010600030101010101" pitchFamily="2" charset="-122"/>
                <a:ea typeface="等线" panose="02010600030101010101" pitchFamily="2" charset="-122"/>
                <a:cs typeface="等线" panose="02010600030101010101" pitchFamily="2" charset="-122"/>
              </a:rPr>
              <a:t> Android </a:t>
            </a:r>
            <a:r>
              <a:rPr lang="zh-CN" altLang="en-US" sz="1800" dirty="0">
                <a:latin typeface="等线" panose="02010600030101010101" pitchFamily="2" charset="-122"/>
                <a:ea typeface="等线" panose="02010600030101010101" pitchFamily="2" charset="-122"/>
                <a:cs typeface="等线" panose="02010600030101010101" pitchFamily="2" charset="-122"/>
              </a:rPr>
              <a:t>开发中，异步任务（如网络请求、数据库查询）是常见需求。</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a:r>
              <a:rPr lang="zh-CN" altLang="en-US" sz="1800" dirty="0">
                <a:latin typeface="等线" panose="02010600030101010101" pitchFamily="2" charset="-122"/>
                <a:ea typeface="等线" panose="02010600030101010101" pitchFamily="2" charset="-122"/>
                <a:cs typeface="等线" panose="02010600030101010101" pitchFamily="2" charset="-122"/>
              </a:rPr>
              <a:t>传统</a:t>
            </a:r>
            <a:r>
              <a:rPr lang="en-US" altLang="zh-CN" sz="1800" dirty="0">
                <a:latin typeface="等线" panose="02010600030101010101" pitchFamily="2" charset="-122"/>
                <a:ea typeface="等线" panose="02010600030101010101" pitchFamily="2" charset="-122"/>
                <a:cs typeface="等线" panose="02010600030101010101" pitchFamily="2" charset="-122"/>
              </a:rPr>
              <a:t>Java</a:t>
            </a:r>
            <a:r>
              <a:rPr lang="zh-CN" altLang="en-US" sz="1800" dirty="0">
                <a:latin typeface="等线" panose="02010600030101010101" pitchFamily="2" charset="-122"/>
                <a:ea typeface="等线" panose="02010600030101010101" pitchFamily="2" charset="-122"/>
                <a:cs typeface="等线" panose="02010600030101010101" pitchFamily="2" charset="-122"/>
              </a:rPr>
              <a:t>需要使用回调（</a:t>
            </a:r>
            <a:r>
              <a:rPr lang="en-US" altLang="zh-CN" sz="1800" dirty="0">
                <a:latin typeface="等线" panose="02010600030101010101" pitchFamily="2" charset="-122"/>
                <a:ea typeface="等线" panose="02010600030101010101" pitchFamily="2" charset="-122"/>
                <a:cs typeface="等线" panose="02010600030101010101" pitchFamily="2" charset="-122"/>
              </a:rPr>
              <a:t>Callback</a:t>
            </a:r>
            <a:r>
              <a:rPr lang="zh-CN" altLang="en-US" sz="1800" dirty="0">
                <a:latin typeface="等线" panose="02010600030101010101" pitchFamily="2" charset="-122"/>
                <a:ea typeface="等线" panose="02010600030101010101" pitchFamily="2" charset="-122"/>
                <a:cs typeface="等线" panose="02010600030101010101" pitchFamily="2" charset="-122"/>
              </a:rPr>
              <a:t>）或</a:t>
            </a:r>
            <a:r>
              <a:rPr lang="en-US" altLang="zh-CN" sz="1800" dirty="0">
                <a:latin typeface="等线" panose="02010600030101010101" pitchFamily="2" charset="-122"/>
                <a:ea typeface="等线" panose="02010600030101010101" pitchFamily="2" charset="-122"/>
                <a:cs typeface="等线" panose="02010600030101010101" pitchFamily="2" charset="-122"/>
              </a:rPr>
              <a:t>AsyncTask</a:t>
            </a:r>
            <a:r>
              <a:rPr lang="zh-CN" altLang="en-US" sz="1800" dirty="0">
                <a:latin typeface="等线" panose="02010600030101010101" pitchFamily="2" charset="-122"/>
                <a:ea typeface="等线" panose="02010600030101010101" pitchFamily="2" charset="-122"/>
                <a:cs typeface="等线" panose="02010600030101010101" pitchFamily="2" charset="-122"/>
              </a:rPr>
              <a:t>处理异步任务，代码复杂且容易引发</a:t>
            </a:r>
            <a:r>
              <a:rPr lang="en-US" altLang="zh-CN" sz="1800" dirty="0">
                <a:latin typeface="等线" panose="02010600030101010101" pitchFamily="2" charset="-122"/>
                <a:ea typeface="等线" panose="02010600030101010101" pitchFamily="2" charset="-122"/>
                <a:cs typeface="等线" panose="02010600030101010101" pitchFamily="2" charset="-122"/>
              </a:rPr>
              <a:t>“</a:t>
            </a:r>
            <a:r>
              <a:rPr lang="zh-CN" altLang="en-US" sz="1800" dirty="0">
                <a:latin typeface="等线" panose="02010600030101010101" pitchFamily="2" charset="-122"/>
                <a:ea typeface="等线" panose="02010600030101010101" pitchFamily="2" charset="-122"/>
                <a:cs typeface="等线" panose="02010600030101010101" pitchFamily="2" charset="-122"/>
              </a:rPr>
              <a:t>回调地狱</a:t>
            </a:r>
            <a:r>
              <a:rPr lang="en-US" altLang="zh-CN" sz="1800" dirty="0">
                <a:latin typeface="等线" panose="02010600030101010101" pitchFamily="2" charset="-122"/>
                <a:ea typeface="等线" panose="02010600030101010101" pitchFamily="2" charset="-122"/>
                <a:cs typeface="等线" panose="02010600030101010101" pitchFamily="2" charset="-122"/>
              </a:rPr>
              <a:t>”</a:t>
            </a:r>
            <a:r>
              <a:rPr lang="zh-CN" altLang="en-US" sz="1800" dirty="0">
                <a:latin typeface="等线" panose="02010600030101010101" pitchFamily="2" charset="-122"/>
                <a:ea typeface="等线" panose="02010600030101010101" pitchFamily="2" charset="-122"/>
                <a:cs typeface="等线" panose="02010600030101010101" pitchFamily="2" charset="-122"/>
              </a:rPr>
              <a:t>。</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a:r>
              <a:rPr lang="en-US" altLang="zh-CN" sz="1800" dirty="0">
                <a:latin typeface="等线" panose="02010600030101010101" pitchFamily="2" charset="-122"/>
                <a:ea typeface="等线" panose="02010600030101010101" pitchFamily="2" charset="-122"/>
                <a:cs typeface="等线" panose="02010600030101010101" pitchFamily="2" charset="-122"/>
              </a:rPr>
              <a:t>Kotlin </a:t>
            </a:r>
            <a:r>
              <a:rPr lang="zh-CN" altLang="en-US" sz="1800" dirty="0">
                <a:latin typeface="等线" panose="02010600030101010101" pitchFamily="2" charset="-122"/>
                <a:ea typeface="等线" panose="02010600030101010101" pitchFamily="2" charset="-122"/>
                <a:cs typeface="等线" panose="02010600030101010101" pitchFamily="2" charset="-122"/>
              </a:rPr>
              <a:t>提供的协程（</a:t>
            </a:r>
            <a:r>
              <a:rPr lang="en-US" altLang="zh-CN" sz="1800" dirty="0">
                <a:latin typeface="等线" panose="02010600030101010101" pitchFamily="2" charset="-122"/>
                <a:ea typeface="等线" panose="02010600030101010101" pitchFamily="2" charset="-122"/>
                <a:cs typeface="等线" panose="02010600030101010101" pitchFamily="2" charset="-122"/>
              </a:rPr>
              <a:t>Coroutines</a:t>
            </a:r>
            <a:r>
              <a:rPr lang="zh-CN" altLang="en-US" sz="1800" dirty="0">
                <a:latin typeface="等线" panose="02010600030101010101" pitchFamily="2" charset="-122"/>
                <a:ea typeface="等线" panose="02010600030101010101" pitchFamily="2" charset="-122"/>
                <a:cs typeface="等线" panose="02010600030101010101" pitchFamily="2" charset="-122"/>
              </a:rPr>
              <a:t>）使异步代码像同步代码一样易读且高效。同时简化异步代码的写法，更符合现代编程风格</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685800" lvl="2" indent="0">
              <a:buNone/>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5926455" y="1953895"/>
            <a:ext cx="4064000" cy="368300"/>
          </a:xfrm>
          <a:prstGeom prst="rect">
            <a:avLst/>
          </a:prstGeom>
          <a:noFill/>
        </p:spPr>
        <p:txBody>
          <a:bodyPr wrap="square" rtlCol="0">
            <a:spAutoFit/>
          </a:bodyPr>
          <a:p>
            <a:r>
              <a:rPr lang="zh-CN" altLang="en-US"/>
              <a:t>使用</a:t>
            </a:r>
            <a:r>
              <a:rPr lang="en-US" altLang="zh-CN"/>
              <a:t> Kotlin </a:t>
            </a:r>
            <a:r>
              <a:rPr lang="zh-CN" altLang="en-US"/>
              <a:t>协程进行网络请求示例：</a:t>
            </a:r>
            <a:endParaRPr lang="zh-CN" altLang="en-US"/>
          </a:p>
        </p:txBody>
      </p:sp>
      <p:graphicFrame>
        <p:nvGraphicFramePr>
          <p:cNvPr id="7" name="表格 6"/>
          <p:cNvGraphicFramePr/>
          <p:nvPr/>
        </p:nvGraphicFramePr>
        <p:xfrm>
          <a:off x="5926455" y="2322195"/>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suspend fun fetchData()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withContext(Dispatchers.IO)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val result = api.getData()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在 </a:t>
                      </a:r>
                      <a:r>
                        <a:rPr lang="en-US" altLang="zh-CN" sz="1400">
                          <a:solidFill>
                            <a:srgbClr val="008080"/>
                          </a:solidFill>
                          <a:latin typeface="宋体" panose="02010600030101010101" pitchFamily="2" charset="-122"/>
                          <a:ea typeface="宋体" panose="02010600030101010101" pitchFamily="2" charset="-122"/>
                        </a:rPr>
                        <a:t>IO </a:t>
                      </a:r>
                      <a:r>
                        <a:rPr lang="zh-CN" altLang="en-US" sz="1400">
                          <a:solidFill>
                            <a:srgbClr val="008080"/>
                          </a:solidFill>
                          <a:latin typeface="宋体" panose="02010600030101010101" pitchFamily="2" charset="-122"/>
                          <a:ea typeface="宋体" panose="02010600030101010101" pitchFamily="2" charset="-122"/>
                        </a:rPr>
                        <a:t>线程执行</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println(result)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4.1</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简介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4989195" cy="42760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zh-CN" sz="3200" dirty="0">
                <a:latin typeface="等线" panose="02010600030101010101" pitchFamily="2" charset="-122"/>
                <a:ea typeface="等线" panose="02010600030101010101" pitchFamily="2" charset="-122"/>
                <a:cs typeface="等线" panose="02010600030101010101" pitchFamily="2" charset="-122"/>
              </a:rPr>
              <a:t>4.1.3 Kotlin</a:t>
            </a:r>
            <a:r>
              <a:rPr lang="zh-CN" altLang="en-US" sz="3200" dirty="0">
                <a:latin typeface="等线" panose="02010600030101010101" pitchFamily="2" charset="-122"/>
                <a:ea typeface="等线" panose="02010600030101010101" pitchFamily="2" charset="-122"/>
                <a:cs typeface="等线" panose="02010600030101010101" pitchFamily="2" charset="-122"/>
              </a:rPr>
              <a:t>特性</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marL="685800" lvl="2" indent="0">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6</a:t>
            </a:r>
            <a:r>
              <a:rPr lang="zh-CN" altLang="en-US" sz="2000" dirty="0">
                <a:latin typeface="等线" panose="02010600030101010101" pitchFamily="2" charset="-122"/>
                <a:ea typeface="等线" panose="02010600030101010101" pitchFamily="2" charset="-122"/>
                <a:cs typeface="等线" panose="02010600030101010101" pitchFamily="2" charset="-122"/>
              </a:rPr>
              <a:t>）官方提供</a:t>
            </a:r>
            <a:r>
              <a:rPr lang="en-US" altLang="zh-CN" sz="2000" dirty="0">
                <a:latin typeface="等线" panose="02010600030101010101" pitchFamily="2" charset="-122"/>
                <a:ea typeface="等线" panose="02010600030101010101" pitchFamily="2" charset="-122"/>
                <a:cs typeface="等线" panose="02010600030101010101" pitchFamily="2" charset="-122"/>
              </a:rPr>
              <a:t>Kotlin</a:t>
            </a:r>
            <a:r>
              <a:rPr lang="zh-CN" altLang="en-US" sz="2000" dirty="0">
                <a:latin typeface="等线" panose="02010600030101010101" pitchFamily="2" charset="-122"/>
                <a:ea typeface="等线" panose="02010600030101010101" pitchFamily="2" charset="-122"/>
                <a:cs typeface="等线" panose="02010600030101010101" pitchFamily="2" charset="-122"/>
              </a:rPr>
              <a:t>特化</a:t>
            </a:r>
            <a:r>
              <a:rPr lang="en-US" altLang="zh-CN" sz="2000" dirty="0">
                <a:latin typeface="等线" panose="02010600030101010101" pitchFamily="2" charset="-122"/>
                <a:ea typeface="等线" panose="02010600030101010101" pitchFamily="2" charset="-122"/>
                <a:cs typeface="等线" panose="02010600030101010101" pitchFamily="2" charset="-122"/>
              </a:rPr>
              <a:t>API</a:t>
            </a:r>
            <a:r>
              <a:rPr lang="zh-CN" altLang="en-US" sz="2000" dirty="0">
                <a:latin typeface="等线" panose="02010600030101010101" pitchFamily="2" charset="-122"/>
                <a:ea typeface="等线" panose="02010600030101010101" pitchFamily="2" charset="-122"/>
                <a:cs typeface="等线" panose="02010600030101010101" pitchFamily="2" charset="-122"/>
              </a:rPr>
              <a:t>，提高代码质量</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3"/>
            <a:r>
              <a:rPr lang="en-US" altLang="zh-CN" sz="1800" dirty="0">
                <a:latin typeface="等线" panose="02010600030101010101" pitchFamily="2" charset="-122"/>
                <a:ea typeface="等线" panose="02010600030101010101" pitchFamily="2" charset="-122"/>
                <a:cs typeface="等线" panose="02010600030101010101" pitchFamily="2" charset="-122"/>
              </a:rPr>
              <a:t> Google</a:t>
            </a:r>
            <a:r>
              <a:rPr lang="zh-CN" altLang="en-US" sz="1800" dirty="0">
                <a:latin typeface="等线" panose="02010600030101010101" pitchFamily="2" charset="-122"/>
                <a:ea typeface="等线" panose="02010600030101010101" pitchFamily="2" charset="-122"/>
                <a:cs typeface="等线" panose="02010600030101010101" pitchFamily="2" charset="-122"/>
              </a:rPr>
              <a:t>专门为</a:t>
            </a:r>
            <a:r>
              <a:rPr lang="en-US" altLang="zh-CN" sz="1800" dirty="0">
                <a:latin typeface="等线" panose="02010600030101010101" pitchFamily="2" charset="-122"/>
                <a:ea typeface="等线" panose="02010600030101010101" pitchFamily="2" charset="-122"/>
                <a:cs typeface="等线" panose="02010600030101010101" pitchFamily="2" charset="-122"/>
              </a:rPr>
              <a:t>Kotlin</a:t>
            </a:r>
            <a:r>
              <a:rPr lang="zh-CN" altLang="en-US" sz="1800" dirty="0">
                <a:latin typeface="等线" panose="02010600030101010101" pitchFamily="2" charset="-122"/>
                <a:ea typeface="等线" panose="02010600030101010101" pitchFamily="2" charset="-122"/>
                <a:cs typeface="等线" panose="02010600030101010101" pitchFamily="2" charset="-122"/>
              </a:rPr>
              <a:t>量身定制了一系列</a:t>
            </a:r>
            <a:r>
              <a:rPr lang="en-US" altLang="zh-CN" sz="1800" dirty="0">
                <a:latin typeface="等线" panose="02010600030101010101" pitchFamily="2" charset="-122"/>
                <a:ea typeface="等线" panose="02010600030101010101" pitchFamily="2" charset="-122"/>
                <a:cs typeface="等线" panose="02010600030101010101" pitchFamily="2" charset="-122"/>
              </a:rPr>
              <a:t>API</a:t>
            </a:r>
            <a:r>
              <a:rPr lang="zh-CN" altLang="en-US" sz="1800" dirty="0">
                <a:latin typeface="等线" panose="02010600030101010101" pitchFamily="2" charset="-122"/>
                <a:ea typeface="等线" panose="02010600030101010101" pitchFamily="2" charset="-122"/>
                <a:cs typeface="等线" panose="02010600030101010101" pitchFamily="2" charset="-122"/>
              </a:rPr>
              <a:t>，以充分发挥</a:t>
            </a:r>
            <a:r>
              <a:rPr lang="en-US" altLang="zh-CN" sz="1800" dirty="0">
                <a:latin typeface="等线" panose="02010600030101010101" pitchFamily="2" charset="-122"/>
                <a:ea typeface="等线" panose="02010600030101010101" pitchFamily="2" charset="-122"/>
                <a:cs typeface="等线" panose="02010600030101010101" pitchFamily="2" charset="-122"/>
              </a:rPr>
              <a:t>Kotlin</a:t>
            </a:r>
            <a:r>
              <a:rPr lang="zh-CN" altLang="en-US" sz="1800" dirty="0">
                <a:latin typeface="等线" panose="02010600030101010101" pitchFamily="2" charset="-122"/>
                <a:ea typeface="等线" panose="02010600030101010101" pitchFamily="2" charset="-122"/>
                <a:cs typeface="等线" panose="02010600030101010101" pitchFamily="2" charset="-122"/>
              </a:rPr>
              <a:t>的优势，使</a:t>
            </a:r>
            <a:r>
              <a:rPr lang="en-US" altLang="zh-CN" sz="1800" dirty="0">
                <a:latin typeface="等线" panose="02010600030101010101" pitchFamily="2" charset="-122"/>
                <a:ea typeface="等线" panose="02010600030101010101" pitchFamily="2" charset="-122"/>
                <a:cs typeface="等线" panose="02010600030101010101" pitchFamily="2" charset="-122"/>
              </a:rPr>
              <a:t>Android</a:t>
            </a:r>
            <a:r>
              <a:rPr lang="zh-CN" altLang="en-US" sz="1800" dirty="0">
                <a:latin typeface="等线" panose="02010600030101010101" pitchFamily="2" charset="-122"/>
                <a:ea typeface="等线" panose="02010600030101010101" pitchFamily="2" charset="-122"/>
                <a:cs typeface="等线" panose="02010600030101010101" pitchFamily="2" charset="-122"/>
              </a:rPr>
              <a:t>开发更加直观、高效、现代化</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a:endParaRPr lang="en-US" altLang="zh-CN" sz="1800" dirty="0">
              <a:latin typeface="等线" panose="02010600030101010101" pitchFamily="2" charset="-122"/>
              <a:ea typeface="等线" panose="02010600030101010101" pitchFamily="2" charset="-122"/>
              <a:cs typeface="等线" panose="02010600030101010101" pitchFamily="2" charset="-122"/>
            </a:endParaRPr>
          </a:p>
          <a:p>
            <a:pPr lvl="3"/>
            <a:r>
              <a:rPr lang="zh-CN" altLang="en-US" sz="1800" dirty="0">
                <a:latin typeface="等线" panose="02010600030101010101" pitchFamily="2" charset="-122"/>
                <a:ea typeface="等线" panose="02010600030101010101" pitchFamily="2" charset="-122"/>
                <a:cs typeface="等线" panose="02010600030101010101" pitchFamily="2" charset="-122"/>
              </a:rPr>
              <a:t>基于这些特性，</a:t>
            </a:r>
            <a:r>
              <a:rPr lang="en-US" altLang="zh-CN" sz="1800" dirty="0">
                <a:latin typeface="等线" panose="02010600030101010101" pitchFamily="2" charset="-122"/>
                <a:ea typeface="等线" panose="02010600030101010101" pitchFamily="2" charset="-122"/>
                <a:cs typeface="等线" panose="02010600030101010101" pitchFamily="2" charset="-122"/>
              </a:rPr>
              <a:t>Kotlin</a:t>
            </a:r>
            <a:r>
              <a:rPr lang="zh-CN" altLang="en-US" sz="1800" dirty="0">
                <a:latin typeface="等线" panose="02010600030101010101" pitchFamily="2" charset="-122"/>
                <a:ea typeface="等线" panose="02010600030101010101" pitchFamily="2" charset="-122"/>
                <a:cs typeface="等线" panose="02010600030101010101" pitchFamily="2" charset="-122"/>
              </a:rPr>
              <a:t>已成为现代</a:t>
            </a:r>
            <a:r>
              <a:rPr lang="en-US" altLang="zh-CN" sz="1800" dirty="0">
                <a:latin typeface="等线" panose="02010600030101010101" pitchFamily="2" charset="-122"/>
                <a:ea typeface="等线" panose="02010600030101010101" pitchFamily="2" charset="-122"/>
                <a:cs typeface="等线" panose="02010600030101010101" pitchFamily="2" charset="-122"/>
              </a:rPr>
              <a:t>Android</a:t>
            </a:r>
            <a:r>
              <a:rPr lang="zh-CN" altLang="en-US" sz="1800" dirty="0">
                <a:latin typeface="等线" panose="02010600030101010101" pitchFamily="2" charset="-122"/>
                <a:ea typeface="等线" panose="02010600030101010101" pitchFamily="2" charset="-122"/>
                <a:cs typeface="等线" panose="02010600030101010101" pitchFamily="2" charset="-122"/>
              </a:rPr>
              <a:t>开发的主流语言，大大提高了开发效率和代码质量</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685800" lvl="2" indent="0">
              <a:buNone/>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5926455" y="1953895"/>
            <a:ext cx="4064000" cy="645160"/>
          </a:xfrm>
          <a:prstGeom prst="rect">
            <a:avLst/>
          </a:prstGeom>
          <a:noFill/>
        </p:spPr>
        <p:txBody>
          <a:bodyPr wrap="square" rtlCol="0">
            <a:spAutoFit/>
          </a:bodyPr>
          <a:p>
            <a:r>
              <a:rPr lang="zh-CN" altLang="en-US"/>
              <a:t>在</a:t>
            </a:r>
            <a:r>
              <a:rPr lang="en-US" altLang="zh-CN"/>
              <a:t> Java </a:t>
            </a:r>
            <a:r>
              <a:rPr lang="zh-CN" altLang="en-US"/>
              <a:t>中，使用</a:t>
            </a:r>
            <a:r>
              <a:rPr lang="en-US" altLang="zh-CN"/>
              <a:t> SharedPreferences </a:t>
            </a:r>
            <a:r>
              <a:rPr lang="zh-CN" altLang="en-US"/>
              <a:t>存储数据通常需要这样写：</a:t>
            </a:r>
            <a:endParaRPr lang="zh-CN" altLang="en-US"/>
          </a:p>
        </p:txBody>
      </p:sp>
      <p:sp>
        <p:nvSpPr>
          <p:cNvPr id="8" name="文本框 7"/>
          <p:cNvSpPr txBox="1"/>
          <p:nvPr/>
        </p:nvSpPr>
        <p:spPr>
          <a:xfrm>
            <a:off x="5926455" y="4688840"/>
            <a:ext cx="4064000" cy="368300"/>
          </a:xfrm>
          <a:prstGeom prst="rect">
            <a:avLst/>
          </a:prstGeom>
          <a:noFill/>
        </p:spPr>
        <p:txBody>
          <a:bodyPr wrap="square" rtlCol="0">
            <a:spAutoFit/>
          </a:bodyPr>
          <a:p>
            <a:r>
              <a:rPr lang="zh-CN" altLang="en-US"/>
              <a:t>在</a:t>
            </a:r>
            <a:r>
              <a:rPr lang="en-US" altLang="zh-CN"/>
              <a:t> Kotlin KTX </a:t>
            </a:r>
            <a:r>
              <a:rPr lang="zh-CN" altLang="en-US"/>
              <a:t>中，只需一行代码：</a:t>
            </a:r>
            <a:endParaRPr lang="zh-CN" altLang="en-US"/>
          </a:p>
        </p:txBody>
      </p:sp>
      <p:graphicFrame>
        <p:nvGraphicFramePr>
          <p:cNvPr id="7" name="表格 6"/>
          <p:cNvGraphicFramePr/>
          <p:nvPr/>
        </p:nvGraphicFramePr>
        <p:xfrm>
          <a:off x="5926455" y="2599055"/>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SharedPreferences prefs = getSharedPreferences("settings", Context.MODE_PRIVATE);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SharedPreferences.Editor editor = prefs.edit();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editor.putString("username", "Warner");</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editor.apply();</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11" name="表格 10"/>
          <p:cNvGraphicFramePr/>
          <p:nvPr>
            <p:custDataLst>
              <p:tags r:id="rId2"/>
            </p:custDataLst>
          </p:nvPr>
        </p:nvGraphicFramePr>
        <p:xfrm>
          <a:off x="5926455" y="5270500"/>
          <a:ext cx="5662295" cy="426720"/>
        </p:xfrm>
        <a:graphic>
          <a:graphicData uri="http://schemas.openxmlformats.org/drawingml/2006/table">
            <a:tbl>
              <a:tblPr/>
              <a:tblGrid>
                <a:gridCol w="566229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getSharedPreferences("settings", Context.MODE_PRIVATE).edit { putString("username", "Warner") }</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4.1</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简介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4989195" cy="42760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zh-CN" sz="3200" dirty="0">
                <a:latin typeface="等线" panose="02010600030101010101" pitchFamily="2" charset="-122"/>
                <a:ea typeface="等线" panose="02010600030101010101" pitchFamily="2" charset="-122"/>
                <a:cs typeface="等线" panose="02010600030101010101" pitchFamily="2" charset="-122"/>
              </a:rPr>
              <a:t>4.1.4 Kotlin</a:t>
            </a:r>
            <a:r>
              <a:rPr lang="zh-CN" altLang="en-US" sz="3200" dirty="0">
                <a:latin typeface="等线" panose="02010600030101010101" pitchFamily="2" charset="-122"/>
                <a:ea typeface="等线" panose="02010600030101010101" pitchFamily="2" charset="-122"/>
                <a:cs typeface="等线" panose="02010600030101010101" pitchFamily="2" charset="-122"/>
              </a:rPr>
              <a:t>开发工具</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a:r>
              <a:rPr lang="zh-CN" altLang="en-US" sz="2000" dirty="0">
                <a:latin typeface="等线" panose="02010600030101010101" pitchFamily="2" charset="-122"/>
                <a:ea typeface="等线" panose="02010600030101010101" pitchFamily="2" charset="-122"/>
                <a:cs typeface="等线" panose="02010600030101010101" pitchFamily="2" charset="-122"/>
              </a:rPr>
              <a:t>在进行本章学习的时候，建议安装</a:t>
            </a:r>
            <a:r>
              <a:rPr lang="en-US" altLang="zh-CN" sz="2000" dirty="0">
                <a:latin typeface="等线" panose="02010600030101010101" pitchFamily="2" charset="-122"/>
                <a:ea typeface="等线" panose="02010600030101010101" pitchFamily="2" charset="-122"/>
                <a:cs typeface="等线" panose="02010600030101010101" pitchFamily="2" charset="-122"/>
              </a:rPr>
              <a:t> IntelliJ IDEA</a:t>
            </a:r>
            <a:r>
              <a:rPr lang="zh-CN" altLang="en-US" sz="2000" dirty="0">
                <a:latin typeface="等线" panose="02010600030101010101" pitchFamily="2" charset="-122"/>
                <a:ea typeface="等线" panose="02010600030101010101" pitchFamily="2" charset="-122"/>
                <a:cs typeface="等线" panose="02010600030101010101" pitchFamily="2" charset="-122"/>
              </a:rPr>
              <a:t>进行</a:t>
            </a:r>
            <a:r>
              <a:rPr lang="en-US" altLang="zh-CN" sz="2000" dirty="0">
                <a:latin typeface="等线" panose="02010600030101010101" pitchFamily="2" charset="-122"/>
                <a:ea typeface="等线" panose="02010600030101010101" pitchFamily="2" charset="-122"/>
                <a:cs typeface="等线" panose="02010600030101010101" pitchFamily="2" charset="-122"/>
              </a:rPr>
              <a:t>Kotlin</a:t>
            </a:r>
            <a:r>
              <a:rPr lang="zh-CN" altLang="en-US" sz="2000" dirty="0">
                <a:latin typeface="等线" panose="02010600030101010101" pitchFamily="2" charset="-122"/>
                <a:ea typeface="等线" panose="02010600030101010101" pitchFamily="2" charset="-122"/>
                <a:cs typeface="等线" panose="02010600030101010101" pitchFamily="2" charset="-122"/>
              </a:rPr>
              <a:t>开发。</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r>
              <a:rPr lang="en-US" altLang="zh-CN" sz="2000" dirty="0">
                <a:latin typeface="等线" panose="02010600030101010101" pitchFamily="2" charset="-122"/>
                <a:ea typeface="等线" panose="02010600030101010101" pitchFamily="2" charset="-122"/>
                <a:cs typeface="等线" panose="02010600030101010101" pitchFamily="2" charset="-122"/>
              </a:rPr>
              <a:t>Android Studio</a:t>
            </a:r>
            <a:r>
              <a:rPr lang="zh-CN" altLang="en-US" sz="2000" dirty="0">
                <a:latin typeface="等线" panose="02010600030101010101" pitchFamily="2" charset="-122"/>
                <a:ea typeface="等线" panose="02010600030101010101" pitchFamily="2" charset="-122"/>
                <a:cs typeface="等线" panose="02010600030101010101" pitchFamily="2" charset="-122"/>
              </a:rPr>
              <a:t>会显得臃肿，而</a:t>
            </a:r>
            <a:r>
              <a:rPr lang="en-US" altLang="zh-CN" sz="2000" dirty="0">
                <a:latin typeface="等线" panose="02010600030101010101" pitchFamily="2" charset="-122"/>
                <a:ea typeface="等线" panose="02010600030101010101" pitchFamily="2" charset="-122"/>
                <a:cs typeface="等线" panose="02010600030101010101" pitchFamily="2" charset="-122"/>
              </a:rPr>
              <a:t>IntelliJ IDEA</a:t>
            </a:r>
            <a:r>
              <a:rPr lang="zh-CN" altLang="en-US" sz="2000" dirty="0">
                <a:latin typeface="等线" panose="02010600030101010101" pitchFamily="2" charset="-122"/>
                <a:ea typeface="等线" panose="02010600030101010101" pitchFamily="2" charset="-122"/>
                <a:cs typeface="等线" panose="02010600030101010101" pitchFamily="2" charset="-122"/>
              </a:rPr>
              <a:t>更加轻量，启动速度更快，占用的资源更少，适合在学习纯</a:t>
            </a:r>
            <a:r>
              <a:rPr lang="en-US" altLang="zh-CN" sz="2000" dirty="0">
                <a:latin typeface="等线" panose="02010600030101010101" pitchFamily="2" charset="-122"/>
                <a:ea typeface="等线" panose="02010600030101010101" pitchFamily="2" charset="-122"/>
                <a:cs typeface="等线" panose="02010600030101010101" pitchFamily="2" charset="-122"/>
              </a:rPr>
              <a:t>Kotlin</a:t>
            </a:r>
            <a:r>
              <a:rPr lang="zh-CN" altLang="en-US" sz="2000" dirty="0">
                <a:latin typeface="等线" panose="02010600030101010101" pitchFamily="2" charset="-122"/>
                <a:ea typeface="等线" panose="02010600030101010101" pitchFamily="2" charset="-122"/>
                <a:cs typeface="等线" panose="02010600030101010101" pitchFamily="2" charset="-122"/>
              </a:rPr>
              <a:t>语言的适合使用</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685800" lvl="2" indent="0">
              <a:buNone/>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pic>
        <p:nvPicPr>
          <p:cNvPr id="2" name="图片 3"/>
          <p:cNvPicPr>
            <a:picLocks noChangeAspect="1"/>
          </p:cNvPicPr>
          <p:nvPr/>
        </p:nvPicPr>
        <p:blipFill>
          <a:blip r:embed="rId2"/>
          <a:stretch>
            <a:fillRect/>
          </a:stretch>
        </p:blipFill>
        <p:spPr>
          <a:xfrm>
            <a:off x="5694680" y="1562100"/>
            <a:ext cx="6290945" cy="36017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变量与数据类型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2" name="Text Placeholder 33"/>
          <p:cNvSpPr txBox="1"/>
          <p:nvPr/>
        </p:nvSpPr>
        <p:spPr>
          <a:xfrm>
            <a:off x="589915" y="2046605"/>
            <a:ext cx="10007600" cy="27279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85800" lvl="2" indent="0">
              <a:buNone/>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r>
              <a:rPr lang="en-US" altLang="zh-CN" sz="2000" dirty="0">
                <a:latin typeface="等线" panose="02010600030101010101" pitchFamily="2" charset="-122"/>
                <a:ea typeface="等线" panose="02010600030101010101" pitchFamily="2" charset="-122"/>
                <a:cs typeface="等线" panose="02010600030101010101" pitchFamily="2" charset="-122"/>
              </a:rPr>
              <a:t>Kotlin </a:t>
            </a:r>
            <a:r>
              <a:rPr lang="zh-CN" altLang="en-US" sz="2000" dirty="0">
                <a:latin typeface="等线" panose="02010600030101010101" pitchFamily="2" charset="-122"/>
                <a:ea typeface="等线" panose="02010600030101010101" pitchFamily="2" charset="-122"/>
                <a:cs typeface="等线" panose="02010600030101010101" pitchFamily="2" charset="-122"/>
              </a:rPr>
              <a:t>作为静态类型语言，提供了一套简洁而强大的变量和数据类型系统。它支持不可变变量</a:t>
            </a:r>
            <a:r>
              <a:rPr lang="en-US" altLang="zh-CN" sz="2000" dirty="0">
                <a:latin typeface="等线" panose="02010600030101010101" pitchFamily="2" charset="-122"/>
                <a:ea typeface="等线" panose="02010600030101010101" pitchFamily="2" charset="-122"/>
                <a:cs typeface="等线" panose="02010600030101010101" pitchFamily="2" charset="-122"/>
              </a:rPr>
              <a:t> (val) </a:t>
            </a:r>
            <a:r>
              <a:rPr lang="zh-CN" altLang="en-US" sz="2000" dirty="0">
                <a:latin typeface="等线" panose="02010600030101010101" pitchFamily="2" charset="-122"/>
                <a:ea typeface="等线" panose="02010600030101010101" pitchFamily="2" charset="-122"/>
                <a:cs typeface="等线" panose="02010600030101010101" pitchFamily="2" charset="-122"/>
              </a:rPr>
              <a:t>和可变变量</a:t>
            </a:r>
            <a:r>
              <a:rPr lang="en-US" altLang="zh-CN" sz="2000" dirty="0">
                <a:latin typeface="等线" panose="02010600030101010101" pitchFamily="2" charset="-122"/>
                <a:ea typeface="等线" panose="02010600030101010101" pitchFamily="2" charset="-122"/>
                <a:cs typeface="等线" panose="02010600030101010101" pitchFamily="2" charset="-122"/>
              </a:rPr>
              <a:t> (var)</a:t>
            </a:r>
            <a:r>
              <a:rPr lang="zh-CN" altLang="en-US" sz="2000" dirty="0">
                <a:latin typeface="等线" panose="02010600030101010101" pitchFamily="2" charset="-122"/>
                <a:ea typeface="等线" panose="02010600030101010101" pitchFamily="2" charset="-122"/>
                <a:cs typeface="等线" panose="02010600030101010101" pitchFamily="2" charset="-122"/>
              </a:rPr>
              <a:t>，并采用类型推断导（</a:t>
            </a:r>
            <a:r>
              <a:rPr lang="en-US" altLang="zh-CN" sz="2000" dirty="0">
                <a:latin typeface="等线" panose="02010600030101010101" pitchFamily="2" charset="-122"/>
                <a:ea typeface="等线" panose="02010600030101010101" pitchFamily="2" charset="-122"/>
                <a:cs typeface="等线" panose="02010600030101010101" pitchFamily="2" charset="-122"/>
              </a:rPr>
              <a:t>Type Inference</a:t>
            </a:r>
            <a:r>
              <a:rPr lang="zh-CN" altLang="en-US" sz="2000" dirty="0">
                <a:latin typeface="等线" panose="02010600030101010101" pitchFamily="2" charset="-122"/>
                <a:ea typeface="等线" panose="02010600030101010101" pitchFamily="2" charset="-122"/>
                <a:cs typeface="等线" panose="02010600030101010101" pitchFamily="2" charset="-122"/>
              </a:rPr>
              <a:t>）机制，使代码更加简洁</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342900" lvl="1" indent="0">
              <a:buNone/>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变量与数据类型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3" name="Text Placeholder 33"/>
          <p:cNvSpPr txBox="1"/>
          <p:nvPr/>
        </p:nvSpPr>
        <p:spPr>
          <a:xfrm>
            <a:off x="589915" y="2046605"/>
            <a:ext cx="4989195" cy="42760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zh-CN" sz="3200" dirty="0">
                <a:latin typeface="等线" panose="02010600030101010101" pitchFamily="2" charset="-122"/>
                <a:ea typeface="等线" panose="02010600030101010101" pitchFamily="2" charset="-122"/>
                <a:cs typeface="等线" panose="02010600030101010101" pitchFamily="2" charset="-122"/>
              </a:rPr>
              <a:t>4.2.1 </a:t>
            </a:r>
            <a:r>
              <a:rPr lang="zh-CN" altLang="en-US" sz="3200" dirty="0">
                <a:latin typeface="等线" panose="02010600030101010101" pitchFamily="2" charset="-122"/>
                <a:ea typeface="等线" panose="02010600030101010101" pitchFamily="2" charset="-122"/>
                <a:cs typeface="等线" panose="02010600030101010101" pitchFamily="2" charset="-122"/>
              </a:rPr>
              <a:t>变量</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a:r>
              <a:rPr lang="zh-CN" altLang="en-US" sz="2000" dirty="0">
                <a:latin typeface="等线" panose="02010600030101010101" pitchFamily="2" charset="-122"/>
                <a:ea typeface="等线" panose="02010600030101010101" pitchFamily="2" charset="-122"/>
                <a:cs typeface="等线" panose="02010600030101010101" pitchFamily="2" charset="-122"/>
              </a:rPr>
              <a:t>在</a:t>
            </a:r>
            <a:r>
              <a:rPr lang="en-US" altLang="zh-CN" sz="2000" dirty="0">
                <a:latin typeface="等线" panose="02010600030101010101" pitchFamily="2" charset="-122"/>
                <a:ea typeface="等线" panose="02010600030101010101" pitchFamily="2" charset="-122"/>
                <a:cs typeface="等线" panose="02010600030101010101" pitchFamily="2" charset="-122"/>
              </a:rPr>
              <a:t> Kotlin </a:t>
            </a:r>
            <a:r>
              <a:rPr lang="zh-CN" altLang="en-US" sz="2000" dirty="0">
                <a:latin typeface="等线" panose="02010600030101010101" pitchFamily="2" charset="-122"/>
                <a:ea typeface="等线" panose="02010600030101010101" pitchFamily="2" charset="-122"/>
                <a:cs typeface="等线" panose="02010600030101010101" pitchFamily="2" charset="-122"/>
              </a:rPr>
              <a:t>中，变量分为可变变量</a:t>
            </a:r>
            <a:r>
              <a:rPr lang="en-US" altLang="zh-CN" sz="2000" dirty="0">
                <a:latin typeface="等线" panose="02010600030101010101" pitchFamily="2" charset="-122"/>
                <a:ea typeface="等线" panose="02010600030101010101" pitchFamily="2" charset="-122"/>
                <a:cs typeface="等线" panose="02010600030101010101" pitchFamily="2" charset="-122"/>
              </a:rPr>
              <a:t> (var) </a:t>
            </a:r>
            <a:r>
              <a:rPr lang="zh-CN" altLang="en-US" sz="2000" dirty="0">
                <a:latin typeface="等线" panose="02010600030101010101" pitchFamily="2" charset="-122"/>
                <a:ea typeface="等线" panose="02010600030101010101" pitchFamily="2" charset="-122"/>
                <a:cs typeface="等线" panose="02010600030101010101" pitchFamily="2" charset="-122"/>
              </a:rPr>
              <a:t>和不可变变量</a:t>
            </a:r>
            <a:r>
              <a:rPr lang="en-US" altLang="zh-CN" sz="2000" dirty="0">
                <a:latin typeface="等线" panose="02010600030101010101" pitchFamily="2" charset="-122"/>
                <a:ea typeface="等线" panose="02010600030101010101" pitchFamily="2" charset="-122"/>
                <a:cs typeface="等线" panose="02010600030101010101" pitchFamily="2" charset="-122"/>
              </a:rPr>
              <a:t> (val)</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Kotlin </a:t>
            </a:r>
            <a:r>
              <a:rPr lang="zh-CN" altLang="en-US" sz="2000" dirty="0">
                <a:latin typeface="等线" panose="02010600030101010101" pitchFamily="2" charset="-122"/>
                <a:ea typeface="等线" panose="02010600030101010101" pitchFamily="2" charset="-122"/>
                <a:cs typeface="等线" panose="02010600030101010101" pitchFamily="2" charset="-122"/>
              </a:rPr>
              <a:t>采用类型推断，通常不需要显式声明变量类型，编译器可以根据赋值的内容自动推断。</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a:r>
              <a:rPr lang="en-US" altLang="zh-CN" sz="2000" dirty="0">
                <a:latin typeface="等线" panose="02010600030101010101" pitchFamily="2" charset="-122"/>
                <a:ea typeface="等线" panose="02010600030101010101" pitchFamily="2" charset="-122"/>
                <a:cs typeface="等线" panose="02010600030101010101" pitchFamily="2" charset="-122"/>
              </a:rPr>
              <a:t>Kotlin </a:t>
            </a:r>
            <a:r>
              <a:rPr lang="zh-CN" altLang="en-US" sz="2000" dirty="0">
                <a:latin typeface="等线" panose="02010600030101010101" pitchFamily="2" charset="-122"/>
                <a:ea typeface="等线" panose="02010600030101010101" pitchFamily="2" charset="-122"/>
                <a:cs typeface="等线" panose="02010600030101010101" pitchFamily="2" charset="-122"/>
              </a:rPr>
              <a:t>鼓励使用</a:t>
            </a:r>
            <a:r>
              <a:rPr lang="en-US" altLang="zh-CN" sz="2000" dirty="0">
                <a:latin typeface="等线" panose="02010600030101010101" pitchFamily="2" charset="-122"/>
                <a:ea typeface="等线" panose="02010600030101010101" pitchFamily="2" charset="-122"/>
                <a:cs typeface="等线" panose="02010600030101010101" pitchFamily="2" charset="-122"/>
              </a:rPr>
              <a:t>val</a:t>
            </a:r>
            <a:r>
              <a:rPr lang="zh-CN" altLang="en-US" sz="2000" dirty="0">
                <a:latin typeface="等线" panose="02010600030101010101" pitchFamily="2" charset="-122"/>
                <a:ea typeface="等线" panose="02010600030101010101" pitchFamily="2" charset="-122"/>
                <a:cs typeface="等线" panose="02010600030101010101" pitchFamily="2" charset="-122"/>
              </a:rPr>
              <a:t>作为默认选择，只有在需要修改变量时，才使用</a:t>
            </a:r>
            <a:r>
              <a:rPr lang="en-US" altLang="zh-CN" sz="2000" dirty="0">
                <a:latin typeface="等线" panose="02010600030101010101" pitchFamily="2" charset="-122"/>
                <a:ea typeface="等线" panose="02010600030101010101" pitchFamily="2" charset="-122"/>
                <a:cs typeface="等线" panose="02010600030101010101" pitchFamily="2" charset="-122"/>
              </a:rPr>
              <a:t>var</a:t>
            </a:r>
            <a:r>
              <a:rPr lang="zh-CN" altLang="en-US" sz="2000" dirty="0">
                <a:latin typeface="等线" panose="02010600030101010101" pitchFamily="2" charset="-122"/>
                <a:ea typeface="等线" panose="02010600030101010101" pitchFamily="2" charset="-122"/>
                <a:cs typeface="等线" panose="02010600030101010101" pitchFamily="2" charset="-122"/>
              </a:rPr>
              <a:t>，从而提高代码的安全性和稳定性</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sp>
        <p:nvSpPr>
          <p:cNvPr id="14" name="文本框 13"/>
          <p:cNvSpPr txBox="1"/>
          <p:nvPr/>
        </p:nvSpPr>
        <p:spPr>
          <a:xfrm>
            <a:off x="5926455" y="1953895"/>
            <a:ext cx="4064000" cy="922020"/>
          </a:xfrm>
          <a:prstGeom prst="rect">
            <a:avLst/>
          </a:prstGeom>
          <a:noFill/>
        </p:spPr>
        <p:txBody>
          <a:bodyPr wrap="square" rtlCol="0">
            <a:spAutoFit/>
          </a:bodyPr>
          <a:p>
            <a:r>
              <a:rPr lang="en-US" altLang="zh-CN"/>
              <a:t>val</a:t>
            </a:r>
            <a:r>
              <a:rPr lang="zh-CN" altLang="en-US"/>
              <a:t>变量在初始化后不能被重新赋值，相当于只读变量。这保证了数据的安全性，使代码更具可维护性。</a:t>
            </a:r>
            <a:endParaRPr lang="zh-CN" altLang="en-US"/>
          </a:p>
        </p:txBody>
      </p:sp>
      <p:sp>
        <p:nvSpPr>
          <p:cNvPr id="15" name="文本框 14"/>
          <p:cNvSpPr txBox="1"/>
          <p:nvPr/>
        </p:nvSpPr>
        <p:spPr>
          <a:xfrm>
            <a:off x="5926455" y="3527425"/>
            <a:ext cx="4064000" cy="1198880"/>
          </a:xfrm>
          <a:prstGeom prst="rect">
            <a:avLst/>
          </a:prstGeom>
          <a:noFill/>
        </p:spPr>
        <p:txBody>
          <a:bodyPr wrap="square" rtlCol="0">
            <a:spAutoFit/>
          </a:bodyPr>
          <a:p>
            <a:r>
              <a:rPr lang="en-US" altLang="zh-CN"/>
              <a:t>pi</a:t>
            </a:r>
            <a:r>
              <a:rPr lang="zh-CN" altLang="en-US"/>
              <a:t>被赋值成</a:t>
            </a:r>
            <a:r>
              <a:rPr lang="en-US" altLang="zh-CN"/>
              <a:t>3.14</a:t>
            </a:r>
            <a:r>
              <a:rPr lang="zh-CN" altLang="en-US"/>
              <a:t>，之后</a:t>
            </a:r>
            <a:r>
              <a:rPr lang="en-US" altLang="zh-CN"/>
              <a:t>pi</a:t>
            </a:r>
            <a:r>
              <a:rPr lang="zh-CN" altLang="en-US"/>
              <a:t>将不能被再次赋值。</a:t>
            </a:r>
            <a:endParaRPr lang="zh-CN" altLang="en-US"/>
          </a:p>
          <a:p>
            <a:r>
              <a:rPr lang="en-US" altLang="zh-CN"/>
              <a:t>var </a:t>
            </a:r>
            <a:r>
              <a:rPr lang="zh-CN" altLang="en-US"/>
              <a:t>变量是可变的（</a:t>
            </a:r>
            <a:r>
              <a:rPr lang="en-US" altLang="zh-CN"/>
              <a:t>Mutable</a:t>
            </a:r>
            <a:r>
              <a:rPr lang="zh-CN" altLang="en-US"/>
              <a:t>），可以在程序运行时被重新赋值。</a:t>
            </a:r>
            <a:endParaRPr lang="zh-CN" altLang="en-US"/>
          </a:p>
        </p:txBody>
      </p:sp>
      <p:graphicFrame>
        <p:nvGraphicFramePr>
          <p:cNvPr id="16" name="表格 15"/>
          <p:cNvGraphicFramePr/>
          <p:nvPr/>
        </p:nvGraphicFramePr>
        <p:xfrm>
          <a:off x="5926455" y="292227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pi = 3.14</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pi = 3.14159 // </a:t>
                      </a:r>
                      <a:r>
                        <a:rPr lang="zh-CN" altLang="en-US" sz="1400">
                          <a:solidFill>
                            <a:srgbClr val="008080"/>
                          </a:solidFill>
                          <a:latin typeface="宋体" panose="02010600030101010101" pitchFamily="2" charset="-122"/>
                          <a:ea typeface="宋体" panose="02010600030101010101" pitchFamily="2" charset="-122"/>
                        </a:rPr>
                        <a:t>错误！</a:t>
                      </a:r>
                      <a:r>
                        <a:rPr lang="en-US" altLang="zh-CN" sz="1400">
                          <a:solidFill>
                            <a:srgbClr val="008080"/>
                          </a:solidFill>
                          <a:latin typeface="宋体" panose="02010600030101010101" pitchFamily="2" charset="-122"/>
                          <a:ea typeface="宋体" panose="02010600030101010101" pitchFamily="2" charset="-122"/>
                        </a:rPr>
                        <a:t>val </a:t>
                      </a:r>
                      <a:r>
                        <a:rPr lang="zh-CN" altLang="en-US" sz="1400">
                          <a:solidFill>
                            <a:srgbClr val="008080"/>
                          </a:solidFill>
                          <a:latin typeface="宋体" panose="02010600030101010101" pitchFamily="2" charset="-122"/>
                          <a:ea typeface="宋体" panose="02010600030101010101" pitchFamily="2" charset="-122"/>
                        </a:rPr>
                        <a:t>变量不可重新赋值</a:t>
                      </a:r>
                      <a:endParaRPr lang="zh-CN" altLang="en-US"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17" name="表格 16"/>
          <p:cNvGraphicFramePr/>
          <p:nvPr/>
        </p:nvGraphicFramePr>
        <p:xfrm>
          <a:off x="5926455" y="4801235"/>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var age = 25</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age = 26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正确，可变变量可以重新赋值</a:t>
                      </a:r>
                      <a:endParaRPr lang="zh-CN" altLang="en-US"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变量与数据类型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3" name="Text Placeholder 33"/>
          <p:cNvSpPr txBox="1"/>
          <p:nvPr/>
        </p:nvSpPr>
        <p:spPr>
          <a:xfrm>
            <a:off x="589915" y="2046605"/>
            <a:ext cx="4989195" cy="42760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zh-CN" sz="3200" dirty="0">
                <a:latin typeface="等线" panose="02010600030101010101" pitchFamily="2" charset="-122"/>
                <a:ea typeface="等线" panose="02010600030101010101" pitchFamily="2" charset="-122"/>
                <a:cs typeface="等线" panose="02010600030101010101" pitchFamily="2" charset="-122"/>
              </a:rPr>
              <a:t>4.2.2 </a:t>
            </a:r>
            <a:r>
              <a:rPr lang="zh-CN" altLang="en-US" sz="3200" dirty="0">
                <a:latin typeface="等线" panose="02010600030101010101" pitchFamily="2" charset="-122"/>
                <a:ea typeface="等线" panose="02010600030101010101" pitchFamily="2" charset="-122"/>
                <a:cs typeface="等线" panose="02010600030101010101" pitchFamily="2" charset="-122"/>
              </a:rPr>
              <a:t>数据类型</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a:r>
              <a:rPr lang="en-US" altLang="zh-CN" sz="2000" dirty="0">
                <a:latin typeface="等线" panose="02010600030101010101" pitchFamily="2" charset="-122"/>
                <a:ea typeface="等线" panose="02010600030101010101" pitchFamily="2" charset="-122"/>
                <a:cs typeface="等线" panose="02010600030101010101" pitchFamily="2" charset="-122"/>
              </a:rPr>
              <a:t>Kotlin </a:t>
            </a:r>
            <a:r>
              <a:rPr lang="zh-CN" altLang="en-US" sz="2000" dirty="0">
                <a:latin typeface="等线" panose="02010600030101010101" pitchFamily="2" charset="-122"/>
                <a:ea typeface="等线" panose="02010600030101010101" pitchFamily="2" charset="-122"/>
                <a:cs typeface="等线" panose="02010600030101010101" pitchFamily="2" charset="-122"/>
              </a:rPr>
              <a:t>提供了一套完整的基本数据类型，包括整数（</a:t>
            </a:r>
            <a:r>
              <a:rPr lang="en-US" altLang="zh-CN" sz="2000" dirty="0">
                <a:latin typeface="等线" panose="02010600030101010101" pitchFamily="2" charset="-122"/>
                <a:ea typeface="等线" panose="02010600030101010101" pitchFamily="2" charset="-122"/>
                <a:cs typeface="等线" panose="02010600030101010101" pitchFamily="2" charset="-122"/>
              </a:rPr>
              <a:t>Byte</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Short</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Int</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Long</a:t>
            </a:r>
            <a:r>
              <a:rPr lang="zh-CN" altLang="en-US" sz="2000" dirty="0">
                <a:latin typeface="等线" panose="02010600030101010101" pitchFamily="2" charset="-122"/>
                <a:ea typeface="等线" panose="02010600030101010101" pitchFamily="2" charset="-122"/>
                <a:cs typeface="等线" panose="02010600030101010101" pitchFamily="2" charset="-122"/>
              </a:rPr>
              <a:t>）、浮点数（</a:t>
            </a:r>
            <a:r>
              <a:rPr lang="en-US" altLang="zh-CN" sz="2000" dirty="0">
                <a:latin typeface="等线" panose="02010600030101010101" pitchFamily="2" charset="-122"/>
                <a:ea typeface="等线" panose="02010600030101010101" pitchFamily="2" charset="-122"/>
                <a:cs typeface="等线" panose="02010600030101010101" pitchFamily="2" charset="-122"/>
              </a:rPr>
              <a:t>Float</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Double</a:t>
            </a:r>
            <a:r>
              <a:rPr lang="zh-CN" altLang="en-US" sz="2000" dirty="0">
                <a:latin typeface="等线" panose="02010600030101010101" pitchFamily="2" charset="-122"/>
                <a:ea typeface="等线" panose="02010600030101010101" pitchFamily="2" charset="-122"/>
                <a:cs typeface="等线" panose="02010600030101010101" pitchFamily="2" charset="-122"/>
              </a:rPr>
              <a:t>）、字符（</a:t>
            </a:r>
            <a:r>
              <a:rPr lang="en-US" altLang="zh-CN" sz="2000" dirty="0">
                <a:latin typeface="等线" panose="02010600030101010101" pitchFamily="2" charset="-122"/>
                <a:ea typeface="等线" panose="02010600030101010101" pitchFamily="2" charset="-122"/>
                <a:cs typeface="等线" panose="02010600030101010101" pitchFamily="2" charset="-122"/>
              </a:rPr>
              <a:t>Char</a:t>
            </a:r>
            <a:r>
              <a:rPr lang="zh-CN" altLang="en-US" sz="2000" dirty="0">
                <a:latin typeface="等线" panose="02010600030101010101" pitchFamily="2" charset="-122"/>
                <a:ea typeface="等线" panose="02010600030101010101" pitchFamily="2" charset="-122"/>
                <a:cs typeface="等线" panose="02010600030101010101" pitchFamily="2" charset="-122"/>
              </a:rPr>
              <a:t>）、布尔值（</a:t>
            </a:r>
            <a:r>
              <a:rPr lang="en-US" altLang="zh-CN" sz="2000" dirty="0">
                <a:latin typeface="等线" panose="02010600030101010101" pitchFamily="2" charset="-122"/>
                <a:ea typeface="等线" panose="02010600030101010101" pitchFamily="2" charset="-122"/>
                <a:cs typeface="等线" panose="02010600030101010101" pitchFamily="2" charset="-122"/>
              </a:rPr>
              <a:t>Boolean</a:t>
            </a:r>
            <a:r>
              <a:rPr lang="zh-CN" altLang="en-US" sz="2000" dirty="0">
                <a:latin typeface="等线" panose="02010600030101010101" pitchFamily="2" charset="-122"/>
                <a:ea typeface="等线" panose="02010600030101010101" pitchFamily="2" charset="-122"/>
                <a:cs typeface="等线" panose="02010600030101010101" pitchFamily="2" charset="-122"/>
              </a:rPr>
              <a:t>）和字符串（</a:t>
            </a:r>
            <a:r>
              <a:rPr lang="en-US" altLang="zh-CN" sz="2000" dirty="0">
                <a:latin typeface="等线" panose="02010600030101010101" pitchFamily="2" charset="-122"/>
                <a:ea typeface="等线" panose="02010600030101010101" pitchFamily="2" charset="-122"/>
                <a:cs typeface="等线" panose="02010600030101010101" pitchFamily="2" charset="-122"/>
              </a:rPr>
              <a:t>String</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sp>
        <p:nvSpPr>
          <p:cNvPr id="8" name="文本框 7"/>
          <p:cNvSpPr txBox="1"/>
          <p:nvPr/>
        </p:nvSpPr>
        <p:spPr>
          <a:xfrm>
            <a:off x="6553835" y="1772920"/>
            <a:ext cx="4064000" cy="368300"/>
          </a:xfrm>
          <a:prstGeom prst="rect">
            <a:avLst/>
          </a:prstGeom>
          <a:noFill/>
        </p:spPr>
        <p:txBody>
          <a:bodyPr wrap="square" rtlCol="0">
            <a:spAutoFit/>
          </a:bodyPr>
          <a:p>
            <a:r>
              <a:rPr lang="en-US" altLang="zh-CN"/>
              <a:t>Kotlin </a:t>
            </a:r>
            <a:r>
              <a:rPr lang="zh-CN" altLang="en-US"/>
              <a:t>数据类型概览：</a:t>
            </a:r>
            <a:endParaRPr lang="en-US" altLang="zh-CN"/>
          </a:p>
        </p:txBody>
      </p:sp>
      <p:graphicFrame>
        <p:nvGraphicFramePr>
          <p:cNvPr id="2" name="表格 1"/>
          <p:cNvGraphicFramePr/>
          <p:nvPr>
            <p:custDataLst>
              <p:tags r:id="rId2"/>
            </p:custDataLst>
          </p:nvPr>
        </p:nvGraphicFramePr>
        <p:xfrm>
          <a:off x="6553835" y="2310765"/>
          <a:ext cx="3140710" cy="3746500"/>
        </p:xfrm>
        <a:graphic>
          <a:graphicData uri="http://schemas.openxmlformats.org/drawingml/2006/table">
            <a:tbl>
              <a:tblPr firstRow="1" bandRow="1">
                <a:tableStyleId>{5C22544A-7EE6-4342-B048-85BDC9FD1C3A}</a:tableStyleId>
              </a:tblPr>
              <a:tblGrid>
                <a:gridCol w="1488440"/>
                <a:gridCol w="1652270"/>
              </a:tblGrid>
              <a:tr h="374650">
                <a:tc>
                  <a:txBody>
                    <a:bodyPr/>
                    <a:p>
                      <a:pPr>
                        <a:buNone/>
                      </a:pPr>
                      <a:r>
                        <a:rPr lang="zh-CN" altLang="en-US" sz="1800">
                          <a:latin typeface="宋体" panose="02010600030101010101" pitchFamily="2" charset="-122"/>
                          <a:ea typeface="宋体" panose="02010600030101010101" pitchFamily="2" charset="-122"/>
                          <a:sym typeface="+mn-ea"/>
                        </a:rPr>
                        <a:t>类型</a:t>
                      </a:r>
                      <a:endParaRPr lang="zh-CN" altLang="en-US"/>
                    </a:p>
                  </a:txBody>
                  <a:tcPr/>
                </a:tc>
                <a:tc>
                  <a:txBody>
                    <a:bodyPr/>
                    <a:p>
                      <a:pPr>
                        <a:buNone/>
                      </a:pPr>
                      <a:r>
                        <a:rPr lang="zh-CN" altLang="en-US" sz="1800">
                          <a:latin typeface="宋体" panose="02010600030101010101" pitchFamily="2" charset="-122"/>
                          <a:ea typeface="宋体" panose="02010600030101010101" pitchFamily="2" charset="-122"/>
                          <a:sym typeface="+mn-ea"/>
                        </a:rPr>
                        <a:t>说明</a:t>
                      </a:r>
                      <a:endParaRPr lang="zh-CN" altLang="en-US"/>
                    </a:p>
                  </a:txBody>
                  <a:tcPr/>
                </a:tc>
              </a:tr>
              <a:tr h="374650">
                <a:tc>
                  <a:txBody>
                    <a:bodyPr/>
                    <a:p>
                      <a:pPr algn="l" defTabSz="266700"/>
                      <a:r>
                        <a:rPr lang="en-US" altLang="zh-CN" sz="1800">
                          <a:latin typeface="宋体" panose="02010600030101010101" pitchFamily="2" charset="-122"/>
                          <a:ea typeface="宋体" panose="02010600030101010101" pitchFamily="2" charset="-122"/>
                          <a:sym typeface="+mn-ea"/>
                        </a:rPr>
                        <a:t>Int</a:t>
                      </a:r>
                      <a:endParaRPr lang="zh-CN" altLang="en-US"/>
                    </a:p>
                  </a:txBody>
                  <a:tcPr/>
                </a:tc>
                <a:tc>
                  <a:txBody>
                    <a:bodyPr/>
                    <a:p>
                      <a:pPr>
                        <a:buNone/>
                      </a:pPr>
                      <a:r>
                        <a:rPr lang="en-US" altLang="zh-CN" sz="1800">
                          <a:latin typeface="宋体" panose="02010600030101010101" pitchFamily="2" charset="-122"/>
                          <a:ea typeface="宋体" panose="02010600030101010101" pitchFamily="2" charset="-122"/>
                          <a:sym typeface="+mn-ea"/>
                        </a:rPr>
                        <a:t>32 位整数</a:t>
                      </a:r>
                      <a:endParaRPr lang="zh-CN" altLang="en-US"/>
                    </a:p>
                  </a:txBody>
                  <a:tcPr/>
                </a:tc>
              </a:tr>
              <a:tr h="374650">
                <a:tc>
                  <a:txBody>
                    <a:bodyPr/>
                    <a:p>
                      <a:pPr algn="l" defTabSz="266700"/>
                      <a:r>
                        <a:rPr lang="en-US" altLang="zh-CN" sz="1800">
                          <a:latin typeface="宋体" panose="02010600030101010101" pitchFamily="2" charset="-122"/>
                          <a:ea typeface="宋体" panose="02010600030101010101" pitchFamily="2" charset="-122"/>
                          <a:sym typeface="+mn-ea"/>
                        </a:rPr>
                        <a:t>Long</a:t>
                      </a:r>
                      <a:endParaRPr lang="zh-CN" altLang="en-US"/>
                    </a:p>
                  </a:txBody>
                  <a:tcPr/>
                </a:tc>
                <a:tc>
                  <a:txBody>
                    <a:bodyPr/>
                    <a:p>
                      <a:pPr>
                        <a:buNone/>
                      </a:pPr>
                      <a:r>
                        <a:rPr lang="en-US" altLang="zh-CN" sz="1800">
                          <a:latin typeface="宋体" panose="02010600030101010101" pitchFamily="2" charset="-122"/>
                          <a:ea typeface="宋体" panose="02010600030101010101" pitchFamily="2" charset="-122"/>
                          <a:sym typeface="+mn-ea"/>
                        </a:rPr>
                        <a:t>64 位整数</a:t>
                      </a:r>
                      <a:endParaRPr lang="zh-CN" altLang="en-US"/>
                    </a:p>
                  </a:txBody>
                  <a:tcPr/>
                </a:tc>
              </a:tr>
              <a:tr h="374650">
                <a:tc>
                  <a:txBody>
                    <a:bodyPr/>
                    <a:p>
                      <a:pPr algn="l" defTabSz="266700"/>
                      <a:r>
                        <a:rPr lang="en-US" altLang="zh-CN" sz="1800">
                          <a:latin typeface="宋体" panose="02010600030101010101" pitchFamily="2" charset="-122"/>
                          <a:ea typeface="宋体" panose="02010600030101010101" pitchFamily="2" charset="-122"/>
                          <a:sym typeface="+mn-ea"/>
                        </a:rPr>
                        <a:t>Short</a:t>
                      </a:r>
                      <a:endParaRPr lang="zh-CN" altLang="en-US"/>
                    </a:p>
                  </a:txBody>
                  <a:tcPr/>
                </a:tc>
                <a:tc>
                  <a:txBody>
                    <a:bodyPr/>
                    <a:p>
                      <a:pPr>
                        <a:buNone/>
                      </a:pPr>
                      <a:r>
                        <a:rPr lang="en-US" altLang="zh-CN" sz="1800">
                          <a:latin typeface="宋体" panose="02010600030101010101" pitchFamily="2" charset="-122"/>
                          <a:ea typeface="宋体" panose="02010600030101010101" pitchFamily="2" charset="-122"/>
                          <a:sym typeface="+mn-ea"/>
                        </a:rPr>
                        <a:t>16 位整数</a:t>
                      </a:r>
                      <a:endParaRPr lang="zh-CN" altLang="en-US"/>
                    </a:p>
                  </a:txBody>
                  <a:tcPr/>
                </a:tc>
              </a:tr>
              <a:tr h="374650">
                <a:tc>
                  <a:txBody>
                    <a:bodyPr/>
                    <a:p>
                      <a:pPr algn="l" defTabSz="266700"/>
                      <a:r>
                        <a:rPr lang="en-US" altLang="zh-CN" sz="1800">
                          <a:latin typeface="宋体" panose="02010600030101010101" pitchFamily="2" charset="-122"/>
                          <a:ea typeface="宋体" panose="02010600030101010101" pitchFamily="2" charset="-122"/>
                          <a:sym typeface="+mn-ea"/>
                        </a:rPr>
                        <a:t>Byte</a:t>
                      </a:r>
                      <a:endParaRPr lang="zh-CN" altLang="en-US"/>
                    </a:p>
                  </a:txBody>
                  <a:tcPr/>
                </a:tc>
                <a:tc>
                  <a:txBody>
                    <a:bodyPr/>
                    <a:p>
                      <a:pPr>
                        <a:buNone/>
                      </a:pPr>
                      <a:r>
                        <a:rPr lang="en-US" altLang="zh-CN" sz="1800">
                          <a:latin typeface="宋体" panose="02010600030101010101" pitchFamily="2" charset="-122"/>
                          <a:ea typeface="宋体" panose="02010600030101010101" pitchFamily="2" charset="-122"/>
                          <a:sym typeface="+mn-ea"/>
                        </a:rPr>
                        <a:t>8 位整数</a:t>
                      </a:r>
                      <a:endParaRPr lang="zh-CN" altLang="en-US"/>
                    </a:p>
                  </a:txBody>
                  <a:tcPr/>
                </a:tc>
              </a:tr>
              <a:tr h="374650">
                <a:tc>
                  <a:txBody>
                    <a:bodyPr/>
                    <a:p>
                      <a:pPr algn="l" defTabSz="266700"/>
                      <a:r>
                        <a:rPr lang="en-US" altLang="zh-CN" sz="1800">
                          <a:latin typeface="宋体" panose="02010600030101010101" pitchFamily="2" charset="-122"/>
                          <a:ea typeface="宋体" panose="02010600030101010101" pitchFamily="2" charset="-122"/>
                          <a:sym typeface="+mn-ea"/>
                        </a:rPr>
                        <a:t>Double</a:t>
                      </a:r>
                      <a:endParaRPr lang="zh-CN" altLang="en-US"/>
                    </a:p>
                  </a:txBody>
                  <a:tcPr/>
                </a:tc>
                <a:tc>
                  <a:txBody>
                    <a:bodyPr/>
                    <a:p>
                      <a:pPr>
                        <a:buNone/>
                      </a:pPr>
                      <a:r>
                        <a:rPr lang="en-US" altLang="zh-CN" sz="1800">
                          <a:latin typeface="宋体" panose="02010600030101010101" pitchFamily="2" charset="-122"/>
                          <a:ea typeface="宋体" panose="02010600030101010101" pitchFamily="2" charset="-122"/>
                          <a:sym typeface="+mn-ea"/>
                        </a:rPr>
                        <a:t>64 位浮点数</a:t>
                      </a:r>
                      <a:endParaRPr lang="zh-CN" altLang="en-US"/>
                    </a:p>
                  </a:txBody>
                  <a:tcPr/>
                </a:tc>
              </a:tr>
              <a:tr h="374650">
                <a:tc>
                  <a:txBody>
                    <a:bodyPr/>
                    <a:p>
                      <a:pPr>
                        <a:buNone/>
                      </a:pPr>
                      <a:r>
                        <a:rPr lang="en-US" altLang="zh-CN" sz="1800">
                          <a:latin typeface="宋体" panose="02010600030101010101" pitchFamily="2" charset="-122"/>
                          <a:ea typeface="宋体" panose="02010600030101010101" pitchFamily="2" charset="-122"/>
                          <a:sym typeface="+mn-ea"/>
                        </a:rPr>
                        <a:t>Float</a:t>
                      </a:r>
                      <a:endParaRPr lang="zh-CN" altLang="en-US"/>
                    </a:p>
                  </a:txBody>
                  <a:tcPr/>
                </a:tc>
                <a:tc>
                  <a:txBody>
                    <a:bodyPr/>
                    <a:p>
                      <a:pPr>
                        <a:buNone/>
                      </a:pPr>
                      <a:r>
                        <a:rPr lang="en-US" altLang="zh-CN" sz="1800">
                          <a:latin typeface="宋体" panose="02010600030101010101" pitchFamily="2" charset="-122"/>
                          <a:ea typeface="宋体" panose="02010600030101010101" pitchFamily="2" charset="-122"/>
                          <a:sym typeface="+mn-ea"/>
                        </a:rPr>
                        <a:t>32 位浮点数</a:t>
                      </a:r>
                      <a:endParaRPr lang="zh-CN" altLang="en-US"/>
                    </a:p>
                  </a:txBody>
                  <a:tcPr/>
                </a:tc>
              </a:tr>
              <a:tr h="374650">
                <a:tc>
                  <a:txBody>
                    <a:bodyPr/>
                    <a:p>
                      <a:pPr>
                        <a:buNone/>
                      </a:pPr>
                      <a:r>
                        <a:rPr lang="en-US" altLang="zh-CN" sz="1800">
                          <a:latin typeface="宋体" panose="02010600030101010101" pitchFamily="2" charset="-122"/>
                          <a:ea typeface="宋体" panose="02010600030101010101" pitchFamily="2" charset="-122"/>
                          <a:sym typeface="+mn-ea"/>
                        </a:rPr>
                        <a:t>Boolean</a:t>
                      </a:r>
                      <a:endParaRPr lang="zh-CN" altLang="en-US"/>
                    </a:p>
                  </a:txBody>
                  <a:tcPr/>
                </a:tc>
                <a:tc>
                  <a:txBody>
                    <a:bodyPr/>
                    <a:p>
                      <a:pPr>
                        <a:buNone/>
                      </a:pPr>
                      <a:r>
                        <a:rPr lang="en-US" altLang="zh-CN" sz="1800">
                          <a:latin typeface="宋体" panose="02010600030101010101" pitchFamily="2" charset="-122"/>
                          <a:ea typeface="宋体" panose="02010600030101010101" pitchFamily="2" charset="-122"/>
                          <a:sym typeface="+mn-ea"/>
                        </a:rPr>
                        <a:t>布尔值（true/false）</a:t>
                      </a:r>
                      <a:endParaRPr lang="zh-CN" altLang="en-US"/>
                    </a:p>
                  </a:txBody>
                  <a:tcPr/>
                </a:tc>
              </a:tr>
              <a:tr h="374650">
                <a:tc>
                  <a:txBody>
                    <a:bodyPr/>
                    <a:p>
                      <a:pPr>
                        <a:buNone/>
                      </a:pPr>
                      <a:r>
                        <a:rPr lang="en-US" altLang="zh-CN" sz="1800">
                          <a:latin typeface="宋体" panose="02010600030101010101" pitchFamily="2" charset="-122"/>
                          <a:ea typeface="宋体" panose="02010600030101010101" pitchFamily="2" charset="-122"/>
                          <a:sym typeface="+mn-ea"/>
                        </a:rPr>
                        <a:t>Char</a:t>
                      </a:r>
                      <a:endParaRPr lang="zh-CN" altLang="en-US" sz="1800">
                        <a:latin typeface="宋体" panose="02010600030101010101" pitchFamily="2" charset="-122"/>
                        <a:ea typeface="宋体" panose="02010600030101010101" pitchFamily="2" charset="-122"/>
                        <a:sym typeface="+mn-ea"/>
                      </a:endParaRPr>
                    </a:p>
                  </a:txBody>
                  <a:tcPr/>
                </a:tc>
                <a:tc>
                  <a:txBody>
                    <a:bodyPr/>
                    <a:p>
                      <a:pPr>
                        <a:buNone/>
                      </a:pPr>
                      <a:r>
                        <a:rPr lang="en-US" altLang="zh-CN" sz="1800">
                          <a:latin typeface="宋体" panose="02010600030101010101" pitchFamily="2" charset="-122"/>
                          <a:ea typeface="宋体" panose="02010600030101010101" pitchFamily="2" charset="-122"/>
                          <a:sym typeface="+mn-ea"/>
                        </a:rPr>
                        <a:t>单个字符</a:t>
                      </a:r>
                      <a:endParaRPr lang="zh-CN" altLang="en-US"/>
                    </a:p>
                  </a:txBody>
                  <a:tcPr/>
                </a:tc>
              </a:tr>
              <a:tr h="374650">
                <a:tc>
                  <a:txBody>
                    <a:bodyPr/>
                    <a:p>
                      <a:pPr>
                        <a:buNone/>
                      </a:pPr>
                      <a:r>
                        <a:rPr lang="en-US" altLang="zh-CN" sz="1800">
                          <a:latin typeface="宋体" panose="02010600030101010101" pitchFamily="2" charset="-122"/>
                          <a:ea typeface="宋体" panose="02010600030101010101" pitchFamily="2" charset="-122"/>
                          <a:sym typeface="+mn-ea"/>
                        </a:rPr>
                        <a:t>String</a:t>
                      </a:r>
                      <a:endParaRPr lang="zh-CN" altLang="en-US"/>
                    </a:p>
                  </a:txBody>
                  <a:tcPr/>
                </a:tc>
                <a:tc>
                  <a:txBody>
                    <a:bodyPr/>
                    <a:p>
                      <a:pPr>
                        <a:buNone/>
                      </a:pPr>
                      <a:r>
                        <a:rPr lang="en-US" altLang="zh-CN" sz="1800">
                          <a:latin typeface="宋体" panose="02010600030101010101" pitchFamily="2" charset="-122"/>
                          <a:ea typeface="宋体" panose="02010600030101010101" pitchFamily="2" charset="-122"/>
                          <a:sym typeface="+mn-ea"/>
                        </a:rPr>
                        <a:t>字符串</a:t>
                      </a:r>
                      <a:endParaRPr lang="zh-CN" altLang="en-US"/>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变量与数据类型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3" name="Text Placeholder 33"/>
          <p:cNvSpPr txBox="1"/>
          <p:nvPr/>
        </p:nvSpPr>
        <p:spPr>
          <a:xfrm>
            <a:off x="589915" y="2046605"/>
            <a:ext cx="4989195" cy="42760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zh-CN" sz="3200" dirty="0">
                <a:latin typeface="等线" panose="02010600030101010101" pitchFamily="2" charset="-122"/>
                <a:ea typeface="等线" panose="02010600030101010101" pitchFamily="2" charset="-122"/>
                <a:cs typeface="等线" panose="02010600030101010101" pitchFamily="2" charset="-122"/>
              </a:rPr>
              <a:t>4.2.2 </a:t>
            </a:r>
            <a:r>
              <a:rPr lang="zh-CN" altLang="en-US" sz="3200" dirty="0">
                <a:latin typeface="等线" panose="02010600030101010101" pitchFamily="2" charset="-122"/>
                <a:ea typeface="等线" panose="02010600030101010101" pitchFamily="2" charset="-122"/>
                <a:cs typeface="等线" panose="02010600030101010101" pitchFamily="2" charset="-122"/>
              </a:rPr>
              <a:t>数据类型</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marL="685800" lvl="2" indent="0">
              <a:buNone/>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sp>
        <p:nvSpPr>
          <p:cNvPr id="21" name="文本框 20"/>
          <p:cNvSpPr txBox="1"/>
          <p:nvPr/>
        </p:nvSpPr>
        <p:spPr>
          <a:xfrm>
            <a:off x="6216650" y="2046605"/>
            <a:ext cx="4724400" cy="368300"/>
          </a:xfrm>
          <a:prstGeom prst="rect">
            <a:avLst/>
          </a:prstGeom>
          <a:noFill/>
        </p:spPr>
        <p:txBody>
          <a:bodyPr wrap="square" rtlCol="0">
            <a:spAutoFit/>
          </a:bodyPr>
          <a:p>
            <a:r>
              <a:rPr lang="zh-CN" altLang="en-US"/>
              <a:t>布尔类型只有两个值：</a:t>
            </a:r>
            <a:r>
              <a:rPr lang="en-US" altLang="zh-CN"/>
              <a:t>true</a:t>
            </a:r>
            <a:r>
              <a:rPr lang="zh-CN" altLang="en-US"/>
              <a:t>和</a:t>
            </a:r>
            <a:r>
              <a:rPr lang="en-US" altLang="zh-CN"/>
              <a:t>false</a:t>
            </a:r>
            <a:r>
              <a:rPr lang="zh-CN" altLang="en-US"/>
              <a:t>。</a:t>
            </a:r>
            <a:endParaRPr lang="zh-CN" altLang="en-US"/>
          </a:p>
        </p:txBody>
      </p:sp>
      <p:sp>
        <p:nvSpPr>
          <p:cNvPr id="22" name="文本框 21"/>
          <p:cNvSpPr txBox="1"/>
          <p:nvPr/>
        </p:nvSpPr>
        <p:spPr>
          <a:xfrm>
            <a:off x="6216015" y="3083560"/>
            <a:ext cx="4724400" cy="368300"/>
          </a:xfrm>
          <a:prstGeom prst="rect">
            <a:avLst/>
          </a:prstGeom>
          <a:noFill/>
        </p:spPr>
        <p:txBody>
          <a:bodyPr wrap="square" rtlCol="0">
            <a:spAutoFit/>
          </a:bodyPr>
          <a:p>
            <a:r>
              <a:rPr lang="zh-CN" altLang="en-US"/>
              <a:t>字符类型表示单个字符，必须使用单引号。</a:t>
            </a:r>
            <a:endParaRPr lang="zh-CN" altLang="en-US"/>
          </a:p>
        </p:txBody>
      </p:sp>
      <p:graphicFrame>
        <p:nvGraphicFramePr>
          <p:cNvPr id="23" name="表格 22"/>
          <p:cNvGraphicFramePr/>
          <p:nvPr/>
        </p:nvGraphicFramePr>
        <p:xfrm>
          <a:off x="6216015" y="2803525"/>
          <a:ext cx="4725035" cy="548640"/>
        </p:xfrm>
        <a:graphic>
          <a:graphicData uri="http://schemas.openxmlformats.org/drawingml/2006/table">
            <a:tbl>
              <a:tblPr/>
              <a:tblGrid>
                <a:gridCol w="472503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letter: Char = 'K'</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24" name="表格 23"/>
          <p:cNvGraphicFramePr/>
          <p:nvPr/>
        </p:nvGraphicFramePr>
        <p:xfrm>
          <a:off x="6218555" y="4151630"/>
          <a:ext cx="4725035" cy="274320"/>
        </p:xfrm>
        <a:graphic>
          <a:graphicData uri="http://schemas.openxmlformats.org/drawingml/2006/table">
            <a:tbl>
              <a:tblPr/>
              <a:tblGrid>
                <a:gridCol w="472503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greeting: String = "Hello, Kotlin!"</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println(greeting.length)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获取字符串长度</a:t>
                      </a:r>
                      <a:endParaRPr lang="zh-CN" altLang="en-US"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7" name="文本框 26"/>
          <p:cNvSpPr txBox="1"/>
          <p:nvPr/>
        </p:nvSpPr>
        <p:spPr>
          <a:xfrm>
            <a:off x="6215380" y="4816475"/>
            <a:ext cx="4725035" cy="922020"/>
          </a:xfrm>
          <a:prstGeom prst="rect">
            <a:avLst/>
          </a:prstGeom>
          <a:noFill/>
        </p:spPr>
        <p:txBody>
          <a:bodyPr wrap="square" rtlCol="0">
            <a:spAutoFit/>
          </a:bodyPr>
          <a:p>
            <a:r>
              <a:rPr lang="en-US" altLang="zh-CN"/>
              <a:t>Kotlin </a:t>
            </a:r>
            <a:r>
              <a:rPr lang="zh-CN" altLang="en-US"/>
              <a:t>的数值类型不会自动转换，需要显式转换。例如</a:t>
            </a:r>
            <a:r>
              <a:rPr lang="en-US" altLang="zh-CN"/>
              <a:t>Int</a:t>
            </a:r>
            <a:r>
              <a:rPr lang="zh-CN" altLang="en-US"/>
              <a:t>不能隐式转换为</a:t>
            </a:r>
            <a:r>
              <a:rPr lang="en-US" altLang="zh-CN"/>
              <a:t> Long</a:t>
            </a:r>
            <a:r>
              <a:rPr lang="zh-CN" altLang="en-US"/>
              <a:t>，需要使用</a:t>
            </a:r>
            <a:r>
              <a:rPr lang="en-US" altLang="zh-CN"/>
              <a:t>toLong()</a:t>
            </a:r>
            <a:r>
              <a:rPr lang="zh-CN" altLang="en-US"/>
              <a:t>函数进行转换。</a:t>
            </a:r>
            <a:endParaRPr lang="zh-CN" altLang="en-US"/>
          </a:p>
        </p:txBody>
      </p:sp>
      <p:graphicFrame>
        <p:nvGraphicFramePr>
          <p:cNvPr id="28" name="表格 27"/>
          <p:cNvGraphicFramePr/>
          <p:nvPr/>
        </p:nvGraphicFramePr>
        <p:xfrm>
          <a:off x="6218555" y="5756910"/>
          <a:ext cx="4725035" cy="453390"/>
        </p:xfrm>
        <a:graphic>
          <a:graphicData uri="http://schemas.openxmlformats.org/drawingml/2006/table">
            <a:tbl>
              <a:tblPr/>
              <a:tblGrid>
                <a:gridCol w="4725035"/>
              </a:tblGrid>
              <a:tr h="45339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myInt: Int = 300</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val x: Long = myInt.toLong()</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30" name="文本框 29"/>
          <p:cNvSpPr txBox="1"/>
          <p:nvPr/>
        </p:nvSpPr>
        <p:spPr>
          <a:xfrm>
            <a:off x="948055" y="2636520"/>
            <a:ext cx="4725035" cy="368300"/>
          </a:xfrm>
          <a:prstGeom prst="rect">
            <a:avLst/>
          </a:prstGeom>
          <a:noFill/>
        </p:spPr>
        <p:txBody>
          <a:bodyPr wrap="square" rtlCol="0">
            <a:spAutoFit/>
          </a:bodyPr>
          <a:p>
            <a:r>
              <a:rPr lang="zh-CN" altLang="en-US"/>
              <a:t>整数类型示例：</a:t>
            </a:r>
            <a:endParaRPr lang="zh-CN" altLang="en-US"/>
          </a:p>
        </p:txBody>
      </p:sp>
      <p:sp>
        <p:nvSpPr>
          <p:cNvPr id="31" name="文本框 30"/>
          <p:cNvSpPr txBox="1"/>
          <p:nvPr/>
        </p:nvSpPr>
        <p:spPr>
          <a:xfrm>
            <a:off x="980440" y="4005580"/>
            <a:ext cx="4725035" cy="645160"/>
          </a:xfrm>
          <a:prstGeom prst="rect">
            <a:avLst/>
          </a:prstGeom>
          <a:noFill/>
        </p:spPr>
        <p:txBody>
          <a:bodyPr wrap="square" rtlCol="0">
            <a:spAutoFit/>
          </a:bodyPr>
          <a:p>
            <a:r>
              <a:rPr lang="zh-CN" altLang="en-US"/>
              <a:t>在</a:t>
            </a:r>
            <a:r>
              <a:rPr lang="en-US" altLang="zh-CN"/>
              <a:t>Kotlin</a:t>
            </a:r>
            <a:r>
              <a:rPr lang="zh-CN" altLang="en-US"/>
              <a:t>语言中，整数类型默认是</a:t>
            </a:r>
            <a:r>
              <a:rPr lang="en-US" altLang="zh-CN"/>
              <a:t>Int</a:t>
            </a:r>
            <a:r>
              <a:rPr lang="zh-CN" altLang="en-US"/>
              <a:t>。在</a:t>
            </a:r>
            <a:r>
              <a:rPr lang="en-US" altLang="zh-CN"/>
              <a:t>Long</a:t>
            </a:r>
            <a:r>
              <a:rPr lang="zh-CN" altLang="en-US"/>
              <a:t>类型赋值的时候，需要在数字后面加上</a:t>
            </a:r>
            <a:r>
              <a:rPr lang="en-US" altLang="zh-CN"/>
              <a:t>L</a:t>
            </a:r>
            <a:endParaRPr lang="zh-CN" altLang="en-US"/>
          </a:p>
        </p:txBody>
      </p:sp>
      <p:graphicFrame>
        <p:nvGraphicFramePr>
          <p:cNvPr id="32" name="表格 31"/>
          <p:cNvGraphicFramePr/>
          <p:nvPr/>
        </p:nvGraphicFramePr>
        <p:xfrm>
          <a:off x="980440" y="3065145"/>
          <a:ext cx="4725035" cy="548640"/>
        </p:xfrm>
        <a:graphic>
          <a:graphicData uri="http://schemas.openxmlformats.org/drawingml/2006/table">
            <a:tbl>
              <a:tblPr/>
              <a:tblGrid>
                <a:gridCol w="472503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intValue: Int = 42</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val longValue: Long = 123456789L</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val shortValue: Short = 300</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val byteValue: Byte = 127</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33" name="表格 32"/>
          <p:cNvGraphicFramePr/>
          <p:nvPr/>
        </p:nvGraphicFramePr>
        <p:xfrm>
          <a:off x="980440" y="5210810"/>
          <a:ext cx="4725035" cy="274320"/>
        </p:xfrm>
        <a:graphic>
          <a:graphicData uri="http://schemas.openxmlformats.org/drawingml/2006/table">
            <a:tbl>
              <a:tblPr/>
              <a:tblGrid>
                <a:gridCol w="472503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pi: Double = 3.1415926535</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val e: Float = 2.71828F</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34" name="文本框 33"/>
          <p:cNvSpPr txBox="1"/>
          <p:nvPr/>
        </p:nvSpPr>
        <p:spPr>
          <a:xfrm>
            <a:off x="6217920" y="1300480"/>
            <a:ext cx="4725035" cy="368300"/>
          </a:xfrm>
          <a:prstGeom prst="rect">
            <a:avLst/>
          </a:prstGeom>
          <a:noFill/>
        </p:spPr>
        <p:txBody>
          <a:bodyPr wrap="square" rtlCol="0">
            <a:spAutoFit/>
          </a:bodyPr>
          <a:p>
            <a:r>
              <a:rPr lang="zh-CN" altLang="en-US"/>
              <a:t>布尔类型示例：</a:t>
            </a:r>
            <a:endParaRPr lang="zh-CN" altLang="en-US"/>
          </a:p>
        </p:txBody>
      </p:sp>
      <p:graphicFrame>
        <p:nvGraphicFramePr>
          <p:cNvPr id="35" name="表格 34"/>
          <p:cNvGraphicFramePr/>
          <p:nvPr/>
        </p:nvGraphicFramePr>
        <p:xfrm>
          <a:off x="6218555" y="1724025"/>
          <a:ext cx="4725035" cy="137160"/>
        </p:xfrm>
        <a:graphic>
          <a:graphicData uri="http://schemas.openxmlformats.org/drawingml/2006/table">
            <a:tbl>
              <a:tblPr/>
              <a:tblGrid>
                <a:gridCol w="472503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isKotlinAwesome: Boolean = true</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980440" y="4866005"/>
            <a:ext cx="6096000" cy="368300"/>
          </a:xfrm>
          <a:prstGeom prst="rect">
            <a:avLst/>
          </a:prstGeom>
          <a:noFill/>
        </p:spPr>
        <p:txBody>
          <a:bodyPr wrap="square" rtlCol="0" anchor="t">
            <a:spAutoFit/>
          </a:bodyPr>
          <a:p>
            <a:r>
              <a:rPr lang="zh-CN" altLang="en-US">
                <a:sym typeface="+mn-ea"/>
              </a:rPr>
              <a:t>浮点类型示例：</a:t>
            </a:r>
            <a:endParaRPr lang="zh-CN" altLang="en-US">
              <a:sym typeface="+mn-ea"/>
            </a:endParaRPr>
          </a:p>
        </p:txBody>
      </p:sp>
      <p:sp>
        <p:nvSpPr>
          <p:cNvPr id="3" name="文本框 2"/>
          <p:cNvSpPr txBox="1"/>
          <p:nvPr/>
        </p:nvSpPr>
        <p:spPr>
          <a:xfrm>
            <a:off x="980440" y="5674360"/>
            <a:ext cx="4725035" cy="645160"/>
          </a:xfrm>
          <a:prstGeom prst="rect">
            <a:avLst/>
          </a:prstGeom>
          <a:noFill/>
        </p:spPr>
        <p:txBody>
          <a:bodyPr wrap="square" rtlCol="0">
            <a:spAutoFit/>
          </a:bodyPr>
          <a:p>
            <a:r>
              <a:rPr lang="zh-CN" altLang="en-US"/>
              <a:t>浮点数默认是</a:t>
            </a:r>
            <a:r>
              <a:rPr lang="en-US" altLang="zh-CN"/>
              <a:t>Double</a:t>
            </a:r>
            <a:r>
              <a:rPr lang="zh-CN" altLang="en-US"/>
              <a:t>类型，使用</a:t>
            </a:r>
            <a:r>
              <a:rPr lang="en-US" altLang="zh-CN"/>
              <a:t>Float</a:t>
            </a:r>
            <a:r>
              <a:rPr lang="zh-CN" altLang="en-US"/>
              <a:t>类型是，需要在数值后面加上</a:t>
            </a:r>
            <a:r>
              <a:rPr lang="en-US" altLang="zh-CN"/>
              <a:t>f</a:t>
            </a:r>
            <a:r>
              <a:rPr lang="zh-CN" altLang="en-US"/>
              <a:t>或者</a:t>
            </a:r>
            <a:r>
              <a:rPr lang="en-US" altLang="zh-CN"/>
              <a:t>F</a:t>
            </a:r>
            <a:endParaRPr lang="zh-CN" altLang="en-US"/>
          </a:p>
        </p:txBody>
      </p:sp>
      <p:sp>
        <p:nvSpPr>
          <p:cNvPr id="7" name="文本框 6"/>
          <p:cNvSpPr txBox="1"/>
          <p:nvPr/>
        </p:nvSpPr>
        <p:spPr>
          <a:xfrm>
            <a:off x="6218555" y="2484120"/>
            <a:ext cx="6096000" cy="368300"/>
          </a:xfrm>
          <a:prstGeom prst="rect">
            <a:avLst/>
          </a:prstGeom>
          <a:noFill/>
        </p:spPr>
        <p:txBody>
          <a:bodyPr wrap="square" rtlCol="0" anchor="t">
            <a:spAutoFit/>
          </a:bodyPr>
          <a:p>
            <a:r>
              <a:rPr lang="zh-CN" altLang="en-US">
                <a:sym typeface="+mn-ea"/>
              </a:rPr>
              <a:t>字符类型示例：</a:t>
            </a:r>
            <a:endParaRPr lang="zh-CN" altLang="en-US">
              <a:sym typeface="+mn-ea"/>
            </a:endParaRPr>
          </a:p>
        </p:txBody>
      </p:sp>
      <p:sp>
        <p:nvSpPr>
          <p:cNvPr id="8" name="文本框 7"/>
          <p:cNvSpPr txBox="1"/>
          <p:nvPr/>
        </p:nvSpPr>
        <p:spPr>
          <a:xfrm>
            <a:off x="6188075" y="3698240"/>
            <a:ext cx="6096000" cy="368300"/>
          </a:xfrm>
          <a:prstGeom prst="rect">
            <a:avLst/>
          </a:prstGeom>
          <a:noFill/>
        </p:spPr>
        <p:txBody>
          <a:bodyPr wrap="square" rtlCol="0" anchor="t">
            <a:spAutoFit/>
          </a:bodyPr>
          <a:p>
            <a:r>
              <a:rPr lang="zh-CN" altLang="en-US">
                <a:sym typeface="+mn-ea"/>
              </a:rPr>
              <a:t>字符串类型示例：</a:t>
            </a:r>
            <a:endParaRPr lang="zh-CN" altLang="en-US">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变量与数据类型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3" name="Text Placeholder 33"/>
          <p:cNvSpPr txBox="1"/>
          <p:nvPr/>
        </p:nvSpPr>
        <p:spPr>
          <a:xfrm>
            <a:off x="589915" y="2046605"/>
            <a:ext cx="4989195" cy="42760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zh-CN" sz="3200" dirty="0">
                <a:latin typeface="等线" panose="02010600030101010101" pitchFamily="2" charset="-122"/>
                <a:ea typeface="等线" panose="02010600030101010101" pitchFamily="2" charset="-122"/>
                <a:cs typeface="等线" panose="02010600030101010101" pitchFamily="2" charset="-122"/>
              </a:rPr>
              <a:t>4.2.2 </a:t>
            </a:r>
            <a:r>
              <a:rPr lang="zh-CN" altLang="en-US" sz="3200" dirty="0">
                <a:latin typeface="等线" panose="02010600030101010101" pitchFamily="2" charset="-122"/>
                <a:ea typeface="等线" panose="02010600030101010101" pitchFamily="2" charset="-122"/>
                <a:cs typeface="等线" panose="02010600030101010101" pitchFamily="2" charset="-122"/>
              </a:rPr>
              <a:t>数据类型</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sp>
        <p:nvSpPr>
          <p:cNvPr id="8" name="文本框 7"/>
          <p:cNvSpPr txBox="1"/>
          <p:nvPr/>
        </p:nvSpPr>
        <p:spPr>
          <a:xfrm>
            <a:off x="4258310" y="6331585"/>
            <a:ext cx="4064000" cy="368300"/>
          </a:xfrm>
          <a:prstGeom prst="rect">
            <a:avLst/>
          </a:prstGeom>
          <a:noFill/>
        </p:spPr>
        <p:txBody>
          <a:bodyPr wrap="square" rtlCol="0">
            <a:spAutoFit/>
          </a:bodyPr>
          <a:p>
            <a:pPr algn="ctr"/>
            <a:r>
              <a:rPr lang="en-US" altLang="zh-CN"/>
              <a:t>Kotlin</a:t>
            </a:r>
            <a:r>
              <a:rPr lang="zh-CN" altLang="en-US"/>
              <a:t>类型转换函数</a:t>
            </a:r>
            <a:endParaRPr lang="en-US" altLang="zh-CN"/>
          </a:p>
        </p:txBody>
      </p:sp>
      <p:graphicFrame>
        <p:nvGraphicFramePr>
          <p:cNvPr id="10" name="表格 9"/>
          <p:cNvGraphicFramePr/>
          <p:nvPr>
            <p:custDataLst>
              <p:tags r:id="rId2"/>
            </p:custDataLst>
          </p:nvPr>
        </p:nvGraphicFramePr>
        <p:xfrm>
          <a:off x="1181100" y="2515235"/>
          <a:ext cx="9829800" cy="3769995"/>
        </p:xfrm>
        <a:graphic>
          <a:graphicData uri="http://schemas.openxmlformats.org/drawingml/2006/table">
            <a:tbl>
              <a:tblPr firstRow="1" bandRow="1">
                <a:tableStyleId>{1F365C33-F889-4E96-AE7D-98B039FF152D}</a:tableStyleId>
              </a:tblPr>
              <a:tblGrid>
                <a:gridCol w="2457450"/>
                <a:gridCol w="2457450"/>
                <a:gridCol w="2457450"/>
                <a:gridCol w="2457450"/>
              </a:tblGrid>
              <a:tr h="182880">
                <a:tc>
                  <a:txBody>
                    <a:bodyPr/>
                    <a:p>
                      <a:pPr algn="ctr">
                        <a:spcBef>
                          <a:spcPct val="0"/>
                        </a:spcBef>
                        <a:spcAft>
                          <a:spcPct val="0"/>
                        </a:spcAft>
                      </a:pPr>
                      <a:r>
                        <a:rPr lang="zh-CN" sz="1400"/>
                        <a:t>类型</a:t>
                      </a:r>
                      <a:endParaRPr lang="zh-CN" sz="1400"/>
                    </a:p>
                  </a:txBody>
                  <a:tcPr marL="9525" marR="9525" marT="9525" marB="9525" anchor="ctr" anchorCtr="0"/>
                </a:tc>
                <a:tc>
                  <a:txBody>
                    <a:bodyPr/>
                    <a:p>
                      <a:pPr algn="ctr">
                        <a:spcBef>
                          <a:spcPct val="0"/>
                        </a:spcBef>
                        <a:spcAft>
                          <a:spcPct val="0"/>
                        </a:spcAft>
                      </a:pPr>
                      <a:r>
                        <a:rPr lang="zh-CN" altLang="en-US" sz="1400"/>
                        <a:t>转换函数</a:t>
                      </a:r>
                      <a:endParaRPr lang="zh-CN" altLang="en-US" sz="1400"/>
                    </a:p>
                  </a:txBody>
                  <a:tcPr marL="9525" marR="9525" marT="9525" marB="9525" anchor="ctr" anchorCtr="0"/>
                </a:tc>
                <a:tc>
                  <a:txBody>
                    <a:bodyPr/>
                    <a:p>
                      <a:pPr algn="ctr">
                        <a:spcBef>
                          <a:spcPct val="0"/>
                        </a:spcBef>
                        <a:spcAft>
                          <a:spcPct val="0"/>
                        </a:spcAft>
                      </a:pPr>
                      <a:r>
                        <a:rPr lang="zh-CN" sz="1400"/>
                        <a:t>示例</a:t>
                      </a:r>
                      <a:endParaRPr lang="zh-CN" sz="1400"/>
                    </a:p>
                  </a:txBody>
                  <a:tcPr marL="9525" marR="9525" marT="9525" marB="9525" anchor="ctr" anchorCtr="0"/>
                </a:tc>
                <a:tc>
                  <a:txBody>
                    <a:bodyPr/>
                    <a:p>
                      <a:pPr algn="ctr">
                        <a:spcBef>
                          <a:spcPct val="0"/>
                        </a:spcBef>
                        <a:spcAft>
                          <a:spcPct val="0"/>
                        </a:spcAft>
                      </a:pPr>
                      <a:r>
                        <a:rPr lang="zh-CN" sz="1400"/>
                        <a:t>说明</a:t>
                      </a:r>
                      <a:endParaRPr lang="zh-CN" sz="1400"/>
                    </a:p>
                  </a:txBody>
                  <a:tcPr marL="9525" marR="9525" marT="9525" marB="9525" anchor="ctr" anchorCtr="0"/>
                </a:tc>
              </a:tr>
              <a:tr h="342900">
                <a:tc>
                  <a:txBody>
                    <a:bodyPr/>
                    <a:p>
                      <a:pPr algn="l">
                        <a:spcBef>
                          <a:spcPct val="0"/>
                        </a:spcBef>
                        <a:spcAft>
                          <a:spcPct val="0"/>
                        </a:spcAft>
                      </a:pPr>
                      <a:r>
                        <a:rPr lang="en-US" altLang="zh-CN" sz="1400"/>
                        <a:t>Byte</a:t>
                      </a:r>
                      <a:endParaRPr lang="en-US" altLang="zh-CN" sz="1400"/>
                    </a:p>
                  </a:txBody>
                  <a:tcPr marL="9525" marR="9525" marT="9525" marB="9525" anchor="ctr" anchorCtr="0"/>
                </a:tc>
                <a:tc>
                  <a:txBody>
                    <a:bodyPr/>
                    <a:p>
                      <a:pPr algn="l">
                        <a:spcBef>
                          <a:spcPct val="0"/>
                        </a:spcBef>
                        <a:spcAft>
                          <a:spcPct val="0"/>
                        </a:spcAft>
                      </a:pPr>
                      <a:r>
                        <a:rPr lang="en-US" altLang="zh-CN" sz="1400"/>
                        <a:t>toByte()</a:t>
                      </a:r>
                      <a:endParaRPr lang="en-US" altLang="zh-CN" sz="1400"/>
                    </a:p>
                  </a:txBody>
                  <a:tcPr marL="9525" marR="9525" marT="9525" marB="9525" anchor="ctr" anchorCtr="0"/>
                </a:tc>
                <a:tc>
                  <a:txBody>
                    <a:bodyPr/>
                    <a:p>
                      <a:pPr algn="l">
                        <a:spcBef>
                          <a:spcPct val="0"/>
                        </a:spcBef>
                        <a:spcAft>
                          <a:spcPct val="0"/>
                        </a:spcAft>
                      </a:pPr>
                      <a:r>
                        <a:rPr lang="en-US" altLang="zh-CN" sz="1400"/>
                        <a:t>val b: Byte = 10.toByte()</a:t>
                      </a:r>
                      <a:endParaRPr lang="en-US" altLang="zh-CN" sz="1400"/>
                    </a:p>
                  </a:txBody>
                  <a:tcPr marL="9525" marR="9525" marT="9525" marB="9525" anchor="ctr" anchorCtr="0"/>
                </a:tc>
                <a:tc>
                  <a:txBody>
                    <a:bodyPr/>
                    <a:p>
                      <a:pPr marL="0" indent="0" algn="l">
                        <a:spcBef>
                          <a:spcPct val="0"/>
                        </a:spcBef>
                        <a:spcAft>
                          <a:spcPct val="0"/>
                        </a:spcAft>
                      </a:pPr>
                      <a:r>
                        <a:rPr lang="zh-CN" sz="1400"/>
                        <a:t>转换为</a:t>
                      </a:r>
                      <a:r>
                        <a:rPr lang="zh-CN" altLang="en-US" sz="1400"/>
                        <a:t> </a:t>
                      </a:r>
                      <a:r>
                        <a:rPr lang="en-US" altLang="zh-CN" sz="1400"/>
                        <a:t>Byte</a:t>
                      </a:r>
                      <a:endParaRPr lang="en-US" altLang="zh-CN" sz="1400"/>
                    </a:p>
                  </a:txBody>
                  <a:tcPr marL="9525" marR="9525" marT="9525" marB="9525" anchor="ctr" anchorCtr="0"/>
                </a:tc>
              </a:tr>
              <a:tr h="342900">
                <a:tc>
                  <a:txBody>
                    <a:bodyPr/>
                    <a:p>
                      <a:pPr algn="l">
                        <a:spcBef>
                          <a:spcPct val="0"/>
                        </a:spcBef>
                        <a:spcAft>
                          <a:spcPct val="0"/>
                        </a:spcAft>
                      </a:pPr>
                      <a:r>
                        <a:rPr lang="en-US" altLang="zh-CN" sz="1400"/>
                        <a:t>Short</a:t>
                      </a:r>
                      <a:endParaRPr lang="en-US" altLang="zh-CN" sz="1400"/>
                    </a:p>
                  </a:txBody>
                  <a:tcPr marL="9525" marR="9525" marT="9525" marB="9525" anchor="ctr" anchorCtr="0"/>
                </a:tc>
                <a:tc>
                  <a:txBody>
                    <a:bodyPr/>
                    <a:p>
                      <a:pPr algn="l">
                        <a:spcBef>
                          <a:spcPct val="0"/>
                        </a:spcBef>
                        <a:spcAft>
                          <a:spcPct val="0"/>
                        </a:spcAft>
                      </a:pPr>
                      <a:r>
                        <a:rPr lang="en-US" altLang="zh-CN" sz="1400"/>
                        <a:t>toShort()</a:t>
                      </a:r>
                      <a:endParaRPr lang="en-US" altLang="zh-CN" sz="1400"/>
                    </a:p>
                  </a:txBody>
                  <a:tcPr marL="9525" marR="9525" marT="9525" marB="9525" anchor="ctr" anchorCtr="0"/>
                </a:tc>
                <a:tc>
                  <a:txBody>
                    <a:bodyPr/>
                    <a:p>
                      <a:pPr algn="l">
                        <a:spcBef>
                          <a:spcPct val="0"/>
                        </a:spcBef>
                        <a:spcAft>
                          <a:spcPct val="0"/>
                        </a:spcAft>
                      </a:pPr>
                      <a:r>
                        <a:rPr lang="en-US" altLang="zh-CN" sz="1400"/>
                        <a:t>val s: Short = 10.toShort()</a:t>
                      </a:r>
                      <a:endParaRPr lang="en-US" altLang="zh-CN" sz="1400"/>
                    </a:p>
                  </a:txBody>
                  <a:tcPr marL="9525" marR="9525" marT="9525" marB="9525" anchor="ctr" anchorCtr="0"/>
                </a:tc>
                <a:tc>
                  <a:txBody>
                    <a:bodyPr/>
                    <a:p>
                      <a:pPr marL="0" indent="0" algn="l">
                        <a:spcBef>
                          <a:spcPct val="0"/>
                        </a:spcBef>
                        <a:spcAft>
                          <a:spcPct val="0"/>
                        </a:spcAft>
                      </a:pPr>
                      <a:r>
                        <a:rPr lang="zh-CN" sz="1400"/>
                        <a:t>转换为</a:t>
                      </a:r>
                      <a:r>
                        <a:rPr lang="zh-CN" altLang="en-US" sz="1400"/>
                        <a:t> </a:t>
                      </a:r>
                      <a:r>
                        <a:rPr lang="en-US" altLang="zh-CN" sz="1400"/>
                        <a:t>Short</a:t>
                      </a:r>
                      <a:endParaRPr lang="en-US" altLang="zh-CN" sz="1400"/>
                    </a:p>
                  </a:txBody>
                  <a:tcPr marL="9525" marR="9525" marT="9525" marB="9525" anchor="ctr" anchorCtr="0"/>
                </a:tc>
              </a:tr>
              <a:tr h="342900">
                <a:tc>
                  <a:txBody>
                    <a:bodyPr/>
                    <a:p>
                      <a:pPr algn="l">
                        <a:spcBef>
                          <a:spcPct val="0"/>
                        </a:spcBef>
                        <a:spcAft>
                          <a:spcPct val="0"/>
                        </a:spcAft>
                      </a:pPr>
                      <a:r>
                        <a:rPr lang="en-US" altLang="zh-CN" sz="1400"/>
                        <a:t>Int</a:t>
                      </a:r>
                      <a:endParaRPr lang="en-US" altLang="zh-CN" sz="1400"/>
                    </a:p>
                  </a:txBody>
                  <a:tcPr marL="9525" marR="9525" marT="9525" marB="9525" anchor="ctr" anchorCtr="0"/>
                </a:tc>
                <a:tc>
                  <a:txBody>
                    <a:bodyPr/>
                    <a:p>
                      <a:pPr algn="l">
                        <a:spcBef>
                          <a:spcPct val="0"/>
                        </a:spcBef>
                        <a:spcAft>
                          <a:spcPct val="0"/>
                        </a:spcAft>
                      </a:pPr>
                      <a:r>
                        <a:rPr lang="en-US" altLang="zh-CN" sz="1400"/>
                        <a:t>toInt()</a:t>
                      </a:r>
                      <a:endParaRPr lang="en-US" altLang="zh-CN" sz="1400"/>
                    </a:p>
                  </a:txBody>
                  <a:tcPr marL="9525" marR="9525" marT="9525" marB="9525" anchor="ctr" anchorCtr="0"/>
                </a:tc>
                <a:tc>
                  <a:txBody>
                    <a:bodyPr/>
                    <a:p>
                      <a:pPr algn="l">
                        <a:spcBef>
                          <a:spcPct val="0"/>
                        </a:spcBef>
                        <a:spcAft>
                          <a:spcPct val="0"/>
                        </a:spcAft>
                      </a:pPr>
                      <a:r>
                        <a:rPr lang="en-US" altLang="zh-CN" sz="1400"/>
                        <a:t>val i: Int = 10.5.toInt()</a:t>
                      </a:r>
                      <a:endParaRPr lang="en-US" altLang="zh-CN" sz="1400"/>
                    </a:p>
                  </a:txBody>
                  <a:tcPr marL="9525" marR="9525" marT="9525" marB="9525" anchor="ctr" anchorCtr="0"/>
                </a:tc>
                <a:tc>
                  <a:txBody>
                    <a:bodyPr/>
                    <a:p>
                      <a:pPr marL="0" indent="0" algn="l">
                        <a:spcBef>
                          <a:spcPct val="0"/>
                        </a:spcBef>
                        <a:spcAft>
                          <a:spcPct val="0"/>
                        </a:spcAft>
                      </a:pPr>
                      <a:r>
                        <a:rPr lang="zh-CN" sz="1400"/>
                        <a:t>转换为</a:t>
                      </a:r>
                      <a:r>
                        <a:rPr lang="zh-CN" altLang="en-US" sz="1400"/>
                        <a:t> </a:t>
                      </a:r>
                      <a:r>
                        <a:rPr lang="en-US" altLang="zh-CN" sz="1400"/>
                        <a:t>Int</a:t>
                      </a:r>
                      <a:r>
                        <a:rPr lang="zh-CN" sz="1400"/>
                        <a:t>（小数部分丢失）</a:t>
                      </a:r>
                      <a:endParaRPr lang="zh-CN" sz="1400"/>
                    </a:p>
                  </a:txBody>
                  <a:tcPr marL="9525" marR="9525" marT="9525" marB="9525" anchor="ctr" anchorCtr="0"/>
                </a:tc>
              </a:tr>
              <a:tr h="342900">
                <a:tc>
                  <a:txBody>
                    <a:bodyPr/>
                    <a:p>
                      <a:pPr algn="l">
                        <a:spcBef>
                          <a:spcPct val="0"/>
                        </a:spcBef>
                        <a:spcAft>
                          <a:spcPct val="0"/>
                        </a:spcAft>
                      </a:pPr>
                      <a:r>
                        <a:rPr lang="en-US" altLang="zh-CN" sz="1400"/>
                        <a:t>Long</a:t>
                      </a:r>
                      <a:endParaRPr lang="en-US" altLang="zh-CN" sz="1400"/>
                    </a:p>
                  </a:txBody>
                  <a:tcPr marL="9525" marR="9525" marT="9525" marB="9525" anchor="ctr" anchorCtr="0"/>
                </a:tc>
                <a:tc>
                  <a:txBody>
                    <a:bodyPr/>
                    <a:p>
                      <a:pPr algn="l">
                        <a:spcBef>
                          <a:spcPct val="0"/>
                        </a:spcBef>
                        <a:spcAft>
                          <a:spcPct val="0"/>
                        </a:spcAft>
                      </a:pPr>
                      <a:r>
                        <a:rPr lang="en-US" altLang="zh-CN" sz="1400"/>
                        <a:t>toLong()</a:t>
                      </a:r>
                      <a:endParaRPr lang="en-US" altLang="zh-CN" sz="1400"/>
                    </a:p>
                  </a:txBody>
                  <a:tcPr marL="9525" marR="9525" marT="9525" marB="9525" anchor="ctr" anchorCtr="0"/>
                </a:tc>
                <a:tc>
                  <a:txBody>
                    <a:bodyPr/>
                    <a:p>
                      <a:pPr algn="l">
                        <a:spcBef>
                          <a:spcPct val="0"/>
                        </a:spcBef>
                        <a:spcAft>
                          <a:spcPct val="0"/>
                        </a:spcAft>
                      </a:pPr>
                      <a:r>
                        <a:rPr lang="en-US" altLang="zh-CN" sz="1400"/>
                        <a:t>val l: Long = 10.toLong()</a:t>
                      </a:r>
                      <a:endParaRPr lang="en-US" altLang="zh-CN" sz="1400"/>
                    </a:p>
                  </a:txBody>
                  <a:tcPr marL="9525" marR="9525" marT="9525" marB="9525" anchor="ctr" anchorCtr="0"/>
                </a:tc>
                <a:tc>
                  <a:txBody>
                    <a:bodyPr/>
                    <a:p>
                      <a:pPr marL="0" indent="0" algn="l">
                        <a:spcBef>
                          <a:spcPct val="0"/>
                        </a:spcBef>
                        <a:spcAft>
                          <a:spcPct val="0"/>
                        </a:spcAft>
                      </a:pPr>
                      <a:r>
                        <a:rPr lang="zh-CN" sz="1400"/>
                        <a:t>转换为</a:t>
                      </a:r>
                      <a:r>
                        <a:rPr lang="zh-CN" altLang="en-US" sz="1400"/>
                        <a:t> </a:t>
                      </a:r>
                      <a:r>
                        <a:rPr lang="en-US" altLang="zh-CN" sz="1400"/>
                        <a:t>Long</a:t>
                      </a:r>
                      <a:endParaRPr lang="en-US" altLang="zh-CN" sz="1400"/>
                    </a:p>
                  </a:txBody>
                  <a:tcPr marL="9525" marR="9525" marT="9525" marB="9525" anchor="ctr" anchorCtr="0"/>
                </a:tc>
              </a:tr>
              <a:tr h="343535">
                <a:tc>
                  <a:txBody>
                    <a:bodyPr/>
                    <a:p>
                      <a:pPr algn="l">
                        <a:spcBef>
                          <a:spcPct val="0"/>
                        </a:spcBef>
                        <a:spcAft>
                          <a:spcPct val="0"/>
                        </a:spcAft>
                      </a:pPr>
                      <a:r>
                        <a:rPr lang="en-US" altLang="zh-CN" sz="1400"/>
                        <a:t>Float</a:t>
                      </a:r>
                      <a:endParaRPr lang="en-US" altLang="zh-CN" sz="1400"/>
                    </a:p>
                  </a:txBody>
                  <a:tcPr marL="9525" marR="9525" marT="9525" marB="9525" anchor="ctr" anchorCtr="0"/>
                </a:tc>
                <a:tc>
                  <a:txBody>
                    <a:bodyPr/>
                    <a:p>
                      <a:pPr algn="l">
                        <a:spcBef>
                          <a:spcPct val="0"/>
                        </a:spcBef>
                        <a:spcAft>
                          <a:spcPct val="0"/>
                        </a:spcAft>
                      </a:pPr>
                      <a:r>
                        <a:rPr lang="en-US" altLang="zh-CN" sz="1400"/>
                        <a:t>toFloat()</a:t>
                      </a:r>
                      <a:endParaRPr lang="en-US" altLang="zh-CN" sz="1400"/>
                    </a:p>
                  </a:txBody>
                  <a:tcPr marL="9525" marR="9525" marT="9525" marB="9525" anchor="ctr" anchorCtr="0"/>
                </a:tc>
                <a:tc>
                  <a:txBody>
                    <a:bodyPr/>
                    <a:p>
                      <a:pPr algn="l">
                        <a:spcBef>
                          <a:spcPct val="0"/>
                        </a:spcBef>
                        <a:spcAft>
                          <a:spcPct val="0"/>
                        </a:spcAft>
                      </a:pPr>
                      <a:r>
                        <a:rPr lang="en-US" altLang="zh-CN" sz="1400"/>
                        <a:t>val f: Float = 10.toFloat()</a:t>
                      </a:r>
                      <a:endParaRPr lang="en-US" altLang="zh-CN" sz="1400"/>
                    </a:p>
                  </a:txBody>
                  <a:tcPr marL="9525" marR="9525" marT="9525" marB="9525" anchor="ctr" anchorCtr="0"/>
                </a:tc>
                <a:tc>
                  <a:txBody>
                    <a:bodyPr/>
                    <a:p>
                      <a:pPr marL="0" indent="0" algn="l">
                        <a:spcBef>
                          <a:spcPct val="0"/>
                        </a:spcBef>
                        <a:spcAft>
                          <a:spcPct val="0"/>
                        </a:spcAft>
                      </a:pPr>
                      <a:r>
                        <a:rPr lang="zh-CN" sz="1400"/>
                        <a:t>转换为</a:t>
                      </a:r>
                      <a:r>
                        <a:rPr lang="zh-CN" altLang="en-US" sz="1400"/>
                        <a:t> </a:t>
                      </a:r>
                      <a:r>
                        <a:rPr lang="en-US" altLang="zh-CN" sz="1400"/>
                        <a:t>Float</a:t>
                      </a:r>
                      <a:endParaRPr lang="en-US" altLang="zh-CN" sz="1400"/>
                    </a:p>
                  </a:txBody>
                  <a:tcPr marL="9525" marR="9525" marT="9525" marB="9525" anchor="ctr" anchorCtr="0"/>
                </a:tc>
              </a:tr>
              <a:tr h="342900">
                <a:tc>
                  <a:txBody>
                    <a:bodyPr/>
                    <a:p>
                      <a:pPr algn="l">
                        <a:spcBef>
                          <a:spcPct val="0"/>
                        </a:spcBef>
                        <a:spcAft>
                          <a:spcPct val="0"/>
                        </a:spcAft>
                      </a:pPr>
                      <a:r>
                        <a:rPr lang="en-US" altLang="zh-CN" sz="1400"/>
                        <a:t>Double</a:t>
                      </a:r>
                      <a:endParaRPr lang="en-US" altLang="zh-CN" sz="1400"/>
                    </a:p>
                  </a:txBody>
                  <a:tcPr marL="9525" marR="9525" marT="9525" marB="9525" anchor="ctr" anchorCtr="0"/>
                </a:tc>
                <a:tc>
                  <a:txBody>
                    <a:bodyPr/>
                    <a:p>
                      <a:pPr algn="l">
                        <a:spcBef>
                          <a:spcPct val="0"/>
                        </a:spcBef>
                        <a:spcAft>
                          <a:spcPct val="0"/>
                        </a:spcAft>
                      </a:pPr>
                      <a:r>
                        <a:rPr lang="en-US" altLang="zh-CN" sz="1400"/>
                        <a:t>toDouble()</a:t>
                      </a:r>
                      <a:endParaRPr lang="en-US" altLang="zh-CN" sz="1400"/>
                    </a:p>
                  </a:txBody>
                  <a:tcPr marL="9525" marR="9525" marT="9525" marB="9525" anchor="ctr" anchorCtr="0"/>
                </a:tc>
                <a:tc>
                  <a:txBody>
                    <a:bodyPr/>
                    <a:p>
                      <a:pPr algn="l">
                        <a:spcBef>
                          <a:spcPct val="0"/>
                        </a:spcBef>
                        <a:spcAft>
                          <a:spcPct val="0"/>
                        </a:spcAft>
                      </a:pPr>
                      <a:r>
                        <a:rPr lang="en-US" altLang="zh-CN" sz="1400"/>
                        <a:t>val d: Double = 10.toDouble()</a:t>
                      </a:r>
                      <a:endParaRPr lang="en-US" altLang="zh-CN" sz="1400"/>
                    </a:p>
                  </a:txBody>
                  <a:tcPr marL="9525" marR="9525" marT="9525" marB="9525" anchor="ctr" anchorCtr="0"/>
                </a:tc>
                <a:tc>
                  <a:txBody>
                    <a:bodyPr/>
                    <a:p>
                      <a:pPr marL="0" indent="0" algn="l">
                        <a:spcBef>
                          <a:spcPct val="0"/>
                        </a:spcBef>
                        <a:spcAft>
                          <a:spcPct val="0"/>
                        </a:spcAft>
                      </a:pPr>
                      <a:r>
                        <a:rPr lang="zh-CN" sz="1400"/>
                        <a:t>转换为</a:t>
                      </a:r>
                      <a:r>
                        <a:rPr lang="zh-CN" altLang="en-US" sz="1400"/>
                        <a:t> </a:t>
                      </a:r>
                      <a:r>
                        <a:rPr lang="en-US" altLang="zh-CN" sz="1400"/>
                        <a:t>Double</a:t>
                      </a:r>
                      <a:endParaRPr lang="en-US" altLang="zh-CN" sz="1400"/>
                    </a:p>
                  </a:txBody>
                  <a:tcPr marL="9525" marR="9525" marT="9525" marB="9525" anchor="ctr" anchorCtr="0"/>
                </a:tc>
              </a:tr>
              <a:tr h="342900">
                <a:tc>
                  <a:txBody>
                    <a:bodyPr/>
                    <a:p>
                      <a:pPr algn="l">
                        <a:spcBef>
                          <a:spcPct val="0"/>
                        </a:spcBef>
                        <a:spcAft>
                          <a:spcPct val="0"/>
                        </a:spcAft>
                      </a:pPr>
                      <a:r>
                        <a:rPr lang="en-US" altLang="zh-CN" sz="1400"/>
                        <a:t>Char</a:t>
                      </a:r>
                      <a:endParaRPr lang="en-US" altLang="zh-CN" sz="1400"/>
                    </a:p>
                  </a:txBody>
                  <a:tcPr marL="9525" marR="9525" marT="9525" marB="9525" anchor="ctr" anchorCtr="0"/>
                </a:tc>
                <a:tc>
                  <a:txBody>
                    <a:bodyPr/>
                    <a:p>
                      <a:pPr algn="l">
                        <a:spcBef>
                          <a:spcPct val="0"/>
                        </a:spcBef>
                        <a:spcAft>
                          <a:spcPct val="0"/>
                        </a:spcAft>
                      </a:pPr>
                      <a:r>
                        <a:rPr lang="en-US" altLang="zh-CN" sz="1400"/>
                        <a:t>toChar()</a:t>
                      </a:r>
                      <a:endParaRPr lang="en-US" altLang="zh-CN" sz="1400"/>
                    </a:p>
                  </a:txBody>
                  <a:tcPr marL="9525" marR="9525" marT="9525" marB="9525" anchor="ctr" anchorCtr="0"/>
                </a:tc>
                <a:tc>
                  <a:txBody>
                    <a:bodyPr/>
                    <a:p>
                      <a:pPr algn="l">
                        <a:spcBef>
                          <a:spcPct val="0"/>
                        </a:spcBef>
                        <a:spcAft>
                          <a:spcPct val="0"/>
                        </a:spcAft>
                      </a:pPr>
                      <a:r>
                        <a:rPr lang="en-US" altLang="zh-CN" sz="1400"/>
                        <a:t>val c: Char = 65.toChar()</a:t>
                      </a:r>
                      <a:endParaRPr lang="en-US" altLang="zh-CN" sz="1400"/>
                    </a:p>
                  </a:txBody>
                  <a:tcPr marL="9525" marR="9525" marT="9525" marB="9525" anchor="ctr" anchorCtr="0"/>
                </a:tc>
                <a:tc>
                  <a:txBody>
                    <a:bodyPr/>
                    <a:p>
                      <a:pPr marL="0" indent="0" algn="l">
                        <a:spcBef>
                          <a:spcPct val="0"/>
                        </a:spcBef>
                        <a:spcAft>
                          <a:spcPct val="0"/>
                        </a:spcAft>
                      </a:pPr>
                      <a:r>
                        <a:rPr lang="zh-CN" sz="1400"/>
                        <a:t>数字转换为字符（</a:t>
                      </a:r>
                      <a:r>
                        <a:rPr lang="en-US" altLang="zh-CN" sz="1400"/>
                        <a:t>Unicode </a:t>
                      </a:r>
                      <a:r>
                        <a:rPr lang="zh-CN" altLang="en-US" sz="1400"/>
                        <a:t>编码）</a:t>
                      </a:r>
                      <a:endParaRPr lang="zh-CN" altLang="en-US" sz="1400"/>
                    </a:p>
                  </a:txBody>
                  <a:tcPr marL="9525" marR="9525" marT="9525" marB="9525" anchor="ctr" anchorCtr="0"/>
                </a:tc>
              </a:tr>
              <a:tr h="342900">
                <a:tc>
                  <a:txBody>
                    <a:bodyPr/>
                    <a:p>
                      <a:pPr algn="l">
                        <a:spcBef>
                          <a:spcPct val="0"/>
                        </a:spcBef>
                        <a:spcAft>
                          <a:spcPct val="0"/>
                        </a:spcAft>
                      </a:pPr>
                      <a:r>
                        <a:rPr lang="en-US" altLang="zh-CN" sz="1400"/>
                        <a:t>String</a:t>
                      </a:r>
                      <a:endParaRPr lang="en-US" altLang="zh-CN" sz="1400"/>
                    </a:p>
                  </a:txBody>
                  <a:tcPr marL="9525" marR="9525" marT="9525" marB="9525" anchor="ctr" anchorCtr="0"/>
                </a:tc>
                <a:tc>
                  <a:txBody>
                    <a:bodyPr/>
                    <a:p>
                      <a:pPr algn="l">
                        <a:spcBef>
                          <a:spcPct val="0"/>
                        </a:spcBef>
                        <a:spcAft>
                          <a:spcPct val="0"/>
                        </a:spcAft>
                      </a:pPr>
                      <a:r>
                        <a:rPr lang="en-US" altLang="zh-CN" sz="1400"/>
                        <a:t>toString()</a:t>
                      </a:r>
                      <a:endParaRPr lang="en-US" altLang="zh-CN" sz="1400"/>
                    </a:p>
                  </a:txBody>
                  <a:tcPr marL="9525" marR="9525" marT="9525" marB="9525" anchor="ctr" anchorCtr="0"/>
                </a:tc>
                <a:tc>
                  <a:txBody>
                    <a:bodyPr/>
                    <a:p>
                      <a:pPr algn="l">
                        <a:spcBef>
                          <a:spcPct val="0"/>
                        </a:spcBef>
                        <a:spcAft>
                          <a:spcPct val="0"/>
                        </a:spcAft>
                      </a:pPr>
                      <a:r>
                        <a:rPr lang="en-US" altLang="zh-CN" sz="1400"/>
                        <a:t>val str: String = 10.toString()</a:t>
                      </a:r>
                      <a:endParaRPr lang="en-US" altLang="zh-CN" sz="1400"/>
                    </a:p>
                  </a:txBody>
                  <a:tcPr marL="9525" marR="9525" marT="9525" marB="9525" anchor="ctr" anchorCtr="0"/>
                </a:tc>
                <a:tc>
                  <a:txBody>
                    <a:bodyPr/>
                    <a:p>
                      <a:pPr marL="0" indent="0" algn="l">
                        <a:spcBef>
                          <a:spcPct val="0"/>
                        </a:spcBef>
                        <a:spcAft>
                          <a:spcPct val="0"/>
                        </a:spcAft>
                      </a:pPr>
                      <a:r>
                        <a:rPr lang="zh-CN" sz="1400"/>
                        <a:t>转换为</a:t>
                      </a:r>
                      <a:r>
                        <a:rPr lang="zh-CN" altLang="en-US" sz="1400"/>
                        <a:t> </a:t>
                      </a:r>
                      <a:r>
                        <a:rPr lang="en-US" altLang="zh-CN" sz="1400"/>
                        <a:t>String</a:t>
                      </a:r>
                      <a:endParaRPr lang="en-US" altLang="zh-CN" sz="1400"/>
                    </a:p>
                  </a:txBody>
                  <a:tcPr marL="9525" marR="9525" marT="9525" marB="9525" anchor="ctr" anchorCtr="0"/>
                </a:tc>
              </a:tr>
              <a:tr h="824230">
                <a:tc>
                  <a:txBody>
                    <a:bodyPr/>
                    <a:p>
                      <a:pPr algn="l">
                        <a:spcBef>
                          <a:spcPct val="0"/>
                        </a:spcBef>
                        <a:spcAft>
                          <a:spcPct val="0"/>
                        </a:spcAft>
                      </a:pPr>
                      <a:r>
                        <a:rPr lang="en-US" altLang="zh-CN" sz="1400"/>
                        <a:t>Boolean</a:t>
                      </a:r>
                      <a:endParaRPr lang="en-US" altLang="zh-CN" sz="1400"/>
                    </a:p>
                  </a:txBody>
                  <a:tcPr marL="9525" marR="9525" marT="9525" marB="9525" anchor="ctr" anchorCtr="0"/>
                </a:tc>
                <a:tc>
                  <a:txBody>
                    <a:bodyPr/>
                    <a:p>
                      <a:pPr algn="l">
                        <a:spcBef>
                          <a:spcPct val="0"/>
                        </a:spcBef>
                        <a:spcAft>
                          <a:spcPct val="0"/>
                        </a:spcAft>
                      </a:pPr>
                      <a:r>
                        <a:rPr lang="en-US" altLang="zh-CN" sz="1400"/>
                        <a:t>toBoolean()</a:t>
                      </a:r>
                      <a:endParaRPr lang="en-US" altLang="zh-CN" sz="1400"/>
                    </a:p>
                  </a:txBody>
                  <a:tcPr marL="9525" marR="9525" marT="9525" marB="9525" anchor="ctr" anchorCtr="0"/>
                </a:tc>
                <a:tc>
                  <a:txBody>
                    <a:bodyPr/>
                    <a:p>
                      <a:pPr algn="l">
                        <a:spcBef>
                          <a:spcPct val="0"/>
                        </a:spcBef>
                        <a:spcAft>
                          <a:spcPct val="0"/>
                        </a:spcAft>
                      </a:pPr>
                      <a:r>
                        <a:rPr lang="en-US" altLang="zh-CN" sz="1400"/>
                        <a:t>"true".toBoolean() → true</a:t>
                      </a:r>
                      <a:br>
                        <a:rPr lang="en-US" altLang="zh-CN" sz="1400"/>
                      </a:br>
                      <a:r>
                        <a:rPr lang="en-US" altLang="zh-CN" sz="1400"/>
                        <a:t>"false".toBoolean() → false</a:t>
                      </a:r>
                      <a:br>
                        <a:rPr lang="en-US" altLang="zh-CN" sz="1400"/>
                      </a:br>
                      <a:r>
                        <a:rPr lang="zh-CN" sz="1400"/>
                        <a:t>其他字符串</a:t>
                      </a:r>
                      <a:r>
                        <a:rPr lang="zh-CN" altLang="en-US" sz="1400"/>
                        <a:t> </a:t>
                      </a:r>
                      <a:r>
                        <a:rPr lang="en-US" altLang="zh-CN" sz="1400"/>
                        <a:t>→ false</a:t>
                      </a:r>
                      <a:endParaRPr lang="en-US" altLang="zh-CN" sz="1400"/>
                    </a:p>
                  </a:txBody>
                  <a:tcPr marL="9525" marR="9525" marT="9525" marB="9525" anchor="ctr" anchorCtr="0"/>
                </a:tc>
                <a:tc>
                  <a:txBody>
                    <a:bodyPr/>
                    <a:p>
                      <a:pPr marL="0" indent="0" algn="l">
                        <a:spcBef>
                          <a:spcPct val="0"/>
                        </a:spcBef>
                        <a:spcAft>
                          <a:spcPct val="0"/>
                        </a:spcAft>
                      </a:pPr>
                      <a:r>
                        <a:rPr lang="zh-CN" sz="1400"/>
                        <a:t>转换为</a:t>
                      </a:r>
                      <a:r>
                        <a:rPr lang="zh-CN" altLang="en-US" sz="1400"/>
                        <a:t> </a:t>
                      </a:r>
                      <a:r>
                        <a:rPr lang="en-US" altLang="zh-CN" sz="1400"/>
                        <a:t>Boolean</a:t>
                      </a:r>
                      <a:r>
                        <a:rPr lang="zh-CN" sz="1400"/>
                        <a:t>（大小写不敏感）</a:t>
                      </a:r>
                      <a:endParaRPr lang="zh-CN" sz="1400"/>
                    </a:p>
                  </a:txBody>
                  <a:tcPr marL="9525" marR="9525" marT="9525" marB="9525" anchor="ctr" anchorCtr="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987487" y="866453"/>
            <a:ext cx="1015663" cy="3432497"/>
          </a:xfrm>
          <a:prstGeom prst="rect">
            <a:avLst/>
          </a:prstGeom>
          <a:noFill/>
        </p:spPr>
        <p:txBody>
          <a:bodyPr vert="eaVert" wrap="square" rtlCol="0">
            <a:spAutoFit/>
          </a:bodyPr>
          <a:lstStyle/>
          <a:p>
            <a:pPr algn="dist"/>
            <a:r>
              <a:rPr lang="zh-CN" altLang="en-US" sz="5400" dirty="0">
                <a:ln>
                  <a:solidFill>
                    <a:srgbClr val="383987"/>
                  </a:solidFill>
                </a:ln>
                <a:noFill/>
                <a:latin typeface="微软雅黑" panose="020B0503020204020204" charset="-122"/>
                <a:ea typeface="微软雅黑" panose="020B0503020204020204" charset="-122"/>
              </a:rPr>
              <a:t>学习目标</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AIMS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custDataLst>
              <p:tags r:id="rId2"/>
            </p:custDataLst>
          </p:nvPr>
        </p:nvSpPr>
        <p:spPr>
          <a:xfrm>
            <a:off x="3960494" y="1044775"/>
            <a:ext cx="7781563" cy="713740"/>
          </a:xfrm>
          <a:prstGeom prst="rect">
            <a:avLst/>
          </a:prstGeom>
          <a:noFill/>
        </p:spPr>
        <p:txBody>
          <a:bodyPr anchor="ctr"/>
          <a:lstStyle/>
          <a:p>
            <a:pPr lvl="0" fontAlgn="t">
              <a:defRPr/>
            </a:pPr>
            <a:r>
              <a:rPr lang="zh-CN" altLang="en-US" sz="2400" kern="0" dirty="0">
                <a:solidFill>
                  <a:srgbClr val="383987"/>
                </a:solidFill>
                <a:latin typeface="微软雅黑" panose="020B0503020204020204" charset="-122"/>
                <a:ea typeface="微软雅黑" panose="020B0503020204020204" charset="-122"/>
                <a:sym typeface="+mn-ea"/>
              </a:rPr>
              <a:t>了解</a:t>
            </a:r>
            <a:r>
              <a:rPr lang="en-US" altLang="zh-CN" sz="2400" kern="0" dirty="0">
                <a:solidFill>
                  <a:srgbClr val="383987"/>
                </a:solidFill>
                <a:latin typeface="微软雅黑" panose="020B0503020204020204" charset="-122"/>
                <a:ea typeface="微软雅黑" panose="020B0503020204020204" charset="-122"/>
                <a:sym typeface="+mn-ea"/>
              </a:rPr>
              <a:t>Kotlin</a:t>
            </a:r>
            <a:r>
              <a:rPr lang="zh-CN" altLang="en-US" sz="2400" kern="0" dirty="0">
                <a:solidFill>
                  <a:srgbClr val="383987"/>
                </a:solidFill>
                <a:latin typeface="微软雅黑" panose="020B0503020204020204" charset="-122"/>
                <a:ea typeface="微软雅黑" panose="020B0503020204020204" charset="-122"/>
                <a:sym typeface="+mn-ea"/>
              </a:rPr>
              <a:t>语言的特征</a:t>
            </a:r>
            <a:endParaRPr lang="zh-CN" altLang="en-US" sz="2400" kern="0" dirty="0">
              <a:solidFill>
                <a:srgbClr val="383987"/>
              </a:solidFill>
              <a:latin typeface="微软雅黑" panose="020B0503020204020204" charset="-122"/>
              <a:ea typeface="微软雅黑" panose="020B0503020204020204" charset="-122"/>
              <a:sym typeface="+mn-ea"/>
            </a:endParaRPr>
          </a:p>
        </p:txBody>
      </p:sp>
      <p:sp>
        <p:nvSpPr>
          <p:cNvPr id="7" name="文本框 6"/>
          <p:cNvSpPr txBox="1"/>
          <p:nvPr>
            <p:custDataLst>
              <p:tags r:id="rId3"/>
            </p:custDataLst>
          </p:nvPr>
        </p:nvSpPr>
        <p:spPr>
          <a:xfrm>
            <a:off x="2967355" y="121241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charset="-122"/>
                <a:sym typeface="+mn-ea"/>
              </a:rPr>
              <a:t>01</a:t>
            </a:r>
            <a:endParaRPr lang="en-US" altLang="zh-CN" sz="3200" noProof="0" dirty="0">
              <a:ln w="3175">
                <a:solidFill>
                  <a:srgbClr val="383987"/>
                </a:solidFill>
              </a:ln>
              <a:noFill/>
              <a:uLnTx/>
              <a:uFillTx/>
              <a:latin typeface="Agency FB" panose="020B0503020202020204" charset="0"/>
              <a:ea typeface="微软雅黑" panose="020B0503020204020204" charset="-122"/>
              <a:sym typeface="+mn-ea"/>
            </a:endParaRPr>
          </a:p>
        </p:txBody>
      </p:sp>
      <p:sp>
        <p:nvSpPr>
          <p:cNvPr id="8" name="文本框 7"/>
          <p:cNvSpPr txBox="1"/>
          <p:nvPr>
            <p:custDataLst>
              <p:tags r:id="rId4"/>
            </p:custDataLst>
          </p:nvPr>
        </p:nvSpPr>
        <p:spPr>
          <a:xfrm>
            <a:off x="2967355" y="220682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charset="-122"/>
                <a:sym typeface="+mn-ea"/>
              </a:rPr>
              <a:t>02</a:t>
            </a:r>
            <a:endParaRPr lang="en-US" altLang="zh-CN" sz="3200" noProof="0" dirty="0">
              <a:ln w="3175">
                <a:solidFill>
                  <a:srgbClr val="383987"/>
                </a:solidFill>
              </a:ln>
              <a:noFill/>
              <a:uLnTx/>
              <a:uFillTx/>
              <a:latin typeface="Agency FB" panose="020B0503020202020204" charset="0"/>
              <a:ea typeface="微软雅黑" panose="020B0503020204020204" charset="-122"/>
              <a:sym typeface="+mn-ea"/>
            </a:endParaRPr>
          </a:p>
        </p:txBody>
      </p:sp>
      <p:sp>
        <p:nvSpPr>
          <p:cNvPr id="28" name="文本框 27"/>
          <p:cNvSpPr txBox="1"/>
          <p:nvPr>
            <p:custDataLst>
              <p:tags r:id="rId5"/>
            </p:custDataLst>
          </p:nvPr>
        </p:nvSpPr>
        <p:spPr>
          <a:xfrm>
            <a:off x="2967355" y="318853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charset="-122"/>
                <a:sym typeface="+mn-ea"/>
              </a:rPr>
              <a:t>03</a:t>
            </a:r>
            <a:endParaRPr lang="en-US" altLang="zh-CN" sz="3200" noProof="0" dirty="0">
              <a:ln w="3175">
                <a:solidFill>
                  <a:srgbClr val="383987"/>
                </a:solidFill>
              </a:ln>
              <a:noFill/>
              <a:uLnTx/>
              <a:uFillTx/>
              <a:latin typeface="Agency FB" panose="020B0503020202020204" charset="0"/>
              <a:ea typeface="微软雅黑" panose="020B0503020204020204" charset="-122"/>
              <a:sym typeface="+mn-ea"/>
            </a:endParaRPr>
          </a:p>
        </p:txBody>
      </p:sp>
      <p:sp>
        <p:nvSpPr>
          <p:cNvPr id="16" name="文本框 15"/>
          <p:cNvSpPr txBox="1"/>
          <p:nvPr>
            <p:custDataLst>
              <p:tags r:id="rId6"/>
            </p:custDataLst>
          </p:nvPr>
        </p:nvSpPr>
        <p:spPr>
          <a:xfrm>
            <a:off x="3960495" y="2100780"/>
            <a:ext cx="5541920" cy="713740"/>
          </a:xfrm>
          <a:prstGeom prst="rect">
            <a:avLst/>
          </a:prstGeom>
          <a:noFill/>
        </p:spPr>
        <p:txBody>
          <a:bodyPr anchor="ctr"/>
          <a:lstStyle/>
          <a:p>
            <a:pPr lvl="0" fontAlgn="t">
              <a:defRPr/>
            </a:pPr>
            <a:r>
              <a:rPr lang="zh-CN" altLang="en-US" sz="2400" kern="0" dirty="0">
                <a:solidFill>
                  <a:srgbClr val="383987"/>
                </a:solidFill>
                <a:latin typeface="微软雅黑" panose="020B0503020204020204" charset="-122"/>
                <a:ea typeface="微软雅黑" panose="020B0503020204020204" charset="-122"/>
                <a:sym typeface="+mn-ea"/>
              </a:rPr>
              <a:t>掌握</a:t>
            </a:r>
            <a:r>
              <a:rPr lang="en-US" altLang="zh-CN" sz="2400" kern="0" dirty="0">
                <a:solidFill>
                  <a:srgbClr val="383987"/>
                </a:solidFill>
                <a:latin typeface="微软雅黑" panose="020B0503020204020204" charset="-122"/>
                <a:ea typeface="微软雅黑" panose="020B0503020204020204" charset="-122"/>
                <a:sym typeface="+mn-ea"/>
              </a:rPr>
              <a:t>Kotlin</a:t>
            </a:r>
            <a:r>
              <a:rPr lang="zh-CN" altLang="en-US" sz="2400" kern="0" dirty="0">
                <a:solidFill>
                  <a:srgbClr val="383987"/>
                </a:solidFill>
                <a:latin typeface="微软雅黑" panose="020B0503020204020204" charset="-122"/>
                <a:ea typeface="微软雅黑" panose="020B0503020204020204" charset="-122"/>
                <a:sym typeface="+mn-ea"/>
              </a:rPr>
              <a:t>的变量和数据类型</a:t>
            </a:r>
            <a:endParaRPr lang="zh-CN" altLang="en-US" sz="2400" kern="0" dirty="0">
              <a:solidFill>
                <a:srgbClr val="383987"/>
              </a:solidFill>
              <a:latin typeface="微软雅黑" panose="020B0503020204020204" charset="-122"/>
              <a:ea typeface="微软雅黑" panose="020B0503020204020204" charset="-122"/>
              <a:sym typeface="+mn-ea"/>
            </a:endParaRPr>
          </a:p>
        </p:txBody>
      </p:sp>
      <p:sp>
        <p:nvSpPr>
          <p:cNvPr id="18" name="文本框 17"/>
          <p:cNvSpPr txBox="1"/>
          <p:nvPr>
            <p:custDataLst>
              <p:tags r:id="rId7"/>
            </p:custDataLst>
          </p:nvPr>
        </p:nvSpPr>
        <p:spPr>
          <a:xfrm>
            <a:off x="3960494" y="3083760"/>
            <a:ext cx="5183505" cy="713740"/>
          </a:xfrm>
          <a:prstGeom prst="rect">
            <a:avLst/>
          </a:prstGeom>
          <a:noFill/>
        </p:spPr>
        <p:txBody>
          <a:bodyPr anchor="ctr"/>
          <a:lstStyle/>
          <a:p>
            <a:pPr lvl="0" fontAlgn="t">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掌握</a:t>
            </a:r>
            <a:r>
              <a:rPr lang="en-US" altLang="zh-CN" sz="2400" kern="0" noProof="0" dirty="0">
                <a:ln>
                  <a:noFill/>
                </a:ln>
                <a:solidFill>
                  <a:srgbClr val="383987"/>
                </a:solidFill>
                <a:uLnTx/>
                <a:uFillTx/>
                <a:latin typeface="微软雅黑" panose="020B0503020204020204" charset="-122"/>
                <a:ea typeface="微软雅黑" panose="020B0503020204020204" charset="-122"/>
                <a:sym typeface="+mn-ea"/>
              </a:rPr>
              <a:t>Kotlin</a:t>
            </a: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的流控制和函数</a:t>
            </a:r>
            <a:endParaRPr lang="zh-CN" altLang="en-US" sz="2400" kern="0" noProof="0" dirty="0">
              <a:ln>
                <a:noFill/>
              </a:ln>
              <a:solidFill>
                <a:srgbClr val="383987"/>
              </a:solidFill>
              <a:uLnTx/>
              <a:uFillTx/>
              <a:latin typeface="微软雅黑" panose="020B0503020204020204" charset="-122"/>
              <a:ea typeface="微软雅黑" panose="020B0503020204020204" charset="-122"/>
              <a:sym typeface="+mn-ea"/>
            </a:endParaRPr>
          </a:p>
        </p:txBody>
      </p:sp>
      <p:sp>
        <p:nvSpPr>
          <p:cNvPr id="2" name="文本框 1"/>
          <p:cNvSpPr txBox="1"/>
          <p:nvPr>
            <p:custDataLst>
              <p:tags r:id="rId8"/>
            </p:custDataLst>
          </p:nvPr>
        </p:nvSpPr>
        <p:spPr>
          <a:xfrm>
            <a:off x="2967355" y="4171515"/>
            <a:ext cx="795655" cy="583565"/>
          </a:xfrm>
          <a:prstGeom prst="rect">
            <a:avLst/>
          </a:prstGeom>
          <a:noFill/>
        </p:spPr>
        <p:txBody>
          <a:bodyPr wrap="square" rtlCol="0">
            <a:spAutoFit/>
          </a:bodyPr>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charset="-122"/>
                <a:sym typeface="+mn-ea"/>
              </a:rPr>
              <a:t>04</a:t>
            </a:r>
            <a:endParaRPr lang="en-US" altLang="zh-CN" sz="3200" noProof="0" dirty="0">
              <a:ln w="3175">
                <a:solidFill>
                  <a:srgbClr val="383987"/>
                </a:solidFill>
              </a:ln>
              <a:noFill/>
              <a:uLnTx/>
              <a:uFillTx/>
              <a:latin typeface="Agency FB" panose="020B0503020202020204" charset="0"/>
              <a:ea typeface="微软雅黑" panose="020B0503020204020204" charset="-122"/>
              <a:sym typeface="+mn-ea"/>
            </a:endParaRPr>
          </a:p>
        </p:txBody>
      </p:sp>
      <p:sp>
        <p:nvSpPr>
          <p:cNvPr id="3" name="文本框 2"/>
          <p:cNvSpPr txBox="1"/>
          <p:nvPr>
            <p:custDataLst>
              <p:tags r:id="rId9"/>
            </p:custDataLst>
          </p:nvPr>
        </p:nvSpPr>
        <p:spPr>
          <a:xfrm>
            <a:off x="3960494" y="4066740"/>
            <a:ext cx="5183505" cy="713740"/>
          </a:xfrm>
          <a:prstGeom prst="rect">
            <a:avLst/>
          </a:prstGeom>
          <a:noFill/>
        </p:spPr>
        <p:txBody>
          <a:bodyPr anchor="ctr"/>
          <a:p>
            <a:pPr lvl="0" fontAlgn="t">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掌握</a:t>
            </a:r>
            <a:r>
              <a:rPr lang="en-US" altLang="zh-CN" sz="2400" kern="0" noProof="0" dirty="0">
                <a:ln>
                  <a:noFill/>
                </a:ln>
                <a:solidFill>
                  <a:srgbClr val="383987"/>
                </a:solidFill>
                <a:uLnTx/>
                <a:uFillTx/>
                <a:latin typeface="微软雅黑" panose="020B0503020204020204" charset="-122"/>
                <a:ea typeface="微软雅黑" panose="020B0503020204020204" charset="-122"/>
                <a:sym typeface="+mn-ea"/>
              </a:rPr>
              <a:t>Kotlin</a:t>
            </a: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的面向对象编程</a:t>
            </a:r>
            <a:endParaRPr lang="zh-CN" altLang="en-US" sz="2400" kern="0" noProof="0" dirty="0">
              <a:ln>
                <a:noFill/>
              </a:ln>
              <a:solidFill>
                <a:srgbClr val="383987"/>
              </a:solidFill>
              <a:uLnTx/>
              <a:uFillTx/>
              <a:latin typeface="微软雅黑" panose="020B0503020204020204" charset="-122"/>
              <a:ea typeface="微软雅黑" panose="020B0503020204020204" charset="-122"/>
              <a:sym typeface="+mn-ea"/>
            </a:endParaRPr>
          </a:p>
        </p:txBody>
      </p:sp>
      <p:sp>
        <p:nvSpPr>
          <p:cNvPr id="9" name="文本框 8"/>
          <p:cNvSpPr txBox="1"/>
          <p:nvPr>
            <p:custDataLst>
              <p:tags r:id="rId10"/>
            </p:custDataLst>
          </p:nvPr>
        </p:nvSpPr>
        <p:spPr>
          <a:xfrm>
            <a:off x="2967355" y="5227520"/>
            <a:ext cx="795655" cy="583565"/>
          </a:xfrm>
          <a:prstGeom prst="rect">
            <a:avLst/>
          </a:prstGeom>
          <a:noFill/>
        </p:spPr>
        <p:txBody>
          <a:bodyPr wrap="square" rtlCol="0">
            <a:spAutoFit/>
          </a:bodyPr>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charset="-122"/>
                <a:sym typeface="+mn-ea"/>
              </a:rPr>
              <a:t>05</a:t>
            </a:r>
            <a:endParaRPr lang="en-US" altLang="zh-CN" sz="3200" noProof="0" dirty="0">
              <a:ln w="3175">
                <a:solidFill>
                  <a:srgbClr val="383987"/>
                </a:solidFill>
              </a:ln>
              <a:noFill/>
              <a:uLnTx/>
              <a:uFillTx/>
              <a:latin typeface="Agency FB" panose="020B0503020202020204" charset="0"/>
              <a:ea typeface="微软雅黑" panose="020B0503020204020204" charset="-122"/>
              <a:sym typeface="+mn-ea"/>
            </a:endParaRPr>
          </a:p>
        </p:txBody>
      </p:sp>
      <p:sp>
        <p:nvSpPr>
          <p:cNvPr id="10" name="文本框 9"/>
          <p:cNvSpPr txBox="1"/>
          <p:nvPr>
            <p:custDataLst>
              <p:tags r:id="rId11"/>
            </p:custDataLst>
          </p:nvPr>
        </p:nvSpPr>
        <p:spPr>
          <a:xfrm>
            <a:off x="3960494" y="5122745"/>
            <a:ext cx="5183505" cy="713740"/>
          </a:xfrm>
          <a:prstGeom prst="rect">
            <a:avLst/>
          </a:prstGeom>
          <a:noFill/>
        </p:spPr>
        <p:txBody>
          <a:bodyPr anchor="ctr"/>
          <a:p>
            <a:pPr lvl="0" fontAlgn="t">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理解</a:t>
            </a:r>
            <a:r>
              <a:rPr lang="en-US" altLang="zh-CN" sz="2400" kern="0" noProof="0" dirty="0">
                <a:ln>
                  <a:noFill/>
                </a:ln>
                <a:solidFill>
                  <a:srgbClr val="383987"/>
                </a:solidFill>
                <a:uLnTx/>
                <a:uFillTx/>
                <a:latin typeface="微软雅黑" panose="020B0503020204020204" charset="-122"/>
                <a:ea typeface="微软雅黑" panose="020B0503020204020204" charset="-122"/>
                <a:sym typeface="+mn-ea"/>
              </a:rPr>
              <a:t>Kotlin</a:t>
            </a: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的进阶特性</a:t>
            </a:r>
            <a:endParaRPr lang="zh-CN" altLang="en-US" sz="2400" kern="0" noProof="0" dirty="0">
              <a:ln>
                <a:noFill/>
              </a:ln>
              <a:solidFill>
                <a:srgbClr val="383987"/>
              </a:solidFill>
              <a:uLnTx/>
              <a:uFillTx/>
              <a:latin typeface="微软雅黑" panose="020B0503020204020204" charset="-122"/>
              <a:ea typeface="微软雅黑" panose="020B0503020204020204"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变量与数据类型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3" name="Text Placeholder 33"/>
          <p:cNvSpPr txBox="1"/>
          <p:nvPr/>
        </p:nvSpPr>
        <p:spPr>
          <a:xfrm>
            <a:off x="589915" y="2046605"/>
            <a:ext cx="4989195" cy="104521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zh-CN" sz="3200" dirty="0">
                <a:latin typeface="等线" panose="02010600030101010101" pitchFamily="2" charset="-122"/>
                <a:ea typeface="等线" panose="02010600030101010101" pitchFamily="2" charset="-122"/>
                <a:cs typeface="等线" panose="02010600030101010101" pitchFamily="2" charset="-122"/>
              </a:rPr>
              <a:t>4.2.</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3 </a:t>
            </a:r>
            <a:r>
              <a:rPr lang="zh-CN" altLang="en-US" sz="3200" dirty="0">
                <a:latin typeface="等线" panose="02010600030101010101" pitchFamily="2" charset="-122"/>
                <a:ea typeface="等线" panose="02010600030101010101" pitchFamily="2" charset="-122"/>
                <a:cs typeface="等线" panose="02010600030101010101" pitchFamily="2" charset="-122"/>
                <a:sym typeface="+mn-ea"/>
              </a:rPr>
              <a:t>类型推断</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marL="685800" lvl="2" indent="0">
              <a:buNone/>
            </a:pPr>
            <a:r>
              <a:rPr lang="en-US" altLang="zh-CN" sz="2000" dirty="0">
                <a:latin typeface="等线" panose="02010600030101010101" pitchFamily="2" charset="-122"/>
                <a:ea typeface="等线" panose="02010600030101010101" pitchFamily="2" charset="-122"/>
                <a:cs typeface="等线" panose="02010600030101010101" pitchFamily="2" charset="-122"/>
              </a:rPr>
              <a:t>Kotlin </a:t>
            </a:r>
            <a:r>
              <a:rPr lang="zh-CN" altLang="en-US" sz="2000" dirty="0">
                <a:latin typeface="等线" panose="02010600030101010101" pitchFamily="2" charset="-122"/>
                <a:ea typeface="等线" panose="02010600030101010101" pitchFamily="2" charset="-122"/>
                <a:cs typeface="等线" panose="02010600030101010101" pitchFamily="2" charset="-122"/>
              </a:rPr>
              <a:t>采用类型推断机制，即编译器可以根据变量赋值的内容自动推断类型</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sp>
        <p:nvSpPr>
          <p:cNvPr id="21" name="文本框 20"/>
          <p:cNvSpPr txBox="1"/>
          <p:nvPr/>
        </p:nvSpPr>
        <p:spPr>
          <a:xfrm>
            <a:off x="6219190" y="1732280"/>
            <a:ext cx="4724400" cy="645160"/>
          </a:xfrm>
          <a:prstGeom prst="rect">
            <a:avLst/>
          </a:prstGeom>
          <a:noFill/>
        </p:spPr>
        <p:txBody>
          <a:bodyPr wrap="square" rtlCol="0">
            <a:spAutoFit/>
          </a:bodyPr>
          <a:p>
            <a:r>
              <a:rPr lang="zh-CN" altLang="en-US"/>
              <a:t>尽量使用类型推断，避免冗余的类型声明，使代码更简洁。</a:t>
            </a:r>
            <a:endParaRPr lang="zh-CN" altLang="en-US"/>
          </a:p>
        </p:txBody>
      </p:sp>
      <p:sp>
        <p:nvSpPr>
          <p:cNvPr id="22" name="文本框 21"/>
          <p:cNvSpPr txBox="1"/>
          <p:nvPr/>
        </p:nvSpPr>
        <p:spPr>
          <a:xfrm>
            <a:off x="6250305" y="4432300"/>
            <a:ext cx="4741545" cy="2140585"/>
          </a:xfrm>
          <a:prstGeom prst="rect">
            <a:avLst/>
          </a:prstGeom>
          <a:noFill/>
        </p:spPr>
        <p:txBody>
          <a:bodyPr wrap="square" rtlCol="0">
            <a:noAutofit/>
          </a:bodyPr>
          <a:p>
            <a:r>
              <a:rPr lang="en-US" altLang="zh-CN"/>
              <a:t>anything</a:t>
            </a:r>
            <a:r>
              <a:rPr lang="zh-CN" altLang="en-US"/>
              <a:t>变量可以存储任何非空类型的数据。</a:t>
            </a:r>
            <a:r>
              <a:rPr lang="en-US" altLang="zh-CN"/>
              <a:t>anything</a:t>
            </a:r>
            <a:r>
              <a:rPr lang="zh-CN" altLang="en-US"/>
              <a:t>先被赋值为</a:t>
            </a:r>
            <a:r>
              <a:rPr lang="en-US" altLang="zh-CN"/>
              <a:t>String</a:t>
            </a:r>
            <a:r>
              <a:rPr lang="zh-CN" altLang="en-US"/>
              <a:t>，再被赋值为</a:t>
            </a:r>
            <a:r>
              <a:rPr lang="en-US" altLang="zh-CN"/>
              <a:t>Int</a:t>
            </a:r>
            <a:r>
              <a:rPr lang="zh-CN" altLang="en-US"/>
              <a:t>，这在</a:t>
            </a:r>
            <a:r>
              <a:rPr lang="en-US" altLang="zh-CN"/>
              <a:t>Kotlin</a:t>
            </a:r>
            <a:r>
              <a:rPr lang="zh-CN" altLang="en-US"/>
              <a:t>中是允许的，因为</a:t>
            </a:r>
            <a:r>
              <a:rPr lang="en-US" altLang="zh-CN"/>
              <a:t>String</a:t>
            </a:r>
            <a:r>
              <a:rPr lang="zh-CN" altLang="en-US"/>
              <a:t>和</a:t>
            </a:r>
            <a:r>
              <a:rPr lang="en-US" altLang="zh-CN"/>
              <a:t>Int</a:t>
            </a:r>
            <a:r>
              <a:rPr lang="zh-CN" altLang="en-US"/>
              <a:t>都是</a:t>
            </a:r>
            <a:r>
              <a:rPr lang="en-US" altLang="zh-CN"/>
              <a:t>Any</a:t>
            </a:r>
            <a:r>
              <a:rPr lang="zh-CN" altLang="en-US"/>
              <a:t>的子类</a:t>
            </a:r>
            <a:endParaRPr lang="zh-CN" altLang="en-US"/>
          </a:p>
          <a:p>
            <a:endParaRPr lang="zh-CN" altLang="en-US"/>
          </a:p>
          <a:p>
            <a:r>
              <a:rPr lang="zh-CN" altLang="en-US"/>
              <a:t>需要谨慎使用</a:t>
            </a:r>
            <a:r>
              <a:rPr lang="en-US" altLang="zh-CN">
                <a:sym typeface="+mn-ea"/>
              </a:rPr>
              <a:t>Any</a:t>
            </a:r>
            <a:r>
              <a:rPr lang="zh-CN" altLang="en-US"/>
              <a:t>，避免滥用导致代码可读性和安全性降低。</a:t>
            </a:r>
            <a:endParaRPr lang="zh-CN" altLang="en-US"/>
          </a:p>
        </p:txBody>
      </p:sp>
      <p:graphicFrame>
        <p:nvGraphicFramePr>
          <p:cNvPr id="23" name="表格 22"/>
          <p:cNvGraphicFramePr/>
          <p:nvPr>
            <p:custDataLst>
              <p:tags r:id="rId2"/>
            </p:custDataLst>
          </p:nvPr>
        </p:nvGraphicFramePr>
        <p:xfrm>
          <a:off x="6250305" y="3714750"/>
          <a:ext cx="4992370" cy="667385"/>
        </p:xfrm>
        <a:graphic>
          <a:graphicData uri="http://schemas.openxmlformats.org/drawingml/2006/table">
            <a:tbl>
              <a:tblPr/>
              <a:tblGrid>
                <a:gridCol w="4992370"/>
              </a:tblGrid>
              <a:tr h="66738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var anything: Any = "Kotlin"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允许存储任意类型</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anything = 42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也可以存储 </a:t>
                      </a:r>
                      <a:r>
                        <a:rPr lang="en-US" altLang="zh-CN" sz="1400">
                          <a:solidFill>
                            <a:srgbClr val="008080"/>
                          </a:solidFill>
                          <a:latin typeface="宋体" panose="02010600030101010101" pitchFamily="2" charset="-122"/>
                          <a:ea typeface="宋体" panose="02010600030101010101" pitchFamily="2" charset="-122"/>
                        </a:rPr>
                        <a:t>Int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30" name="文本框 29"/>
          <p:cNvSpPr txBox="1"/>
          <p:nvPr/>
        </p:nvSpPr>
        <p:spPr>
          <a:xfrm>
            <a:off x="980440" y="3091815"/>
            <a:ext cx="4725035" cy="368300"/>
          </a:xfrm>
          <a:prstGeom prst="rect">
            <a:avLst/>
          </a:prstGeom>
          <a:noFill/>
        </p:spPr>
        <p:txBody>
          <a:bodyPr wrap="square" rtlCol="0">
            <a:spAutoFit/>
          </a:bodyPr>
          <a:p>
            <a:r>
              <a:rPr lang="zh-CN" altLang="en-US"/>
              <a:t>自动推断数据类型示例：</a:t>
            </a:r>
            <a:endParaRPr lang="zh-CN" altLang="en-US"/>
          </a:p>
        </p:txBody>
      </p:sp>
      <p:sp>
        <p:nvSpPr>
          <p:cNvPr id="31" name="文本框 30"/>
          <p:cNvSpPr txBox="1"/>
          <p:nvPr/>
        </p:nvSpPr>
        <p:spPr>
          <a:xfrm>
            <a:off x="980440" y="4111625"/>
            <a:ext cx="4725035" cy="368300"/>
          </a:xfrm>
          <a:prstGeom prst="rect">
            <a:avLst/>
          </a:prstGeom>
          <a:noFill/>
        </p:spPr>
        <p:txBody>
          <a:bodyPr wrap="square" rtlCol="0">
            <a:spAutoFit/>
          </a:bodyPr>
          <a:p>
            <a:r>
              <a:rPr lang="zh-CN" altLang="en-US"/>
              <a:t>相当于：</a:t>
            </a:r>
            <a:endParaRPr lang="zh-CN" altLang="en-US"/>
          </a:p>
        </p:txBody>
      </p:sp>
      <p:graphicFrame>
        <p:nvGraphicFramePr>
          <p:cNvPr id="32" name="表格 31"/>
          <p:cNvGraphicFramePr/>
          <p:nvPr/>
        </p:nvGraphicFramePr>
        <p:xfrm>
          <a:off x="941070" y="3429000"/>
          <a:ext cx="4725035" cy="548640"/>
        </p:xfrm>
        <a:graphic>
          <a:graphicData uri="http://schemas.openxmlformats.org/drawingml/2006/table">
            <a:tbl>
              <a:tblPr/>
              <a:tblGrid>
                <a:gridCol w="472503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number = 42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推断为 </a:t>
                      </a:r>
                      <a:r>
                        <a:rPr lang="en-US" altLang="zh-CN" sz="1400">
                          <a:solidFill>
                            <a:srgbClr val="008080"/>
                          </a:solidFill>
                          <a:latin typeface="宋体" panose="02010600030101010101" pitchFamily="2" charset="-122"/>
                          <a:ea typeface="宋体" panose="02010600030101010101" pitchFamily="2" charset="-122"/>
                        </a:rPr>
                        <a:t>Int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val pi = 3.1415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推断为 </a:t>
                      </a:r>
                      <a:r>
                        <a:rPr lang="en-US" altLang="zh-CN" sz="1400">
                          <a:solidFill>
                            <a:srgbClr val="008080"/>
                          </a:solidFill>
                          <a:latin typeface="宋体" panose="02010600030101010101" pitchFamily="2" charset="-122"/>
                          <a:ea typeface="宋体" panose="02010600030101010101" pitchFamily="2" charset="-122"/>
                        </a:rPr>
                        <a:t>Double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val isHappy = true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推断为 </a:t>
                      </a:r>
                      <a:r>
                        <a:rPr lang="en-US" altLang="zh-CN" sz="1400">
                          <a:solidFill>
                            <a:srgbClr val="008080"/>
                          </a:solidFill>
                          <a:latin typeface="宋体" panose="02010600030101010101" pitchFamily="2" charset="-122"/>
                          <a:ea typeface="宋体" panose="02010600030101010101" pitchFamily="2" charset="-122"/>
                        </a:rPr>
                        <a:t>Boolean</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33" name="表格 32"/>
          <p:cNvGraphicFramePr/>
          <p:nvPr/>
        </p:nvGraphicFramePr>
        <p:xfrm>
          <a:off x="980440" y="4432300"/>
          <a:ext cx="4725035" cy="274320"/>
        </p:xfrm>
        <a:graphic>
          <a:graphicData uri="http://schemas.openxmlformats.org/drawingml/2006/table">
            <a:tbl>
              <a:tblPr/>
              <a:tblGrid>
                <a:gridCol w="472503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number: Int = 42</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val pi: Double = 3.1415</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val isHappy: Boolean = true</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34" name="文本框 33"/>
          <p:cNvSpPr txBox="1"/>
          <p:nvPr/>
        </p:nvSpPr>
        <p:spPr>
          <a:xfrm>
            <a:off x="953135" y="5095240"/>
            <a:ext cx="4725035" cy="368300"/>
          </a:xfrm>
          <a:prstGeom prst="rect">
            <a:avLst/>
          </a:prstGeom>
          <a:noFill/>
        </p:spPr>
        <p:txBody>
          <a:bodyPr wrap="square" rtlCol="0">
            <a:spAutoFit/>
          </a:bodyPr>
          <a:p>
            <a:r>
              <a:rPr lang="zh-CN" altLang="en-US"/>
              <a:t>显式声明与类型推断对比示例：</a:t>
            </a:r>
            <a:endParaRPr lang="zh-CN" altLang="en-US"/>
          </a:p>
        </p:txBody>
      </p:sp>
      <p:graphicFrame>
        <p:nvGraphicFramePr>
          <p:cNvPr id="35" name="表格 34"/>
          <p:cNvGraphicFramePr/>
          <p:nvPr/>
        </p:nvGraphicFramePr>
        <p:xfrm>
          <a:off x="1024255" y="5435600"/>
          <a:ext cx="4725035" cy="137160"/>
        </p:xfrm>
        <a:graphic>
          <a:graphicData uri="http://schemas.openxmlformats.org/drawingml/2006/table">
            <a:tbl>
              <a:tblPr/>
              <a:tblGrid>
                <a:gridCol w="472503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显式声明类型</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val explicitInt: Int = 10</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val explicitDouble: Double = 5.5</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省略类型声明，</a:t>
                      </a:r>
                      <a:r>
                        <a:rPr lang="en-US" altLang="zh-CN" sz="1400">
                          <a:solidFill>
                            <a:srgbClr val="008080"/>
                          </a:solidFill>
                          <a:latin typeface="宋体" panose="02010600030101010101" pitchFamily="2" charset="-122"/>
                          <a:ea typeface="宋体" panose="02010600030101010101" pitchFamily="2" charset="-122"/>
                        </a:rPr>
                        <a:t>Kotlin </a:t>
                      </a:r>
                      <a:r>
                        <a:rPr lang="zh-CN" altLang="en-US" sz="1400">
                          <a:solidFill>
                            <a:srgbClr val="008080"/>
                          </a:solidFill>
                          <a:latin typeface="宋体" panose="02010600030101010101" pitchFamily="2" charset="-122"/>
                          <a:ea typeface="宋体" panose="02010600030101010101" pitchFamily="2" charset="-122"/>
                        </a:rPr>
                        <a:t>自动推断</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val inferredInt = 10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推断为 </a:t>
                      </a:r>
                      <a:r>
                        <a:rPr lang="en-US" altLang="zh-CN" sz="1400">
                          <a:solidFill>
                            <a:srgbClr val="008080"/>
                          </a:solidFill>
                          <a:latin typeface="宋体" panose="02010600030101010101" pitchFamily="2" charset="-122"/>
                          <a:ea typeface="宋体" panose="02010600030101010101" pitchFamily="2" charset="-122"/>
                        </a:rPr>
                        <a:t>Int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val inferredDouble = 5.5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推断为 </a:t>
                      </a:r>
                      <a:r>
                        <a:rPr lang="en-US" altLang="zh-CN" sz="1400">
                          <a:solidFill>
                            <a:srgbClr val="008080"/>
                          </a:solidFill>
                          <a:latin typeface="宋体" panose="02010600030101010101" pitchFamily="2" charset="-122"/>
                          <a:ea typeface="宋体" panose="02010600030101010101" pitchFamily="2" charset="-122"/>
                        </a:rPr>
                        <a:t>Double</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6250305" y="2987040"/>
            <a:ext cx="4992370" cy="727710"/>
          </a:xfrm>
          <a:prstGeom prst="rect">
            <a:avLst/>
          </a:prstGeom>
          <a:noFill/>
        </p:spPr>
        <p:txBody>
          <a:bodyPr wrap="square" rtlCol="0" anchor="t">
            <a:noAutofit/>
          </a:bodyPr>
          <a:p>
            <a:r>
              <a:rPr lang="zh-CN" altLang="en-US">
                <a:sym typeface="+mn-ea"/>
              </a:rPr>
              <a:t>如果变量的类型不确定，可以使用</a:t>
            </a:r>
            <a:r>
              <a:rPr lang="en-US" altLang="zh-CN">
                <a:sym typeface="+mn-ea"/>
              </a:rPr>
              <a:t>Any</a:t>
            </a:r>
            <a:r>
              <a:rPr lang="zh-CN" altLang="en-US">
                <a:sym typeface="+mn-ea"/>
              </a:rPr>
              <a:t>类型，这是</a:t>
            </a:r>
            <a:r>
              <a:rPr lang="en-US" altLang="zh-CN">
                <a:sym typeface="+mn-ea"/>
              </a:rPr>
              <a:t>Kotlin</a:t>
            </a:r>
            <a:r>
              <a:rPr lang="zh-CN" altLang="en-US">
                <a:sym typeface="+mn-ea"/>
              </a:rPr>
              <a:t>中的顶级类型。</a:t>
            </a:r>
            <a:endParaRPr lang="zh-CN" altLang="en-US">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变量与数据类型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3" name="Text Placeholder 33"/>
          <p:cNvSpPr txBox="1"/>
          <p:nvPr/>
        </p:nvSpPr>
        <p:spPr>
          <a:xfrm>
            <a:off x="1075055" y="2046605"/>
            <a:ext cx="9846310" cy="444055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zh-CN" sz="3200" dirty="0">
                <a:latin typeface="等线" panose="02010600030101010101" pitchFamily="2" charset="-122"/>
                <a:ea typeface="等线" panose="02010600030101010101" pitchFamily="2" charset="-122"/>
                <a:cs typeface="等线" panose="02010600030101010101" pitchFamily="2" charset="-122"/>
              </a:rPr>
              <a:t>4.2.4 </a:t>
            </a:r>
            <a:r>
              <a:rPr lang="zh-CN" altLang="en-US" sz="3200" dirty="0">
                <a:latin typeface="等线" panose="02010600030101010101" pitchFamily="2" charset="-122"/>
                <a:ea typeface="等线" panose="02010600030101010101" pitchFamily="2" charset="-122"/>
                <a:cs typeface="等线" panose="02010600030101010101" pitchFamily="2" charset="-122"/>
              </a:rPr>
              <a:t>集合</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a:r>
              <a:rPr lang="zh-CN" altLang="en-US" sz="2000" dirty="0">
                <a:latin typeface="等线" panose="02010600030101010101" pitchFamily="2" charset="-122"/>
                <a:ea typeface="等线" panose="02010600030101010101" pitchFamily="2" charset="-122"/>
                <a:cs typeface="等线" panose="02010600030101010101" pitchFamily="2" charset="-122"/>
              </a:rPr>
              <a:t>在</a:t>
            </a:r>
            <a:r>
              <a:rPr lang="en-US" altLang="zh-CN" sz="2000" dirty="0">
                <a:latin typeface="等线" panose="02010600030101010101" pitchFamily="2" charset="-122"/>
                <a:ea typeface="等线" panose="02010600030101010101" pitchFamily="2" charset="-122"/>
                <a:cs typeface="等线" panose="02010600030101010101" pitchFamily="2" charset="-122"/>
              </a:rPr>
              <a:t> Kotlin </a:t>
            </a:r>
            <a:r>
              <a:rPr lang="zh-CN" altLang="en-US" sz="2000" dirty="0">
                <a:latin typeface="等线" panose="02010600030101010101" pitchFamily="2" charset="-122"/>
                <a:ea typeface="等线" panose="02010600030101010101" pitchFamily="2" charset="-122"/>
                <a:cs typeface="等线" panose="02010600030101010101" pitchFamily="2" charset="-122"/>
              </a:rPr>
              <a:t>中，</a:t>
            </a:r>
            <a:r>
              <a:rPr lang="en-US" altLang="zh-CN" sz="2000" dirty="0">
                <a:latin typeface="等线" panose="02010600030101010101" pitchFamily="2" charset="-122"/>
                <a:ea typeface="等线" panose="02010600030101010101" pitchFamily="2" charset="-122"/>
                <a:cs typeface="等线" panose="02010600030101010101" pitchFamily="2" charset="-122"/>
              </a:rPr>
              <a:t>List</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Set</a:t>
            </a:r>
            <a:r>
              <a:rPr lang="zh-CN" altLang="en-US" sz="2000" dirty="0">
                <a:latin typeface="等线" panose="02010600030101010101" pitchFamily="2" charset="-122"/>
                <a:ea typeface="等线" panose="02010600030101010101" pitchFamily="2" charset="-122"/>
                <a:cs typeface="等线" panose="02010600030101010101" pitchFamily="2" charset="-122"/>
              </a:rPr>
              <a:t>和</a:t>
            </a:r>
            <a:r>
              <a:rPr lang="en-US" altLang="zh-CN" sz="2000" dirty="0">
                <a:latin typeface="等线" panose="02010600030101010101" pitchFamily="2" charset="-122"/>
                <a:ea typeface="等线" panose="02010600030101010101" pitchFamily="2" charset="-122"/>
                <a:cs typeface="等线" panose="02010600030101010101" pitchFamily="2" charset="-122"/>
              </a:rPr>
              <a:t>HashMap</a:t>
            </a:r>
            <a:r>
              <a:rPr lang="zh-CN" altLang="en-US" sz="2000" dirty="0">
                <a:latin typeface="等线" panose="02010600030101010101" pitchFamily="2" charset="-122"/>
                <a:ea typeface="等线" panose="02010600030101010101" pitchFamily="2" charset="-122"/>
                <a:cs typeface="等线" panose="02010600030101010101" pitchFamily="2" charset="-122"/>
              </a:rPr>
              <a:t>是集合（</a:t>
            </a:r>
            <a:r>
              <a:rPr lang="en-US" altLang="zh-CN" sz="2000" dirty="0">
                <a:latin typeface="等线" panose="02010600030101010101" pitchFamily="2" charset="-122"/>
                <a:ea typeface="等线" panose="02010600030101010101" pitchFamily="2" charset="-122"/>
                <a:cs typeface="等线" panose="02010600030101010101" pitchFamily="2" charset="-122"/>
              </a:rPr>
              <a:t>Collection</a:t>
            </a:r>
            <a:r>
              <a:rPr lang="zh-CN" altLang="en-US" sz="2000" dirty="0">
                <a:latin typeface="等线" panose="02010600030101010101" pitchFamily="2" charset="-122"/>
                <a:ea typeface="等线" panose="02010600030101010101" pitchFamily="2" charset="-122"/>
                <a:cs typeface="等线" panose="02010600030101010101" pitchFamily="2" charset="-122"/>
              </a:rPr>
              <a:t>）框架的一部分，用于存储和操作数据。它们都属于</a:t>
            </a:r>
            <a:r>
              <a:rPr lang="en-US" altLang="zh-CN" sz="2000" dirty="0">
                <a:latin typeface="等线" panose="02010600030101010101" pitchFamily="2" charset="-122"/>
                <a:ea typeface="等线" panose="02010600030101010101" pitchFamily="2" charset="-122"/>
                <a:cs typeface="等线" panose="02010600030101010101" pitchFamily="2" charset="-122"/>
              </a:rPr>
              <a:t> Collection </a:t>
            </a:r>
            <a:r>
              <a:rPr lang="zh-CN" altLang="en-US" sz="2000" dirty="0">
                <a:latin typeface="等线" panose="02010600030101010101" pitchFamily="2" charset="-122"/>
                <a:ea typeface="等线" panose="02010600030101010101" pitchFamily="2" charset="-122"/>
                <a:cs typeface="等线" panose="02010600030101010101" pitchFamily="2" charset="-122"/>
              </a:rPr>
              <a:t>或</a:t>
            </a:r>
            <a:r>
              <a:rPr lang="en-US" altLang="zh-CN" sz="2000" dirty="0">
                <a:latin typeface="等线" panose="02010600030101010101" pitchFamily="2" charset="-122"/>
                <a:ea typeface="等线" panose="02010600030101010101" pitchFamily="2" charset="-122"/>
                <a:cs typeface="等线" panose="02010600030101010101" pitchFamily="2" charset="-122"/>
              </a:rPr>
              <a:t> Map </a:t>
            </a:r>
            <a:r>
              <a:rPr lang="zh-CN" altLang="en-US" sz="2000" dirty="0">
                <a:latin typeface="等线" panose="02010600030101010101" pitchFamily="2" charset="-122"/>
                <a:ea typeface="等线" panose="02010600030101010101" pitchFamily="2" charset="-122"/>
                <a:cs typeface="等线" panose="02010600030101010101" pitchFamily="2" charset="-122"/>
              </a:rPr>
              <a:t>接口的实现，分别用于不同的数据存储需求</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r>
              <a:rPr lang="en-US" altLang="zh-CN" sz="2000" dirty="0">
                <a:latin typeface="等线" panose="02010600030101010101" pitchFamily="2" charset="-122"/>
                <a:ea typeface="等线" panose="02010600030101010101" pitchFamily="2" charset="-122"/>
                <a:cs typeface="等线" panose="02010600030101010101" pitchFamily="2" charset="-122"/>
              </a:rPr>
              <a:t>List </a:t>
            </a:r>
            <a:r>
              <a:rPr lang="zh-CN" altLang="en-US" sz="2000" dirty="0">
                <a:latin typeface="等线" panose="02010600030101010101" pitchFamily="2" charset="-122"/>
                <a:ea typeface="等线" panose="02010600030101010101" pitchFamily="2" charset="-122"/>
                <a:cs typeface="等线" panose="02010600030101010101" pitchFamily="2" charset="-122"/>
              </a:rPr>
              <a:t>适用于存储有序、可重复的数据。</a:t>
            </a:r>
            <a:r>
              <a:rPr lang="en-US" altLang="zh-CN" sz="2000" dirty="0">
                <a:latin typeface="等线" panose="02010600030101010101" pitchFamily="2" charset="-122"/>
                <a:ea typeface="等线" panose="02010600030101010101" pitchFamily="2" charset="-122"/>
                <a:cs typeface="等线" panose="02010600030101010101" pitchFamily="2" charset="-122"/>
              </a:rPr>
              <a:t>Set</a:t>
            </a:r>
            <a:r>
              <a:rPr lang="zh-CN" altLang="en-US" sz="2000" dirty="0">
                <a:latin typeface="等线" panose="02010600030101010101" pitchFamily="2" charset="-122"/>
                <a:ea typeface="等线" panose="02010600030101010101" pitchFamily="2" charset="-122"/>
                <a:cs typeface="等线" panose="02010600030101010101" pitchFamily="2" charset="-122"/>
              </a:rPr>
              <a:t>适用于存储唯一数据，并且不关心顺序。</a:t>
            </a:r>
            <a:r>
              <a:rPr lang="en-US" altLang="zh-CN" sz="2000" dirty="0">
                <a:latin typeface="等线" panose="02010600030101010101" pitchFamily="2" charset="-122"/>
                <a:ea typeface="等线" panose="02010600030101010101" pitchFamily="2" charset="-122"/>
                <a:cs typeface="等线" panose="02010600030101010101" pitchFamily="2" charset="-122"/>
              </a:rPr>
              <a:t>HashMap </a:t>
            </a:r>
            <a:r>
              <a:rPr lang="zh-CN" altLang="en-US" sz="2000" dirty="0">
                <a:latin typeface="等线" panose="02010600030101010101" pitchFamily="2" charset="-122"/>
                <a:ea typeface="等线" panose="02010600030101010101" pitchFamily="2" charset="-122"/>
                <a:cs typeface="等线" panose="02010600030101010101" pitchFamily="2" charset="-122"/>
              </a:rPr>
              <a:t>适用于存储键值对，快速查找数据</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变量与数据类型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3" name="Text Placeholder 33"/>
          <p:cNvSpPr txBox="1"/>
          <p:nvPr/>
        </p:nvSpPr>
        <p:spPr>
          <a:xfrm>
            <a:off x="828040" y="1819910"/>
            <a:ext cx="10460355" cy="465201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4.2.</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4 </a:t>
            </a:r>
            <a:r>
              <a:rPr lang="zh-CN" altLang="en-US" sz="3200" dirty="0">
                <a:latin typeface="等线" panose="02010600030101010101" pitchFamily="2" charset="-122"/>
                <a:ea typeface="等线" panose="02010600030101010101" pitchFamily="2" charset="-122"/>
                <a:cs typeface="等线" panose="02010600030101010101" pitchFamily="2" charset="-122"/>
                <a:sym typeface="+mn-ea"/>
              </a:rPr>
              <a:t>集合</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List</a:t>
            </a:r>
            <a:r>
              <a:rPr lang="zh-CN" altLang="en-US" sz="2000" dirty="0">
                <a:latin typeface="等线" panose="02010600030101010101" pitchFamily="2" charset="-122"/>
                <a:ea typeface="等线" panose="02010600030101010101" pitchFamily="2" charset="-122"/>
                <a:cs typeface="等线" panose="02010600030101010101" pitchFamily="2" charset="-122"/>
              </a:rPr>
              <a:t>（列表，存储有序数据）</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a:latin typeface="等线" panose="02010600030101010101" pitchFamily="2" charset="-122"/>
                <a:ea typeface="等线" panose="02010600030101010101" pitchFamily="2" charset="-122"/>
                <a:cs typeface="等线" panose="02010600030101010101" pitchFamily="2" charset="-122"/>
                <a:sym typeface="+mn-ea"/>
              </a:rPr>
              <a:t>在</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 Kotlin </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中，</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List </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是一种有序的集合，允许存储重复元素，并可以通过索引</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 (list[index]) </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访问元素。常见的</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 List </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分为不可变列表</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 (listOf()) </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和</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 </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可变列表</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 (mutableListOf())</a:t>
            </a:r>
            <a:endParaRPr lang="zh-CN" altLang="en-US" sz="180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en-US" altLang="zh-CN" sz="1800">
                <a:latin typeface="等线" panose="02010600030101010101" pitchFamily="2" charset="-122"/>
                <a:ea typeface="等线" panose="02010600030101010101" pitchFamily="2" charset="-122"/>
                <a:cs typeface="等线" panose="02010600030101010101" pitchFamily="2" charset="-122"/>
                <a:sym typeface="+mn-ea"/>
              </a:rPr>
              <a:t>listOf()</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创建的是不可变列表，即不能添加、删除或修改元素。通过索引</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 list[1] </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获取列表中的第二个元素，输出</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 "Banana"</a:t>
            </a:r>
            <a:endParaRPr lang="en-US" altLang="zh-CN" sz="180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en-US" altLang="zh-CN" sz="1800">
                <a:latin typeface="等线" panose="02010600030101010101" pitchFamily="2" charset="-122"/>
                <a:ea typeface="等线" panose="02010600030101010101" pitchFamily="2" charset="-122"/>
                <a:cs typeface="等线" panose="02010600030101010101" pitchFamily="2" charset="-122"/>
                <a:sym typeface="+mn-ea"/>
              </a:rPr>
              <a:t>mutableListOf()</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创建的是可变列表，允许动态添加、删除和修改元素</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,mutableList.add("Python") </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在列表末尾添加</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 "Python",</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最终列表内容变为</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 ["Kotlin", "Java", "Python"] </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并输出</a:t>
            </a:r>
            <a:endParaRPr lang="zh-CN" altLang="en-US" sz="180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a:latin typeface="等线" panose="02010600030101010101" pitchFamily="2" charset="-122"/>
                <a:ea typeface="等线" panose="02010600030101010101" pitchFamily="2" charset="-122"/>
                <a:cs typeface="等线" panose="02010600030101010101" pitchFamily="2" charset="-122"/>
                <a:sym typeface="+mn-ea"/>
              </a:rPr>
              <a:t>常见的列表操作包括：</a:t>
            </a:r>
            <a:endParaRPr lang="zh-CN" altLang="en-US" sz="1800">
              <a:latin typeface="等线" panose="02010600030101010101" pitchFamily="2" charset="-122"/>
              <a:ea typeface="等线" panose="02010600030101010101" pitchFamily="2" charset="-122"/>
              <a:cs typeface="等线" panose="02010600030101010101" pitchFamily="2" charset="-122"/>
            </a:endParaRPr>
          </a:p>
          <a:p>
            <a:pPr lvl="4" fontAlgn="auto">
              <a:lnSpc>
                <a:spcPts val="2400"/>
              </a:lnSpc>
              <a:spcBef>
                <a:spcPts val="300"/>
              </a:spcBef>
            </a:pPr>
            <a:r>
              <a:rPr lang="zh-CN" altLang="en-US" sz="1600">
                <a:latin typeface="等线" panose="02010600030101010101" pitchFamily="2" charset="-122"/>
                <a:ea typeface="等线" panose="02010600030101010101" pitchFamily="2" charset="-122"/>
                <a:cs typeface="等线" panose="02010600030101010101" pitchFamily="2" charset="-122"/>
                <a:sym typeface="+mn-ea"/>
              </a:rPr>
              <a:t>获取元素：</a:t>
            </a:r>
            <a:r>
              <a:rPr lang="en-US" altLang="zh-CN" sz="1600">
                <a:latin typeface="等线" panose="02010600030101010101" pitchFamily="2" charset="-122"/>
                <a:ea typeface="等线" panose="02010600030101010101" pitchFamily="2" charset="-122"/>
                <a:cs typeface="等线" panose="02010600030101010101" pitchFamily="2" charset="-122"/>
                <a:sym typeface="+mn-ea"/>
              </a:rPr>
              <a:t>list[0]</a:t>
            </a:r>
            <a:endParaRPr lang="en-US" altLang="zh-CN" sz="1600">
              <a:latin typeface="等线" panose="02010600030101010101" pitchFamily="2" charset="-122"/>
              <a:ea typeface="等线" panose="02010600030101010101" pitchFamily="2" charset="-122"/>
              <a:cs typeface="等线" panose="02010600030101010101" pitchFamily="2" charset="-122"/>
            </a:endParaRPr>
          </a:p>
          <a:p>
            <a:pPr lvl="4" fontAlgn="auto">
              <a:lnSpc>
                <a:spcPts val="2400"/>
              </a:lnSpc>
              <a:spcBef>
                <a:spcPts val="300"/>
              </a:spcBef>
            </a:pPr>
            <a:r>
              <a:rPr lang="zh-CN" altLang="en-US" sz="1600">
                <a:latin typeface="等线" panose="02010600030101010101" pitchFamily="2" charset="-122"/>
                <a:ea typeface="等线" panose="02010600030101010101" pitchFamily="2" charset="-122"/>
                <a:cs typeface="等线" panose="02010600030101010101" pitchFamily="2" charset="-122"/>
                <a:sym typeface="+mn-ea"/>
              </a:rPr>
              <a:t>添加元素：</a:t>
            </a:r>
            <a:r>
              <a:rPr lang="en-US" altLang="zh-CN" sz="1600">
                <a:latin typeface="等线" panose="02010600030101010101" pitchFamily="2" charset="-122"/>
                <a:ea typeface="等线" panose="02010600030101010101" pitchFamily="2" charset="-122"/>
                <a:cs typeface="等线" panose="02010600030101010101" pitchFamily="2" charset="-122"/>
                <a:sym typeface="+mn-ea"/>
              </a:rPr>
              <a:t>mutableList.add("Python")</a:t>
            </a:r>
            <a:endParaRPr lang="en-US" altLang="zh-CN" sz="1600">
              <a:latin typeface="等线" panose="02010600030101010101" pitchFamily="2" charset="-122"/>
              <a:ea typeface="等线" panose="02010600030101010101" pitchFamily="2" charset="-122"/>
              <a:cs typeface="等线" panose="02010600030101010101" pitchFamily="2" charset="-122"/>
            </a:endParaRPr>
          </a:p>
          <a:p>
            <a:pPr lvl="4" fontAlgn="auto">
              <a:lnSpc>
                <a:spcPts val="2400"/>
              </a:lnSpc>
              <a:spcBef>
                <a:spcPts val="300"/>
              </a:spcBef>
            </a:pPr>
            <a:r>
              <a:rPr lang="zh-CN" altLang="en-US" sz="1600">
                <a:latin typeface="等线" panose="02010600030101010101" pitchFamily="2" charset="-122"/>
                <a:ea typeface="等线" panose="02010600030101010101" pitchFamily="2" charset="-122"/>
                <a:cs typeface="等线" panose="02010600030101010101" pitchFamily="2" charset="-122"/>
                <a:sym typeface="+mn-ea"/>
              </a:rPr>
              <a:t>删除元素：</a:t>
            </a:r>
            <a:r>
              <a:rPr lang="en-US" altLang="zh-CN" sz="1600">
                <a:latin typeface="等线" panose="02010600030101010101" pitchFamily="2" charset="-122"/>
                <a:ea typeface="等线" panose="02010600030101010101" pitchFamily="2" charset="-122"/>
                <a:cs typeface="等线" panose="02010600030101010101" pitchFamily="2" charset="-122"/>
                <a:sym typeface="+mn-ea"/>
              </a:rPr>
              <a:t>mutableList.remove("Java")</a:t>
            </a:r>
            <a:endParaRPr lang="en-US" altLang="zh-CN" sz="1600">
              <a:latin typeface="等线" panose="02010600030101010101" pitchFamily="2" charset="-122"/>
              <a:ea typeface="等线" panose="02010600030101010101" pitchFamily="2" charset="-122"/>
              <a:cs typeface="等线" panose="02010600030101010101" pitchFamily="2" charset="-122"/>
            </a:endParaRPr>
          </a:p>
          <a:p>
            <a:pPr lvl="4" fontAlgn="auto">
              <a:lnSpc>
                <a:spcPts val="2400"/>
              </a:lnSpc>
              <a:spcBef>
                <a:spcPts val="300"/>
              </a:spcBef>
            </a:pPr>
            <a:r>
              <a:rPr lang="zh-CN" altLang="en-US" sz="1600">
                <a:latin typeface="等线" panose="02010600030101010101" pitchFamily="2" charset="-122"/>
                <a:ea typeface="等线" panose="02010600030101010101" pitchFamily="2" charset="-122"/>
                <a:cs typeface="等线" panose="02010600030101010101" pitchFamily="2" charset="-122"/>
                <a:sym typeface="+mn-ea"/>
              </a:rPr>
              <a:t>检查是否存在：</a:t>
            </a:r>
            <a:r>
              <a:rPr lang="en-US" altLang="zh-CN" sz="1600">
                <a:latin typeface="等线" panose="02010600030101010101" pitchFamily="2" charset="-122"/>
                <a:ea typeface="等线" panose="02010600030101010101" pitchFamily="2" charset="-122"/>
                <a:cs typeface="等线" panose="02010600030101010101" pitchFamily="2" charset="-122"/>
                <a:sym typeface="+mn-ea"/>
              </a:rPr>
              <a:t>"Python" in list</a:t>
            </a:r>
            <a:endParaRPr lang="en-US" altLang="zh-CN" sz="1600">
              <a:latin typeface="等线" panose="02010600030101010101" pitchFamily="2" charset="-122"/>
              <a:ea typeface="等线" panose="02010600030101010101" pitchFamily="2" charset="-122"/>
              <a:cs typeface="等线" panose="02010600030101010101" pitchFamily="2" charset="-122"/>
            </a:endParaRPr>
          </a:p>
          <a:p>
            <a:pPr lvl="4" fontAlgn="auto">
              <a:lnSpc>
                <a:spcPts val="2400"/>
              </a:lnSpc>
              <a:spcBef>
                <a:spcPts val="300"/>
              </a:spcBef>
            </a:pPr>
            <a:r>
              <a:rPr lang="zh-CN" altLang="en-US" sz="1600">
                <a:latin typeface="等线" panose="02010600030101010101" pitchFamily="2" charset="-122"/>
                <a:ea typeface="等线" panose="02010600030101010101" pitchFamily="2" charset="-122"/>
                <a:cs typeface="等线" panose="02010600030101010101" pitchFamily="2" charset="-122"/>
                <a:sym typeface="+mn-ea"/>
              </a:rPr>
              <a:t>获取大小：</a:t>
            </a:r>
            <a:r>
              <a:rPr lang="en-US" altLang="zh-CN" sz="1600">
                <a:latin typeface="等线" panose="02010600030101010101" pitchFamily="2" charset="-122"/>
                <a:ea typeface="等线" panose="02010600030101010101" pitchFamily="2" charset="-122"/>
                <a:cs typeface="等线" panose="02010600030101010101" pitchFamily="2" charset="-122"/>
                <a:sym typeface="+mn-ea"/>
              </a:rPr>
              <a:t>list.size</a:t>
            </a:r>
            <a:endParaRPr lang="en-US" altLang="zh-CN" sz="160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en-US" altLang="zh-CN" sz="180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33" name="表格 32"/>
          <p:cNvGraphicFramePr/>
          <p:nvPr>
            <p:custDataLst>
              <p:tags r:id="rId2"/>
            </p:custDataLst>
          </p:nvPr>
        </p:nvGraphicFramePr>
        <p:xfrm>
          <a:off x="6095365" y="4648200"/>
          <a:ext cx="5036820" cy="1931035"/>
        </p:xfrm>
        <a:graphic>
          <a:graphicData uri="http://schemas.openxmlformats.org/drawingml/2006/table">
            <a:tbl>
              <a:tblPr/>
              <a:tblGrid>
                <a:gridCol w="5036820"/>
              </a:tblGrid>
              <a:tr h="193103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创建不可变列表（不可修改）</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val list = listOf("Apple", "Banana", "Orange")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println(list[1])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Banana</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创建可变列表（可以修改）</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val mutableList = mutableListOf("Kotlin", "Java")</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mutableList.add("Python")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添加元素</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println(mutableList)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[Kotlin, Java, Python]</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变量与数据类型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3" name="Text Placeholder 33"/>
          <p:cNvSpPr txBox="1"/>
          <p:nvPr/>
        </p:nvSpPr>
        <p:spPr>
          <a:xfrm>
            <a:off x="828040" y="1819910"/>
            <a:ext cx="10460355" cy="465201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4.2.</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4 </a:t>
            </a:r>
            <a:r>
              <a:rPr lang="zh-CN" altLang="en-US" sz="3200" dirty="0">
                <a:latin typeface="等线" panose="02010600030101010101" pitchFamily="2" charset="-122"/>
                <a:ea typeface="等线" panose="02010600030101010101" pitchFamily="2" charset="-122"/>
                <a:cs typeface="等线" panose="02010600030101010101" pitchFamily="2" charset="-122"/>
                <a:sym typeface="+mn-ea"/>
              </a:rPr>
              <a:t>集合</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2</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Set</a:t>
            </a:r>
            <a:r>
              <a:rPr lang="zh-CN" altLang="en-US" sz="2000" dirty="0">
                <a:latin typeface="等线" panose="02010600030101010101" pitchFamily="2" charset="-122"/>
                <a:ea typeface="等线" panose="02010600030101010101" pitchFamily="2" charset="-122"/>
                <a:cs typeface="等线" panose="02010600030101010101" pitchFamily="2" charset="-122"/>
              </a:rPr>
              <a:t>（集合，存储唯一数据）</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en-US" altLang="zh-CN" sz="1800">
                <a:latin typeface="等线" panose="02010600030101010101" pitchFamily="2" charset="-122"/>
                <a:ea typeface="等线" panose="02010600030101010101" pitchFamily="2" charset="-122"/>
                <a:cs typeface="等线" panose="02010600030101010101" pitchFamily="2" charset="-122"/>
                <a:sym typeface="+mn-ea"/>
              </a:rPr>
              <a:t>Set</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是一种无序集合，不允许存储重复元素，常用于去重或快速查找数据。</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Set</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分为不可变集合</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 (setOf()) </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和</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 </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可变集合</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 (mutableSetOf())</a:t>
            </a:r>
            <a:endParaRPr lang="zh-CN" altLang="en-US" sz="180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en-US" altLang="zh-CN" sz="1800">
                <a:latin typeface="等线" panose="02010600030101010101" pitchFamily="2" charset="-122"/>
                <a:ea typeface="等线" panose="02010600030101010101" pitchFamily="2" charset="-122"/>
                <a:cs typeface="等线" panose="02010600030101010101" pitchFamily="2" charset="-122"/>
                <a:sym typeface="+mn-ea"/>
              </a:rPr>
              <a:t>setOf() </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创建的是不可变集合，不能添加或删除元素。</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Set </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不允许存储重复元素，即</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 "Apple" </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只存储一次，因此最终集合为</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 ["Apple", "Banana"]</a:t>
            </a:r>
            <a:endParaRPr lang="en-US" altLang="zh-CN" sz="180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en-US" altLang="zh-CN" sz="1800">
                <a:latin typeface="等线" panose="02010600030101010101" pitchFamily="2" charset="-122"/>
                <a:ea typeface="等线" panose="02010600030101010101" pitchFamily="2" charset="-122"/>
                <a:cs typeface="等线" panose="02010600030101010101" pitchFamily="2" charset="-122"/>
                <a:sym typeface="+mn-ea"/>
              </a:rPr>
              <a:t>mutableSetOf() </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创建的是可变集合，可以添加或删除元素。</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mutableSet.add("Python") </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成功添加</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 "Python"</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mutableSet.add("Java") </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尝试添加重复元素，但</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Set</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不允许重复值，所以</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 "Java" </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不会重复出现，最终集合内容为</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 ["Kotlin", "Java", "Python"]</a:t>
            </a:r>
            <a:endParaRPr lang="zh-CN" altLang="en-US" sz="180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a:latin typeface="等线" panose="02010600030101010101" pitchFamily="2" charset="-122"/>
                <a:ea typeface="等线" panose="02010600030101010101" pitchFamily="2" charset="-122"/>
                <a:cs typeface="等线" panose="02010600030101010101" pitchFamily="2" charset="-122"/>
              </a:rPr>
              <a:t>常见的集合操作包括：</a:t>
            </a:r>
            <a:endParaRPr lang="zh-CN" altLang="en-US" sz="1800">
              <a:latin typeface="等线" panose="02010600030101010101" pitchFamily="2" charset="-122"/>
              <a:ea typeface="等线" panose="02010600030101010101" pitchFamily="2" charset="-122"/>
              <a:cs typeface="等线" panose="02010600030101010101" pitchFamily="2" charset="-122"/>
            </a:endParaRPr>
          </a:p>
          <a:p>
            <a:pPr lvl="4" fontAlgn="auto">
              <a:lnSpc>
                <a:spcPts val="2400"/>
              </a:lnSpc>
              <a:spcBef>
                <a:spcPts val="300"/>
              </a:spcBef>
            </a:pPr>
            <a:r>
              <a:rPr lang="zh-CN" altLang="en-US" sz="1600">
                <a:latin typeface="等线" panose="02010600030101010101" pitchFamily="2" charset="-122"/>
                <a:ea typeface="等线" panose="02010600030101010101" pitchFamily="2" charset="-122"/>
                <a:cs typeface="等线" panose="02010600030101010101" pitchFamily="2" charset="-122"/>
              </a:rPr>
              <a:t>获取元素：</a:t>
            </a:r>
            <a:r>
              <a:rPr lang="en-US" altLang="zh-CN" sz="1600">
                <a:latin typeface="等线" panose="02010600030101010101" pitchFamily="2" charset="-122"/>
                <a:ea typeface="等线" panose="02010600030101010101" pitchFamily="2" charset="-122"/>
                <a:cs typeface="等线" panose="02010600030101010101" pitchFamily="2" charset="-122"/>
              </a:rPr>
              <a:t>mutableSet[0]</a:t>
            </a:r>
            <a:endParaRPr lang="en-US" altLang="zh-CN" sz="1600">
              <a:latin typeface="等线" panose="02010600030101010101" pitchFamily="2" charset="-122"/>
              <a:ea typeface="等线" panose="02010600030101010101" pitchFamily="2" charset="-122"/>
              <a:cs typeface="等线" panose="02010600030101010101" pitchFamily="2" charset="-122"/>
            </a:endParaRPr>
          </a:p>
          <a:p>
            <a:pPr lvl="4" fontAlgn="auto">
              <a:lnSpc>
                <a:spcPts val="2400"/>
              </a:lnSpc>
              <a:spcBef>
                <a:spcPts val="300"/>
              </a:spcBef>
            </a:pPr>
            <a:r>
              <a:rPr lang="zh-CN" altLang="en-US" sz="1600">
                <a:latin typeface="等线" panose="02010600030101010101" pitchFamily="2" charset="-122"/>
                <a:ea typeface="等线" panose="02010600030101010101" pitchFamily="2" charset="-122"/>
                <a:cs typeface="等线" panose="02010600030101010101" pitchFamily="2" charset="-122"/>
              </a:rPr>
              <a:t>添加元素：</a:t>
            </a:r>
            <a:r>
              <a:rPr lang="en-US" altLang="zh-CN" sz="1600">
                <a:latin typeface="等线" panose="02010600030101010101" pitchFamily="2" charset="-122"/>
                <a:ea typeface="等线" panose="02010600030101010101" pitchFamily="2" charset="-122"/>
                <a:cs typeface="等线" panose="02010600030101010101" pitchFamily="2" charset="-122"/>
              </a:rPr>
              <a:t>mutableSet.add("Swift")</a:t>
            </a:r>
            <a:endParaRPr lang="en-US" altLang="zh-CN" sz="1600">
              <a:latin typeface="等线" panose="02010600030101010101" pitchFamily="2" charset="-122"/>
              <a:ea typeface="等线" panose="02010600030101010101" pitchFamily="2" charset="-122"/>
              <a:cs typeface="等线" panose="02010600030101010101" pitchFamily="2" charset="-122"/>
            </a:endParaRPr>
          </a:p>
          <a:p>
            <a:pPr lvl="4" fontAlgn="auto">
              <a:lnSpc>
                <a:spcPts val="2400"/>
              </a:lnSpc>
              <a:spcBef>
                <a:spcPts val="300"/>
              </a:spcBef>
            </a:pPr>
            <a:r>
              <a:rPr lang="zh-CN" altLang="en-US" sz="1600">
                <a:latin typeface="等线" panose="02010600030101010101" pitchFamily="2" charset="-122"/>
                <a:ea typeface="等线" panose="02010600030101010101" pitchFamily="2" charset="-122"/>
                <a:cs typeface="等线" panose="02010600030101010101" pitchFamily="2" charset="-122"/>
              </a:rPr>
              <a:t>删除元素：</a:t>
            </a:r>
            <a:r>
              <a:rPr lang="en-US" altLang="zh-CN" sz="1600">
                <a:latin typeface="等线" panose="02010600030101010101" pitchFamily="2" charset="-122"/>
                <a:ea typeface="等线" panose="02010600030101010101" pitchFamily="2" charset="-122"/>
                <a:cs typeface="等线" panose="02010600030101010101" pitchFamily="2" charset="-122"/>
              </a:rPr>
              <a:t>mutableSet.remove("Java")</a:t>
            </a:r>
            <a:endParaRPr lang="en-US" altLang="zh-CN" sz="1600">
              <a:latin typeface="等线" panose="02010600030101010101" pitchFamily="2" charset="-122"/>
              <a:ea typeface="等线" panose="02010600030101010101" pitchFamily="2" charset="-122"/>
              <a:cs typeface="等线" panose="02010600030101010101" pitchFamily="2" charset="-122"/>
            </a:endParaRPr>
          </a:p>
          <a:p>
            <a:pPr lvl="4" fontAlgn="auto">
              <a:lnSpc>
                <a:spcPts val="2400"/>
              </a:lnSpc>
              <a:spcBef>
                <a:spcPts val="300"/>
              </a:spcBef>
            </a:pPr>
            <a:r>
              <a:rPr lang="zh-CN" altLang="en-US" sz="1600">
                <a:latin typeface="等线" panose="02010600030101010101" pitchFamily="2" charset="-122"/>
                <a:ea typeface="等线" panose="02010600030101010101" pitchFamily="2" charset="-122"/>
                <a:cs typeface="等线" panose="02010600030101010101" pitchFamily="2" charset="-122"/>
              </a:rPr>
              <a:t>检查是否存在：</a:t>
            </a:r>
            <a:r>
              <a:rPr lang="en-US" altLang="zh-CN" sz="1600">
                <a:latin typeface="等线" panose="02010600030101010101" pitchFamily="2" charset="-122"/>
                <a:ea typeface="等线" panose="02010600030101010101" pitchFamily="2" charset="-122"/>
                <a:cs typeface="等线" panose="02010600030101010101" pitchFamily="2" charset="-122"/>
              </a:rPr>
              <a:t>"Python" in set</a:t>
            </a:r>
            <a:endParaRPr lang="en-US" altLang="zh-CN" sz="1600">
              <a:latin typeface="等线" panose="02010600030101010101" pitchFamily="2" charset="-122"/>
              <a:ea typeface="等线" panose="02010600030101010101" pitchFamily="2" charset="-122"/>
              <a:cs typeface="等线" panose="02010600030101010101" pitchFamily="2" charset="-122"/>
            </a:endParaRPr>
          </a:p>
          <a:p>
            <a:pPr lvl="4" fontAlgn="auto">
              <a:lnSpc>
                <a:spcPts val="2400"/>
              </a:lnSpc>
              <a:spcBef>
                <a:spcPts val="300"/>
              </a:spcBef>
            </a:pPr>
            <a:r>
              <a:rPr lang="zh-CN" altLang="en-US" sz="1600">
                <a:latin typeface="等线" panose="02010600030101010101" pitchFamily="2" charset="-122"/>
                <a:ea typeface="等线" panose="02010600030101010101" pitchFamily="2" charset="-122"/>
                <a:cs typeface="等线" panose="02010600030101010101" pitchFamily="2" charset="-122"/>
              </a:rPr>
              <a:t>获取大小：</a:t>
            </a:r>
            <a:r>
              <a:rPr lang="en-US" altLang="zh-CN" sz="1600">
                <a:latin typeface="等线" panose="02010600030101010101" pitchFamily="2" charset="-122"/>
                <a:ea typeface="等线" panose="02010600030101010101" pitchFamily="2" charset="-122"/>
                <a:cs typeface="等线" panose="02010600030101010101" pitchFamily="2" charset="-122"/>
              </a:rPr>
              <a:t>set.size</a:t>
            </a:r>
            <a:endParaRPr lang="en-US" altLang="zh-CN" sz="160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33" name="表格 32"/>
          <p:cNvGraphicFramePr/>
          <p:nvPr>
            <p:custDataLst>
              <p:tags r:id="rId2"/>
            </p:custDataLst>
          </p:nvPr>
        </p:nvGraphicFramePr>
        <p:xfrm>
          <a:off x="6095365" y="4800600"/>
          <a:ext cx="5463540" cy="2179955"/>
        </p:xfrm>
        <a:graphic>
          <a:graphicData uri="http://schemas.openxmlformats.org/drawingml/2006/table">
            <a:tbl>
              <a:tblPr/>
              <a:tblGrid>
                <a:gridCol w="5463540"/>
              </a:tblGrid>
              <a:tr h="217995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创建不可变 </a:t>
                      </a:r>
                      <a:r>
                        <a:rPr lang="en-US" altLang="zh-CN" sz="1400">
                          <a:solidFill>
                            <a:srgbClr val="008080"/>
                          </a:solidFill>
                          <a:latin typeface="宋体" panose="02010600030101010101" pitchFamily="2" charset="-122"/>
                          <a:ea typeface="宋体" panose="02010600030101010101" pitchFamily="2" charset="-122"/>
                        </a:rPr>
                        <a:t>Set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val set = setOf("Apple", "Banana", "Apple")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println(set)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[Apple, Banana] </a:t>
                      </a:r>
                      <a:r>
                        <a:rPr lang="zh-CN" altLang="en-US" sz="1400">
                          <a:solidFill>
                            <a:srgbClr val="008080"/>
                          </a:solidFill>
                          <a:latin typeface="宋体" panose="02010600030101010101" pitchFamily="2" charset="-122"/>
                          <a:ea typeface="宋体" panose="02010600030101010101" pitchFamily="2" charset="-122"/>
                        </a:rPr>
                        <a:t>（自动去重）</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创建可变 </a:t>
                      </a:r>
                      <a:r>
                        <a:rPr lang="en-US" altLang="zh-CN" sz="1400">
                          <a:solidFill>
                            <a:srgbClr val="008080"/>
                          </a:solidFill>
                          <a:latin typeface="宋体" panose="02010600030101010101" pitchFamily="2" charset="-122"/>
                          <a:ea typeface="宋体" panose="02010600030101010101" pitchFamily="2" charset="-122"/>
                        </a:rPr>
                        <a:t>Set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val mutableSet = mutableSetOf("Kotlin", "Java")</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mutableSet.add("Python")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添加元素</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mutableSet.add("Java")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添加重复元素，</a:t>
                      </a:r>
                      <a:r>
                        <a:rPr lang="en-US" altLang="zh-CN" sz="1400">
                          <a:solidFill>
                            <a:srgbClr val="008080"/>
                          </a:solidFill>
                          <a:latin typeface="宋体" panose="02010600030101010101" pitchFamily="2" charset="-122"/>
                          <a:ea typeface="宋体" panose="02010600030101010101" pitchFamily="2" charset="-122"/>
                        </a:rPr>
                        <a:t>Set </a:t>
                      </a:r>
                      <a:r>
                        <a:rPr lang="zh-CN" altLang="en-US" sz="1400">
                          <a:solidFill>
                            <a:srgbClr val="008080"/>
                          </a:solidFill>
                          <a:latin typeface="宋体" panose="02010600030101010101" pitchFamily="2" charset="-122"/>
                          <a:ea typeface="宋体" panose="02010600030101010101" pitchFamily="2" charset="-122"/>
                        </a:rPr>
                        <a:t>不会存储</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println(mutableSet)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[Kotlin, Java, Python]</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变量与数据类型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3" name="Text Placeholder 33"/>
          <p:cNvSpPr txBox="1"/>
          <p:nvPr/>
        </p:nvSpPr>
        <p:spPr>
          <a:xfrm>
            <a:off x="828040" y="1819910"/>
            <a:ext cx="10460355" cy="465201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4.2.</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4 </a:t>
            </a:r>
            <a:r>
              <a:rPr lang="zh-CN" altLang="en-US" sz="3200" dirty="0">
                <a:latin typeface="等线" panose="02010600030101010101" pitchFamily="2" charset="-122"/>
                <a:ea typeface="等线" panose="02010600030101010101" pitchFamily="2" charset="-122"/>
                <a:cs typeface="等线" panose="02010600030101010101" pitchFamily="2" charset="-122"/>
                <a:sym typeface="+mn-ea"/>
              </a:rPr>
              <a:t>集合</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3</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HashMap</a:t>
            </a:r>
            <a:r>
              <a:rPr lang="zh-CN" altLang="en-US" sz="2000" dirty="0">
                <a:latin typeface="等线" panose="02010600030101010101" pitchFamily="2" charset="-122"/>
                <a:ea typeface="等线" panose="02010600030101010101" pitchFamily="2" charset="-122"/>
                <a:cs typeface="等线" panose="02010600030101010101" pitchFamily="2" charset="-122"/>
              </a:rPr>
              <a:t>（键值对存储）</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en-US" altLang="zh-CN" sz="1800">
                <a:latin typeface="等线" panose="02010600030101010101" pitchFamily="2" charset="-122"/>
                <a:ea typeface="等线" panose="02010600030101010101" pitchFamily="2" charset="-122"/>
                <a:cs typeface="等线" panose="02010600030101010101" pitchFamily="2" charset="-122"/>
                <a:sym typeface="+mn-ea"/>
              </a:rPr>
              <a:t>HashMap</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是一种键值对（</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key-value</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）映射的数据结构，提供高效的查找、添加和删除操作。键唯一，而值可重复。常见创建方式包括不可变映射</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(mapOf())</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和可变映射</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(mutableMapOf())</a:t>
            </a:r>
            <a:endParaRPr lang="zh-CN" altLang="en-US" sz="180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en-US" altLang="zh-CN" sz="1800">
                <a:latin typeface="等线" panose="02010600030101010101" pitchFamily="2" charset="-122"/>
                <a:ea typeface="等线" panose="02010600030101010101" pitchFamily="2" charset="-122"/>
                <a:cs typeface="等线" panose="02010600030101010101" pitchFamily="2" charset="-122"/>
                <a:sym typeface="+mn-ea"/>
              </a:rPr>
              <a:t>mapOf() </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创建的是不可变映射，即不能添加、修改或删除键值对。</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"name" </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是键，</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"Alice" </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是值，</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map["name"] </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访问</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 "name" </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对应的值，输出</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 "Alice"</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。如果尝试</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 map["name"] = "Bob" </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会报错</a:t>
            </a:r>
            <a:endParaRPr lang="zh-CN" altLang="en-US" sz="180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en-US" altLang="zh-CN" sz="1800">
                <a:latin typeface="等线" panose="02010600030101010101" pitchFamily="2" charset="-122"/>
                <a:ea typeface="等线" panose="02010600030101010101" pitchFamily="2" charset="-122"/>
                <a:cs typeface="等线" panose="02010600030101010101" pitchFamily="2" charset="-122"/>
              </a:rPr>
              <a:t>mutableMapOf()</a:t>
            </a:r>
            <a:r>
              <a:rPr lang="zh-CN" altLang="en-US" sz="1800">
                <a:latin typeface="等线" panose="02010600030101010101" pitchFamily="2" charset="-122"/>
                <a:ea typeface="等线" panose="02010600030101010101" pitchFamily="2" charset="-122"/>
                <a:cs typeface="等线" panose="02010600030101010101" pitchFamily="2" charset="-122"/>
              </a:rPr>
              <a:t>创建的是可变映射，可以添加、修改和删除键值对。</a:t>
            </a:r>
            <a:r>
              <a:rPr lang="en-US" altLang="zh-CN" sz="1800">
                <a:latin typeface="等线" panose="02010600030101010101" pitchFamily="2" charset="-122"/>
                <a:ea typeface="等线" panose="02010600030101010101" pitchFamily="2" charset="-122"/>
                <a:cs typeface="等线" panose="02010600030101010101" pitchFamily="2" charset="-122"/>
              </a:rPr>
              <a:t>mutableMap["C"] = 3</a:t>
            </a:r>
            <a:r>
              <a:rPr lang="zh-CN" altLang="en-US" sz="1800">
                <a:latin typeface="等线" panose="02010600030101010101" pitchFamily="2" charset="-122"/>
                <a:ea typeface="等线" panose="02010600030101010101" pitchFamily="2" charset="-122"/>
                <a:cs typeface="等线" panose="02010600030101010101" pitchFamily="2" charset="-122"/>
              </a:rPr>
              <a:t>添加键</a:t>
            </a:r>
            <a:r>
              <a:rPr lang="en-US" altLang="zh-CN" sz="1800">
                <a:latin typeface="等线" panose="02010600030101010101" pitchFamily="2" charset="-122"/>
                <a:ea typeface="等线" panose="02010600030101010101" pitchFamily="2" charset="-122"/>
                <a:cs typeface="等线" panose="02010600030101010101" pitchFamily="2" charset="-122"/>
              </a:rPr>
              <a:t> "C"</a:t>
            </a:r>
            <a:r>
              <a:rPr lang="zh-CN" altLang="en-US" sz="1800">
                <a:latin typeface="等线" panose="02010600030101010101" pitchFamily="2" charset="-122"/>
                <a:ea typeface="等线" panose="02010600030101010101" pitchFamily="2" charset="-122"/>
                <a:cs typeface="等线" panose="02010600030101010101" pitchFamily="2" charset="-122"/>
              </a:rPr>
              <a:t>，值</a:t>
            </a:r>
            <a:r>
              <a:rPr lang="en-US" altLang="zh-CN" sz="1800">
                <a:latin typeface="等线" panose="02010600030101010101" pitchFamily="2" charset="-122"/>
                <a:ea typeface="等线" panose="02010600030101010101" pitchFamily="2" charset="-122"/>
                <a:cs typeface="等线" panose="02010600030101010101" pitchFamily="2" charset="-122"/>
              </a:rPr>
              <a:t> 3</a:t>
            </a:r>
            <a:r>
              <a:rPr lang="zh-CN" altLang="en-US" sz="1800">
                <a:latin typeface="等线" panose="02010600030101010101" pitchFamily="2" charset="-122"/>
                <a:ea typeface="等线" panose="02010600030101010101" pitchFamily="2" charset="-122"/>
                <a:cs typeface="等线" panose="02010600030101010101" pitchFamily="2" charset="-122"/>
              </a:rPr>
              <a:t>。</a:t>
            </a:r>
            <a:r>
              <a:rPr lang="en-US" altLang="zh-CN" sz="1800">
                <a:latin typeface="等线" panose="02010600030101010101" pitchFamily="2" charset="-122"/>
                <a:ea typeface="等线" panose="02010600030101010101" pitchFamily="2" charset="-122"/>
                <a:cs typeface="等线" panose="02010600030101010101" pitchFamily="2" charset="-122"/>
              </a:rPr>
              <a:t>mutableMap.remove("A") </a:t>
            </a:r>
            <a:r>
              <a:rPr lang="zh-CN" altLang="en-US" sz="1800">
                <a:latin typeface="等线" panose="02010600030101010101" pitchFamily="2" charset="-122"/>
                <a:ea typeface="等线" panose="02010600030101010101" pitchFamily="2" charset="-122"/>
                <a:cs typeface="等线" panose="02010600030101010101" pitchFamily="2" charset="-122"/>
              </a:rPr>
              <a:t>删除键</a:t>
            </a:r>
            <a:r>
              <a:rPr lang="en-US" altLang="zh-CN" sz="1800">
                <a:latin typeface="等线" panose="02010600030101010101" pitchFamily="2" charset="-122"/>
                <a:ea typeface="等线" panose="02010600030101010101" pitchFamily="2" charset="-122"/>
                <a:cs typeface="等线" panose="02010600030101010101" pitchFamily="2" charset="-122"/>
              </a:rPr>
              <a:t> "A"</a:t>
            </a:r>
            <a:r>
              <a:rPr lang="zh-CN" altLang="en-US" sz="1800">
                <a:latin typeface="等线" panose="02010600030101010101" pitchFamily="2" charset="-122"/>
                <a:ea typeface="等线" panose="02010600030101010101" pitchFamily="2" charset="-122"/>
                <a:cs typeface="等线" panose="02010600030101010101" pitchFamily="2" charset="-122"/>
              </a:rPr>
              <a:t>，对应值也被移除。最终映射内容为</a:t>
            </a:r>
            <a:r>
              <a:rPr lang="en-US" altLang="zh-CN" sz="1800">
                <a:latin typeface="等线" panose="02010600030101010101" pitchFamily="2" charset="-122"/>
                <a:ea typeface="等线" panose="02010600030101010101" pitchFamily="2" charset="-122"/>
                <a:cs typeface="等线" panose="02010600030101010101" pitchFamily="2" charset="-122"/>
              </a:rPr>
              <a:t> {B=2, C=3}</a:t>
            </a:r>
            <a:r>
              <a:rPr lang="zh-CN" altLang="en-US" sz="1800">
                <a:latin typeface="等线" panose="02010600030101010101" pitchFamily="2" charset="-122"/>
                <a:ea typeface="等线" panose="02010600030101010101" pitchFamily="2" charset="-122"/>
                <a:cs typeface="等线" panose="02010600030101010101" pitchFamily="2" charset="-122"/>
              </a:rPr>
              <a:t>，即</a:t>
            </a:r>
            <a:r>
              <a:rPr lang="en-US" altLang="zh-CN" sz="1800">
                <a:latin typeface="等线" panose="02010600030101010101" pitchFamily="2" charset="-122"/>
                <a:ea typeface="等线" panose="02010600030101010101" pitchFamily="2" charset="-122"/>
                <a:cs typeface="等线" panose="02010600030101010101" pitchFamily="2" charset="-122"/>
              </a:rPr>
              <a:t> "A" </a:t>
            </a:r>
            <a:r>
              <a:rPr lang="zh-CN" altLang="en-US" sz="1800">
                <a:latin typeface="等线" panose="02010600030101010101" pitchFamily="2" charset="-122"/>
                <a:ea typeface="等线" panose="02010600030101010101" pitchFamily="2" charset="-122"/>
                <a:cs typeface="等线" panose="02010600030101010101" pitchFamily="2" charset="-122"/>
              </a:rPr>
              <a:t>被删除</a:t>
            </a:r>
            <a:endParaRPr lang="zh-CN" altLang="en-US" sz="180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a:latin typeface="等线" panose="02010600030101010101" pitchFamily="2" charset="-122"/>
                <a:ea typeface="等线" panose="02010600030101010101" pitchFamily="2" charset="-122"/>
                <a:cs typeface="等线" panose="02010600030101010101" pitchFamily="2" charset="-122"/>
              </a:rPr>
              <a:t>常见的</a:t>
            </a:r>
            <a:r>
              <a:rPr lang="en-US" altLang="zh-CN" sz="1800">
                <a:latin typeface="等线" panose="02010600030101010101" pitchFamily="2" charset="-122"/>
                <a:ea typeface="等线" panose="02010600030101010101" pitchFamily="2" charset="-122"/>
                <a:cs typeface="等线" panose="02010600030101010101" pitchFamily="2" charset="-122"/>
              </a:rPr>
              <a:t>HashMap</a:t>
            </a:r>
            <a:r>
              <a:rPr lang="zh-CN" altLang="en-US" sz="1800">
                <a:latin typeface="等线" panose="02010600030101010101" pitchFamily="2" charset="-122"/>
                <a:ea typeface="等线" panose="02010600030101010101" pitchFamily="2" charset="-122"/>
                <a:cs typeface="等线" panose="02010600030101010101" pitchFamily="2" charset="-122"/>
              </a:rPr>
              <a:t>操作包括：</a:t>
            </a:r>
            <a:endParaRPr lang="zh-CN" altLang="en-US" sz="1800">
              <a:latin typeface="等线" panose="02010600030101010101" pitchFamily="2" charset="-122"/>
              <a:ea typeface="等线" panose="02010600030101010101" pitchFamily="2" charset="-122"/>
              <a:cs typeface="等线" panose="02010600030101010101" pitchFamily="2" charset="-122"/>
            </a:endParaRPr>
          </a:p>
          <a:p>
            <a:pPr lvl="4" fontAlgn="auto">
              <a:lnSpc>
                <a:spcPts val="2400"/>
              </a:lnSpc>
              <a:spcBef>
                <a:spcPts val="300"/>
              </a:spcBef>
            </a:pPr>
            <a:r>
              <a:rPr lang="zh-CN" altLang="en-US" sz="1600">
                <a:latin typeface="等线" panose="02010600030101010101" pitchFamily="2" charset="-122"/>
                <a:ea typeface="等线" panose="02010600030101010101" pitchFamily="2" charset="-122"/>
                <a:cs typeface="等线" panose="02010600030101010101" pitchFamily="2" charset="-122"/>
              </a:rPr>
              <a:t>获取值：</a:t>
            </a:r>
            <a:r>
              <a:rPr lang="en-US" altLang="zh-CN" sz="1600">
                <a:latin typeface="等线" panose="02010600030101010101" pitchFamily="2" charset="-122"/>
                <a:ea typeface="等线" panose="02010600030101010101" pitchFamily="2" charset="-122"/>
                <a:cs typeface="等线" panose="02010600030101010101" pitchFamily="2" charset="-122"/>
              </a:rPr>
              <a:t>map["key"]</a:t>
            </a:r>
            <a:endParaRPr lang="en-US" altLang="zh-CN" sz="1600">
              <a:latin typeface="等线" panose="02010600030101010101" pitchFamily="2" charset="-122"/>
              <a:ea typeface="等线" panose="02010600030101010101" pitchFamily="2" charset="-122"/>
              <a:cs typeface="等线" panose="02010600030101010101" pitchFamily="2" charset="-122"/>
            </a:endParaRPr>
          </a:p>
          <a:p>
            <a:pPr lvl="4" fontAlgn="auto">
              <a:lnSpc>
                <a:spcPts val="2400"/>
              </a:lnSpc>
              <a:spcBef>
                <a:spcPts val="300"/>
              </a:spcBef>
            </a:pPr>
            <a:r>
              <a:rPr lang="zh-CN" altLang="en-US" sz="1600">
                <a:latin typeface="等线" panose="02010600030101010101" pitchFamily="2" charset="-122"/>
                <a:ea typeface="等线" panose="02010600030101010101" pitchFamily="2" charset="-122"/>
                <a:cs typeface="等线" panose="02010600030101010101" pitchFamily="2" charset="-122"/>
              </a:rPr>
              <a:t>添加</a:t>
            </a:r>
            <a:r>
              <a:rPr lang="en-US" altLang="zh-CN" sz="1600">
                <a:latin typeface="等线" panose="02010600030101010101" pitchFamily="2" charset="-122"/>
                <a:ea typeface="等线" panose="02010600030101010101" pitchFamily="2" charset="-122"/>
                <a:cs typeface="等线" panose="02010600030101010101" pitchFamily="2" charset="-122"/>
              </a:rPr>
              <a:t>/</a:t>
            </a:r>
            <a:r>
              <a:rPr lang="zh-CN" altLang="en-US" sz="1600">
                <a:latin typeface="等线" panose="02010600030101010101" pitchFamily="2" charset="-122"/>
                <a:ea typeface="等线" panose="02010600030101010101" pitchFamily="2" charset="-122"/>
                <a:cs typeface="等线" panose="02010600030101010101" pitchFamily="2" charset="-122"/>
              </a:rPr>
              <a:t>更新键值对：</a:t>
            </a:r>
            <a:r>
              <a:rPr lang="en-US" altLang="zh-CN" sz="1600">
                <a:latin typeface="等线" panose="02010600030101010101" pitchFamily="2" charset="-122"/>
                <a:ea typeface="等线" panose="02010600030101010101" pitchFamily="2" charset="-122"/>
                <a:cs typeface="等线" panose="02010600030101010101" pitchFamily="2" charset="-122"/>
              </a:rPr>
              <a:t>mutableMap["D"] = 4</a:t>
            </a:r>
            <a:endParaRPr lang="en-US" altLang="zh-CN" sz="1600">
              <a:latin typeface="等线" panose="02010600030101010101" pitchFamily="2" charset="-122"/>
              <a:ea typeface="等线" panose="02010600030101010101" pitchFamily="2" charset="-122"/>
              <a:cs typeface="等线" panose="02010600030101010101" pitchFamily="2" charset="-122"/>
            </a:endParaRPr>
          </a:p>
          <a:p>
            <a:pPr lvl="4" fontAlgn="auto">
              <a:lnSpc>
                <a:spcPts val="2400"/>
              </a:lnSpc>
              <a:spcBef>
                <a:spcPts val="300"/>
              </a:spcBef>
            </a:pPr>
            <a:r>
              <a:rPr lang="zh-CN" altLang="en-US" sz="1600">
                <a:latin typeface="等线" panose="02010600030101010101" pitchFamily="2" charset="-122"/>
                <a:ea typeface="等线" panose="02010600030101010101" pitchFamily="2" charset="-122"/>
                <a:cs typeface="等线" panose="02010600030101010101" pitchFamily="2" charset="-122"/>
              </a:rPr>
              <a:t>删除键：</a:t>
            </a:r>
            <a:r>
              <a:rPr lang="en-US" altLang="zh-CN" sz="1600">
                <a:latin typeface="等线" panose="02010600030101010101" pitchFamily="2" charset="-122"/>
                <a:ea typeface="等线" panose="02010600030101010101" pitchFamily="2" charset="-122"/>
                <a:cs typeface="等线" panose="02010600030101010101" pitchFamily="2" charset="-122"/>
              </a:rPr>
              <a:t>mutableMap.remove("A")</a:t>
            </a:r>
            <a:endParaRPr lang="en-US" altLang="zh-CN" sz="1600">
              <a:latin typeface="等线" panose="02010600030101010101" pitchFamily="2" charset="-122"/>
              <a:ea typeface="等线" panose="02010600030101010101" pitchFamily="2" charset="-122"/>
              <a:cs typeface="等线" panose="02010600030101010101" pitchFamily="2" charset="-122"/>
            </a:endParaRPr>
          </a:p>
          <a:p>
            <a:pPr lvl="4" fontAlgn="auto">
              <a:lnSpc>
                <a:spcPts val="2400"/>
              </a:lnSpc>
              <a:spcBef>
                <a:spcPts val="300"/>
              </a:spcBef>
            </a:pPr>
            <a:r>
              <a:rPr lang="zh-CN" altLang="en-US" sz="1600">
                <a:latin typeface="等线" panose="02010600030101010101" pitchFamily="2" charset="-122"/>
                <a:ea typeface="等线" panose="02010600030101010101" pitchFamily="2" charset="-122"/>
                <a:cs typeface="等线" panose="02010600030101010101" pitchFamily="2" charset="-122"/>
              </a:rPr>
              <a:t>获取所有键：</a:t>
            </a:r>
            <a:r>
              <a:rPr lang="en-US" altLang="zh-CN" sz="1600">
                <a:latin typeface="等线" panose="02010600030101010101" pitchFamily="2" charset="-122"/>
                <a:ea typeface="等线" panose="02010600030101010101" pitchFamily="2" charset="-122"/>
                <a:cs typeface="等线" panose="02010600030101010101" pitchFamily="2" charset="-122"/>
              </a:rPr>
              <a:t>map.keys</a:t>
            </a:r>
            <a:endParaRPr lang="en-US" altLang="zh-CN" sz="1600">
              <a:latin typeface="等线" panose="02010600030101010101" pitchFamily="2" charset="-122"/>
              <a:ea typeface="等线" panose="02010600030101010101" pitchFamily="2" charset="-122"/>
              <a:cs typeface="等线" panose="02010600030101010101" pitchFamily="2" charset="-122"/>
            </a:endParaRPr>
          </a:p>
          <a:p>
            <a:pPr lvl="4" fontAlgn="auto">
              <a:lnSpc>
                <a:spcPts val="2400"/>
              </a:lnSpc>
              <a:spcBef>
                <a:spcPts val="300"/>
              </a:spcBef>
            </a:pPr>
            <a:r>
              <a:rPr lang="zh-CN" altLang="en-US" sz="1600">
                <a:latin typeface="等线" panose="02010600030101010101" pitchFamily="2" charset="-122"/>
                <a:ea typeface="等线" panose="02010600030101010101" pitchFamily="2" charset="-122"/>
                <a:cs typeface="等线" panose="02010600030101010101" pitchFamily="2" charset="-122"/>
              </a:rPr>
              <a:t>获取所有值：</a:t>
            </a:r>
            <a:r>
              <a:rPr lang="en-US" altLang="zh-CN" sz="1600">
                <a:latin typeface="等线" panose="02010600030101010101" pitchFamily="2" charset="-122"/>
                <a:ea typeface="等线" panose="02010600030101010101" pitchFamily="2" charset="-122"/>
                <a:cs typeface="等线" panose="02010600030101010101" pitchFamily="2" charset="-122"/>
              </a:rPr>
              <a:t>map.values</a:t>
            </a:r>
            <a:endParaRPr lang="en-US" altLang="zh-CN" sz="160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33" name="表格 32"/>
          <p:cNvGraphicFramePr/>
          <p:nvPr>
            <p:custDataLst>
              <p:tags r:id="rId2"/>
            </p:custDataLst>
          </p:nvPr>
        </p:nvGraphicFramePr>
        <p:xfrm>
          <a:off x="6205855" y="4606290"/>
          <a:ext cx="5205095" cy="2086610"/>
        </p:xfrm>
        <a:graphic>
          <a:graphicData uri="http://schemas.openxmlformats.org/drawingml/2006/table">
            <a:tbl>
              <a:tblPr/>
              <a:tblGrid>
                <a:gridCol w="5205095"/>
              </a:tblGrid>
              <a:tr h="208661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创建不可变 </a:t>
                      </a:r>
                      <a:r>
                        <a:rPr lang="en-US" altLang="zh-CN" sz="1400">
                          <a:solidFill>
                            <a:srgbClr val="008080"/>
                          </a:solidFill>
                          <a:latin typeface="宋体" panose="02010600030101010101" pitchFamily="2" charset="-122"/>
                          <a:ea typeface="宋体" panose="02010600030101010101" pitchFamily="2" charset="-122"/>
                        </a:rPr>
                        <a:t>Map</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val map = mapOf("name" to "Alice", "age" to 25)</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println(map["name"])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Alice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创建可变 </a:t>
                      </a:r>
                      <a:r>
                        <a:rPr lang="en-US" altLang="zh-CN" sz="1400">
                          <a:solidFill>
                            <a:srgbClr val="008080"/>
                          </a:solidFill>
                          <a:latin typeface="宋体" panose="02010600030101010101" pitchFamily="2" charset="-122"/>
                          <a:ea typeface="宋体" panose="02010600030101010101" pitchFamily="2" charset="-122"/>
                        </a:rPr>
                        <a:t>HashMap</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val mutableMap = mutableMapOf("A" to 1, "B" to 2)</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mutableMap["C"] = 3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添加键值对</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mutableMap.remove("A") // </a:t>
                      </a:r>
                      <a:r>
                        <a:rPr lang="zh-CN" altLang="en-US" sz="1400">
                          <a:solidFill>
                            <a:srgbClr val="008080"/>
                          </a:solidFill>
                          <a:latin typeface="宋体" panose="02010600030101010101" pitchFamily="2" charset="-122"/>
                          <a:ea typeface="宋体" panose="02010600030101010101" pitchFamily="2" charset="-122"/>
                        </a:rPr>
                        <a:t>删除键</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println(mutableMap)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{B=2, C=3}</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控制流</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537190" cy="450278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pPr>
            <a:r>
              <a:rPr lang="en-US" altLang="zh-CN" sz="3200" dirty="0">
                <a:latin typeface="等线" panose="02010600030101010101" pitchFamily="2" charset="-122"/>
                <a:ea typeface="等线" panose="02010600030101010101" pitchFamily="2" charset="-122"/>
                <a:cs typeface="等线" panose="02010600030101010101" pitchFamily="2" charset="-122"/>
              </a:rPr>
              <a:t>4.3 </a:t>
            </a:r>
            <a:r>
              <a:rPr lang="zh-CN" altLang="en-US" sz="3200" dirty="0">
                <a:latin typeface="等线" panose="02010600030101010101" pitchFamily="2" charset="-122"/>
                <a:ea typeface="等线" panose="02010600030101010101" pitchFamily="2" charset="-122"/>
                <a:cs typeface="等线" panose="02010600030101010101" pitchFamily="2" charset="-122"/>
              </a:rPr>
              <a:t>控制流</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pPr>
            <a:r>
              <a:rPr lang="en-US" altLang="zh-CN" sz="2665" dirty="0">
                <a:latin typeface="等线" panose="02010600030101010101" pitchFamily="2" charset="-122"/>
                <a:ea typeface="等线" panose="02010600030101010101" pitchFamily="2" charset="-122"/>
                <a:cs typeface="等线" panose="02010600030101010101" pitchFamily="2" charset="-122"/>
              </a:rPr>
              <a:t>4.</a:t>
            </a:r>
            <a:r>
              <a:rPr lang="en-US" altLang="zh-CN" sz="2665" dirty="0">
                <a:latin typeface="等线" panose="02010600030101010101" pitchFamily="2" charset="-122"/>
                <a:ea typeface="等线" panose="02010600030101010101" pitchFamily="2" charset="-122"/>
                <a:cs typeface="等线" panose="02010600030101010101" pitchFamily="2" charset="-122"/>
                <a:sym typeface="+mn-ea"/>
              </a:rPr>
              <a:t>3.1 </a:t>
            </a:r>
            <a:r>
              <a:rPr lang="zh-CN" altLang="en-US" sz="2665" dirty="0">
                <a:latin typeface="等线" panose="02010600030101010101" pitchFamily="2" charset="-122"/>
                <a:ea typeface="等线" panose="02010600030101010101" pitchFamily="2" charset="-122"/>
                <a:cs typeface="等线" panose="02010600030101010101" pitchFamily="2" charset="-122"/>
                <a:sym typeface="+mn-ea"/>
              </a:rPr>
              <a:t>条件语句</a:t>
            </a:r>
            <a:r>
              <a:rPr lang="en-US" altLang="zh-CN" sz="2665" dirty="0">
                <a:latin typeface="等线" panose="02010600030101010101" pitchFamily="2" charset="-122"/>
                <a:ea typeface="等线" panose="02010600030101010101" pitchFamily="2" charset="-122"/>
                <a:cs typeface="等线" panose="02010600030101010101" pitchFamily="2" charset="-122"/>
                <a:sym typeface="+mn-ea"/>
              </a:rPr>
              <a:t>if</a:t>
            </a:r>
            <a:endParaRPr lang="en-US" altLang="zh-CN" sz="2665" dirty="0">
              <a:latin typeface="等线" panose="02010600030101010101" pitchFamily="2" charset="-122"/>
              <a:ea typeface="等线" panose="02010600030101010101" pitchFamily="2" charset="-122"/>
              <a:cs typeface="等线" panose="02010600030101010101" pitchFamily="2" charset="-122"/>
              <a:sym typeface="+mn-ea"/>
            </a:endParaRPr>
          </a:p>
          <a:p>
            <a:pPr lvl="2" fontAlgn="auto">
              <a:lnSpc>
                <a:spcPts val="2400"/>
              </a:lnSpc>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if-else 语句在 Kotlin 中的用法与其他语言类似，但它同时是一个表达式（Expression），可以返回值并赋给变量</a:t>
            </a: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marL="914400" lvl="4" fontAlgn="auto">
              <a:lnSpc>
                <a:spcPts val="2400"/>
              </a:lnSpc>
            </a:pP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marL="914400" lvl="4" fontAlgn="auto">
              <a:lnSpc>
                <a:spcPts val="2400"/>
              </a:lnSpc>
            </a:pP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marL="914400" lvl="4" fontAlgn="auto">
              <a:lnSpc>
                <a:spcPts val="2400"/>
              </a:lnSpc>
            </a:pP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marL="914400" lvl="4" fontAlgn="auto">
              <a:lnSpc>
                <a:spcPts val="2400"/>
              </a:lnSpc>
            </a:pP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marL="914400" lvl="4" fontAlgn="auto">
              <a:lnSpc>
                <a:spcPts val="2400"/>
              </a:lnSpc>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首先判断</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if</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语句的条件：如果</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 true</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，则执行</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内的代码，跳过后续所有</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else if</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和</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else</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。如果</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false</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，继续检查下一个</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else if</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。然后判断</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 else if</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，如果</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true</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，执行</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内的代码，跳过后续</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else if</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和</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else</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。如果</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 false</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，继续向下检查。最后</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 </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如果所有</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if </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和</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else if </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条件都</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false</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，则执行</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else</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代码块</a:t>
            </a:r>
            <a:endParaRPr lang="zh-CN" altLang="en-US" sz="1665"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b="1"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3" name="表格 2"/>
          <p:cNvGraphicFramePr/>
          <p:nvPr>
            <p:custDataLst>
              <p:tags r:id="rId2"/>
            </p:custDataLst>
          </p:nvPr>
        </p:nvGraphicFramePr>
        <p:xfrm>
          <a:off x="4405630" y="3282315"/>
          <a:ext cx="5458460" cy="1573530"/>
        </p:xfrm>
        <a:graphic>
          <a:graphicData uri="http://schemas.openxmlformats.org/drawingml/2006/table">
            <a:tbl>
              <a:tblPr/>
              <a:tblGrid>
                <a:gridCol w="5458460"/>
              </a:tblGrid>
              <a:tr h="157353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if (</a:t>
                      </a:r>
                      <a:r>
                        <a:rPr lang="zh-CN" altLang="en-US" sz="1400">
                          <a:solidFill>
                            <a:srgbClr val="008080"/>
                          </a:solidFill>
                          <a:latin typeface="宋体" panose="02010600030101010101" pitchFamily="2" charset="-122"/>
                          <a:ea typeface="宋体" panose="02010600030101010101" pitchFamily="2" charset="-122"/>
                        </a:rPr>
                        <a:t>条件</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执行代码</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else if (</a:t>
                      </a:r>
                      <a:r>
                        <a:rPr lang="zh-CN" altLang="en-US" sz="1400">
                          <a:solidFill>
                            <a:srgbClr val="008080"/>
                          </a:solidFill>
                          <a:latin typeface="宋体" panose="02010600030101010101" pitchFamily="2" charset="-122"/>
                          <a:ea typeface="宋体" panose="02010600030101010101" pitchFamily="2" charset="-122"/>
                        </a:rPr>
                        <a:t>条件</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执行代码</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else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执行代码</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控制流</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1974850"/>
            <a:ext cx="5146675" cy="209613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zh-CN" sz="3200" dirty="0">
                <a:latin typeface="等线" panose="02010600030101010101" pitchFamily="2" charset="-122"/>
                <a:ea typeface="等线" panose="02010600030101010101" pitchFamily="2" charset="-122"/>
                <a:cs typeface="等线" panose="02010600030101010101" pitchFamily="2" charset="-122"/>
              </a:rPr>
              <a:t>4.3.1 </a:t>
            </a:r>
            <a:r>
              <a:rPr lang="zh-CN" altLang="en-US" sz="3200" dirty="0">
                <a:latin typeface="等线" panose="02010600030101010101" pitchFamily="2" charset="-122"/>
                <a:ea typeface="等线" panose="02010600030101010101" pitchFamily="2" charset="-122"/>
                <a:cs typeface="等线" panose="02010600030101010101" pitchFamily="2" charset="-122"/>
              </a:rPr>
              <a:t>条件语句</a:t>
            </a:r>
            <a:r>
              <a:rPr lang="en-US" altLang="zh-CN" sz="3200" dirty="0">
                <a:latin typeface="等线" panose="02010600030101010101" pitchFamily="2" charset="-122"/>
                <a:ea typeface="等线" panose="02010600030101010101" pitchFamily="2" charset="-122"/>
                <a:cs typeface="等线" panose="02010600030101010101" pitchFamily="2" charset="-122"/>
              </a:rPr>
              <a:t>if</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custDataLst>
              <p:tags r:id="rId2"/>
            </p:custDataLst>
          </p:nvPr>
        </p:nvGraphicFramePr>
        <p:xfrm>
          <a:off x="750570" y="2969260"/>
          <a:ext cx="5080000" cy="964565"/>
        </p:xfrm>
        <a:graphic>
          <a:graphicData uri="http://schemas.openxmlformats.org/drawingml/2006/table">
            <a:tbl>
              <a:tblPr/>
              <a:tblGrid>
                <a:gridCol w="5080000"/>
              </a:tblGrid>
              <a:tr h="96456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age = 18</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if (age &gt;= 18)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println("</a:t>
                      </a:r>
                      <a:r>
                        <a:rPr lang="zh-CN" altLang="en-US" sz="1400">
                          <a:solidFill>
                            <a:srgbClr val="008080"/>
                          </a:solidFill>
                          <a:latin typeface="宋体" panose="02010600030101010101" pitchFamily="2" charset="-122"/>
                          <a:ea typeface="宋体" panose="02010600030101010101" pitchFamily="2" charset="-122"/>
                        </a:rPr>
                        <a:t>成年人</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else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println("</a:t>
                      </a:r>
                      <a:r>
                        <a:rPr lang="zh-CN" altLang="en-US" sz="1400">
                          <a:solidFill>
                            <a:srgbClr val="008080"/>
                          </a:solidFill>
                          <a:latin typeface="宋体" panose="02010600030101010101" pitchFamily="2" charset="-122"/>
                          <a:ea typeface="宋体" panose="02010600030101010101" pitchFamily="2" charset="-122"/>
                        </a:rPr>
                        <a:t>未成年人</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8" name="文本框 7"/>
          <p:cNvSpPr txBox="1"/>
          <p:nvPr/>
        </p:nvSpPr>
        <p:spPr>
          <a:xfrm>
            <a:off x="751205" y="2552065"/>
            <a:ext cx="4985385" cy="417195"/>
          </a:xfrm>
          <a:prstGeom prst="rect">
            <a:avLst/>
          </a:prstGeom>
          <a:noFill/>
        </p:spPr>
        <p:txBody>
          <a:bodyPr wrap="square" rtlCol="0">
            <a:noAutofit/>
          </a:bodyPr>
          <a:p>
            <a:pPr marL="0" lvl="2"/>
            <a:r>
              <a:rPr lang="zh-CN" altLang="en-US" dirty="0">
                <a:latin typeface="等线" panose="02010600030101010101" pitchFamily="2" charset="-122"/>
                <a:ea typeface="等线" panose="02010600030101010101" pitchFamily="2" charset="-122"/>
                <a:cs typeface="等线" panose="02010600030101010101" pitchFamily="2" charset="-122"/>
                <a:sym typeface="+mn-ea"/>
              </a:rPr>
              <a:t>示例</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 </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：基本</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 if-else</a:t>
            </a:r>
            <a:endParaRPr lang="en-US" altLang="zh-CN" dirty="0">
              <a:latin typeface="等线" panose="02010600030101010101" pitchFamily="2" charset="-122"/>
              <a:ea typeface="等线" panose="02010600030101010101" pitchFamily="2" charset="-122"/>
              <a:cs typeface="等线" panose="02010600030101010101" pitchFamily="2" charset="-122"/>
            </a:endParaRPr>
          </a:p>
          <a:p>
            <a:endParaRPr lang="zh-CN" altLang="en-US"/>
          </a:p>
        </p:txBody>
      </p:sp>
      <p:sp>
        <p:nvSpPr>
          <p:cNvPr id="11" name="文本框 10"/>
          <p:cNvSpPr txBox="1"/>
          <p:nvPr/>
        </p:nvSpPr>
        <p:spPr>
          <a:xfrm>
            <a:off x="751205" y="4619625"/>
            <a:ext cx="4985385" cy="1198880"/>
          </a:xfrm>
          <a:prstGeom prst="rect">
            <a:avLst/>
          </a:prstGeom>
        </p:spPr>
        <p:txBody>
          <a:bodyPr wrap="square">
            <a:spAutoFit/>
          </a:bodyPr>
          <a:p>
            <a:pPr defTabSz="266700"/>
            <a:r>
              <a:rPr lang="zh-CN" altLang="en-US">
                <a:latin typeface="等线" panose="02010600030101010101" pitchFamily="2" charset="-122"/>
                <a:ea typeface="等线" panose="02010600030101010101" pitchFamily="2" charset="-122"/>
                <a:cs typeface="等线" panose="02010600030101010101" pitchFamily="2" charset="-122"/>
              </a:rPr>
              <a:t>变量</a:t>
            </a:r>
            <a:r>
              <a:rPr lang="en-US" altLang="zh-CN">
                <a:latin typeface="等线" panose="02010600030101010101" pitchFamily="2" charset="-122"/>
                <a:ea typeface="等线" panose="02010600030101010101" pitchFamily="2" charset="-122"/>
                <a:cs typeface="等线" panose="02010600030101010101" pitchFamily="2" charset="-122"/>
              </a:rPr>
              <a:t>age </a:t>
            </a:r>
            <a:r>
              <a:rPr lang="zh-CN" altLang="en-US">
                <a:latin typeface="等线" panose="02010600030101010101" pitchFamily="2" charset="-122"/>
                <a:ea typeface="等线" panose="02010600030101010101" pitchFamily="2" charset="-122"/>
                <a:cs typeface="等线" panose="02010600030101010101" pitchFamily="2" charset="-122"/>
              </a:rPr>
              <a:t>赋值为 </a:t>
            </a:r>
            <a:r>
              <a:rPr lang="en-US" altLang="zh-CN">
                <a:latin typeface="等线" panose="02010600030101010101" pitchFamily="2" charset="-122"/>
                <a:ea typeface="等线" panose="02010600030101010101" pitchFamily="2" charset="-122"/>
                <a:cs typeface="等线" panose="02010600030101010101" pitchFamily="2" charset="-122"/>
              </a:rPr>
              <a:t>18</a:t>
            </a:r>
            <a:r>
              <a:rPr lang="zh-CN" altLang="en-US">
                <a:latin typeface="等线" panose="02010600030101010101" pitchFamily="2" charset="-122"/>
                <a:ea typeface="等线" panose="02010600030101010101" pitchFamily="2" charset="-122"/>
                <a:cs typeface="等线" panose="02010600030101010101" pitchFamily="2" charset="-122"/>
              </a:rPr>
              <a:t>，</a:t>
            </a:r>
            <a:r>
              <a:rPr lang="en-US" altLang="zh-CN">
                <a:latin typeface="等线" panose="02010600030101010101" pitchFamily="2" charset="-122"/>
                <a:ea typeface="等线" panose="02010600030101010101" pitchFamily="2" charset="-122"/>
                <a:cs typeface="等线" panose="02010600030101010101" pitchFamily="2" charset="-122"/>
              </a:rPr>
              <a:t>if </a:t>
            </a:r>
            <a:r>
              <a:rPr lang="zh-CN" altLang="en-US">
                <a:latin typeface="等线" panose="02010600030101010101" pitchFamily="2" charset="-122"/>
                <a:ea typeface="等线" panose="02010600030101010101" pitchFamily="2" charset="-122"/>
                <a:cs typeface="等线" panose="02010600030101010101" pitchFamily="2" charset="-122"/>
              </a:rPr>
              <a:t>判断：</a:t>
            </a:r>
            <a:r>
              <a:rPr lang="en-US" altLang="zh-CN">
                <a:latin typeface="等线" panose="02010600030101010101" pitchFamily="2" charset="-122"/>
                <a:ea typeface="等线" panose="02010600030101010101" pitchFamily="2" charset="-122"/>
                <a:cs typeface="等线" panose="02010600030101010101" pitchFamily="2" charset="-122"/>
              </a:rPr>
              <a:t>age &gt;= 18 </a:t>
            </a:r>
            <a:r>
              <a:rPr lang="zh-CN" altLang="en-US">
                <a:latin typeface="等线" panose="02010600030101010101" pitchFamily="2" charset="-122"/>
                <a:ea typeface="等线" panose="02010600030101010101" pitchFamily="2" charset="-122"/>
                <a:cs typeface="等线" panose="02010600030101010101" pitchFamily="2" charset="-122"/>
              </a:rPr>
              <a:t>为 </a:t>
            </a:r>
            <a:r>
              <a:rPr lang="en-US" altLang="zh-CN">
                <a:latin typeface="等线" panose="02010600030101010101" pitchFamily="2" charset="-122"/>
                <a:ea typeface="等线" panose="02010600030101010101" pitchFamily="2" charset="-122"/>
                <a:cs typeface="等线" panose="02010600030101010101" pitchFamily="2" charset="-122"/>
              </a:rPr>
              <a:t>true</a:t>
            </a:r>
            <a:r>
              <a:rPr lang="zh-CN" altLang="en-US">
                <a:latin typeface="等线" panose="02010600030101010101" pitchFamily="2" charset="-122"/>
                <a:ea typeface="等线" panose="02010600030101010101" pitchFamily="2" charset="-122"/>
                <a:cs typeface="等线" panose="02010600030101010101" pitchFamily="2" charset="-122"/>
              </a:rPr>
              <a:t>（因为 </a:t>
            </a:r>
            <a:r>
              <a:rPr lang="en-US" altLang="zh-CN">
                <a:latin typeface="等线" panose="02010600030101010101" pitchFamily="2" charset="-122"/>
                <a:ea typeface="等线" panose="02010600030101010101" pitchFamily="2" charset="-122"/>
                <a:cs typeface="等线" panose="02010600030101010101" pitchFamily="2" charset="-122"/>
              </a:rPr>
              <a:t>18 &gt;= 18</a:t>
            </a:r>
            <a:r>
              <a:rPr lang="zh-CN" altLang="en-US">
                <a:latin typeface="等线" panose="02010600030101010101" pitchFamily="2" charset="-122"/>
                <a:ea typeface="等线" panose="02010600030101010101" pitchFamily="2" charset="-122"/>
                <a:cs typeface="等线" panose="02010600030101010101" pitchFamily="2" charset="-122"/>
              </a:rPr>
              <a:t>），执行</a:t>
            </a:r>
            <a:r>
              <a:rPr lang="en-US" altLang="zh-CN">
                <a:latin typeface="等线" panose="02010600030101010101" pitchFamily="2" charset="-122"/>
                <a:ea typeface="等线" panose="02010600030101010101" pitchFamily="2" charset="-122"/>
                <a:cs typeface="等线" panose="02010600030101010101" pitchFamily="2" charset="-122"/>
              </a:rPr>
              <a:t>println("</a:t>
            </a:r>
            <a:r>
              <a:rPr lang="zh-CN" altLang="en-US">
                <a:latin typeface="等线" panose="02010600030101010101" pitchFamily="2" charset="-122"/>
                <a:ea typeface="等线" panose="02010600030101010101" pitchFamily="2" charset="-122"/>
                <a:cs typeface="等线" panose="02010600030101010101" pitchFamily="2" charset="-122"/>
              </a:rPr>
              <a:t>成年人</a:t>
            </a:r>
            <a:r>
              <a:rPr lang="en-US" altLang="zh-CN">
                <a:latin typeface="等线" panose="02010600030101010101" pitchFamily="2" charset="-122"/>
                <a:ea typeface="等线" panose="02010600030101010101" pitchFamily="2" charset="-122"/>
                <a:cs typeface="等线" panose="02010600030101010101" pitchFamily="2" charset="-122"/>
              </a:rPr>
              <a:t>")</a:t>
            </a:r>
            <a:r>
              <a:rPr lang="zh-CN" altLang="en-US">
                <a:latin typeface="等线" panose="02010600030101010101" pitchFamily="2" charset="-122"/>
                <a:ea typeface="等线" panose="02010600030101010101" pitchFamily="2" charset="-122"/>
                <a:cs typeface="等线" panose="02010600030101010101" pitchFamily="2" charset="-122"/>
              </a:rPr>
              <a:t>，输出“成年人”。由于 </a:t>
            </a:r>
            <a:r>
              <a:rPr lang="en-US" altLang="zh-CN">
                <a:latin typeface="等线" panose="02010600030101010101" pitchFamily="2" charset="-122"/>
                <a:ea typeface="等线" panose="02010600030101010101" pitchFamily="2" charset="-122"/>
                <a:cs typeface="等线" panose="02010600030101010101" pitchFamily="2" charset="-122"/>
              </a:rPr>
              <a:t>if </a:t>
            </a:r>
            <a:r>
              <a:rPr lang="zh-CN" altLang="en-US">
                <a:latin typeface="等线" panose="02010600030101010101" pitchFamily="2" charset="-122"/>
                <a:ea typeface="等线" panose="02010600030101010101" pitchFamily="2" charset="-122"/>
                <a:cs typeface="等线" panose="02010600030101010101" pitchFamily="2" charset="-122"/>
              </a:rPr>
              <a:t>条件为 </a:t>
            </a:r>
            <a:r>
              <a:rPr lang="en-US" altLang="zh-CN">
                <a:latin typeface="等线" panose="02010600030101010101" pitchFamily="2" charset="-122"/>
                <a:ea typeface="等线" panose="02010600030101010101" pitchFamily="2" charset="-122"/>
                <a:cs typeface="等线" panose="02010600030101010101" pitchFamily="2" charset="-122"/>
              </a:rPr>
              <a:t>true</a:t>
            </a:r>
            <a:r>
              <a:rPr lang="zh-CN" altLang="en-US">
                <a:latin typeface="等线" panose="02010600030101010101" pitchFamily="2" charset="-122"/>
                <a:ea typeface="等线" panose="02010600030101010101" pitchFamily="2" charset="-122"/>
                <a:cs typeface="等线" panose="02010600030101010101" pitchFamily="2" charset="-122"/>
              </a:rPr>
              <a:t>，</a:t>
            </a:r>
            <a:r>
              <a:rPr lang="en-US" altLang="zh-CN">
                <a:latin typeface="等线" panose="02010600030101010101" pitchFamily="2" charset="-122"/>
                <a:ea typeface="等线" panose="02010600030101010101" pitchFamily="2" charset="-122"/>
                <a:cs typeface="等线" panose="02010600030101010101" pitchFamily="2" charset="-122"/>
              </a:rPr>
              <a:t>else </a:t>
            </a:r>
            <a:r>
              <a:rPr lang="zh-CN" altLang="en-US">
                <a:latin typeface="等线" panose="02010600030101010101" pitchFamily="2" charset="-122"/>
                <a:ea typeface="等线" panose="02010600030101010101" pitchFamily="2" charset="-122"/>
                <a:cs typeface="等线" panose="02010600030101010101" pitchFamily="2" charset="-122"/>
              </a:rPr>
              <a:t>代码块不会执行</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2" name="表格 11"/>
          <p:cNvGraphicFramePr/>
          <p:nvPr>
            <p:custDataLst>
              <p:tags r:id="rId3"/>
            </p:custDataLst>
          </p:nvPr>
        </p:nvGraphicFramePr>
        <p:xfrm>
          <a:off x="6210300" y="2325370"/>
          <a:ext cx="5080000" cy="964565"/>
        </p:xfrm>
        <a:graphic>
          <a:graphicData uri="http://schemas.openxmlformats.org/drawingml/2006/table">
            <a:tbl>
              <a:tblPr/>
              <a:tblGrid>
                <a:gridCol w="5080000"/>
              </a:tblGrid>
              <a:tr h="96456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a = 10</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val b = 20</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val max = if (a &gt; b) a else b </a:t>
                      </a:r>
                      <a:r>
                        <a:rPr lang="en-US" altLang="zh-CN" sz="1400">
                          <a:solidFill>
                            <a:srgbClr val="008080"/>
                          </a:solidFill>
                          <a:latin typeface="宋体" panose="02010600030101010101" pitchFamily="2" charset="-122"/>
                          <a:ea typeface="宋体" panose="02010600030101010101" pitchFamily="2" charset="-122"/>
                        </a:rPr>
                        <a:t>  // `if` </a:t>
                      </a:r>
                      <a:r>
                        <a:rPr lang="zh-CN" altLang="en-US" sz="1400">
                          <a:solidFill>
                            <a:srgbClr val="008080"/>
                          </a:solidFill>
                          <a:latin typeface="宋体" panose="02010600030101010101" pitchFamily="2" charset="-122"/>
                          <a:ea typeface="宋体" panose="02010600030101010101" pitchFamily="2" charset="-122"/>
                        </a:rPr>
                        <a:t>直接返回值</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println(max) // </a:t>
                      </a:r>
                      <a:r>
                        <a:rPr lang="zh-CN" altLang="en-US" sz="1400">
                          <a:solidFill>
                            <a:srgbClr val="008080"/>
                          </a:solidFill>
                          <a:latin typeface="宋体" panose="02010600030101010101" pitchFamily="2" charset="-122"/>
                          <a:ea typeface="宋体" panose="02010600030101010101" pitchFamily="2" charset="-122"/>
                        </a:rPr>
                        <a:t>输出 </a:t>
                      </a:r>
                      <a:r>
                        <a:rPr lang="en-US" altLang="zh-CN" sz="1400">
                          <a:solidFill>
                            <a:srgbClr val="008080"/>
                          </a:solidFill>
                          <a:latin typeface="宋体" panose="02010600030101010101" pitchFamily="2" charset="-122"/>
                          <a:ea typeface="宋体" panose="02010600030101010101" pitchFamily="2" charset="-122"/>
                        </a:rPr>
                        <a:t>20</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3" name="文本框 12"/>
          <p:cNvSpPr txBox="1"/>
          <p:nvPr/>
        </p:nvSpPr>
        <p:spPr>
          <a:xfrm>
            <a:off x="6210300" y="1974850"/>
            <a:ext cx="4985385" cy="417195"/>
          </a:xfrm>
          <a:prstGeom prst="rect">
            <a:avLst/>
          </a:prstGeom>
          <a:noFill/>
        </p:spPr>
        <p:txBody>
          <a:bodyPr wrap="square" rtlCol="0">
            <a:noAutofit/>
          </a:bodyPr>
          <a:p>
            <a:pPr marL="0" lvl="2"/>
            <a:r>
              <a:rPr lang="zh-CN" altLang="en-US" dirty="0">
                <a:latin typeface="等线" panose="02010600030101010101" pitchFamily="2" charset="-122"/>
                <a:ea typeface="等线" panose="02010600030101010101" pitchFamily="2" charset="-122"/>
                <a:cs typeface="等线" panose="02010600030101010101" pitchFamily="2" charset="-122"/>
                <a:sym typeface="+mn-ea"/>
              </a:rPr>
              <a:t>示例</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 </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if </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作为表达式</a:t>
            </a:r>
            <a:endParaRPr lang="en-US" altLang="zh-CN" dirty="0">
              <a:latin typeface="等线" panose="02010600030101010101" pitchFamily="2" charset="-122"/>
              <a:ea typeface="等线" panose="02010600030101010101" pitchFamily="2" charset="-122"/>
              <a:cs typeface="等线" panose="02010600030101010101" pitchFamily="2" charset="-122"/>
            </a:endParaRPr>
          </a:p>
          <a:p>
            <a:endParaRPr lang="zh-CN" altLang="en-US"/>
          </a:p>
        </p:txBody>
      </p:sp>
      <p:sp>
        <p:nvSpPr>
          <p:cNvPr id="14" name="文本框 13"/>
          <p:cNvSpPr txBox="1"/>
          <p:nvPr/>
        </p:nvSpPr>
        <p:spPr>
          <a:xfrm>
            <a:off x="6210300" y="3425825"/>
            <a:ext cx="4985385" cy="645160"/>
          </a:xfrm>
          <a:prstGeom prst="rect">
            <a:avLst/>
          </a:prstGeom>
        </p:spPr>
        <p:txBody>
          <a:bodyPr wrap="square">
            <a:spAutoFit/>
          </a:bodyPr>
          <a:p>
            <a:pPr defTabSz="266700"/>
            <a:r>
              <a:rPr lang="zh-CN" altLang="en-US">
                <a:latin typeface="等线" panose="02010600030101010101" pitchFamily="2" charset="-122"/>
                <a:ea typeface="等线" panose="02010600030101010101" pitchFamily="2" charset="-122"/>
                <a:cs typeface="等线" panose="02010600030101010101" pitchFamily="2" charset="-122"/>
              </a:rPr>
              <a:t>这里</a:t>
            </a:r>
            <a:r>
              <a:rPr lang="en-US" altLang="zh-CN">
                <a:latin typeface="等线" panose="02010600030101010101" pitchFamily="2" charset="-122"/>
                <a:ea typeface="等线" panose="02010600030101010101" pitchFamily="2" charset="-122"/>
                <a:cs typeface="等线" panose="02010600030101010101" pitchFamily="2" charset="-122"/>
              </a:rPr>
              <a:t>if</a:t>
            </a:r>
            <a:r>
              <a:rPr lang="zh-CN" altLang="en-US">
                <a:latin typeface="等线" panose="02010600030101010101" pitchFamily="2" charset="-122"/>
                <a:ea typeface="等线" panose="02010600030101010101" pitchFamily="2" charset="-122"/>
                <a:cs typeface="等线" panose="02010600030101010101" pitchFamily="2" charset="-122"/>
              </a:rPr>
              <a:t>代码块返回</a:t>
            </a:r>
            <a:r>
              <a:rPr lang="en-US" altLang="zh-CN">
                <a:latin typeface="等线" panose="02010600030101010101" pitchFamily="2" charset="-122"/>
                <a:ea typeface="等线" panose="02010600030101010101" pitchFamily="2" charset="-122"/>
                <a:cs typeface="等线" panose="02010600030101010101" pitchFamily="2" charset="-122"/>
              </a:rPr>
              <a:t>a</a:t>
            </a:r>
            <a:r>
              <a:rPr lang="zh-CN" altLang="en-US">
                <a:latin typeface="等线" panose="02010600030101010101" pitchFamily="2" charset="-122"/>
                <a:ea typeface="等线" panose="02010600030101010101" pitchFamily="2" charset="-122"/>
                <a:cs typeface="等线" panose="02010600030101010101" pitchFamily="2" charset="-122"/>
              </a:rPr>
              <a:t>，</a:t>
            </a:r>
            <a:r>
              <a:rPr lang="en-US" altLang="zh-CN">
                <a:latin typeface="等线" panose="02010600030101010101" pitchFamily="2" charset="-122"/>
                <a:ea typeface="等线" panose="02010600030101010101" pitchFamily="2" charset="-122"/>
                <a:cs typeface="等线" panose="02010600030101010101" pitchFamily="2" charset="-122"/>
              </a:rPr>
              <a:t>else</a:t>
            </a:r>
            <a:r>
              <a:rPr lang="zh-CN" altLang="en-US">
                <a:latin typeface="等线" panose="02010600030101010101" pitchFamily="2" charset="-122"/>
                <a:ea typeface="等线" panose="02010600030101010101" pitchFamily="2" charset="-122"/>
                <a:cs typeface="等线" panose="02010600030101010101" pitchFamily="2" charset="-122"/>
              </a:rPr>
              <a:t>代码块返回</a:t>
            </a:r>
            <a:r>
              <a:rPr lang="en-US" altLang="zh-CN">
                <a:latin typeface="等线" panose="02010600030101010101" pitchFamily="2" charset="-122"/>
                <a:ea typeface="等线" panose="02010600030101010101" pitchFamily="2" charset="-122"/>
                <a:cs typeface="等线" panose="02010600030101010101" pitchFamily="2" charset="-122"/>
              </a:rPr>
              <a:t>b</a:t>
            </a:r>
            <a:r>
              <a:rPr lang="zh-CN" altLang="en-US">
                <a:latin typeface="等线" panose="02010600030101010101" pitchFamily="2" charset="-122"/>
                <a:ea typeface="等线" panose="02010600030101010101" pitchFamily="2" charset="-122"/>
                <a:cs typeface="等线" panose="02010600030101010101" pitchFamily="2" charset="-122"/>
              </a:rPr>
              <a:t>，最终</a:t>
            </a:r>
            <a:r>
              <a:rPr lang="en-US" altLang="zh-CN">
                <a:latin typeface="等线" panose="02010600030101010101" pitchFamily="2" charset="-122"/>
                <a:ea typeface="等线" panose="02010600030101010101" pitchFamily="2" charset="-122"/>
                <a:cs typeface="等线" panose="02010600030101010101" pitchFamily="2" charset="-122"/>
              </a:rPr>
              <a:t>max</a:t>
            </a:r>
            <a:r>
              <a:rPr lang="zh-CN" altLang="en-US">
                <a:latin typeface="等线" panose="02010600030101010101" pitchFamily="2" charset="-122"/>
                <a:ea typeface="等线" panose="02010600030101010101" pitchFamily="2" charset="-122"/>
                <a:cs typeface="等线" panose="02010600030101010101" pitchFamily="2" charset="-122"/>
              </a:rPr>
              <a:t>的值取决于</a:t>
            </a:r>
            <a:r>
              <a:rPr lang="en-US" altLang="zh-CN">
                <a:latin typeface="等线" panose="02010600030101010101" pitchFamily="2" charset="-122"/>
                <a:ea typeface="等线" panose="02010600030101010101" pitchFamily="2" charset="-122"/>
                <a:cs typeface="等线" panose="02010600030101010101" pitchFamily="2" charset="-122"/>
              </a:rPr>
              <a:t>if</a:t>
            </a:r>
            <a:r>
              <a:rPr lang="zh-CN" altLang="en-US">
                <a:latin typeface="等线" panose="02010600030101010101" pitchFamily="2" charset="-122"/>
                <a:ea typeface="等线" panose="02010600030101010101" pitchFamily="2" charset="-122"/>
                <a:cs typeface="等线" panose="02010600030101010101" pitchFamily="2" charset="-122"/>
              </a:rPr>
              <a:t>的结果。</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3" name="表格 2"/>
          <p:cNvGraphicFramePr/>
          <p:nvPr>
            <p:custDataLst>
              <p:tags r:id="rId4"/>
            </p:custDataLst>
          </p:nvPr>
        </p:nvGraphicFramePr>
        <p:xfrm>
          <a:off x="6210300" y="4538980"/>
          <a:ext cx="5080000" cy="964565"/>
        </p:xfrm>
        <a:graphic>
          <a:graphicData uri="http://schemas.openxmlformats.org/drawingml/2006/table">
            <a:tbl>
              <a:tblPr/>
              <a:tblGrid>
                <a:gridCol w="5080000"/>
              </a:tblGrid>
              <a:tr h="96456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max = if (a &gt; b)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直接返回 </a:t>
                      </a:r>
                      <a:r>
                        <a:rPr lang="en-US" altLang="zh-CN" sz="1400">
                          <a:solidFill>
                            <a:srgbClr val="008080"/>
                          </a:solidFill>
                          <a:latin typeface="宋体" panose="02010600030101010101" pitchFamily="2" charset="-122"/>
                          <a:ea typeface="宋体" panose="02010600030101010101" pitchFamily="2" charset="-122"/>
                        </a:rPr>
                        <a:t>a</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else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b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直接返回 </a:t>
                      </a:r>
                      <a:r>
                        <a:rPr lang="en-US" altLang="zh-CN" sz="1400">
                          <a:solidFill>
                            <a:srgbClr val="008080"/>
                          </a:solidFill>
                          <a:latin typeface="宋体" panose="02010600030101010101" pitchFamily="2" charset="-122"/>
                          <a:ea typeface="宋体" panose="02010600030101010101" pitchFamily="2" charset="-122"/>
                        </a:rPr>
                        <a:t>b</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7" name="文本框 6"/>
          <p:cNvSpPr txBox="1"/>
          <p:nvPr/>
        </p:nvSpPr>
        <p:spPr>
          <a:xfrm>
            <a:off x="6210300" y="4150995"/>
            <a:ext cx="4985385" cy="417195"/>
          </a:xfrm>
          <a:prstGeom prst="rect">
            <a:avLst/>
          </a:prstGeom>
          <a:noFill/>
        </p:spPr>
        <p:txBody>
          <a:bodyPr wrap="square" rtlCol="0">
            <a:noAutofit/>
          </a:bodyPr>
          <a:p>
            <a:pPr marL="0" lvl="2"/>
            <a:r>
              <a:rPr lang="zh-CN" altLang="en-US" dirty="0">
                <a:latin typeface="等线" panose="02010600030101010101" pitchFamily="2" charset="-122"/>
                <a:ea typeface="等线" panose="02010600030101010101" pitchFamily="2" charset="-122"/>
                <a:cs typeface="等线" panose="02010600030101010101" pitchFamily="2" charset="-122"/>
                <a:sym typeface="+mn-ea"/>
              </a:rPr>
              <a:t>示例</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 </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a:t>
            </a:r>
            <a:endParaRPr lang="en-US" altLang="zh-CN" dirty="0">
              <a:latin typeface="等线" panose="02010600030101010101" pitchFamily="2" charset="-122"/>
              <a:ea typeface="等线" panose="02010600030101010101" pitchFamily="2" charset="-122"/>
              <a:cs typeface="等线" panose="02010600030101010101" pitchFamily="2" charset="-122"/>
            </a:endParaRPr>
          </a:p>
          <a:p>
            <a:endParaRPr lang="zh-CN" altLang="en-US"/>
          </a:p>
        </p:txBody>
      </p:sp>
      <p:sp>
        <p:nvSpPr>
          <p:cNvPr id="10" name="文本框 9"/>
          <p:cNvSpPr txBox="1"/>
          <p:nvPr/>
        </p:nvSpPr>
        <p:spPr>
          <a:xfrm>
            <a:off x="6210300" y="5680710"/>
            <a:ext cx="5114925" cy="645160"/>
          </a:xfrm>
          <a:prstGeom prst="rect">
            <a:avLst/>
          </a:prstGeom>
          <a:noFill/>
        </p:spPr>
        <p:txBody>
          <a:bodyPr wrap="square" rtlCol="0" anchor="t">
            <a:spAutoFit/>
          </a:bodyPr>
          <a:p>
            <a:r>
              <a:rPr lang="en-US" altLang="zh-CN">
                <a:latin typeface="等线" panose="02010600030101010101" pitchFamily="2" charset="-122"/>
                <a:ea typeface="等线" panose="02010600030101010101" pitchFamily="2" charset="-122"/>
                <a:cs typeface="等线" panose="02010600030101010101" pitchFamily="2" charset="-122"/>
                <a:sym typeface="+mn-ea"/>
              </a:rPr>
              <a:t>Kotlin</a:t>
            </a:r>
            <a:r>
              <a:rPr lang="zh-CN" altLang="en-US">
                <a:latin typeface="等线" panose="02010600030101010101" pitchFamily="2" charset="-122"/>
                <a:ea typeface="等线" panose="02010600030101010101" pitchFamily="2" charset="-122"/>
                <a:cs typeface="等线" panose="02010600030101010101" pitchFamily="2" charset="-122"/>
                <a:sym typeface="+mn-ea"/>
              </a:rPr>
              <a:t>中的</a:t>
            </a:r>
            <a:r>
              <a:rPr lang="en-US" altLang="zh-CN">
                <a:latin typeface="等线" panose="02010600030101010101" pitchFamily="2" charset="-122"/>
                <a:ea typeface="等线" panose="02010600030101010101" pitchFamily="2" charset="-122"/>
                <a:cs typeface="等线" panose="02010600030101010101" pitchFamily="2" charset="-122"/>
                <a:sym typeface="+mn-ea"/>
              </a:rPr>
              <a:t>if-else</a:t>
            </a:r>
            <a:r>
              <a:rPr lang="zh-CN" altLang="en-US">
                <a:latin typeface="等线" panose="02010600030101010101" pitchFamily="2" charset="-122"/>
                <a:ea typeface="等线" panose="02010600030101010101" pitchFamily="2" charset="-122"/>
                <a:cs typeface="等线" panose="02010600030101010101" pitchFamily="2" charset="-122"/>
                <a:sym typeface="+mn-ea"/>
              </a:rPr>
              <a:t>语句可以返回值，最后一个表达式的值作为</a:t>
            </a:r>
            <a:r>
              <a:rPr lang="en-US" altLang="zh-CN">
                <a:latin typeface="等线" panose="02010600030101010101" pitchFamily="2" charset="-122"/>
                <a:ea typeface="等线" panose="02010600030101010101" pitchFamily="2" charset="-122"/>
                <a:cs typeface="等线" panose="02010600030101010101" pitchFamily="2" charset="-122"/>
                <a:sym typeface="+mn-ea"/>
              </a:rPr>
              <a:t> if </a:t>
            </a:r>
            <a:r>
              <a:rPr lang="zh-CN" altLang="en-US">
                <a:latin typeface="等线" panose="02010600030101010101" pitchFamily="2" charset="-122"/>
                <a:ea typeface="等线" panose="02010600030101010101" pitchFamily="2" charset="-122"/>
                <a:cs typeface="等线" panose="02010600030101010101" pitchFamily="2" charset="-122"/>
                <a:sym typeface="+mn-ea"/>
              </a:rPr>
              <a:t>语句的返回值</a:t>
            </a:r>
            <a:endParaRPr lang="zh-CN" altLang="en-US">
              <a:latin typeface="等线" panose="02010600030101010101" pitchFamily="2" charset="-122"/>
              <a:ea typeface="等线" panose="02010600030101010101" pitchFamily="2" charset="-122"/>
              <a:cs typeface="等线" panose="02010600030101010101" pitchFamily="2"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控制流</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443210" cy="104521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4.3.2 </a:t>
            </a:r>
            <a:r>
              <a:rPr lang="zh-CN" altLang="en-US" sz="3200" dirty="0">
                <a:latin typeface="等线" panose="02010600030101010101" pitchFamily="2" charset="-122"/>
                <a:ea typeface="等线" panose="02010600030101010101" pitchFamily="2" charset="-122"/>
                <a:cs typeface="等线" panose="02010600030101010101" pitchFamily="2" charset="-122"/>
              </a:rPr>
              <a:t>条件语句</a:t>
            </a:r>
            <a:r>
              <a:rPr lang="en-US" altLang="zh-CN" sz="3200" dirty="0">
                <a:latin typeface="等线" panose="02010600030101010101" pitchFamily="2" charset="-122"/>
                <a:ea typeface="等线" panose="02010600030101010101" pitchFamily="2" charset="-122"/>
                <a:cs typeface="等线" panose="02010600030101010101" pitchFamily="2" charset="-122"/>
              </a:rPr>
              <a:t>when</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在</a:t>
            </a:r>
            <a:r>
              <a:rPr lang="en-US" altLang="zh-CN" sz="2000" dirty="0">
                <a:latin typeface="等线" panose="02010600030101010101" pitchFamily="2" charset="-122"/>
                <a:ea typeface="等线" panose="02010600030101010101" pitchFamily="2" charset="-122"/>
                <a:cs typeface="等线" panose="02010600030101010101" pitchFamily="2" charset="-122"/>
              </a:rPr>
              <a:t> Kotlin </a:t>
            </a:r>
            <a:r>
              <a:rPr lang="zh-CN" altLang="en-US" sz="2000" dirty="0">
                <a:latin typeface="等线" panose="02010600030101010101" pitchFamily="2" charset="-122"/>
                <a:ea typeface="等线" panose="02010600030101010101" pitchFamily="2" charset="-122"/>
                <a:cs typeface="等线" panose="02010600030101010101" pitchFamily="2" charset="-122"/>
              </a:rPr>
              <a:t>中，</a:t>
            </a:r>
            <a:r>
              <a:rPr lang="en-US" altLang="zh-CN" sz="2000" dirty="0">
                <a:latin typeface="等线" panose="02010600030101010101" pitchFamily="2" charset="-122"/>
                <a:ea typeface="等线" panose="02010600030101010101" pitchFamily="2" charset="-122"/>
                <a:cs typeface="等线" panose="02010600030101010101" pitchFamily="2" charset="-122"/>
              </a:rPr>
              <a:t>when</a:t>
            </a:r>
            <a:r>
              <a:rPr lang="zh-CN" altLang="en-US" sz="2000" dirty="0">
                <a:latin typeface="等线" panose="02010600030101010101" pitchFamily="2" charset="-122"/>
                <a:ea typeface="等线" panose="02010600030101010101" pitchFamily="2" charset="-122"/>
                <a:cs typeface="等线" panose="02010600030101010101" pitchFamily="2" charset="-122"/>
              </a:rPr>
              <a:t>不仅可以作为语句（仅执行某些代码），也可以作为表达式（返回一个值）。作为表达式时，</a:t>
            </a:r>
            <a:r>
              <a:rPr lang="en-US" altLang="zh-CN" sz="2000" dirty="0">
                <a:latin typeface="等线" panose="02010600030101010101" pitchFamily="2" charset="-122"/>
                <a:ea typeface="等线" panose="02010600030101010101" pitchFamily="2" charset="-122"/>
                <a:cs typeface="等线" panose="02010600030101010101" pitchFamily="2" charset="-122"/>
              </a:rPr>
              <a:t>when </a:t>
            </a:r>
            <a:r>
              <a:rPr lang="zh-CN" altLang="en-US" sz="2000" dirty="0">
                <a:latin typeface="等线" panose="02010600030101010101" pitchFamily="2" charset="-122"/>
                <a:ea typeface="等线" panose="02010600030101010101" pitchFamily="2" charset="-122"/>
                <a:cs typeface="等线" panose="02010600030101010101" pitchFamily="2" charset="-122"/>
              </a:rPr>
              <a:t>的匹配到的分支的值会被返回，并可以赋值给变量</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1002665" y="3248660"/>
            <a:ext cx="4064000" cy="417195"/>
          </a:xfrm>
          <a:prstGeom prst="rect">
            <a:avLst/>
          </a:prstGeom>
          <a:noFill/>
        </p:spPr>
        <p:txBody>
          <a:bodyPr wrap="square" rtlCol="0">
            <a:noAutofit/>
          </a:bodyPr>
          <a:p>
            <a:pPr marL="0" lvl="2"/>
            <a:r>
              <a:rPr lang="zh-CN" altLang="en-US"/>
              <a:t>示例</a:t>
            </a:r>
            <a:r>
              <a:rPr lang="en-US" altLang="zh-CN"/>
              <a:t> </a:t>
            </a:r>
            <a:r>
              <a:rPr lang="zh-CN" altLang="en-US"/>
              <a:t>：表达式：</a:t>
            </a:r>
            <a:endParaRPr lang="zh-CN" altLang="en-US"/>
          </a:p>
        </p:txBody>
      </p:sp>
      <p:graphicFrame>
        <p:nvGraphicFramePr>
          <p:cNvPr id="7" name="表格 6"/>
          <p:cNvGraphicFramePr/>
          <p:nvPr>
            <p:custDataLst>
              <p:tags r:id="rId2"/>
            </p:custDataLst>
          </p:nvPr>
        </p:nvGraphicFramePr>
        <p:xfrm>
          <a:off x="1002665" y="3619500"/>
          <a:ext cx="3881755" cy="68580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day = 3</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val dayName = when (day)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1 -&gt; "</a:t>
                      </a:r>
                      <a:r>
                        <a:rPr lang="zh-CN" altLang="en-US" sz="1400">
                          <a:solidFill>
                            <a:srgbClr val="008080"/>
                          </a:solidFill>
                          <a:latin typeface="宋体" panose="02010600030101010101" pitchFamily="2" charset="-122"/>
                          <a:ea typeface="宋体" panose="02010600030101010101" pitchFamily="2" charset="-122"/>
                        </a:rPr>
                        <a:t>星期一</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2 -&gt; "</a:t>
                      </a:r>
                      <a:r>
                        <a:rPr lang="zh-CN" altLang="en-US" sz="1400">
                          <a:solidFill>
                            <a:srgbClr val="008080"/>
                          </a:solidFill>
                          <a:latin typeface="宋体" panose="02010600030101010101" pitchFamily="2" charset="-122"/>
                          <a:ea typeface="宋体" panose="02010600030101010101" pitchFamily="2" charset="-122"/>
                        </a:rPr>
                        <a:t>星期二</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3 -&gt; "</a:t>
                      </a:r>
                      <a:r>
                        <a:rPr lang="zh-CN" altLang="en-US" sz="1400">
                          <a:solidFill>
                            <a:srgbClr val="008080"/>
                          </a:solidFill>
                          <a:latin typeface="宋体" panose="02010600030101010101" pitchFamily="2" charset="-122"/>
                          <a:ea typeface="宋体" panose="02010600030101010101" pitchFamily="2" charset="-122"/>
                        </a:rPr>
                        <a:t>星期三</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4 -&gt; "</a:t>
                      </a:r>
                      <a:r>
                        <a:rPr lang="zh-CN" altLang="en-US" sz="1400">
                          <a:solidFill>
                            <a:srgbClr val="008080"/>
                          </a:solidFill>
                          <a:latin typeface="宋体" panose="02010600030101010101" pitchFamily="2" charset="-122"/>
                          <a:ea typeface="宋体" panose="02010600030101010101" pitchFamily="2" charset="-122"/>
                        </a:rPr>
                        <a:t>星期四</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    5 -&gt; "</a:t>
                      </a:r>
                      <a:r>
                        <a:rPr lang="zh-CN" altLang="en-US" sz="1400">
                          <a:solidFill>
                            <a:srgbClr val="008080"/>
                          </a:solidFill>
                          <a:latin typeface="宋体" panose="02010600030101010101" pitchFamily="2" charset="-122"/>
                          <a:ea typeface="宋体" panose="02010600030101010101" pitchFamily="2" charset="-122"/>
                        </a:rPr>
                        <a:t>星期五</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6 -&gt; "</a:t>
                      </a:r>
                      <a:r>
                        <a:rPr lang="zh-CN" altLang="en-US" sz="1400">
                          <a:solidFill>
                            <a:srgbClr val="008080"/>
                          </a:solidFill>
                          <a:latin typeface="宋体" panose="02010600030101010101" pitchFamily="2" charset="-122"/>
                          <a:ea typeface="宋体" panose="02010600030101010101" pitchFamily="2" charset="-122"/>
                        </a:rPr>
                        <a:t>星期六</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    7 -&gt; "</a:t>
                      </a:r>
                      <a:r>
                        <a:rPr lang="zh-CN" altLang="en-US" sz="1400">
                          <a:solidFill>
                            <a:srgbClr val="008080"/>
                          </a:solidFill>
                          <a:latin typeface="宋体" panose="02010600030101010101" pitchFamily="2" charset="-122"/>
                          <a:ea typeface="宋体" panose="02010600030101010101" pitchFamily="2" charset="-122"/>
                        </a:rPr>
                        <a:t>星期天</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10 </a:t>
                      </a:r>
                      <a:r>
                        <a:rPr lang="en-US" altLang="zh-CN" sz="1400">
                          <a:solidFill>
                            <a:srgbClr val="008080"/>
                          </a:solidFill>
                          <a:latin typeface="宋体" panose="02010600030101010101" pitchFamily="2" charset="-122"/>
                          <a:ea typeface="宋体" panose="02010600030101010101" pitchFamily="2" charset="-122"/>
                        </a:rPr>
                        <a:t>    else -&gt; "</a:t>
                      </a:r>
                      <a:r>
                        <a:rPr lang="zh-CN" altLang="en-US" sz="1400">
                          <a:solidFill>
                            <a:srgbClr val="008080"/>
                          </a:solidFill>
                          <a:latin typeface="宋体" panose="02010600030101010101" pitchFamily="2" charset="-122"/>
                          <a:ea typeface="宋体" panose="02010600030101010101" pitchFamily="2" charset="-122"/>
                        </a:rPr>
                        <a:t>无效日期</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12 </a:t>
                      </a:r>
                      <a:r>
                        <a:rPr lang="en-US" altLang="zh-CN" sz="1400">
                          <a:solidFill>
                            <a:srgbClr val="008080"/>
                          </a:solidFill>
                          <a:latin typeface="宋体" panose="02010600030101010101" pitchFamily="2" charset="-122"/>
                          <a:ea typeface="宋体" panose="02010600030101010101" pitchFamily="2" charset="-122"/>
                        </a:rPr>
                        <a:t>println(dayName) // </a:t>
                      </a:r>
                      <a:r>
                        <a:rPr lang="zh-CN" altLang="en-US" sz="1400">
                          <a:solidFill>
                            <a:srgbClr val="008080"/>
                          </a:solidFill>
                          <a:latin typeface="宋体" panose="02010600030101010101" pitchFamily="2" charset="-122"/>
                          <a:ea typeface="宋体" panose="02010600030101010101" pitchFamily="2" charset="-122"/>
                        </a:rPr>
                        <a:t>输出：星期三</a:t>
                      </a:r>
                      <a:endParaRPr lang="zh-CN" altLang="en-US"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2" name="文本框 11"/>
          <p:cNvSpPr txBox="1"/>
          <p:nvPr/>
        </p:nvSpPr>
        <p:spPr>
          <a:xfrm>
            <a:off x="6632575" y="3248660"/>
            <a:ext cx="4064000" cy="417195"/>
          </a:xfrm>
          <a:prstGeom prst="rect">
            <a:avLst/>
          </a:prstGeom>
          <a:noFill/>
        </p:spPr>
        <p:txBody>
          <a:bodyPr wrap="square" rtlCol="0">
            <a:noAutofit/>
          </a:bodyPr>
          <a:p>
            <a:pPr marL="0" lvl="2"/>
            <a:r>
              <a:rPr lang="zh-CN" altLang="en-US"/>
              <a:t>分析</a:t>
            </a:r>
            <a:r>
              <a:rPr lang="en-US" altLang="zh-CN"/>
              <a:t>“</a:t>
            </a:r>
            <a:r>
              <a:rPr lang="zh-CN" altLang="en-US"/>
              <a:t>示例：表达式</a:t>
            </a:r>
            <a:r>
              <a:rPr lang="en-US" altLang="zh-CN"/>
              <a:t>”</a:t>
            </a:r>
            <a:r>
              <a:rPr lang="zh-CN" altLang="en-US"/>
              <a:t>的执行流程：</a:t>
            </a:r>
            <a:endParaRPr lang="zh-CN" altLang="en-US"/>
          </a:p>
        </p:txBody>
      </p:sp>
      <p:sp>
        <p:nvSpPr>
          <p:cNvPr id="14" name="文本框 13"/>
          <p:cNvSpPr txBox="1"/>
          <p:nvPr/>
        </p:nvSpPr>
        <p:spPr>
          <a:xfrm>
            <a:off x="6541135" y="3665855"/>
            <a:ext cx="4064000" cy="2466975"/>
          </a:xfrm>
          <a:prstGeom prst="rect">
            <a:avLst/>
          </a:prstGeom>
          <a:noFill/>
        </p:spPr>
        <p:txBody>
          <a:bodyPr wrap="square" rtlCol="0">
            <a:noAutofit/>
          </a:bodyPr>
          <a:p>
            <a:pPr marL="0" lvl="2"/>
            <a:r>
              <a:rPr lang="zh-CN" altLang="en-US"/>
              <a:t>（</a:t>
            </a:r>
            <a:r>
              <a:rPr lang="en-US" altLang="zh-CN"/>
              <a:t>1</a:t>
            </a:r>
            <a:r>
              <a:rPr lang="zh-CN" altLang="en-US"/>
              <a:t>）变量赋值：</a:t>
            </a:r>
            <a:r>
              <a:rPr lang="en-US" altLang="zh-CN"/>
              <a:t>day</a:t>
            </a:r>
            <a:r>
              <a:rPr lang="zh-CN" altLang="en-US"/>
              <a:t>变量的值是</a:t>
            </a:r>
            <a:r>
              <a:rPr lang="en-US" altLang="zh-CN"/>
              <a:t> 3</a:t>
            </a:r>
            <a:r>
              <a:rPr lang="zh-CN" altLang="en-US"/>
              <a:t>。</a:t>
            </a:r>
            <a:endParaRPr lang="zh-CN" altLang="en-US"/>
          </a:p>
          <a:p>
            <a:pPr marL="0" lvl="2"/>
            <a:r>
              <a:rPr lang="zh-CN" altLang="en-US"/>
              <a:t>（</a:t>
            </a:r>
            <a:r>
              <a:rPr lang="en-US" altLang="zh-CN"/>
              <a:t>2</a:t>
            </a:r>
            <a:r>
              <a:rPr lang="zh-CN" altLang="en-US"/>
              <a:t>）</a:t>
            </a:r>
            <a:r>
              <a:rPr lang="en-US" altLang="zh-CN"/>
              <a:t>when </a:t>
            </a:r>
            <a:r>
              <a:rPr lang="zh-CN" altLang="en-US"/>
              <a:t>语句匹配</a:t>
            </a:r>
            <a:r>
              <a:rPr lang="en-US" altLang="zh-CN"/>
              <a:t> day</a:t>
            </a:r>
            <a:r>
              <a:rPr lang="zh-CN" altLang="en-US"/>
              <a:t>：</a:t>
            </a:r>
            <a:endParaRPr lang="zh-CN" altLang="en-US"/>
          </a:p>
          <a:p>
            <a:pPr marL="0" lvl="2" indent="457200"/>
            <a:r>
              <a:rPr lang="zh-CN" altLang="en-US"/>
              <a:t>依次匹配：</a:t>
            </a:r>
            <a:endParaRPr lang="zh-CN" altLang="en-US"/>
          </a:p>
          <a:p>
            <a:pPr marL="0" lvl="2" indent="457200"/>
            <a:r>
              <a:rPr lang="en-US" altLang="zh-CN"/>
              <a:t>1 </a:t>
            </a:r>
            <a:r>
              <a:rPr lang="zh-CN" altLang="en-US"/>
              <a:t>失败</a:t>
            </a:r>
            <a:endParaRPr lang="zh-CN" altLang="en-US"/>
          </a:p>
          <a:p>
            <a:pPr marL="0" lvl="2" indent="457200"/>
            <a:r>
              <a:rPr lang="en-US" altLang="zh-CN"/>
              <a:t>2 </a:t>
            </a:r>
            <a:r>
              <a:rPr lang="zh-CN" altLang="en-US"/>
              <a:t>失败</a:t>
            </a:r>
            <a:endParaRPr lang="zh-CN" altLang="en-US"/>
          </a:p>
          <a:p>
            <a:pPr marL="0" lvl="2" indent="457200"/>
            <a:r>
              <a:rPr lang="en-US" altLang="zh-CN"/>
              <a:t>3 </a:t>
            </a:r>
            <a:r>
              <a:rPr lang="zh-CN" altLang="en-US"/>
              <a:t>匹配成功，返回</a:t>
            </a:r>
            <a:r>
              <a:rPr lang="en-US" altLang="zh-CN"/>
              <a:t> "</a:t>
            </a:r>
            <a:r>
              <a:rPr lang="zh-CN" altLang="en-US"/>
              <a:t>星期三</a:t>
            </a:r>
            <a:r>
              <a:rPr lang="en-US" altLang="zh-CN"/>
              <a:t>"</a:t>
            </a:r>
            <a:r>
              <a:rPr lang="zh-CN" altLang="en-US"/>
              <a:t>。</a:t>
            </a:r>
            <a:endParaRPr lang="zh-CN" altLang="en-US"/>
          </a:p>
          <a:p>
            <a:pPr marL="0" lvl="2"/>
            <a:r>
              <a:rPr lang="zh-CN" altLang="en-US"/>
              <a:t>（</a:t>
            </a:r>
            <a:r>
              <a:rPr lang="en-US" altLang="zh-CN"/>
              <a:t>3</a:t>
            </a:r>
            <a:r>
              <a:rPr lang="zh-CN" altLang="en-US"/>
              <a:t>）</a:t>
            </a:r>
            <a:r>
              <a:rPr lang="en-US" altLang="zh-CN"/>
              <a:t>dayName </a:t>
            </a:r>
            <a:r>
              <a:rPr lang="zh-CN" altLang="en-US"/>
              <a:t>变量赋值为</a:t>
            </a:r>
            <a:r>
              <a:rPr lang="en-US" altLang="zh-CN"/>
              <a:t>“</a:t>
            </a:r>
            <a:r>
              <a:rPr lang="zh-CN" altLang="en-US"/>
              <a:t>星期三</a:t>
            </a:r>
            <a:r>
              <a:rPr lang="en-US" altLang="zh-CN"/>
              <a:t>”</a:t>
            </a:r>
            <a:r>
              <a:rPr lang="zh-CN" altLang="en-US"/>
              <a:t>；</a:t>
            </a:r>
            <a:endParaRPr lang="zh-CN" altLang="en-US"/>
          </a:p>
          <a:p>
            <a:pPr marL="0" lvl="2"/>
            <a:r>
              <a:rPr lang="zh-CN" altLang="en-US">
                <a:sym typeface="+mn-ea"/>
              </a:rPr>
              <a:t>（</a:t>
            </a:r>
            <a:r>
              <a:rPr lang="en-US" altLang="zh-CN">
                <a:sym typeface="+mn-ea"/>
              </a:rPr>
              <a:t>4</a:t>
            </a:r>
            <a:r>
              <a:rPr lang="zh-CN" altLang="en-US">
                <a:sym typeface="+mn-ea"/>
              </a:rPr>
              <a:t>）</a:t>
            </a:r>
            <a:r>
              <a:rPr lang="zh-CN" altLang="en-US"/>
              <a:t>打印结果。</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控制流</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443210" cy="104521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4.3.2 </a:t>
            </a:r>
            <a:r>
              <a:rPr lang="zh-CN" altLang="en-US" sz="3200" dirty="0">
                <a:latin typeface="等线" panose="02010600030101010101" pitchFamily="2" charset="-122"/>
                <a:ea typeface="等线" panose="02010600030101010101" pitchFamily="2" charset="-122"/>
                <a:cs typeface="等线" panose="02010600030101010101" pitchFamily="2" charset="-122"/>
              </a:rPr>
              <a:t>条件语句</a:t>
            </a:r>
            <a:r>
              <a:rPr lang="en-US" altLang="zh-CN" sz="3200" dirty="0">
                <a:latin typeface="等线" panose="02010600030101010101" pitchFamily="2" charset="-122"/>
                <a:ea typeface="等线" panose="02010600030101010101" pitchFamily="2" charset="-122"/>
                <a:cs typeface="等线" panose="02010600030101010101" pitchFamily="2" charset="-122"/>
              </a:rPr>
              <a:t>when</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1002665" y="2491105"/>
            <a:ext cx="4064000" cy="41719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示例</a:t>
            </a:r>
            <a:r>
              <a:rPr lang="en-US" altLang="zh-CN">
                <a:latin typeface="等线" panose="02010600030101010101" pitchFamily="2" charset="-122"/>
                <a:ea typeface="等线" panose="02010600030101010101" pitchFamily="2" charset="-122"/>
                <a:cs typeface="等线" panose="02010600030101010101" pitchFamily="2" charset="-122"/>
              </a:rPr>
              <a:t> </a:t>
            </a:r>
            <a:r>
              <a:rPr lang="zh-CN" altLang="en-US">
                <a:latin typeface="等线" panose="02010600030101010101" pitchFamily="2" charset="-122"/>
                <a:ea typeface="等线" panose="02010600030101010101" pitchFamily="2" charset="-122"/>
                <a:cs typeface="等线" panose="02010600030101010101" pitchFamily="2" charset="-122"/>
              </a:rPr>
              <a:t>：范围匹配</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7" name="表格 6"/>
          <p:cNvGraphicFramePr/>
          <p:nvPr>
            <p:custDataLst>
              <p:tags r:id="rId2"/>
            </p:custDataLst>
          </p:nvPr>
        </p:nvGraphicFramePr>
        <p:xfrm>
          <a:off x="1002665" y="2908300"/>
          <a:ext cx="3881755" cy="68580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solidFill>
                            <a:schemeClr val="tx1"/>
                          </a:solidFill>
                          <a:latin typeface="宋体" panose="02010600030101010101" pitchFamily="2" charset="-122"/>
                          <a:ea typeface="宋体" panose="02010600030101010101" pitchFamily="2" charset="-122"/>
                        </a:rPr>
                        <a:t>1</a:t>
                      </a:r>
                      <a:r>
                        <a:rPr lang="en-US" altLang="zh-CN" sz="1400">
                          <a:solidFill>
                            <a:srgbClr val="008080"/>
                          </a:solidFill>
                          <a:latin typeface="宋体" panose="02010600030101010101" pitchFamily="2" charset="-122"/>
                          <a:ea typeface="宋体" panose="02010600030101010101" pitchFamily="2" charset="-122"/>
                        </a:rPr>
                        <a:t> val score = 85</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chemeClr val="tx1"/>
                          </a:solidFill>
                          <a:latin typeface="宋体" panose="02010600030101010101" pitchFamily="2" charset="-122"/>
                          <a:ea typeface="宋体" panose="02010600030101010101" pitchFamily="2" charset="-122"/>
                        </a:rPr>
                        <a:t>2</a:t>
                      </a:r>
                      <a:r>
                        <a:rPr lang="en-US" altLang="zh-CN" sz="1400">
                          <a:solidFill>
                            <a:srgbClr val="008080"/>
                          </a:solidFill>
                          <a:latin typeface="宋体" panose="02010600030101010101" pitchFamily="2" charset="-122"/>
                          <a:ea typeface="宋体" panose="02010600030101010101" pitchFamily="2" charset="-122"/>
                        </a:rPr>
                        <a:t> val grade = when (score)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chemeClr val="tx1"/>
                          </a:solidFill>
                          <a:latin typeface="宋体" panose="02010600030101010101" pitchFamily="2" charset="-122"/>
                          <a:ea typeface="宋体" panose="02010600030101010101" pitchFamily="2" charset="-122"/>
                        </a:rPr>
                        <a:t>3</a:t>
                      </a:r>
                      <a:r>
                        <a:rPr lang="en-US" altLang="zh-CN" sz="1400">
                          <a:solidFill>
                            <a:srgbClr val="008080"/>
                          </a:solidFill>
                          <a:latin typeface="宋体" panose="02010600030101010101" pitchFamily="2" charset="-122"/>
                          <a:ea typeface="宋体" panose="02010600030101010101" pitchFamily="2" charset="-122"/>
                        </a:rPr>
                        <a:t>    in 90..100 -&gt; "</a:t>
                      </a:r>
                      <a:r>
                        <a:rPr lang="zh-CN" altLang="en-US" sz="1400">
                          <a:solidFill>
                            <a:srgbClr val="008080"/>
                          </a:solidFill>
                          <a:latin typeface="宋体" panose="02010600030101010101" pitchFamily="2" charset="-122"/>
                          <a:ea typeface="宋体" panose="02010600030101010101" pitchFamily="2" charset="-122"/>
                        </a:rPr>
                        <a:t>优秀</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chemeClr val="tx1"/>
                          </a:solidFill>
                          <a:latin typeface="宋体" panose="02010600030101010101" pitchFamily="2" charset="-122"/>
                          <a:ea typeface="宋体" panose="02010600030101010101" pitchFamily="2" charset="-122"/>
                        </a:rPr>
                        <a:t>4</a:t>
                      </a:r>
                      <a:r>
                        <a:rPr lang="en-US" altLang="zh-CN" sz="1400">
                          <a:solidFill>
                            <a:srgbClr val="008080"/>
                          </a:solidFill>
                          <a:latin typeface="宋体" panose="02010600030101010101" pitchFamily="2" charset="-122"/>
                          <a:ea typeface="宋体" panose="02010600030101010101" pitchFamily="2" charset="-122"/>
                        </a:rPr>
                        <a:t>    in 70..89 -&gt; "</a:t>
                      </a:r>
                      <a:r>
                        <a:rPr lang="zh-CN" altLang="en-US" sz="1400">
                          <a:solidFill>
                            <a:srgbClr val="008080"/>
                          </a:solidFill>
                          <a:latin typeface="宋体" panose="02010600030101010101" pitchFamily="2" charset="-122"/>
                          <a:ea typeface="宋体" panose="02010600030101010101" pitchFamily="2" charset="-122"/>
                        </a:rPr>
                        <a:t>良好</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chemeClr val="tx1"/>
                          </a:solidFill>
                          <a:latin typeface="宋体" panose="02010600030101010101" pitchFamily="2" charset="-122"/>
                          <a:ea typeface="宋体" panose="02010600030101010101" pitchFamily="2" charset="-122"/>
                        </a:rPr>
                        <a:t>5</a:t>
                      </a:r>
                      <a:r>
                        <a:rPr lang="en-US" altLang="zh-CN" sz="1400">
                          <a:solidFill>
                            <a:srgbClr val="008080"/>
                          </a:solidFill>
                          <a:latin typeface="宋体" panose="02010600030101010101" pitchFamily="2" charset="-122"/>
                          <a:ea typeface="宋体" panose="02010600030101010101" pitchFamily="2" charset="-122"/>
                        </a:rPr>
                        <a:t>    in 60..69 -&gt; "</a:t>
                      </a:r>
                      <a:r>
                        <a:rPr lang="zh-CN" altLang="en-US" sz="1400">
                          <a:solidFill>
                            <a:srgbClr val="008080"/>
                          </a:solidFill>
                          <a:latin typeface="宋体" panose="02010600030101010101" pitchFamily="2" charset="-122"/>
                          <a:ea typeface="宋体" panose="02010600030101010101" pitchFamily="2" charset="-122"/>
                        </a:rPr>
                        <a:t>及格</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chemeClr val="tx1"/>
                          </a:solidFill>
                          <a:latin typeface="宋体" panose="02010600030101010101" pitchFamily="2" charset="-122"/>
                          <a:ea typeface="宋体" panose="02010600030101010101" pitchFamily="2" charset="-122"/>
                        </a:rPr>
                        <a:t>6</a:t>
                      </a:r>
                      <a:r>
                        <a:rPr lang="en-US" altLang="zh-CN" sz="1400">
                          <a:solidFill>
                            <a:srgbClr val="008080"/>
                          </a:solidFill>
                          <a:latin typeface="宋体" panose="02010600030101010101" pitchFamily="2" charset="-122"/>
                          <a:ea typeface="宋体" panose="02010600030101010101" pitchFamily="2" charset="-122"/>
                        </a:rPr>
                        <a:t>    else -&gt; "</a:t>
                      </a:r>
                      <a:r>
                        <a:rPr lang="zh-CN" altLang="en-US" sz="1400">
                          <a:solidFill>
                            <a:srgbClr val="008080"/>
                          </a:solidFill>
                          <a:latin typeface="宋体" panose="02010600030101010101" pitchFamily="2" charset="-122"/>
                          <a:ea typeface="宋体" panose="02010600030101010101" pitchFamily="2" charset="-122"/>
                        </a:rPr>
                        <a:t>不及格</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chemeClr val="tx1"/>
                          </a:solidFill>
                          <a:latin typeface="宋体" panose="02010600030101010101" pitchFamily="2" charset="-122"/>
                          <a:ea typeface="宋体" panose="02010600030101010101" pitchFamily="2" charset="-122"/>
                        </a:rPr>
                        <a:t>7</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chemeClr val="tx1"/>
                          </a:solidFill>
                          <a:latin typeface="宋体" panose="02010600030101010101" pitchFamily="2" charset="-122"/>
                          <a:ea typeface="宋体" panose="02010600030101010101" pitchFamily="2" charset="-122"/>
                        </a:rPr>
                        <a:t>8</a:t>
                      </a:r>
                      <a:r>
                        <a:rPr lang="en-US" altLang="zh-CN" sz="1400">
                          <a:solidFill>
                            <a:srgbClr val="008080"/>
                          </a:solidFill>
                          <a:latin typeface="宋体" panose="02010600030101010101" pitchFamily="2" charset="-122"/>
                          <a:ea typeface="宋体" panose="02010600030101010101" pitchFamily="2" charset="-122"/>
                        </a:rPr>
                        <a:t> println(grade) // </a:t>
                      </a:r>
                      <a:r>
                        <a:rPr lang="zh-CN" altLang="en-US" sz="1400">
                          <a:solidFill>
                            <a:srgbClr val="008080"/>
                          </a:solidFill>
                          <a:latin typeface="宋体" panose="02010600030101010101" pitchFamily="2" charset="-122"/>
                          <a:ea typeface="宋体" panose="02010600030101010101" pitchFamily="2" charset="-122"/>
                        </a:rPr>
                        <a:t>输出：良好</a:t>
                      </a:r>
                      <a:endParaRPr lang="zh-CN" altLang="en-US"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2" name="文本框 11"/>
          <p:cNvSpPr txBox="1"/>
          <p:nvPr/>
        </p:nvSpPr>
        <p:spPr>
          <a:xfrm>
            <a:off x="6133465" y="4898390"/>
            <a:ext cx="4064000" cy="810260"/>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4</a:t>
            </a:r>
            <a:r>
              <a:rPr lang="zh-CN" altLang="en-US">
                <a:latin typeface="等线" panose="02010600030101010101" pitchFamily="2" charset="-122"/>
                <a:ea typeface="等线" panose="02010600030101010101" pitchFamily="2" charset="-122"/>
                <a:cs typeface="等线" panose="02010600030101010101" pitchFamily="2" charset="-122"/>
              </a:rPr>
              <a:t>行代码会匹配成功，属于多个条件匹配同一分支</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sp>
        <p:nvSpPr>
          <p:cNvPr id="2" name="文本框 1"/>
          <p:cNvSpPr txBox="1"/>
          <p:nvPr/>
        </p:nvSpPr>
        <p:spPr>
          <a:xfrm>
            <a:off x="6133465" y="2540635"/>
            <a:ext cx="4064000" cy="41719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示例</a:t>
            </a:r>
            <a:r>
              <a:rPr lang="en-US" altLang="zh-CN">
                <a:latin typeface="等线" panose="02010600030101010101" pitchFamily="2" charset="-122"/>
                <a:ea typeface="等线" panose="02010600030101010101" pitchFamily="2" charset="-122"/>
                <a:cs typeface="等线" panose="02010600030101010101" pitchFamily="2" charset="-122"/>
              </a:rPr>
              <a:t> </a:t>
            </a:r>
            <a:r>
              <a:rPr lang="zh-CN" altLang="en-US">
                <a:latin typeface="等线" panose="02010600030101010101" pitchFamily="2" charset="-122"/>
                <a:ea typeface="等线" panose="02010600030101010101" pitchFamily="2" charset="-122"/>
                <a:cs typeface="等线" panose="02010600030101010101" pitchFamily="2" charset="-122"/>
              </a:rPr>
              <a:t>：匹配多个值</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8" name="表格 7"/>
          <p:cNvGraphicFramePr/>
          <p:nvPr>
            <p:custDataLst>
              <p:tags r:id="rId3"/>
            </p:custDataLst>
          </p:nvPr>
        </p:nvGraphicFramePr>
        <p:xfrm>
          <a:off x="6133465" y="2908935"/>
          <a:ext cx="4279900" cy="1755775"/>
        </p:xfrm>
        <a:graphic>
          <a:graphicData uri="http://schemas.openxmlformats.org/drawingml/2006/table">
            <a:tbl>
              <a:tblPr/>
              <a:tblGrid>
                <a:gridCol w="4279900"/>
              </a:tblGrid>
              <a:tr h="175577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fruit = "Apple"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when (fruit)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"Apple", "Banana" -&gt; println("</a:t>
                      </a:r>
                      <a:r>
                        <a:rPr lang="zh-CN" altLang="en-US" sz="1400">
                          <a:solidFill>
                            <a:srgbClr val="008080"/>
                          </a:solidFill>
                          <a:latin typeface="宋体" panose="02010600030101010101" pitchFamily="2" charset="-122"/>
                          <a:ea typeface="宋体" panose="02010600030101010101" pitchFamily="2" charset="-122"/>
                        </a:rPr>
                        <a:t>这是水果</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"Carrot" -&gt; println("</a:t>
                      </a:r>
                      <a:r>
                        <a:rPr lang="zh-CN" altLang="en-US" sz="1400">
                          <a:solidFill>
                            <a:srgbClr val="008080"/>
                          </a:solidFill>
                          <a:latin typeface="宋体" panose="02010600030101010101" pitchFamily="2" charset="-122"/>
                          <a:ea typeface="宋体" panose="02010600030101010101" pitchFamily="2" charset="-122"/>
                        </a:rPr>
                        <a:t>这是蔬菜</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else -&gt; println("</a:t>
                      </a:r>
                      <a:r>
                        <a:rPr lang="zh-CN" altLang="en-US" sz="1400">
                          <a:solidFill>
                            <a:srgbClr val="008080"/>
                          </a:solidFill>
                          <a:latin typeface="宋体" panose="02010600030101010101" pitchFamily="2" charset="-122"/>
                          <a:ea typeface="宋体" panose="02010600030101010101" pitchFamily="2" charset="-122"/>
                        </a:rPr>
                        <a:t>未知类别</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3" name="文本框 12"/>
          <p:cNvSpPr txBox="1"/>
          <p:nvPr/>
        </p:nvSpPr>
        <p:spPr>
          <a:xfrm>
            <a:off x="1002665" y="4771390"/>
            <a:ext cx="3924935" cy="1198880"/>
          </a:xfrm>
          <a:prstGeom prst="rect">
            <a:avLst/>
          </a:prstGeom>
          <a:noFill/>
        </p:spPr>
        <p:txBody>
          <a:bodyPr wrap="square" rtlCol="0" anchor="t">
            <a:spAutoFit/>
          </a:bodyPr>
          <a:p>
            <a:r>
              <a:rPr lang="zh-CN" altLang="en-US"/>
              <a:t>使用</a:t>
            </a:r>
            <a:r>
              <a:rPr lang="en-US" altLang="zh-CN"/>
              <a:t> in </a:t>
            </a:r>
            <a:r>
              <a:rPr lang="zh-CN" altLang="en-US"/>
              <a:t>关键字匹配范围，</a:t>
            </a:r>
            <a:r>
              <a:rPr lang="en-US" altLang="zh-CN"/>
              <a:t>in 90..100</a:t>
            </a:r>
            <a:r>
              <a:rPr lang="zh-CN" altLang="en-US"/>
              <a:t>表示在</a:t>
            </a:r>
            <a:r>
              <a:rPr lang="en-US" altLang="zh-CN"/>
              <a:t>90</a:t>
            </a:r>
            <a:r>
              <a:rPr lang="zh-CN" altLang="en-US"/>
              <a:t>到</a:t>
            </a:r>
            <a:r>
              <a:rPr lang="en-US" altLang="zh-CN"/>
              <a:t>100</a:t>
            </a:r>
            <a:r>
              <a:rPr lang="zh-CN" altLang="en-US"/>
              <a:t>之间（包含</a:t>
            </a:r>
            <a:r>
              <a:rPr lang="en-US" altLang="zh-CN"/>
              <a:t> 90 </a:t>
            </a:r>
            <a:r>
              <a:rPr lang="zh-CN" altLang="en-US"/>
              <a:t>和</a:t>
            </a:r>
            <a:r>
              <a:rPr lang="en-US" altLang="zh-CN"/>
              <a:t> 100</a:t>
            </a:r>
            <a:r>
              <a:rPr lang="zh-CN" altLang="en-US"/>
              <a:t>），</a:t>
            </a:r>
            <a:r>
              <a:rPr lang="en-US" altLang="zh-CN"/>
              <a:t>in 70..89</a:t>
            </a:r>
            <a:r>
              <a:rPr lang="zh-CN" altLang="en-US"/>
              <a:t>表示在</a:t>
            </a:r>
            <a:r>
              <a:rPr lang="en-US" altLang="zh-CN"/>
              <a:t>70</a:t>
            </a:r>
            <a:r>
              <a:rPr lang="zh-CN" altLang="en-US"/>
              <a:t>到</a:t>
            </a:r>
            <a:r>
              <a:rPr lang="en-US" altLang="zh-CN"/>
              <a:t>89</a:t>
            </a:r>
            <a:r>
              <a:rPr lang="zh-CN" altLang="en-US"/>
              <a:t>之间，</a:t>
            </a:r>
            <a:r>
              <a:rPr lang="en-US" altLang="zh-CN"/>
              <a:t>else</a:t>
            </a:r>
            <a:r>
              <a:rPr lang="zh-CN" altLang="en-US"/>
              <a:t>处理小于</a:t>
            </a:r>
            <a:r>
              <a:rPr lang="en-US" altLang="zh-CN"/>
              <a:t>60</a:t>
            </a:r>
            <a:r>
              <a:rPr lang="zh-CN" altLang="en-US"/>
              <a:t>的情况</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控制流</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443210" cy="104521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4.3.3 </a:t>
            </a:r>
            <a:r>
              <a:rPr lang="zh-CN" altLang="en-US" sz="3200" dirty="0">
                <a:latin typeface="等线" panose="02010600030101010101" pitchFamily="2" charset="-122"/>
                <a:ea typeface="等线" panose="02010600030101010101" pitchFamily="2" charset="-122"/>
                <a:cs typeface="等线" panose="02010600030101010101" pitchFamily="2" charset="-122"/>
              </a:rPr>
              <a:t>循环</a:t>
            </a:r>
            <a:r>
              <a:rPr lang="en-US" altLang="zh-CN" sz="3200" dirty="0">
                <a:latin typeface="等线" panose="02010600030101010101" pitchFamily="2" charset="-122"/>
                <a:ea typeface="等线" panose="02010600030101010101" pitchFamily="2" charset="-122"/>
                <a:cs typeface="等线" panose="02010600030101010101" pitchFamily="2" charset="-122"/>
              </a:rPr>
              <a:t>for</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en-US" altLang="zh-CN" sz="2000" dirty="0">
                <a:latin typeface="等线" panose="02010600030101010101" pitchFamily="2" charset="-122"/>
                <a:ea typeface="等线" panose="02010600030101010101" pitchFamily="2" charset="-122"/>
                <a:cs typeface="等线" panose="02010600030101010101" pitchFamily="2" charset="-122"/>
              </a:rPr>
              <a:t>for</a:t>
            </a:r>
            <a:r>
              <a:rPr lang="zh-CN" altLang="en-US" sz="2000" dirty="0">
                <a:latin typeface="等线" panose="02010600030101010101" pitchFamily="2" charset="-122"/>
                <a:ea typeface="等线" panose="02010600030101010101" pitchFamily="2" charset="-122"/>
                <a:cs typeface="等线" panose="02010600030101010101" pitchFamily="2" charset="-122"/>
              </a:rPr>
              <a:t>循环用于遍历范围（</a:t>
            </a:r>
            <a:r>
              <a:rPr lang="en-US" altLang="zh-CN" sz="2000" dirty="0">
                <a:latin typeface="等线" panose="02010600030101010101" pitchFamily="2" charset="-122"/>
                <a:ea typeface="等线" panose="02010600030101010101" pitchFamily="2" charset="-122"/>
                <a:cs typeface="等线" panose="02010600030101010101" pitchFamily="2" charset="-122"/>
              </a:rPr>
              <a:t>range</a:t>
            </a:r>
            <a:r>
              <a:rPr lang="zh-CN" altLang="en-US" sz="2000" dirty="0">
                <a:latin typeface="等线" panose="02010600030101010101" pitchFamily="2" charset="-122"/>
                <a:ea typeface="等线" panose="02010600030101010101" pitchFamily="2" charset="-122"/>
                <a:cs typeface="等线" panose="02010600030101010101" pitchFamily="2" charset="-122"/>
              </a:rPr>
              <a:t>）、数组（</a:t>
            </a:r>
            <a:r>
              <a:rPr lang="en-US" altLang="zh-CN" sz="2000" dirty="0">
                <a:latin typeface="等线" panose="02010600030101010101" pitchFamily="2" charset="-122"/>
                <a:ea typeface="等线" panose="02010600030101010101" pitchFamily="2" charset="-122"/>
                <a:cs typeface="等线" panose="02010600030101010101" pitchFamily="2" charset="-122"/>
              </a:rPr>
              <a:t>array</a:t>
            </a:r>
            <a:r>
              <a:rPr lang="zh-CN" altLang="en-US" sz="2000" dirty="0">
                <a:latin typeface="等线" panose="02010600030101010101" pitchFamily="2" charset="-122"/>
                <a:ea typeface="等线" panose="02010600030101010101" pitchFamily="2" charset="-122"/>
                <a:cs typeface="等线" panose="02010600030101010101" pitchFamily="2" charset="-122"/>
              </a:rPr>
              <a:t>）、集合（</a:t>
            </a:r>
            <a:r>
              <a:rPr lang="en-US" altLang="zh-CN" sz="2000" dirty="0">
                <a:latin typeface="等线" panose="02010600030101010101" pitchFamily="2" charset="-122"/>
                <a:ea typeface="等线" panose="02010600030101010101" pitchFamily="2" charset="-122"/>
                <a:cs typeface="等线" panose="02010600030101010101" pitchFamily="2" charset="-122"/>
              </a:rPr>
              <a:t>list/set</a:t>
            </a:r>
            <a:r>
              <a:rPr lang="zh-CN" altLang="en-US" sz="2000" dirty="0">
                <a:latin typeface="等线" panose="02010600030101010101" pitchFamily="2" charset="-122"/>
                <a:ea typeface="等线" panose="02010600030101010101" pitchFamily="2" charset="-122"/>
                <a:cs typeface="等线" panose="02010600030101010101" pitchFamily="2" charset="-122"/>
              </a:rPr>
              <a:t>）等数据结构，让代码更加简洁</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1002665" y="3251835"/>
            <a:ext cx="4064000" cy="417195"/>
          </a:xfrm>
          <a:prstGeom prst="rect">
            <a:avLst/>
          </a:prstGeom>
          <a:noFill/>
        </p:spPr>
        <p:txBody>
          <a:bodyPr wrap="square" rtlCol="0">
            <a:noAutofit/>
          </a:bodyPr>
          <a:p>
            <a:pPr marL="0" lvl="2"/>
            <a:r>
              <a:rPr lang="zh-CN" altLang="en-US" dirty="0">
                <a:latin typeface="等线" panose="02010600030101010101" pitchFamily="2" charset="-122"/>
                <a:ea typeface="等线" panose="02010600030101010101" pitchFamily="2" charset="-122"/>
                <a:cs typeface="等线" panose="02010600030101010101" pitchFamily="2" charset="-122"/>
                <a:sym typeface="+mn-ea"/>
              </a:rPr>
              <a:t>基本语法</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a:t>
            </a:r>
            <a:endParaRPr lang="en-US" altLang="zh-CN" dirty="0">
              <a:latin typeface="等线" panose="02010600030101010101" pitchFamily="2" charset="-122"/>
              <a:ea typeface="等线" panose="02010600030101010101" pitchFamily="2" charset="-122"/>
              <a:cs typeface="等线" panose="02010600030101010101" pitchFamily="2" charset="-122"/>
            </a:endParaRPr>
          </a:p>
          <a:p>
            <a:endParaRPr lang="zh-CN" altLang="en-US"/>
          </a:p>
        </p:txBody>
      </p:sp>
      <p:graphicFrame>
        <p:nvGraphicFramePr>
          <p:cNvPr id="7" name="表格 6"/>
          <p:cNvGraphicFramePr/>
          <p:nvPr>
            <p:custDataLst>
              <p:tags r:id="rId2"/>
            </p:custDataLst>
          </p:nvPr>
        </p:nvGraphicFramePr>
        <p:xfrm>
          <a:off x="1002665" y="3669030"/>
          <a:ext cx="3881755" cy="68580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for (</a:t>
                      </a:r>
                      <a:r>
                        <a:rPr lang="zh-CN" altLang="en-US" sz="1400">
                          <a:solidFill>
                            <a:srgbClr val="008080"/>
                          </a:solidFill>
                          <a:latin typeface="宋体" panose="02010600030101010101" pitchFamily="2" charset="-122"/>
                          <a:ea typeface="宋体" panose="02010600030101010101" pitchFamily="2" charset="-122"/>
                        </a:rPr>
                        <a:t>变量 </a:t>
                      </a:r>
                      <a:r>
                        <a:rPr lang="en-US" altLang="zh-CN" sz="1400">
                          <a:solidFill>
                            <a:srgbClr val="008080"/>
                          </a:solidFill>
                          <a:latin typeface="宋体" panose="02010600030101010101" pitchFamily="2" charset="-122"/>
                          <a:ea typeface="宋体" panose="02010600030101010101" pitchFamily="2" charset="-122"/>
                        </a:rPr>
                        <a:t>in </a:t>
                      </a:r>
                      <a:r>
                        <a:rPr lang="zh-CN" altLang="en-US" sz="1400">
                          <a:solidFill>
                            <a:srgbClr val="008080"/>
                          </a:solidFill>
                          <a:latin typeface="宋体" panose="02010600030101010101" pitchFamily="2" charset="-122"/>
                          <a:ea typeface="宋体" panose="02010600030101010101" pitchFamily="2" charset="-122"/>
                        </a:rPr>
                        <a:t>迭代对象</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循环体</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8" name="文本框 7"/>
          <p:cNvSpPr txBox="1"/>
          <p:nvPr/>
        </p:nvSpPr>
        <p:spPr>
          <a:xfrm>
            <a:off x="953135" y="4356735"/>
            <a:ext cx="4064000" cy="149288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rPr>
              <a:t>变量在循环中用于存储每次迭代的元素，迭代对象可以是范围、数组、集合等</a:t>
            </a:r>
            <a:endParaRPr lang="zh-CN" altLang="en-US">
              <a:latin typeface="等线" panose="02010600030101010101" pitchFamily="2" charset="-122"/>
              <a:ea typeface="等线" panose="02010600030101010101" pitchFamily="2" charset="-122"/>
            </a:endParaRPr>
          </a:p>
        </p:txBody>
      </p:sp>
      <p:sp>
        <p:nvSpPr>
          <p:cNvPr id="12" name="文本框 11"/>
          <p:cNvSpPr txBox="1"/>
          <p:nvPr/>
        </p:nvSpPr>
        <p:spPr>
          <a:xfrm>
            <a:off x="6541135" y="3251835"/>
            <a:ext cx="4064000" cy="41719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示例</a:t>
            </a:r>
            <a:r>
              <a:rPr lang="en-US" altLang="zh-CN">
                <a:latin typeface="等线" panose="02010600030101010101" pitchFamily="2" charset="-122"/>
                <a:ea typeface="等线" panose="02010600030101010101" pitchFamily="2" charset="-122"/>
                <a:cs typeface="等线" panose="02010600030101010101" pitchFamily="2" charset="-122"/>
              </a:rPr>
              <a:t> </a:t>
            </a:r>
            <a:r>
              <a:rPr lang="zh-CN" altLang="en-US">
                <a:latin typeface="等线" panose="02010600030101010101" pitchFamily="2" charset="-122"/>
                <a:ea typeface="等线" panose="02010600030101010101" pitchFamily="2" charset="-122"/>
                <a:cs typeface="等线" panose="02010600030101010101" pitchFamily="2" charset="-122"/>
              </a:rPr>
              <a:t>：遍历区间</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3" name="表格 12"/>
          <p:cNvGraphicFramePr/>
          <p:nvPr>
            <p:custDataLst>
              <p:tags r:id="rId3"/>
            </p:custDataLst>
          </p:nvPr>
        </p:nvGraphicFramePr>
        <p:xfrm>
          <a:off x="6605270" y="3669030"/>
          <a:ext cx="3881755" cy="68580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for (i in 1..5)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println(i)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1 2 3 4 5</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4" name="文本框 13"/>
          <p:cNvSpPr txBox="1"/>
          <p:nvPr/>
        </p:nvSpPr>
        <p:spPr>
          <a:xfrm>
            <a:off x="6541135" y="4585335"/>
            <a:ext cx="4064000" cy="1337310"/>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这里使用了区间运算符</a:t>
            </a:r>
            <a:r>
              <a:rPr lang="en-US" altLang="zh-CN">
                <a:latin typeface="等线" panose="02010600030101010101" pitchFamily="2" charset="-122"/>
                <a:ea typeface="等线" panose="02010600030101010101" pitchFamily="2" charset="-122"/>
                <a:cs typeface="等线" panose="02010600030101010101" pitchFamily="2" charset="-122"/>
              </a:rPr>
              <a:t>..</a:t>
            </a:r>
            <a:r>
              <a:rPr lang="zh-CN" altLang="en-US">
                <a:latin typeface="等线" panose="02010600030101010101" pitchFamily="2" charset="-122"/>
                <a:ea typeface="等线" panose="02010600030101010101" pitchFamily="2" charset="-122"/>
                <a:cs typeface="等线" panose="02010600030101010101" pitchFamily="2" charset="-122"/>
              </a:rPr>
              <a:t>，表示递增区间，</a:t>
            </a:r>
            <a:r>
              <a:rPr lang="en-US" altLang="zh-CN">
                <a:latin typeface="等线" panose="02010600030101010101" pitchFamily="2" charset="-122"/>
                <a:ea typeface="等线" panose="02010600030101010101" pitchFamily="2" charset="-122"/>
                <a:cs typeface="等线" panose="02010600030101010101" pitchFamily="2" charset="-122"/>
              </a:rPr>
              <a:t>1..5 </a:t>
            </a:r>
            <a:r>
              <a:rPr lang="zh-CN" altLang="en-US">
                <a:latin typeface="等线" panose="02010600030101010101" pitchFamily="2" charset="-122"/>
                <a:ea typeface="等线" panose="02010600030101010101" pitchFamily="2" charset="-122"/>
                <a:cs typeface="等线" panose="02010600030101010101" pitchFamily="2" charset="-122"/>
              </a:rPr>
              <a:t>代表</a:t>
            </a:r>
            <a:r>
              <a:rPr lang="en-US" altLang="zh-CN">
                <a:latin typeface="等线" panose="02010600030101010101" pitchFamily="2" charset="-122"/>
                <a:ea typeface="等线" panose="02010600030101010101" pitchFamily="2" charset="-122"/>
                <a:cs typeface="等线" panose="02010600030101010101" pitchFamily="2" charset="-122"/>
              </a:rPr>
              <a:t>1</a:t>
            </a:r>
            <a:r>
              <a:rPr lang="zh-CN" altLang="en-US">
                <a:latin typeface="等线" panose="02010600030101010101" pitchFamily="2" charset="-122"/>
                <a:ea typeface="等线" panose="02010600030101010101" pitchFamily="2" charset="-122"/>
                <a:cs typeface="等线" panose="02010600030101010101" pitchFamily="2" charset="-122"/>
              </a:rPr>
              <a:t>到</a:t>
            </a:r>
            <a:r>
              <a:rPr lang="en-US" altLang="zh-CN">
                <a:latin typeface="等线" panose="02010600030101010101" pitchFamily="2" charset="-122"/>
                <a:ea typeface="等线" panose="02010600030101010101" pitchFamily="2" charset="-122"/>
                <a:cs typeface="等线" panose="02010600030101010101" pitchFamily="2" charset="-122"/>
              </a:rPr>
              <a:t>5</a:t>
            </a:r>
            <a:r>
              <a:rPr lang="zh-CN" altLang="en-US">
                <a:latin typeface="等线" panose="02010600030101010101" pitchFamily="2" charset="-122"/>
                <a:ea typeface="等线" panose="02010600030101010101" pitchFamily="2" charset="-122"/>
                <a:cs typeface="等线" panose="02010600030101010101" pitchFamily="2" charset="-122"/>
              </a:rPr>
              <a:t>（包括</a:t>
            </a:r>
            <a:r>
              <a:rPr lang="en-US" altLang="zh-CN">
                <a:latin typeface="等线" panose="02010600030101010101" pitchFamily="2" charset="-122"/>
                <a:ea typeface="等线" panose="02010600030101010101" pitchFamily="2" charset="-122"/>
                <a:cs typeface="等线" panose="02010600030101010101" pitchFamily="2" charset="-122"/>
              </a:rPr>
              <a:t>1</a:t>
            </a:r>
            <a:r>
              <a:rPr lang="zh-CN" altLang="en-US">
                <a:latin typeface="等线" panose="02010600030101010101" pitchFamily="2" charset="-122"/>
                <a:ea typeface="等线" panose="02010600030101010101" pitchFamily="2" charset="-122"/>
                <a:cs typeface="等线" panose="02010600030101010101" pitchFamily="2" charset="-122"/>
              </a:rPr>
              <a:t>和</a:t>
            </a:r>
            <a:r>
              <a:rPr lang="en-US" altLang="zh-CN">
                <a:latin typeface="等线" panose="02010600030101010101" pitchFamily="2" charset="-122"/>
                <a:ea typeface="等线" panose="02010600030101010101" pitchFamily="2" charset="-122"/>
                <a:cs typeface="等线" panose="02010600030101010101" pitchFamily="2" charset="-122"/>
              </a:rPr>
              <a:t>5</a:t>
            </a:r>
            <a:r>
              <a:rPr lang="zh-CN" altLang="en-US">
                <a:latin typeface="等线" panose="02010600030101010101" pitchFamily="2" charset="-122"/>
                <a:ea typeface="等线" panose="02010600030101010101" pitchFamily="2" charset="-122"/>
                <a:cs typeface="等线" panose="02010600030101010101" pitchFamily="2" charset="-122"/>
              </a:rPr>
              <a:t>）</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4.1</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简介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007600" cy="3898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zh-CN" sz="3200" dirty="0">
                <a:latin typeface="等线" panose="02010600030101010101" pitchFamily="2" charset="-122"/>
                <a:ea typeface="等线" panose="02010600030101010101" pitchFamily="2" charset="-122"/>
                <a:cs typeface="等线" panose="02010600030101010101" pitchFamily="2" charset="-122"/>
              </a:rPr>
              <a:t>4.1.1 </a:t>
            </a:r>
            <a:r>
              <a:rPr lang="zh-CN" altLang="en-US" sz="3200" dirty="0">
                <a:latin typeface="等线" panose="02010600030101010101" pitchFamily="2" charset="-122"/>
                <a:ea typeface="等线" panose="02010600030101010101" pitchFamily="2" charset="-122"/>
                <a:cs typeface="等线" panose="02010600030101010101" pitchFamily="2" charset="-122"/>
              </a:rPr>
              <a:t>什么是</a:t>
            </a:r>
            <a:r>
              <a:rPr lang="en-US" altLang="zh-CN" sz="3200" dirty="0">
                <a:latin typeface="等线" panose="02010600030101010101" pitchFamily="2" charset="-122"/>
                <a:ea typeface="等线" panose="02010600030101010101" pitchFamily="2" charset="-122"/>
                <a:cs typeface="等线" panose="02010600030101010101" pitchFamily="2" charset="-122"/>
              </a:rPr>
              <a:t> Kotlin</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a:r>
              <a:rPr lang="en-US" altLang="zh-CN" sz="2000" dirty="0">
                <a:latin typeface="等线" panose="02010600030101010101" pitchFamily="2" charset="-122"/>
                <a:ea typeface="等线" panose="02010600030101010101" pitchFamily="2" charset="-122"/>
                <a:cs typeface="等线" panose="02010600030101010101" pitchFamily="2" charset="-122"/>
              </a:rPr>
              <a:t>Kotlin </a:t>
            </a:r>
            <a:r>
              <a:rPr lang="zh-CN" altLang="en-US" sz="2000" dirty="0">
                <a:latin typeface="等线" panose="02010600030101010101" pitchFamily="2" charset="-122"/>
                <a:ea typeface="等线" panose="02010600030101010101" pitchFamily="2" charset="-122"/>
                <a:cs typeface="等线" panose="02010600030101010101" pitchFamily="2" charset="-122"/>
              </a:rPr>
              <a:t>是一种现代化、静态类型的编程语言，由捷克的</a:t>
            </a:r>
            <a:r>
              <a:rPr lang="en-US" altLang="zh-CN" sz="2000" dirty="0">
                <a:latin typeface="等线" panose="02010600030101010101" pitchFamily="2" charset="-122"/>
                <a:ea typeface="等线" panose="02010600030101010101" pitchFamily="2" charset="-122"/>
                <a:cs typeface="等线" panose="02010600030101010101" pitchFamily="2" charset="-122"/>
              </a:rPr>
              <a:t>JetBrains</a:t>
            </a:r>
            <a:r>
              <a:rPr lang="zh-CN" altLang="en-US" sz="2000" dirty="0">
                <a:latin typeface="等线" panose="02010600030101010101" pitchFamily="2" charset="-122"/>
                <a:ea typeface="等线" panose="02010600030101010101" pitchFamily="2" charset="-122"/>
                <a:cs typeface="等线" panose="02010600030101010101" pitchFamily="2" charset="-122"/>
              </a:rPr>
              <a:t>公司开发，并于</a:t>
            </a:r>
            <a:r>
              <a:rPr lang="en-US" altLang="zh-CN" sz="2000" dirty="0">
                <a:latin typeface="等线" panose="02010600030101010101" pitchFamily="2" charset="-122"/>
                <a:ea typeface="等线" panose="02010600030101010101" pitchFamily="2" charset="-122"/>
                <a:cs typeface="等线" panose="02010600030101010101" pitchFamily="2" charset="-122"/>
              </a:rPr>
              <a:t> 2011 </a:t>
            </a:r>
            <a:r>
              <a:rPr lang="zh-CN" altLang="en-US" sz="2000" dirty="0">
                <a:latin typeface="等线" panose="02010600030101010101" pitchFamily="2" charset="-122"/>
                <a:ea typeface="等线" panose="02010600030101010101" pitchFamily="2" charset="-122"/>
                <a:cs typeface="等线" panose="02010600030101010101" pitchFamily="2" charset="-122"/>
              </a:rPr>
              <a:t>年首次发布。它可以编译为</a:t>
            </a:r>
            <a:r>
              <a:rPr lang="en-US" altLang="zh-CN" sz="2000" dirty="0">
                <a:latin typeface="等线" panose="02010600030101010101" pitchFamily="2" charset="-122"/>
                <a:ea typeface="等线" panose="02010600030101010101" pitchFamily="2" charset="-122"/>
                <a:cs typeface="等线" panose="02010600030101010101" pitchFamily="2" charset="-122"/>
              </a:rPr>
              <a:t>Java</a:t>
            </a:r>
            <a:r>
              <a:rPr lang="zh-CN" altLang="en-US" sz="2000" dirty="0">
                <a:latin typeface="等线" panose="02010600030101010101" pitchFamily="2" charset="-122"/>
                <a:ea typeface="等线" panose="02010600030101010101" pitchFamily="2" charset="-122"/>
                <a:cs typeface="等线" panose="02010600030101010101" pitchFamily="2" charset="-122"/>
              </a:rPr>
              <a:t>字节码，并完全兼容</a:t>
            </a:r>
            <a:r>
              <a:rPr lang="en-US" altLang="zh-CN" sz="2000" dirty="0">
                <a:latin typeface="等线" panose="02010600030101010101" pitchFamily="2" charset="-122"/>
                <a:ea typeface="等线" panose="02010600030101010101" pitchFamily="2" charset="-122"/>
                <a:cs typeface="等线" panose="02010600030101010101" pitchFamily="2" charset="-122"/>
              </a:rPr>
              <a:t>Java</a:t>
            </a:r>
            <a:r>
              <a:rPr lang="zh-CN" altLang="en-US" sz="2000" dirty="0">
                <a:latin typeface="等线" panose="02010600030101010101" pitchFamily="2" charset="-122"/>
                <a:ea typeface="等线" panose="02010600030101010101" pitchFamily="2" charset="-122"/>
                <a:cs typeface="等线" panose="02010600030101010101" pitchFamily="2" charset="-122"/>
              </a:rPr>
              <a:t>语言，因此广泛应用于</a:t>
            </a:r>
            <a:r>
              <a:rPr lang="en-US" altLang="zh-CN" sz="2000" dirty="0">
                <a:latin typeface="等线" panose="02010600030101010101" pitchFamily="2" charset="-122"/>
                <a:ea typeface="等线" panose="02010600030101010101" pitchFamily="2" charset="-122"/>
                <a:cs typeface="等线" panose="02010600030101010101" pitchFamily="2" charset="-122"/>
              </a:rPr>
              <a:t>Android</a:t>
            </a:r>
            <a:r>
              <a:rPr lang="zh-CN" altLang="en-US" sz="2000" dirty="0">
                <a:latin typeface="等线" panose="02010600030101010101" pitchFamily="2" charset="-122"/>
                <a:ea typeface="等线" panose="02010600030101010101" pitchFamily="2" charset="-122"/>
                <a:cs typeface="等线" panose="02010600030101010101" pitchFamily="2" charset="-122"/>
              </a:rPr>
              <a:t>开发、后端服务、</a:t>
            </a:r>
            <a:r>
              <a:rPr lang="en-US" altLang="zh-CN" sz="2000" dirty="0">
                <a:latin typeface="等线" panose="02010600030101010101" pitchFamily="2" charset="-122"/>
                <a:ea typeface="等线" panose="02010600030101010101" pitchFamily="2" charset="-122"/>
                <a:cs typeface="等线" panose="02010600030101010101" pitchFamily="2" charset="-122"/>
              </a:rPr>
              <a:t>Web </a:t>
            </a:r>
            <a:r>
              <a:rPr lang="zh-CN" altLang="en-US" sz="2000" dirty="0">
                <a:latin typeface="等线" panose="02010600030101010101" pitchFamily="2" charset="-122"/>
                <a:ea typeface="等线" panose="02010600030101010101" pitchFamily="2" charset="-122"/>
                <a:cs typeface="等线" panose="02010600030101010101" pitchFamily="2" charset="-122"/>
              </a:rPr>
              <a:t>开发以及其他多种领域</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r>
              <a:rPr lang="en-US" altLang="zh-CN" sz="2000" dirty="0">
                <a:latin typeface="等线" panose="02010600030101010101" pitchFamily="2" charset="-122"/>
                <a:ea typeface="等线" panose="02010600030101010101" pitchFamily="2" charset="-122"/>
                <a:cs typeface="等线" panose="02010600030101010101" pitchFamily="2" charset="-122"/>
              </a:rPr>
              <a:t>Kotlin </a:t>
            </a:r>
            <a:r>
              <a:rPr lang="zh-CN" altLang="en-US" sz="2000" dirty="0">
                <a:latin typeface="等线" panose="02010600030101010101" pitchFamily="2" charset="-122"/>
                <a:ea typeface="等线" panose="02010600030101010101" pitchFamily="2" charset="-122"/>
                <a:cs typeface="等线" panose="02010600030101010101" pitchFamily="2" charset="-122"/>
              </a:rPr>
              <a:t>具备多种现代编程语言特性，如类型推导（</a:t>
            </a:r>
            <a:r>
              <a:rPr lang="en-US" altLang="zh-CN" sz="2000" dirty="0">
                <a:latin typeface="等线" panose="02010600030101010101" pitchFamily="2" charset="-122"/>
                <a:ea typeface="等线" panose="02010600030101010101" pitchFamily="2" charset="-122"/>
                <a:cs typeface="等线" panose="02010600030101010101" pitchFamily="2" charset="-122"/>
              </a:rPr>
              <a:t>Type Inference</a:t>
            </a:r>
            <a:r>
              <a:rPr lang="zh-CN" altLang="en-US" sz="2000" dirty="0">
                <a:latin typeface="等线" panose="02010600030101010101" pitchFamily="2" charset="-122"/>
                <a:ea typeface="等线" panose="02010600030101010101" pitchFamily="2" charset="-122"/>
                <a:cs typeface="等线" panose="02010600030101010101" pitchFamily="2" charset="-122"/>
              </a:rPr>
              <a:t>）、空安全（</a:t>
            </a:r>
            <a:r>
              <a:rPr lang="en-US" altLang="zh-CN" sz="2000" dirty="0">
                <a:latin typeface="等线" panose="02010600030101010101" pitchFamily="2" charset="-122"/>
                <a:ea typeface="等线" panose="02010600030101010101" pitchFamily="2" charset="-122"/>
                <a:cs typeface="等线" panose="02010600030101010101" pitchFamily="2" charset="-122"/>
              </a:rPr>
              <a:t>Null Safety</a:t>
            </a:r>
            <a:r>
              <a:rPr lang="zh-CN" altLang="en-US" sz="2000" dirty="0">
                <a:latin typeface="等线" panose="02010600030101010101" pitchFamily="2" charset="-122"/>
                <a:ea typeface="等线" panose="02010600030101010101" pitchFamily="2" charset="-122"/>
                <a:cs typeface="等线" panose="02010600030101010101" pitchFamily="2" charset="-122"/>
              </a:rPr>
              <a:t>）、扩展函数（</a:t>
            </a:r>
            <a:r>
              <a:rPr lang="en-US" altLang="zh-CN" sz="2000" dirty="0">
                <a:latin typeface="等线" panose="02010600030101010101" pitchFamily="2" charset="-122"/>
                <a:ea typeface="等线" panose="02010600030101010101" pitchFamily="2" charset="-122"/>
                <a:cs typeface="等线" panose="02010600030101010101" pitchFamily="2" charset="-122"/>
              </a:rPr>
              <a:t>Extension Functions</a:t>
            </a:r>
            <a:r>
              <a:rPr lang="zh-CN" altLang="en-US" sz="2000" dirty="0">
                <a:latin typeface="等线" panose="02010600030101010101" pitchFamily="2" charset="-122"/>
                <a:ea typeface="等线" panose="02010600030101010101" pitchFamily="2" charset="-122"/>
                <a:cs typeface="等线" panose="02010600030101010101" pitchFamily="2" charset="-122"/>
              </a:rPr>
              <a:t>）、协程（</a:t>
            </a:r>
            <a:r>
              <a:rPr lang="en-US" altLang="zh-CN" sz="2000" dirty="0">
                <a:latin typeface="等线" panose="02010600030101010101" pitchFamily="2" charset="-122"/>
                <a:ea typeface="等线" panose="02010600030101010101" pitchFamily="2" charset="-122"/>
                <a:cs typeface="等线" panose="02010600030101010101" pitchFamily="2" charset="-122"/>
              </a:rPr>
              <a:t>Coroutines</a:t>
            </a:r>
            <a:r>
              <a:rPr lang="zh-CN" altLang="en-US" sz="2000" dirty="0">
                <a:latin typeface="等线" panose="02010600030101010101" pitchFamily="2" charset="-122"/>
                <a:ea typeface="等线" panose="02010600030101010101" pitchFamily="2" charset="-122"/>
                <a:cs typeface="等线" panose="02010600030101010101" pitchFamily="2" charset="-122"/>
              </a:rPr>
              <a:t>）等，使得其比</a:t>
            </a:r>
            <a:r>
              <a:rPr lang="en-US" altLang="zh-CN" sz="2000" dirty="0">
                <a:latin typeface="等线" panose="02010600030101010101" pitchFamily="2" charset="-122"/>
                <a:ea typeface="等线" panose="02010600030101010101" pitchFamily="2" charset="-122"/>
                <a:cs typeface="等线" panose="02010600030101010101" pitchFamily="2" charset="-122"/>
              </a:rPr>
              <a:t>Java</a:t>
            </a:r>
            <a:r>
              <a:rPr lang="zh-CN" altLang="en-US" sz="2000" dirty="0">
                <a:latin typeface="等线" panose="02010600030101010101" pitchFamily="2" charset="-122"/>
                <a:ea typeface="等线" panose="02010600030101010101" pitchFamily="2" charset="-122"/>
                <a:cs typeface="等线" panose="02010600030101010101" pitchFamily="2" charset="-122"/>
              </a:rPr>
              <a:t>更加简洁和高效。此外，</a:t>
            </a:r>
            <a:r>
              <a:rPr lang="en-US" altLang="zh-CN" sz="2000" dirty="0">
                <a:latin typeface="等线" panose="02010600030101010101" pitchFamily="2" charset="-122"/>
                <a:ea typeface="等线" panose="02010600030101010101" pitchFamily="2" charset="-122"/>
                <a:cs typeface="等线" panose="02010600030101010101" pitchFamily="2" charset="-122"/>
              </a:rPr>
              <a:t>Kotlin</a:t>
            </a:r>
            <a:r>
              <a:rPr lang="zh-CN" altLang="en-US" sz="2000" dirty="0">
                <a:latin typeface="等线" panose="02010600030101010101" pitchFamily="2" charset="-122"/>
                <a:ea typeface="等线" panose="02010600030101010101" pitchFamily="2" charset="-122"/>
                <a:cs typeface="等线" panose="02010600030101010101" pitchFamily="2" charset="-122"/>
              </a:rPr>
              <a:t>采用了与</a:t>
            </a:r>
            <a:r>
              <a:rPr lang="en-US" altLang="zh-CN" sz="2000" dirty="0">
                <a:latin typeface="等线" panose="02010600030101010101" pitchFamily="2" charset="-122"/>
                <a:ea typeface="等线" panose="02010600030101010101" pitchFamily="2" charset="-122"/>
                <a:cs typeface="等线" panose="02010600030101010101" pitchFamily="2" charset="-122"/>
              </a:rPr>
              <a:t>Java</a:t>
            </a:r>
            <a:r>
              <a:rPr lang="zh-CN" altLang="en-US" sz="2000" dirty="0">
                <a:latin typeface="等线" panose="02010600030101010101" pitchFamily="2" charset="-122"/>
                <a:ea typeface="等线" panose="02010600030101010101" pitchFamily="2" charset="-122"/>
                <a:cs typeface="等线" panose="02010600030101010101" pitchFamily="2" charset="-122"/>
              </a:rPr>
              <a:t>类似的类和对象模型，能够无缝调用</a:t>
            </a:r>
            <a:r>
              <a:rPr lang="en-US" altLang="zh-CN" sz="2000" dirty="0">
                <a:latin typeface="等线" panose="02010600030101010101" pitchFamily="2" charset="-122"/>
                <a:ea typeface="等线" panose="02010600030101010101" pitchFamily="2" charset="-122"/>
                <a:cs typeface="等线" panose="02010600030101010101" pitchFamily="2" charset="-122"/>
              </a:rPr>
              <a:t>Java</a:t>
            </a:r>
            <a:r>
              <a:rPr lang="zh-CN" altLang="en-US" sz="2000" dirty="0">
                <a:latin typeface="等线" panose="02010600030101010101" pitchFamily="2" charset="-122"/>
                <a:ea typeface="等线" panose="02010600030101010101" pitchFamily="2" charset="-122"/>
                <a:cs typeface="等线" panose="02010600030101010101" pitchFamily="2" charset="-122"/>
              </a:rPr>
              <a:t>代码，并能与现有</a:t>
            </a:r>
            <a:r>
              <a:rPr lang="en-US" altLang="zh-CN" sz="2000" dirty="0">
                <a:latin typeface="等线" panose="02010600030101010101" pitchFamily="2" charset="-122"/>
                <a:ea typeface="等线" panose="02010600030101010101" pitchFamily="2" charset="-122"/>
                <a:cs typeface="等线" panose="02010600030101010101" pitchFamily="2" charset="-122"/>
              </a:rPr>
              <a:t>Java</a:t>
            </a:r>
            <a:r>
              <a:rPr lang="zh-CN" altLang="en-US" sz="2000" dirty="0">
                <a:latin typeface="等线" panose="02010600030101010101" pitchFamily="2" charset="-122"/>
                <a:ea typeface="等线" panose="02010600030101010101" pitchFamily="2" charset="-122"/>
                <a:cs typeface="等线" panose="02010600030101010101" pitchFamily="2" charset="-122"/>
              </a:rPr>
              <a:t>库和框架兼容，因此成为开发者迁移</a:t>
            </a:r>
            <a:r>
              <a:rPr lang="en-US" altLang="zh-CN" sz="2000" dirty="0">
                <a:latin typeface="等线" panose="02010600030101010101" pitchFamily="2" charset="-122"/>
                <a:ea typeface="等线" panose="02010600030101010101" pitchFamily="2" charset="-122"/>
                <a:cs typeface="等线" panose="02010600030101010101" pitchFamily="2" charset="-122"/>
              </a:rPr>
              <a:t>Java</a:t>
            </a:r>
            <a:r>
              <a:rPr lang="zh-CN" altLang="en-US" sz="2000" dirty="0">
                <a:latin typeface="等线" panose="02010600030101010101" pitchFamily="2" charset="-122"/>
                <a:ea typeface="等线" panose="02010600030101010101" pitchFamily="2" charset="-122"/>
                <a:cs typeface="等线" panose="02010600030101010101" pitchFamily="2" charset="-122"/>
              </a:rPr>
              <a:t>代码的理想选择</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342900" lvl="1" indent="0">
              <a:buNone/>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控制流</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443210" cy="49911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4.3.3 </a:t>
            </a:r>
            <a:r>
              <a:rPr lang="zh-CN" altLang="en-US" sz="3200" dirty="0">
                <a:latin typeface="等线" panose="02010600030101010101" pitchFamily="2" charset="-122"/>
                <a:ea typeface="等线" panose="02010600030101010101" pitchFamily="2" charset="-122"/>
                <a:cs typeface="等线" panose="02010600030101010101" pitchFamily="2" charset="-122"/>
              </a:rPr>
              <a:t>循环</a:t>
            </a:r>
            <a:r>
              <a:rPr lang="en-US" altLang="zh-CN" sz="3200" dirty="0">
                <a:latin typeface="等线" panose="02010600030101010101" pitchFamily="2" charset="-122"/>
                <a:ea typeface="等线" panose="02010600030101010101" pitchFamily="2" charset="-122"/>
                <a:cs typeface="等线" panose="02010600030101010101" pitchFamily="2" charset="-122"/>
              </a:rPr>
              <a:t>for</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1002665" y="2572385"/>
            <a:ext cx="3717290" cy="41719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rPr>
              <a:t>特殊区间运算符：</a:t>
            </a:r>
            <a:endParaRPr lang="zh-CN" altLang="en-US">
              <a:latin typeface="等线" panose="02010600030101010101" pitchFamily="2" charset="-122"/>
              <a:ea typeface="等线" panose="02010600030101010101" pitchFamily="2" charset="-122"/>
            </a:endParaRPr>
          </a:p>
        </p:txBody>
      </p:sp>
      <p:sp>
        <p:nvSpPr>
          <p:cNvPr id="12" name="文本框 11"/>
          <p:cNvSpPr txBox="1"/>
          <p:nvPr/>
        </p:nvSpPr>
        <p:spPr>
          <a:xfrm>
            <a:off x="6541135" y="2464435"/>
            <a:ext cx="4064000" cy="41719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示例</a:t>
            </a:r>
            <a:r>
              <a:rPr lang="en-US" altLang="zh-CN">
                <a:latin typeface="等线" panose="02010600030101010101" pitchFamily="2" charset="-122"/>
                <a:ea typeface="等线" panose="02010600030101010101" pitchFamily="2" charset="-122"/>
                <a:cs typeface="等线" panose="02010600030101010101" pitchFamily="2" charset="-122"/>
              </a:rPr>
              <a:t> </a:t>
            </a:r>
            <a:r>
              <a:rPr lang="zh-CN" altLang="en-US">
                <a:latin typeface="等线" panose="02010600030101010101" pitchFamily="2" charset="-122"/>
                <a:ea typeface="等线" panose="02010600030101010101" pitchFamily="2" charset="-122"/>
                <a:cs typeface="等线" panose="02010600030101010101" pitchFamily="2" charset="-122"/>
              </a:rPr>
              <a:t>：倒序遍历</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3" name="表格 12"/>
          <p:cNvGraphicFramePr/>
          <p:nvPr>
            <p:custDataLst>
              <p:tags r:id="rId2"/>
            </p:custDataLst>
          </p:nvPr>
        </p:nvGraphicFramePr>
        <p:xfrm>
          <a:off x="6605270" y="2881630"/>
          <a:ext cx="3881755" cy="68580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for (i in 5 downTo 1)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println(i)</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5 4 3 2 1</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4" name="文本框 13"/>
          <p:cNvSpPr txBox="1"/>
          <p:nvPr/>
        </p:nvSpPr>
        <p:spPr>
          <a:xfrm>
            <a:off x="6541135" y="3968115"/>
            <a:ext cx="4064000" cy="1704975"/>
          </a:xfrm>
          <a:prstGeom prst="rect">
            <a:avLst/>
          </a:prstGeom>
          <a:noFill/>
        </p:spPr>
        <p:txBody>
          <a:bodyPr wrap="square" rtlCol="0">
            <a:noAutofit/>
          </a:bodyPr>
          <a:p>
            <a:pPr marL="0" lvl="2"/>
            <a:r>
              <a:rPr lang="en-US" altLang="zh-CN">
                <a:latin typeface="等线" panose="02010600030101010101" pitchFamily="2" charset="-122"/>
                <a:ea typeface="等线" panose="02010600030101010101" pitchFamily="2" charset="-122"/>
                <a:cs typeface="等线" panose="02010600030101010101" pitchFamily="2" charset="-122"/>
              </a:rPr>
              <a:t>5 downTo 1</a:t>
            </a:r>
            <a:r>
              <a:rPr lang="zh-CN" altLang="en-US">
                <a:latin typeface="等线" panose="02010600030101010101" pitchFamily="2" charset="-122"/>
                <a:ea typeface="等线" panose="02010600030101010101" pitchFamily="2" charset="-122"/>
                <a:cs typeface="等线" panose="02010600030101010101" pitchFamily="2" charset="-122"/>
              </a:rPr>
              <a:t>表示递减区间，</a:t>
            </a:r>
            <a:r>
              <a:rPr lang="en-US" altLang="zh-CN">
                <a:latin typeface="等线" panose="02010600030101010101" pitchFamily="2" charset="-122"/>
                <a:ea typeface="等线" panose="02010600030101010101" pitchFamily="2" charset="-122"/>
                <a:cs typeface="等线" panose="02010600030101010101" pitchFamily="2" charset="-122"/>
              </a:rPr>
              <a:t>5</a:t>
            </a:r>
            <a:r>
              <a:rPr lang="zh-CN" altLang="en-US">
                <a:latin typeface="等线" panose="02010600030101010101" pitchFamily="2" charset="-122"/>
                <a:ea typeface="等线" panose="02010600030101010101" pitchFamily="2" charset="-122"/>
                <a:cs typeface="等线" panose="02010600030101010101" pitchFamily="2" charset="-122"/>
              </a:rPr>
              <a:t>到</a:t>
            </a:r>
            <a:r>
              <a:rPr lang="en-US" altLang="zh-CN">
                <a:latin typeface="等线" panose="02010600030101010101" pitchFamily="2" charset="-122"/>
                <a:ea typeface="等线" panose="02010600030101010101" pitchFamily="2" charset="-122"/>
                <a:cs typeface="等线" panose="02010600030101010101" pitchFamily="2" charset="-122"/>
              </a:rPr>
              <a:t>1</a:t>
            </a:r>
            <a:r>
              <a:rPr lang="zh-CN" altLang="en-US">
                <a:latin typeface="等线" panose="02010600030101010101" pitchFamily="2" charset="-122"/>
                <a:ea typeface="等线" panose="02010600030101010101" pitchFamily="2" charset="-122"/>
                <a:cs typeface="等线" panose="02010600030101010101" pitchFamily="2" charset="-122"/>
              </a:rPr>
              <a:t>（包括</a:t>
            </a:r>
            <a:r>
              <a:rPr lang="en-US" altLang="zh-CN">
                <a:latin typeface="等线" panose="02010600030101010101" pitchFamily="2" charset="-122"/>
                <a:ea typeface="等线" panose="02010600030101010101" pitchFamily="2" charset="-122"/>
                <a:cs typeface="等线" panose="02010600030101010101" pitchFamily="2" charset="-122"/>
              </a:rPr>
              <a:t>1</a:t>
            </a:r>
            <a:r>
              <a:rPr lang="zh-CN" altLang="en-US">
                <a:latin typeface="等线" panose="02010600030101010101" pitchFamily="2" charset="-122"/>
                <a:ea typeface="等线" panose="02010600030101010101" pitchFamily="2" charset="-122"/>
                <a:cs typeface="等线" panose="02010600030101010101" pitchFamily="2" charset="-122"/>
              </a:rPr>
              <a:t>和</a:t>
            </a:r>
            <a:r>
              <a:rPr lang="en-US" altLang="zh-CN">
                <a:latin typeface="等线" panose="02010600030101010101" pitchFamily="2" charset="-122"/>
                <a:ea typeface="等线" panose="02010600030101010101" pitchFamily="2" charset="-122"/>
                <a:cs typeface="等线" panose="02010600030101010101" pitchFamily="2" charset="-122"/>
              </a:rPr>
              <a:t>5</a:t>
            </a:r>
            <a:r>
              <a:rPr lang="zh-CN" altLang="en-US">
                <a:latin typeface="等线" panose="02010600030101010101" pitchFamily="2" charset="-122"/>
                <a:ea typeface="等线" panose="02010600030101010101" pitchFamily="2" charset="-122"/>
                <a:cs typeface="等线" panose="02010600030101010101" pitchFamily="2" charset="-122"/>
              </a:rPr>
              <a:t>）</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custDataLst>
              <p:tags r:id="rId3"/>
            </p:custDataLst>
          </p:nvPr>
        </p:nvGraphicFramePr>
        <p:xfrm>
          <a:off x="811530" y="3194050"/>
          <a:ext cx="4703445" cy="1430020"/>
        </p:xfrm>
        <a:graphic>
          <a:graphicData uri="http://schemas.openxmlformats.org/drawingml/2006/table">
            <a:tbl>
              <a:tblPr firstRow="1" bandRow="1">
                <a:tableStyleId>{8CB4F277-515A-441C-9A6F-C5E4FD84B3E2}</a:tableStyleId>
              </a:tblPr>
              <a:tblGrid>
                <a:gridCol w="1567815"/>
                <a:gridCol w="1567815"/>
                <a:gridCol w="1567815"/>
              </a:tblGrid>
              <a:tr h="238125">
                <a:tc>
                  <a:txBody>
                    <a:bodyPr/>
                    <a:p>
                      <a:pPr marL="0" indent="0" algn="ctr">
                        <a:spcBef>
                          <a:spcPct val="0"/>
                        </a:spcBef>
                        <a:spcAft>
                          <a:spcPct val="0"/>
                        </a:spcAft>
                      </a:pPr>
                      <a:r>
                        <a:rPr lang="zh-CN" sz="1100"/>
                        <a:t>语法</a:t>
                      </a:r>
                      <a:endParaRPr lang="zh-CN" sz="1100"/>
                    </a:p>
                  </a:txBody>
                  <a:tcPr marL="9525" marR="9525" marT="9525" marB="9525" anchor="ctr" anchorCtr="0"/>
                </a:tc>
                <a:tc>
                  <a:txBody>
                    <a:bodyPr/>
                    <a:p>
                      <a:pPr marL="0" indent="0" algn="ctr">
                        <a:spcBef>
                          <a:spcPct val="0"/>
                        </a:spcBef>
                        <a:spcAft>
                          <a:spcPct val="0"/>
                        </a:spcAft>
                      </a:pPr>
                      <a:r>
                        <a:rPr lang="zh-CN" sz="1100"/>
                        <a:t>作用</a:t>
                      </a:r>
                      <a:endParaRPr lang="zh-CN" sz="1100"/>
                    </a:p>
                  </a:txBody>
                  <a:tcPr marL="9525" marR="9525" marT="9525" marB="9525" anchor="ctr" anchorCtr="0"/>
                </a:tc>
                <a:tc>
                  <a:txBody>
                    <a:bodyPr/>
                    <a:p>
                      <a:pPr marL="0" indent="0" algn="ctr">
                        <a:spcBef>
                          <a:spcPct val="0"/>
                        </a:spcBef>
                        <a:spcAft>
                          <a:spcPct val="0"/>
                        </a:spcAft>
                      </a:pPr>
                      <a:r>
                        <a:rPr lang="zh-CN" sz="1100"/>
                        <a:t>示例</a:t>
                      </a:r>
                      <a:endParaRPr lang="zh-CN" sz="1100"/>
                    </a:p>
                  </a:txBody>
                  <a:tcPr marL="9525" marR="9525" marT="9525" marB="9525" anchor="ctr" anchorCtr="0"/>
                </a:tc>
              </a:tr>
              <a:tr h="358775">
                <a:tc>
                  <a:txBody>
                    <a:bodyPr/>
                    <a:p>
                      <a:pPr algn="l">
                        <a:spcBef>
                          <a:spcPct val="0"/>
                        </a:spcBef>
                        <a:spcAft>
                          <a:spcPct val="0"/>
                        </a:spcAft>
                      </a:pPr>
                      <a:r>
                        <a:rPr lang="en-US" altLang="zh-CN" sz="1100"/>
                        <a:t>..</a:t>
                      </a:r>
                      <a:endParaRPr lang="en-US" altLang="zh-CN" sz="1100"/>
                    </a:p>
                  </a:txBody>
                  <a:tcPr marL="9525" marR="9525" marT="9525" marB="9525" anchor="ctr" anchorCtr="0"/>
                </a:tc>
                <a:tc>
                  <a:txBody>
                    <a:bodyPr/>
                    <a:p>
                      <a:pPr marL="0" indent="0" algn="l">
                        <a:spcBef>
                          <a:spcPct val="0"/>
                        </a:spcBef>
                        <a:spcAft>
                          <a:spcPct val="0"/>
                        </a:spcAft>
                      </a:pPr>
                      <a:r>
                        <a:rPr lang="zh-CN" sz="1100"/>
                        <a:t>递增区间</a:t>
                      </a:r>
                      <a:endParaRPr lang="zh-CN" sz="1100"/>
                    </a:p>
                  </a:txBody>
                  <a:tcPr marL="9525" marR="9525" marT="9525" marB="9525" anchor="ctr" anchorCtr="0"/>
                </a:tc>
                <a:tc>
                  <a:txBody>
                    <a:bodyPr/>
                    <a:p>
                      <a:pPr algn="l">
                        <a:spcBef>
                          <a:spcPct val="0"/>
                        </a:spcBef>
                        <a:spcAft>
                          <a:spcPct val="0"/>
                        </a:spcAft>
                      </a:pPr>
                      <a:r>
                        <a:rPr lang="en-US" altLang="zh-CN" sz="1100"/>
                        <a:t>1..5 </a:t>
                      </a:r>
                      <a:r>
                        <a:rPr lang="zh-CN" sz="1100"/>
                        <a:t>代表</a:t>
                      </a:r>
                      <a:r>
                        <a:rPr lang="zh-CN" altLang="en-US" sz="1100"/>
                        <a:t> </a:t>
                      </a:r>
                      <a:r>
                        <a:rPr lang="en-US" altLang="zh-CN" sz="1100"/>
                        <a:t>1 </a:t>
                      </a:r>
                      <a:r>
                        <a:rPr lang="zh-CN" altLang="en-US" sz="1100"/>
                        <a:t>到 </a:t>
                      </a:r>
                      <a:r>
                        <a:rPr lang="en-US" altLang="zh-CN" sz="1100"/>
                        <a:t>5</a:t>
                      </a:r>
                      <a:endParaRPr lang="en-US" altLang="zh-CN" sz="1100"/>
                    </a:p>
                  </a:txBody>
                  <a:tcPr marL="9525" marR="9525" marT="9525" marB="9525" anchor="ctr" anchorCtr="0"/>
                </a:tc>
              </a:tr>
              <a:tr h="381000">
                <a:tc>
                  <a:txBody>
                    <a:bodyPr/>
                    <a:p>
                      <a:pPr algn="l">
                        <a:spcBef>
                          <a:spcPct val="0"/>
                        </a:spcBef>
                        <a:spcAft>
                          <a:spcPct val="0"/>
                        </a:spcAft>
                      </a:pPr>
                      <a:r>
                        <a:rPr lang="en-US" altLang="zh-CN" sz="1100"/>
                        <a:t>downTo</a:t>
                      </a:r>
                      <a:endParaRPr lang="en-US" altLang="zh-CN" sz="1100"/>
                    </a:p>
                  </a:txBody>
                  <a:tcPr marL="9525" marR="9525" marT="9525" marB="9525" anchor="ctr" anchorCtr="0"/>
                </a:tc>
                <a:tc>
                  <a:txBody>
                    <a:bodyPr/>
                    <a:p>
                      <a:pPr marL="0" indent="0" algn="l">
                        <a:spcBef>
                          <a:spcPct val="0"/>
                        </a:spcBef>
                        <a:spcAft>
                          <a:spcPct val="0"/>
                        </a:spcAft>
                      </a:pPr>
                      <a:r>
                        <a:rPr lang="zh-CN" sz="1100"/>
                        <a:t>递减区间</a:t>
                      </a:r>
                      <a:endParaRPr lang="zh-CN" sz="1100"/>
                    </a:p>
                  </a:txBody>
                  <a:tcPr marL="9525" marR="9525" marT="9525" marB="9525" anchor="ctr" anchorCtr="0"/>
                </a:tc>
                <a:tc>
                  <a:txBody>
                    <a:bodyPr/>
                    <a:p>
                      <a:pPr algn="l">
                        <a:spcBef>
                          <a:spcPct val="0"/>
                        </a:spcBef>
                        <a:spcAft>
                          <a:spcPct val="0"/>
                        </a:spcAft>
                      </a:pPr>
                      <a:r>
                        <a:rPr lang="en-US" altLang="zh-CN" sz="1100"/>
                        <a:t>5 downTo 1 </a:t>
                      </a:r>
                      <a:r>
                        <a:rPr lang="zh-CN" sz="1100"/>
                        <a:t>代表</a:t>
                      </a:r>
                      <a:r>
                        <a:rPr lang="zh-CN" altLang="en-US" sz="1100"/>
                        <a:t> </a:t>
                      </a:r>
                      <a:r>
                        <a:rPr lang="en-US" altLang="zh-CN" sz="1100"/>
                        <a:t>5 </a:t>
                      </a:r>
                      <a:r>
                        <a:rPr lang="zh-CN" altLang="en-US" sz="1100"/>
                        <a:t>到 </a:t>
                      </a:r>
                      <a:r>
                        <a:rPr lang="en-US" altLang="zh-CN" sz="1100"/>
                        <a:t>1</a:t>
                      </a:r>
                      <a:endParaRPr lang="en-US" altLang="zh-CN" sz="1100"/>
                    </a:p>
                  </a:txBody>
                  <a:tcPr marL="9525" marR="9525" marT="9525" marB="9525" anchor="ctr" anchorCtr="0"/>
                </a:tc>
              </a:tr>
              <a:tr h="452120">
                <a:tc>
                  <a:txBody>
                    <a:bodyPr/>
                    <a:p>
                      <a:pPr algn="l">
                        <a:spcBef>
                          <a:spcPct val="0"/>
                        </a:spcBef>
                        <a:spcAft>
                          <a:spcPct val="0"/>
                        </a:spcAft>
                      </a:pPr>
                      <a:r>
                        <a:rPr lang="en-US" altLang="zh-CN" sz="1100"/>
                        <a:t>step</a:t>
                      </a:r>
                      <a:endParaRPr lang="en-US" altLang="zh-CN" sz="1100"/>
                    </a:p>
                  </a:txBody>
                  <a:tcPr marL="9525" marR="9525" marT="9525" marB="9525" anchor="ctr" anchorCtr="0"/>
                </a:tc>
                <a:tc>
                  <a:txBody>
                    <a:bodyPr/>
                    <a:p>
                      <a:pPr marL="0" indent="0" algn="l">
                        <a:spcBef>
                          <a:spcPct val="0"/>
                        </a:spcBef>
                        <a:spcAft>
                          <a:spcPct val="0"/>
                        </a:spcAft>
                      </a:pPr>
                      <a:r>
                        <a:rPr lang="zh-CN" sz="1100"/>
                        <a:t>指定步长</a:t>
                      </a:r>
                      <a:endParaRPr lang="zh-CN" sz="1100"/>
                    </a:p>
                  </a:txBody>
                  <a:tcPr marL="9525" marR="9525" marT="9525" marB="9525" anchor="ctr" anchorCtr="0"/>
                </a:tc>
                <a:tc>
                  <a:txBody>
                    <a:bodyPr/>
                    <a:p>
                      <a:pPr algn="l">
                        <a:spcBef>
                          <a:spcPct val="0"/>
                        </a:spcBef>
                        <a:spcAft>
                          <a:spcPct val="0"/>
                        </a:spcAft>
                      </a:pPr>
                      <a:r>
                        <a:rPr lang="en-US" altLang="zh-CN" sz="1100"/>
                        <a:t>1..10 step 2 </a:t>
                      </a:r>
                      <a:r>
                        <a:rPr lang="zh-CN" sz="1100"/>
                        <a:t>代表</a:t>
                      </a:r>
                      <a:r>
                        <a:rPr lang="zh-CN" altLang="en-US" sz="1100"/>
                        <a:t> </a:t>
                      </a:r>
                      <a:r>
                        <a:rPr lang="en-US" altLang="zh-CN" sz="1100"/>
                        <a:t>1, 3, 5, 7, 9</a:t>
                      </a:r>
                      <a:endParaRPr lang="en-US" altLang="zh-CN" sz="1100"/>
                    </a:p>
                  </a:txBody>
                  <a:tcPr marL="9525" marR="9525" marT="9525" marB="9525" anchor="ctr" anchorCtr="0"/>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控制流</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443210" cy="44704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4.3.3 </a:t>
            </a:r>
            <a:r>
              <a:rPr lang="zh-CN" altLang="en-US" sz="3200" dirty="0">
                <a:latin typeface="等线" panose="02010600030101010101" pitchFamily="2" charset="-122"/>
                <a:ea typeface="等线" panose="02010600030101010101" pitchFamily="2" charset="-122"/>
                <a:cs typeface="等线" panose="02010600030101010101" pitchFamily="2" charset="-122"/>
              </a:rPr>
              <a:t>循环</a:t>
            </a:r>
            <a:r>
              <a:rPr lang="en-US" altLang="zh-CN" sz="3200" dirty="0">
                <a:latin typeface="等线" panose="02010600030101010101" pitchFamily="2" charset="-122"/>
                <a:ea typeface="等线" panose="02010600030101010101" pitchFamily="2" charset="-122"/>
                <a:cs typeface="等线" panose="02010600030101010101" pitchFamily="2" charset="-122"/>
              </a:rPr>
              <a:t>for</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1002665" y="2396490"/>
            <a:ext cx="4064000" cy="41719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示例</a:t>
            </a:r>
            <a:r>
              <a:rPr lang="en-US" altLang="zh-CN">
                <a:latin typeface="等线" panose="02010600030101010101" pitchFamily="2" charset="-122"/>
                <a:ea typeface="等线" panose="02010600030101010101" pitchFamily="2" charset="-122"/>
                <a:cs typeface="等线" panose="02010600030101010101" pitchFamily="2" charset="-122"/>
              </a:rPr>
              <a:t> </a:t>
            </a:r>
            <a:r>
              <a:rPr lang="zh-CN" altLang="en-US">
                <a:latin typeface="等线" panose="02010600030101010101" pitchFamily="2" charset="-122"/>
                <a:ea typeface="等线" panose="02010600030101010101" pitchFamily="2" charset="-122"/>
                <a:cs typeface="等线" panose="02010600030101010101" pitchFamily="2" charset="-122"/>
              </a:rPr>
              <a:t>：使用</a:t>
            </a:r>
            <a:r>
              <a:rPr lang="en-US" altLang="zh-CN">
                <a:latin typeface="等线" panose="02010600030101010101" pitchFamily="2" charset="-122"/>
                <a:ea typeface="等线" panose="02010600030101010101" pitchFamily="2" charset="-122"/>
                <a:cs typeface="等线" panose="02010600030101010101" pitchFamily="2" charset="-122"/>
              </a:rPr>
              <a:t> step</a:t>
            </a:r>
            <a:endParaRPr lang="en-US" altLang="zh-CN">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7" name="表格 6"/>
          <p:cNvGraphicFramePr/>
          <p:nvPr>
            <p:custDataLst>
              <p:tags r:id="rId2"/>
            </p:custDataLst>
          </p:nvPr>
        </p:nvGraphicFramePr>
        <p:xfrm>
          <a:off x="1044575" y="2807970"/>
          <a:ext cx="3881755" cy="68580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for (i in 1..10 step 2)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println(i)</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1 3 5 7 9</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8" name="文本框 7"/>
          <p:cNvSpPr txBox="1"/>
          <p:nvPr/>
        </p:nvSpPr>
        <p:spPr>
          <a:xfrm>
            <a:off x="1002665" y="3716020"/>
            <a:ext cx="4064000" cy="702310"/>
          </a:xfrm>
          <a:prstGeom prst="rect">
            <a:avLst/>
          </a:prstGeom>
          <a:noFill/>
        </p:spPr>
        <p:txBody>
          <a:bodyPr wrap="square" rtlCol="0">
            <a:noAutofit/>
          </a:bodyPr>
          <a:p>
            <a:pPr marL="0" lvl="2"/>
            <a:r>
              <a:rPr lang="en-US" altLang="zh-CN">
                <a:latin typeface="等线" panose="02010600030101010101" pitchFamily="2" charset="-122"/>
                <a:ea typeface="等线" panose="02010600030101010101" pitchFamily="2" charset="-122"/>
              </a:rPr>
              <a:t>step</a:t>
            </a:r>
            <a:r>
              <a:rPr lang="zh-CN" altLang="en-US">
                <a:latin typeface="等线" panose="02010600030101010101" pitchFamily="2" charset="-122"/>
                <a:ea typeface="等线" panose="02010600030101010101" pitchFamily="2" charset="-122"/>
              </a:rPr>
              <a:t>可与控制步长，因此循环输出的数据间隔为</a:t>
            </a:r>
            <a:r>
              <a:rPr lang="en-US" altLang="zh-CN">
                <a:latin typeface="等线" panose="02010600030101010101" pitchFamily="2" charset="-122"/>
                <a:ea typeface="等线" panose="02010600030101010101" pitchFamily="2" charset="-122"/>
              </a:rPr>
              <a:t>2</a:t>
            </a:r>
            <a:endParaRPr lang="en-US" altLang="zh-CN">
              <a:latin typeface="等线" panose="02010600030101010101" pitchFamily="2" charset="-122"/>
              <a:ea typeface="等线" panose="02010600030101010101" pitchFamily="2" charset="-122"/>
            </a:endParaRPr>
          </a:p>
        </p:txBody>
      </p:sp>
      <p:sp>
        <p:nvSpPr>
          <p:cNvPr id="12" name="文本框 11"/>
          <p:cNvSpPr txBox="1"/>
          <p:nvPr/>
        </p:nvSpPr>
        <p:spPr>
          <a:xfrm>
            <a:off x="1044575" y="4322445"/>
            <a:ext cx="4064000" cy="41719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示例</a:t>
            </a:r>
            <a:r>
              <a:rPr lang="en-US" altLang="zh-CN">
                <a:latin typeface="等线" panose="02010600030101010101" pitchFamily="2" charset="-122"/>
                <a:ea typeface="等线" panose="02010600030101010101" pitchFamily="2" charset="-122"/>
                <a:cs typeface="等线" panose="02010600030101010101" pitchFamily="2" charset="-122"/>
              </a:rPr>
              <a:t> </a:t>
            </a:r>
            <a:r>
              <a:rPr lang="zh-CN" altLang="en-US">
                <a:latin typeface="等线" panose="02010600030101010101" pitchFamily="2" charset="-122"/>
                <a:ea typeface="等线" panose="02010600030101010101" pitchFamily="2" charset="-122"/>
                <a:cs typeface="等线" panose="02010600030101010101" pitchFamily="2" charset="-122"/>
              </a:rPr>
              <a:t>：遍历数组</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3" name="表格 12"/>
          <p:cNvGraphicFramePr/>
          <p:nvPr>
            <p:custDataLst>
              <p:tags r:id="rId3"/>
            </p:custDataLst>
          </p:nvPr>
        </p:nvGraphicFramePr>
        <p:xfrm>
          <a:off x="1044575" y="4634865"/>
          <a:ext cx="4727575" cy="1158240"/>
        </p:xfrm>
        <a:graphic>
          <a:graphicData uri="http://schemas.openxmlformats.org/drawingml/2006/table">
            <a:tbl>
              <a:tblPr/>
              <a:tblGrid>
                <a:gridCol w="4727575"/>
              </a:tblGrid>
              <a:tr h="115824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fruits = listOf("Apple", "Banana", "Cherry")</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for (fruit in fruits)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println(fruit)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Apple Banana Cherry</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4" name="文本框 13"/>
          <p:cNvSpPr txBox="1"/>
          <p:nvPr/>
        </p:nvSpPr>
        <p:spPr>
          <a:xfrm>
            <a:off x="1044575" y="5793105"/>
            <a:ext cx="4064000" cy="170497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可与使用</a:t>
            </a:r>
            <a:r>
              <a:rPr lang="en-US" altLang="zh-CN">
                <a:latin typeface="等线" panose="02010600030101010101" pitchFamily="2" charset="-122"/>
                <a:ea typeface="等线" panose="02010600030101010101" pitchFamily="2" charset="-122"/>
                <a:cs typeface="等线" panose="02010600030101010101" pitchFamily="2" charset="-122"/>
              </a:rPr>
              <a:t> for in</a:t>
            </a:r>
            <a:r>
              <a:rPr lang="zh-CN" altLang="en-US">
                <a:latin typeface="等线" panose="02010600030101010101" pitchFamily="2" charset="-122"/>
                <a:ea typeface="等线" panose="02010600030101010101" pitchFamily="2" charset="-122"/>
                <a:cs typeface="等线" panose="02010600030101010101" pitchFamily="2" charset="-122"/>
              </a:rPr>
              <a:t>来循环遍历数组。在遍历过程中，每次取出数组的元素被保存在变量</a:t>
            </a:r>
            <a:r>
              <a:rPr lang="en-US" altLang="zh-CN">
                <a:latin typeface="等线" panose="02010600030101010101" pitchFamily="2" charset="-122"/>
                <a:ea typeface="等线" panose="02010600030101010101" pitchFamily="2" charset="-122"/>
                <a:cs typeface="等线" panose="02010600030101010101" pitchFamily="2" charset="-122"/>
              </a:rPr>
              <a:t>fruit</a:t>
            </a:r>
            <a:r>
              <a:rPr lang="zh-CN" altLang="en-US">
                <a:latin typeface="等线" panose="02010600030101010101" pitchFamily="2" charset="-122"/>
                <a:ea typeface="等线" panose="02010600030101010101" pitchFamily="2" charset="-122"/>
                <a:cs typeface="等线" panose="02010600030101010101" pitchFamily="2" charset="-122"/>
              </a:rPr>
              <a:t>中</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sp>
        <p:nvSpPr>
          <p:cNvPr id="2" name="文本框 1"/>
          <p:cNvSpPr txBox="1"/>
          <p:nvPr/>
        </p:nvSpPr>
        <p:spPr>
          <a:xfrm>
            <a:off x="6829425" y="2396490"/>
            <a:ext cx="4064000" cy="41719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示例</a:t>
            </a:r>
            <a:r>
              <a:rPr lang="en-US" altLang="zh-CN">
                <a:latin typeface="等线" panose="02010600030101010101" pitchFamily="2" charset="-122"/>
                <a:ea typeface="等线" panose="02010600030101010101" pitchFamily="2" charset="-122"/>
                <a:cs typeface="等线" panose="02010600030101010101" pitchFamily="2" charset="-122"/>
              </a:rPr>
              <a:t> </a:t>
            </a:r>
            <a:r>
              <a:rPr lang="zh-CN" altLang="en-US">
                <a:latin typeface="等线" panose="02010600030101010101" pitchFamily="2" charset="-122"/>
                <a:ea typeface="等线" panose="02010600030101010101" pitchFamily="2" charset="-122"/>
                <a:cs typeface="等线" panose="02010600030101010101" pitchFamily="2" charset="-122"/>
              </a:rPr>
              <a:t>：索引遍历</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4"/>
            </p:custDataLst>
          </p:nvPr>
        </p:nvGraphicFramePr>
        <p:xfrm>
          <a:off x="6920230" y="2737485"/>
          <a:ext cx="4589145" cy="1898015"/>
        </p:xfrm>
        <a:graphic>
          <a:graphicData uri="http://schemas.openxmlformats.org/drawingml/2006/table">
            <a:tbl>
              <a:tblPr/>
              <a:tblGrid>
                <a:gridCol w="4589145"/>
              </a:tblGrid>
              <a:tr h="189801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names = listOf("Alice", "Bob", "Charlie")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for ((index, name) in names.withIndex())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println("</a:t>
                      </a:r>
                      <a:r>
                        <a:rPr lang="zh-CN" altLang="en-US" sz="1400">
                          <a:solidFill>
                            <a:srgbClr val="008080"/>
                          </a:solidFill>
                          <a:latin typeface="宋体" panose="02010600030101010101" pitchFamily="2" charset="-122"/>
                          <a:ea typeface="宋体" panose="02010600030101010101" pitchFamily="2" charset="-122"/>
                        </a:rPr>
                        <a:t>索引 </a:t>
                      </a:r>
                      <a:r>
                        <a:rPr lang="en-US" altLang="zh-CN" sz="1400">
                          <a:solidFill>
                            <a:srgbClr val="008080"/>
                          </a:solidFill>
                          <a:latin typeface="宋体" panose="02010600030101010101" pitchFamily="2" charset="-122"/>
                          <a:ea typeface="宋体" panose="02010600030101010101" pitchFamily="2" charset="-122"/>
                        </a:rPr>
                        <a:t>$index -&gt; </a:t>
                      </a:r>
                      <a:r>
                        <a:rPr lang="zh-CN" altLang="en-US" sz="1400">
                          <a:solidFill>
                            <a:srgbClr val="008080"/>
                          </a:solidFill>
                          <a:latin typeface="宋体" panose="02010600030101010101" pitchFamily="2" charset="-122"/>
                          <a:ea typeface="宋体" panose="02010600030101010101" pitchFamily="2" charset="-122"/>
                        </a:rPr>
                        <a:t>值 </a:t>
                      </a:r>
                      <a:r>
                        <a:rPr lang="en-US" altLang="zh-CN" sz="1400">
                          <a:solidFill>
                            <a:srgbClr val="008080"/>
                          </a:solidFill>
                          <a:latin typeface="宋体" panose="02010600030101010101" pitchFamily="2" charset="-122"/>
                          <a:ea typeface="宋体" panose="02010600030101010101" pitchFamily="2" charset="-122"/>
                        </a:rPr>
                        <a:t>$name")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输出：</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索引 </a:t>
                      </a:r>
                      <a:r>
                        <a:rPr lang="en-US" altLang="zh-CN" sz="1400">
                          <a:solidFill>
                            <a:srgbClr val="008080"/>
                          </a:solidFill>
                          <a:latin typeface="宋体" panose="02010600030101010101" pitchFamily="2" charset="-122"/>
                          <a:ea typeface="宋体" panose="02010600030101010101" pitchFamily="2" charset="-122"/>
                        </a:rPr>
                        <a:t>0 -&gt; </a:t>
                      </a:r>
                      <a:r>
                        <a:rPr lang="zh-CN" altLang="en-US" sz="1400">
                          <a:solidFill>
                            <a:srgbClr val="008080"/>
                          </a:solidFill>
                          <a:latin typeface="宋体" panose="02010600030101010101" pitchFamily="2" charset="-122"/>
                          <a:ea typeface="宋体" panose="02010600030101010101" pitchFamily="2" charset="-122"/>
                        </a:rPr>
                        <a:t>值 </a:t>
                      </a:r>
                      <a:r>
                        <a:rPr lang="en-US" altLang="zh-CN" sz="1400">
                          <a:solidFill>
                            <a:srgbClr val="008080"/>
                          </a:solidFill>
                          <a:latin typeface="宋体" panose="02010600030101010101" pitchFamily="2" charset="-122"/>
                          <a:ea typeface="宋体" panose="02010600030101010101" pitchFamily="2" charset="-122"/>
                        </a:rPr>
                        <a:t>Alice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索引 </a:t>
                      </a:r>
                      <a:r>
                        <a:rPr lang="en-US" altLang="zh-CN" sz="1400">
                          <a:solidFill>
                            <a:srgbClr val="008080"/>
                          </a:solidFill>
                          <a:latin typeface="宋体" panose="02010600030101010101" pitchFamily="2" charset="-122"/>
                          <a:ea typeface="宋体" panose="02010600030101010101" pitchFamily="2" charset="-122"/>
                        </a:rPr>
                        <a:t>1 -&gt; </a:t>
                      </a:r>
                      <a:r>
                        <a:rPr lang="zh-CN" altLang="en-US" sz="1400">
                          <a:solidFill>
                            <a:srgbClr val="008080"/>
                          </a:solidFill>
                          <a:latin typeface="宋体" panose="02010600030101010101" pitchFamily="2" charset="-122"/>
                          <a:ea typeface="宋体" panose="02010600030101010101" pitchFamily="2" charset="-122"/>
                        </a:rPr>
                        <a:t>值 </a:t>
                      </a:r>
                      <a:r>
                        <a:rPr lang="en-US" altLang="zh-CN" sz="1400">
                          <a:solidFill>
                            <a:srgbClr val="008080"/>
                          </a:solidFill>
                          <a:latin typeface="宋体" panose="02010600030101010101" pitchFamily="2" charset="-122"/>
                          <a:ea typeface="宋体" panose="02010600030101010101" pitchFamily="2" charset="-122"/>
                        </a:rPr>
                        <a:t>Bob</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索引 </a:t>
                      </a:r>
                      <a:r>
                        <a:rPr lang="en-US" altLang="zh-CN" sz="1400">
                          <a:solidFill>
                            <a:srgbClr val="008080"/>
                          </a:solidFill>
                          <a:latin typeface="宋体" panose="02010600030101010101" pitchFamily="2" charset="-122"/>
                          <a:ea typeface="宋体" panose="02010600030101010101" pitchFamily="2" charset="-122"/>
                        </a:rPr>
                        <a:t>2 -&gt; </a:t>
                      </a:r>
                      <a:r>
                        <a:rPr lang="zh-CN" altLang="en-US" sz="1400">
                          <a:solidFill>
                            <a:srgbClr val="008080"/>
                          </a:solidFill>
                          <a:latin typeface="宋体" panose="02010600030101010101" pitchFamily="2" charset="-122"/>
                          <a:ea typeface="宋体" panose="02010600030101010101" pitchFamily="2" charset="-122"/>
                        </a:rPr>
                        <a:t>值 </a:t>
                      </a:r>
                      <a:r>
                        <a:rPr lang="en-US" altLang="zh-CN" sz="1400">
                          <a:solidFill>
                            <a:srgbClr val="008080"/>
                          </a:solidFill>
                          <a:latin typeface="宋体" panose="02010600030101010101" pitchFamily="2" charset="-122"/>
                          <a:ea typeface="宋体" panose="02010600030101010101" pitchFamily="2" charset="-122"/>
                        </a:rPr>
                        <a:t>Charlie</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1" name="文本框 10"/>
          <p:cNvSpPr txBox="1"/>
          <p:nvPr/>
        </p:nvSpPr>
        <p:spPr>
          <a:xfrm>
            <a:off x="6920230" y="4779645"/>
            <a:ext cx="4503420" cy="1475740"/>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rPr>
              <a:t>展示了</a:t>
            </a:r>
            <a:r>
              <a:rPr lang="en-US" altLang="zh-CN">
                <a:latin typeface="等线" panose="02010600030101010101" pitchFamily="2" charset="-122"/>
                <a:ea typeface="等线" panose="02010600030101010101" pitchFamily="2" charset="-122"/>
              </a:rPr>
              <a:t>List </a:t>
            </a:r>
            <a:r>
              <a:rPr lang="zh-CN" altLang="en-US">
                <a:latin typeface="等线" panose="02010600030101010101" pitchFamily="2" charset="-122"/>
                <a:ea typeface="等线" panose="02010600030101010101" pitchFamily="2" charset="-122"/>
              </a:rPr>
              <a:t>结合</a:t>
            </a:r>
            <a:r>
              <a:rPr lang="en-US" altLang="zh-CN">
                <a:latin typeface="等线" panose="02010600030101010101" pitchFamily="2" charset="-122"/>
                <a:ea typeface="等线" panose="02010600030101010101" pitchFamily="2" charset="-122"/>
              </a:rPr>
              <a:t> for </a:t>
            </a:r>
            <a:r>
              <a:rPr lang="zh-CN" altLang="en-US">
                <a:latin typeface="等线" panose="02010600030101010101" pitchFamily="2" charset="-122"/>
                <a:ea typeface="等线" panose="02010600030101010101" pitchFamily="2" charset="-122"/>
              </a:rPr>
              <a:t>循环遍历索引和值的用法。</a:t>
            </a:r>
            <a:r>
              <a:rPr lang="en-US" altLang="zh-CN">
                <a:latin typeface="等线" panose="02010600030101010101" pitchFamily="2" charset="-122"/>
                <a:ea typeface="等线" panose="02010600030101010101" pitchFamily="2" charset="-122"/>
              </a:rPr>
              <a:t>names.withIndex()</a:t>
            </a:r>
            <a:r>
              <a:rPr lang="zh-CN" altLang="en-US">
                <a:latin typeface="等线" panose="02010600030101010101" pitchFamily="2" charset="-122"/>
                <a:ea typeface="等线" panose="02010600030101010101" pitchFamily="2" charset="-122"/>
              </a:rPr>
              <a:t>将列表转换为索引</a:t>
            </a:r>
            <a:r>
              <a:rPr lang="en-US" altLang="zh-CN">
                <a:latin typeface="等线" panose="02010600030101010101" pitchFamily="2" charset="-122"/>
                <a:ea typeface="等线" panose="02010600030101010101" pitchFamily="2" charset="-122"/>
              </a:rPr>
              <a:t>-</a:t>
            </a:r>
            <a:r>
              <a:rPr lang="zh-CN" altLang="en-US">
                <a:latin typeface="等线" panose="02010600030101010101" pitchFamily="2" charset="-122"/>
                <a:ea typeface="等线" panose="02010600030101010101" pitchFamily="2" charset="-122"/>
              </a:rPr>
              <a:t>值对，</a:t>
            </a:r>
            <a:r>
              <a:rPr lang="en-US" altLang="zh-CN">
                <a:latin typeface="等线" panose="02010600030101010101" pitchFamily="2" charset="-122"/>
                <a:ea typeface="等线" panose="02010600030101010101" pitchFamily="2" charset="-122"/>
              </a:rPr>
              <a:t>for ((index, name) in names.withIndex()) </a:t>
            </a:r>
            <a:r>
              <a:rPr lang="zh-CN" altLang="en-US">
                <a:latin typeface="等线" panose="02010600030101010101" pitchFamily="2" charset="-122"/>
                <a:ea typeface="等线" panose="02010600030101010101" pitchFamily="2" charset="-122"/>
              </a:rPr>
              <a:t>解构索引和值，然后在</a:t>
            </a:r>
            <a:r>
              <a:rPr lang="en-US" altLang="zh-CN">
                <a:latin typeface="等线" panose="02010600030101010101" pitchFamily="2" charset="-122"/>
                <a:ea typeface="等线" panose="02010600030101010101" pitchFamily="2" charset="-122"/>
              </a:rPr>
              <a:t> println </a:t>
            </a:r>
            <a:r>
              <a:rPr lang="zh-CN" altLang="en-US">
                <a:latin typeface="等线" panose="02010600030101010101" pitchFamily="2" charset="-122"/>
                <a:ea typeface="等线" panose="02010600030101010101" pitchFamily="2" charset="-122"/>
              </a:rPr>
              <a:t>语句中打印</a:t>
            </a:r>
            <a:endParaRPr lang="zh-CN" altLang="en-US">
              <a:latin typeface="等线" panose="02010600030101010101" pitchFamily="2" charset="-122"/>
              <a:ea typeface="等线"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控制流</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443210" cy="104521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4.3.4 </a:t>
            </a:r>
            <a:r>
              <a:rPr lang="zh-CN" altLang="en-US" sz="3200" dirty="0">
                <a:latin typeface="等线" panose="02010600030101010101" pitchFamily="2" charset="-122"/>
                <a:ea typeface="等线" panose="02010600030101010101" pitchFamily="2" charset="-122"/>
                <a:cs typeface="等线" panose="02010600030101010101" pitchFamily="2" charset="-122"/>
              </a:rPr>
              <a:t>循环</a:t>
            </a:r>
            <a:r>
              <a:rPr lang="en-US" altLang="zh-CN" sz="3200" dirty="0">
                <a:latin typeface="等线" panose="02010600030101010101" pitchFamily="2" charset="-122"/>
                <a:ea typeface="等线" panose="02010600030101010101" pitchFamily="2" charset="-122"/>
                <a:cs typeface="等线" panose="02010600030101010101" pitchFamily="2" charset="-122"/>
              </a:rPr>
              <a:t>while</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while</a:t>
            </a:r>
            <a:r>
              <a:rPr lang="zh-CN" altLang="en-US" sz="2000" dirty="0">
                <a:latin typeface="等线" panose="02010600030101010101" pitchFamily="2" charset="-122"/>
                <a:ea typeface="等线" panose="02010600030101010101" pitchFamily="2" charset="-122"/>
                <a:cs typeface="等线" panose="02010600030101010101" pitchFamily="2" charset="-122"/>
              </a:rPr>
              <a:t>是一种常见的循环控制结构，在满足特定条件时重复执行代码块。</a:t>
            </a:r>
            <a:r>
              <a:rPr lang="en-US" altLang="zh-CN" sz="2000" dirty="0">
                <a:latin typeface="等线" panose="02010600030101010101" pitchFamily="2" charset="-122"/>
                <a:ea typeface="等线" panose="02010600030101010101" pitchFamily="2" charset="-122"/>
                <a:cs typeface="等线" panose="02010600030101010101" pitchFamily="2" charset="-122"/>
              </a:rPr>
              <a:t>while </a:t>
            </a:r>
            <a:r>
              <a:rPr lang="zh-CN" altLang="en-US" sz="2000" dirty="0">
                <a:latin typeface="等线" panose="02010600030101010101" pitchFamily="2" charset="-122"/>
                <a:ea typeface="等线" panose="02010600030101010101" pitchFamily="2" charset="-122"/>
                <a:cs typeface="等线" panose="02010600030101010101" pitchFamily="2" charset="-122"/>
              </a:rPr>
              <a:t>更适合用于循环次数不确定的场景，例如等待某个条件变为</a:t>
            </a:r>
            <a:r>
              <a:rPr lang="en-US" altLang="zh-CN" sz="2000" dirty="0">
                <a:latin typeface="等线" panose="02010600030101010101" pitchFamily="2" charset="-122"/>
                <a:ea typeface="等线" panose="02010600030101010101" pitchFamily="2" charset="-122"/>
                <a:cs typeface="等线" panose="02010600030101010101" pitchFamily="2" charset="-122"/>
              </a:rPr>
              <a:t>false</a:t>
            </a:r>
            <a:r>
              <a:rPr lang="zh-CN" altLang="en-US" sz="2000" dirty="0">
                <a:latin typeface="等线" panose="02010600030101010101" pitchFamily="2" charset="-122"/>
                <a:ea typeface="等线" panose="02010600030101010101" pitchFamily="2" charset="-122"/>
                <a:cs typeface="等线" panose="02010600030101010101" pitchFamily="2" charset="-122"/>
              </a:rPr>
              <a:t>才结束循环。</a:t>
            </a:r>
            <a:r>
              <a:rPr lang="en-US" altLang="zh-CN" sz="2000" dirty="0">
                <a:latin typeface="等线" panose="02010600030101010101" pitchFamily="2" charset="-122"/>
                <a:ea typeface="等线" panose="02010600030101010101" pitchFamily="2" charset="-122"/>
                <a:cs typeface="等线" panose="02010600030101010101" pitchFamily="2" charset="-122"/>
              </a:rPr>
              <a:t>while</a:t>
            </a:r>
            <a:r>
              <a:rPr lang="zh-CN" altLang="en-US" sz="2000" dirty="0">
                <a:latin typeface="等线" panose="02010600030101010101" pitchFamily="2" charset="-122"/>
                <a:ea typeface="等线" panose="02010600030101010101" pitchFamily="2" charset="-122"/>
                <a:cs typeface="等线" panose="02010600030101010101" pitchFamily="2" charset="-122"/>
              </a:rPr>
              <a:t>语句的执行逻辑是：先判断条件是否为</a:t>
            </a:r>
            <a:r>
              <a:rPr lang="en-US" altLang="zh-CN" sz="2000" dirty="0">
                <a:latin typeface="等线" panose="02010600030101010101" pitchFamily="2" charset="-122"/>
                <a:ea typeface="等线" panose="02010600030101010101" pitchFamily="2" charset="-122"/>
                <a:cs typeface="等线" panose="02010600030101010101" pitchFamily="2" charset="-122"/>
              </a:rPr>
              <a:t>true</a:t>
            </a:r>
            <a:r>
              <a:rPr lang="zh-CN" altLang="en-US" sz="2000" dirty="0">
                <a:latin typeface="等线" panose="02010600030101010101" pitchFamily="2" charset="-122"/>
                <a:ea typeface="等线" panose="02010600030101010101" pitchFamily="2" charset="-122"/>
                <a:cs typeface="等线" panose="02010600030101010101" pitchFamily="2" charset="-122"/>
              </a:rPr>
              <a:t>，如果成立则执行循环体，否则终止循环</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1038860" y="3365500"/>
            <a:ext cx="4064000" cy="417195"/>
          </a:xfrm>
          <a:prstGeom prst="rect">
            <a:avLst/>
          </a:prstGeom>
          <a:noFill/>
        </p:spPr>
        <p:txBody>
          <a:bodyPr wrap="square" rtlCol="0">
            <a:noAutofit/>
          </a:bodyPr>
          <a:p>
            <a:pPr marL="0" lvl="2"/>
            <a:r>
              <a:rPr lang="zh-CN" altLang="en-US" dirty="0">
                <a:latin typeface="等线" panose="02010600030101010101" pitchFamily="2" charset="-122"/>
                <a:ea typeface="等线" panose="02010600030101010101" pitchFamily="2" charset="-122"/>
                <a:cs typeface="等线" panose="02010600030101010101" pitchFamily="2" charset="-122"/>
                <a:sym typeface="+mn-ea"/>
              </a:rPr>
              <a:t>基本语法</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a:t>
            </a:r>
            <a:endParaRPr lang="en-US" altLang="zh-CN" dirty="0">
              <a:latin typeface="等线" panose="02010600030101010101" pitchFamily="2" charset="-122"/>
              <a:ea typeface="等线" panose="02010600030101010101" pitchFamily="2" charset="-122"/>
              <a:cs typeface="等线" panose="02010600030101010101" pitchFamily="2" charset="-122"/>
            </a:endParaRPr>
          </a:p>
          <a:p>
            <a:endParaRPr lang="zh-CN" altLang="en-US"/>
          </a:p>
        </p:txBody>
      </p:sp>
      <p:graphicFrame>
        <p:nvGraphicFramePr>
          <p:cNvPr id="7" name="表格 6"/>
          <p:cNvGraphicFramePr/>
          <p:nvPr>
            <p:custDataLst>
              <p:tags r:id="rId2"/>
            </p:custDataLst>
          </p:nvPr>
        </p:nvGraphicFramePr>
        <p:xfrm>
          <a:off x="1038860" y="3715385"/>
          <a:ext cx="3881755" cy="68580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while (</a:t>
                      </a:r>
                      <a:r>
                        <a:rPr lang="zh-CN" altLang="en-US" sz="1400">
                          <a:solidFill>
                            <a:srgbClr val="008080"/>
                          </a:solidFill>
                          <a:latin typeface="宋体" panose="02010600030101010101" pitchFamily="2" charset="-122"/>
                          <a:ea typeface="宋体" panose="02010600030101010101" pitchFamily="2" charset="-122"/>
                        </a:rPr>
                        <a:t>条件</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执行代码</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2" name="文本框 11"/>
          <p:cNvSpPr txBox="1"/>
          <p:nvPr/>
        </p:nvSpPr>
        <p:spPr>
          <a:xfrm>
            <a:off x="1038860" y="4561840"/>
            <a:ext cx="4064000" cy="41719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示例</a:t>
            </a:r>
            <a:r>
              <a:rPr lang="en-US" altLang="zh-CN">
                <a:latin typeface="等线" panose="02010600030101010101" pitchFamily="2" charset="-122"/>
                <a:ea typeface="等线" panose="02010600030101010101" pitchFamily="2" charset="-122"/>
                <a:cs typeface="等线" panose="02010600030101010101" pitchFamily="2" charset="-122"/>
              </a:rPr>
              <a:t> </a:t>
            </a:r>
            <a:r>
              <a:rPr lang="zh-CN" altLang="en-US">
                <a:latin typeface="等线" panose="02010600030101010101" pitchFamily="2" charset="-122"/>
                <a:ea typeface="等线" panose="02010600030101010101" pitchFamily="2" charset="-122"/>
                <a:cs typeface="等线" panose="02010600030101010101" pitchFamily="2" charset="-122"/>
              </a:rPr>
              <a:t>：</a:t>
            </a:r>
            <a:r>
              <a:rPr lang="en-US" altLang="zh-CN">
                <a:latin typeface="等线" panose="02010600030101010101" pitchFamily="2" charset="-122"/>
                <a:ea typeface="等线" panose="02010600030101010101" pitchFamily="2" charset="-122"/>
                <a:cs typeface="等线" panose="02010600030101010101" pitchFamily="2" charset="-122"/>
              </a:rPr>
              <a:t>while </a:t>
            </a:r>
            <a:r>
              <a:rPr lang="zh-CN" altLang="en-US">
                <a:latin typeface="等线" panose="02010600030101010101" pitchFamily="2" charset="-122"/>
                <a:ea typeface="等线" panose="02010600030101010101" pitchFamily="2" charset="-122"/>
                <a:cs typeface="等线" panose="02010600030101010101" pitchFamily="2" charset="-122"/>
              </a:rPr>
              <a:t>基本使用</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3" name="表格 12"/>
          <p:cNvGraphicFramePr/>
          <p:nvPr>
            <p:custDataLst>
              <p:tags r:id="rId3"/>
            </p:custDataLst>
          </p:nvPr>
        </p:nvGraphicFramePr>
        <p:xfrm>
          <a:off x="1038860" y="4979035"/>
          <a:ext cx="3881755" cy="68580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var i = 1</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while (i &lt;= 5)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println(i)</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i++</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1 2 3 4 5</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4" name="文本框 13"/>
          <p:cNvSpPr txBox="1"/>
          <p:nvPr/>
        </p:nvSpPr>
        <p:spPr>
          <a:xfrm>
            <a:off x="1038860" y="6297930"/>
            <a:ext cx="4064000" cy="883285"/>
          </a:xfrm>
          <a:prstGeom prst="rect">
            <a:avLst/>
          </a:prstGeom>
          <a:noFill/>
        </p:spPr>
        <p:txBody>
          <a:bodyPr wrap="square" rtlCol="0">
            <a:noAutofit/>
          </a:bodyPr>
          <a:p>
            <a:pPr marL="0" lvl="2"/>
            <a:r>
              <a:rPr lang="en-US" altLang="zh-CN">
                <a:latin typeface="等线" panose="02010600030101010101" pitchFamily="2" charset="-122"/>
                <a:ea typeface="等线" panose="02010600030101010101" pitchFamily="2" charset="-122"/>
                <a:cs typeface="等线" panose="02010600030101010101" pitchFamily="2" charset="-122"/>
              </a:rPr>
              <a:t>while </a:t>
            </a:r>
            <a:r>
              <a:rPr lang="zh-CN" altLang="en-US">
                <a:latin typeface="等线" panose="02010600030101010101" pitchFamily="2" charset="-122"/>
                <a:ea typeface="等线" panose="02010600030101010101" pitchFamily="2" charset="-122"/>
                <a:cs typeface="等线" panose="02010600030101010101" pitchFamily="2" charset="-122"/>
              </a:rPr>
              <a:t>循环，用于从</a:t>
            </a:r>
            <a:r>
              <a:rPr lang="en-US" altLang="zh-CN">
                <a:latin typeface="等线" panose="02010600030101010101" pitchFamily="2" charset="-122"/>
                <a:ea typeface="等线" panose="02010600030101010101" pitchFamily="2" charset="-122"/>
                <a:cs typeface="等线" panose="02010600030101010101" pitchFamily="2" charset="-122"/>
              </a:rPr>
              <a:t> 1 </a:t>
            </a:r>
            <a:r>
              <a:rPr lang="zh-CN" altLang="en-US">
                <a:latin typeface="等线" panose="02010600030101010101" pitchFamily="2" charset="-122"/>
                <a:ea typeface="等线" panose="02010600030101010101" pitchFamily="2" charset="-122"/>
                <a:cs typeface="等线" panose="02010600030101010101" pitchFamily="2" charset="-122"/>
              </a:rPr>
              <a:t>递增到</a:t>
            </a:r>
            <a:r>
              <a:rPr lang="en-US" altLang="zh-CN">
                <a:latin typeface="等线" panose="02010600030101010101" pitchFamily="2" charset="-122"/>
                <a:ea typeface="等线" panose="02010600030101010101" pitchFamily="2" charset="-122"/>
                <a:cs typeface="等线" panose="02010600030101010101" pitchFamily="2" charset="-122"/>
              </a:rPr>
              <a:t> 5</a:t>
            </a:r>
            <a:r>
              <a:rPr lang="zh-CN" altLang="en-US">
                <a:latin typeface="等线" panose="02010600030101010101" pitchFamily="2" charset="-122"/>
                <a:ea typeface="等线" panose="02010600030101010101" pitchFamily="2" charset="-122"/>
                <a:cs typeface="等线" panose="02010600030101010101" pitchFamily="2" charset="-122"/>
              </a:rPr>
              <a:t>并输出。</a:t>
            </a:r>
            <a:endParaRPr lang="zh-CN" altLang="en-US">
              <a:latin typeface="等线" panose="02010600030101010101" pitchFamily="2" charset="-122"/>
              <a:ea typeface="等线" panose="02010600030101010101" pitchFamily="2" charset="-122"/>
              <a:cs typeface="等线" panose="02010600030101010101" pitchFamily="2" charset="-122"/>
            </a:endParaRPr>
          </a:p>
          <a:p>
            <a:pPr marL="0" lvl="2"/>
            <a:endParaRPr lang="en-US" altLang="zh-CN">
              <a:latin typeface="等线" panose="02010600030101010101" pitchFamily="2" charset="-122"/>
              <a:ea typeface="等线" panose="02010600030101010101" pitchFamily="2" charset="-122"/>
              <a:cs typeface="等线" panose="02010600030101010101" pitchFamily="2" charset="-122"/>
            </a:endParaRPr>
          </a:p>
          <a:p>
            <a:pPr marL="0" lvl="2"/>
            <a:endParaRPr lang="zh-CN" altLang="en-US">
              <a:latin typeface="等线" panose="02010600030101010101" pitchFamily="2" charset="-122"/>
              <a:ea typeface="等线" panose="02010600030101010101" pitchFamily="2" charset="-122"/>
              <a:cs typeface="等线" panose="02010600030101010101" pitchFamily="2" charset="-122"/>
            </a:endParaRPr>
          </a:p>
        </p:txBody>
      </p:sp>
      <p:sp>
        <p:nvSpPr>
          <p:cNvPr id="2" name="文本框 1"/>
          <p:cNvSpPr txBox="1"/>
          <p:nvPr/>
        </p:nvSpPr>
        <p:spPr>
          <a:xfrm>
            <a:off x="6303010" y="4624705"/>
            <a:ext cx="4064000" cy="41719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示例</a:t>
            </a:r>
            <a:r>
              <a:rPr lang="en-US" altLang="zh-CN">
                <a:latin typeface="等线" panose="02010600030101010101" pitchFamily="2" charset="-122"/>
                <a:ea typeface="等线" panose="02010600030101010101" pitchFamily="2" charset="-122"/>
                <a:cs typeface="等线" panose="02010600030101010101" pitchFamily="2" charset="-122"/>
              </a:rPr>
              <a:t> </a:t>
            </a:r>
            <a:r>
              <a:rPr lang="zh-CN" altLang="en-US">
                <a:latin typeface="等线" panose="02010600030101010101" pitchFamily="2" charset="-122"/>
                <a:ea typeface="等线" panose="02010600030101010101" pitchFamily="2" charset="-122"/>
                <a:cs typeface="等线" panose="02010600030101010101" pitchFamily="2" charset="-122"/>
              </a:rPr>
              <a:t>：</a:t>
            </a:r>
            <a:r>
              <a:rPr lang="en-US" altLang="zh-CN">
                <a:latin typeface="等线" panose="02010600030101010101" pitchFamily="2" charset="-122"/>
                <a:ea typeface="等线" panose="02010600030101010101" pitchFamily="2" charset="-122"/>
                <a:cs typeface="等线" panose="02010600030101010101" pitchFamily="2" charset="-122"/>
              </a:rPr>
              <a:t>do-while </a:t>
            </a:r>
            <a:r>
              <a:rPr lang="zh-CN" altLang="en-US">
                <a:latin typeface="等线" panose="02010600030101010101" pitchFamily="2" charset="-122"/>
                <a:ea typeface="等线" panose="02010600030101010101" pitchFamily="2" charset="-122"/>
                <a:cs typeface="等线" panose="02010600030101010101" pitchFamily="2" charset="-122"/>
              </a:rPr>
              <a:t>语句</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4"/>
            </p:custDataLst>
          </p:nvPr>
        </p:nvGraphicFramePr>
        <p:xfrm>
          <a:off x="6303010" y="5012055"/>
          <a:ext cx="3881755" cy="68580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var j = 1</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do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println(j)</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j++</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while (j &lt;= 5)</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1 2 3 4 5</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1" name="文本框 10"/>
          <p:cNvSpPr txBox="1"/>
          <p:nvPr/>
        </p:nvSpPr>
        <p:spPr>
          <a:xfrm>
            <a:off x="6189980" y="3609975"/>
            <a:ext cx="4254500" cy="1014730"/>
          </a:xfrm>
          <a:prstGeom prst="rect">
            <a:avLst/>
          </a:prstGeom>
          <a:noFill/>
        </p:spPr>
        <p:txBody>
          <a:bodyPr wrap="square" rtlCol="0" anchor="t">
            <a:spAutoFit/>
          </a:bodyPr>
          <a:p>
            <a:pPr marL="0" lvl="2" indent="0" fontAlgn="auto">
              <a:lnSpc>
                <a:spcPts val="2400"/>
              </a:lnSpc>
              <a:spcBef>
                <a:spcPts val="300"/>
              </a:spcBef>
              <a:buNone/>
            </a:pPr>
            <a:r>
              <a:rPr lang="en-US" altLang="zh-CN" sz="2000">
                <a:latin typeface="等线" panose="02010600030101010101" pitchFamily="2" charset="-122"/>
                <a:ea typeface="等线" panose="02010600030101010101" pitchFamily="2" charset="-122"/>
                <a:cs typeface="等线" panose="02010600030101010101" pitchFamily="2" charset="-122"/>
                <a:sym typeface="+mn-ea"/>
              </a:rPr>
              <a:t>do-while</a:t>
            </a:r>
            <a:r>
              <a:rPr lang="zh-CN" altLang="en-US" sz="2000">
                <a:latin typeface="等线" panose="02010600030101010101" pitchFamily="2" charset="-122"/>
                <a:ea typeface="等线" panose="02010600030101010101" pitchFamily="2" charset="-122"/>
                <a:cs typeface="等线" panose="02010600030101010101" pitchFamily="2" charset="-122"/>
                <a:sym typeface="+mn-ea"/>
              </a:rPr>
              <a:t>是</a:t>
            </a:r>
            <a:r>
              <a:rPr lang="en-US" altLang="zh-CN" sz="2000">
                <a:latin typeface="等线" panose="02010600030101010101" pitchFamily="2" charset="-122"/>
                <a:ea typeface="等线" panose="02010600030101010101" pitchFamily="2" charset="-122"/>
                <a:cs typeface="等线" panose="02010600030101010101" pitchFamily="2" charset="-122"/>
                <a:sym typeface="+mn-ea"/>
              </a:rPr>
              <a:t>while</a:t>
            </a:r>
            <a:r>
              <a:rPr lang="zh-CN" altLang="en-US" sz="2000">
                <a:latin typeface="等线" panose="02010600030101010101" pitchFamily="2" charset="-122"/>
                <a:ea typeface="等线" panose="02010600030101010101" pitchFamily="2" charset="-122"/>
                <a:cs typeface="等线" panose="02010600030101010101" pitchFamily="2" charset="-122"/>
                <a:sym typeface="+mn-ea"/>
              </a:rPr>
              <a:t>的变体，它会先执行一次循环体，然后再检查条件，确保至少执行一次</a:t>
            </a:r>
            <a:endParaRPr lang="zh-CN" altLang="en-US" sz="2000">
              <a:latin typeface="等线" panose="02010600030101010101" pitchFamily="2" charset="-122"/>
              <a:ea typeface="等线" panose="02010600030101010101" pitchFamily="2" charset="-122"/>
              <a:cs typeface="等线" panose="02010600030101010101" pitchFamily="2" charset="-122"/>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控制流</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443210" cy="13817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4.3.5 </a:t>
            </a:r>
            <a:r>
              <a:rPr lang="zh-CN" altLang="en-US" sz="3200" dirty="0">
                <a:latin typeface="等线" panose="02010600030101010101" pitchFamily="2" charset="-122"/>
                <a:ea typeface="等线" panose="02010600030101010101" pitchFamily="2" charset="-122"/>
                <a:cs typeface="等线" panose="02010600030101010101" pitchFamily="2" charset="-122"/>
              </a:rPr>
              <a:t>循环控制语句</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在</a:t>
            </a:r>
            <a:r>
              <a:rPr lang="en-US" altLang="zh-CN" sz="2000" dirty="0">
                <a:latin typeface="等线" panose="02010600030101010101" pitchFamily="2" charset="-122"/>
                <a:ea typeface="等线" panose="02010600030101010101" pitchFamily="2" charset="-122"/>
                <a:cs typeface="等线" panose="02010600030101010101" pitchFamily="2" charset="-122"/>
              </a:rPr>
              <a:t>Kotlin</a:t>
            </a:r>
            <a:r>
              <a:rPr lang="zh-CN" altLang="en-US" sz="2000" dirty="0">
                <a:latin typeface="等线" panose="02010600030101010101" pitchFamily="2" charset="-122"/>
                <a:ea typeface="等线" panose="02010600030101010101" pitchFamily="2" charset="-122"/>
                <a:cs typeface="等线" panose="02010600030101010101" pitchFamily="2" charset="-122"/>
              </a:rPr>
              <a:t>的循环控制中，</a:t>
            </a:r>
            <a:r>
              <a:rPr lang="en-US" altLang="zh-CN" sz="2000" dirty="0">
                <a:latin typeface="等线" panose="02010600030101010101" pitchFamily="2" charset="-122"/>
                <a:ea typeface="等线" panose="02010600030101010101" pitchFamily="2" charset="-122"/>
                <a:cs typeface="等线" panose="02010600030101010101" pitchFamily="2" charset="-122"/>
              </a:rPr>
              <a:t>break</a:t>
            </a:r>
            <a:r>
              <a:rPr lang="zh-CN" altLang="en-US" sz="2000" dirty="0">
                <a:latin typeface="等线" panose="02010600030101010101" pitchFamily="2" charset="-122"/>
                <a:ea typeface="等线" panose="02010600030101010101" pitchFamily="2" charset="-122"/>
                <a:cs typeface="等线" panose="02010600030101010101" pitchFamily="2" charset="-122"/>
              </a:rPr>
              <a:t>和</a:t>
            </a:r>
            <a:r>
              <a:rPr lang="en-US" altLang="zh-CN" sz="2000" dirty="0">
                <a:latin typeface="等线" panose="02010600030101010101" pitchFamily="2" charset="-122"/>
                <a:ea typeface="等线" panose="02010600030101010101" pitchFamily="2" charset="-122"/>
                <a:cs typeface="等线" panose="02010600030101010101" pitchFamily="2" charset="-122"/>
              </a:rPr>
              <a:t>continue</a:t>
            </a:r>
            <a:r>
              <a:rPr lang="zh-CN" altLang="en-US" sz="2000" dirty="0">
                <a:latin typeface="等线" panose="02010600030101010101" pitchFamily="2" charset="-122"/>
                <a:ea typeface="等线" panose="02010600030101010101" pitchFamily="2" charset="-122"/>
                <a:cs typeface="等线" panose="02010600030101010101" pitchFamily="2" charset="-122"/>
              </a:rPr>
              <a:t>是两种常见的控制语句，分别用于终止循环和跳过当前迭代</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break </a:t>
            </a:r>
            <a:r>
              <a:rPr lang="zh-CN" altLang="en-US" sz="2000" dirty="0">
                <a:latin typeface="等线" panose="02010600030101010101" pitchFamily="2" charset="-122"/>
                <a:ea typeface="等线" panose="02010600030101010101" pitchFamily="2" charset="-122"/>
                <a:cs typeface="等线" panose="02010600030101010101" pitchFamily="2" charset="-122"/>
              </a:rPr>
              <a:t>语句：终止整个循环</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1038860" y="4666615"/>
            <a:ext cx="4064000" cy="417195"/>
          </a:xfrm>
          <a:prstGeom prst="rect">
            <a:avLst/>
          </a:prstGeom>
          <a:noFill/>
        </p:spPr>
        <p:txBody>
          <a:bodyPr wrap="square" rtlCol="0">
            <a:noAutofit/>
          </a:bodyPr>
          <a:p>
            <a:pPr marL="0" lvl="2"/>
            <a:r>
              <a:rPr lang="zh-CN" altLang="en-US" dirty="0">
                <a:latin typeface="等线" panose="02010600030101010101" pitchFamily="2" charset="-122"/>
                <a:ea typeface="等线" panose="02010600030101010101" pitchFamily="2" charset="-122"/>
                <a:cs typeface="等线" panose="02010600030101010101" pitchFamily="2" charset="-122"/>
                <a:sym typeface="+mn-ea"/>
              </a:rPr>
              <a:t>基本语法</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a:t>
            </a:r>
            <a:endParaRPr lang="en-US" altLang="zh-CN" dirty="0">
              <a:latin typeface="等线" panose="02010600030101010101" pitchFamily="2" charset="-122"/>
              <a:ea typeface="等线" panose="02010600030101010101" pitchFamily="2" charset="-122"/>
              <a:cs typeface="等线" panose="02010600030101010101" pitchFamily="2" charset="-122"/>
            </a:endParaRPr>
          </a:p>
          <a:p>
            <a:endParaRPr lang="zh-CN" altLang="en-US"/>
          </a:p>
        </p:txBody>
      </p:sp>
      <p:graphicFrame>
        <p:nvGraphicFramePr>
          <p:cNvPr id="7" name="表格 6"/>
          <p:cNvGraphicFramePr/>
          <p:nvPr>
            <p:custDataLst>
              <p:tags r:id="rId2"/>
            </p:custDataLst>
          </p:nvPr>
        </p:nvGraphicFramePr>
        <p:xfrm>
          <a:off x="1038860" y="5083810"/>
          <a:ext cx="3881755" cy="68580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while (</a:t>
                      </a:r>
                      <a:r>
                        <a:rPr lang="zh-CN" altLang="en-US" sz="1400">
                          <a:solidFill>
                            <a:srgbClr val="008080"/>
                          </a:solidFill>
                          <a:latin typeface="宋体" panose="02010600030101010101" pitchFamily="2" charset="-122"/>
                          <a:ea typeface="宋体" panose="02010600030101010101" pitchFamily="2" charset="-122"/>
                        </a:rPr>
                        <a:t>条件</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if (</a:t>
                      </a:r>
                      <a:r>
                        <a:rPr lang="zh-CN" altLang="en-US" sz="1400">
                          <a:solidFill>
                            <a:srgbClr val="008080"/>
                          </a:solidFill>
                          <a:latin typeface="宋体" panose="02010600030101010101" pitchFamily="2" charset="-122"/>
                          <a:ea typeface="宋体" panose="02010600030101010101" pitchFamily="2" charset="-122"/>
                        </a:rPr>
                        <a:t>终止条件</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break</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执行代码</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2" name="文本框 11"/>
          <p:cNvSpPr txBox="1"/>
          <p:nvPr/>
        </p:nvSpPr>
        <p:spPr>
          <a:xfrm>
            <a:off x="6522720" y="2974340"/>
            <a:ext cx="4064000" cy="41719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示例：遇到特定值时终止循环</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3" name="表格 12"/>
          <p:cNvGraphicFramePr/>
          <p:nvPr>
            <p:custDataLst>
              <p:tags r:id="rId3"/>
            </p:custDataLst>
          </p:nvPr>
        </p:nvGraphicFramePr>
        <p:xfrm>
          <a:off x="6586855" y="3391535"/>
          <a:ext cx="3881755" cy="68580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var i = 1</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while (i &lt;= 10)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if (i == 5)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break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当 </a:t>
                      </a:r>
                      <a:r>
                        <a:rPr lang="en-US" altLang="zh-CN" sz="1400">
                          <a:solidFill>
                            <a:srgbClr val="008080"/>
                          </a:solidFill>
                          <a:latin typeface="宋体" panose="02010600030101010101" pitchFamily="2" charset="-122"/>
                          <a:ea typeface="宋体" panose="02010600030101010101" pitchFamily="2" charset="-122"/>
                        </a:rPr>
                        <a:t>i </a:t>
                      </a:r>
                      <a:r>
                        <a:rPr lang="zh-CN" altLang="en-US" sz="1400">
                          <a:solidFill>
                            <a:srgbClr val="008080"/>
                          </a:solidFill>
                          <a:latin typeface="宋体" panose="02010600030101010101" pitchFamily="2" charset="-122"/>
                          <a:ea typeface="宋体" panose="02010600030101010101" pitchFamily="2" charset="-122"/>
                        </a:rPr>
                        <a:t>等于 </a:t>
                      </a:r>
                      <a:r>
                        <a:rPr lang="en-US" altLang="zh-CN" sz="1400">
                          <a:solidFill>
                            <a:srgbClr val="008080"/>
                          </a:solidFill>
                          <a:latin typeface="宋体" panose="02010600030101010101" pitchFamily="2" charset="-122"/>
                          <a:ea typeface="宋体" panose="02010600030101010101" pitchFamily="2" charset="-122"/>
                        </a:rPr>
                        <a:t>5 </a:t>
                      </a:r>
                      <a:r>
                        <a:rPr lang="zh-CN" altLang="en-US" sz="1400">
                          <a:solidFill>
                            <a:srgbClr val="008080"/>
                          </a:solidFill>
                          <a:latin typeface="宋体" panose="02010600030101010101" pitchFamily="2" charset="-122"/>
                          <a:ea typeface="宋体" panose="02010600030101010101" pitchFamily="2" charset="-122"/>
                        </a:rPr>
                        <a:t>时，终止循环</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println(i)</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i++</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1 2 3 4</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4" name="文本框 13"/>
          <p:cNvSpPr txBox="1"/>
          <p:nvPr/>
        </p:nvSpPr>
        <p:spPr>
          <a:xfrm>
            <a:off x="6586855" y="5632450"/>
            <a:ext cx="4064000" cy="88328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在这个例子中，当</a:t>
            </a:r>
            <a:r>
              <a:rPr lang="en-US" altLang="zh-CN">
                <a:latin typeface="等线" panose="02010600030101010101" pitchFamily="2" charset="-122"/>
                <a:ea typeface="等线" panose="02010600030101010101" pitchFamily="2" charset="-122"/>
                <a:cs typeface="等线" panose="02010600030101010101" pitchFamily="2" charset="-122"/>
              </a:rPr>
              <a:t> i == 5 </a:t>
            </a:r>
            <a:r>
              <a:rPr lang="zh-CN" altLang="en-US">
                <a:latin typeface="等线" panose="02010600030101010101" pitchFamily="2" charset="-122"/>
                <a:ea typeface="等线" panose="02010600030101010101" pitchFamily="2" charset="-122"/>
                <a:cs typeface="等线" panose="02010600030101010101" pitchFamily="2" charset="-122"/>
              </a:rPr>
              <a:t>时，</a:t>
            </a:r>
            <a:r>
              <a:rPr lang="en-US" altLang="zh-CN">
                <a:latin typeface="等线" panose="02010600030101010101" pitchFamily="2" charset="-122"/>
                <a:ea typeface="等线" panose="02010600030101010101" pitchFamily="2" charset="-122"/>
                <a:cs typeface="等线" panose="02010600030101010101" pitchFamily="2" charset="-122"/>
              </a:rPr>
              <a:t>break </a:t>
            </a:r>
            <a:r>
              <a:rPr lang="zh-CN" altLang="en-US">
                <a:latin typeface="等线" panose="02010600030101010101" pitchFamily="2" charset="-122"/>
                <a:ea typeface="等线" panose="02010600030101010101" pitchFamily="2" charset="-122"/>
                <a:cs typeface="等线" panose="02010600030101010101" pitchFamily="2" charset="-122"/>
              </a:rPr>
              <a:t>语句被触发，循环提前终止，不再执行</a:t>
            </a:r>
            <a:r>
              <a:rPr lang="en-US" altLang="zh-CN">
                <a:latin typeface="等线" panose="02010600030101010101" pitchFamily="2" charset="-122"/>
                <a:ea typeface="等线" panose="02010600030101010101" pitchFamily="2" charset="-122"/>
                <a:cs typeface="等线" panose="02010600030101010101" pitchFamily="2" charset="-122"/>
              </a:rPr>
              <a:t> 5 </a:t>
            </a:r>
            <a:r>
              <a:rPr lang="zh-CN" altLang="en-US">
                <a:latin typeface="等线" panose="02010600030101010101" pitchFamily="2" charset="-122"/>
                <a:ea typeface="等线" panose="02010600030101010101" pitchFamily="2" charset="-122"/>
                <a:cs typeface="等线" panose="02010600030101010101" pitchFamily="2" charset="-122"/>
              </a:rPr>
              <a:t>及后续的输出</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sp>
        <p:nvSpPr>
          <p:cNvPr id="8" name="文本框 7"/>
          <p:cNvSpPr txBox="1"/>
          <p:nvPr/>
        </p:nvSpPr>
        <p:spPr>
          <a:xfrm>
            <a:off x="1038860" y="3475990"/>
            <a:ext cx="4646930" cy="922020"/>
          </a:xfrm>
          <a:prstGeom prst="rect">
            <a:avLst/>
          </a:prstGeom>
          <a:noFill/>
        </p:spPr>
        <p:txBody>
          <a:bodyPr wrap="square" rtlCol="0" anchor="t">
            <a:spAutoFit/>
          </a:bodyPr>
          <a:p>
            <a:r>
              <a:rPr lang="en-US" altLang="zh-CN"/>
              <a:t>break</a:t>
            </a:r>
            <a:r>
              <a:rPr lang="zh-CN" altLang="en-US"/>
              <a:t>语句用于立即终止当前循环，并跳出循环体，执行循环后的代码。当某个特定条件满足时，可以使用</a:t>
            </a:r>
            <a:r>
              <a:rPr lang="en-US" altLang="zh-CN"/>
              <a:t> break </a:t>
            </a:r>
            <a:r>
              <a:rPr lang="zh-CN" altLang="en-US"/>
              <a:t>提前退出循环</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控制流</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443210" cy="94805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4.3.5 </a:t>
            </a:r>
            <a:r>
              <a:rPr lang="zh-CN" altLang="en-US" sz="3200" dirty="0">
                <a:latin typeface="等线" panose="02010600030101010101" pitchFamily="2" charset="-122"/>
                <a:ea typeface="等线" panose="02010600030101010101" pitchFamily="2" charset="-122"/>
                <a:cs typeface="等线" panose="02010600030101010101" pitchFamily="2" charset="-122"/>
              </a:rPr>
              <a:t>循环控制语句</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2</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continue </a:t>
            </a:r>
            <a:r>
              <a:rPr lang="zh-CN" altLang="en-US" sz="2000" dirty="0">
                <a:latin typeface="等线" panose="02010600030101010101" pitchFamily="2" charset="-122"/>
                <a:ea typeface="等线" panose="02010600030101010101" pitchFamily="2" charset="-122"/>
                <a:cs typeface="等线" panose="02010600030101010101" pitchFamily="2" charset="-122"/>
              </a:rPr>
              <a:t>语句：跳过当前迭代</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1085215" y="4366260"/>
            <a:ext cx="4064000" cy="417195"/>
          </a:xfrm>
          <a:prstGeom prst="rect">
            <a:avLst/>
          </a:prstGeom>
          <a:noFill/>
        </p:spPr>
        <p:txBody>
          <a:bodyPr wrap="square" rtlCol="0">
            <a:noAutofit/>
          </a:bodyPr>
          <a:p>
            <a:pPr marL="0" lvl="2"/>
            <a:r>
              <a:rPr lang="zh-CN" altLang="en-US" dirty="0">
                <a:latin typeface="等线" panose="02010600030101010101" pitchFamily="2" charset="-122"/>
                <a:ea typeface="等线" panose="02010600030101010101" pitchFamily="2" charset="-122"/>
                <a:cs typeface="等线" panose="02010600030101010101" pitchFamily="2" charset="-122"/>
                <a:sym typeface="+mn-ea"/>
              </a:rPr>
              <a:t>基本语法</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a:t>
            </a:r>
            <a:endParaRPr lang="en-US" altLang="zh-CN" dirty="0">
              <a:latin typeface="等线" panose="02010600030101010101" pitchFamily="2" charset="-122"/>
              <a:ea typeface="等线" panose="02010600030101010101" pitchFamily="2" charset="-122"/>
              <a:cs typeface="等线" panose="02010600030101010101" pitchFamily="2" charset="-122"/>
            </a:endParaRPr>
          </a:p>
          <a:p>
            <a:endParaRPr lang="zh-CN" altLang="en-US"/>
          </a:p>
        </p:txBody>
      </p:sp>
      <p:graphicFrame>
        <p:nvGraphicFramePr>
          <p:cNvPr id="7" name="表格 6"/>
          <p:cNvGraphicFramePr/>
          <p:nvPr>
            <p:custDataLst>
              <p:tags r:id="rId2"/>
            </p:custDataLst>
          </p:nvPr>
        </p:nvGraphicFramePr>
        <p:xfrm>
          <a:off x="1085215" y="4783455"/>
          <a:ext cx="3881755" cy="68580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while (</a:t>
                      </a:r>
                      <a:r>
                        <a:rPr lang="zh-CN" altLang="en-US" sz="1400">
                          <a:solidFill>
                            <a:srgbClr val="008080"/>
                          </a:solidFill>
                          <a:latin typeface="宋体" panose="02010600030101010101" pitchFamily="2" charset="-122"/>
                          <a:ea typeface="宋体" panose="02010600030101010101" pitchFamily="2" charset="-122"/>
                        </a:rPr>
                        <a:t>条件</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if (</a:t>
                      </a:r>
                      <a:r>
                        <a:rPr lang="zh-CN" altLang="en-US" sz="1400">
                          <a:solidFill>
                            <a:srgbClr val="008080"/>
                          </a:solidFill>
                          <a:latin typeface="宋体" panose="02010600030101010101" pitchFamily="2" charset="-122"/>
                          <a:ea typeface="宋体" panose="02010600030101010101" pitchFamily="2" charset="-122"/>
                        </a:rPr>
                        <a:t>跳过条件</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continue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执行代码</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2" name="文本框 11"/>
          <p:cNvSpPr txBox="1"/>
          <p:nvPr/>
        </p:nvSpPr>
        <p:spPr>
          <a:xfrm>
            <a:off x="6464935" y="2525395"/>
            <a:ext cx="4064000" cy="41719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示例：跳过特定值</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3" name="表格 12"/>
          <p:cNvGraphicFramePr/>
          <p:nvPr>
            <p:custDataLst>
              <p:tags r:id="rId3"/>
            </p:custDataLst>
          </p:nvPr>
        </p:nvGraphicFramePr>
        <p:xfrm>
          <a:off x="6529070" y="2994660"/>
          <a:ext cx="3881755" cy="68580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for (i in 1..5)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if (i == 3)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continue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当 </a:t>
                      </a:r>
                      <a:r>
                        <a:rPr lang="en-US" altLang="zh-CN" sz="1400">
                          <a:solidFill>
                            <a:srgbClr val="008080"/>
                          </a:solidFill>
                          <a:latin typeface="宋体" panose="02010600030101010101" pitchFamily="2" charset="-122"/>
                          <a:ea typeface="宋体" panose="02010600030101010101" pitchFamily="2" charset="-122"/>
                        </a:rPr>
                        <a:t>i </a:t>
                      </a:r>
                      <a:r>
                        <a:rPr lang="zh-CN" altLang="en-US" sz="1400">
                          <a:solidFill>
                            <a:srgbClr val="008080"/>
                          </a:solidFill>
                          <a:latin typeface="宋体" panose="02010600030101010101" pitchFamily="2" charset="-122"/>
                          <a:ea typeface="宋体" panose="02010600030101010101" pitchFamily="2" charset="-122"/>
                        </a:rPr>
                        <a:t>等于 </a:t>
                      </a:r>
                      <a:r>
                        <a:rPr lang="en-US" altLang="zh-CN" sz="1400">
                          <a:solidFill>
                            <a:srgbClr val="008080"/>
                          </a:solidFill>
                          <a:latin typeface="宋体" panose="02010600030101010101" pitchFamily="2" charset="-122"/>
                          <a:ea typeface="宋体" panose="02010600030101010101" pitchFamily="2" charset="-122"/>
                        </a:rPr>
                        <a:t>3 </a:t>
                      </a:r>
                      <a:r>
                        <a:rPr lang="zh-CN" altLang="en-US" sz="1400">
                          <a:solidFill>
                            <a:srgbClr val="008080"/>
                          </a:solidFill>
                          <a:latin typeface="宋体" panose="02010600030101010101" pitchFamily="2" charset="-122"/>
                          <a:ea typeface="宋体" panose="02010600030101010101" pitchFamily="2" charset="-122"/>
                        </a:rPr>
                        <a:t>时，跳过当前循环，进入下一次迭代</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println(i)</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1 2 4 5</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4" name="文本框 13"/>
          <p:cNvSpPr txBox="1"/>
          <p:nvPr/>
        </p:nvSpPr>
        <p:spPr>
          <a:xfrm>
            <a:off x="6464935" y="4845050"/>
            <a:ext cx="4064000" cy="88328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在这个例子中，当</a:t>
            </a:r>
            <a:r>
              <a:rPr lang="en-US" altLang="zh-CN">
                <a:latin typeface="等线" panose="02010600030101010101" pitchFamily="2" charset="-122"/>
                <a:ea typeface="等线" panose="02010600030101010101" pitchFamily="2" charset="-122"/>
                <a:cs typeface="等线" panose="02010600030101010101" pitchFamily="2" charset="-122"/>
              </a:rPr>
              <a:t> i == 3 </a:t>
            </a:r>
            <a:r>
              <a:rPr lang="zh-CN" altLang="en-US">
                <a:latin typeface="等线" panose="02010600030101010101" pitchFamily="2" charset="-122"/>
                <a:ea typeface="等线" panose="02010600030101010101" pitchFamily="2" charset="-122"/>
                <a:cs typeface="等线" panose="02010600030101010101" pitchFamily="2" charset="-122"/>
              </a:rPr>
              <a:t>时，</a:t>
            </a:r>
            <a:r>
              <a:rPr lang="en-US" altLang="zh-CN">
                <a:latin typeface="等线" panose="02010600030101010101" pitchFamily="2" charset="-122"/>
                <a:ea typeface="等线" panose="02010600030101010101" pitchFamily="2" charset="-122"/>
                <a:cs typeface="等线" panose="02010600030101010101" pitchFamily="2" charset="-122"/>
              </a:rPr>
              <a:t>continue </a:t>
            </a:r>
            <a:r>
              <a:rPr lang="zh-CN" altLang="en-US">
                <a:latin typeface="等线" panose="02010600030101010101" pitchFamily="2" charset="-122"/>
                <a:ea typeface="等线" panose="02010600030101010101" pitchFamily="2" charset="-122"/>
                <a:cs typeface="等线" panose="02010600030101010101" pitchFamily="2" charset="-122"/>
              </a:rPr>
              <a:t>语句被触发，导致</a:t>
            </a:r>
            <a:r>
              <a:rPr lang="en-US" altLang="zh-CN">
                <a:latin typeface="等线" panose="02010600030101010101" pitchFamily="2" charset="-122"/>
                <a:ea typeface="等线" panose="02010600030101010101" pitchFamily="2" charset="-122"/>
                <a:cs typeface="等线" panose="02010600030101010101" pitchFamily="2" charset="-122"/>
              </a:rPr>
              <a:t>println(i)</a:t>
            </a:r>
            <a:r>
              <a:rPr lang="zh-CN" altLang="en-US">
                <a:latin typeface="等线" panose="02010600030101010101" pitchFamily="2" charset="-122"/>
                <a:ea typeface="等线" panose="02010600030101010101" pitchFamily="2" charset="-122"/>
                <a:cs typeface="等线" panose="02010600030101010101" pitchFamily="2" charset="-122"/>
              </a:rPr>
              <a:t>语句不会执行</a:t>
            </a:r>
            <a:r>
              <a:rPr lang="en-US" altLang="zh-CN">
                <a:latin typeface="等线" panose="02010600030101010101" pitchFamily="2" charset="-122"/>
                <a:ea typeface="等线" panose="02010600030101010101" pitchFamily="2" charset="-122"/>
                <a:cs typeface="等线" panose="02010600030101010101" pitchFamily="2" charset="-122"/>
              </a:rPr>
              <a:t> 3</a:t>
            </a:r>
            <a:r>
              <a:rPr lang="zh-CN" altLang="en-US">
                <a:latin typeface="等线" panose="02010600030101010101" pitchFamily="2" charset="-122"/>
                <a:ea typeface="等线" panose="02010600030101010101" pitchFamily="2" charset="-122"/>
                <a:cs typeface="等线" panose="02010600030101010101" pitchFamily="2" charset="-122"/>
              </a:rPr>
              <a:t>，但循环仍然继续执行</a:t>
            </a:r>
            <a:r>
              <a:rPr lang="en-US" altLang="zh-CN">
                <a:latin typeface="等线" panose="02010600030101010101" pitchFamily="2" charset="-122"/>
                <a:ea typeface="等线" panose="02010600030101010101" pitchFamily="2" charset="-122"/>
                <a:cs typeface="等线" panose="02010600030101010101" pitchFamily="2" charset="-122"/>
              </a:rPr>
              <a:t>4</a:t>
            </a:r>
            <a:r>
              <a:rPr lang="zh-CN" altLang="en-US">
                <a:latin typeface="等线" panose="02010600030101010101" pitchFamily="2" charset="-122"/>
                <a:ea typeface="等线" panose="02010600030101010101" pitchFamily="2" charset="-122"/>
                <a:cs typeface="等线" panose="02010600030101010101" pitchFamily="2" charset="-122"/>
              </a:rPr>
              <a:t>和</a:t>
            </a:r>
            <a:r>
              <a:rPr lang="en-US" altLang="zh-CN">
                <a:latin typeface="等线" panose="02010600030101010101" pitchFamily="2" charset="-122"/>
                <a:ea typeface="等线" panose="02010600030101010101" pitchFamily="2" charset="-122"/>
                <a:cs typeface="等线" panose="02010600030101010101" pitchFamily="2" charset="-122"/>
              </a:rPr>
              <a:t> 5</a:t>
            </a:r>
            <a:endParaRPr lang="en-US" altLang="zh-CN">
              <a:latin typeface="等线" panose="02010600030101010101" pitchFamily="2" charset="-122"/>
              <a:ea typeface="等线" panose="02010600030101010101" pitchFamily="2" charset="-122"/>
              <a:cs typeface="等线" panose="02010600030101010101" pitchFamily="2" charset="-122"/>
            </a:endParaRPr>
          </a:p>
        </p:txBody>
      </p:sp>
      <p:sp>
        <p:nvSpPr>
          <p:cNvPr id="2" name="文本框 1"/>
          <p:cNvSpPr txBox="1"/>
          <p:nvPr/>
        </p:nvSpPr>
        <p:spPr>
          <a:xfrm>
            <a:off x="1085215" y="2827020"/>
            <a:ext cx="4673600" cy="1198880"/>
          </a:xfrm>
          <a:prstGeom prst="rect">
            <a:avLst/>
          </a:prstGeom>
          <a:noFill/>
        </p:spPr>
        <p:txBody>
          <a:bodyPr wrap="square" rtlCol="0" anchor="t">
            <a:spAutoFit/>
          </a:bodyPr>
          <a:p>
            <a:r>
              <a:rPr lang="en-US" altLang="zh-CN"/>
              <a:t>continue </a:t>
            </a:r>
            <a:r>
              <a:rPr lang="zh-CN" altLang="en-US"/>
              <a:t>语句用于跳过当前循环的剩余代码，直接进入下一次迭代。适用于某些特定条件下，不执行当前迭代的后续代码，但循环仍然继续</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控制流</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443210" cy="17538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4.3.5 </a:t>
            </a:r>
            <a:r>
              <a:rPr lang="zh-CN" altLang="en-US" sz="3200" dirty="0">
                <a:latin typeface="等线" panose="02010600030101010101" pitchFamily="2" charset="-122"/>
                <a:ea typeface="等线" panose="02010600030101010101" pitchFamily="2" charset="-122"/>
                <a:cs typeface="等线" panose="02010600030101010101" pitchFamily="2" charset="-122"/>
              </a:rPr>
              <a:t>循环控制语句</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3</a:t>
            </a:r>
            <a:r>
              <a:rPr lang="zh-CN" altLang="en-US" sz="2000" dirty="0">
                <a:latin typeface="等线" panose="02010600030101010101" pitchFamily="2" charset="-122"/>
                <a:ea typeface="等线" panose="02010600030101010101" pitchFamily="2" charset="-122"/>
                <a:cs typeface="等线" panose="02010600030101010101" pitchFamily="2" charset="-122"/>
              </a:rPr>
              <a:t>）嵌套循环</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1028700" lvl="3" indent="0" fontAlgn="auto">
              <a:lnSpc>
                <a:spcPts val="2400"/>
              </a:lnSpc>
              <a:spcBef>
                <a:spcPts val="300"/>
              </a:spcBef>
              <a:buNone/>
            </a:pPr>
            <a:r>
              <a:rPr lang="zh-CN" altLang="en-US" sz="1800" dirty="0">
                <a:latin typeface="等线" panose="02010600030101010101" pitchFamily="2" charset="-122"/>
                <a:ea typeface="等线" panose="02010600030101010101" pitchFamily="2" charset="-122"/>
                <a:cs typeface="等线" panose="02010600030101010101" pitchFamily="2" charset="-122"/>
              </a:rPr>
              <a:t>在嵌套循环中，</a:t>
            </a:r>
            <a:r>
              <a:rPr lang="en-US" altLang="zh-CN" sz="1800" dirty="0">
                <a:latin typeface="等线" panose="02010600030101010101" pitchFamily="2" charset="-122"/>
                <a:ea typeface="等线" panose="02010600030101010101" pitchFamily="2" charset="-122"/>
                <a:cs typeface="等线" panose="02010600030101010101" pitchFamily="2" charset="-122"/>
              </a:rPr>
              <a:t>break</a:t>
            </a:r>
            <a:r>
              <a:rPr lang="zh-CN" altLang="en-US" sz="1800" dirty="0">
                <a:latin typeface="等线" panose="02010600030101010101" pitchFamily="2" charset="-122"/>
                <a:ea typeface="等线" panose="02010600030101010101" pitchFamily="2" charset="-122"/>
                <a:cs typeface="等线" panose="02010600030101010101" pitchFamily="2" charset="-122"/>
              </a:rPr>
              <a:t>和</a:t>
            </a:r>
            <a:r>
              <a:rPr lang="en-US" altLang="zh-CN" sz="1800" dirty="0">
                <a:latin typeface="等线" panose="02010600030101010101" pitchFamily="2" charset="-122"/>
                <a:ea typeface="等线" panose="02010600030101010101" pitchFamily="2" charset="-122"/>
                <a:cs typeface="等线" panose="02010600030101010101" pitchFamily="2" charset="-122"/>
              </a:rPr>
              <a:t>continue</a:t>
            </a:r>
            <a:r>
              <a:rPr lang="zh-CN" altLang="en-US" sz="1800" dirty="0">
                <a:latin typeface="等线" panose="02010600030101010101" pitchFamily="2" charset="-122"/>
                <a:ea typeface="等线" panose="02010600030101010101" pitchFamily="2" charset="-122"/>
                <a:cs typeface="等线" panose="02010600030101010101" pitchFamily="2" charset="-122"/>
              </a:rPr>
              <a:t>默认只会作用于当前所在的循环。如果需要终止外层循环，可以使用标签（</a:t>
            </a:r>
            <a:r>
              <a:rPr lang="en-US" altLang="zh-CN" sz="1800" dirty="0">
                <a:latin typeface="等线" panose="02010600030101010101" pitchFamily="2" charset="-122"/>
                <a:ea typeface="等线" panose="02010600030101010101" pitchFamily="2" charset="-122"/>
                <a:cs typeface="等线" panose="02010600030101010101" pitchFamily="2" charset="-122"/>
              </a:rPr>
              <a:t>label</a:t>
            </a:r>
            <a:r>
              <a:rPr lang="zh-CN" altLang="en-US" sz="1800" dirty="0">
                <a:latin typeface="等线" panose="02010600030101010101" pitchFamily="2" charset="-122"/>
                <a:ea typeface="等线" panose="02010600030101010101" pitchFamily="2" charset="-122"/>
                <a:cs typeface="等线" panose="02010600030101010101" pitchFamily="2" charset="-122"/>
              </a:rPr>
              <a:t>）</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1038860" y="3503295"/>
            <a:ext cx="4064000" cy="417195"/>
          </a:xfrm>
          <a:prstGeom prst="rect">
            <a:avLst/>
          </a:prstGeom>
          <a:noFill/>
        </p:spPr>
        <p:txBody>
          <a:bodyPr wrap="square" rtlCol="0">
            <a:noAutofit/>
          </a:bodyPr>
          <a:p>
            <a:pPr marL="0" lvl="2"/>
            <a:r>
              <a:rPr lang="zh-CN" altLang="en-US"/>
              <a:t>示例：使用</a:t>
            </a:r>
            <a:r>
              <a:rPr lang="en-US" altLang="zh-CN"/>
              <a:t> break </a:t>
            </a:r>
            <a:r>
              <a:rPr lang="zh-CN" altLang="en-US"/>
              <a:t>终止外层循环</a:t>
            </a:r>
            <a:endParaRPr lang="zh-CN" altLang="en-US"/>
          </a:p>
        </p:txBody>
      </p:sp>
      <p:graphicFrame>
        <p:nvGraphicFramePr>
          <p:cNvPr id="7" name="表格 6"/>
          <p:cNvGraphicFramePr/>
          <p:nvPr>
            <p:custDataLst>
              <p:tags r:id="rId2"/>
            </p:custDataLst>
          </p:nvPr>
        </p:nvGraphicFramePr>
        <p:xfrm>
          <a:off x="1038860" y="3920490"/>
          <a:ext cx="3881755" cy="68580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outer@ for (i in 1..3)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for (j in 1..3)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if (i == 2 &amp;&amp; j == 2)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break@outer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终止整个外层循环</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println("i=$i, j=$j")</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2" name="文本框 11"/>
          <p:cNvSpPr txBox="1"/>
          <p:nvPr/>
        </p:nvSpPr>
        <p:spPr>
          <a:xfrm>
            <a:off x="6550025" y="3503295"/>
            <a:ext cx="4064000" cy="41719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输出：</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3" name="表格 12"/>
          <p:cNvGraphicFramePr/>
          <p:nvPr>
            <p:custDataLst>
              <p:tags r:id="rId3"/>
            </p:custDataLst>
          </p:nvPr>
        </p:nvGraphicFramePr>
        <p:xfrm>
          <a:off x="6614160" y="3920490"/>
          <a:ext cx="3881755" cy="68580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i=1, j=1</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i=1, j=2</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i=1, j=3</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i=2, j=1</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4" name="文本框 13"/>
          <p:cNvSpPr txBox="1"/>
          <p:nvPr/>
        </p:nvSpPr>
        <p:spPr>
          <a:xfrm>
            <a:off x="6522720" y="4976495"/>
            <a:ext cx="4064000" cy="88328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当</a:t>
            </a:r>
            <a:r>
              <a:rPr lang="en-US" altLang="zh-CN">
                <a:latin typeface="等线" panose="02010600030101010101" pitchFamily="2" charset="-122"/>
                <a:ea typeface="等线" panose="02010600030101010101" pitchFamily="2" charset="-122"/>
                <a:cs typeface="等线" panose="02010600030101010101" pitchFamily="2" charset="-122"/>
              </a:rPr>
              <a:t> i ==2</a:t>
            </a:r>
            <a:r>
              <a:rPr lang="zh-CN" altLang="en-US">
                <a:latin typeface="等线" panose="02010600030101010101" pitchFamily="2" charset="-122"/>
                <a:ea typeface="等线" panose="02010600030101010101" pitchFamily="2" charset="-122"/>
                <a:cs typeface="等线" panose="02010600030101010101" pitchFamily="2" charset="-122"/>
              </a:rPr>
              <a:t>且</a:t>
            </a:r>
            <a:r>
              <a:rPr lang="en-US" altLang="zh-CN">
                <a:latin typeface="等线" panose="02010600030101010101" pitchFamily="2" charset="-122"/>
                <a:ea typeface="等线" panose="02010600030101010101" pitchFamily="2" charset="-122"/>
                <a:cs typeface="等线" panose="02010600030101010101" pitchFamily="2" charset="-122"/>
              </a:rPr>
              <a:t>j ==2</a:t>
            </a:r>
            <a:r>
              <a:rPr lang="zh-CN" altLang="en-US">
                <a:latin typeface="等线" panose="02010600030101010101" pitchFamily="2" charset="-122"/>
                <a:ea typeface="等线" panose="02010600030101010101" pitchFamily="2" charset="-122"/>
                <a:cs typeface="等线" panose="02010600030101010101" pitchFamily="2" charset="-122"/>
              </a:rPr>
              <a:t>时，</a:t>
            </a:r>
            <a:r>
              <a:rPr lang="en-US" altLang="zh-CN">
                <a:latin typeface="等线" panose="02010600030101010101" pitchFamily="2" charset="-122"/>
                <a:ea typeface="等线" panose="02010600030101010101" pitchFamily="2" charset="-122"/>
                <a:cs typeface="等线" panose="02010600030101010101" pitchFamily="2" charset="-122"/>
              </a:rPr>
              <a:t>break@outer </a:t>
            </a:r>
            <a:r>
              <a:rPr lang="zh-CN" altLang="en-US">
                <a:latin typeface="等线" panose="02010600030101010101" pitchFamily="2" charset="-122"/>
                <a:ea typeface="等线" panose="02010600030101010101" pitchFamily="2" charset="-122"/>
                <a:cs typeface="等线" panose="02010600030101010101" pitchFamily="2" charset="-122"/>
              </a:rPr>
              <a:t>直接终止</a:t>
            </a:r>
            <a:r>
              <a:rPr lang="en-US" altLang="zh-CN">
                <a:latin typeface="等线" panose="02010600030101010101" pitchFamily="2" charset="-122"/>
                <a:ea typeface="等线" panose="02010600030101010101" pitchFamily="2" charset="-122"/>
                <a:cs typeface="等线" panose="02010600030101010101" pitchFamily="2" charset="-122"/>
              </a:rPr>
              <a:t>outer</a:t>
            </a:r>
            <a:r>
              <a:rPr lang="zh-CN" altLang="en-US">
                <a:latin typeface="等线" panose="02010600030101010101" pitchFamily="2" charset="-122"/>
                <a:ea typeface="等线" panose="02010600030101010101" pitchFamily="2" charset="-122"/>
                <a:cs typeface="等线" panose="02010600030101010101" pitchFamily="2" charset="-122"/>
              </a:rPr>
              <a:t>这个外层循环，不再执行后续循环</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控制流</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443210" cy="17538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4.3.5 </a:t>
            </a:r>
            <a:r>
              <a:rPr lang="zh-CN" altLang="en-US" sz="3200" dirty="0">
                <a:latin typeface="等线" panose="02010600030101010101" pitchFamily="2" charset="-122"/>
                <a:ea typeface="等线" panose="02010600030101010101" pitchFamily="2" charset="-122"/>
                <a:cs typeface="等线" panose="02010600030101010101" pitchFamily="2" charset="-122"/>
              </a:rPr>
              <a:t>循环控制语句</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3</a:t>
            </a:r>
            <a:r>
              <a:rPr lang="zh-CN" altLang="en-US" sz="2000" dirty="0">
                <a:latin typeface="等线" panose="02010600030101010101" pitchFamily="2" charset="-122"/>
                <a:ea typeface="等线" panose="02010600030101010101" pitchFamily="2" charset="-122"/>
                <a:cs typeface="等线" panose="02010600030101010101" pitchFamily="2" charset="-122"/>
              </a:rPr>
              <a:t>）嵌套循环</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在嵌套循环中，</a:t>
            </a:r>
            <a:r>
              <a:rPr lang="en-US" altLang="zh-CN" sz="1800" dirty="0">
                <a:latin typeface="等线" panose="02010600030101010101" pitchFamily="2" charset="-122"/>
                <a:ea typeface="等线" panose="02010600030101010101" pitchFamily="2" charset="-122"/>
                <a:cs typeface="等线" panose="02010600030101010101" pitchFamily="2" charset="-122"/>
              </a:rPr>
              <a:t>break</a:t>
            </a:r>
            <a:r>
              <a:rPr lang="zh-CN" altLang="en-US" sz="1800" dirty="0">
                <a:latin typeface="等线" panose="02010600030101010101" pitchFamily="2" charset="-122"/>
                <a:ea typeface="等线" panose="02010600030101010101" pitchFamily="2" charset="-122"/>
                <a:cs typeface="等线" panose="02010600030101010101" pitchFamily="2" charset="-122"/>
              </a:rPr>
              <a:t>和</a:t>
            </a:r>
            <a:r>
              <a:rPr lang="en-US" altLang="zh-CN" sz="1800" dirty="0">
                <a:latin typeface="等线" panose="02010600030101010101" pitchFamily="2" charset="-122"/>
                <a:ea typeface="等线" panose="02010600030101010101" pitchFamily="2" charset="-122"/>
                <a:cs typeface="等线" panose="02010600030101010101" pitchFamily="2" charset="-122"/>
              </a:rPr>
              <a:t>continue</a:t>
            </a:r>
            <a:r>
              <a:rPr lang="zh-CN" altLang="en-US" sz="1800" dirty="0">
                <a:latin typeface="等线" panose="02010600030101010101" pitchFamily="2" charset="-122"/>
                <a:ea typeface="等线" panose="02010600030101010101" pitchFamily="2" charset="-122"/>
                <a:cs typeface="等线" panose="02010600030101010101" pitchFamily="2" charset="-122"/>
              </a:rPr>
              <a:t>默认只会作用于当前所在的循环。如果需要终止外层循环，可以使用标签（</a:t>
            </a:r>
            <a:r>
              <a:rPr lang="en-US" altLang="zh-CN" sz="1800" dirty="0">
                <a:latin typeface="等线" panose="02010600030101010101" pitchFamily="2" charset="-122"/>
                <a:ea typeface="等线" panose="02010600030101010101" pitchFamily="2" charset="-122"/>
                <a:cs typeface="等线" panose="02010600030101010101" pitchFamily="2" charset="-122"/>
              </a:rPr>
              <a:t>label</a:t>
            </a:r>
            <a:r>
              <a:rPr lang="zh-CN" altLang="en-US" sz="1800" dirty="0">
                <a:latin typeface="等线" panose="02010600030101010101" pitchFamily="2" charset="-122"/>
                <a:ea typeface="等线" panose="02010600030101010101" pitchFamily="2" charset="-122"/>
                <a:cs typeface="等线" panose="02010600030101010101" pitchFamily="2" charset="-122"/>
              </a:rPr>
              <a:t>）</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1038860" y="3503295"/>
            <a:ext cx="4969510" cy="41719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示例：使用</a:t>
            </a:r>
            <a:r>
              <a:rPr lang="en-US" altLang="zh-CN">
                <a:latin typeface="等线" panose="02010600030101010101" pitchFamily="2" charset="-122"/>
                <a:ea typeface="等线" panose="02010600030101010101" pitchFamily="2" charset="-122"/>
                <a:cs typeface="等线" panose="02010600030101010101" pitchFamily="2" charset="-122"/>
              </a:rPr>
              <a:t> continue </a:t>
            </a:r>
            <a:r>
              <a:rPr lang="zh-CN" altLang="en-US">
                <a:latin typeface="等线" panose="02010600030101010101" pitchFamily="2" charset="-122"/>
                <a:ea typeface="等线" panose="02010600030101010101" pitchFamily="2" charset="-122"/>
                <a:cs typeface="等线" panose="02010600030101010101" pitchFamily="2" charset="-122"/>
              </a:rPr>
              <a:t>跳过外层循环的某次迭代</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7" name="表格 6"/>
          <p:cNvGraphicFramePr/>
          <p:nvPr>
            <p:custDataLst>
              <p:tags r:id="rId2"/>
            </p:custDataLst>
          </p:nvPr>
        </p:nvGraphicFramePr>
        <p:xfrm>
          <a:off x="1098550" y="3942080"/>
          <a:ext cx="4389755" cy="2267585"/>
        </p:xfrm>
        <a:graphic>
          <a:graphicData uri="http://schemas.openxmlformats.org/drawingml/2006/table">
            <a:tbl>
              <a:tblPr/>
              <a:tblGrid>
                <a:gridCol w="4389755"/>
              </a:tblGrid>
              <a:tr h="226758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outer@ for (i in 1..3)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for (j in 1..3)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if (i == 2 &amp;&amp; j == 2)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continue@outer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跳过 </a:t>
                      </a:r>
                      <a:r>
                        <a:rPr lang="en-US" altLang="zh-CN" sz="1400">
                          <a:solidFill>
                            <a:srgbClr val="008080"/>
                          </a:solidFill>
                          <a:latin typeface="宋体" panose="02010600030101010101" pitchFamily="2" charset="-122"/>
                          <a:ea typeface="宋体" panose="02010600030101010101" pitchFamily="2" charset="-122"/>
                        </a:rPr>
                        <a:t>`i=2` </a:t>
                      </a:r>
                      <a:r>
                        <a:rPr lang="zh-CN" altLang="en-US" sz="1400">
                          <a:solidFill>
                            <a:srgbClr val="008080"/>
                          </a:solidFill>
                          <a:latin typeface="宋体" panose="02010600030101010101" pitchFamily="2" charset="-122"/>
                          <a:ea typeface="宋体" panose="02010600030101010101" pitchFamily="2" charset="-122"/>
                        </a:rPr>
                        <a:t>的所有后续 </a:t>
                      </a:r>
                      <a:r>
                        <a:rPr lang="en-US" altLang="zh-CN" sz="1400">
                          <a:solidFill>
                            <a:srgbClr val="008080"/>
                          </a:solidFill>
                          <a:latin typeface="宋体" panose="02010600030101010101" pitchFamily="2" charset="-122"/>
                          <a:ea typeface="宋体" panose="02010600030101010101" pitchFamily="2" charset="-122"/>
                        </a:rPr>
                        <a:t>j </a:t>
                      </a:r>
                      <a:r>
                        <a:rPr lang="zh-CN" altLang="en-US" sz="1400">
                          <a:solidFill>
                            <a:srgbClr val="008080"/>
                          </a:solidFill>
                          <a:latin typeface="宋体" panose="02010600030101010101" pitchFamily="2" charset="-122"/>
                          <a:ea typeface="宋体" panose="02010600030101010101" pitchFamily="2" charset="-122"/>
                        </a:rPr>
                        <a:t>值，直接进入 </a:t>
                      </a:r>
                      <a:r>
                        <a:rPr lang="en-US" altLang="zh-CN" sz="1400">
                          <a:solidFill>
                            <a:srgbClr val="008080"/>
                          </a:solidFill>
                          <a:latin typeface="宋体" panose="02010600030101010101" pitchFamily="2" charset="-122"/>
                          <a:ea typeface="宋体" panose="02010600030101010101" pitchFamily="2" charset="-122"/>
                        </a:rPr>
                        <a:t>`i=3`</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println("i=$i, j=$j")</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2" name="文本框 11"/>
          <p:cNvSpPr txBox="1"/>
          <p:nvPr/>
        </p:nvSpPr>
        <p:spPr>
          <a:xfrm>
            <a:off x="6550025" y="3220085"/>
            <a:ext cx="4064000" cy="41719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输出：</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3" name="表格 12"/>
          <p:cNvGraphicFramePr/>
          <p:nvPr>
            <p:custDataLst>
              <p:tags r:id="rId3"/>
            </p:custDataLst>
          </p:nvPr>
        </p:nvGraphicFramePr>
        <p:xfrm>
          <a:off x="6614160" y="3637280"/>
          <a:ext cx="3881755" cy="68580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i=1, j=1</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i=1, j=1</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i=1, j=2</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i=1, j=3</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i=2, j=1</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i=3, j=1</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i=3, j=2</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i=3, j=3</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4" name="文本框 13"/>
          <p:cNvSpPr txBox="1"/>
          <p:nvPr/>
        </p:nvSpPr>
        <p:spPr>
          <a:xfrm>
            <a:off x="6614160" y="5633720"/>
            <a:ext cx="4064000" cy="88328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当</a:t>
            </a:r>
            <a:r>
              <a:rPr lang="en-US" altLang="zh-CN">
                <a:latin typeface="等线" panose="02010600030101010101" pitchFamily="2" charset="-122"/>
                <a:ea typeface="等线" panose="02010600030101010101" pitchFamily="2" charset="-122"/>
                <a:cs typeface="等线" panose="02010600030101010101" pitchFamily="2" charset="-122"/>
              </a:rPr>
              <a:t> i == 2 </a:t>
            </a:r>
            <a:r>
              <a:rPr lang="zh-CN" altLang="en-US">
                <a:latin typeface="等线" panose="02010600030101010101" pitchFamily="2" charset="-122"/>
                <a:ea typeface="等线" panose="02010600030101010101" pitchFamily="2" charset="-122"/>
                <a:cs typeface="等线" panose="02010600030101010101" pitchFamily="2" charset="-122"/>
              </a:rPr>
              <a:t>且</a:t>
            </a:r>
            <a:r>
              <a:rPr lang="en-US" altLang="zh-CN">
                <a:latin typeface="等线" panose="02010600030101010101" pitchFamily="2" charset="-122"/>
                <a:ea typeface="等线" panose="02010600030101010101" pitchFamily="2" charset="-122"/>
                <a:cs typeface="等线" panose="02010600030101010101" pitchFamily="2" charset="-122"/>
              </a:rPr>
              <a:t> j == 2 </a:t>
            </a:r>
            <a:r>
              <a:rPr lang="zh-CN" altLang="en-US">
                <a:latin typeface="等线" panose="02010600030101010101" pitchFamily="2" charset="-122"/>
                <a:ea typeface="等线" panose="02010600030101010101" pitchFamily="2" charset="-122"/>
                <a:cs typeface="等线" panose="02010600030101010101" pitchFamily="2" charset="-122"/>
              </a:rPr>
              <a:t>时，</a:t>
            </a:r>
            <a:r>
              <a:rPr lang="en-US" altLang="zh-CN">
                <a:latin typeface="等线" panose="02010600030101010101" pitchFamily="2" charset="-122"/>
                <a:ea typeface="等线" panose="02010600030101010101" pitchFamily="2" charset="-122"/>
                <a:cs typeface="等线" panose="02010600030101010101" pitchFamily="2" charset="-122"/>
              </a:rPr>
              <a:t>continue@outer </a:t>
            </a:r>
            <a:r>
              <a:rPr lang="zh-CN" altLang="en-US">
                <a:latin typeface="等线" panose="02010600030101010101" pitchFamily="2" charset="-122"/>
                <a:ea typeface="等线" panose="02010600030101010101" pitchFamily="2" charset="-122"/>
                <a:cs typeface="等线" panose="02010600030101010101" pitchFamily="2" charset="-122"/>
              </a:rPr>
              <a:t>跳过</a:t>
            </a:r>
            <a:r>
              <a:rPr lang="en-US" altLang="zh-CN">
                <a:latin typeface="等线" panose="02010600030101010101" pitchFamily="2" charset="-122"/>
                <a:ea typeface="等线" panose="02010600030101010101" pitchFamily="2" charset="-122"/>
                <a:cs typeface="等线" panose="02010600030101010101" pitchFamily="2" charset="-122"/>
              </a:rPr>
              <a:t>i=2</a:t>
            </a:r>
            <a:r>
              <a:rPr lang="zh-CN" altLang="en-US">
                <a:latin typeface="等线" panose="02010600030101010101" pitchFamily="2" charset="-122"/>
                <a:ea typeface="等线" panose="02010600030101010101" pitchFamily="2" charset="-122"/>
                <a:cs typeface="等线" panose="02010600030101010101" pitchFamily="2" charset="-122"/>
              </a:rPr>
              <a:t>的所有剩余</a:t>
            </a:r>
            <a:r>
              <a:rPr lang="en-US" altLang="zh-CN">
                <a:latin typeface="等线" panose="02010600030101010101" pitchFamily="2" charset="-122"/>
                <a:ea typeface="等线" panose="02010600030101010101" pitchFamily="2" charset="-122"/>
                <a:cs typeface="等线" panose="02010600030101010101" pitchFamily="2" charset="-122"/>
              </a:rPr>
              <a:t>j</a:t>
            </a:r>
            <a:r>
              <a:rPr lang="zh-CN" altLang="en-US">
                <a:latin typeface="等线" panose="02010600030101010101" pitchFamily="2" charset="-122"/>
                <a:ea typeface="等线" panose="02010600030101010101" pitchFamily="2" charset="-122"/>
                <a:cs typeface="等线" panose="02010600030101010101" pitchFamily="2" charset="-122"/>
              </a:rPr>
              <a:t>，直接进入</a:t>
            </a:r>
            <a:r>
              <a:rPr lang="en-US" altLang="zh-CN">
                <a:latin typeface="等线" panose="02010600030101010101" pitchFamily="2" charset="-122"/>
                <a:ea typeface="等线" panose="02010600030101010101" pitchFamily="2" charset="-122"/>
                <a:cs typeface="等线" panose="02010600030101010101" pitchFamily="2" charset="-122"/>
              </a:rPr>
              <a:t>i=3</a:t>
            </a:r>
            <a:endParaRPr lang="en-US" altLang="zh-CN">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函数</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443210" cy="133286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4.4.1 </a:t>
            </a:r>
            <a:r>
              <a:rPr lang="zh-CN" altLang="en-US" sz="3200" dirty="0">
                <a:latin typeface="等线" panose="02010600030101010101" pitchFamily="2" charset="-122"/>
                <a:ea typeface="等线" panose="02010600030101010101" pitchFamily="2" charset="-122"/>
                <a:cs typeface="等线" panose="02010600030101010101" pitchFamily="2" charset="-122"/>
              </a:rPr>
              <a:t>定义函数</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函数是程序的基本组成部分，用于封装可重复执行的代码逻辑。</a:t>
            </a:r>
            <a:r>
              <a:rPr lang="en-US" altLang="zh-CN" sz="2000" dirty="0">
                <a:latin typeface="等线" panose="02010600030101010101" pitchFamily="2" charset="-122"/>
                <a:ea typeface="等线" panose="02010600030101010101" pitchFamily="2" charset="-122"/>
                <a:cs typeface="等线" panose="02010600030101010101" pitchFamily="2" charset="-122"/>
              </a:rPr>
              <a:t>Kotlin </a:t>
            </a:r>
            <a:r>
              <a:rPr lang="zh-CN" altLang="en-US" sz="2000" dirty="0">
                <a:latin typeface="等线" panose="02010600030101010101" pitchFamily="2" charset="-122"/>
                <a:ea typeface="等线" panose="02010600030101010101" pitchFamily="2" charset="-122"/>
                <a:cs typeface="等线" panose="02010600030101010101" pitchFamily="2" charset="-122"/>
              </a:rPr>
              <a:t>提供了一种简洁而强大的函数定义方式，支持参数、返回值、默认参数、可变参数、</a:t>
            </a:r>
            <a:r>
              <a:rPr lang="en-US" altLang="zh-CN" sz="2000" dirty="0">
                <a:latin typeface="等线" panose="02010600030101010101" pitchFamily="2" charset="-122"/>
                <a:ea typeface="等线" panose="02010600030101010101" pitchFamily="2" charset="-122"/>
                <a:cs typeface="等线" panose="02010600030101010101" pitchFamily="2" charset="-122"/>
              </a:rPr>
              <a:t>Lambda </a:t>
            </a:r>
            <a:r>
              <a:rPr lang="zh-CN" altLang="en-US" sz="2000" dirty="0">
                <a:latin typeface="等线" panose="02010600030101010101" pitchFamily="2" charset="-122"/>
                <a:ea typeface="等线" panose="02010600030101010101" pitchFamily="2" charset="-122"/>
                <a:cs typeface="等线" panose="02010600030101010101" pitchFamily="2" charset="-122"/>
              </a:rPr>
              <a:t>表达式等特性，使代码更加清晰和灵活。</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1303655" y="3503295"/>
            <a:ext cx="4064000" cy="41719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语法如下：</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7" name="表格 6"/>
          <p:cNvGraphicFramePr/>
          <p:nvPr>
            <p:custDataLst>
              <p:tags r:id="rId2"/>
            </p:custDataLst>
          </p:nvPr>
        </p:nvGraphicFramePr>
        <p:xfrm>
          <a:off x="1350645" y="3874135"/>
          <a:ext cx="4871720" cy="1048385"/>
        </p:xfrm>
        <a:graphic>
          <a:graphicData uri="http://schemas.openxmlformats.org/drawingml/2006/table">
            <a:tbl>
              <a:tblPr/>
              <a:tblGrid>
                <a:gridCol w="4871720"/>
              </a:tblGrid>
              <a:tr h="104838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fun </a:t>
                      </a:r>
                      <a:r>
                        <a:rPr lang="zh-CN" altLang="en-US" sz="1400">
                          <a:solidFill>
                            <a:srgbClr val="008080"/>
                          </a:solidFill>
                          <a:latin typeface="宋体" panose="02010600030101010101" pitchFamily="2" charset="-122"/>
                          <a:ea typeface="宋体" panose="02010600030101010101" pitchFamily="2" charset="-122"/>
                        </a:rPr>
                        <a:t>函数名</a:t>
                      </a:r>
                      <a:r>
                        <a:rPr lang="en-US" altLang="zh-CN" sz="1400">
                          <a:solidFill>
                            <a:srgbClr val="008080"/>
                          </a:solidFill>
                          <a:latin typeface="宋体" panose="02010600030101010101" pitchFamily="2" charset="-122"/>
                          <a:ea typeface="宋体" panose="02010600030101010101" pitchFamily="2" charset="-122"/>
                        </a:rPr>
                        <a:t>(</a:t>
                      </a:r>
                      <a:r>
                        <a:rPr lang="zh-CN" altLang="en-US" sz="1400">
                          <a:solidFill>
                            <a:srgbClr val="008080"/>
                          </a:solidFill>
                          <a:latin typeface="宋体" panose="02010600030101010101" pitchFamily="2" charset="-122"/>
                          <a:ea typeface="宋体" panose="02010600030101010101" pitchFamily="2" charset="-122"/>
                        </a:rPr>
                        <a:t>参数</a:t>
                      </a:r>
                      <a:r>
                        <a:rPr lang="en-US" altLang="zh-CN" sz="1400">
                          <a:solidFill>
                            <a:srgbClr val="008080"/>
                          </a:solidFill>
                          <a:latin typeface="宋体" panose="02010600030101010101" pitchFamily="2" charset="-122"/>
                          <a:ea typeface="宋体" panose="02010600030101010101" pitchFamily="2" charset="-122"/>
                        </a:rPr>
                        <a:t>1: </a:t>
                      </a:r>
                      <a:r>
                        <a:rPr lang="zh-CN" altLang="en-US" sz="1400">
                          <a:solidFill>
                            <a:srgbClr val="008080"/>
                          </a:solidFill>
                          <a:latin typeface="宋体" panose="02010600030101010101" pitchFamily="2" charset="-122"/>
                          <a:ea typeface="宋体" panose="02010600030101010101" pitchFamily="2" charset="-122"/>
                        </a:rPr>
                        <a:t>类型</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参数</a:t>
                      </a:r>
                      <a:r>
                        <a:rPr lang="en-US" altLang="zh-CN" sz="1400">
                          <a:solidFill>
                            <a:srgbClr val="008080"/>
                          </a:solidFill>
                          <a:latin typeface="宋体" panose="02010600030101010101" pitchFamily="2" charset="-122"/>
                          <a:ea typeface="宋体" panose="02010600030101010101" pitchFamily="2" charset="-122"/>
                        </a:rPr>
                        <a:t>2: </a:t>
                      </a:r>
                      <a:r>
                        <a:rPr lang="zh-CN" altLang="en-US" sz="1400">
                          <a:solidFill>
                            <a:srgbClr val="008080"/>
                          </a:solidFill>
                          <a:latin typeface="宋体" panose="02010600030101010101" pitchFamily="2" charset="-122"/>
                          <a:ea typeface="宋体" panose="02010600030101010101" pitchFamily="2" charset="-122"/>
                        </a:rPr>
                        <a:t>类型</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返回类型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函数体</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return </a:t>
                      </a:r>
                      <a:r>
                        <a:rPr lang="zh-CN" altLang="en-US" sz="1400">
                          <a:solidFill>
                            <a:srgbClr val="008080"/>
                          </a:solidFill>
                          <a:latin typeface="宋体" panose="02010600030101010101" pitchFamily="2" charset="-122"/>
                          <a:ea typeface="宋体" panose="02010600030101010101" pitchFamily="2" charset="-122"/>
                        </a:rPr>
                        <a:t>返回值</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2" name="文本框 11"/>
          <p:cNvSpPr txBox="1"/>
          <p:nvPr/>
        </p:nvSpPr>
        <p:spPr>
          <a:xfrm>
            <a:off x="6512560" y="2988945"/>
            <a:ext cx="4064000" cy="41719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示例</a:t>
            </a:r>
            <a:r>
              <a:rPr lang="en-US" altLang="zh-CN">
                <a:latin typeface="等线" panose="02010600030101010101" pitchFamily="2" charset="-122"/>
                <a:ea typeface="等线" panose="02010600030101010101" pitchFamily="2" charset="-122"/>
                <a:cs typeface="等线" panose="02010600030101010101" pitchFamily="2" charset="-122"/>
              </a:rPr>
              <a:t> </a:t>
            </a:r>
            <a:r>
              <a:rPr lang="zh-CN" altLang="en-US">
                <a:latin typeface="等线" panose="02010600030101010101" pitchFamily="2" charset="-122"/>
                <a:ea typeface="等线" panose="02010600030101010101" pitchFamily="2" charset="-122"/>
                <a:cs typeface="等线" panose="02010600030101010101" pitchFamily="2" charset="-122"/>
              </a:rPr>
              <a:t>：返回</a:t>
            </a:r>
            <a:r>
              <a:rPr lang="en-US" altLang="zh-CN">
                <a:latin typeface="等线" panose="02010600030101010101" pitchFamily="2" charset="-122"/>
                <a:ea typeface="等线" panose="02010600030101010101" pitchFamily="2" charset="-122"/>
                <a:cs typeface="等线" panose="02010600030101010101" pitchFamily="2" charset="-122"/>
              </a:rPr>
              <a:t> Unit</a:t>
            </a:r>
            <a:r>
              <a:rPr lang="zh-CN" altLang="en-US">
                <a:latin typeface="等线" panose="02010600030101010101" pitchFamily="2" charset="-122"/>
                <a:ea typeface="等线" panose="02010600030101010101" pitchFamily="2" charset="-122"/>
                <a:cs typeface="等线" panose="02010600030101010101" pitchFamily="2" charset="-122"/>
              </a:rPr>
              <a:t>（可省略）：</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3" name="表格 12"/>
          <p:cNvGraphicFramePr/>
          <p:nvPr>
            <p:custDataLst>
              <p:tags r:id="rId3"/>
            </p:custDataLst>
          </p:nvPr>
        </p:nvGraphicFramePr>
        <p:xfrm>
          <a:off x="6576695" y="3367405"/>
          <a:ext cx="5083175" cy="1153160"/>
        </p:xfrm>
        <a:graphic>
          <a:graphicData uri="http://schemas.openxmlformats.org/drawingml/2006/table">
            <a:tbl>
              <a:tblPr/>
              <a:tblGrid>
                <a:gridCol w="5083175"/>
              </a:tblGrid>
              <a:tr h="115316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fun printMessage(message: String)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println(message)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printMessage("Kotlin is fun!")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Kotlin is fun!</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8" name="文本框 7"/>
          <p:cNvSpPr txBox="1"/>
          <p:nvPr/>
        </p:nvSpPr>
        <p:spPr>
          <a:xfrm>
            <a:off x="1350645" y="5152390"/>
            <a:ext cx="4919345" cy="883285"/>
          </a:xfrm>
          <a:prstGeom prst="rect">
            <a:avLst/>
          </a:prstGeom>
          <a:noFill/>
        </p:spPr>
        <p:txBody>
          <a:bodyPr wrap="square" rtlCol="0">
            <a:noAutofit/>
          </a:bodyPr>
          <a:p>
            <a:pPr marL="0" lvl="2"/>
            <a:r>
              <a:rPr lang="en-US" altLang="zh-CN">
                <a:latin typeface="等线" panose="02010600030101010101" pitchFamily="2" charset="-122"/>
                <a:ea typeface="等线" panose="02010600030101010101" pitchFamily="2" charset="-122"/>
                <a:cs typeface="等线" panose="02010600030101010101" pitchFamily="2" charset="-122"/>
              </a:rPr>
              <a:t>Kotlin</a:t>
            </a:r>
            <a:r>
              <a:rPr lang="zh-CN" altLang="en-US">
                <a:latin typeface="等线" panose="02010600030101010101" pitchFamily="2" charset="-122"/>
                <a:ea typeface="等线" panose="02010600030101010101" pitchFamily="2" charset="-122"/>
                <a:cs typeface="等线" panose="02010600030101010101" pitchFamily="2" charset="-122"/>
              </a:rPr>
              <a:t>使用</a:t>
            </a:r>
            <a:r>
              <a:rPr lang="en-US" altLang="zh-CN">
                <a:latin typeface="等线" panose="02010600030101010101" pitchFamily="2" charset="-122"/>
                <a:ea typeface="等线" panose="02010600030101010101" pitchFamily="2" charset="-122"/>
                <a:cs typeface="等线" panose="02010600030101010101" pitchFamily="2" charset="-122"/>
              </a:rPr>
              <a:t>fun</a:t>
            </a:r>
            <a:r>
              <a:rPr lang="zh-CN" altLang="en-US">
                <a:latin typeface="等线" panose="02010600030101010101" pitchFamily="2" charset="-122"/>
                <a:ea typeface="等线" panose="02010600030101010101" pitchFamily="2" charset="-122"/>
                <a:cs typeface="等线" panose="02010600030101010101" pitchFamily="2" charset="-122"/>
              </a:rPr>
              <a:t>关键字来定义函数，参数列表可以有多个参数。如果函数没有返回值，返回类型可以省略，默认为</a:t>
            </a:r>
            <a:r>
              <a:rPr lang="en-US" altLang="zh-CN">
                <a:latin typeface="等线" panose="02010600030101010101" pitchFamily="2" charset="-122"/>
                <a:ea typeface="等线" panose="02010600030101010101" pitchFamily="2" charset="-122"/>
                <a:cs typeface="等线" panose="02010600030101010101" pitchFamily="2" charset="-122"/>
              </a:rPr>
              <a:t> Unit</a:t>
            </a:r>
            <a:r>
              <a:rPr lang="zh-CN" altLang="en-US">
                <a:latin typeface="等线" panose="02010600030101010101" pitchFamily="2" charset="-122"/>
                <a:ea typeface="等线" panose="02010600030101010101" pitchFamily="2" charset="-122"/>
                <a:cs typeface="等线" panose="02010600030101010101" pitchFamily="2" charset="-122"/>
              </a:rPr>
              <a:t>（类似</a:t>
            </a:r>
            <a:r>
              <a:rPr lang="en-US" altLang="zh-CN">
                <a:latin typeface="等线" panose="02010600030101010101" pitchFamily="2" charset="-122"/>
                <a:ea typeface="等线" panose="02010600030101010101" pitchFamily="2" charset="-122"/>
                <a:cs typeface="等线" panose="02010600030101010101" pitchFamily="2" charset="-122"/>
              </a:rPr>
              <a:t>void</a:t>
            </a:r>
            <a:r>
              <a:rPr lang="zh-CN" altLang="en-US">
                <a:latin typeface="等线" panose="02010600030101010101" pitchFamily="2" charset="-122"/>
                <a:ea typeface="等线" panose="02010600030101010101" pitchFamily="2" charset="-122"/>
                <a:cs typeface="等线" panose="02010600030101010101" pitchFamily="2" charset="-122"/>
              </a:rPr>
              <a:t>）</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sp>
        <p:nvSpPr>
          <p:cNvPr id="11" name="文本框 10"/>
          <p:cNvSpPr txBox="1"/>
          <p:nvPr/>
        </p:nvSpPr>
        <p:spPr>
          <a:xfrm>
            <a:off x="6576695" y="4689475"/>
            <a:ext cx="4064000" cy="41719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示例</a:t>
            </a:r>
            <a:r>
              <a:rPr lang="en-US" altLang="zh-CN">
                <a:latin typeface="等线" panose="02010600030101010101" pitchFamily="2" charset="-122"/>
                <a:ea typeface="等线" panose="02010600030101010101" pitchFamily="2" charset="-122"/>
                <a:cs typeface="等线" panose="02010600030101010101" pitchFamily="2" charset="-122"/>
              </a:rPr>
              <a:t> </a:t>
            </a:r>
            <a:r>
              <a:rPr lang="zh-CN" altLang="en-US">
                <a:latin typeface="等线" panose="02010600030101010101" pitchFamily="2" charset="-122"/>
                <a:ea typeface="等线" panose="02010600030101010101" pitchFamily="2" charset="-122"/>
                <a:cs typeface="等线" panose="02010600030101010101" pitchFamily="2" charset="-122"/>
              </a:rPr>
              <a:t>：带参数和返回值的函数：</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6" name="表格 15"/>
          <p:cNvGraphicFramePr/>
          <p:nvPr>
            <p:custDataLst>
              <p:tags r:id="rId4"/>
            </p:custDataLst>
          </p:nvPr>
        </p:nvGraphicFramePr>
        <p:xfrm>
          <a:off x="6576695" y="5106670"/>
          <a:ext cx="3881755" cy="68580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fun add(a: Int, b: Int): Int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return a + b</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println(add(3, 5))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8</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7" name="文本框 16"/>
          <p:cNvSpPr txBox="1"/>
          <p:nvPr/>
        </p:nvSpPr>
        <p:spPr>
          <a:xfrm>
            <a:off x="6576695" y="6021070"/>
            <a:ext cx="4551045" cy="883285"/>
          </a:xfrm>
          <a:prstGeom prst="rect">
            <a:avLst/>
          </a:prstGeom>
          <a:noFill/>
        </p:spPr>
        <p:txBody>
          <a:bodyPr wrap="square" rtlCol="0">
            <a:noAutofit/>
          </a:bodyPr>
          <a:p>
            <a:pPr marL="0" lvl="2"/>
            <a:r>
              <a:rPr lang="en-US" altLang="zh-CN">
                <a:latin typeface="等线" panose="02010600030101010101" pitchFamily="2" charset="-122"/>
                <a:ea typeface="等线" panose="02010600030101010101" pitchFamily="2" charset="-122"/>
                <a:cs typeface="等线" panose="02010600030101010101" pitchFamily="2" charset="-122"/>
              </a:rPr>
              <a:t>add(a: Int, b: Int): Int </a:t>
            </a:r>
            <a:r>
              <a:rPr lang="zh-CN" altLang="en-US">
                <a:latin typeface="等线" panose="02010600030101010101" pitchFamily="2" charset="-122"/>
                <a:ea typeface="等线" panose="02010600030101010101" pitchFamily="2" charset="-122"/>
                <a:cs typeface="等线" panose="02010600030101010101" pitchFamily="2" charset="-122"/>
              </a:rPr>
              <a:t>定义了</a:t>
            </a:r>
            <a:r>
              <a:rPr lang="en-US" altLang="zh-CN">
                <a:latin typeface="等线" panose="02010600030101010101" pitchFamily="2" charset="-122"/>
                <a:ea typeface="等线" panose="02010600030101010101" pitchFamily="2" charset="-122"/>
                <a:cs typeface="等线" panose="02010600030101010101" pitchFamily="2" charset="-122"/>
              </a:rPr>
              <a:t> </a:t>
            </a:r>
            <a:r>
              <a:rPr lang="zh-CN" altLang="en-US">
                <a:latin typeface="等线" panose="02010600030101010101" pitchFamily="2" charset="-122"/>
                <a:ea typeface="等线" panose="02010600030101010101" pitchFamily="2" charset="-122"/>
                <a:cs typeface="等线" panose="02010600030101010101" pitchFamily="2" charset="-122"/>
              </a:rPr>
              <a:t>两个</a:t>
            </a:r>
            <a:r>
              <a:rPr lang="en-US" altLang="zh-CN">
                <a:latin typeface="等线" panose="02010600030101010101" pitchFamily="2" charset="-122"/>
                <a:ea typeface="等线" panose="02010600030101010101" pitchFamily="2" charset="-122"/>
                <a:cs typeface="等线" panose="02010600030101010101" pitchFamily="2" charset="-122"/>
              </a:rPr>
              <a:t> Int </a:t>
            </a:r>
            <a:r>
              <a:rPr lang="zh-CN" altLang="en-US">
                <a:latin typeface="等线" panose="02010600030101010101" pitchFamily="2" charset="-122"/>
                <a:ea typeface="等线" panose="02010600030101010101" pitchFamily="2" charset="-122"/>
                <a:cs typeface="等线" panose="02010600030101010101" pitchFamily="2" charset="-122"/>
              </a:rPr>
              <a:t>参数，返回</a:t>
            </a:r>
            <a:r>
              <a:rPr lang="en-US" altLang="zh-CN">
                <a:latin typeface="等线" panose="02010600030101010101" pitchFamily="2" charset="-122"/>
                <a:ea typeface="等线" panose="02010600030101010101" pitchFamily="2" charset="-122"/>
                <a:cs typeface="等线" panose="02010600030101010101" pitchFamily="2" charset="-122"/>
              </a:rPr>
              <a:t> Int </a:t>
            </a:r>
            <a:r>
              <a:rPr lang="zh-CN" altLang="en-US">
                <a:latin typeface="等线" panose="02010600030101010101" pitchFamily="2" charset="-122"/>
                <a:ea typeface="等线" panose="02010600030101010101" pitchFamily="2" charset="-122"/>
                <a:cs typeface="等线" panose="02010600030101010101" pitchFamily="2" charset="-122"/>
              </a:rPr>
              <a:t>类型。</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函数</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443210" cy="133286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4.4.2 </a:t>
            </a:r>
            <a:r>
              <a:rPr lang="zh-CN" altLang="en-US" sz="3200" dirty="0">
                <a:latin typeface="等线" panose="02010600030101010101" pitchFamily="2" charset="-122"/>
                <a:ea typeface="等线" panose="02010600030101010101" pitchFamily="2" charset="-122"/>
                <a:cs typeface="等线" panose="02010600030101010101" pitchFamily="2" charset="-122"/>
              </a:rPr>
              <a:t>具名参数和默认参数</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在</a:t>
            </a:r>
            <a:r>
              <a:rPr lang="en-US" altLang="zh-CN" sz="2000" dirty="0">
                <a:latin typeface="等线" panose="02010600030101010101" pitchFamily="2" charset="-122"/>
                <a:ea typeface="等线" panose="02010600030101010101" pitchFamily="2" charset="-122"/>
                <a:cs typeface="等线" panose="02010600030101010101" pitchFamily="2" charset="-122"/>
              </a:rPr>
              <a:t> Kotlin </a:t>
            </a:r>
            <a:r>
              <a:rPr lang="zh-CN" altLang="en-US" sz="2000" dirty="0">
                <a:latin typeface="等线" panose="02010600030101010101" pitchFamily="2" charset="-122"/>
                <a:ea typeface="等线" panose="02010600030101010101" pitchFamily="2" charset="-122"/>
                <a:cs typeface="等线" panose="02010600030101010101" pitchFamily="2" charset="-122"/>
              </a:rPr>
              <a:t>中，调用函数时可以使用具名参数（</a:t>
            </a:r>
            <a:r>
              <a:rPr lang="en-US" altLang="zh-CN" sz="2000" dirty="0">
                <a:latin typeface="等线" panose="02010600030101010101" pitchFamily="2" charset="-122"/>
                <a:ea typeface="等线" panose="02010600030101010101" pitchFamily="2" charset="-122"/>
                <a:cs typeface="等线" panose="02010600030101010101" pitchFamily="2" charset="-122"/>
              </a:rPr>
              <a:t>Named Arguments</a:t>
            </a:r>
            <a:r>
              <a:rPr lang="zh-CN" altLang="en-US" sz="2000" dirty="0">
                <a:latin typeface="等线" panose="02010600030101010101" pitchFamily="2" charset="-122"/>
                <a:ea typeface="等线" panose="02010600030101010101" pitchFamily="2" charset="-122"/>
                <a:cs typeface="等线" panose="02010600030101010101" pitchFamily="2" charset="-122"/>
              </a:rPr>
              <a:t>）。具名参数允许在调用函数时显式指定参数名称，从而提高代码的可读性，避免因参数顺序错误而导致的调用问题。具名参数特别适用于参数较多且有默认值的函数，使调用更加清晰直观</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7" name="表格 6"/>
          <p:cNvGraphicFramePr/>
          <p:nvPr>
            <p:custDataLst>
              <p:tags r:id="rId2"/>
            </p:custDataLst>
          </p:nvPr>
        </p:nvGraphicFramePr>
        <p:xfrm>
          <a:off x="1442085" y="3615055"/>
          <a:ext cx="10019030" cy="1458595"/>
        </p:xfrm>
        <a:graphic>
          <a:graphicData uri="http://schemas.openxmlformats.org/drawingml/2006/table">
            <a:tbl>
              <a:tblPr/>
              <a:tblGrid>
                <a:gridCol w="10019030"/>
              </a:tblGrid>
              <a:tr h="145859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fun greet(name: String, age: Int)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println("Hello, $name! You are $age years old.")</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greet("Tom", 18)</a:t>
                      </a:r>
                      <a:r>
                        <a:rPr lang="en-US" altLang="zh-CN" sz="1400">
                          <a:solidFill>
                            <a:srgbClr val="008080"/>
                          </a:solidFill>
                          <a:latin typeface="宋体" panose="02010600030101010101" pitchFamily="2" charset="-122"/>
                          <a:ea typeface="宋体" panose="02010600030101010101" pitchFamily="2" charset="-122"/>
                        </a:rPr>
                        <a:t>                // </a:t>
                      </a:r>
                      <a:r>
                        <a:rPr lang="zh-CN" sz="1400">
                          <a:solidFill>
                            <a:srgbClr val="008080"/>
                          </a:solidFill>
                          <a:latin typeface="宋体" panose="02010600030101010101" pitchFamily="2" charset="-122"/>
                          <a:ea typeface="宋体" panose="02010600030101010101" pitchFamily="2" charset="-122"/>
                        </a:rPr>
                        <a:t>没有使用具名参数</a:t>
                      </a:r>
                      <a:endParaRPr 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greet(name = "Alice", age = 25) </a:t>
                      </a:r>
                      <a:r>
                        <a:rPr lang="en-US" altLang="zh-CN" sz="1400">
                          <a:solidFill>
                            <a:srgbClr val="008080"/>
                          </a:solidFill>
                          <a:latin typeface="宋体" panose="02010600030101010101" pitchFamily="2" charset="-122"/>
                          <a:ea typeface="宋体" panose="02010600030101010101" pitchFamily="2" charset="-122"/>
                        </a:rPr>
                        <a:t>  // </a:t>
                      </a:r>
                      <a:r>
                        <a:rPr lang="zh-CN" sz="1400">
                          <a:solidFill>
                            <a:srgbClr val="008080"/>
                          </a:solidFill>
                          <a:latin typeface="宋体" panose="02010600030101010101" pitchFamily="2" charset="-122"/>
                          <a:ea typeface="宋体" panose="02010600030101010101" pitchFamily="2" charset="-122"/>
                        </a:rPr>
                        <a:t>使用具名参数，输出：</a:t>
                      </a:r>
                      <a:r>
                        <a:rPr lang="en-US" altLang="zh-CN" sz="1400">
                          <a:solidFill>
                            <a:srgbClr val="008080"/>
                          </a:solidFill>
                          <a:latin typeface="宋体" panose="02010600030101010101" pitchFamily="2" charset="-122"/>
                          <a:ea typeface="宋体" panose="02010600030101010101" pitchFamily="2" charset="-122"/>
                        </a:rPr>
                        <a:t>Hello, Alice! You are 25 years old.</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greet(age = 30, name = "Bob") </a:t>
                      </a:r>
                      <a:r>
                        <a:rPr lang="en-US" altLang="zh-CN" sz="1400">
                          <a:solidFill>
                            <a:srgbClr val="008080"/>
                          </a:solidFill>
                          <a:latin typeface="宋体" panose="02010600030101010101" pitchFamily="2" charset="-122"/>
                          <a:ea typeface="宋体" panose="02010600030101010101" pitchFamily="2" charset="-122"/>
                        </a:rPr>
                        <a:t>  // </a:t>
                      </a:r>
                      <a:r>
                        <a:rPr lang="zh-CN" sz="1400">
                          <a:solidFill>
                            <a:srgbClr val="008080"/>
                          </a:solidFill>
                          <a:latin typeface="宋体" panose="02010600030101010101" pitchFamily="2" charset="-122"/>
                          <a:ea typeface="宋体" panose="02010600030101010101" pitchFamily="2" charset="-122"/>
                        </a:rPr>
                        <a:t>使用具名参数，参数</a:t>
                      </a:r>
                      <a:r>
                        <a:rPr lang="zh-CN" sz="1400">
                          <a:solidFill>
                            <a:srgbClr val="008080"/>
                          </a:solidFill>
                          <a:latin typeface="宋体" panose="02010600030101010101" pitchFamily="2" charset="-122"/>
                          <a:ea typeface="宋体" panose="02010600030101010101" pitchFamily="2" charset="-122"/>
                        </a:rPr>
                        <a:t>顺序可变</a:t>
                      </a:r>
                      <a:endParaRPr 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10" name="表格 9"/>
          <p:cNvGraphicFramePr/>
          <p:nvPr>
            <p:custDataLst>
              <p:tags r:id="rId3"/>
            </p:custDataLst>
          </p:nvPr>
        </p:nvGraphicFramePr>
        <p:xfrm>
          <a:off x="1492885" y="5371465"/>
          <a:ext cx="7947025" cy="1336675"/>
        </p:xfrm>
        <a:graphic>
          <a:graphicData uri="http://schemas.openxmlformats.org/drawingml/2006/table">
            <a:tbl>
              <a:tblPr/>
              <a:tblGrid>
                <a:gridCol w="7947025"/>
              </a:tblGrid>
              <a:tr h="133667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fun greet(name: String = "Guest")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println("Hello, $name!")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greet()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Hello, Guest!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greet("Alice")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Hello, Alice!</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1492885" y="5033963"/>
            <a:ext cx="5080000" cy="337185"/>
          </a:xfrm>
          <a:prstGeom prst="rect">
            <a:avLst/>
          </a:prstGeom>
        </p:spPr>
        <p:txBody>
          <a:bodyPr>
            <a:spAutoFit/>
          </a:bodyPr>
          <a:p>
            <a:pPr marL="0" indent="0" algn="just" defTabSz="266700">
              <a:spcBef>
                <a:spcPct val="0"/>
              </a:spcBef>
              <a:spcAft>
                <a:spcPct val="0"/>
              </a:spcAft>
            </a:pPr>
            <a:r>
              <a:rPr lang="zh-CN" altLang="en-US" sz="1600">
                <a:latin typeface="宋体" panose="02010600030101010101" pitchFamily="2" charset="-122"/>
                <a:ea typeface="宋体" panose="02010600030101010101" pitchFamily="2" charset="-122"/>
              </a:rPr>
              <a:t>示例：默认参数</a:t>
            </a:r>
            <a:endParaRPr lang="zh-CN" altLang="en-US" sz="1600">
              <a:latin typeface="宋体" panose="02010600030101010101" pitchFamily="2" charset="-122"/>
              <a:ea typeface="宋体" panose="02010600030101010101" pitchFamily="2" charset="-122"/>
            </a:endParaRPr>
          </a:p>
        </p:txBody>
      </p:sp>
      <p:sp>
        <p:nvSpPr>
          <p:cNvPr id="3" name="文本框 2"/>
          <p:cNvSpPr txBox="1"/>
          <p:nvPr/>
        </p:nvSpPr>
        <p:spPr>
          <a:xfrm>
            <a:off x="1492885" y="3277553"/>
            <a:ext cx="5080000" cy="337185"/>
          </a:xfrm>
          <a:prstGeom prst="rect">
            <a:avLst/>
          </a:prstGeom>
        </p:spPr>
        <p:txBody>
          <a:bodyPr>
            <a:spAutoFit/>
          </a:bodyPr>
          <a:p>
            <a:pPr marL="0" indent="0" algn="just" defTabSz="266700">
              <a:spcBef>
                <a:spcPct val="0"/>
              </a:spcBef>
              <a:spcAft>
                <a:spcPct val="0"/>
              </a:spcAft>
            </a:pPr>
            <a:r>
              <a:rPr lang="zh-CN" altLang="en-US" sz="1600">
                <a:latin typeface="宋体" panose="02010600030101010101" pitchFamily="2" charset="-122"/>
                <a:ea typeface="宋体" panose="02010600030101010101" pitchFamily="2" charset="-122"/>
              </a:rPr>
              <a:t>示例：</a:t>
            </a:r>
            <a:r>
              <a:rPr lang="zh-CN" altLang="en-US" sz="1600">
                <a:latin typeface="宋体" panose="02010600030101010101" pitchFamily="2" charset="-122"/>
                <a:ea typeface="宋体" panose="02010600030101010101" pitchFamily="2" charset="-122"/>
              </a:rPr>
              <a:t>具名参数</a:t>
            </a:r>
            <a:endParaRPr lang="zh-CN" altLang="en-US" sz="1600">
              <a:latin typeface="宋体" panose="02010600030101010101" pitchFamily="2" charset="-122"/>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函数</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443210" cy="133286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4.4.3 </a:t>
            </a:r>
            <a:r>
              <a:rPr lang="zh-CN" altLang="en-US" sz="3200" dirty="0">
                <a:latin typeface="等线" panose="02010600030101010101" pitchFamily="2" charset="-122"/>
                <a:ea typeface="等线" panose="02010600030101010101" pitchFamily="2" charset="-122"/>
                <a:cs typeface="等线" panose="02010600030101010101" pitchFamily="2" charset="-122"/>
              </a:rPr>
              <a:t>可变参数</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可变参数（</a:t>
            </a:r>
            <a:r>
              <a:rPr lang="en-US" altLang="zh-CN" sz="2000" dirty="0">
                <a:latin typeface="等线" panose="02010600030101010101" pitchFamily="2" charset="-122"/>
                <a:ea typeface="等线" panose="02010600030101010101" pitchFamily="2" charset="-122"/>
                <a:cs typeface="等线" panose="02010600030101010101" pitchFamily="2" charset="-122"/>
              </a:rPr>
              <a:t>Varargs</a:t>
            </a:r>
            <a:r>
              <a:rPr lang="zh-CN" altLang="en-US" sz="2000" dirty="0">
                <a:latin typeface="等线" panose="02010600030101010101" pitchFamily="2" charset="-122"/>
                <a:ea typeface="等线" panose="02010600030101010101" pitchFamily="2" charset="-122"/>
                <a:cs typeface="等线" panose="02010600030101010101" pitchFamily="2" charset="-122"/>
              </a:rPr>
              <a:t>）允许函数接收不定数量的参数，调用时可以传入多个值，而函数内部会将它们视为数组进行处理。这对于需要处理多个同类型参数的场景（例如累加、拼接等）非常实用。</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7" name="表格 6"/>
          <p:cNvGraphicFramePr/>
          <p:nvPr>
            <p:custDataLst>
              <p:tags r:id="rId2"/>
            </p:custDataLst>
          </p:nvPr>
        </p:nvGraphicFramePr>
        <p:xfrm>
          <a:off x="3885565" y="4020185"/>
          <a:ext cx="3881755" cy="1257300"/>
        </p:xfrm>
        <a:graphic>
          <a:graphicData uri="http://schemas.openxmlformats.org/drawingml/2006/table">
            <a:tbl>
              <a:tblPr/>
              <a:tblGrid>
                <a:gridCol w="3881755"/>
              </a:tblGrid>
              <a:tr h="125730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fun sumAll(vararg numbers: Int): Int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return numbers.sum()</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println(sumAll(1, 2, 3, 4, 5))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15</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2962910" y="5572760"/>
            <a:ext cx="6096000" cy="706755"/>
          </a:xfrm>
          <a:prstGeom prst="rect">
            <a:avLst/>
          </a:prstGeom>
          <a:noFill/>
        </p:spPr>
        <p:txBody>
          <a:bodyPr wrap="square" rtlCol="0" anchor="t">
            <a:spAutoFit/>
          </a:bodyPr>
          <a:p>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vararg numbers: Int </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允许传入多个参数，并在函数内部作为数组处理。</a:t>
            </a: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p:txBody>
      </p:sp>
      <p:sp>
        <p:nvSpPr>
          <p:cNvPr id="3" name="文本框 2"/>
          <p:cNvSpPr txBox="1"/>
          <p:nvPr/>
        </p:nvSpPr>
        <p:spPr>
          <a:xfrm>
            <a:off x="3851910" y="3693478"/>
            <a:ext cx="5080000" cy="337185"/>
          </a:xfrm>
          <a:prstGeom prst="rect">
            <a:avLst/>
          </a:prstGeom>
        </p:spPr>
        <p:txBody>
          <a:bodyPr>
            <a:spAutoFit/>
          </a:bodyPr>
          <a:p>
            <a:pPr marL="0" indent="0" algn="just" defTabSz="266700">
              <a:spcBef>
                <a:spcPct val="0"/>
              </a:spcBef>
              <a:spcAft>
                <a:spcPct val="0"/>
              </a:spcAft>
            </a:pPr>
            <a:r>
              <a:rPr lang="zh-CN" altLang="en-US" sz="1600">
                <a:latin typeface="宋体" panose="02010600030101010101" pitchFamily="2" charset="-122"/>
                <a:ea typeface="宋体" panose="02010600030101010101" pitchFamily="2" charset="-122"/>
              </a:rPr>
              <a:t>示例：可变</a:t>
            </a:r>
            <a:r>
              <a:rPr lang="zh-CN" altLang="en-US" sz="1600">
                <a:latin typeface="宋体" panose="02010600030101010101" pitchFamily="2" charset="-122"/>
                <a:ea typeface="宋体" panose="02010600030101010101" pitchFamily="2" charset="-122"/>
              </a:rPr>
              <a:t>参数</a:t>
            </a:r>
            <a:endParaRPr lang="zh-CN" altLang="en-US" sz="1600">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4.1</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简介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4984115" cy="344614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zh-CN" sz="3200" dirty="0">
                <a:latin typeface="等线" panose="02010600030101010101" pitchFamily="2" charset="-122"/>
                <a:ea typeface="等线" panose="02010600030101010101" pitchFamily="2" charset="-122"/>
                <a:cs typeface="等线" panose="02010600030101010101" pitchFamily="2" charset="-122"/>
              </a:rPr>
              <a:t>4.1.1 </a:t>
            </a:r>
            <a:r>
              <a:rPr lang="zh-CN" altLang="en-US" sz="3200" dirty="0">
                <a:latin typeface="等线" panose="02010600030101010101" pitchFamily="2" charset="-122"/>
                <a:ea typeface="等线" panose="02010600030101010101" pitchFamily="2" charset="-122"/>
                <a:cs typeface="等线" panose="02010600030101010101" pitchFamily="2" charset="-122"/>
              </a:rPr>
              <a:t>什么是</a:t>
            </a:r>
            <a:r>
              <a:rPr lang="en-US" altLang="zh-CN" sz="3200" dirty="0">
                <a:latin typeface="等线" panose="02010600030101010101" pitchFamily="2" charset="-122"/>
                <a:ea typeface="等线" panose="02010600030101010101" pitchFamily="2" charset="-122"/>
                <a:cs typeface="等线" panose="02010600030101010101" pitchFamily="2" charset="-122"/>
              </a:rPr>
              <a:t> Kotlin</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a:r>
              <a:rPr lang="en-US" altLang="zh-CN" sz="2000" dirty="0">
                <a:latin typeface="等线" panose="02010600030101010101" pitchFamily="2" charset="-122"/>
                <a:ea typeface="等线" panose="02010600030101010101" pitchFamily="2" charset="-122"/>
                <a:cs typeface="等线" panose="02010600030101010101" pitchFamily="2" charset="-122"/>
              </a:rPr>
              <a:t>Kotlin </a:t>
            </a:r>
            <a:r>
              <a:rPr lang="zh-CN" altLang="en-US" sz="2000" dirty="0">
                <a:latin typeface="等线" panose="02010600030101010101" pitchFamily="2" charset="-122"/>
                <a:ea typeface="等线" panose="02010600030101010101" pitchFamily="2" charset="-122"/>
                <a:cs typeface="等线" panose="02010600030101010101" pitchFamily="2" charset="-122"/>
              </a:rPr>
              <a:t>通过</a:t>
            </a:r>
            <a:r>
              <a:rPr lang="en-US" altLang="zh-CN" sz="2000" dirty="0">
                <a:latin typeface="等线" panose="02010600030101010101" pitchFamily="2" charset="-122"/>
                <a:ea typeface="等线" panose="02010600030101010101" pitchFamily="2" charset="-122"/>
                <a:cs typeface="等线" panose="02010600030101010101" pitchFamily="2" charset="-122"/>
              </a:rPr>
              <a:t> LLVM</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Low Level Virtual Machine</a:t>
            </a:r>
            <a:r>
              <a:rPr lang="zh-CN" altLang="en-US" sz="2000" dirty="0">
                <a:latin typeface="等线" panose="02010600030101010101" pitchFamily="2" charset="-122"/>
                <a:ea typeface="等线" panose="02010600030101010101" pitchFamily="2" charset="-122"/>
                <a:cs typeface="等线" panose="02010600030101010101" pitchFamily="2" charset="-122"/>
              </a:rPr>
              <a:t>）进行代码优化，并支持多种后端编译，使其具备高度的灵活性和跨平台能力</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r>
              <a:rPr lang="zh-CN" altLang="en-US" sz="2000" dirty="0">
                <a:latin typeface="等线" panose="02010600030101010101" pitchFamily="2" charset="-122"/>
                <a:ea typeface="等线" panose="02010600030101010101" pitchFamily="2" charset="-122"/>
                <a:cs typeface="等线" panose="02010600030101010101" pitchFamily="2" charset="-122"/>
              </a:rPr>
              <a:t>这种多后端编译特性，使得</a:t>
            </a:r>
            <a:r>
              <a:rPr lang="en-US" altLang="zh-CN" sz="2000" dirty="0">
                <a:latin typeface="等线" panose="02010600030101010101" pitchFamily="2" charset="-122"/>
                <a:ea typeface="等线" panose="02010600030101010101" pitchFamily="2" charset="-122"/>
                <a:cs typeface="等线" panose="02010600030101010101" pitchFamily="2" charset="-122"/>
              </a:rPr>
              <a:t>Kotlin</a:t>
            </a:r>
            <a:r>
              <a:rPr lang="zh-CN" altLang="en-US" sz="2000" dirty="0">
                <a:latin typeface="等线" panose="02010600030101010101" pitchFamily="2" charset="-122"/>
                <a:ea typeface="等线" panose="02010600030101010101" pitchFamily="2" charset="-122"/>
                <a:cs typeface="等线" panose="02010600030101010101" pitchFamily="2" charset="-122"/>
              </a:rPr>
              <a:t>不仅适用于</a:t>
            </a:r>
            <a:r>
              <a:rPr lang="en-US" altLang="zh-CN" sz="2000" dirty="0">
                <a:latin typeface="等线" panose="02010600030101010101" pitchFamily="2" charset="-122"/>
                <a:ea typeface="等线" panose="02010600030101010101" pitchFamily="2" charset="-122"/>
                <a:cs typeface="等线" panose="02010600030101010101" pitchFamily="2" charset="-122"/>
              </a:rPr>
              <a:t>Android</a:t>
            </a:r>
            <a:r>
              <a:rPr lang="zh-CN" altLang="en-US" sz="2000" dirty="0">
                <a:latin typeface="等线" panose="02010600030101010101" pitchFamily="2" charset="-122"/>
                <a:ea typeface="等线" panose="02010600030101010101" pitchFamily="2" charset="-122"/>
                <a:cs typeface="等线" panose="02010600030101010101" pitchFamily="2" charset="-122"/>
              </a:rPr>
              <a:t>开发，还可广泛用于</a:t>
            </a:r>
            <a:r>
              <a:rPr lang="en-US" altLang="zh-CN" sz="2000" dirty="0">
                <a:latin typeface="等线" panose="02010600030101010101" pitchFamily="2" charset="-122"/>
                <a:ea typeface="等线" panose="02010600030101010101" pitchFamily="2" charset="-122"/>
                <a:cs typeface="等线" panose="02010600030101010101" pitchFamily="2" charset="-122"/>
              </a:rPr>
              <a:t>Web</a:t>
            </a:r>
            <a:r>
              <a:rPr lang="zh-CN" altLang="en-US" sz="2000" dirty="0">
                <a:latin typeface="等线" panose="02010600030101010101" pitchFamily="2" charset="-122"/>
                <a:ea typeface="等线" panose="02010600030101010101" pitchFamily="2" charset="-122"/>
                <a:cs typeface="等线" panose="02010600030101010101" pitchFamily="2" charset="-122"/>
              </a:rPr>
              <a:t>前端、后端服务器开发、桌面应用、甚至嵌入式系统，极大地拓展了</a:t>
            </a:r>
            <a:r>
              <a:rPr lang="en-US" altLang="zh-CN" sz="2000" dirty="0">
                <a:latin typeface="等线" panose="02010600030101010101" pitchFamily="2" charset="-122"/>
                <a:ea typeface="等线" panose="02010600030101010101" pitchFamily="2" charset="-122"/>
                <a:cs typeface="等线" panose="02010600030101010101" pitchFamily="2" charset="-122"/>
              </a:rPr>
              <a:t>Kotlin</a:t>
            </a:r>
            <a:r>
              <a:rPr lang="zh-CN" altLang="en-US" sz="2000" dirty="0">
                <a:latin typeface="等线" panose="02010600030101010101" pitchFamily="2" charset="-122"/>
                <a:ea typeface="等线" panose="02010600030101010101" pitchFamily="2" charset="-122"/>
                <a:cs typeface="等线" panose="02010600030101010101" pitchFamily="2" charset="-122"/>
              </a:rPr>
              <a:t>的应用场景</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342900" lvl="1" indent="0">
              <a:buNone/>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2" name="图片 86" descr="Kotlin Language"/>
          <p:cNvPicPr>
            <a:picLocks noChangeAspect="1"/>
          </p:cNvPicPr>
          <p:nvPr/>
        </p:nvPicPr>
        <p:blipFill>
          <a:blip r:embed="rId2"/>
          <a:stretch>
            <a:fillRect/>
          </a:stretch>
        </p:blipFill>
        <p:spPr>
          <a:xfrm>
            <a:off x="6192203" y="2046605"/>
            <a:ext cx="5266055" cy="332994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函数</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443210" cy="103441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4 </a:t>
            </a:r>
            <a:r>
              <a:rPr lang="zh-CN" altLang="en-US" sz="3200" dirty="0">
                <a:latin typeface="等线" panose="02010600030101010101" pitchFamily="2" charset="-122"/>
                <a:ea typeface="等线" panose="02010600030101010101" pitchFamily="2" charset="-122"/>
                <a:cs typeface="等线" panose="02010600030101010101" pitchFamily="2" charset="-122"/>
                <a:sym typeface="+mn-ea"/>
              </a:rPr>
              <a:t>单表达式函数</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单表达式函数（</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Single-Expression Function</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）是一种简洁的函数写法，适用于函数体只有单个表达式的情况。可以省略</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代码块和</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return</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关键字，使代码更加简洁和可读</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1303655" y="3286760"/>
            <a:ext cx="4064000" cy="41719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示例</a:t>
            </a:r>
            <a:r>
              <a:rPr lang="en-US" altLang="zh-CN">
                <a:latin typeface="等线" panose="02010600030101010101" pitchFamily="2" charset="-122"/>
                <a:ea typeface="等线" panose="02010600030101010101" pitchFamily="2" charset="-122"/>
                <a:cs typeface="等线" panose="02010600030101010101" pitchFamily="2" charset="-122"/>
              </a:rPr>
              <a:t> </a:t>
            </a:r>
            <a:r>
              <a:rPr lang="zh-CN" altLang="en-US">
                <a:latin typeface="等线" panose="02010600030101010101" pitchFamily="2" charset="-122"/>
                <a:ea typeface="等线" panose="02010600030101010101" pitchFamily="2" charset="-122"/>
                <a:cs typeface="等线" panose="02010600030101010101" pitchFamily="2" charset="-122"/>
              </a:rPr>
              <a:t>：单表达式函数：</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7" name="表格 6"/>
          <p:cNvGraphicFramePr/>
          <p:nvPr>
            <p:custDataLst>
              <p:tags r:id="rId2"/>
            </p:custDataLst>
          </p:nvPr>
        </p:nvGraphicFramePr>
        <p:xfrm>
          <a:off x="1303655" y="3703320"/>
          <a:ext cx="3881755" cy="496570"/>
        </p:xfrm>
        <a:graphic>
          <a:graphicData uri="http://schemas.openxmlformats.org/drawingml/2006/table">
            <a:tbl>
              <a:tblPr/>
              <a:tblGrid>
                <a:gridCol w="3881755"/>
              </a:tblGrid>
              <a:tr h="49657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fun square(x: Int) = x * x</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println(square(5))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25</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8" name="文本框 7"/>
          <p:cNvSpPr txBox="1"/>
          <p:nvPr/>
        </p:nvSpPr>
        <p:spPr>
          <a:xfrm>
            <a:off x="1303655" y="4499610"/>
            <a:ext cx="4064000" cy="88328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上面的代码使用了单表达式函数，等价于下面的代码：</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3"/>
            </p:custDataLst>
          </p:nvPr>
        </p:nvGraphicFramePr>
        <p:xfrm>
          <a:off x="1303655" y="5466080"/>
          <a:ext cx="3881755" cy="41148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fun square(x: Int): Int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return x * x</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1" name="文本框 10"/>
          <p:cNvSpPr txBox="1"/>
          <p:nvPr/>
        </p:nvSpPr>
        <p:spPr>
          <a:xfrm>
            <a:off x="6772910" y="3286760"/>
            <a:ext cx="4064000" cy="41719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示例</a:t>
            </a:r>
            <a:r>
              <a:rPr lang="en-US" altLang="zh-CN">
                <a:latin typeface="等线" panose="02010600030101010101" pitchFamily="2" charset="-122"/>
                <a:ea typeface="等线" panose="02010600030101010101" pitchFamily="2" charset="-122"/>
                <a:cs typeface="等线" panose="02010600030101010101" pitchFamily="2" charset="-122"/>
              </a:rPr>
              <a:t> </a:t>
            </a:r>
            <a:r>
              <a:rPr lang="zh-CN" altLang="en-US">
                <a:latin typeface="等线" panose="02010600030101010101" pitchFamily="2" charset="-122"/>
                <a:ea typeface="等线" panose="02010600030101010101" pitchFamily="2" charset="-122"/>
                <a:cs typeface="等线" panose="02010600030101010101" pitchFamily="2" charset="-122"/>
              </a:rPr>
              <a:t>：单表达式，返回</a:t>
            </a:r>
            <a:r>
              <a:rPr lang="en-US" altLang="zh-CN">
                <a:latin typeface="等线" panose="02010600030101010101" pitchFamily="2" charset="-122"/>
                <a:ea typeface="等线" panose="02010600030101010101" pitchFamily="2" charset="-122"/>
                <a:cs typeface="等线" panose="02010600030101010101" pitchFamily="2" charset="-122"/>
              </a:rPr>
              <a:t> String</a:t>
            </a:r>
            <a:r>
              <a:rPr lang="zh-CN" altLang="en-US">
                <a:latin typeface="等线" panose="02010600030101010101" pitchFamily="2" charset="-122"/>
                <a:ea typeface="等线" panose="02010600030101010101" pitchFamily="2" charset="-122"/>
                <a:cs typeface="等线" panose="02010600030101010101" pitchFamily="2" charset="-122"/>
              </a:rPr>
              <a:t>：</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6" name="表格 15"/>
          <p:cNvGraphicFramePr/>
          <p:nvPr>
            <p:custDataLst>
              <p:tags r:id="rId4"/>
            </p:custDataLst>
          </p:nvPr>
        </p:nvGraphicFramePr>
        <p:xfrm>
          <a:off x="6856730" y="3712210"/>
          <a:ext cx="4523740" cy="686435"/>
        </p:xfrm>
        <a:graphic>
          <a:graphicData uri="http://schemas.openxmlformats.org/drawingml/2006/table">
            <a:tbl>
              <a:tblPr/>
              <a:tblGrid>
                <a:gridCol w="4523740"/>
              </a:tblGrid>
              <a:tr h="68643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fun greet(name: String) = "Hello, $name!"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println(greet("Alice"))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 </a:t>
                      </a:r>
                      <a:r>
                        <a:rPr lang="en-US" altLang="zh-CN" sz="1400">
                          <a:solidFill>
                            <a:srgbClr val="008080"/>
                          </a:solidFill>
                          <a:latin typeface="宋体" panose="02010600030101010101" pitchFamily="2" charset="-122"/>
                          <a:ea typeface="宋体" panose="02010600030101010101" pitchFamily="2" charset="-122"/>
                        </a:rPr>
                        <a:t>Hello, Alice</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7" name="文本框 16"/>
          <p:cNvSpPr txBox="1"/>
          <p:nvPr/>
        </p:nvSpPr>
        <p:spPr>
          <a:xfrm>
            <a:off x="6772910" y="4324985"/>
            <a:ext cx="4064000" cy="1619250"/>
          </a:xfrm>
          <a:prstGeom prst="rect">
            <a:avLst/>
          </a:prstGeom>
          <a:noFill/>
        </p:spPr>
        <p:txBody>
          <a:bodyPr wrap="square" rtlCol="0">
            <a:noAutofit/>
          </a:bodyPr>
          <a:p>
            <a:pPr marL="0" lvl="2"/>
            <a:r>
              <a:rPr lang="en-US" altLang="zh-CN">
                <a:latin typeface="等线" panose="02010600030101010101" pitchFamily="2" charset="-122"/>
                <a:ea typeface="等线" panose="02010600030101010101" pitchFamily="2" charset="-122"/>
                <a:cs typeface="等线" panose="02010600030101010101" pitchFamily="2" charset="-122"/>
              </a:rPr>
              <a:t>"Hello, $name!" </a:t>
            </a:r>
            <a:r>
              <a:rPr lang="zh-CN" altLang="en-US">
                <a:latin typeface="等线" panose="02010600030101010101" pitchFamily="2" charset="-122"/>
                <a:ea typeface="等线" panose="02010600030101010101" pitchFamily="2" charset="-122"/>
                <a:cs typeface="等线" panose="02010600030101010101" pitchFamily="2" charset="-122"/>
              </a:rPr>
              <a:t>是字符串模板的用法，它允许在字符串中直接嵌入变量或表达式。</a:t>
            </a:r>
            <a:endParaRPr lang="zh-CN" altLang="en-US">
              <a:latin typeface="等线" panose="02010600030101010101" pitchFamily="2" charset="-122"/>
              <a:ea typeface="等线" panose="02010600030101010101" pitchFamily="2" charset="-122"/>
              <a:cs typeface="等线" panose="02010600030101010101" pitchFamily="2" charset="-122"/>
            </a:endParaRPr>
          </a:p>
          <a:p>
            <a:pPr marL="0" lvl="2"/>
            <a:r>
              <a:rPr lang="zh-CN" altLang="en-US">
                <a:latin typeface="等线" panose="02010600030101010101" pitchFamily="2" charset="-122"/>
                <a:ea typeface="等线" panose="02010600030101010101" pitchFamily="2" charset="-122"/>
                <a:cs typeface="等线" panose="02010600030101010101" pitchFamily="2" charset="-122"/>
              </a:rPr>
              <a:t>变量</a:t>
            </a:r>
            <a:r>
              <a:rPr lang="en-US" altLang="zh-CN">
                <a:latin typeface="等线" panose="02010600030101010101" pitchFamily="2" charset="-122"/>
                <a:ea typeface="等线" panose="02010600030101010101" pitchFamily="2" charset="-122"/>
                <a:cs typeface="等线" panose="02010600030101010101" pitchFamily="2" charset="-122"/>
              </a:rPr>
              <a:t>name</a:t>
            </a:r>
            <a:r>
              <a:rPr lang="zh-CN" altLang="en-US">
                <a:latin typeface="等线" panose="02010600030101010101" pitchFamily="2" charset="-122"/>
                <a:ea typeface="等线" panose="02010600030101010101" pitchFamily="2" charset="-122"/>
                <a:cs typeface="等线" panose="02010600030101010101" pitchFamily="2" charset="-122"/>
              </a:rPr>
              <a:t>的值</a:t>
            </a:r>
            <a:r>
              <a:rPr lang="en-US" altLang="zh-CN">
                <a:latin typeface="等线" panose="02010600030101010101" pitchFamily="2" charset="-122"/>
                <a:ea typeface="等线" panose="02010600030101010101" pitchFamily="2" charset="-122"/>
                <a:cs typeface="等线" panose="02010600030101010101" pitchFamily="2" charset="-122"/>
              </a:rPr>
              <a:t>"Alice"</a:t>
            </a:r>
            <a:r>
              <a:rPr lang="zh-CN" altLang="en-US">
                <a:latin typeface="等线" panose="02010600030101010101" pitchFamily="2" charset="-122"/>
                <a:ea typeface="等线" panose="02010600030101010101" pitchFamily="2" charset="-122"/>
                <a:cs typeface="等线" panose="02010600030101010101" pitchFamily="2" charset="-122"/>
              </a:rPr>
              <a:t>被替换到字符串中，因此输出的字符串是</a:t>
            </a:r>
            <a:r>
              <a:rPr lang="en-US" altLang="zh-CN">
                <a:latin typeface="等线" panose="02010600030101010101" pitchFamily="2" charset="-122"/>
                <a:ea typeface="等线" panose="02010600030101010101" pitchFamily="2" charset="-122"/>
                <a:cs typeface="等线" panose="02010600030101010101" pitchFamily="2" charset="-122"/>
              </a:rPr>
              <a:t>Hello, Alice</a:t>
            </a:r>
            <a:r>
              <a:rPr lang="zh-CN" altLang="en-US">
                <a:latin typeface="等线" panose="02010600030101010101" pitchFamily="2" charset="-122"/>
                <a:ea typeface="等线" panose="02010600030101010101" pitchFamily="2" charset="-122"/>
                <a:cs typeface="等线" panose="02010600030101010101" pitchFamily="2" charset="-122"/>
              </a:rPr>
              <a:t>。</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函数</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443210" cy="45466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4 </a:t>
            </a:r>
            <a:r>
              <a:rPr lang="zh-CN" altLang="en-US" sz="3200" dirty="0">
                <a:latin typeface="等线" panose="02010600030101010101" pitchFamily="2" charset="-122"/>
                <a:ea typeface="等线" panose="02010600030101010101" pitchFamily="2" charset="-122"/>
                <a:cs typeface="等线" panose="02010600030101010101" pitchFamily="2" charset="-122"/>
                <a:sym typeface="+mn-ea"/>
              </a:rPr>
              <a:t>单表达式函数</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1303655" y="4792345"/>
            <a:ext cx="4064000" cy="797560"/>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如果需要在字符串中插入更复杂的表达式，可以使用</a:t>
            </a:r>
            <a:r>
              <a:rPr lang="en-US" altLang="zh-CN">
                <a:latin typeface="等线" panose="02010600030101010101" pitchFamily="2" charset="-122"/>
                <a:ea typeface="等线" panose="02010600030101010101" pitchFamily="2" charset="-122"/>
                <a:cs typeface="等线" panose="02010600030101010101" pitchFamily="2" charset="-122"/>
              </a:rPr>
              <a:t>${}</a:t>
            </a:r>
            <a:r>
              <a:rPr lang="zh-CN" altLang="en-US">
                <a:latin typeface="等线" panose="02010600030101010101" pitchFamily="2" charset="-122"/>
                <a:ea typeface="等线" panose="02010600030101010101" pitchFamily="2" charset="-122"/>
                <a:cs typeface="等线" panose="02010600030101010101" pitchFamily="2" charset="-122"/>
              </a:rPr>
              <a:t>包裹表达式。</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7" name="表格 6"/>
          <p:cNvGraphicFramePr/>
          <p:nvPr>
            <p:custDataLst>
              <p:tags r:id="rId2"/>
            </p:custDataLst>
          </p:nvPr>
        </p:nvGraphicFramePr>
        <p:xfrm>
          <a:off x="1303655" y="3392805"/>
          <a:ext cx="4487545" cy="1240790"/>
        </p:xfrm>
        <a:graphic>
          <a:graphicData uri="http://schemas.openxmlformats.org/drawingml/2006/table">
            <a:tbl>
              <a:tblPr/>
              <a:tblGrid>
                <a:gridCol w="4487545"/>
              </a:tblGrid>
              <a:tr h="124079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age = 25</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println("Next year, you will be ${age + 1} years old.") </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Next year, you will be 26 years old.</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8" name="文本框 7"/>
          <p:cNvSpPr txBox="1"/>
          <p:nvPr/>
        </p:nvSpPr>
        <p:spPr>
          <a:xfrm>
            <a:off x="6633210" y="2827655"/>
            <a:ext cx="4064000" cy="43116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示例</a:t>
            </a:r>
            <a:r>
              <a:rPr lang="en-US" altLang="zh-CN">
                <a:latin typeface="等线" panose="02010600030101010101" pitchFamily="2" charset="-122"/>
                <a:ea typeface="等线" panose="02010600030101010101" pitchFamily="2" charset="-122"/>
                <a:cs typeface="等线" panose="02010600030101010101" pitchFamily="2" charset="-122"/>
              </a:rPr>
              <a:t> </a:t>
            </a:r>
            <a:r>
              <a:rPr lang="zh-CN" altLang="en-US">
                <a:latin typeface="等线" panose="02010600030101010101" pitchFamily="2" charset="-122"/>
                <a:ea typeface="等线" panose="02010600030101010101" pitchFamily="2" charset="-122"/>
                <a:cs typeface="等线" panose="02010600030101010101" pitchFamily="2" charset="-122"/>
              </a:rPr>
              <a:t>：结合默认参数</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3"/>
            </p:custDataLst>
          </p:nvPr>
        </p:nvGraphicFramePr>
        <p:xfrm>
          <a:off x="6633210" y="3429000"/>
          <a:ext cx="3881755" cy="41148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fun add(a: Int, b: Int = 5) = a + b</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println(add(10))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 </a:t>
                      </a:r>
                      <a:r>
                        <a:rPr lang="en-US" altLang="zh-CN" sz="1400">
                          <a:solidFill>
                            <a:srgbClr val="008080"/>
                          </a:solidFill>
                          <a:latin typeface="宋体" panose="02010600030101010101" pitchFamily="2" charset="-122"/>
                          <a:ea typeface="宋体" panose="02010600030101010101" pitchFamily="2" charset="-122"/>
                        </a:rPr>
                        <a:t>15</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println(add(10, 20))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 </a:t>
                      </a:r>
                      <a:r>
                        <a:rPr lang="en-US" altLang="zh-CN" sz="1400">
                          <a:solidFill>
                            <a:srgbClr val="008080"/>
                          </a:solidFill>
                          <a:latin typeface="宋体" panose="02010600030101010101" pitchFamily="2" charset="-122"/>
                          <a:ea typeface="宋体" panose="02010600030101010101" pitchFamily="2" charset="-122"/>
                        </a:rPr>
                        <a:t>30</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1" name="文本框 10"/>
          <p:cNvSpPr txBox="1"/>
          <p:nvPr/>
        </p:nvSpPr>
        <p:spPr>
          <a:xfrm>
            <a:off x="6548755" y="4450715"/>
            <a:ext cx="4064000" cy="177990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这段代码定义了一个带默认参数的单表达式函数</a:t>
            </a:r>
            <a:r>
              <a:rPr lang="en-US" altLang="zh-CN">
                <a:latin typeface="等线" panose="02010600030101010101" pitchFamily="2" charset="-122"/>
                <a:ea typeface="等线" panose="02010600030101010101" pitchFamily="2" charset="-122"/>
                <a:cs typeface="等线" panose="02010600030101010101" pitchFamily="2" charset="-122"/>
              </a:rPr>
              <a:t>add</a:t>
            </a:r>
            <a:r>
              <a:rPr lang="zh-CN" altLang="en-US">
                <a:latin typeface="等线" panose="02010600030101010101" pitchFamily="2" charset="-122"/>
                <a:ea typeface="等线" panose="02010600030101010101" pitchFamily="2" charset="-122"/>
                <a:cs typeface="等线" panose="02010600030101010101" pitchFamily="2" charset="-122"/>
              </a:rPr>
              <a:t>，用于计算两个整数的和。</a:t>
            </a:r>
            <a:r>
              <a:rPr lang="en-US" altLang="zh-CN">
                <a:latin typeface="等线" panose="02010600030101010101" pitchFamily="2" charset="-122"/>
                <a:ea typeface="等线" panose="02010600030101010101" pitchFamily="2" charset="-122"/>
                <a:cs typeface="等线" panose="02010600030101010101" pitchFamily="2" charset="-122"/>
              </a:rPr>
              <a:t>a</a:t>
            </a:r>
            <a:r>
              <a:rPr lang="zh-CN" altLang="en-US">
                <a:latin typeface="等线" panose="02010600030101010101" pitchFamily="2" charset="-122"/>
                <a:ea typeface="等线" panose="02010600030101010101" pitchFamily="2" charset="-122"/>
                <a:cs typeface="等线" panose="02010600030101010101" pitchFamily="2" charset="-122"/>
              </a:rPr>
              <a:t>是必传参数，</a:t>
            </a:r>
            <a:r>
              <a:rPr lang="en-US" altLang="zh-CN">
                <a:latin typeface="等线" panose="02010600030101010101" pitchFamily="2" charset="-122"/>
                <a:ea typeface="等线" panose="02010600030101010101" pitchFamily="2" charset="-122"/>
                <a:cs typeface="等线" panose="02010600030101010101" pitchFamily="2" charset="-122"/>
              </a:rPr>
              <a:t>b</a:t>
            </a:r>
            <a:r>
              <a:rPr lang="zh-CN" altLang="en-US">
                <a:latin typeface="等线" panose="02010600030101010101" pitchFamily="2" charset="-122"/>
                <a:ea typeface="等线" panose="02010600030101010101" pitchFamily="2" charset="-122"/>
                <a:cs typeface="等线" panose="02010600030101010101" pitchFamily="2" charset="-122"/>
              </a:rPr>
              <a:t>是带默认值的参数，如果调用时没有提供</a:t>
            </a:r>
            <a:r>
              <a:rPr lang="en-US" altLang="zh-CN">
                <a:latin typeface="等线" panose="02010600030101010101" pitchFamily="2" charset="-122"/>
                <a:ea typeface="等线" panose="02010600030101010101" pitchFamily="2" charset="-122"/>
                <a:cs typeface="等线" panose="02010600030101010101" pitchFamily="2" charset="-122"/>
              </a:rPr>
              <a:t>b</a:t>
            </a:r>
            <a:r>
              <a:rPr lang="zh-CN" altLang="en-US">
                <a:latin typeface="等线" panose="02010600030101010101" pitchFamily="2" charset="-122"/>
                <a:ea typeface="等线" panose="02010600030101010101" pitchFamily="2" charset="-122"/>
                <a:cs typeface="等线" panose="02010600030101010101" pitchFamily="2" charset="-122"/>
              </a:rPr>
              <a:t>，它会默认使用</a:t>
            </a:r>
            <a:r>
              <a:rPr lang="en-US" altLang="zh-CN">
                <a:latin typeface="等线" panose="02010600030101010101" pitchFamily="2" charset="-122"/>
                <a:ea typeface="等线" panose="02010600030101010101" pitchFamily="2" charset="-122"/>
                <a:cs typeface="等线" panose="02010600030101010101" pitchFamily="2" charset="-122"/>
              </a:rPr>
              <a:t>5</a:t>
            </a:r>
            <a:r>
              <a:rPr lang="zh-CN" altLang="en-US">
                <a:latin typeface="等线" panose="02010600030101010101" pitchFamily="2" charset="-122"/>
                <a:ea typeface="等线" panose="02010600030101010101" pitchFamily="2" charset="-122"/>
                <a:cs typeface="等线" panose="02010600030101010101" pitchFamily="2" charset="-122"/>
              </a:rPr>
              <a:t>。</a:t>
            </a:r>
            <a:r>
              <a:rPr lang="en-US" altLang="zh-CN">
                <a:latin typeface="等线" panose="02010600030101010101" pitchFamily="2" charset="-122"/>
                <a:ea typeface="等线" panose="02010600030101010101" pitchFamily="2" charset="-122"/>
                <a:cs typeface="等线" panose="02010600030101010101" pitchFamily="2" charset="-122"/>
              </a:rPr>
              <a:t>a + b </a:t>
            </a:r>
            <a:r>
              <a:rPr lang="zh-CN" altLang="en-US">
                <a:latin typeface="等线" panose="02010600030101010101" pitchFamily="2" charset="-122"/>
                <a:ea typeface="等线" panose="02010600030101010101" pitchFamily="2" charset="-122"/>
                <a:cs typeface="等线" panose="02010600030101010101" pitchFamily="2" charset="-122"/>
              </a:rPr>
              <a:t>采用单表达式函数写法，直接返回计算结果</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sp>
        <p:nvSpPr>
          <p:cNvPr id="2" name="文本框 1"/>
          <p:cNvSpPr txBox="1"/>
          <p:nvPr/>
        </p:nvSpPr>
        <p:spPr>
          <a:xfrm>
            <a:off x="1303655" y="2835910"/>
            <a:ext cx="4064000" cy="43116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示例</a:t>
            </a:r>
            <a:r>
              <a:rPr lang="en-US" altLang="zh-CN">
                <a:latin typeface="等线" panose="02010600030101010101" pitchFamily="2" charset="-122"/>
                <a:ea typeface="等线" panose="02010600030101010101" pitchFamily="2" charset="-122"/>
                <a:cs typeface="等线" panose="02010600030101010101" pitchFamily="2" charset="-122"/>
              </a:rPr>
              <a:t> </a:t>
            </a:r>
            <a:r>
              <a:rPr lang="zh-CN" altLang="en-US">
                <a:latin typeface="等线" panose="02010600030101010101" pitchFamily="2" charset="-122"/>
                <a:ea typeface="等线" panose="02010600030101010101" pitchFamily="2" charset="-122"/>
                <a:cs typeface="等线" panose="02010600030101010101" pitchFamily="2" charset="-122"/>
              </a:rPr>
              <a:t>：格式化</a:t>
            </a:r>
            <a:r>
              <a:rPr lang="zh-CN" altLang="en-US">
                <a:latin typeface="等线" panose="02010600030101010101" pitchFamily="2" charset="-122"/>
                <a:ea typeface="等线" panose="02010600030101010101" pitchFamily="2" charset="-122"/>
                <a:cs typeface="等线" panose="02010600030101010101" pitchFamily="2" charset="-122"/>
              </a:rPr>
              <a:t>字符串</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443210" cy="103441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 </a:t>
            </a:r>
            <a:r>
              <a:rPr lang="zh-CN" altLang="en-US" sz="3200" dirty="0">
                <a:latin typeface="等线" panose="02010600030101010101" pitchFamily="2" charset="-122"/>
                <a:ea typeface="等线" panose="02010600030101010101" pitchFamily="2" charset="-122"/>
                <a:cs typeface="等线" panose="02010600030101010101" pitchFamily="2" charset="-122"/>
              </a:rPr>
              <a:t>面</a:t>
            </a:r>
            <a:r>
              <a:rPr lang="zh-CN" altLang="en-US" sz="3200" dirty="0">
                <a:latin typeface="等线" panose="02010600030101010101" pitchFamily="2" charset="-122"/>
                <a:ea typeface="等线" panose="02010600030101010101" pitchFamily="2" charset="-122"/>
                <a:cs typeface="等线" panose="02010600030101010101" pitchFamily="2" charset="-122"/>
              </a:rPr>
              <a:t>向对象编程</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面向对象编程（</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Object-Oriented Programming, OOP</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）是一种编程范式，它通过类和对象的概念来组织代码，提供封装、继承、多态等特性。</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Kotlin</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作为一种现代化的面向对象语言，在保留传统</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 OOP </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概念的同时，提供了更加简洁、高效的语法，使开发者可以用更少的代码实现更强大的功能</a:t>
            </a: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在本节中，将学习</a:t>
            </a:r>
            <a:r>
              <a:rPr lang="en-US" altLang="zh-CN" sz="2000" dirty="0">
                <a:latin typeface="等线" panose="02010600030101010101" pitchFamily="2" charset="-122"/>
                <a:ea typeface="等线" panose="02010600030101010101" pitchFamily="2" charset="-122"/>
                <a:cs typeface="等线" panose="02010600030101010101" pitchFamily="2" charset="-122"/>
              </a:rPr>
              <a:t>Kotlin </a:t>
            </a:r>
            <a:r>
              <a:rPr lang="zh-CN" altLang="en-US" sz="2000" dirty="0">
                <a:latin typeface="等线" panose="02010600030101010101" pitchFamily="2" charset="-122"/>
                <a:ea typeface="等线" panose="02010600030101010101" pitchFamily="2" charset="-122"/>
                <a:cs typeface="等线" panose="02010600030101010101" pitchFamily="2" charset="-122"/>
              </a:rPr>
              <a:t>的类与对象，包括</a:t>
            </a:r>
            <a:r>
              <a:rPr lang="en-US" altLang="zh-CN" sz="2000" dirty="0">
                <a:latin typeface="等线" panose="02010600030101010101" pitchFamily="2" charset="-122"/>
                <a:ea typeface="等线" panose="02010600030101010101" pitchFamily="2" charset="-122"/>
                <a:cs typeface="等线" panose="02010600030101010101" pitchFamily="2" charset="-122"/>
              </a:rPr>
              <a:t> class </a:t>
            </a:r>
            <a:r>
              <a:rPr lang="zh-CN" altLang="en-US" sz="2000" dirty="0">
                <a:latin typeface="等线" panose="02010600030101010101" pitchFamily="2" charset="-122"/>
                <a:ea typeface="等线" panose="02010600030101010101" pitchFamily="2" charset="-122"/>
                <a:cs typeface="等线" panose="02010600030101010101" pitchFamily="2" charset="-122"/>
              </a:rPr>
              <a:t>关键字的使用、构造函数（主构造函数与次构造函数）以及</a:t>
            </a:r>
            <a:r>
              <a:rPr lang="en-US" altLang="zh-CN" sz="2000" dirty="0">
                <a:latin typeface="等线" panose="02010600030101010101" pitchFamily="2" charset="-122"/>
                <a:ea typeface="等线" panose="02010600030101010101" pitchFamily="2" charset="-122"/>
                <a:cs typeface="等线" panose="02010600030101010101" pitchFamily="2" charset="-122"/>
              </a:rPr>
              <a:t> init </a:t>
            </a:r>
            <a:r>
              <a:rPr lang="zh-CN" altLang="en-US" sz="2000" dirty="0">
                <a:latin typeface="等线" panose="02010600030101010101" pitchFamily="2" charset="-122"/>
                <a:ea typeface="等线" panose="02010600030101010101" pitchFamily="2" charset="-122"/>
                <a:cs typeface="等线" panose="02010600030101010101" pitchFamily="2" charset="-122"/>
              </a:rPr>
              <a:t>代码块</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443210" cy="103441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4.5.1 </a:t>
            </a:r>
            <a:r>
              <a:rPr lang="zh-CN" altLang="en-US" sz="3200" dirty="0">
                <a:latin typeface="等线" panose="02010600030101010101" pitchFamily="2" charset="-122"/>
                <a:ea typeface="等线" panose="02010600030101010101" pitchFamily="2" charset="-122"/>
                <a:cs typeface="等线" panose="02010600030101010101" pitchFamily="2" charset="-122"/>
              </a:rPr>
              <a:t>类与对象</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类是对象的模板，用于描述对象的属性（成员变量）和行为（成员函数）。</a:t>
            </a: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对象是类的具体实例，代表真实存在的个体，每个对象都拥有自己的一组数据和行为</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
        <p:nvSpPr>
          <p:cNvPr id="8" name="文本框 7"/>
          <p:cNvSpPr txBox="1"/>
          <p:nvPr/>
        </p:nvSpPr>
        <p:spPr>
          <a:xfrm>
            <a:off x="1252855" y="3081020"/>
            <a:ext cx="4064000" cy="789940"/>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a:t>
            </a:r>
            <a:r>
              <a:rPr lang="en-US" altLang="zh-CN">
                <a:latin typeface="等线" panose="02010600030101010101" pitchFamily="2" charset="-122"/>
                <a:ea typeface="等线" panose="02010600030101010101" pitchFamily="2" charset="-122"/>
                <a:cs typeface="等线" panose="02010600030101010101" pitchFamily="2" charset="-122"/>
              </a:rPr>
              <a:t>1</a:t>
            </a:r>
            <a:r>
              <a:rPr lang="zh-CN" altLang="en-US">
                <a:latin typeface="等线" panose="02010600030101010101" pitchFamily="2" charset="-122"/>
                <a:ea typeface="等线" panose="02010600030101010101" pitchFamily="2" charset="-122"/>
                <a:cs typeface="等线" panose="02010600030101010101" pitchFamily="2" charset="-122"/>
              </a:rPr>
              <a:t>）定义类：</a:t>
            </a:r>
            <a:endParaRPr lang="zh-CN" altLang="en-US">
              <a:latin typeface="等线" panose="02010600030101010101" pitchFamily="2" charset="-122"/>
              <a:ea typeface="等线" panose="02010600030101010101" pitchFamily="2" charset="-122"/>
              <a:cs typeface="等线" panose="02010600030101010101" pitchFamily="2" charset="-122"/>
            </a:endParaRPr>
          </a:p>
          <a:p>
            <a:pPr marL="0" lvl="2"/>
            <a:r>
              <a:rPr lang="zh-CN" altLang="en-US">
                <a:latin typeface="等线" panose="02010600030101010101" pitchFamily="2" charset="-122"/>
                <a:ea typeface="等线" panose="02010600030101010101" pitchFamily="2" charset="-122"/>
                <a:cs typeface="等线" panose="02010600030101010101" pitchFamily="2" charset="-122"/>
              </a:rPr>
              <a:t>语法如下：</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1303655" y="3789045"/>
          <a:ext cx="3881755" cy="41148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class </a:t>
                      </a:r>
                      <a:r>
                        <a:rPr lang="zh-CN" altLang="en-US" sz="1400">
                          <a:solidFill>
                            <a:srgbClr val="008080"/>
                          </a:solidFill>
                          <a:latin typeface="宋体" panose="02010600030101010101" pitchFamily="2" charset="-122"/>
                          <a:ea typeface="宋体" panose="02010600030101010101" pitchFamily="2" charset="-122"/>
                        </a:rPr>
                        <a:t>类名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属性（成员变量）</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方法（成员函数）</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3" name="文本框 2"/>
          <p:cNvSpPr txBox="1"/>
          <p:nvPr/>
        </p:nvSpPr>
        <p:spPr>
          <a:xfrm>
            <a:off x="6282055" y="3181350"/>
            <a:ext cx="4064000" cy="383540"/>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示例</a:t>
            </a:r>
            <a:r>
              <a:rPr lang="en-US" altLang="zh-CN">
                <a:latin typeface="等线" panose="02010600030101010101" pitchFamily="2" charset="-122"/>
                <a:ea typeface="等线" panose="02010600030101010101" pitchFamily="2" charset="-122"/>
                <a:cs typeface="等线" panose="02010600030101010101" pitchFamily="2" charset="-122"/>
              </a:rPr>
              <a:t> 1</a:t>
            </a:r>
            <a:r>
              <a:rPr lang="zh-CN" altLang="en-US">
                <a:latin typeface="等线" panose="02010600030101010101" pitchFamily="2" charset="-122"/>
                <a:ea typeface="等线" panose="02010600030101010101" pitchFamily="2" charset="-122"/>
                <a:cs typeface="等线" panose="02010600030101010101" pitchFamily="2" charset="-122"/>
              </a:rPr>
              <a:t>：定义一个简单的</a:t>
            </a:r>
            <a:r>
              <a:rPr lang="en-US" altLang="zh-CN">
                <a:latin typeface="等线" panose="02010600030101010101" pitchFamily="2" charset="-122"/>
                <a:ea typeface="等线" panose="02010600030101010101" pitchFamily="2" charset="-122"/>
                <a:cs typeface="等线" panose="02010600030101010101" pitchFamily="2" charset="-122"/>
              </a:rPr>
              <a:t> Person </a:t>
            </a:r>
            <a:r>
              <a:rPr lang="zh-CN" altLang="en-US">
                <a:latin typeface="等线" panose="02010600030101010101" pitchFamily="2" charset="-122"/>
                <a:ea typeface="等线" panose="02010600030101010101" pitchFamily="2" charset="-122"/>
                <a:cs typeface="等线" panose="02010600030101010101" pitchFamily="2" charset="-122"/>
              </a:rPr>
              <a:t>类</a:t>
            </a:r>
            <a:r>
              <a:rPr lang="zh-CN" altLang="en-US">
                <a:latin typeface="等线" panose="02010600030101010101" pitchFamily="2" charset="-122"/>
                <a:ea typeface="等线" panose="02010600030101010101" pitchFamily="2" charset="-122"/>
                <a:cs typeface="等线" panose="02010600030101010101" pitchFamily="2" charset="-122"/>
              </a:rPr>
              <a:t>：</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7" name="表格 6"/>
          <p:cNvGraphicFramePr/>
          <p:nvPr>
            <p:custDataLst>
              <p:tags r:id="rId3"/>
            </p:custDataLst>
          </p:nvPr>
        </p:nvGraphicFramePr>
        <p:xfrm>
          <a:off x="6343015" y="3564890"/>
          <a:ext cx="3881755" cy="41148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class Person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var name: String = "Unknown"</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var age: Int = 0</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fun introduce()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println("Hi, my name is $name and I am $age years old.")</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1303655" y="4756785"/>
            <a:ext cx="3882390" cy="645160"/>
          </a:xfrm>
          <a:prstGeom prst="rect">
            <a:avLst/>
          </a:prstGeom>
          <a:noFill/>
        </p:spPr>
        <p:txBody>
          <a:bodyPr wrap="square" rtlCol="0" anchor="t">
            <a:spAutoFit/>
          </a:bodyPr>
          <a:p>
            <a:pPr marL="0" lvl="2"/>
            <a:r>
              <a:rPr lang="zh-CN" altLang="en-US">
                <a:latin typeface="等线" panose="02010600030101010101" pitchFamily="2" charset="-122"/>
                <a:ea typeface="等线" panose="02010600030101010101" pitchFamily="2" charset="-122"/>
                <a:cs typeface="等线" panose="02010600030101010101" pitchFamily="2" charset="-122"/>
                <a:sym typeface="+mn-ea"/>
              </a:rPr>
              <a:t>使用</a:t>
            </a:r>
            <a:r>
              <a:rPr lang="en-US" altLang="zh-CN">
                <a:latin typeface="等线" panose="02010600030101010101" pitchFamily="2" charset="-122"/>
                <a:ea typeface="等线" panose="02010600030101010101" pitchFamily="2" charset="-122"/>
                <a:cs typeface="等线" panose="02010600030101010101" pitchFamily="2" charset="-122"/>
                <a:sym typeface="+mn-ea"/>
              </a:rPr>
              <a:t>class</a:t>
            </a:r>
            <a:r>
              <a:rPr lang="zh-CN" altLang="en-US">
                <a:latin typeface="等线" panose="02010600030101010101" pitchFamily="2" charset="-122"/>
                <a:ea typeface="等线" panose="02010600030101010101" pitchFamily="2" charset="-122"/>
                <a:cs typeface="等线" panose="02010600030101010101" pitchFamily="2" charset="-122"/>
                <a:sym typeface="+mn-ea"/>
              </a:rPr>
              <a:t>关键字定义一个类，类内的内部定义成员变量和成员函数</a:t>
            </a:r>
            <a:endParaRPr lang="zh-CN" altLang="en-US">
              <a:latin typeface="等线" panose="02010600030101010101" pitchFamily="2" charset="-122"/>
              <a:ea typeface="等线" panose="02010600030101010101" pitchFamily="2" charset="-122"/>
              <a:cs typeface="等线" panose="02010600030101010101" pitchFamily="2" charset="-122"/>
              <a:sym typeface="+mn-ea"/>
            </a:endParaRPr>
          </a:p>
        </p:txBody>
      </p:sp>
      <p:sp>
        <p:nvSpPr>
          <p:cNvPr id="11" name="文本框 10"/>
          <p:cNvSpPr txBox="1"/>
          <p:nvPr/>
        </p:nvSpPr>
        <p:spPr>
          <a:xfrm>
            <a:off x="6343015" y="5608320"/>
            <a:ext cx="3924935" cy="922020"/>
          </a:xfrm>
          <a:prstGeom prst="rect">
            <a:avLst/>
          </a:prstGeom>
          <a:noFill/>
        </p:spPr>
        <p:txBody>
          <a:bodyPr wrap="square" rtlCol="0" anchor="t">
            <a:spAutoFit/>
          </a:bodyPr>
          <a:p>
            <a:pPr marL="0" lvl="2"/>
            <a:r>
              <a:rPr lang="zh-CN" altLang="en-US">
                <a:latin typeface="等线" panose="02010600030101010101" pitchFamily="2" charset="-122"/>
                <a:ea typeface="等线" panose="02010600030101010101" pitchFamily="2" charset="-122"/>
                <a:cs typeface="等线" panose="02010600030101010101" pitchFamily="2" charset="-122"/>
                <a:sym typeface="+mn-ea"/>
              </a:rPr>
              <a:t>上述代码定义了一个</a:t>
            </a:r>
            <a:r>
              <a:rPr lang="en-US" altLang="zh-CN">
                <a:latin typeface="等线" panose="02010600030101010101" pitchFamily="2" charset="-122"/>
                <a:ea typeface="等线" panose="02010600030101010101" pitchFamily="2" charset="-122"/>
                <a:cs typeface="等线" panose="02010600030101010101" pitchFamily="2" charset="-122"/>
                <a:sym typeface="+mn-ea"/>
              </a:rPr>
              <a:t>Person</a:t>
            </a:r>
            <a:r>
              <a:rPr lang="zh-CN" altLang="en-US">
                <a:latin typeface="等线" panose="02010600030101010101" pitchFamily="2" charset="-122"/>
                <a:ea typeface="等线" panose="02010600030101010101" pitchFamily="2" charset="-122"/>
                <a:cs typeface="等线" panose="02010600030101010101" pitchFamily="2" charset="-122"/>
                <a:sym typeface="+mn-ea"/>
              </a:rPr>
              <a:t>类，包含两个属性</a:t>
            </a:r>
            <a:r>
              <a:rPr lang="en-US" altLang="zh-CN">
                <a:latin typeface="等线" panose="02010600030101010101" pitchFamily="2" charset="-122"/>
                <a:ea typeface="等线" panose="02010600030101010101" pitchFamily="2" charset="-122"/>
                <a:cs typeface="等线" panose="02010600030101010101" pitchFamily="2" charset="-122"/>
                <a:sym typeface="+mn-ea"/>
              </a:rPr>
              <a:t>name</a:t>
            </a:r>
            <a:r>
              <a:rPr lang="zh-CN" altLang="en-US">
                <a:latin typeface="等线" panose="02010600030101010101" pitchFamily="2" charset="-122"/>
                <a:ea typeface="等线" panose="02010600030101010101" pitchFamily="2" charset="-122"/>
                <a:cs typeface="等线" panose="02010600030101010101" pitchFamily="2" charset="-122"/>
                <a:sym typeface="+mn-ea"/>
              </a:rPr>
              <a:t>和</a:t>
            </a:r>
            <a:r>
              <a:rPr lang="en-US" altLang="zh-CN">
                <a:latin typeface="等线" panose="02010600030101010101" pitchFamily="2" charset="-122"/>
                <a:ea typeface="等线" panose="02010600030101010101" pitchFamily="2" charset="-122"/>
                <a:cs typeface="等线" panose="02010600030101010101" pitchFamily="2" charset="-122"/>
                <a:sym typeface="+mn-ea"/>
              </a:rPr>
              <a:t>age</a:t>
            </a:r>
            <a:r>
              <a:rPr lang="zh-CN" altLang="en-US">
                <a:latin typeface="等线" panose="02010600030101010101" pitchFamily="2" charset="-122"/>
                <a:ea typeface="等线" panose="02010600030101010101" pitchFamily="2" charset="-122"/>
                <a:cs typeface="等线" panose="02010600030101010101" pitchFamily="2" charset="-122"/>
                <a:sym typeface="+mn-ea"/>
              </a:rPr>
              <a:t>，以及一个成员函数</a:t>
            </a:r>
            <a:r>
              <a:rPr lang="en-US" altLang="zh-CN">
                <a:latin typeface="等线" panose="02010600030101010101" pitchFamily="2" charset="-122"/>
                <a:ea typeface="等线" panose="02010600030101010101" pitchFamily="2" charset="-122"/>
                <a:cs typeface="等线" panose="02010600030101010101" pitchFamily="2" charset="-122"/>
                <a:sym typeface="+mn-ea"/>
              </a:rPr>
              <a:t>introduce()</a:t>
            </a:r>
            <a:endParaRPr lang="en-US" altLang="zh-CN">
              <a:latin typeface="等线" panose="02010600030101010101" pitchFamily="2" charset="-122"/>
              <a:ea typeface="等线" panose="02010600030101010101" pitchFamily="2" charset="-122"/>
              <a:cs typeface="等线" panose="02010600030101010101" pitchFamily="2" charset="-122"/>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443210" cy="38671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4.5.1 </a:t>
            </a:r>
            <a:r>
              <a:rPr lang="zh-CN" altLang="en-US" sz="3200" dirty="0">
                <a:latin typeface="等线" panose="02010600030101010101" pitchFamily="2" charset="-122"/>
                <a:ea typeface="等线" panose="02010600030101010101" pitchFamily="2" charset="-122"/>
                <a:cs typeface="等线" panose="02010600030101010101" pitchFamily="2" charset="-122"/>
              </a:rPr>
              <a:t>类与对象</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
        <p:nvSpPr>
          <p:cNvPr id="8" name="文本框 7"/>
          <p:cNvSpPr txBox="1"/>
          <p:nvPr/>
        </p:nvSpPr>
        <p:spPr>
          <a:xfrm>
            <a:off x="1303655" y="2419985"/>
            <a:ext cx="6730365" cy="62928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a:t>
            </a:r>
            <a:r>
              <a:rPr lang="en-US" altLang="zh-CN">
                <a:latin typeface="等线" panose="02010600030101010101" pitchFamily="2" charset="-122"/>
                <a:ea typeface="等线" panose="02010600030101010101" pitchFamily="2" charset="-122"/>
                <a:cs typeface="等线" panose="02010600030101010101" pitchFamily="2" charset="-122"/>
              </a:rPr>
              <a:t>2</a:t>
            </a:r>
            <a:r>
              <a:rPr lang="zh-CN" altLang="en-US">
                <a:latin typeface="等线" panose="02010600030101010101" pitchFamily="2" charset="-122"/>
                <a:ea typeface="等线" panose="02010600030101010101" pitchFamily="2" charset="-122"/>
                <a:cs typeface="等线" panose="02010600030101010101" pitchFamily="2" charset="-122"/>
              </a:rPr>
              <a:t>）创建对象</a:t>
            </a:r>
            <a:r>
              <a:rPr lang="zh-CN" altLang="en-US">
                <a:latin typeface="等线" panose="02010600030101010101" pitchFamily="2" charset="-122"/>
                <a:ea typeface="等线" panose="02010600030101010101" pitchFamily="2" charset="-122"/>
                <a:cs typeface="等线" panose="02010600030101010101" pitchFamily="2" charset="-122"/>
              </a:rPr>
              <a:t>：</a:t>
            </a:r>
            <a:endParaRPr lang="zh-CN" altLang="en-US">
              <a:latin typeface="等线" panose="02010600030101010101" pitchFamily="2" charset="-122"/>
              <a:ea typeface="等线" panose="02010600030101010101" pitchFamily="2" charset="-122"/>
              <a:cs typeface="等线" panose="02010600030101010101" pitchFamily="2" charset="-122"/>
            </a:endParaRPr>
          </a:p>
          <a:p>
            <a:pPr marL="0" lvl="2"/>
            <a:r>
              <a:rPr lang="en-US" altLang="zh-CN">
                <a:latin typeface="等线" panose="02010600030101010101" pitchFamily="2" charset="-122"/>
                <a:ea typeface="等线" panose="02010600030101010101" pitchFamily="2" charset="-122"/>
                <a:cs typeface="等线" panose="02010600030101010101" pitchFamily="2" charset="-122"/>
              </a:rPr>
              <a:t>Kotlin</a:t>
            </a:r>
            <a:r>
              <a:rPr lang="zh-CN" altLang="en-US">
                <a:latin typeface="等线" panose="02010600030101010101" pitchFamily="2" charset="-122"/>
                <a:ea typeface="等线" panose="02010600030101010101" pitchFamily="2" charset="-122"/>
                <a:cs typeface="等线" panose="02010600030101010101" pitchFamily="2" charset="-122"/>
              </a:rPr>
              <a:t>在创建类的对象时，省略了</a:t>
            </a:r>
            <a:r>
              <a:rPr lang="en-US" altLang="zh-CN">
                <a:latin typeface="等线" panose="02010600030101010101" pitchFamily="2" charset="-122"/>
                <a:ea typeface="等线" panose="02010600030101010101" pitchFamily="2" charset="-122"/>
                <a:cs typeface="等线" panose="02010600030101010101" pitchFamily="2" charset="-122"/>
              </a:rPr>
              <a:t>new</a:t>
            </a:r>
            <a:r>
              <a:rPr lang="zh-CN" altLang="en-US">
                <a:latin typeface="等线" panose="02010600030101010101" pitchFamily="2" charset="-122"/>
                <a:ea typeface="等线" panose="02010600030101010101" pitchFamily="2" charset="-122"/>
                <a:cs typeface="等线" panose="02010600030101010101" pitchFamily="2" charset="-122"/>
              </a:rPr>
              <a:t>关键字</a:t>
            </a:r>
            <a:r>
              <a:rPr lang="zh-CN" altLang="en-US">
                <a:latin typeface="等线" panose="02010600030101010101" pitchFamily="2" charset="-122"/>
                <a:ea typeface="等线" panose="02010600030101010101" pitchFamily="2" charset="-122"/>
                <a:cs typeface="等线" panose="02010600030101010101" pitchFamily="2" charset="-122"/>
              </a:rPr>
              <a:t>：</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1303655" y="3107055"/>
          <a:ext cx="6428105" cy="1261110"/>
        </p:xfrm>
        <a:graphic>
          <a:graphicData uri="http://schemas.openxmlformats.org/drawingml/2006/table">
            <a:tbl>
              <a:tblPr/>
              <a:tblGrid>
                <a:gridCol w="6428105"/>
              </a:tblGrid>
              <a:tr h="126111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person = Person()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创建对象</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person.name = "Alice"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person.age = 25</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person.introduce() </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Hi, my name is Alice and I am 25 years old.</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1277620" y="4667885"/>
            <a:ext cx="6096000" cy="645160"/>
          </a:xfrm>
          <a:prstGeom prst="rect">
            <a:avLst/>
          </a:prstGeom>
          <a:noFill/>
        </p:spPr>
        <p:txBody>
          <a:bodyPr wrap="square" rtlCol="0" anchor="t">
            <a:spAutoFit/>
          </a:bodyPr>
          <a:p>
            <a:pPr marL="0" lvl="2"/>
            <a:r>
              <a:rPr lang="zh-CN" altLang="en-US">
                <a:latin typeface="等线" panose="02010600030101010101" pitchFamily="2" charset="-122"/>
                <a:ea typeface="等线" panose="02010600030101010101" pitchFamily="2" charset="-122"/>
                <a:cs typeface="等线" panose="02010600030101010101" pitchFamily="2" charset="-122"/>
                <a:sym typeface="+mn-ea"/>
              </a:rPr>
              <a:t>创建对象（第</a:t>
            </a:r>
            <a:r>
              <a:rPr lang="en-US" altLang="zh-CN">
                <a:latin typeface="等线" panose="02010600030101010101" pitchFamily="2" charset="-122"/>
                <a:ea typeface="等线" panose="02010600030101010101" pitchFamily="2" charset="-122"/>
                <a:cs typeface="等线" panose="02010600030101010101" pitchFamily="2" charset="-122"/>
                <a:sym typeface="+mn-ea"/>
              </a:rPr>
              <a:t>1</a:t>
            </a:r>
            <a:r>
              <a:rPr lang="zh-CN" altLang="en-US">
                <a:latin typeface="等线" panose="02010600030101010101" pitchFamily="2" charset="-122"/>
                <a:ea typeface="等线" panose="02010600030101010101" pitchFamily="2" charset="-122"/>
                <a:cs typeface="等线" panose="02010600030101010101" pitchFamily="2" charset="-122"/>
                <a:sym typeface="+mn-ea"/>
              </a:rPr>
              <a:t>行代码）后，对对象的成员属性进行赋值（第</a:t>
            </a:r>
            <a:r>
              <a:rPr lang="en-US" altLang="zh-CN">
                <a:latin typeface="等线" panose="02010600030101010101" pitchFamily="2" charset="-122"/>
                <a:ea typeface="等线" panose="02010600030101010101" pitchFamily="2" charset="-122"/>
                <a:cs typeface="等线" panose="02010600030101010101" pitchFamily="2" charset="-122"/>
                <a:sym typeface="+mn-ea"/>
              </a:rPr>
              <a:t>2</a:t>
            </a:r>
            <a:r>
              <a:rPr lang="zh-CN" altLang="en-US">
                <a:latin typeface="等线" panose="02010600030101010101" pitchFamily="2" charset="-122"/>
                <a:ea typeface="等线" panose="02010600030101010101" pitchFamily="2" charset="-122"/>
                <a:cs typeface="等线" panose="02010600030101010101" pitchFamily="2" charset="-122"/>
                <a:sym typeface="+mn-ea"/>
              </a:rPr>
              <a:t>行和第</a:t>
            </a:r>
            <a:r>
              <a:rPr lang="en-US" altLang="zh-CN">
                <a:latin typeface="等线" panose="02010600030101010101" pitchFamily="2" charset="-122"/>
                <a:ea typeface="等线" panose="02010600030101010101" pitchFamily="2" charset="-122"/>
                <a:cs typeface="等线" panose="02010600030101010101" pitchFamily="2" charset="-122"/>
                <a:sym typeface="+mn-ea"/>
              </a:rPr>
              <a:t>3</a:t>
            </a:r>
            <a:r>
              <a:rPr lang="zh-CN" altLang="en-US">
                <a:latin typeface="等线" panose="02010600030101010101" pitchFamily="2" charset="-122"/>
                <a:ea typeface="等线" panose="02010600030101010101" pitchFamily="2" charset="-122"/>
                <a:cs typeface="等线" panose="02010600030101010101" pitchFamily="2" charset="-122"/>
                <a:sym typeface="+mn-ea"/>
              </a:rPr>
              <a:t>行代码）。最好调用成员函数（第</a:t>
            </a:r>
            <a:r>
              <a:rPr lang="en-US" altLang="zh-CN">
                <a:latin typeface="等线" panose="02010600030101010101" pitchFamily="2" charset="-122"/>
                <a:ea typeface="等线" panose="02010600030101010101" pitchFamily="2" charset="-122"/>
                <a:cs typeface="等线" panose="02010600030101010101" pitchFamily="2" charset="-122"/>
                <a:sym typeface="+mn-ea"/>
              </a:rPr>
              <a:t>4</a:t>
            </a:r>
            <a:r>
              <a:rPr lang="zh-CN" altLang="en-US">
                <a:latin typeface="等线" panose="02010600030101010101" pitchFamily="2" charset="-122"/>
                <a:ea typeface="等线" panose="02010600030101010101" pitchFamily="2" charset="-122"/>
                <a:cs typeface="等线" panose="02010600030101010101" pitchFamily="2" charset="-122"/>
                <a:sym typeface="+mn-ea"/>
              </a:rPr>
              <a:t>行代码）</a:t>
            </a:r>
            <a:endParaRPr lang="zh-CN" altLang="en-US">
              <a:latin typeface="等线" panose="02010600030101010101" pitchFamily="2" charset="-122"/>
              <a:ea typeface="等线" panose="02010600030101010101" pitchFamily="2" charset="-122"/>
              <a:cs typeface="等线" panose="02010600030101010101" pitchFamily="2" charset="-122"/>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443210" cy="103441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4.5.1 </a:t>
            </a:r>
            <a:r>
              <a:rPr lang="zh-CN" altLang="en-US" sz="3200" dirty="0">
                <a:latin typeface="等线" panose="02010600030101010101" pitchFamily="2" charset="-122"/>
                <a:ea typeface="等线" panose="02010600030101010101" pitchFamily="2" charset="-122"/>
                <a:cs typeface="等线" panose="02010600030101010101" pitchFamily="2" charset="-122"/>
              </a:rPr>
              <a:t>类与对象</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
        <p:nvSpPr>
          <p:cNvPr id="8" name="文本框 7"/>
          <p:cNvSpPr txBox="1"/>
          <p:nvPr/>
        </p:nvSpPr>
        <p:spPr>
          <a:xfrm>
            <a:off x="1303655" y="2454910"/>
            <a:ext cx="4064000" cy="2225040"/>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a:t>
            </a:r>
            <a:r>
              <a:rPr lang="en-US" altLang="zh-CN">
                <a:latin typeface="等线" panose="02010600030101010101" pitchFamily="2" charset="-122"/>
                <a:ea typeface="等线" panose="02010600030101010101" pitchFamily="2" charset="-122"/>
                <a:cs typeface="等线" panose="02010600030101010101" pitchFamily="2" charset="-122"/>
              </a:rPr>
              <a:t>3</a:t>
            </a:r>
            <a:r>
              <a:rPr lang="zh-CN" altLang="en-US">
                <a:latin typeface="等线" panose="02010600030101010101" pitchFamily="2" charset="-122"/>
                <a:ea typeface="等线" panose="02010600030101010101" pitchFamily="2" charset="-122"/>
                <a:cs typeface="等线" panose="02010600030101010101" pitchFamily="2" charset="-122"/>
              </a:rPr>
              <a:t>）</a:t>
            </a:r>
            <a:r>
              <a:rPr lang="en-US" altLang="zh-CN">
                <a:latin typeface="等线" panose="02010600030101010101" pitchFamily="2" charset="-122"/>
                <a:ea typeface="等线" panose="02010600030101010101" pitchFamily="2" charset="-122"/>
                <a:cs typeface="等线" panose="02010600030101010101" pitchFamily="2" charset="-122"/>
              </a:rPr>
              <a:t> </a:t>
            </a:r>
            <a:r>
              <a:rPr lang="zh-CN" altLang="en-US">
                <a:latin typeface="等线" panose="02010600030101010101" pitchFamily="2" charset="-122"/>
                <a:ea typeface="等线" panose="02010600030101010101" pitchFamily="2" charset="-122"/>
                <a:cs typeface="等线" panose="02010600030101010101" pitchFamily="2" charset="-122"/>
              </a:rPr>
              <a:t>构造函数</a:t>
            </a:r>
            <a:r>
              <a:rPr lang="zh-CN" altLang="en-US">
                <a:latin typeface="等线" panose="02010600030101010101" pitchFamily="2" charset="-122"/>
                <a:ea typeface="等线" panose="02010600030101010101" pitchFamily="2" charset="-122"/>
                <a:cs typeface="等线" panose="02010600030101010101" pitchFamily="2" charset="-122"/>
              </a:rPr>
              <a:t>：</a:t>
            </a:r>
            <a:endParaRPr lang="zh-CN" altLang="en-US">
              <a:latin typeface="等线" panose="02010600030101010101" pitchFamily="2" charset="-122"/>
              <a:ea typeface="等线" panose="02010600030101010101" pitchFamily="2" charset="-122"/>
              <a:cs typeface="等线" panose="02010600030101010101" pitchFamily="2" charset="-122"/>
            </a:endParaRPr>
          </a:p>
          <a:p>
            <a:pPr marL="0" lvl="2"/>
            <a:r>
              <a:rPr lang="en-US" altLang="zh-CN">
                <a:latin typeface="等线" panose="02010600030101010101" pitchFamily="2" charset="-122"/>
                <a:ea typeface="等线" panose="02010600030101010101" pitchFamily="2" charset="-122"/>
                <a:cs typeface="等线" panose="02010600030101010101" pitchFamily="2" charset="-122"/>
              </a:rPr>
              <a:t>Kotlin </a:t>
            </a:r>
            <a:r>
              <a:rPr lang="zh-CN" altLang="en-US">
                <a:latin typeface="等线" panose="02010600030101010101" pitchFamily="2" charset="-122"/>
                <a:ea typeface="等线" panose="02010600030101010101" pitchFamily="2" charset="-122"/>
                <a:cs typeface="等线" panose="02010600030101010101" pitchFamily="2" charset="-122"/>
              </a:rPr>
              <a:t>提供了主构造函数和次构造函数。</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lvl="2" indent="-285750">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主构造函数是类头部声明的一部分，用于定义类的主要属性，并且可以在实例化对象时直接传递参数进行初始化。</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lvl="2" indent="-285750">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它的声明紧随</a:t>
            </a:r>
            <a:r>
              <a:rPr lang="en-US" altLang="zh-CN">
                <a:latin typeface="等线" panose="02010600030101010101" pitchFamily="2" charset="-122"/>
                <a:ea typeface="等线" panose="02010600030101010101" pitchFamily="2" charset="-122"/>
                <a:cs typeface="等线" panose="02010600030101010101" pitchFamily="2" charset="-122"/>
              </a:rPr>
              <a:t>class</a:t>
            </a:r>
            <a:r>
              <a:rPr lang="zh-CN" altLang="en-US">
                <a:latin typeface="等线" panose="02010600030101010101" pitchFamily="2" charset="-122"/>
                <a:ea typeface="等线" panose="02010600030101010101" pitchFamily="2" charset="-122"/>
                <a:cs typeface="等线" panose="02010600030101010101" pitchFamily="2" charset="-122"/>
              </a:rPr>
              <a:t>关键字之后，可以直接定义属性</a:t>
            </a:r>
            <a:endParaRPr lang="zh-CN" altLang="en-US">
              <a:latin typeface="等线" panose="02010600030101010101" pitchFamily="2" charset="-122"/>
              <a:ea typeface="等线" panose="02010600030101010101" pitchFamily="2" charset="-122"/>
              <a:cs typeface="等线" panose="02010600030101010101" pitchFamily="2" charset="-122"/>
            </a:endParaRPr>
          </a:p>
          <a:p>
            <a:pPr marL="0" lvl="2"/>
            <a:endParaRPr lang="zh-CN" altLang="en-US">
              <a:latin typeface="等线" panose="02010600030101010101" pitchFamily="2" charset="-122"/>
              <a:ea typeface="等线" panose="02010600030101010101" pitchFamily="2" charset="-122"/>
              <a:cs typeface="等线" panose="02010600030101010101" pitchFamily="2" charset="-122"/>
            </a:endParaRPr>
          </a:p>
          <a:p>
            <a:pPr marL="0" lvl="2"/>
            <a:endParaRPr lang="zh-CN" altLang="en-US">
              <a:latin typeface="等线" panose="02010600030101010101" pitchFamily="2" charset="-122"/>
              <a:ea typeface="等线" panose="02010600030101010101" pitchFamily="2" charset="-122"/>
              <a:cs typeface="等线" panose="02010600030101010101" pitchFamily="2" charset="-122"/>
            </a:endParaRPr>
          </a:p>
          <a:p>
            <a:pPr marL="0" lvl="2"/>
            <a:endParaRPr lang="zh-CN" altLang="en-US">
              <a:latin typeface="等线" panose="02010600030101010101" pitchFamily="2" charset="-122"/>
              <a:ea typeface="等线" panose="02010600030101010101" pitchFamily="2" charset="-122"/>
              <a:cs typeface="等线" panose="02010600030101010101" pitchFamily="2" charset="-122"/>
            </a:endParaRPr>
          </a:p>
          <a:p>
            <a:pPr marL="0" lvl="2"/>
            <a:endParaRPr lang="en-US" altLang="zh-CN">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6220460" y="1809115"/>
            <a:ext cx="4064000" cy="34607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主构造函数：</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7" name="表格 6"/>
          <p:cNvGraphicFramePr/>
          <p:nvPr>
            <p:custDataLst>
              <p:tags r:id="rId2"/>
            </p:custDataLst>
          </p:nvPr>
        </p:nvGraphicFramePr>
        <p:xfrm>
          <a:off x="6220460" y="2286000"/>
          <a:ext cx="4660265" cy="1280160"/>
        </p:xfrm>
        <a:graphic>
          <a:graphicData uri="http://schemas.openxmlformats.org/drawingml/2006/table">
            <a:tbl>
              <a:tblPr/>
              <a:tblGrid>
                <a:gridCol w="466026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class Person(val name: String, va</a:t>
                      </a:r>
                      <a:r>
                        <a:rPr lang="en-US" altLang="zh-CN" sz="1400">
                          <a:solidFill>
                            <a:srgbClr val="008080"/>
                          </a:solidFill>
                          <a:latin typeface="宋体" panose="02010600030101010101" pitchFamily="2" charset="-122"/>
                          <a:ea typeface="宋体" panose="02010600030101010101" pitchFamily="2" charset="-122"/>
                        </a:rPr>
                        <a:t>l </a:t>
                      </a:r>
                      <a:r>
                        <a:rPr lang="en-US" altLang="zh-CN" sz="1400">
                          <a:solidFill>
                            <a:srgbClr val="008080"/>
                          </a:solidFill>
                          <a:latin typeface="宋体" panose="02010600030101010101" pitchFamily="2" charset="-122"/>
                          <a:ea typeface="宋体" panose="02010600030101010101" pitchFamily="2" charset="-122"/>
                        </a:rPr>
                        <a:t>age: Int)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fun introduce()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println("Hi, my name is $name and I am $age years old.")</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6220460" y="3705225"/>
            <a:ext cx="4687570" cy="922020"/>
          </a:xfrm>
          <a:prstGeom prst="rect">
            <a:avLst/>
          </a:prstGeom>
          <a:noFill/>
        </p:spPr>
        <p:txBody>
          <a:bodyPr wrap="square" rtlCol="0" anchor="t">
            <a:spAutoFit/>
          </a:bodyPr>
          <a:p>
            <a:pPr marL="0" lvl="2"/>
            <a:r>
              <a:rPr lang="zh-CN" altLang="en-US">
                <a:latin typeface="等线" panose="02010600030101010101" pitchFamily="2" charset="-122"/>
                <a:ea typeface="等线" panose="02010600030101010101" pitchFamily="2" charset="-122"/>
                <a:cs typeface="等线" panose="02010600030101010101" pitchFamily="2" charset="-122"/>
                <a:sym typeface="+mn-ea"/>
              </a:rPr>
              <a:t>第</a:t>
            </a:r>
            <a:r>
              <a:rPr lang="en-US" altLang="zh-CN">
                <a:latin typeface="等线" panose="02010600030101010101" pitchFamily="2" charset="-122"/>
                <a:ea typeface="等线" panose="02010600030101010101" pitchFamily="2" charset="-122"/>
                <a:cs typeface="等线" panose="02010600030101010101" pitchFamily="2" charset="-122"/>
                <a:sym typeface="+mn-ea"/>
              </a:rPr>
              <a:t>1</a:t>
            </a:r>
            <a:r>
              <a:rPr lang="zh-CN" altLang="en-US">
                <a:latin typeface="等线" panose="02010600030101010101" pitchFamily="2" charset="-122"/>
                <a:ea typeface="等线" panose="02010600030101010101" pitchFamily="2" charset="-122"/>
                <a:cs typeface="等线" panose="02010600030101010101" pitchFamily="2" charset="-122"/>
                <a:sym typeface="+mn-ea"/>
              </a:rPr>
              <a:t>行代码就是类</a:t>
            </a:r>
            <a:r>
              <a:rPr lang="en-US" altLang="zh-CN">
                <a:latin typeface="等线" panose="02010600030101010101" pitchFamily="2" charset="-122"/>
                <a:ea typeface="等线" panose="02010600030101010101" pitchFamily="2" charset="-122"/>
                <a:cs typeface="等线" panose="02010600030101010101" pitchFamily="2" charset="-122"/>
                <a:sym typeface="+mn-ea"/>
              </a:rPr>
              <a:t>Person</a:t>
            </a:r>
            <a:r>
              <a:rPr lang="zh-CN" altLang="en-US">
                <a:latin typeface="等线" panose="02010600030101010101" pitchFamily="2" charset="-122"/>
                <a:ea typeface="等线" panose="02010600030101010101" pitchFamily="2" charset="-122"/>
                <a:cs typeface="等线" panose="02010600030101010101" pitchFamily="2" charset="-122"/>
                <a:sym typeface="+mn-ea"/>
              </a:rPr>
              <a:t>的主构造函数，在主构造函数中出现了</a:t>
            </a:r>
            <a:r>
              <a:rPr lang="en-US" altLang="zh-CN">
                <a:latin typeface="等线" panose="02010600030101010101" pitchFamily="2" charset="-122"/>
                <a:ea typeface="等线" panose="02010600030101010101" pitchFamily="2" charset="-122"/>
                <a:cs typeface="等线" panose="02010600030101010101" pitchFamily="2" charset="-122"/>
                <a:sym typeface="+mn-ea"/>
              </a:rPr>
              <a:t>name</a:t>
            </a:r>
            <a:r>
              <a:rPr lang="zh-CN" altLang="en-US">
                <a:latin typeface="等线" panose="02010600030101010101" pitchFamily="2" charset="-122"/>
                <a:ea typeface="等线" panose="02010600030101010101" pitchFamily="2" charset="-122"/>
                <a:cs typeface="等线" panose="02010600030101010101" pitchFamily="2" charset="-122"/>
                <a:sym typeface="+mn-ea"/>
              </a:rPr>
              <a:t>和</a:t>
            </a:r>
            <a:r>
              <a:rPr lang="en-US" altLang="zh-CN">
                <a:latin typeface="等线" panose="02010600030101010101" pitchFamily="2" charset="-122"/>
                <a:ea typeface="等线" panose="02010600030101010101" pitchFamily="2" charset="-122"/>
                <a:cs typeface="等线" panose="02010600030101010101" pitchFamily="2" charset="-122"/>
                <a:sym typeface="+mn-ea"/>
              </a:rPr>
              <a:t>age</a:t>
            </a:r>
            <a:r>
              <a:rPr lang="zh-CN" altLang="en-US">
                <a:latin typeface="等线" panose="02010600030101010101" pitchFamily="2" charset="-122"/>
                <a:ea typeface="等线" panose="02010600030101010101" pitchFamily="2" charset="-122"/>
                <a:cs typeface="等线" panose="02010600030101010101" pitchFamily="2" charset="-122"/>
                <a:sym typeface="+mn-ea"/>
              </a:rPr>
              <a:t>两个参数，这两个参数直接视为类的属性</a:t>
            </a:r>
            <a:endParaRPr lang="zh-CN" altLang="en-US">
              <a:latin typeface="等线" panose="02010600030101010101" pitchFamily="2" charset="-122"/>
              <a:ea typeface="等线" panose="02010600030101010101" pitchFamily="2" charset="-122"/>
              <a:cs typeface="等线" panose="02010600030101010101" pitchFamily="2" charset="-122"/>
              <a:sym typeface="+mn-ea"/>
            </a:endParaRPr>
          </a:p>
        </p:txBody>
      </p:sp>
      <p:graphicFrame>
        <p:nvGraphicFramePr>
          <p:cNvPr id="11" name="表格 10"/>
          <p:cNvGraphicFramePr/>
          <p:nvPr>
            <p:custDataLst>
              <p:tags r:id="rId3"/>
            </p:custDataLst>
          </p:nvPr>
        </p:nvGraphicFramePr>
        <p:xfrm>
          <a:off x="6248400" y="4724400"/>
          <a:ext cx="4632325" cy="453390"/>
        </p:xfrm>
        <a:graphic>
          <a:graphicData uri="http://schemas.openxmlformats.org/drawingml/2006/table">
            <a:tbl>
              <a:tblPr/>
              <a:tblGrid>
                <a:gridCol w="4632325"/>
              </a:tblGrid>
              <a:tr h="45339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person = Person("Alice", 25)</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person.introduce() </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a:t>
                      </a:r>
                      <a:r>
                        <a:rPr lang="zh-CN"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Hi, my name is Alice and I am 25 years old.</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443210" cy="103441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4.5.1 </a:t>
            </a:r>
            <a:r>
              <a:rPr lang="zh-CN" altLang="en-US" sz="3200" dirty="0">
                <a:latin typeface="等线" panose="02010600030101010101" pitchFamily="2" charset="-122"/>
                <a:ea typeface="等线" panose="02010600030101010101" pitchFamily="2" charset="-122"/>
                <a:cs typeface="等线" panose="02010600030101010101" pitchFamily="2" charset="-122"/>
              </a:rPr>
              <a:t>类与对象</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
        <p:nvSpPr>
          <p:cNvPr id="8" name="文本框 7"/>
          <p:cNvSpPr txBox="1"/>
          <p:nvPr/>
        </p:nvSpPr>
        <p:spPr>
          <a:xfrm>
            <a:off x="1265555" y="2433955"/>
            <a:ext cx="4064000" cy="46037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a:t>
            </a:r>
            <a:r>
              <a:rPr lang="en-US" altLang="zh-CN">
                <a:latin typeface="等线" panose="02010600030101010101" pitchFamily="2" charset="-122"/>
                <a:ea typeface="等线" panose="02010600030101010101" pitchFamily="2" charset="-122"/>
                <a:cs typeface="等线" panose="02010600030101010101" pitchFamily="2" charset="-122"/>
              </a:rPr>
              <a:t>3</a:t>
            </a:r>
            <a:r>
              <a:rPr lang="zh-CN" altLang="en-US">
                <a:latin typeface="等线" panose="02010600030101010101" pitchFamily="2" charset="-122"/>
                <a:ea typeface="等线" panose="02010600030101010101" pitchFamily="2" charset="-122"/>
                <a:cs typeface="等线" panose="02010600030101010101" pitchFamily="2" charset="-122"/>
              </a:rPr>
              <a:t>）</a:t>
            </a:r>
            <a:r>
              <a:rPr lang="en-US" altLang="zh-CN">
                <a:latin typeface="等线" panose="02010600030101010101" pitchFamily="2" charset="-122"/>
                <a:ea typeface="等线" panose="02010600030101010101" pitchFamily="2" charset="-122"/>
                <a:cs typeface="等线" panose="02010600030101010101" pitchFamily="2" charset="-122"/>
              </a:rPr>
              <a:t> </a:t>
            </a:r>
            <a:r>
              <a:rPr lang="zh-CN" altLang="en-US">
                <a:latin typeface="等线" panose="02010600030101010101" pitchFamily="2" charset="-122"/>
                <a:ea typeface="等线" panose="02010600030101010101" pitchFamily="2" charset="-122"/>
                <a:cs typeface="等线" panose="02010600030101010101" pitchFamily="2" charset="-122"/>
              </a:rPr>
              <a:t>构造函数</a:t>
            </a:r>
            <a:r>
              <a:rPr lang="zh-CN" altLang="en-US">
                <a:latin typeface="等线" panose="02010600030101010101" pitchFamily="2" charset="-122"/>
                <a:ea typeface="等线" panose="02010600030101010101" pitchFamily="2" charset="-122"/>
                <a:cs typeface="等线" panose="02010600030101010101" pitchFamily="2" charset="-122"/>
              </a:rPr>
              <a:t>：</a:t>
            </a:r>
            <a:endParaRPr lang="zh-CN" altLang="en-US">
              <a:latin typeface="等线" panose="02010600030101010101" pitchFamily="2" charset="-122"/>
              <a:ea typeface="等线" panose="02010600030101010101" pitchFamily="2" charset="-122"/>
              <a:cs typeface="等线" panose="02010600030101010101" pitchFamily="2" charset="-122"/>
            </a:endParaRPr>
          </a:p>
          <a:p>
            <a:pPr marL="0" lvl="2"/>
            <a:endParaRPr lang="zh-CN" altLang="en-US">
              <a:latin typeface="等线" panose="02010600030101010101" pitchFamily="2" charset="-122"/>
              <a:ea typeface="等线" panose="02010600030101010101" pitchFamily="2" charset="-122"/>
              <a:cs typeface="等线" panose="02010600030101010101" pitchFamily="2" charset="-122"/>
            </a:endParaRPr>
          </a:p>
          <a:p>
            <a:pPr marL="0" lvl="2"/>
            <a:endParaRPr lang="zh-CN" altLang="en-US">
              <a:latin typeface="等线" panose="02010600030101010101" pitchFamily="2" charset="-122"/>
              <a:ea typeface="等线" panose="02010600030101010101" pitchFamily="2" charset="-122"/>
              <a:cs typeface="等线" panose="02010600030101010101" pitchFamily="2" charset="-122"/>
            </a:endParaRPr>
          </a:p>
          <a:p>
            <a:pPr marL="0" lvl="2"/>
            <a:endParaRPr lang="zh-CN" altLang="en-US">
              <a:latin typeface="等线" panose="02010600030101010101" pitchFamily="2" charset="-122"/>
              <a:ea typeface="等线" panose="02010600030101010101" pitchFamily="2" charset="-122"/>
              <a:cs typeface="等线" panose="02010600030101010101" pitchFamily="2" charset="-122"/>
            </a:endParaRPr>
          </a:p>
          <a:p>
            <a:pPr marL="0" lvl="2"/>
            <a:endParaRPr lang="zh-CN" altLang="en-US">
              <a:latin typeface="等线" panose="02010600030101010101" pitchFamily="2" charset="-122"/>
              <a:ea typeface="等线" panose="02010600030101010101" pitchFamily="2" charset="-122"/>
              <a:cs typeface="等线" panose="02010600030101010101" pitchFamily="2" charset="-122"/>
            </a:endParaRPr>
          </a:p>
          <a:p>
            <a:pPr marL="0" lvl="2"/>
            <a:endParaRPr lang="en-US" altLang="zh-CN">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2" name="表格 11"/>
          <p:cNvGraphicFramePr/>
          <p:nvPr>
            <p:custDataLst>
              <p:tags r:id="rId2"/>
            </p:custDataLst>
          </p:nvPr>
        </p:nvGraphicFramePr>
        <p:xfrm>
          <a:off x="2901950" y="2966720"/>
          <a:ext cx="5162550" cy="2469515"/>
        </p:xfrm>
        <a:graphic>
          <a:graphicData uri="http://schemas.openxmlformats.org/drawingml/2006/table">
            <a:tbl>
              <a:tblPr/>
              <a:tblGrid>
                <a:gridCol w="5162550"/>
              </a:tblGrid>
              <a:tr h="246951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class Person(val name: String, va</a:t>
                      </a:r>
                      <a:r>
                        <a:rPr lang="en-US" altLang="zh-CN" sz="1400">
                          <a:solidFill>
                            <a:srgbClr val="008080"/>
                          </a:solidFill>
                          <a:latin typeface="宋体" panose="02010600030101010101" pitchFamily="2" charset="-122"/>
                          <a:ea typeface="宋体" panose="02010600030101010101" pitchFamily="2" charset="-122"/>
                        </a:rPr>
                        <a:t>l </a:t>
                      </a:r>
                      <a:r>
                        <a:rPr lang="en-US" altLang="zh-CN" sz="1400">
                          <a:solidFill>
                            <a:srgbClr val="008080"/>
                          </a:solidFill>
                          <a:latin typeface="宋体" panose="02010600030101010101" pitchFamily="2" charset="-122"/>
                          <a:ea typeface="宋体" panose="02010600030101010101" pitchFamily="2" charset="-122"/>
                        </a:rPr>
                        <a:t>age: Int)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info:String</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init{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Info = </a:t>
                      </a:r>
                      <a:r>
                        <a:rPr lang="en-US" altLang="zh-CN" sz="1400">
                          <a:solidFill>
                            <a:srgbClr val="008080"/>
                          </a:solidFill>
                          <a:latin typeface="宋体" panose="02010600030101010101" pitchFamily="2" charset="-122"/>
                          <a:ea typeface="宋体" panose="02010600030101010101" pitchFamily="2" charset="-122"/>
                        </a:rPr>
                        <a:t>"Person name</a:t>
                      </a:r>
                      <a:r>
                        <a:rPr lang="en-US" altLang="zh-CN" sz="1400">
                          <a:solidFill>
                            <a:srgbClr val="008080"/>
                          </a:solidFill>
                          <a:latin typeface="宋体" panose="02010600030101010101" pitchFamily="2" charset="-122"/>
                          <a:ea typeface="宋体" panose="02010600030101010101" pitchFamily="2" charset="-122"/>
                        </a:rPr>
                        <a:t>: $name, age:</a:t>
                      </a:r>
                      <a:r>
                        <a:rPr lang="en-US" altLang="zh-CN" sz="1400">
                          <a:solidFill>
                            <a:srgbClr val="008080"/>
                          </a:solidFill>
                          <a:latin typeface="宋体" panose="02010600030101010101" pitchFamily="2" charset="-122"/>
                          <a:ea typeface="宋体" panose="02010600030101010101" pitchFamily="2" charset="-122"/>
                        </a:rPr>
                        <a:t>$age"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fun introduce()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println(Info</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7" name="文本框 6"/>
          <p:cNvSpPr txBox="1"/>
          <p:nvPr/>
        </p:nvSpPr>
        <p:spPr>
          <a:xfrm>
            <a:off x="2872105" y="5720715"/>
            <a:ext cx="5162550" cy="691515"/>
          </a:xfrm>
          <a:prstGeom prst="rect">
            <a:avLst/>
          </a:prstGeom>
          <a:noFill/>
        </p:spPr>
        <p:txBody>
          <a:bodyPr wrap="square" rtlCol="0" anchor="t">
            <a:noAutofit/>
          </a:bodyPr>
          <a:p>
            <a:r>
              <a:rPr lang="zh-CN" altLang="en-US">
                <a:latin typeface="等线" panose="02010600030101010101" pitchFamily="2" charset="-122"/>
                <a:ea typeface="等线" panose="02010600030101010101" pitchFamily="2" charset="-122"/>
                <a:cs typeface="等线" panose="02010600030101010101" pitchFamily="2" charset="-122"/>
                <a:sym typeface="+mn-ea"/>
              </a:rPr>
              <a:t>由于主构造函数不能包含任何代码逻辑，因此通常结合</a:t>
            </a:r>
            <a:r>
              <a:rPr lang="en-US" altLang="zh-CN">
                <a:latin typeface="等线" panose="02010600030101010101" pitchFamily="2" charset="-122"/>
                <a:ea typeface="等线" panose="02010600030101010101" pitchFamily="2" charset="-122"/>
                <a:cs typeface="等线" panose="02010600030101010101" pitchFamily="2" charset="-122"/>
                <a:sym typeface="+mn-ea"/>
              </a:rPr>
              <a:t>init</a:t>
            </a:r>
            <a:r>
              <a:rPr lang="zh-CN" altLang="en-US">
                <a:latin typeface="等线" panose="02010600030101010101" pitchFamily="2" charset="-122"/>
                <a:ea typeface="等线" panose="02010600030101010101" pitchFamily="2" charset="-122"/>
                <a:cs typeface="等线" panose="02010600030101010101" pitchFamily="2" charset="-122"/>
                <a:sym typeface="+mn-ea"/>
              </a:rPr>
              <a:t>代码块用于初始化操作</a:t>
            </a:r>
            <a:endParaRPr lang="zh-CN" altLang="en-US">
              <a:latin typeface="等线" panose="02010600030101010101" pitchFamily="2" charset="-122"/>
              <a:ea typeface="等线" panose="02010600030101010101" pitchFamily="2" charset="-122"/>
              <a:cs typeface="等线" panose="02010600030101010101" pitchFamily="2" charset="-122"/>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1940560"/>
            <a:ext cx="10443210" cy="38290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4.5.1 </a:t>
            </a:r>
            <a:r>
              <a:rPr lang="zh-CN" altLang="en-US" sz="3200" dirty="0">
                <a:latin typeface="等线" panose="02010600030101010101" pitchFamily="2" charset="-122"/>
                <a:ea typeface="等线" panose="02010600030101010101" pitchFamily="2" charset="-122"/>
                <a:cs typeface="等线" panose="02010600030101010101" pitchFamily="2" charset="-122"/>
              </a:rPr>
              <a:t>类与对象</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
        <p:nvSpPr>
          <p:cNvPr id="8" name="文本框 7"/>
          <p:cNvSpPr txBox="1"/>
          <p:nvPr/>
        </p:nvSpPr>
        <p:spPr>
          <a:xfrm>
            <a:off x="1121410" y="2323465"/>
            <a:ext cx="4064000" cy="88328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a:t>
            </a:r>
            <a:r>
              <a:rPr lang="en-US" altLang="zh-CN">
                <a:latin typeface="等线" panose="02010600030101010101" pitchFamily="2" charset="-122"/>
                <a:ea typeface="等线" panose="02010600030101010101" pitchFamily="2" charset="-122"/>
                <a:cs typeface="等线" panose="02010600030101010101" pitchFamily="2" charset="-122"/>
              </a:rPr>
              <a:t>3</a:t>
            </a:r>
            <a:r>
              <a:rPr lang="zh-CN" altLang="en-US">
                <a:latin typeface="等线" panose="02010600030101010101" pitchFamily="2" charset="-122"/>
                <a:ea typeface="等线" panose="02010600030101010101" pitchFamily="2" charset="-122"/>
                <a:cs typeface="等线" panose="02010600030101010101" pitchFamily="2" charset="-122"/>
              </a:rPr>
              <a:t>）</a:t>
            </a:r>
            <a:r>
              <a:rPr lang="en-US" altLang="zh-CN">
                <a:latin typeface="等线" panose="02010600030101010101" pitchFamily="2" charset="-122"/>
                <a:ea typeface="等线" panose="02010600030101010101" pitchFamily="2" charset="-122"/>
                <a:cs typeface="等线" panose="02010600030101010101" pitchFamily="2" charset="-122"/>
              </a:rPr>
              <a:t> </a:t>
            </a:r>
            <a:r>
              <a:rPr lang="zh-CN" altLang="en-US">
                <a:latin typeface="等线" panose="02010600030101010101" pitchFamily="2" charset="-122"/>
                <a:ea typeface="等线" panose="02010600030101010101" pitchFamily="2" charset="-122"/>
                <a:cs typeface="等线" panose="02010600030101010101" pitchFamily="2" charset="-122"/>
              </a:rPr>
              <a:t>构造函数</a:t>
            </a:r>
            <a:r>
              <a:rPr lang="zh-CN" altLang="en-US">
                <a:latin typeface="等线" panose="02010600030101010101" pitchFamily="2" charset="-122"/>
                <a:ea typeface="等线" panose="02010600030101010101" pitchFamily="2" charset="-122"/>
                <a:cs typeface="等线" panose="02010600030101010101" pitchFamily="2" charset="-122"/>
              </a:rPr>
              <a:t>：</a:t>
            </a:r>
            <a:endParaRPr lang="zh-CN" altLang="en-US">
              <a:latin typeface="等线" panose="02010600030101010101" pitchFamily="2" charset="-122"/>
              <a:ea typeface="等线" panose="02010600030101010101" pitchFamily="2" charset="-122"/>
              <a:cs typeface="等线" panose="02010600030101010101" pitchFamily="2" charset="-122"/>
            </a:endParaRPr>
          </a:p>
          <a:p>
            <a:pPr marL="0" lvl="2"/>
            <a:r>
              <a:rPr lang="zh-CN" altLang="en-US">
                <a:latin typeface="等线" panose="02010600030101010101" pitchFamily="2" charset="-122"/>
                <a:ea typeface="等线" panose="02010600030101010101" pitchFamily="2" charset="-122"/>
                <a:cs typeface="等线" panose="02010600030101010101" pitchFamily="2" charset="-122"/>
              </a:rPr>
              <a:t>次构造函数：</a:t>
            </a:r>
            <a:endParaRPr lang="zh-CN" altLang="en-US">
              <a:latin typeface="等线" panose="02010600030101010101" pitchFamily="2" charset="-122"/>
              <a:ea typeface="等线" panose="02010600030101010101" pitchFamily="2" charset="-122"/>
              <a:cs typeface="等线" panose="02010600030101010101" pitchFamily="2" charset="-122"/>
            </a:endParaRPr>
          </a:p>
          <a:p>
            <a:pPr marL="0" lvl="2"/>
            <a:endParaRPr lang="zh-CN" altLang="en-US">
              <a:latin typeface="等线" panose="02010600030101010101" pitchFamily="2" charset="-122"/>
              <a:ea typeface="等线" panose="02010600030101010101" pitchFamily="2" charset="-122"/>
              <a:cs typeface="等线" panose="02010600030101010101" pitchFamily="2" charset="-122"/>
            </a:endParaRPr>
          </a:p>
          <a:p>
            <a:pPr marL="0" lvl="2"/>
            <a:endParaRPr lang="zh-CN" altLang="en-US">
              <a:latin typeface="等线" panose="02010600030101010101" pitchFamily="2" charset="-122"/>
              <a:ea typeface="等线" panose="02010600030101010101" pitchFamily="2" charset="-122"/>
              <a:cs typeface="等线" panose="02010600030101010101" pitchFamily="2" charset="-122"/>
            </a:endParaRPr>
          </a:p>
          <a:p>
            <a:pPr marL="0" lvl="2"/>
            <a:endParaRPr lang="en-US" altLang="zh-CN">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436880" y="3045460"/>
          <a:ext cx="5619750" cy="3454400"/>
        </p:xfrm>
        <a:graphic>
          <a:graphicData uri="http://schemas.openxmlformats.org/drawingml/2006/table">
            <a:tbl>
              <a:tblPr/>
              <a:tblGrid>
                <a:gridCol w="5619750"/>
              </a:tblGrid>
              <a:tr h="345440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class Person(val name: String, val age: Int)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info: String</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init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info = "Person name: $name, age: $age"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constructor(name: String) : this(name, 0)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println("Age is not provided, setting to default 0")</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fun introduce()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println(info)</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15 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3" name="文本框 2"/>
          <p:cNvSpPr txBox="1"/>
          <p:nvPr/>
        </p:nvSpPr>
        <p:spPr>
          <a:xfrm>
            <a:off x="6372860" y="4784725"/>
            <a:ext cx="4064000" cy="100139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实例化：</a:t>
            </a:r>
            <a:endParaRPr lang="zh-CN" altLang="en-US">
              <a:latin typeface="等线" panose="02010600030101010101" pitchFamily="2" charset="-122"/>
              <a:ea typeface="等线" panose="02010600030101010101" pitchFamily="2" charset="-122"/>
              <a:cs typeface="等线" panose="02010600030101010101" pitchFamily="2" charset="-122"/>
            </a:endParaRPr>
          </a:p>
          <a:p>
            <a:pPr marL="0" lvl="2"/>
            <a:r>
              <a:rPr lang="en-US" altLang="zh-CN">
                <a:latin typeface="等线" panose="02010600030101010101" pitchFamily="2" charset="-122"/>
                <a:ea typeface="等线" panose="02010600030101010101" pitchFamily="2" charset="-122"/>
                <a:cs typeface="等线" panose="02010600030101010101" pitchFamily="2" charset="-122"/>
              </a:rPr>
              <a:t>Person("Alice", 25)</a:t>
            </a:r>
            <a:endParaRPr lang="en-US" altLang="zh-CN">
              <a:latin typeface="等线" panose="02010600030101010101" pitchFamily="2" charset="-122"/>
              <a:ea typeface="等线" panose="02010600030101010101" pitchFamily="2" charset="-122"/>
              <a:cs typeface="等线" panose="02010600030101010101" pitchFamily="2" charset="-122"/>
            </a:endParaRPr>
          </a:p>
          <a:p>
            <a:pPr marL="0" lvl="2"/>
            <a:r>
              <a:rPr lang="en-US" altLang="zh-CN">
                <a:latin typeface="等线" panose="02010600030101010101" pitchFamily="2" charset="-122"/>
                <a:ea typeface="等线" panose="02010600030101010101" pitchFamily="2" charset="-122"/>
                <a:cs typeface="等线" panose="02010600030101010101" pitchFamily="2" charset="-122"/>
              </a:rPr>
              <a:t>Person("Bob") </a:t>
            </a:r>
            <a:endParaRPr lang="en-US" altLang="zh-CN">
              <a:latin typeface="等线" panose="02010600030101010101" pitchFamily="2" charset="-122"/>
              <a:ea typeface="等线" panose="02010600030101010101" pitchFamily="2" charset="-122"/>
              <a:cs typeface="等线" panose="02010600030101010101" pitchFamily="2" charset="-122"/>
            </a:endParaRPr>
          </a:p>
          <a:p>
            <a:pPr marL="0" lvl="2"/>
            <a:endParaRPr lang="zh-CN" altLang="en-US">
              <a:latin typeface="等线" panose="02010600030101010101" pitchFamily="2" charset="-122"/>
              <a:ea typeface="等线" panose="02010600030101010101" pitchFamily="2" charset="-122"/>
              <a:cs typeface="等线" panose="02010600030101010101" pitchFamily="2" charset="-122"/>
            </a:endParaRPr>
          </a:p>
        </p:txBody>
      </p:sp>
      <p:sp>
        <p:nvSpPr>
          <p:cNvPr id="2" name="文本框 1"/>
          <p:cNvSpPr txBox="1"/>
          <p:nvPr/>
        </p:nvSpPr>
        <p:spPr>
          <a:xfrm>
            <a:off x="6372860" y="3045460"/>
            <a:ext cx="4064000" cy="155257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次构造函数使用</a:t>
            </a:r>
            <a:r>
              <a:rPr lang="en-US" altLang="zh-CN">
                <a:latin typeface="等线" panose="02010600030101010101" pitchFamily="2" charset="-122"/>
                <a:ea typeface="等线" panose="02010600030101010101" pitchFamily="2" charset="-122"/>
                <a:cs typeface="等线" panose="02010600030101010101" pitchFamily="2" charset="-122"/>
              </a:rPr>
              <a:t>constructor</a:t>
            </a:r>
            <a:r>
              <a:rPr lang="zh-CN" altLang="en-US">
                <a:latin typeface="等线" panose="02010600030101010101" pitchFamily="2" charset="-122"/>
                <a:ea typeface="等线" panose="02010600030101010101" pitchFamily="2" charset="-122"/>
                <a:cs typeface="等线" panose="02010600030101010101" pitchFamily="2" charset="-122"/>
              </a:rPr>
              <a:t>关键字定义，允许在类内部提供额外的初始化方式。它们必须显式调用主构造函数（如果存在），通常用于提供不同的初始化逻辑</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443210" cy="46799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4.5.1 </a:t>
            </a:r>
            <a:r>
              <a:rPr lang="zh-CN" altLang="en-US" sz="3200" dirty="0">
                <a:latin typeface="等线" panose="02010600030101010101" pitchFamily="2" charset="-122"/>
                <a:ea typeface="等线" panose="02010600030101010101" pitchFamily="2" charset="-122"/>
                <a:cs typeface="等线" panose="02010600030101010101" pitchFamily="2" charset="-122"/>
              </a:rPr>
              <a:t>类与对象</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
        <p:nvSpPr>
          <p:cNvPr id="8" name="文本框 7"/>
          <p:cNvSpPr txBox="1"/>
          <p:nvPr/>
        </p:nvSpPr>
        <p:spPr>
          <a:xfrm>
            <a:off x="1125855" y="2514600"/>
            <a:ext cx="3799205" cy="2413000"/>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a:t>
            </a:r>
            <a:r>
              <a:rPr lang="en-US" altLang="zh-CN">
                <a:latin typeface="等线" panose="02010600030101010101" pitchFamily="2" charset="-122"/>
                <a:ea typeface="等线" panose="02010600030101010101" pitchFamily="2" charset="-122"/>
                <a:cs typeface="等线" panose="02010600030101010101" pitchFamily="2" charset="-122"/>
              </a:rPr>
              <a:t>4</a:t>
            </a:r>
            <a:r>
              <a:rPr lang="zh-CN" altLang="en-US">
                <a:latin typeface="等线" panose="02010600030101010101" pitchFamily="2" charset="-122"/>
                <a:ea typeface="等线" panose="02010600030101010101" pitchFamily="2" charset="-122"/>
                <a:cs typeface="等线" panose="02010600030101010101" pitchFamily="2" charset="-122"/>
              </a:rPr>
              <a:t>）</a:t>
            </a:r>
            <a:r>
              <a:rPr lang="en-US" altLang="zh-CN">
                <a:latin typeface="等线" panose="02010600030101010101" pitchFamily="2" charset="-122"/>
                <a:ea typeface="等线" panose="02010600030101010101" pitchFamily="2" charset="-122"/>
                <a:cs typeface="等线" panose="02010600030101010101" pitchFamily="2" charset="-122"/>
              </a:rPr>
              <a:t> </a:t>
            </a:r>
            <a:r>
              <a:rPr lang="zh-CN" altLang="en-US">
                <a:latin typeface="等线" panose="02010600030101010101" pitchFamily="2" charset="-122"/>
                <a:ea typeface="等线" panose="02010600030101010101" pitchFamily="2" charset="-122"/>
                <a:cs typeface="等线" panose="02010600030101010101" pitchFamily="2" charset="-122"/>
              </a:rPr>
              <a:t>访问修饰符</a:t>
            </a:r>
            <a:r>
              <a:rPr lang="zh-CN" altLang="en-US">
                <a:latin typeface="等线" panose="02010600030101010101" pitchFamily="2" charset="-122"/>
                <a:ea typeface="等线" panose="02010600030101010101" pitchFamily="2" charset="-122"/>
                <a:cs typeface="等线" panose="02010600030101010101" pitchFamily="2" charset="-122"/>
              </a:rPr>
              <a:t>：</a:t>
            </a:r>
            <a:endParaRPr lang="zh-CN" altLang="en-US">
              <a:latin typeface="等线" panose="02010600030101010101" pitchFamily="2" charset="-122"/>
              <a:ea typeface="等线" panose="02010600030101010101" pitchFamily="2" charset="-122"/>
              <a:cs typeface="等线" panose="02010600030101010101" pitchFamily="2" charset="-122"/>
            </a:endParaRPr>
          </a:p>
          <a:p>
            <a:pPr marL="0" lvl="2"/>
            <a:endParaRPr lang="zh-CN" altLang="en-US">
              <a:latin typeface="等线" panose="02010600030101010101" pitchFamily="2" charset="-122"/>
              <a:ea typeface="等线" panose="02010600030101010101" pitchFamily="2" charset="-122"/>
              <a:cs typeface="等线" panose="02010600030101010101" pitchFamily="2" charset="-122"/>
            </a:endParaRPr>
          </a:p>
          <a:p>
            <a:pPr marL="0" lvl="2"/>
            <a:r>
              <a:rPr lang="zh-CN" altLang="en-US">
                <a:latin typeface="等线" panose="02010600030101010101" pitchFamily="2" charset="-122"/>
                <a:ea typeface="等线" panose="02010600030101010101" pitchFamily="2" charset="-122"/>
                <a:cs typeface="等线" panose="02010600030101010101" pitchFamily="2" charset="-122"/>
              </a:rPr>
              <a:t>在</a:t>
            </a:r>
            <a:r>
              <a:rPr lang="en-US" altLang="zh-CN">
                <a:latin typeface="等线" panose="02010600030101010101" pitchFamily="2" charset="-122"/>
                <a:ea typeface="等线" panose="02010600030101010101" pitchFamily="2" charset="-122"/>
                <a:cs typeface="等线" panose="02010600030101010101" pitchFamily="2" charset="-122"/>
              </a:rPr>
              <a:t> Kotlin </a:t>
            </a:r>
            <a:r>
              <a:rPr lang="zh-CN" altLang="en-US">
                <a:latin typeface="等线" panose="02010600030101010101" pitchFamily="2" charset="-122"/>
                <a:ea typeface="等线" panose="02010600030101010101" pitchFamily="2" charset="-122"/>
                <a:cs typeface="等线" panose="02010600030101010101" pitchFamily="2" charset="-122"/>
              </a:rPr>
              <a:t>中，访问修饰符用于控制类、函数、变量的可见性，即哪些代码可以访问它们。</a:t>
            </a:r>
            <a:r>
              <a:rPr lang="en-US" altLang="zh-CN">
                <a:latin typeface="等线" panose="02010600030101010101" pitchFamily="2" charset="-122"/>
                <a:ea typeface="等线" panose="02010600030101010101" pitchFamily="2" charset="-122"/>
                <a:cs typeface="等线" panose="02010600030101010101" pitchFamily="2" charset="-122"/>
              </a:rPr>
              <a:t>Kotlin </a:t>
            </a:r>
            <a:r>
              <a:rPr lang="zh-CN" altLang="en-US">
                <a:latin typeface="等线" panose="02010600030101010101" pitchFamily="2" charset="-122"/>
                <a:ea typeface="等线" panose="02010600030101010101" pitchFamily="2" charset="-122"/>
                <a:cs typeface="等线" panose="02010600030101010101" pitchFamily="2" charset="-122"/>
              </a:rPr>
              <a:t>提供了四种访问修饰符，每种修饰符适用于不同的访问场景</a:t>
            </a:r>
            <a:r>
              <a:rPr lang="zh-CN" altLang="en-US">
                <a:latin typeface="等线" panose="02010600030101010101" pitchFamily="2" charset="-122"/>
                <a:ea typeface="等线" panose="02010600030101010101" pitchFamily="2" charset="-122"/>
                <a:cs typeface="等线" panose="02010600030101010101" pitchFamily="2" charset="-122"/>
              </a:rPr>
              <a:t>：</a:t>
            </a:r>
            <a:endParaRPr lang="zh-CN" altLang="en-US">
              <a:latin typeface="等线" panose="02010600030101010101" pitchFamily="2" charset="-122"/>
              <a:ea typeface="等线" panose="02010600030101010101" pitchFamily="2" charset="-122"/>
              <a:cs typeface="等线" panose="02010600030101010101" pitchFamily="2" charset="-122"/>
            </a:endParaRPr>
          </a:p>
          <a:p>
            <a:pPr marL="0" lvl="2"/>
            <a:endParaRPr lang="zh-CN" altLang="en-US">
              <a:latin typeface="等线" panose="02010600030101010101" pitchFamily="2" charset="-122"/>
              <a:ea typeface="等线" panose="02010600030101010101" pitchFamily="2" charset="-122"/>
              <a:cs typeface="等线" panose="02010600030101010101" pitchFamily="2" charset="-122"/>
            </a:endParaRPr>
          </a:p>
          <a:p>
            <a:pPr marL="0" lvl="2"/>
            <a:endParaRPr lang="zh-CN" altLang="en-US">
              <a:latin typeface="等线" panose="02010600030101010101" pitchFamily="2" charset="-122"/>
              <a:ea typeface="等线" panose="02010600030101010101" pitchFamily="2" charset="-122"/>
              <a:cs typeface="等线" panose="02010600030101010101" pitchFamily="2" charset="-122"/>
            </a:endParaRPr>
          </a:p>
          <a:p>
            <a:pPr marL="0" lvl="2"/>
            <a:endParaRPr lang="en-US" altLang="zh-CN">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6362065" y="2514600"/>
            <a:ext cx="4064000" cy="384175"/>
          </a:xfrm>
          <a:prstGeom prst="rect">
            <a:avLst/>
          </a:prstGeom>
          <a:noFill/>
        </p:spPr>
        <p:txBody>
          <a:bodyPr wrap="square" rtlCol="0">
            <a:noAutofit/>
          </a:bodyPr>
          <a:p>
            <a:pPr marL="0" lvl="2" algn="ctr"/>
            <a:r>
              <a:rPr lang="en-US" altLang="zh-CN">
                <a:latin typeface="等线" panose="02010600030101010101" pitchFamily="2" charset="-122"/>
                <a:ea typeface="等线" panose="02010600030101010101" pitchFamily="2" charset="-122"/>
                <a:cs typeface="等线" panose="02010600030101010101" pitchFamily="2" charset="-122"/>
              </a:rPr>
              <a:t>Kotlin</a:t>
            </a:r>
            <a:r>
              <a:rPr lang="zh-CN" altLang="en-US">
                <a:latin typeface="等线" panose="02010600030101010101" pitchFamily="2" charset="-122"/>
                <a:ea typeface="等线" panose="02010600030101010101" pitchFamily="2" charset="-122"/>
                <a:cs typeface="等线" panose="02010600030101010101" pitchFamily="2" charset="-122"/>
              </a:rPr>
              <a:t>的四种访问修饰符</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custDataLst>
              <p:tags r:id="rId2"/>
            </p:custDataLst>
          </p:nvPr>
        </p:nvGraphicFramePr>
        <p:xfrm>
          <a:off x="5476240" y="2954655"/>
          <a:ext cx="5673725" cy="1604010"/>
        </p:xfrm>
        <a:graphic>
          <a:graphicData uri="http://schemas.openxmlformats.org/drawingml/2006/table">
            <a:tbl>
              <a:tblPr firstRow="1" bandRow="1">
                <a:tableStyleId>{7469964B-168D-4B6B-99AE-6BD41A0F7468}</a:tableStyleId>
              </a:tblPr>
              <a:tblGrid>
                <a:gridCol w="1134745"/>
                <a:gridCol w="1134745"/>
                <a:gridCol w="1134745"/>
                <a:gridCol w="1134745"/>
                <a:gridCol w="1134745"/>
              </a:tblGrid>
              <a:tr h="0">
                <a:tc>
                  <a:txBody>
                    <a:bodyPr/>
                    <a:p>
                      <a:pPr marL="40005" indent="0" algn="ctr">
                        <a:spcBef>
                          <a:spcPct val="0"/>
                        </a:spcBef>
                        <a:spcAft>
                          <a:spcPct val="0"/>
                        </a:spcAft>
                      </a:pPr>
                      <a:r>
                        <a:rPr lang="zh-CN" sz="1200"/>
                        <a:t>修饰符</a:t>
                      </a:r>
                      <a:endParaRPr lang="zh-CN" sz="1200"/>
                    </a:p>
                  </a:txBody>
                  <a:tcPr marL="9525" marR="9525" marT="9525" marB="9525" anchor="ctr" anchorCtr="0"/>
                </a:tc>
                <a:tc>
                  <a:txBody>
                    <a:bodyPr/>
                    <a:p>
                      <a:pPr marL="40005" indent="0" algn="ctr">
                        <a:spcBef>
                          <a:spcPct val="0"/>
                        </a:spcBef>
                        <a:spcAft>
                          <a:spcPct val="0"/>
                        </a:spcAft>
                      </a:pPr>
                      <a:r>
                        <a:rPr lang="zh-CN" sz="1200"/>
                        <a:t>访问范围</a:t>
                      </a:r>
                      <a:endParaRPr lang="zh-CN" sz="1200"/>
                    </a:p>
                  </a:txBody>
                  <a:tcPr marL="9525" marR="9525" marT="9525" marB="9525" anchor="ctr" anchorCtr="0"/>
                </a:tc>
                <a:tc>
                  <a:txBody>
                    <a:bodyPr/>
                    <a:p>
                      <a:pPr marL="40005" indent="0" algn="ctr">
                        <a:spcBef>
                          <a:spcPct val="0"/>
                        </a:spcBef>
                        <a:spcAft>
                          <a:spcPct val="0"/>
                        </a:spcAft>
                      </a:pPr>
                      <a:r>
                        <a:rPr lang="zh-CN" sz="1200"/>
                        <a:t>适用场景</a:t>
                      </a:r>
                      <a:endParaRPr lang="zh-CN" sz="1200"/>
                    </a:p>
                  </a:txBody>
                  <a:tcPr marL="9525" marR="9525" marT="9525" marB="9525" anchor="ctr" anchorCtr="0"/>
                </a:tc>
                <a:tc>
                  <a:txBody>
                    <a:bodyPr/>
                    <a:p>
                      <a:pPr marL="40005" indent="0" algn="ctr">
                        <a:spcBef>
                          <a:spcPct val="0"/>
                        </a:spcBef>
                        <a:spcAft>
                          <a:spcPct val="0"/>
                        </a:spcAft>
                      </a:pPr>
                      <a:r>
                        <a:rPr lang="zh-CN" sz="1200"/>
                        <a:t>能否被子类访问</a:t>
                      </a:r>
                      <a:endParaRPr lang="zh-CN" sz="1200"/>
                    </a:p>
                  </a:txBody>
                  <a:tcPr marL="9525" marR="9525" marT="9525" marB="9525" anchor="ctr" anchorCtr="0"/>
                </a:tc>
                <a:tc>
                  <a:txBody>
                    <a:bodyPr/>
                    <a:p>
                      <a:pPr marL="40005" indent="0" algn="ctr">
                        <a:spcBef>
                          <a:spcPct val="0"/>
                        </a:spcBef>
                        <a:spcAft>
                          <a:spcPct val="0"/>
                        </a:spcAft>
                      </a:pPr>
                      <a:r>
                        <a:rPr lang="zh-CN" sz="1200"/>
                        <a:t>能否跨模块访问</a:t>
                      </a:r>
                      <a:endParaRPr lang="zh-CN" sz="1200"/>
                    </a:p>
                  </a:txBody>
                  <a:tcPr marL="9525" marR="9525" marT="9525" marB="9525" anchor="ctr" anchorCtr="0"/>
                </a:tc>
              </a:tr>
              <a:tr h="0">
                <a:tc>
                  <a:txBody>
                    <a:bodyPr/>
                    <a:p>
                      <a:pPr marL="40005" indent="0" algn="l">
                        <a:spcBef>
                          <a:spcPct val="0"/>
                        </a:spcBef>
                        <a:spcAft>
                          <a:spcPct val="0"/>
                        </a:spcAft>
                      </a:pPr>
                      <a:r>
                        <a:rPr lang="en-US" altLang="zh-CN" sz="1400"/>
                        <a:t>public (</a:t>
                      </a:r>
                      <a:r>
                        <a:rPr lang="zh-CN" altLang="en-US" sz="1400"/>
                        <a:t>默认</a:t>
                      </a:r>
                      <a:r>
                        <a:rPr lang="en-US" altLang="zh-CN" sz="1400"/>
                        <a:t>)</a:t>
                      </a:r>
                      <a:endParaRPr lang="en-US" altLang="zh-CN" sz="1400"/>
                    </a:p>
                  </a:txBody>
                  <a:tcPr marL="9525" marR="9525" marT="9525" marB="9525" anchor="ctr" anchorCtr="0"/>
                </a:tc>
                <a:tc>
                  <a:txBody>
                    <a:bodyPr/>
                    <a:p>
                      <a:pPr marL="40005" indent="0" algn="l">
                        <a:spcBef>
                          <a:spcPct val="0"/>
                        </a:spcBef>
                        <a:spcAft>
                          <a:spcPct val="0"/>
                        </a:spcAft>
                      </a:pPr>
                      <a:r>
                        <a:rPr lang="zh-CN" sz="1400"/>
                        <a:t>任何地方都可访问</a:t>
                      </a:r>
                      <a:endParaRPr lang="zh-CN" sz="1400"/>
                    </a:p>
                  </a:txBody>
                  <a:tcPr marL="9525" marR="9525" marT="9525" marB="9525" anchor="ctr" anchorCtr="0"/>
                </a:tc>
                <a:tc>
                  <a:txBody>
                    <a:bodyPr/>
                    <a:p>
                      <a:pPr marL="40005" indent="0" algn="l">
                        <a:spcBef>
                          <a:spcPct val="0"/>
                        </a:spcBef>
                        <a:spcAft>
                          <a:spcPct val="0"/>
                        </a:spcAft>
                      </a:pPr>
                      <a:r>
                        <a:rPr lang="zh-CN" sz="1400"/>
                        <a:t>对外公开</a:t>
                      </a:r>
                      <a:r>
                        <a:rPr lang="zh-CN" altLang="en-US" sz="1400"/>
                        <a:t> </a:t>
                      </a:r>
                      <a:r>
                        <a:rPr lang="en-US" altLang="zh-CN" sz="1400"/>
                        <a:t>API</a:t>
                      </a:r>
                      <a:r>
                        <a:rPr lang="zh-CN" altLang="en-US" sz="1400"/>
                        <a:t>、工具类</a:t>
                      </a:r>
                      <a:endParaRPr lang="zh-CN" altLang="en-US" sz="1400"/>
                    </a:p>
                  </a:txBody>
                  <a:tcPr marL="9525" marR="9525" marT="9525" marB="9525" anchor="ctr" anchorCtr="0"/>
                </a:tc>
                <a:tc>
                  <a:txBody>
                    <a:bodyPr/>
                    <a:p>
                      <a:pPr marL="40005" indent="0" algn="ctr">
                        <a:spcBef>
                          <a:spcPct val="0"/>
                        </a:spcBef>
                        <a:spcAft>
                          <a:spcPct val="0"/>
                        </a:spcAft>
                      </a:pPr>
                      <a:r>
                        <a:rPr lang="zh-CN" sz="1400"/>
                        <a:t>是</a:t>
                      </a:r>
                      <a:endParaRPr lang="zh-CN" sz="1400"/>
                    </a:p>
                  </a:txBody>
                  <a:tcPr marL="9525" marR="9525" marT="9525" marB="9525" anchor="ctr" anchorCtr="0"/>
                </a:tc>
                <a:tc>
                  <a:txBody>
                    <a:bodyPr/>
                    <a:p>
                      <a:pPr marL="40005" indent="0" algn="ctr">
                        <a:spcBef>
                          <a:spcPct val="0"/>
                        </a:spcBef>
                        <a:spcAft>
                          <a:spcPct val="0"/>
                        </a:spcAft>
                      </a:pPr>
                      <a:r>
                        <a:rPr lang="zh-CN" sz="1400"/>
                        <a:t>是</a:t>
                      </a:r>
                      <a:endParaRPr lang="zh-CN" sz="1400"/>
                    </a:p>
                  </a:txBody>
                  <a:tcPr marL="9525" marR="9525" marT="9525" marB="9525" anchor="ctr" anchorCtr="0"/>
                </a:tc>
              </a:tr>
              <a:tr h="0">
                <a:tc>
                  <a:txBody>
                    <a:bodyPr/>
                    <a:p>
                      <a:pPr marL="40005" indent="0" algn="l">
                        <a:spcBef>
                          <a:spcPct val="0"/>
                        </a:spcBef>
                        <a:spcAft>
                          <a:spcPct val="0"/>
                        </a:spcAft>
                      </a:pPr>
                      <a:r>
                        <a:rPr lang="en-US" altLang="zh-CN" sz="1400"/>
                        <a:t>private</a:t>
                      </a:r>
                      <a:endParaRPr lang="en-US" altLang="zh-CN" sz="1400"/>
                    </a:p>
                  </a:txBody>
                  <a:tcPr marL="9525" marR="9525" marT="9525" marB="9525" anchor="ctr" anchorCtr="0"/>
                </a:tc>
                <a:tc>
                  <a:txBody>
                    <a:bodyPr/>
                    <a:p>
                      <a:pPr marL="40005" indent="0" algn="l">
                        <a:spcBef>
                          <a:spcPct val="0"/>
                        </a:spcBef>
                        <a:spcAft>
                          <a:spcPct val="0"/>
                        </a:spcAft>
                      </a:pPr>
                      <a:r>
                        <a:rPr lang="zh-CN" sz="1400"/>
                        <a:t>仅限当前类</a:t>
                      </a:r>
                      <a:r>
                        <a:rPr lang="zh-CN" altLang="en-US" sz="1400"/>
                        <a:t> </a:t>
                      </a:r>
                      <a:r>
                        <a:rPr lang="en-US" altLang="zh-CN" sz="1400"/>
                        <a:t>/ </a:t>
                      </a:r>
                      <a:r>
                        <a:rPr lang="zh-CN" altLang="en-US" sz="1400"/>
                        <a:t>文件</a:t>
                      </a:r>
                      <a:endParaRPr lang="zh-CN" altLang="en-US" sz="1400"/>
                    </a:p>
                  </a:txBody>
                  <a:tcPr marL="9525" marR="9525" marT="9525" marB="9525" anchor="ctr" anchorCtr="0"/>
                </a:tc>
                <a:tc>
                  <a:txBody>
                    <a:bodyPr/>
                    <a:p>
                      <a:pPr marL="40005" indent="0" algn="l">
                        <a:spcBef>
                          <a:spcPct val="0"/>
                        </a:spcBef>
                        <a:spcAft>
                          <a:spcPct val="0"/>
                        </a:spcAft>
                      </a:pPr>
                      <a:r>
                        <a:rPr lang="zh-CN" sz="1400"/>
                        <a:t>内部逻辑封装，防止外部访问</a:t>
                      </a:r>
                      <a:endParaRPr lang="zh-CN" sz="1400"/>
                    </a:p>
                  </a:txBody>
                  <a:tcPr marL="9525" marR="9525" marT="9525" marB="9525" anchor="ctr" anchorCtr="0"/>
                </a:tc>
                <a:tc>
                  <a:txBody>
                    <a:bodyPr/>
                    <a:p>
                      <a:pPr marL="40005" indent="0" algn="ctr">
                        <a:spcBef>
                          <a:spcPct val="0"/>
                        </a:spcBef>
                        <a:spcAft>
                          <a:spcPct val="0"/>
                        </a:spcAft>
                      </a:pPr>
                      <a:r>
                        <a:rPr lang="zh-CN" sz="1400"/>
                        <a:t>否</a:t>
                      </a:r>
                      <a:endParaRPr lang="zh-CN" sz="1400"/>
                    </a:p>
                  </a:txBody>
                  <a:tcPr marL="9525" marR="9525" marT="9525" marB="9525" anchor="ctr" anchorCtr="0"/>
                </a:tc>
                <a:tc>
                  <a:txBody>
                    <a:bodyPr/>
                    <a:p>
                      <a:pPr marL="40005" indent="0" algn="ctr">
                        <a:spcBef>
                          <a:spcPct val="0"/>
                        </a:spcBef>
                        <a:spcAft>
                          <a:spcPct val="0"/>
                        </a:spcAft>
                      </a:pPr>
                      <a:r>
                        <a:rPr lang="zh-CN" sz="1400"/>
                        <a:t>否</a:t>
                      </a:r>
                      <a:endParaRPr lang="zh-CN" sz="1400"/>
                    </a:p>
                  </a:txBody>
                  <a:tcPr marL="9525" marR="9525" marT="9525" marB="9525" anchor="ctr" anchorCtr="0"/>
                </a:tc>
              </a:tr>
              <a:tr h="0">
                <a:tc>
                  <a:txBody>
                    <a:bodyPr/>
                    <a:p>
                      <a:pPr marL="40005" indent="0" algn="l">
                        <a:spcBef>
                          <a:spcPct val="0"/>
                        </a:spcBef>
                        <a:spcAft>
                          <a:spcPct val="0"/>
                        </a:spcAft>
                      </a:pPr>
                      <a:r>
                        <a:rPr lang="en-US" altLang="zh-CN" sz="1400"/>
                        <a:t>protected</a:t>
                      </a:r>
                      <a:endParaRPr lang="en-US" altLang="zh-CN" sz="1400"/>
                    </a:p>
                  </a:txBody>
                  <a:tcPr marL="9525" marR="9525" marT="9525" marB="9525" anchor="ctr" anchorCtr="0"/>
                </a:tc>
                <a:tc>
                  <a:txBody>
                    <a:bodyPr/>
                    <a:p>
                      <a:pPr marL="40005" indent="0" algn="l">
                        <a:spcBef>
                          <a:spcPct val="0"/>
                        </a:spcBef>
                        <a:spcAft>
                          <a:spcPct val="0"/>
                        </a:spcAft>
                      </a:pPr>
                      <a:r>
                        <a:rPr lang="zh-CN" sz="1400"/>
                        <a:t>仅限当前类和子类</a:t>
                      </a:r>
                      <a:endParaRPr lang="zh-CN" sz="1400"/>
                    </a:p>
                  </a:txBody>
                  <a:tcPr marL="9525" marR="9525" marT="9525" marB="9525" anchor="ctr" anchorCtr="0"/>
                </a:tc>
                <a:tc>
                  <a:txBody>
                    <a:bodyPr/>
                    <a:p>
                      <a:pPr marL="40005" indent="0" algn="l">
                        <a:spcBef>
                          <a:spcPct val="0"/>
                        </a:spcBef>
                        <a:spcAft>
                          <a:spcPct val="0"/>
                        </a:spcAft>
                      </a:pPr>
                      <a:r>
                        <a:rPr lang="zh-CN" sz="1400"/>
                        <a:t>继承体系中的封装</a:t>
                      </a:r>
                      <a:endParaRPr lang="zh-CN" sz="1400"/>
                    </a:p>
                  </a:txBody>
                  <a:tcPr marL="9525" marR="9525" marT="9525" marB="9525" anchor="ctr" anchorCtr="0"/>
                </a:tc>
                <a:tc>
                  <a:txBody>
                    <a:bodyPr/>
                    <a:p>
                      <a:pPr marL="40005" indent="0" algn="ctr">
                        <a:spcBef>
                          <a:spcPct val="0"/>
                        </a:spcBef>
                        <a:spcAft>
                          <a:spcPct val="0"/>
                        </a:spcAft>
                      </a:pPr>
                      <a:r>
                        <a:rPr lang="zh-CN" sz="1400"/>
                        <a:t>是</a:t>
                      </a:r>
                      <a:endParaRPr lang="zh-CN" sz="1400"/>
                    </a:p>
                  </a:txBody>
                  <a:tcPr marL="9525" marR="9525" marT="9525" marB="9525" anchor="ctr" anchorCtr="0"/>
                </a:tc>
                <a:tc>
                  <a:txBody>
                    <a:bodyPr/>
                    <a:p>
                      <a:pPr marL="40005" indent="0" algn="ctr">
                        <a:spcBef>
                          <a:spcPct val="0"/>
                        </a:spcBef>
                        <a:spcAft>
                          <a:spcPct val="0"/>
                        </a:spcAft>
                      </a:pPr>
                      <a:r>
                        <a:rPr lang="zh-CN" sz="1400"/>
                        <a:t>否</a:t>
                      </a:r>
                      <a:endParaRPr lang="zh-CN" sz="1400"/>
                    </a:p>
                  </a:txBody>
                  <a:tcPr marL="9525" marR="9525" marT="9525" marB="9525" anchor="ctr" anchorCtr="0"/>
                </a:tc>
              </a:tr>
              <a:tr h="0">
                <a:tc>
                  <a:txBody>
                    <a:bodyPr/>
                    <a:p>
                      <a:pPr marL="40005" indent="0" algn="l">
                        <a:spcBef>
                          <a:spcPct val="0"/>
                        </a:spcBef>
                        <a:spcAft>
                          <a:spcPct val="0"/>
                        </a:spcAft>
                      </a:pPr>
                      <a:r>
                        <a:rPr lang="en-US" altLang="zh-CN" sz="1400"/>
                        <a:t>internal</a:t>
                      </a:r>
                      <a:endParaRPr lang="en-US" altLang="zh-CN" sz="1400"/>
                    </a:p>
                  </a:txBody>
                  <a:tcPr marL="9525" marR="9525" marT="9525" marB="9525" anchor="ctr" anchorCtr="0"/>
                </a:tc>
                <a:tc>
                  <a:txBody>
                    <a:bodyPr/>
                    <a:p>
                      <a:pPr marL="40005" indent="0" algn="l">
                        <a:spcBef>
                          <a:spcPct val="0"/>
                        </a:spcBef>
                        <a:spcAft>
                          <a:spcPct val="0"/>
                        </a:spcAft>
                      </a:pPr>
                      <a:r>
                        <a:rPr lang="zh-CN" sz="1400"/>
                        <a:t>仅限同一模块内</a:t>
                      </a:r>
                      <a:endParaRPr lang="zh-CN" sz="1400"/>
                    </a:p>
                  </a:txBody>
                  <a:tcPr marL="9525" marR="9525" marT="9525" marB="9525" anchor="ctr" anchorCtr="0"/>
                </a:tc>
                <a:tc>
                  <a:txBody>
                    <a:bodyPr/>
                    <a:p>
                      <a:pPr marL="40005" indent="0" algn="l">
                        <a:spcBef>
                          <a:spcPct val="0"/>
                        </a:spcBef>
                        <a:spcAft>
                          <a:spcPct val="0"/>
                        </a:spcAft>
                      </a:pPr>
                      <a:r>
                        <a:rPr lang="zh-CN" sz="1400"/>
                        <a:t>限制</a:t>
                      </a:r>
                      <a:r>
                        <a:rPr lang="zh-CN" altLang="en-US" sz="1400"/>
                        <a:t> </a:t>
                      </a:r>
                      <a:r>
                        <a:rPr lang="en-US" altLang="zh-CN" sz="1400"/>
                        <a:t>API </a:t>
                      </a:r>
                      <a:r>
                        <a:rPr lang="zh-CN" altLang="en-US" sz="1400"/>
                        <a:t>访问范围</a:t>
                      </a:r>
                      <a:endParaRPr lang="zh-CN" altLang="en-US" sz="1400"/>
                    </a:p>
                  </a:txBody>
                  <a:tcPr marL="9525" marR="9525" marT="9525" marB="9525" anchor="ctr" anchorCtr="0"/>
                </a:tc>
                <a:tc>
                  <a:txBody>
                    <a:bodyPr/>
                    <a:p>
                      <a:pPr marL="40005" indent="0" algn="ctr">
                        <a:spcBef>
                          <a:spcPct val="0"/>
                        </a:spcBef>
                        <a:spcAft>
                          <a:spcPct val="0"/>
                        </a:spcAft>
                      </a:pPr>
                      <a:r>
                        <a:rPr lang="zh-CN" sz="1400"/>
                        <a:t>是</a:t>
                      </a:r>
                      <a:endParaRPr lang="zh-CN" sz="1400"/>
                    </a:p>
                  </a:txBody>
                  <a:tcPr marL="9525" marR="9525" marT="9525" marB="9525" anchor="ctr" anchorCtr="0"/>
                </a:tc>
                <a:tc>
                  <a:txBody>
                    <a:bodyPr/>
                    <a:p>
                      <a:pPr marL="40005" indent="0" algn="ctr">
                        <a:spcBef>
                          <a:spcPct val="0"/>
                        </a:spcBef>
                        <a:spcAft>
                          <a:spcPct val="0"/>
                        </a:spcAft>
                      </a:pPr>
                      <a:r>
                        <a:rPr lang="zh-CN" sz="1400"/>
                        <a:t>否</a:t>
                      </a:r>
                      <a:endParaRPr lang="zh-CN" sz="1400"/>
                    </a:p>
                  </a:txBody>
                  <a:tcPr marL="9525" marR="9525" marT="9525" marB="9525" anchor="ctr" anchorCtr="0"/>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443210" cy="103441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4.5.2</a:t>
            </a:r>
            <a:r>
              <a:rPr lang="zh-CN" altLang="en-US" sz="3200" dirty="0">
                <a:latin typeface="等线" panose="02010600030101010101" pitchFamily="2" charset="-122"/>
                <a:ea typeface="等线" panose="02010600030101010101" pitchFamily="2" charset="-122"/>
                <a:cs typeface="等线" panose="02010600030101010101" pitchFamily="2" charset="-122"/>
              </a:rPr>
              <a:t>继承与</a:t>
            </a:r>
            <a:r>
              <a:rPr lang="zh-CN" altLang="en-US" sz="3200" dirty="0">
                <a:latin typeface="等线" panose="02010600030101010101" pitchFamily="2" charset="-122"/>
                <a:ea typeface="等线" panose="02010600030101010101" pitchFamily="2" charset="-122"/>
                <a:cs typeface="等线" panose="02010600030101010101" pitchFamily="2" charset="-122"/>
              </a:rPr>
              <a:t>多态</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Kotlin</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默认所有类都是不能被继承，要允许一个类被继承，需要使用</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 open </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关键字。多态（</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Polymorphism</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）允许子类重写父类的方法，并通过父类引用调用子类实现，提高代码的扩展性和复用性</a:t>
            </a: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
        <p:nvSpPr>
          <p:cNvPr id="8" name="文本框 7"/>
          <p:cNvSpPr txBox="1"/>
          <p:nvPr/>
        </p:nvSpPr>
        <p:spPr>
          <a:xfrm>
            <a:off x="1303655" y="3354705"/>
            <a:ext cx="4064000" cy="883285"/>
          </a:xfrm>
          <a:prstGeom prst="rect">
            <a:avLst/>
          </a:prstGeom>
          <a:noFill/>
        </p:spPr>
        <p:txBody>
          <a:bodyPr wrap="square" rtlCol="0">
            <a:noAutofit/>
          </a:bodyPr>
          <a:p>
            <a:pPr marL="0" lvl="2"/>
            <a:r>
              <a:rPr lang="zh-CN" altLang="en-US">
                <a:latin typeface="等线" panose="02010600030101010101" pitchFamily="2" charset="-122"/>
                <a:ea typeface="等线" panose="02010600030101010101" pitchFamily="2" charset="-122"/>
                <a:cs typeface="等线" panose="02010600030101010101" pitchFamily="2" charset="-122"/>
              </a:rPr>
              <a:t>（</a:t>
            </a:r>
            <a:r>
              <a:rPr lang="en-US" altLang="zh-CN">
                <a:latin typeface="等线" panose="02010600030101010101" pitchFamily="2" charset="-122"/>
                <a:ea typeface="等线" panose="02010600030101010101" pitchFamily="2" charset="-122"/>
                <a:cs typeface="等线" panose="02010600030101010101" pitchFamily="2" charset="-122"/>
              </a:rPr>
              <a:t>1</a:t>
            </a:r>
            <a:r>
              <a:rPr lang="zh-CN" altLang="en-US">
                <a:latin typeface="等线" panose="02010600030101010101" pitchFamily="2" charset="-122"/>
                <a:ea typeface="等线" panose="02010600030101010101" pitchFamily="2" charset="-122"/>
                <a:cs typeface="等线" panose="02010600030101010101" pitchFamily="2" charset="-122"/>
              </a:rPr>
              <a:t>）</a:t>
            </a:r>
            <a:r>
              <a:rPr lang="en-US" altLang="zh-CN">
                <a:latin typeface="等线" panose="02010600030101010101" pitchFamily="2" charset="-122"/>
                <a:ea typeface="等线" panose="02010600030101010101" pitchFamily="2" charset="-122"/>
                <a:cs typeface="等线" panose="02010600030101010101" pitchFamily="2" charset="-122"/>
              </a:rPr>
              <a:t> open </a:t>
            </a:r>
            <a:r>
              <a:rPr lang="zh-CN" altLang="en-US">
                <a:latin typeface="等线" panose="02010600030101010101" pitchFamily="2" charset="-122"/>
                <a:ea typeface="等线" panose="02010600030101010101" pitchFamily="2" charset="-122"/>
                <a:cs typeface="等线" panose="02010600030101010101" pitchFamily="2" charset="-122"/>
              </a:rPr>
              <a:t>关键字</a:t>
            </a:r>
            <a:endParaRPr lang="zh-CN" altLang="en-US">
              <a:latin typeface="等线" panose="02010600030101010101" pitchFamily="2" charset="-122"/>
              <a:ea typeface="等线" panose="02010600030101010101" pitchFamily="2" charset="-122"/>
              <a:cs typeface="等线" panose="02010600030101010101" pitchFamily="2" charset="-122"/>
            </a:endParaRPr>
          </a:p>
          <a:p>
            <a:pPr marL="0" lvl="2"/>
            <a:r>
              <a:rPr lang="zh-CN" altLang="en-US">
                <a:latin typeface="等线" panose="02010600030101010101" pitchFamily="2" charset="-122"/>
                <a:ea typeface="等线" panose="02010600030101010101" pitchFamily="2" charset="-122"/>
                <a:cs typeface="等线" panose="02010600030101010101" pitchFamily="2" charset="-122"/>
              </a:rPr>
              <a:t>在</a:t>
            </a:r>
            <a:r>
              <a:rPr lang="en-US" altLang="zh-CN">
                <a:latin typeface="等线" panose="02010600030101010101" pitchFamily="2" charset="-122"/>
                <a:ea typeface="等线" panose="02010600030101010101" pitchFamily="2" charset="-122"/>
                <a:cs typeface="等线" panose="02010600030101010101" pitchFamily="2" charset="-122"/>
              </a:rPr>
              <a:t>Kotlin</a:t>
            </a:r>
            <a:r>
              <a:rPr lang="zh-CN" altLang="en-US">
                <a:latin typeface="等线" panose="02010600030101010101" pitchFamily="2" charset="-122"/>
                <a:ea typeface="等线" panose="02010600030101010101" pitchFamily="2" charset="-122"/>
                <a:cs typeface="等线" panose="02010600030101010101" pitchFamily="2" charset="-122"/>
              </a:rPr>
              <a:t>中，必须使用</a:t>
            </a:r>
            <a:r>
              <a:rPr lang="en-US" altLang="zh-CN">
                <a:latin typeface="等线" panose="02010600030101010101" pitchFamily="2" charset="-122"/>
                <a:ea typeface="等线" panose="02010600030101010101" pitchFamily="2" charset="-122"/>
                <a:cs typeface="等线" panose="02010600030101010101" pitchFamily="2" charset="-122"/>
              </a:rPr>
              <a:t> open </a:t>
            </a:r>
            <a:r>
              <a:rPr lang="zh-CN" altLang="en-US">
                <a:latin typeface="等线" panose="02010600030101010101" pitchFamily="2" charset="-122"/>
                <a:ea typeface="等线" panose="02010600030101010101" pitchFamily="2" charset="-122"/>
                <a:cs typeface="等线" panose="02010600030101010101" pitchFamily="2" charset="-122"/>
              </a:rPr>
              <a:t>关键字声明可继承的类：</a:t>
            </a:r>
            <a:endParaRPr lang="zh-CN" altLang="en-US">
              <a:latin typeface="等线" panose="02010600030101010101" pitchFamily="2" charset="-122"/>
              <a:ea typeface="等线" panose="02010600030101010101" pitchFamily="2" charset="-122"/>
              <a:cs typeface="等线" panose="02010600030101010101" pitchFamily="2" charset="-122"/>
            </a:endParaRPr>
          </a:p>
          <a:p>
            <a:pPr marL="0" lvl="2"/>
            <a:endParaRPr lang="zh-CN" altLang="en-US">
              <a:latin typeface="等线" panose="02010600030101010101" pitchFamily="2" charset="-122"/>
              <a:ea typeface="等线" panose="02010600030101010101" pitchFamily="2" charset="-122"/>
              <a:cs typeface="等线" panose="02010600030101010101" pitchFamily="2" charset="-122"/>
            </a:endParaRPr>
          </a:p>
          <a:p>
            <a:pPr marL="0" lvl="2"/>
            <a:endParaRPr lang="zh-CN" altLang="en-US">
              <a:latin typeface="等线" panose="02010600030101010101" pitchFamily="2" charset="-122"/>
              <a:ea typeface="等线" panose="02010600030101010101" pitchFamily="2" charset="-122"/>
              <a:cs typeface="等线" panose="02010600030101010101" pitchFamily="2" charset="-122"/>
            </a:endParaRPr>
          </a:p>
          <a:p>
            <a:pPr marL="0" lvl="2"/>
            <a:endParaRPr lang="en-US" altLang="zh-CN">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6260465" y="3308350"/>
          <a:ext cx="4664710" cy="2820035"/>
        </p:xfrm>
        <a:graphic>
          <a:graphicData uri="http://schemas.openxmlformats.org/drawingml/2006/table">
            <a:tbl>
              <a:tblPr/>
              <a:tblGrid>
                <a:gridCol w="4664710"/>
              </a:tblGrid>
              <a:tr h="282003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允许被继承的类</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open class Animal(val name: String)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fun makeSound()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println("$name </a:t>
                      </a:r>
                      <a:r>
                        <a:rPr lang="zh-CN" altLang="en-US" sz="1400">
                          <a:solidFill>
                            <a:srgbClr val="008080"/>
                          </a:solidFill>
                          <a:latin typeface="宋体" panose="02010600030101010101" pitchFamily="2" charset="-122"/>
                          <a:ea typeface="宋体" panose="02010600030101010101" pitchFamily="2" charset="-122"/>
                        </a:rPr>
                        <a:t>发出了声音</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继承 </a:t>
                      </a:r>
                      <a:r>
                        <a:rPr lang="en-US" altLang="zh-CN" sz="1400">
                          <a:solidFill>
                            <a:srgbClr val="008080"/>
                          </a:solidFill>
                          <a:latin typeface="宋体" panose="02010600030101010101" pitchFamily="2" charset="-122"/>
                          <a:ea typeface="宋体" panose="02010600030101010101" pitchFamily="2" charset="-122"/>
                        </a:rPr>
                        <a:t>Animal</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class Dog(name: String) : Animal(name)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val dog = Dog("</a:t>
                      </a:r>
                      <a:r>
                        <a:rPr lang="zh-CN" altLang="en-US" sz="1400">
                          <a:solidFill>
                            <a:srgbClr val="008080"/>
                          </a:solidFill>
                          <a:latin typeface="宋体" panose="02010600030101010101" pitchFamily="2" charset="-122"/>
                          <a:ea typeface="宋体" panose="02010600030101010101" pitchFamily="2" charset="-122"/>
                        </a:rPr>
                        <a:t>旺财</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12 </a:t>
                      </a:r>
                      <a:r>
                        <a:rPr lang="en-US" altLang="zh-CN" sz="1400">
                          <a:solidFill>
                            <a:srgbClr val="008080"/>
                          </a:solidFill>
                          <a:latin typeface="宋体" panose="02010600030101010101" pitchFamily="2" charset="-122"/>
                          <a:ea typeface="宋体" panose="02010600030101010101" pitchFamily="2" charset="-122"/>
                        </a:rPr>
                        <a:t>dog.makeSound()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旺财 发出了声音</a:t>
                      </a:r>
                      <a:endParaRPr lang="zh-CN" altLang="en-US"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4.1</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简介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007600" cy="3898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zh-CN" sz="3200" dirty="0">
                <a:latin typeface="等线" panose="02010600030101010101" pitchFamily="2" charset="-122"/>
                <a:ea typeface="等线" panose="02010600030101010101" pitchFamily="2" charset="-122"/>
                <a:cs typeface="等线" panose="02010600030101010101" pitchFamily="2" charset="-122"/>
              </a:rPr>
              <a:t>4.1.2 Android</a:t>
            </a:r>
            <a:r>
              <a:rPr lang="zh-CN" altLang="en-US" sz="3200" dirty="0">
                <a:latin typeface="等线" panose="02010600030101010101" pitchFamily="2" charset="-122"/>
                <a:ea typeface="等线" panose="02010600030101010101" pitchFamily="2" charset="-122"/>
                <a:cs typeface="等线" panose="02010600030101010101" pitchFamily="2" charset="-122"/>
              </a:rPr>
              <a:t>开发中的地位</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a:r>
              <a:rPr lang="zh-CN" altLang="en-US" sz="2000" dirty="0">
                <a:latin typeface="等线" panose="02010600030101010101" pitchFamily="2" charset="-122"/>
                <a:ea typeface="等线" panose="02010600030101010101" pitchFamily="2" charset="-122"/>
                <a:cs typeface="等线" panose="02010600030101010101" pitchFamily="2" charset="-122"/>
              </a:rPr>
              <a:t>在</a:t>
            </a:r>
            <a:r>
              <a:rPr lang="en-US" altLang="zh-CN" sz="2000" dirty="0">
                <a:latin typeface="等线" panose="02010600030101010101" pitchFamily="2" charset="-122"/>
                <a:ea typeface="等线" panose="02010600030101010101" pitchFamily="2" charset="-122"/>
                <a:cs typeface="等线" panose="02010600030101010101" pitchFamily="2" charset="-122"/>
              </a:rPr>
              <a:t> Android </a:t>
            </a:r>
            <a:r>
              <a:rPr lang="zh-CN" altLang="en-US" sz="2000" dirty="0">
                <a:latin typeface="等线" panose="02010600030101010101" pitchFamily="2" charset="-122"/>
                <a:ea typeface="等线" panose="02010600030101010101" pitchFamily="2" charset="-122"/>
                <a:cs typeface="等线" panose="02010600030101010101" pitchFamily="2" charset="-122"/>
              </a:rPr>
              <a:t>开发生态中，</a:t>
            </a:r>
            <a:r>
              <a:rPr lang="en-US" altLang="zh-CN" sz="2000" dirty="0">
                <a:latin typeface="等线" panose="02010600030101010101" pitchFamily="2" charset="-122"/>
                <a:ea typeface="等线" panose="02010600030101010101" pitchFamily="2" charset="-122"/>
                <a:cs typeface="等线" panose="02010600030101010101" pitchFamily="2" charset="-122"/>
              </a:rPr>
              <a:t>Kotlin </a:t>
            </a:r>
            <a:r>
              <a:rPr lang="zh-CN" altLang="en-US" sz="2000" dirty="0">
                <a:latin typeface="等线" panose="02010600030101010101" pitchFamily="2" charset="-122"/>
                <a:ea typeface="等线" panose="02010600030101010101" pitchFamily="2" charset="-122"/>
                <a:cs typeface="等线" panose="02010600030101010101" pitchFamily="2" charset="-122"/>
              </a:rPr>
              <a:t>逐步取代</a:t>
            </a:r>
            <a:r>
              <a:rPr lang="en-US" altLang="zh-CN" sz="2000" dirty="0">
                <a:latin typeface="等线" panose="02010600030101010101" pitchFamily="2" charset="-122"/>
                <a:ea typeface="等线" panose="02010600030101010101" pitchFamily="2" charset="-122"/>
                <a:cs typeface="等线" panose="02010600030101010101" pitchFamily="2" charset="-122"/>
              </a:rPr>
              <a:t> Java </a:t>
            </a:r>
            <a:r>
              <a:rPr lang="zh-CN" altLang="en-US" sz="2000" dirty="0">
                <a:latin typeface="等线" panose="02010600030101010101" pitchFamily="2" charset="-122"/>
                <a:ea typeface="等线" panose="02010600030101010101" pitchFamily="2" charset="-122"/>
                <a:cs typeface="等线" panose="02010600030101010101" pitchFamily="2" charset="-122"/>
              </a:rPr>
              <a:t>成为主流编程语言。</a:t>
            </a:r>
            <a:r>
              <a:rPr lang="en-US" altLang="zh-CN" sz="2000" dirty="0">
                <a:latin typeface="等线" panose="02010600030101010101" pitchFamily="2" charset="-122"/>
                <a:ea typeface="等线" panose="02010600030101010101" pitchFamily="2" charset="-122"/>
                <a:cs typeface="等线" panose="02010600030101010101" pitchFamily="2" charset="-122"/>
              </a:rPr>
              <a:t>2017 </a:t>
            </a:r>
            <a:r>
              <a:rPr lang="zh-CN" altLang="en-US" sz="2000" dirty="0">
                <a:latin typeface="等线" panose="02010600030101010101" pitchFamily="2" charset="-122"/>
                <a:ea typeface="等线" panose="02010600030101010101" pitchFamily="2" charset="-122"/>
                <a:cs typeface="等线" panose="02010600030101010101" pitchFamily="2" charset="-122"/>
              </a:rPr>
              <a:t>年，</a:t>
            </a:r>
            <a:r>
              <a:rPr lang="en-US" altLang="zh-CN" sz="2000" dirty="0">
                <a:latin typeface="等线" panose="02010600030101010101" pitchFamily="2" charset="-122"/>
                <a:ea typeface="等线" panose="02010600030101010101" pitchFamily="2" charset="-122"/>
                <a:cs typeface="等线" panose="02010600030101010101" pitchFamily="2" charset="-122"/>
              </a:rPr>
              <a:t>Google</a:t>
            </a:r>
            <a:r>
              <a:rPr lang="zh-CN" altLang="en-US" sz="2000" dirty="0">
                <a:latin typeface="等线" panose="02010600030101010101" pitchFamily="2" charset="-122"/>
                <a:ea typeface="等线" panose="02010600030101010101" pitchFamily="2" charset="-122"/>
                <a:cs typeface="等线" panose="02010600030101010101" pitchFamily="2" charset="-122"/>
              </a:rPr>
              <a:t>在</a:t>
            </a:r>
            <a:r>
              <a:rPr lang="en-US" altLang="zh-CN" sz="2000" dirty="0">
                <a:latin typeface="等线" panose="02010600030101010101" pitchFamily="2" charset="-122"/>
                <a:ea typeface="等线" panose="02010600030101010101" pitchFamily="2" charset="-122"/>
                <a:cs typeface="等线" panose="02010600030101010101" pitchFamily="2" charset="-122"/>
              </a:rPr>
              <a:t>Google I/O</a:t>
            </a:r>
            <a:r>
              <a:rPr lang="zh-CN" altLang="en-US" sz="2000" dirty="0">
                <a:latin typeface="等线" panose="02010600030101010101" pitchFamily="2" charset="-122"/>
                <a:ea typeface="等线" panose="02010600030101010101" pitchFamily="2" charset="-122"/>
                <a:cs typeface="等线" panose="02010600030101010101" pitchFamily="2" charset="-122"/>
              </a:rPr>
              <a:t>大会上正式宣布</a:t>
            </a:r>
            <a:r>
              <a:rPr lang="en-US" altLang="zh-CN" sz="2000" dirty="0">
                <a:latin typeface="等线" panose="02010600030101010101" pitchFamily="2" charset="-122"/>
                <a:ea typeface="等线" panose="02010600030101010101" pitchFamily="2" charset="-122"/>
                <a:cs typeface="等线" panose="02010600030101010101" pitchFamily="2" charset="-122"/>
              </a:rPr>
              <a:t>Kotlin</a:t>
            </a:r>
            <a:r>
              <a:rPr lang="zh-CN" altLang="en-US" sz="2000" dirty="0">
                <a:latin typeface="等线" panose="02010600030101010101" pitchFamily="2" charset="-122"/>
                <a:ea typeface="等线" panose="02010600030101010101" pitchFamily="2" charset="-122"/>
                <a:cs typeface="等线" panose="02010600030101010101" pitchFamily="2" charset="-122"/>
              </a:rPr>
              <a:t>为</a:t>
            </a:r>
            <a:r>
              <a:rPr lang="en-US" altLang="zh-CN" sz="2000" dirty="0">
                <a:latin typeface="等线" panose="02010600030101010101" pitchFamily="2" charset="-122"/>
                <a:ea typeface="等线" panose="02010600030101010101" pitchFamily="2" charset="-122"/>
                <a:cs typeface="等线" panose="02010600030101010101" pitchFamily="2" charset="-122"/>
              </a:rPr>
              <a:t>Android </a:t>
            </a:r>
            <a:r>
              <a:rPr lang="zh-CN" altLang="en-US" sz="2000" dirty="0">
                <a:latin typeface="等线" panose="02010600030101010101" pitchFamily="2" charset="-122"/>
                <a:ea typeface="等线" panose="02010600030101010101" pitchFamily="2" charset="-122"/>
                <a:cs typeface="等线" panose="02010600030101010101" pitchFamily="2" charset="-122"/>
              </a:rPr>
              <a:t>开发的官方支持语言，并在</a:t>
            </a:r>
            <a:r>
              <a:rPr lang="en-US" altLang="zh-CN" sz="2000" dirty="0">
                <a:latin typeface="等线" panose="02010600030101010101" pitchFamily="2" charset="-122"/>
                <a:ea typeface="等线" panose="02010600030101010101" pitchFamily="2" charset="-122"/>
                <a:cs typeface="等线" panose="02010600030101010101" pitchFamily="2" charset="-122"/>
              </a:rPr>
              <a:t>2019</a:t>
            </a:r>
            <a:r>
              <a:rPr lang="zh-CN" altLang="en-US" sz="2000" dirty="0">
                <a:latin typeface="等线" panose="02010600030101010101" pitchFamily="2" charset="-122"/>
                <a:ea typeface="等线" panose="02010600030101010101" pitchFamily="2" charset="-122"/>
                <a:cs typeface="等线" panose="02010600030101010101" pitchFamily="2" charset="-122"/>
              </a:rPr>
              <a:t>年进一步确认</a:t>
            </a:r>
            <a:r>
              <a:rPr lang="en-US" altLang="zh-CN" sz="2000" dirty="0">
                <a:latin typeface="等线" panose="02010600030101010101" pitchFamily="2" charset="-122"/>
                <a:ea typeface="等线" panose="02010600030101010101" pitchFamily="2" charset="-122"/>
                <a:cs typeface="等线" panose="02010600030101010101" pitchFamily="2" charset="-122"/>
              </a:rPr>
              <a:t>Kotlin</a:t>
            </a:r>
            <a:r>
              <a:rPr lang="zh-CN" altLang="en-US" sz="2000" dirty="0">
                <a:latin typeface="等线" panose="02010600030101010101" pitchFamily="2" charset="-122"/>
                <a:ea typeface="等线" panose="02010600030101010101" pitchFamily="2" charset="-122"/>
                <a:cs typeface="等线" panose="02010600030101010101" pitchFamily="2" charset="-122"/>
              </a:rPr>
              <a:t>是</a:t>
            </a:r>
            <a:r>
              <a:rPr lang="en-US" altLang="zh-CN" sz="2000" dirty="0">
                <a:latin typeface="等线" panose="02010600030101010101" pitchFamily="2" charset="-122"/>
                <a:ea typeface="等线" panose="02010600030101010101" pitchFamily="2" charset="-122"/>
                <a:cs typeface="等线" panose="02010600030101010101" pitchFamily="2" charset="-122"/>
              </a:rPr>
              <a:t>Android</a:t>
            </a:r>
            <a:r>
              <a:rPr lang="zh-CN" altLang="en-US" sz="2000" dirty="0">
                <a:latin typeface="等线" panose="02010600030101010101" pitchFamily="2" charset="-122"/>
                <a:ea typeface="等线" panose="02010600030101010101" pitchFamily="2" charset="-122"/>
                <a:cs typeface="等线" panose="02010600030101010101" pitchFamily="2" charset="-122"/>
              </a:rPr>
              <a:t>开发的首选语言</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r>
              <a:rPr lang="zh-CN" altLang="en-US" sz="2000" dirty="0">
                <a:latin typeface="等线" panose="02010600030101010101" pitchFamily="2" charset="-122"/>
                <a:ea typeface="等线" panose="02010600030101010101" pitchFamily="2" charset="-122"/>
                <a:cs typeface="等线" panose="02010600030101010101" pitchFamily="2" charset="-122"/>
              </a:rPr>
              <a:t>目前，</a:t>
            </a:r>
            <a:r>
              <a:rPr lang="en-US" altLang="zh-CN" sz="2000" dirty="0">
                <a:latin typeface="等线" panose="02010600030101010101" pitchFamily="2" charset="-122"/>
                <a:ea typeface="等线" panose="02010600030101010101" pitchFamily="2" charset="-122"/>
                <a:cs typeface="等线" panose="02010600030101010101" pitchFamily="2" charset="-122"/>
              </a:rPr>
              <a:t>Kotlin</a:t>
            </a:r>
            <a:r>
              <a:rPr lang="zh-CN" altLang="en-US" sz="2000" dirty="0">
                <a:latin typeface="等线" panose="02010600030101010101" pitchFamily="2" charset="-122"/>
                <a:ea typeface="等线" panose="02010600030101010101" pitchFamily="2" charset="-122"/>
                <a:cs typeface="等线" panose="02010600030101010101" pitchFamily="2" charset="-122"/>
              </a:rPr>
              <a:t>已全面集成到</a:t>
            </a:r>
            <a:r>
              <a:rPr lang="en-US" altLang="zh-CN" sz="2000" dirty="0">
                <a:latin typeface="等线" panose="02010600030101010101" pitchFamily="2" charset="-122"/>
                <a:ea typeface="等线" panose="02010600030101010101" pitchFamily="2" charset="-122"/>
                <a:cs typeface="等线" panose="02010600030101010101" pitchFamily="2" charset="-122"/>
              </a:rPr>
              <a:t>Android</a:t>
            </a:r>
            <a:r>
              <a:rPr lang="zh-CN" altLang="en-US" sz="2000" dirty="0">
                <a:latin typeface="等线" panose="02010600030101010101" pitchFamily="2" charset="-122"/>
                <a:ea typeface="等线" panose="02010600030101010101" pitchFamily="2" charset="-122"/>
                <a:cs typeface="等线" panose="02010600030101010101" pitchFamily="2" charset="-122"/>
              </a:rPr>
              <a:t>开发工具链中，</a:t>
            </a:r>
            <a:r>
              <a:rPr lang="en-US" altLang="zh-CN" sz="2000" dirty="0">
                <a:latin typeface="等线" panose="02010600030101010101" pitchFamily="2" charset="-122"/>
                <a:ea typeface="等线" panose="02010600030101010101" pitchFamily="2" charset="-122"/>
                <a:cs typeface="等线" panose="02010600030101010101" pitchFamily="2" charset="-122"/>
              </a:rPr>
              <a:t>Android Studio </a:t>
            </a:r>
            <a:r>
              <a:rPr lang="zh-CN" altLang="en-US" sz="2000" dirty="0">
                <a:latin typeface="等线" panose="02010600030101010101" pitchFamily="2" charset="-122"/>
                <a:ea typeface="等线" panose="02010600030101010101" pitchFamily="2" charset="-122"/>
                <a:cs typeface="等线" panose="02010600030101010101" pitchFamily="2" charset="-122"/>
              </a:rPr>
              <a:t>提供原生的</a:t>
            </a:r>
            <a:r>
              <a:rPr lang="en-US" altLang="zh-CN" sz="2000" dirty="0">
                <a:latin typeface="等线" panose="02010600030101010101" pitchFamily="2" charset="-122"/>
                <a:ea typeface="等线" panose="02010600030101010101" pitchFamily="2" charset="-122"/>
                <a:cs typeface="等线" panose="02010600030101010101" pitchFamily="2" charset="-122"/>
              </a:rPr>
              <a:t>Kotlin</a:t>
            </a:r>
            <a:r>
              <a:rPr lang="zh-CN" altLang="en-US" sz="2000" dirty="0">
                <a:latin typeface="等线" panose="02010600030101010101" pitchFamily="2" charset="-122"/>
                <a:ea typeface="等线" panose="02010600030101010101" pitchFamily="2" charset="-122"/>
                <a:cs typeface="等线" panose="02010600030101010101" pitchFamily="2" charset="-122"/>
              </a:rPr>
              <a:t>支持，并附带</a:t>
            </a:r>
            <a:r>
              <a:rPr lang="en-US" altLang="zh-CN" sz="2000" dirty="0">
                <a:latin typeface="等线" panose="02010600030101010101" pitchFamily="2" charset="-122"/>
                <a:ea typeface="等线" panose="02010600030101010101" pitchFamily="2" charset="-122"/>
                <a:cs typeface="等线" panose="02010600030101010101" pitchFamily="2" charset="-122"/>
              </a:rPr>
              <a:t>Kotlin</a:t>
            </a:r>
            <a:r>
              <a:rPr lang="zh-CN" altLang="en-US" sz="2000" dirty="0">
                <a:latin typeface="等线" panose="02010600030101010101" pitchFamily="2" charset="-122"/>
                <a:ea typeface="等线" panose="02010600030101010101" pitchFamily="2" charset="-122"/>
                <a:cs typeface="等线" panose="02010600030101010101" pitchFamily="2" charset="-122"/>
              </a:rPr>
              <a:t>编译器。</a:t>
            </a:r>
            <a:r>
              <a:rPr lang="en-US" altLang="zh-CN" sz="2000" dirty="0">
                <a:latin typeface="等线" panose="02010600030101010101" pitchFamily="2" charset="-122"/>
                <a:ea typeface="等线" panose="02010600030101010101" pitchFamily="2" charset="-122"/>
                <a:cs typeface="等线" panose="02010600030101010101" pitchFamily="2" charset="-122"/>
              </a:rPr>
              <a:t>Google</a:t>
            </a:r>
            <a:r>
              <a:rPr lang="zh-CN" altLang="en-US" sz="2000" dirty="0">
                <a:latin typeface="等线" panose="02010600030101010101" pitchFamily="2" charset="-122"/>
                <a:ea typeface="等线" panose="02010600030101010101" pitchFamily="2" charset="-122"/>
                <a:cs typeface="等线" panose="02010600030101010101" pitchFamily="2" charset="-122"/>
              </a:rPr>
              <a:t>还推出了</a:t>
            </a:r>
            <a:r>
              <a:rPr lang="en-US" altLang="zh-CN" sz="2000" dirty="0">
                <a:latin typeface="等线" panose="02010600030101010101" pitchFamily="2" charset="-122"/>
                <a:ea typeface="等线" panose="02010600030101010101" pitchFamily="2" charset="-122"/>
                <a:cs typeface="等线" panose="02010600030101010101" pitchFamily="2" charset="-122"/>
              </a:rPr>
              <a:t>Kotlin</a:t>
            </a:r>
            <a:r>
              <a:rPr lang="zh-CN" altLang="en-US" sz="2000" dirty="0">
                <a:latin typeface="等线" panose="02010600030101010101" pitchFamily="2" charset="-122"/>
                <a:ea typeface="等线" panose="02010600030101010101" pitchFamily="2" charset="-122"/>
                <a:cs typeface="等线" panose="02010600030101010101" pitchFamily="2" charset="-122"/>
              </a:rPr>
              <a:t>专属的</a:t>
            </a:r>
            <a:r>
              <a:rPr lang="en-US" altLang="zh-CN" sz="2000" dirty="0">
                <a:latin typeface="等线" panose="02010600030101010101" pitchFamily="2" charset="-122"/>
                <a:ea typeface="等线" panose="02010600030101010101" pitchFamily="2" charset="-122"/>
                <a:cs typeface="等线" panose="02010600030101010101" pitchFamily="2" charset="-122"/>
              </a:rPr>
              <a:t> Jetpack </a:t>
            </a:r>
            <a:r>
              <a:rPr lang="zh-CN" altLang="en-US" sz="2000" dirty="0">
                <a:latin typeface="等线" panose="02010600030101010101" pitchFamily="2" charset="-122"/>
                <a:ea typeface="等线" panose="02010600030101010101" pitchFamily="2" charset="-122"/>
                <a:cs typeface="等线" panose="02010600030101010101" pitchFamily="2" charset="-122"/>
              </a:rPr>
              <a:t>库，并在</a:t>
            </a:r>
            <a:r>
              <a:rPr lang="en-US" altLang="zh-CN" sz="2000" dirty="0">
                <a:latin typeface="等线" panose="02010600030101010101" pitchFamily="2" charset="-122"/>
                <a:ea typeface="等线" panose="02010600030101010101" pitchFamily="2" charset="-122"/>
                <a:cs typeface="等线" panose="02010600030101010101" pitchFamily="2" charset="-122"/>
              </a:rPr>
              <a:t> Android </a:t>
            </a:r>
            <a:r>
              <a:rPr lang="zh-CN" altLang="en-US" sz="2000" dirty="0">
                <a:latin typeface="等线" panose="02010600030101010101" pitchFamily="2" charset="-122"/>
                <a:ea typeface="等线" panose="02010600030101010101" pitchFamily="2" charset="-122"/>
                <a:cs typeface="等线" panose="02010600030101010101" pitchFamily="2" charset="-122"/>
              </a:rPr>
              <a:t>官方文档中提供</a:t>
            </a:r>
            <a:r>
              <a:rPr lang="en-US" altLang="zh-CN" sz="2000" dirty="0">
                <a:latin typeface="等线" panose="02010600030101010101" pitchFamily="2" charset="-122"/>
                <a:ea typeface="等线" panose="02010600030101010101" pitchFamily="2" charset="-122"/>
                <a:cs typeface="等线" panose="02010600030101010101" pitchFamily="2" charset="-122"/>
              </a:rPr>
              <a:t> Kotlin </a:t>
            </a:r>
            <a:r>
              <a:rPr lang="zh-CN" altLang="en-US" sz="2000" dirty="0">
                <a:latin typeface="等线" panose="02010600030101010101" pitchFamily="2" charset="-122"/>
                <a:ea typeface="等线" panose="02010600030101010101" pitchFamily="2" charset="-122"/>
                <a:cs typeface="等线" panose="02010600030101010101" pitchFamily="2" charset="-122"/>
              </a:rPr>
              <a:t>代码示例</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443210" cy="130810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4.5.2</a:t>
            </a:r>
            <a:r>
              <a:rPr lang="zh-CN" altLang="en-US" sz="3200" dirty="0">
                <a:latin typeface="等线" panose="02010600030101010101" pitchFamily="2" charset="-122"/>
                <a:ea typeface="等线" panose="02010600030101010101" pitchFamily="2" charset="-122"/>
                <a:cs typeface="等线" panose="02010600030101010101" pitchFamily="2" charset="-122"/>
              </a:rPr>
              <a:t>继承与</a:t>
            </a:r>
            <a:r>
              <a:rPr lang="zh-CN" altLang="en-US" sz="3200" dirty="0">
                <a:latin typeface="等线" panose="02010600030101010101" pitchFamily="2" charset="-122"/>
                <a:ea typeface="等线" panose="02010600030101010101" pitchFamily="2" charset="-122"/>
                <a:cs typeface="等线" panose="02010600030101010101" pitchFamily="2" charset="-122"/>
              </a:rPr>
              <a:t>多态</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a:latin typeface="等线" panose="02010600030101010101" pitchFamily="2" charset="-122"/>
                <a:ea typeface="等线" panose="02010600030101010101" pitchFamily="2" charset="-122"/>
                <a:cs typeface="等线" panose="02010600030101010101" pitchFamily="2" charset="-122"/>
                <a:sym typeface="+mn-ea"/>
              </a:rPr>
              <a:t>2</a:t>
            </a:r>
            <a:r>
              <a:rPr lang="zh-CN" altLang="en-US" sz="2000">
                <a:latin typeface="等线" panose="02010600030101010101" pitchFamily="2" charset="-122"/>
                <a:ea typeface="等线" panose="02010600030101010101" pitchFamily="2" charset="-122"/>
                <a:cs typeface="等线" panose="02010600030101010101" pitchFamily="2" charset="-122"/>
                <a:sym typeface="+mn-ea"/>
              </a:rPr>
              <a:t>）方法重写</a:t>
            </a:r>
            <a:endParaRPr lang="zh-CN" altLang="en-US" sz="200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a:latin typeface="等线" panose="02010600030101010101" pitchFamily="2" charset="-122"/>
                <a:ea typeface="等线" panose="02010600030101010101" pitchFamily="2" charset="-122"/>
                <a:cs typeface="等线" panose="02010600030101010101" pitchFamily="2" charset="-122"/>
                <a:sym typeface="+mn-ea"/>
              </a:rPr>
              <a:t>如果子类需要修改父类方法的实现，父类的方法加</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open</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使其可重写。子类用</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override</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进行重写：</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1525905" y="3307715"/>
          <a:ext cx="3881755" cy="41148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open class Animal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open fun makeSound()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println("</a:t>
                      </a:r>
                      <a:r>
                        <a:rPr lang="zh-CN" altLang="en-US" sz="1400">
                          <a:solidFill>
                            <a:srgbClr val="008080"/>
                          </a:solidFill>
                          <a:latin typeface="宋体" panose="02010600030101010101" pitchFamily="2" charset="-122"/>
                          <a:ea typeface="宋体" panose="02010600030101010101" pitchFamily="2" charset="-122"/>
                        </a:rPr>
                        <a:t>动物发出了声音</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class Dog : Animal()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override fun makeSound()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        println("</a:t>
                      </a:r>
                      <a:r>
                        <a:rPr lang="zh-CN" altLang="en-US" sz="1400">
                          <a:solidFill>
                            <a:srgbClr val="008080"/>
                          </a:solidFill>
                          <a:latin typeface="宋体" panose="02010600030101010101" pitchFamily="2" charset="-122"/>
                          <a:ea typeface="宋体" panose="02010600030101010101" pitchFamily="2" charset="-122"/>
                        </a:rPr>
                        <a:t>汪汪汪！</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13 </a:t>
                      </a:r>
                      <a:r>
                        <a:rPr lang="en-US" altLang="zh-CN" sz="1400">
                          <a:solidFill>
                            <a:srgbClr val="008080"/>
                          </a:solidFill>
                          <a:latin typeface="宋体" panose="02010600030101010101" pitchFamily="2" charset="-122"/>
                          <a:ea typeface="宋体" panose="02010600030101010101" pitchFamily="2" charset="-122"/>
                        </a:rPr>
                        <a:t>val animal: Animal = Dog()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14 </a:t>
                      </a:r>
                      <a:r>
                        <a:rPr lang="en-US" altLang="zh-CN" sz="1400">
                          <a:solidFill>
                            <a:srgbClr val="008080"/>
                          </a:solidFill>
                          <a:latin typeface="宋体" panose="02010600030101010101" pitchFamily="2" charset="-122"/>
                          <a:ea typeface="宋体" panose="02010600030101010101" pitchFamily="2" charset="-122"/>
                        </a:rPr>
                        <a:t>animal.makeSound()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汪汪汪！</a:t>
                      </a:r>
                      <a:endParaRPr lang="zh-CN" altLang="en-US"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7" name="文本框 6"/>
          <p:cNvSpPr txBox="1"/>
          <p:nvPr/>
        </p:nvSpPr>
        <p:spPr>
          <a:xfrm>
            <a:off x="6191250" y="3507105"/>
            <a:ext cx="4841875" cy="1613535"/>
          </a:xfrm>
          <a:prstGeom prst="rect">
            <a:avLst/>
          </a:prstGeom>
          <a:noFill/>
        </p:spPr>
        <p:txBody>
          <a:bodyPr wrap="square" rtlCol="0">
            <a:noAutofit/>
          </a:bodyPr>
          <a:p>
            <a:pPr marL="285750" lvl="2" indent="-285750" fontAlgn="auto">
              <a:lnSpc>
                <a:spcPts val="2400"/>
              </a:lnSpc>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sym typeface="+mn-ea"/>
              </a:rPr>
              <a:t>第</a:t>
            </a:r>
            <a:r>
              <a:rPr lang="en-US" altLang="zh-CN">
                <a:latin typeface="等线" panose="02010600030101010101" pitchFamily="2" charset="-122"/>
                <a:ea typeface="等线" panose="02010600030101010101" pitchFamily="2" charset="-122"/>
                <a:cs typeface="等线" panose="02010600030101010101" pitchFamily="2" charset="-122"/>
                <a:sym typeface="+mn-ea"/>
              </a:rPr>
              <a:t>2</a:t>
            </a:r>
            <a:r>
              <a:rPr lang="zh-CN" altLang="en-US">
                <a:latin typeface="等线" panose="02010600030101010101" pitchFamily="2" charset="-122"/>
                <a:ea typeface="等线" panose="02010600030101010101" pitchFamily="2" charset="-122"/>
                <a:cs typeface="等线" panose="02010600030101010101" pitchFamily="2" charset="-122"/>
                <a:sym typeface="+mn-ea"/>
              </a:rPr>
              <a:t>行代码使用关键字</a:t>
            </a:r>
            <a:r>
              <a:rPr lang="en-US" altLang="zh-CN">
                <a:latin typeface="等线" panose="02010600030101010101" pitchFamily="2" charset="-122"/>
                <a:ea typeface="等线" panose="02010600030101010101" pitchFamily="2" charset="-122"/>
                <a:cs typeface="等线" panose="02010600030101010101" pitchFamily="2" charset="-122"/>
                <a:sym typeface="+mn-ea"/>
              </a:rPr>
              <a:t>open</a:t>
            </a:r>
            <a:r>
              <a:rPr lang="zh-CN" altLang="en-US">
                <a:latin typeface="等线" panose="02010600030101010101" pitchFamily="2" charset="-122"/>
                <a:ea typeface="等线" panose="02010600030101010101" pitchFamily="2" charset="-122"/>
                <a:cs typeface="等线" panose="02010600030101010101" pitchFamily="2" charset="-122"/>
                <a:sym typeface="+mn-ea"/>
              </a:rPr>
              <a:t>使</a:t>
            </a:r>
            <a:r>
              <a:rPr lang="en-US" altLang="zh-CN">
                <a:latin typeface="等线" panose="02010600030101010101" pitchFamily="2" charset="-122"/>
                <a:ea typeface="等线" panose="02010600030101010101" pitchFamily="2" charset="-122"/>
                <a:cs typeface="等线" panose="02010600030101010101" pitchFamily="2" charset="-122"/>
                <a:sym typeface="+mn-ea"/>
              </a:rPr>
              <a:t>makeSound()</a:t>
            </a:r>
            <a:r>
              <a:rPr lang="zh-CN" altLang="en-US">
                <a:latin typeface="等线" panose="02010600030101010101" pitchFamily="2" charset="-122"/>
                <a:ea typeface="等线" panose="02010600030101010101" pitchFamily="2" charset="-122"/>
                <a:cs typeface="等线" panose="02010600030101010101" pitchFamily="2" charset="-122"/>
                <a:sym typeface="+mn-ea"/>
              </a:rPr>
              <a:t>函数可被重写。</a:t>
            </a:r>
            <a:endParaRPr lang="zh-CN" altLang="en-US">
              <a:latin typeface="等线" panose="02010600030101010101" pitchFamily="2" charset="-122"/>
              <a:ea typeface="等线" panose="02010600030101010101" pitchFamily="2" charset="-122"/>
              <a:cs typeface="等线" panose="02010600030101010101" pitchFamily="2" charset="-122"/>
              <a:sym typeface="+mn-ea"/>
            </a:endParaRPr>
          </a:p>
          <a:p>
            <a:pPr marL="285750" lvl="2" indent="-285750" fontAlgn="auto">
              <a:lnSpc>
                <a:spcPts val="2400"/>
              </a:lnSpc>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sym typeface="+mn-ea"/>
              </a:rPr>
              <a:t>第</a:t>
            </a:r>
            <a:r>
              <a:rPr lang="en-US" altLang="zh-CN">
                <a:latin typeface="等线" panose="02010600030101010101" pitchFamily="2" charset="-122"/>
                <a:ea typeface="等线" panose="02010600030101010101" pitchFamily="2" charset="-122"/>
                <a:cs typeface="等线" panose="02010600030101010101" pitchFamily="2" charset="-122"/>
                <a:sym typeface="+mn-ea"/>
              </a:rPr>
              <a:t>8</a:t>
            </a:r>
            <a:r>
              <a:rPr lang="zh-CN" altLang="en-US">
                <a:latin typeface="等线" panose="02010600030101010101" pitchFamily="2" charset="-122"/>
                <a:ea typeface="等线" panose="02010600030101010101" pitchFamily="2" charset="-122"/>
                <a:cs typeface="等线" panose="02010600030101010101" pitchFamily="2" charset="-122"/>
                <a:sym typeface="+mn-ea"/>
              </a:rPr>
              <a:t>行代码使用关键字</a:t>
            </a:r>
            <a:r>
              <a:rPr lang="en-US" altLang="zh-CN">
                <a:latin typeface="等线" panose="02010600030101010101" pitchFamily="2" charset="-122"/>
                <a:ea typeface="等线" panose="02010600030101010101" pitchFamily="2" charset="-122"/>
                <a:cs typeface="等线" panose="02010600030101010101" pitchFamily="2" charset="-122"/>
                <a:sym typeface="+mn-ea"/>
              </a:rPr>
              <a:t>override</a:t>
            </a:r>
            <a:r>
              <a:rPr lang="zh-CN" altLang="en-US">
                <a:latin typeface="等线" panose="02010600030101010101" pitchFamily="2" charset="-122"/>
                <a:ea typeface="等线" panose="02010600030101010101" pitchFamily="2" charset="-122"/>
                <a:cs typeface="等线" panose="02010600030101010101" pitchFamily="2" charset="-122"/>
                <a:sym typeface="+mn-ea"/>
              </a:rPr>
              <a:t>重写</a:t>
            </a:r>
            <a:r>
              <a:rPr lang="en-US" altLang="zh-CN">
                <a:latin typeface="等线" panose="02010600030101010101" pitchFamily="2" charset="-122"/>
                <a:ea typeface="等线" panose="02010600030101010101" pitchFamily="2" charset="-122"/>
                <a:cs typeface="等线" panose="02010600030101010101" pitchFamily="2" charset="-122"/>
                <a:sym typeface="+mn-ea"/>
              </a:rPr>
              <a:t>makeSound()</a:t>
            </a:r>
            <a:r>
              <a:rPr lang="zh-CN" altLang="en-US">
                <a:latin typeface="等线" panose="02010600030101010101" pitchFamily="2" charset="-122"/>
                <a:ea typeface="等线" panose="02010600030101010101" pitchFamily="2" charset="-122"/>
                <a:cs typeface="等线" panose="02010600030101010101" pitchFamily="2" charset="-122"/>
                <a:sym typeface="+mn-ea"/>
              </a:rPr>
              <a:t>函数，让</a:t>
            </a:r>
            <a:r>
              <a:rPr lang="en-US" altLang="zh-CN">
                <a:latin typeface="等线" panose="02010600030101010101" pitchFamily="2" charset="-122"/>
                <a:ea typeface="等线" panose="02010600030101010101" pitchFamily="2" charset="-122"/>
                <a:cs typeface="等线" panose="02010600030101010101" pitchFamily="2" charset="-122"/>
                <a:sym typeface="+mn-ea"/>
              </a:rPr>
              <a:t>Dog</a:t>
            </a:r>
            <a:r>
              <a:rPr lang="zh-CN" altLang="en-US">
                <a:latin typeface="等线" panose="02010600030101010101" pitchFamily="2" charset="-122"/>
                <a:ea typeface="等线" panose="02010600030101010101" pitchFamily="2" charset="-122"/>
                <a:cs typeface="等线" panose="02010600030101010101" pitchFamily="2" charset="-122"/>
                <a:sym typeface="+mn-ea"/>
              </a:rPr>
              <a:t>实现自己的</a:t>
            </a:r>
            <a:r>
              <a:rPr lang="en-US" altLang="zh-CN">
                <a:latin typeface="等线" panose="02010600030101010101" pitchFamily="2" charset="-122"/>
                <a:ea typeface="等线" panose="02010600030101010101" pitchFamily="2" charset="-122"/>
                <a:cs typeface="等线" panose="02010600030101010101" pitchFamily="2" charset="-122"/>
                <a:sym typeface="+mn-ea"/>
              </a:rPr>
              <a:t>makeSound()</a:t>
            </a:r>
            <a:r>
              <a:rPr lang="zh-CN" altLang="en-US">
                <a:latin typeface="等线" panose="02010600030101010101" pitchFamily="2" charset="-122"/>
                <a:ea typeface="等线" panose="02010600030101010101" pitchFamily="2" charset="-122"/>
                <a:cs typeface="等线" panose="02010600030101010101" pitchFamily="2" charset="-122"/>
                <a:sym typeface="+mn-ea"/>
              </a:rPr>
              <a:t>逻辑。</a:t>
            </a:r>
            <a:endParaRPr lang="en-US" altLang="zh-CN">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443210" cy="103441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4.5.2</a:t>
            </a:r>
            <a:r>
              <a:rPr lang="zh-CN" altLang="en-US" sz="3200" dirty="0">
                <a:latin typeface="等线" panose="02010600030101010101" pitchFamily="2" charset="-122"/>
                <a:ea typeface="等线" panose="02010600030101010101" pitchFamily="2" charset="-122"/>
                <a:cs typeface="等线" panose="02010600030101010101" pitchFamily="2" charset="-122"/>
              </a:rPr>
              <a:t>继承与</a:t>
            </a:r>
            <a:r>
              <a:rPr lang="zh-CN" altLang="en-US" sz="3200" dirty="0">
                <a:latin typeface="等线" panose="02010600030101010101" pitchFamily="2" charset="-122"/>
                <a:ea typeface="等线" panose="02010600030101010101" pitchFamily="2" charset="-122"/>
                <a:cs typeface="等线" panose="02010600030101010101" pitchFamily="2" charset="-122"/>
              </a:rPr>
              <a:t>多态</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a:latin typeface="等线" panose="02010600030101010101" pitchFamily="2" charset="-122"/>
                <a:ea typeface="等线" panose="02010600030101010101" pitchFamily="2" charset="-122"/>
                <a:cs typeface="等线" panose="02010600030101010101" pitchFamily="2" charset="-122"/>
                <a:sym typeface="+mn-ea"/>
              </a:rPr>
              <a:t>3</a:t>
            </a:r>
            <a:r>
              <a:rPr lang="zh-CN" altLang="en-US" sz="200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a:latin typeface="等线" panose="02010600030101010101" pitchFamily="2" charset="-122"/>
                <a:ea typeface="等线" panose="02010600030101010101" pitchFamily="2" charset="-122"/>
                <a:cs typeface="等线" panose="02010600030101010101" pitchFamily="2" charset="-122"/>
                <a:sym typeface="+mn-ea"/>
              </a:rPr>
              <a:t>super</a:t>
            </a:r>
            <a:r>
              <a:rPr lang="zh-CN" altLang="en-US" sz="2000">
                <a:latin typeface="等线" panose="02010600030101010101" pitchFamily="2" charset="-122"/>
                <a:ea typeface="等线" panose="02010600030101010101" pitchFamily="2" charset="-122"/>
                <a:cs typeface="等线" panose="02010600030101010101" pitchFamily="2" charset="-122"/>
                <a:sym typeface="+mn-ea"/>
              </a:rPr>
              <a:t>关键字</a:t>
            </a:r>
            <a:endParaRPr lang="zh-CN" altLang="en-US" sz="200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a:latin typeface="等线" panose="02010600030101010101" pitchFamily="2" charset="-122"/>
                <a:ea typeface="等线" panose="02010600030101010101" pitchFamily="2" charset="-122"/>
                <a:cs typeface="等线" panose="02010600030101010101" pitchFamily="2" charset="-122"/>
                <a:sym typeface="+mn-ea"/>
              </a:rPr>
              <a:t>子类中是可以调用父类的方法的，需要使用</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super</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关键字，实现调用父类方法：</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694690" y="3161030"/>
          <a:ext cx="4773295" cy="3409950"/>
        </p:xfrm>
        <a:graphic>
          <a:graphicData uri="http://schemas.openxmlformats.org/drawingml/2006/table">
            <a:tbl>
              <a:tblPr/>
              <a:tblGrid>
                <a:gridCol w="4773295"/>
              </a:tblGrid>
              <a:tr h="340995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open class Animal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open fun makeSound()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println("</a:t>
                      </a:r>
                      <a:r>
                        <a:rPr lang="zh-CN" altLang="en-US" sz="1400">
                          <a:solidFill>
                            <a:srgbClr val="008080"/>
                          </a:solidFill>
                          <a:latin typeface="宋体" panose="02010600030101010101" pitchFamily="2" charset="-122"/>
                          <a:ea typeface="宋体" panose="02010600030101010101" pitchFamily="2" charset="-122"/>
                        </a:rPr>
                        <a:t>动物的默认叫声</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class Cat : Animal()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override fun makeSound()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        super.makeSound() // </a:t>
                      </a:r>
                      <a:r>
                        <a:rPr lang="zh-CN" altLang="en-US" sz="1400">
                          <a:solidFill>
                            <a:srgbClr val="008080"/>
                          </a:solidFill>
                          <a:latin typeface="宋体" panose="02010600030101010101" pitchFamily="2" charset="-122"/>
                          <a:ea typeface="宋体" panose="02010600030101010101" pitchFamily="2" charset="-122"/>
                        </a:rPr>
                        <a:t>先调用父类的方法</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10 </a:t>
                      </a:r>
                      <a:r>
                        <a:rPr lang="en-US" altLang="zh-CN" sz="1400">
                          <a:solidFill>
                            <a:srgbClr val="008080"/>
                          </a:solidFill>
                          <a:latin typeface="宋体" panose="02010600030101010101" pitchFamily="2" charset="-122"/>
                          <a:ea typeface="宋体" panose="02010600030101010101" pitchFamily="2" charset="-122"/>
                        </a:rPr>
                        <a:t>        println("</a:t>
                      </a:r>
                      <a:r>
                        <a:rPr lang="zh-CN" altLang="en-US" sz="1400">
                          <a:solidFill>
                            <a:srgbClr val="008080"/>
                          </a:solidFill>
                          <a:latin typeface="宋体" panose="02010600030101010101" pitchFamily="2" charset="-122"/>
                          <a:ea typeface="宋体" panose="02010600030101010101" pitchFamily="2" charset="-122"/>
                        </a:rPr>
                        <a:t>喵喵喵！</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algn="l">
                        <a:spcBef>
                          <a:spcPct val="0"/>
                        </a:spcBef>
                        <a:spcAft>
                          <a:spcPct val="0"/>
                        </a:spcAft>
                      </a:pP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13 </a:t>
                      </a:r>
                      <a:r>
                        <a:rPr lang="en-US" altLang="zh-CN" sz="1400">
                          <a:solidFill>
                            <a:srgbClr val="008080"/>
                          </a:solidFill>
                          <a:latin typeface="宋体" panose="02010600030101010101" pitchFamily="2" charset="-122"/>
                          <a:ea typeface="宋体" panose="02010600030101010101" pitchFamily="2" charset="-122"/>
                        </a:rPr>
                        <a:t>val cat = Cat()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14 </a:t>
                      </a:r>
                      <a:r>
                        <a:rPr lang="en-US" altLang="zh-CN" sz="1400">
                          <a:solidFill>
                            <a:srgbClr val="008080"/>
                          </a:solidFill>
                          <a:latin typeface="宋体" panose="02010600030101010101" pitchFamily="2" charset="-122"/>
                          <a:ea typeface="宋体" panose="02010600030101010101" pitchFamily="2" charset="-122"/>
                        </a:rPr>
                        <a:t>cat.makeSound()</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7" name="文本框 6"/>
          <p:cNvSpPr txBox="1"/>
          <p:nvPr/>
        </p:nvSpPr>
        <p:spPr>
          <a:xfrm>
            <a:off x="6029325" y="3354705"/>
            <a:ext cx="4936490" cy="451485"/>
          </a:xfrm>
          <a:prstGeom prst="rect">
            <a:avLst/>
          </a:prstGeom>
          <a:noFill/>
        </p:spPr>
        <p:txBody>
          <a:bodyPr wrap="square" rtlCol="0">
            <a:noAutofit/>
          </a:bodyPr>
          <a:p>
            <a:pPr marL="0" lvl="2" indent="0" fontAlgn="auto">
              <a:lnSpc>
                <a:spcPts val="2400"/>
              </a:lnSpc>
            </a:pPr>
            <a:r>
              <a:rPr lang="zh-CN" altLang="en-US">
                <a:latin typeface="等线" panose="02010600030101010101" pitchFamily="2" charset="-122"/>
                <a:ea typeface="等线" panose="02010600030101010101" pitchFamily="2" charset="-122"/>
                <a:cs typeface="等线" panose="02010600030101010101" pitchFamily="2" charset="-122"/>
              </a:rPr>
              <a:t>输出：</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3" name="表格 2"/>
          <p:cNvGraphicFramePr/>
          <p:nvPr>
            <p:custDataLst>
              <p:tags r:id="rId3"/>
            </p:custDataLst>
          </p:nvPr>
        </p:nvGraphicFramePr>
        <p:xfrm>
          <a:off x="6029325" y="3806190"/>
          <a:ext cx="3881755" cy="27432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zh-CN" sz="1400">
                          <a:solidFill>
                            <a:srgbClr val="008080"/>
                          </a:solidFill>
                          <a:latin typeface="宋体" panose="02010600030101010101" pitchFamily="2" charset="-122"/>
                          <a:ea typeface="宋体" panose="02010600030101010101" pitchFamily="2" charset="-122"/>
                        </a:rPr>
                        <a:t>动物的默认叫声</a:t>
                      </a:r>
                      <a:endParaRPr 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zh-CN" sz="1400">
                          <a:solidFill>
                            <a:srgbClr val="008080"/>
                          </a:solidFill>
                          <a:latin typeface="宋体" panose="02010600030101010101" pitchFamily="2" charset="-122"/>
                          <a:ea typeface="宋体" panose="02010600030101010101" pitchFamily="2" charset="-122"/>
                        </a:rPr>
                        <a:t>喵喵喵！</a:t>
                      </a:r>
                      <a:endParaRPr 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1" name="文本框 10"/>
          <p:cNvSpPr txBox="1"/>
          <p:nvPr/>
        </p:nvSpPr>
        <p:spPr>
          <a:xfrm>
            <a:off x="6029325" y="4354830"/>
            <a:ext cx="4936490" cy="451485"/>
          </a:xfrm>
          <a:prstGeom prst="rect">
            <a:avLst/>
          </a:prstGeom>
          <a:noFill/>
        </p:spPr>
        <p:txBody>
          <a:bodyPr wrap="square" rtlCol="0">
            <a:noAutofit/>
          </a:bodyPr>
          <a:p>
            <a:pPr marL="0" lvl="2" indent="0" fontAlgn="auto">
              <a:lnSpc>
                <a:spcPts val="2400"/>
              </a:lnSpc>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9</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super.makeSound()</a:t>
            </a:r>
            <a:r>
              <a:rPr lang="zh-CN" altLang="en-US">
                <a:latin typeface="等线" panose="02010600030101010101" pitchFamily="2" charset="-122"/>
                <a:ea typeface="等线" panose="02010600030101010101" pitchFamily="2" charset="-122"/>
                <a:cs typeface="等线" panose="02010600030101010101" pitchFamily="2" charset="-122"/>
              </a:rPr>
              <a:t>先调用</a:t>
            </a:r>
            <a:r>
              <a:rPr lang="en-US" altLang="zh-CN">
                <a:latin typeface="等线" panose="02010600030101010101" pitchFamily="2" charset="-122"/>
                <a:ea typeface="等线" panose="02010600030101010101" pitchFamily="2" charset="-122"/>
                <a:cs typeface="等线" panose="02010600030101010101" pitchFamily="2" charset="-122"/>
              </a:rPr>
              <a:t>Animal</a:t>
            </a:r>
            <a:r>
              <a:rPr lang="zh-CN" altLang="en-US">
                <a:latin typeface="等线" panose="02010600030101010101" pitchFamily="2" charset="-122"/>
                <a:ea typeface="等线" panose="02010600030101010101" pitchFamily="2" charset="-122"/>
                <a:cs typeface="等线" panose="02010600030101010101" pitchFamily="2" charset="-122"/>
              </a:rPr>
              <a:t>的</a:t>
            </a:r>
            <a:r>
              <a:rPr lang="en-US" altLang="zh-CN">
                <a:latin typeface="等线" panose="02010600030101010101" pitchFamily="2" charset="-122"/>
                <a:ea typeface="等线" panose="02010600030101010101" pitchFamily="2" charset="-122"/>
                <a:cs typeface="等线" panose="02010600030101010101" pitchFamily="2" charset="-122"/>
              </a:rPr>
              <a:t>makeSound()</a:t>
            </a:r>
            <a:r>
              <a:rPr lang="zh-CN" altLang="en-US">
                <a:latin typeface="等线" panose="02010600030101010101" pitchFamily="2" charset="-122"/>
                <a:ea typeface="等线" panose="02010600030101010101" pitchFamily="2" charset="-122"/>
                <a:cs typeface="等线" panose="02010600030101010101" pitchFamily="2" charset="-122"/>
              </a:rPr>
              <a:t>方法。第</a:t>
            </a:r>
            <a:r>
              <a:rPr lang="en-US" altLang="zh-CN">
                <a:latin typeface="等线" panose="02010600030101010101" pitchFamily="2" charset="-122"/>
                <a:ea typeface="等线" panose="02010600030101010101" pitchFamily="2" charset="-122"/>
                <a:cs typeface="等线" panose="02010600030101010101" pitchFamily="2" charset="-122"/>
              </a:rPr>
              <a:t>10</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println("</a:t>
            </a:r>
            <a:r>
              <a:rPr lang="zh-CN" altLang="en-US">
                <a:latin typeface="等线" panose="02010600030101010101" pitchFamily="2" charset="-122"/>
                <a:ea typeface="等线" panose="02010600030101010101" pitchFamily="2" charset="-122"/>
                <a:cs typeface="等线" panose="02010600030101010101" pitchFamily="2" charset="-122"/>
              </a:rPr>
              <a:t>喵喵喵！</a:t>
            </a:r>
            <a:r>
              <a:rPr lang="en-US" altLang="zh-CN">
                <a:latin typeface="等线" panose="02010600030101010101" pitchFamily="2" charset="-122"/>
                <a:ea typeface="等线" panose="02010600030101010101" pitchFamily="2" charset="-122"/>
                <a:cs typeface="等线" panose="02010600030101010101" pitchFamily="2" charset="-122"/>
              </a:rPr>
              <a:t>")</a:t>
            </a:r>
            <a:r>
              <a:rPr lang="zh-CN" altLang="en-US">
                <a:latin typeface="等线" panose="02010600030101010101" pitchFamily="2" charset="-122"/>
                <a:ea typeface="等线" panose="02010600030101010101" pitchFamily="2" charset="-122"/>
                <a:cs typeface="等线" panose="02010600030101010101" pitchFamily="2" charset="-122"/>
              </a:rPr>
              <a:t>再输出子类的额外逻辑</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443210" cy="103441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4.5.2</a:t>
            </a:r>
            <a:r>
              <a:rPr lang="zh-CN" altLang="en-US" sz="3200" dirty="0">
                <a:latin typeface="等线" panose="02010600030101010101" pitchFamily="2" charset="-122"/>
                <a:ea typeface="等线" panose="02010600030101010101" pitchFamily="2" charset="-122"/>
                <a:cs typeface="等线" panose="02010600030101010101" pitchFamily="2" charset="-122"/>
              </a:rPr>
              <a:t>继承与</a:t>
            </a:r>
            <a:r>
              <a:rPr lang="zh-CN" altLang="en-US" sz="3200" dirty="0">
                <a:latin typeface="等线" panose="02010600030101010101" pitchFamily="2" charset="-122"/>
                <a:ea typeface="等线" panose="02010600030101010101" pitchFamily="2" charset="-122"/>
                <a:cs typeface="等线" panose="02010600030101010101" pitchFamily="2" charset="-122"/>
              </a:rPr>
              <a:t>多态</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a:latin typeface="等线" panose="02010600030101010101" pitchFamily="2" charset="-122"/>
                <a:ea typeface="等线" panose="02010600030101010101" pitchFamily="2" charset="-122"/>
                <a:cs typeface="等线" panose="02010600030101010101" pitchFamily="2" charset="-122"/>
                <a:sym typeface="+mn-ea"/>
              </a:rPr>
              <a:t>4</a:t>
            </a:r>
            <a:r>
              <a:rPr lang="zh-CN" altLang="en-US" sz="2000">
                <a:latin typeface="等线" panose="02010600030101010101" pitchFamily="2" charset="-122"/>
                <a:ea typeface="等线" panose="02010600030101010101" pitchFamily="2" charset="-122"/>
                <a:cs typeface="等线" panose="02010600030101010101" pitchFamily="2" charset="-122"/>
                <a:sym typeface="+mn-ea"/>
              </a:rPr>
              <a:t>）构造函数与继承</a:t>
            </a:r>
            <a:endParaRPr lang="zh-CN" altLang="en-US" sz="200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a:latin typeface="等线" panose="02010600030101010101" pitchFamily="2" charset="-122"/>
                <a:ea typeface="等线" panose="02010600030101010101" pitchFamily="2" charset="-122"/>
                <a:cs typeface="等线" panose="02010600030101010101" pitchFamily="2" charset="-122"/>
                <a:sym typeface="+mn-ea"/>
              </a:rPr>
              <a:t>子类必须调用父类的构造函数，可以使用</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函数名称</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 super(...)” </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传递参数：</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901700" y="3217545"/>
          <a:ext cx="5781040" cy="3306445"/>
        </p:xfrm>
        <a:graphic>
          <a:graphicData uri="http://schemas.openxmlformats.org/drawingml/2006/table">
            <a:tbl>
              <a:tblPr/>
              <a:tblGrid>
                <a:gridCol w="5781040"/>
              </a:tblGrid>
              <a:tr h="330644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open class Animal(val name: String)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open fun makeSound()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println("$name </a:t>
                      </a:r>
                      <a:r>
                        <a:rPr lang="zh-CN" altLang="en-US" sz="1400">
                          <a:solidFill>
                            <a:srgbClr val="008080"/>
                          </a:solidFill>
                          <a:latin typeface="宋体" panose="02010600030101010101" pitchFamily="2" charset="-122"/>
                          <a:ea typeface="宋体" panose="02010600030101010101" pitchFamily="2" charset="-122"/>
                        </a:rPr>
                        <a:t>发出了声音</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class Bird(name: String, val color: String) : Animal(</a:t>
                      </a:r>
                      <a:r>
                        <a:rPr lang="en-US" altLang="zh-CN" sz="1400">
                          <a:solidFill>
                            <a:srgbClr val="008080"/>
                          </a:solidFill>
                          <a:highlight>
                            <a:srgbClr val="00FFFF"/>
                          </a:highlight>
                          <a:latin typeface="宋体" panose="02010600030101010101" pitchFamily="2" charset="-122"/>
                          <a:ea typeface="宋体" panose="02010600030101010101" pitchFamily="2" charset="-122"/>
                        </a:rPr>
                        <a:t>name</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override fun makeSound()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        println("$color</a:t>
                      </a:r>
                      <a:r>
                        <a:rPr lang="zh-CN" altLang="en-US" sz="1400">
                          <a:solidFill>
                            <a:srgbClr val="008080"/>
                          </a:solidFill>
                          <a:latin typeface="宋体" panose="02010600030101010101" pitchFamily="2" charset="-122"/>
                          <a:ea typeface="宋体" panose="02010600030101010101" pitchFamily="2" charset="-122"/>
                        </a:rPr>
                        <a:t>的</a:t>
                      </a:r>
                      <a:r>
                        <a:rPr lang="en-US" altLang="zh-CN" sz="1400">
                          <a:solidFill>
                            <a:srgbClr val="008080"/>
                          </a:solidFill>
                          <a:latin typeface="宋体" panose="02010600030101010101" pitchFamily="2" charset="-122"/>
                          <a:ea typeface="宋体" panose="02010600030101010101" pitchFamily="2" charset="-122"/>
                        </a:rPr>
                        <a:t>$name</a:t>
                      </a:r>
                      <a:r>
                        <a:rPr lang="zh-CN" altLang="en-US" sz="1400">
                          <a:solidFill>
                            <a:srgbClr val="008080"/>
                          </a:solidFill>
                          <a:latin typeface="宋体" panose="02010600030101010101" pitchFamily="2" charset="-122"/>
                          <a:ea typeface="宋体" panose="02010600030101010101" pitchFamily="2" charset="-122"/>
                        </a:rPr>
                        <a:t>叽叽喳喳！</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13 </a:t>
                      </a:r>
                      <a:r>
                        <a:rPr lang="en-US" altLang="zh-CN" sz="1400">
                          <a:solidFill>
                            <a:srgbClr val="008080"/>
                          </a:solidFill>
                          <a:latin typeface="宋体" panose="02010600030101010101" pitchFamily="2" charset="-122"/>
                          <a:ea typeface="宋体" panose="02010600030101010101" pitchFamily="2" charset="-122"/>
                        </a:rPr>
                        <a:t>val bird = Bird("</a:t>
                      </a:r>
                      <a:r>
                        <a:rPr lang="zh-CN" altLang="en-US" sz="1400">
                          <a:solidFill>
                            <a:srgbClr val="008080"/>
                          </a:solidFill>
                          <a:latin typeface="宋体" panose="02010600030101010101" pitchFamily="2" charset="-122"/>
                          <a:ea typeface="宋体" panose="02010600030101010101" pitchFamily="2" charset="-122"/>
                        </a:rPr>
                        <a:t>鹦鹉</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绿色</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14 </a:t>
                      </a:r>
                      <a:r>
                        <a:rPr lang="en-US" altLang="zh-CN" sz="1400">
                          <a:solidFill>
                            <a:srgbClr val="008080"/>
                          </a:solidFill>
                          <a:latin typeface="宋体" panose="02010600030101010101" pitchFamily="2" charset="-122"/>
                          <a:ea typeface="宋体" panose="02010600030101010101" pitchFamily="2" charset="-122"/>
                        </a:rPr>
                        <a:t>bird.makeSound() </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输出：绿色的鹦鹉叽叽喳喳！</a:t>
                      </a:r>
                      <a:endParaRPr lang="zh-CN" altLang="en-US"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1" name="文本框 10"/>
          <p:cNvSpPr txBox="1"/>
          <p:nvPr/>
        </p:nvSpPr>
        <p:spPr>
          <a:xfrm>
            <a:off x="6915150" y="3571875"/>
            <a:ext cx="4068445" cy="1663700"/>
          </a:xfrm>
          <a:prstGeom prst="rect">
            <a:avLst/>
          </a:prstGeom>
          <a:noFill/>
        </p:spPr>
        <p:txBody>
          <a:bodyPr wrap="square" rtlCol="0">
            <a:noAutofit/>
          </a:bodyPr>
          <a:p>
            <a:pPr marL="0" lvl="2" indent="0" fontAlgn="auto">
              <a:lnSpc>
                <a:spcPts val="2400"/>
              </a:lnSpc>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7</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Bird</a:t>
            </a:r>
            <a:r>
              <a:rPr lang="zh-CN" altLang="en-US">
                <a:latin typeface="等线" panose="02010600030101010101" pitchFamily="2" charset="-122"/>
                <a:ea typeface="等线" panose="02010600030101010101" pitchFamily="2" charset="-122"/>
                <a:cs typeface="等线" panose="02010600030101010101" pitchFamily="2" charset="-122"/>
              </a:rPr>
              <a:t>继承</a:t>
            </a:r>
            <a:r>
              <a:rPr lang="en-US" altLang="zh-CN">
                <a:latin typeface="等线" panose="02010600030101010101" pitchFamily="2" charset="-122"/>
                <a:ea typeface="等线" panose="02010600030101010101" pitchFamily="2" charset="-122"/>
                <a:cs typeface="等线" panose="02010600030101010101" pitchFamily="2" charset="-122"/>
              </a:rPr>
              <a:t>Animal</a:t>
            </a:r>
            <a:r>
              <a:rPr lang="zh-CN" altLang="en-US">
                <a:latin typeface="等线" panose="02010600030101010101" pitchFamily="2" charset="-122"/>
                <a:ea typeface="等线" panose="02010600030101010101" pitchFamily="2" charset="-122"/>
                <a:cs typeface="等线" panose="02010600030101010101" pitchFamily="2" charset="-122"/>
              </a:rPr>
              <a:t>，调用</a:t>
            </a:r>
            <a:r>
              <a:rPr lang="en-US" altLang="zh-CN">
                <a:latin typeface="等线" panose="02010600030101010101" pitchFamily="2" charset="-122"/>
                <a:ea typeface="等线" panose="02010600030101010101" pitchFamily="2" charset="-122"/>
                <a:cs typeface="等线" panose="02010600030101010101" pitchFamily="2" charset="-122"/>
              </a:rPr>
              <a:t>Animal(name)</a:t>
            </a:r>
            <a:r>
              <a:rPr lang="zh-CN" altLang="en-US">
                <a:latin typeface="等线" panose="02010600030101010101" pitchFamily="2" charset="-122"/>
                <a:ea typeface="等线" panose="02010600030101010101" pitchFamily="2" charset="-122"/>
                <a:cs typeface="等线" panose="02010600030101010101" pitchFamily="2" charset="-122"/>
              </a:rPr>
              <a:t>传递</a:t>
            </a:r>
            <a:r>
              <a:rPr lang="en-US" altLang="zh-CN">
                <a:latin typeface="等线" panose="02010600030101010101" pitchFamily="2" charset="-122"/>
                <a:ea typeface="等线" panose="02010600030101010101" pitchFamily="2" charset="-122"/>
                <a:cs typeface="等线" panose="02010600030101010101" pitchFamily="2" charset="-122"/>
              </a:rPr>
              <a:t>name</a:t>
            </a:r>
            <a:r>
              <a:rPr lang="zh-CN" altLang="en-US">
                <a:latin typeface="等线" panose="02010600030101010101" pitchFamily="2" charset="-122"/>
                <a:ea typeface="等线" panose="02010600030101010101" pitchFamily="2" charset="-122"/>
                <a:cs typeface="等线" panose="02010600030101010101" pitchFamily="2" charset="-122"/>
              </a:rPr>
              <a:t>参数传递到父类构造函数中。因为</a:t>
            </a:r>
            <a:r>
              <a:rPr lang="en-US" altLang="zh-CN">
                <a:latin typeface="等线" panose="02010600030101010101" pitchFamily="2" charset="-122"/>
                <a:ea typeface="等线" panose="02010600030101010101" pitchFamily="2" charset="-122"/>
                <a:cs typeface="等线" panose="02010600030101010101" pitchFamily="2" charset="-122"/>
              </a:rPr>
              <a:t>Animal</a:t>
            </a:r>
            <a:r>
              <a:rPr lang="zh-CN" altLang="en-US">
                <a:latin typeface="等线" panose="02010600030101010101" pitchFamily="2" charset="-122"/>
                <a:ea typeface="等线" panose="02010600030101010101" pitchFamily="2" charset="-122"/>
                <a:cs typeface="等线" panose="02010600030101010101" pitchFamily="2" charset="-122"/>
              </a:rPr>
              <a:t>的构造函数中有一个字符串参数，因此</a:t>
            </a:r>
            <a:r>
              <a:rPr lang="en-US" altLang="zh-CN">
                <a:latin typeface="等线" panose="02010600030101010101" pitchFamily="2" charset="-122"/>
                <a:ea typeface="等线" panose="02010600030101010101" pitchFamily="2" charset="-122"/>
                <a:cs typeface="等线" panose="02010600030101010101" pitchFamily="2" charset="-122"/>
              </a:rPr>
              <a:t>Bird</a:t>
            </a:r>
            <a:r>
              <a:rPr lang="zh-CN" altLang="en-US">
                <a:latin typeface="等线" panose="02010600030101010101" pitchFamily="2" charset="-122"/>
                <a:ea typeface="等线" panose="02010600030101010101" pitchFamily="2" charset="-122"/>
                <a:cs typeface="等线" panose="02010600030101010101" pitchFamily="2" charset="-122"/>
              </a:rPr>
              <a:t>类必须将一个字符串参数传递到父类的构造函数中</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443210" cy="103441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4.5.2</a:t>
            </a:r>
            <a:r>
              <a:rPr lang="zh-CN" altLang="en-US" sz="3200" dirty="0">
                <a:latin typeface="等线" panose="02010600030101010101" pitchFamily="2" charset="-122"/>
                <a:ea typeface="等线" panose="02010600030101010101" pitchFamily="2" charset="-122"/>
                <a:cs typeface="等线" panose="02010600030101010101" pitchFamily="2" charset="-122"/>
              </a:rPr>
              <a:t>继承与</a:t>
            </a:r>
            <a:r>
              <a:rPr lang="zh-CN" altLang="en-US" sz="3200" dirty="0">
                <a:latin typeface="等线" panose="02010600030101010101" pitchFamily="2" charset="-122"/>
                <a:ea typeface="等线" panose="02010600030101010101" pitchFamily="2" charset="-122"/>
                <a:cs typeface="等线" panose="02010600030101010101" pitchFamily="2" charset="-122"/>
              </a:rPr>
              <a:t>多态</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a:latin typeface="等线" panose="02010600030101010101" pitchFamily="2" charset="-122"/>
                <a:ea typeface="等线" panose="02010600030101010101" pitchFamily="2" charset="-122"/>
                <a:cs typeface="等线" panose="02010600030101010101" pitchFamily="2" charset="-122"/>
                <a:sym typeface="+mn-ea"/>
              </a:rPr>
              <a:t>5</a:t>
            </a:r>
            <a:r>
              <a:rPr lang="zh-CN" altLang="en-US" sz="2000">
                <a:latin typeface="等线" panose="02010600030101010101" pitchFamily="2" charset="-122"/>
                <a:ea typeface="等线" panose="02010600030101010101" pitchFamily="2" charset="-122"/>
                <a:cs typeface="等线" panose="02010600030101010101" pitchFamily="2" charset="-122"/>
                <a:sym typeface="+mn-ea"/>
              </a:rPr>
              <a:t>）抽象类：</a:t>
            </a:r>
            <a:endParaRPr lang="zh-CN" altLang="en-US" sz="200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a:latin typeface="等线" panose="02010600030101010101" pitchFamily="2" charset="-122"/>
                <a:ea typeface="等线" panose="02010600030101010101" pitchFamily="2" charset="-122"/>
                <a:cs typeface="等线" panose="02010600030101010101" pitchFamily="2" charset="-122"/>
                <a:sym typeface="+mn-ea"/>
              </a:rPr>
              <a:t>抽象类（</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abstract class</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）是用于定义通用行为的类，它不能被直接实例化，必须由子类继承并实现其抽象成员。抽象类可以包含已实现的方法和未实现的抽象方法，使用</a:t>
            </a:r>
            <a:r>
              <a:rPr lang="en-US" altLang="zh-CN" sz="1800">
                <a:latin typeface="等线" panose="02010600030101010101" pitchFamily="2" charset="-122"/>
                <a:ea typeface="等线" panose="02010600030101010101" pitchFamily="2" charset="-122"/>
                <a:cs typeface="等线" panose="02010600030101010101" pitchFamily="2" charset="-122"/>
                <a:sym typeface="+mn-ea"/>
              </a:rPr>
              <a:t> abstract </a:t>
            </a:r>
            <a:r>
              <a:rPr lang="zh-CN" altLang="en-US" sz="1800">
                <a:latin typeface="等线" panose="02010600030101010101" pitchFamily="2" charset="-122"/>
                <a:ea typeface="等线" panose="02010600030101010101" pitchFamily="2" charset="-122"/>
                <a:cs typeface="等线" panose="02010600030101010101" pitchFamily="2" charset="-122"/>
                <a:sym typeface="+mn-ea"/>
              </a:rPr>
              <a:t>关键字声明</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925195" y="3632200"/>
          <a:ext cx="5020310" cy="3157855"/>
        </p:xfrm>
        <a:graphic>
          <a:graphicData uri="http://schemas.openxmlformats.org/drawingml/2006/table">
            <a:tbl>
              <a:tblPr/>
              <a:tblGrid>
                <a:gridCol w="5020310"/>
              </a:tblGrid>
              <a:tr h="3157855">
                <a:tc>
                  <a:txBody>
                    <a:bodyPr/>
                    <a:p>
                      <a:pPr marL="0" indent="0" algn="l" defTabSz="914400">
                        <a:spcBef>
                          <a:spcPct val="0"/>
                        </a:spcBef>
                        <a:spcAft>
                          <a:spcPct val="0"/>
                        </a:spcAft>
                        <a:tabLst>
                          <a:tab pos="0" algn="l"/>
                        </a:tabLst>
                      </a:pPr>
                      <a:r>
                        <a:rPr lang="en-US" altLang="zh-CN" sz="1200">
                          <a:latin typeface="宋体" panose="02010600030101010101" pitchFamily="2" charset="-122"/>
                          <a:ea typeface="宋体" panose="02010600030101010101" pitchFamily="2" charset="-122"/>
                        </a:rPr>
                        <a:t>1 </a:t>
                      </a:r>
                      <a:r>
                        <a:rPr lang="en-US" altLang="zh-CN" sz="1200">
                          <a:solidFill>
                            <a:srgbClr val="008080"/>
                          </a:solidFill>
                          <a:latin typeface="宋体" panose="02010600030101010101" pitchFamily="2" charset="-122"/>
                          <a:ea typeface="宋体" panose="02010600030101010101" pitchFamily="2" charset="-122"/>
                        </a:rPr>
                        <a:t>abstract class Animal(val name: String) {</a:t>
                      </a:r>
                      <a:endParaRPr lang="en-US" altLang="zh-CN" sz="12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200">
                          <a:latin typeface="宋体" panose="02010600030101010101" pitchFamily="2" charset="-122"/>
                          <a:ea typeface="宋体" panose="02010600030101010101" pitchFamily="2" charset="-122"/>
                        </a:rPr>
                        <a:t>2 </a:t>
                      </a:r>
                      <a:r>
                        <a:rPr lang="en-US" altLang="zh-CN" sz="1200">
                          <a:solidFill>
                            <a:srgbClr val="008080"/>
                          </a:solidFill>
                          <a:latin typeface="宋体" panose="02010600030101010101" pitchFamily="2" charset="-122"/>
                          <a:ea typeface="宋体" panose="02010600030101010101" pitchFamily="2" charset="-122"/>
                        </a:rPr>
                        <a:t>    abstract fun makeSound() // </a:t>
                      </a:r>
                      <a:r>
                        <a:rPr lang="zh-CN" altLang="en-US" sz="1200">
                          <a:solidFill>
                            <a:srgbClr val="008080"/>
                          </a:solidFill>
                          <a:latin typeface="宋体" panose="02010600030101010101" pitchFamily="2" charset="-122"/>
                          <a:ea typeface="宋体" panose="02010600030101010101" pitchFamily="2" charset="-122"/>
                        </a:rPr>
                        <a:t>抽象方法，没有实现</a:t>
                      </a:r>
                      <a:endParaRPr lang="zh-CN" altLang="en-US" sz="12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200">
                          <a:latin typeface="宋体" panose="02010600030101010101" pitchFamily="2" charset="-122"/>
                          <a:ea typeface="宋体" panose="02010600030101010101" pitchFamily="2" charset="-122"/>
                        </a:rPr>
                        <a:t>3 </a:t>
                      </a:r>
                      <a:r>
                        <a:rPr lang="en-US" altLang="zh-CN" sz="1200">
                          <a:solidFill>
                            <a:srgbClr val="008080"/>
                          </a:solidFill>
                          <a:latin typeface="宋体" panose="02010600030101010101" pitchFamily="2" charset="-122"/>
                          <a:ea typeface="宋体" panose="02010600030101010101" pitchFamily="2" charset="-122"/>
                        </a:rPr>
                        <a:t>    fun describe() { // </a:t>
                      </a:r>
                      <a:r>
                        <a:rPr lang="zh-CN" altLang="en-US" sz="1200">
                          <a:solidFill>
                            <a:srgbClr val="008080"/>
                          </a:solidFill>
                          <a:latin typeface="宋体" panose="02010600030101010101" pitchFamily="2" charset="-122"/>
                          <a:ea typeface="宋体" panose="02010600030101010101" pitchFamily="2" charset="-122"/>
                        </a:rPr>
                        <a:t>已实现的方法</a:t>
                      </a:r>
                      <a:endParaRPr lang="zh-CN" altLang="en-US" sz="12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200">
                          <a:latin typeface="宋体" panose="02010600030101010101" pitchFamily="2" charset="-122"/>
                          <a:ea typeface="宋体" panose="02010600030101010101" pitchFamily="2" charset="-122"/>
                        </a:rPr>
                        <a:t>4 </a:t>
                      </a:r>
                      <a:r>
                        <a:rPr lang="en-US" altLang="zh-CN" sz="1200">
                          <a:solidFill>
                            <a:srgbClr val="008080"/>
                          </a:solidFill>
                          <a:latin typeface="宋体" panose="02010600030101010101" pitchFamily="2" charset="-122"/>
                          <a:ea typeface="宋体" panose="02010600030101010101" pitchFamily="2" charset="-122"/>
                        </a:rPr>
                        <a:t>        println("</a:t>
                      </a:r>
                      <a:r>
                        <a:rPr lang="zh-CN" altLang="en-US" sz="1200">
                          <a:solidFill>
                            <a:srgbClr val="008080"/>
                          </a:solidFill>
                          <a:latin typeface="宋体" panose="02010600030101010101" pitchFamily="2" charset="-122"/>
                          <a:ea typeface="宋体" panose="02010600030101010101" pitchFamily="2" charset="-122"/>
                        </a:rPr>
                        <a:t>这是一只名叫 </a:t>
                      </a:r>
                      <a:r>
                        <a:rPr lang="en-US" altLang="zh-CN" sz="1200">
                          <a:solidFill>
                            <a:srgbClr val="008080"/>
                          </a:solidFill>
                          <a:latin typeface="宋体" panose="02010600030101010101" pitchFamily="2" charset="-122"/>
                          <a:ea typeface="宋体" panose="02010600030101010101" pitchFamily="2" charset="-122"/>
                        </a:rPr>
                        <a:t>$name </a:t>
                      </a:r>
                      <a:r>
                        <a:rPr lang="zh-CN" altLang="en-US" sz="1200">
                          <a:solidFill>
                            <a:srgbClr val="008080"/>
                          </a:solidFill>
                          <a:latin typeface="宋体" panose="02010600030101010101" pitchFamily="2" charset="-122"/>
                          <a:ea typeface="宋体" panose="02010600030101010101" pitchFamily="2" charset="-122"/>
                        </a:rPr>
                        <a:t>的动物。</a:t>
                      </a:r>
                      <a:r>
                        <a:rPr lang="en-US" altLang="zh-CN" sz="1200">
                          <a:solidFill>
                            <a:srgbClr val="008080"/>
                          </a:solidFill>
                          <a:latin typeface="宋体" panose="02010600030101010101" pitchFamily="2" charset="-122"/>
                          <a:ea typeface="宋体" panose="02010600030101010101" pitchFamily="2" charset="-122"/>
                        </a:rPr>
                        <a:t>")</a:t>
                      </a:r>
                      <a:endParaRPr lang="en-US" altLang="zh-CN" sz="12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200">
                          <a:latin typeface="宋体" panose="02010600030101010101" pitchFamily="2" charset="-122"/>
                          <a:ea typeface="宋体" panose="02010600030101010101" pitchFamily="2" charset="-122"/>
                        </a:rPr>
                        <a:t>5 </a:t>
                      </a:r>
                      <a:r>
                        <a:rPr lang="en-US" altLang="zh-CN" sz="1200">
                          <a:solidFill>
                            <a:srgbClr val="008080"/>
                          </a:solidFill>
                          <a:latin typeface="宋体" panose="02010600030101010101" pitchFamily="2" charset="-122"/>
                          <a:ea typeface="宋体" panose="02010600030101010101" pitchFamily="2" charset="-122"/>
                        </a:rPr>
                        <a:t>    </a:t>
                      </a:r>
                      <a:r>
                        <a:rPr lang="en-US" altLang="zh-CN" sz="1200">
                          <a:solidFill>
                            <a:srgbClr val="008080"/>
                          </a:solidFill>
                          <a:latin typeface="宋体" panose="02010600030101010101" pitchFamily="2" charset="-122"/>
                          <a:ea typeface="宋体" panose="02010600030101010101" pitchFamily="2" charset="-122"/>
                        </a:rPr>
                        <a:t>}</a:t>
                      </a:r>
                      <a:endParaRPr lang="en-US" altLang="zh-CN" sz="12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200">
                          <a:latin typeface="宋体" panose="02010600030101010101" pitchFamily="2" charset="-122"/>
                          <a:ea typeface="宋体" panose="02010600030101010101" pitchFamily="2" charset="-122"/>
                        </a:rPr>
                        <a:t>6 </a:t>
                      </a:r>
                      <a:r>
                        <a:rPr lang="en-US" altLang="zh-CN" sz="1200">
                          <a:solidFill>
                            <a:srgbClr val="008080"/>
                          </a:solidFill>
                          <a:latin typeface="宋体" panose="02010600030101010101" pitchFamily="2" charset="-122"/>
                          <a:ea typeface="宋体" panose="02010600030101010101" pitchFamily="2" charset="-122"/>
                        </a:rPr>
                        <a:t>}</a:t>
                      </a:r>
                      <a:endParaRPr lang="en-US" altLang="zh-CN" sz="12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200">
                          <a:latin typeface="宋体" panose="02010600030101010101" pitchFamily="2" charset="-122"/>
                          <a:ea typeface="宋体" panose="02010600030101010101" pitchFamily="2" charset="-122"/>
                        </a:rPr>
                        <a:t>7</a:t>
                      </a:r>
                      <a:r>
                        <a:rPr lang="en-US" altLang="zh-CN" sz="1200">
                          <a:latin typeface="宋体" panose="02010600030101010101" pitchFamily="2" charset="-122"/>
                          <a:ea typeface="宋体" panose="02010600030101010101" pitchFamily="2" charset="-122"/>
                        </a:rPr>
                        <a:t> </a:t>
                      </a:r>
                      <a:endParaRPr lang="en-US" altLang="zh-CN" sz="12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200">
                          <a:latin typeface="宋体" panose="02010600030101010101" pitchFamily="2" charset="-122"/>
                          <a:ea typeface="宋体" panose="02010600030101010101" pitchFamily="2" charset="-122"/>
                        </a:rPr>
                        <a:t>8 </a:t>
                      </a:r>
                      <a:r>
                        <a:rPr lang="en-US" altLang="zh-CN" sz="1200">
                          <a:solidFill>
                            <a:srgbClr val="008080"/>
                          </a:solidFill>
                          <a:latin typeface="宋体" panose="02010600030101010101" pitchFamily="2" charset="-122"/>
                          <a:ea typeface="宋体" panose="02010600030101010101" pitchFamily="2" charset="-122"/>
                        </a:rPr>
                        <a:t>class Dog(name: String) : Animal(name) {</a:t>
                      </a:r>
                      <a:endParaRPr lang="en-US" altLang="zh-CN" sz="12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200">
                          <a:latin typeface="宋体" panose="02010600030101010101" pitchFamily="2" charset="-122"/>
                          <a:ea typeface="宋体" panose="02010600030101010101" pitchFamily="2" charset="-122"/>
                        </a:rPr>
                        <a:t>9 </a:t>
                      </a:r>
                      <a:r>
                        <a:rPr lang="en-US" altLang="zh-CN" sz="1200">
                          <a:solidFill>
                            <a:srgbClr val="008080"/>
                          </a:solidFill>
                          <a:latin typeface="宋体" panose="02010600030101010101" pitchFamily="2" charset="-122"/>
                          <a:ea typeface="宋体" panose="02010600030101010101" pitchFamily="2" charset="-122"/>
                        </a:rPr>
                        <a:t>    </a:t>
                      </a:r>
                      <a:r>
                        <a:rPr lang="en-US" altLang="zh-CN" sz="1200">
                          <a:solidFill>
                            <a:srgbClr val="008080"/>
                          </a:solidFill>
                          <a:latin typeface="宋体" panose="02010600030101010101" pitchFamily="2" charset="-122"/>
                          <a:ea typeface="宋体" panose="02010600030101010101" pitchFamily="2" charset="-122"/>
                        </a:rPr>
                        <a:t>override fun makeSound() {</a:t>
                      </a:r>
                      <a:endParaRPr lang="en-US" altLang="zh-CN" sz="12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200">
                          <a:latin typeface="宋体" panose="02010600030101010101" pitchFamily="2" charset="-122"/>
                          <a:ea typeface="宋体" panose="02010600030101010101" pitchFamily="2" charset="-122"/>
                        </a:rPr>
                        <a:t>10 </a:t>
                      </a:r>
                      <a:r>
                        <a:rPr lang="en-US" altLang="zh-CN" sz="1200">
                          <a:solidFill>
                            <a:srgbClr val="008080"/>
                          </a:solidFill>
                          <a:latin typeface="宋体" panose="02010600030101010101" pitchFamily="2" charset="-122"/>
                          <a:ea typeface="宋体" panose="02010600030101010101" pitchFamily="2" charset="-122"/>
                        </a:rPr>
                        <a:t>        println("$name </a:t>
                      </a:r>
                      <a:r>
                        <a:rPr lang="zh-CN" altLang="en-US" sz="1200">
                          <a:solidFill>
                            <a:srgbClr val="008080"/>
                          </a:solidFill>
                          <a:latin typeface="宋体" panose="02010600030101010101" pitchFamily="2" charset="-122"/>
                          <a:ea typeface="宋体" panose="02010600030101010101" pitchFamily="2" charset="-122"/>
                        </a:rPr>
                        <a:t>叫道：汪汪汪！</a:t>
                      </a:r>
                      <a:r>
                        <a:rPr lang="en-US" altLang="zh-CN" sz="1200">
                          <a:solidFill>
                            <a:srgbClr val="008080"/>
                          </a:solidFill>
                          <a:latin typeface="宋体" panose="02010600030101010101" pitchFamily="2" charset="-122"/>
                          <a:ea typeface="宋体" panose="02010600030101010101" pitchFamily="2" charset="-122"/>
                        </a:rPr>
                        <a:t>")</a:t>
                      </a:r>
                      <a:endParaRPr lang="en-US" altLang="zh-CN" sz="12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200">
                          <a:latin typeface="宋体" panose="02010600030101010101" pitchFamily="2" charset="-122"/>
                          <a:ea typeface="宋体" panose="02010600030101010101" pitchFamily="2" charset="-122"/>
                        </a:rPr>
                        <a:t>11 </a:t>
                      </a:r>
                      <a:r>
                        <a:rPr lang="en-US" altLang="zh-CN" sz="1200">
                          <a:solidFill>
                            <a:srgbClr val="008080"/>
                          </a:solidFill>
                          <a:latin typeface="宋体" panose="02010600030101010101" pitchFamily="2" charset="-122"/>
                          <a:ea typeface="宋体" panose="02010600030101010101" pitchFamily="2" charset="-122"/>
                        </a:rPr>
                        <a:t>    </a:t>
                      </a:r>
                      <a:r>
                        <a:rPr lang="en-US" altLang="zh-CN" sz="1200">
                          <a:solidFill>
                            <a:srgbClr val="008080"/>
                          </a:solidFill>
                          <a:latin typeface="宋体" panose="02010600030101010101" pitchFamily="2" charset="-122"/>
                          <a:ea typeface="宋体" panose="02010600030101010101" pitchFamily="2" charset="-122"/>
                        </a:rPr>
                        <a:t>}</a:t>
                      </a:r>
                      <a:endParaRPr lang="en-US" altLang="zh-CN" sz="12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200">
                          <a:latin typeface="宋体" panose="02010600030101010101" pitchFamily="2" charset="-122"/>
                          <a:ea typeface="宋体" panose="02010600030101010101" pitchFamily="2" charset="-122"/>
                        </a:rPr>
                        <a:t>12 </a:t>
                      </a:r>
                      <a:r>
                        <a:rPr lang="en-US" altLang="zh-CN" sz="1200">
                          <a:solidFill>
                            <a:srgbClr val="008080"/>
                          </a:solidFill>
                          <a:latin typeface="宋体" panose="02010600030101010101" pitchFamily="2" charset="-122"/>
                          <a:ea typeface="宋体" panose="02010600030101010101" pitchFamily="2" charset="-122"/>
                        </a:rPr>
                        <a:t>}</a:t>
                      </a:r>
                      <a:endParaRPr lang="en-US" altLang="zh-CN" sz="12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200">
                          <a:latin typeface="宋体" panose="02010600030101010101" pitchFamily="2" charset="-122"/>
                          <a:ea typeface="宋体" panose="02010600030101010101" pitchFamily="2" charset="-122"/>
                        </a:rPr>
                        <a:t>13</a:t>
                      </a:r>
                      <a:r>
                        <a:rPr lang="en-US" altLang="zh-CN" sz="1200">
                          <a:latin typeface="宋体" panose="02010600030101010101" pitchFamily="2" charset="-122"/>
                          <a:ea typeface="宋体" panose="02010600030101010101" pitchFamily="2" charset="-122"/>
                        </a:rPr>
                        <a:t> </a:t>
                      </a:r>
                      <a:endParaRPr lang="en-US" altLang="zh-CN" sz="12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200">
                          <a:latin typeface="宋体" panose="02010600030101010101" pitchFamily="2" charset="-122"/>
                          <a:ea typeface="宋体" panose="02010600030101010101" pitchFamily="2" charset="-122"/>
                        </a:rPr>
                        <a:t>14 </a:t>
                      </a:r>
                      <a:r>
                        <a:rPr lang="en-US" altLang="zh-CN" sz="1200">
                          <a:solidFill>
                            <a:srgbClr val="008080"/>
                          </a:solidFill>
                          <a:latin typeface="宋体" panose="02010600030101010101" pitchFamily="2" charset="-122"/>
                          <a:ea typeface="宋体" panose="02010600030101010101" pitchFamily="2" charset="-122"/>
                        </a:rPr>
                        <a:t>// val animal = Animal("</a:t>
                      </a:r>
                      <a:r>
                        <a:rPr lang="zh-CN" altLang="en-US" sz="1200">
                          <a:solidFill>
                            <a:srgbClr val="008080"/>
                          </a:solidFill>
                          <a:latin typeface="宋体" panose="02010600030101010101" pitchFamily="2" charset="-122"/>
                          <a:ea typeface="宋体" panose="02010600030101010101" pitchFamily="2" charset="-122"/>
                        </a:rPr>
                        <a:t>未知</a:t>
                      </a:r>
                      <a:r>
                        <a:rPr lang="en-US" altLang="zh-CN" sz="1200">
                          <a:solidFill>
                            <a:srgbClr val="008080"/>
                          </a:solidFill>
                          <a:latin typeface="宋体" panose="02010600030101010101" pitchFamily="2" charset="-122"/>
                          <a:ea typeface="宋体" panose="02010600030101010101" pitchFamily="2" charset="-122"/>
                        </a:rPr>
                        <a:t>")  </a:t>
                      </a:r>
                      <a:r>
                        <a:rPr lang="zh-CN" sz="1200">
                          <a:solidFill>
                            <a:srgbClr val="008080"/>
                          </a:solidFill>
                          <a:latin typeface="宋体" panose="02010600030101010101" pitchFamily="2" charset="-122"/>
                          <a:ea typeface="宋体" panose="02010600030101010101" pitchFamily="2" charset="-122"/>
                        </a:rPr>
                        <a:t>报错，不能实例化抽象类</a:t>
                      </a:r>
                      <a:endParaRPr lang="zh-CN" sz="12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200">
                          <a:latin typeface="宋体" panose="02010600030101010101" pitchFamily="2" charset="-122"/>
                          <a:ea typeface="宋体" panose="02010600030101010101" pitchFamily="2" charset="-122"/>
                        </a:rPr>
                        <a:t>15 </a:t>
                      </a:r>
                      <a:r>
                        <a:rPr lang="en-US" altLang="zh-CN" sz="1200">
                          <a:solidFill>
                            <a:srgbClr val="008080"/>
                          </a:solidFill>
                          <a:latin typeface="宋体" panose="02010600030101010101" pitchFamily="2" charset="-122"/>
                          <a:ea typeface="宋体" panose="02010600030101010101" pitchFamily="2" charset="-122"/>
                        </a:rPr>
                        <a:t>val dog = Dog("</a:t>
                      </a:r>
                      <a:r>
                        <a:rPr lang="zh-CN" altLang="en-US" sz="1200">
                          <a:solidFill>
                            <a:srgbClr val="008080"/>
                          </a:solidFill>
                          <a:latin typeface="宋体" panose="02010600030101010101" pitchFamily="2" charset="-122"/>
                          <a:ea typeface="宋体" panose="02010600030101010101" pitchFamily="2" charset="-122"/>
                        </a:rPr>
                        <a:t>旺财</a:t>
                      </a:r>
                      <a:r>
                        <a:rPr lang="en-US" altLang="zh-CN" sz="1200">
                          <a:solidFill>
                            <a:srgbClr val="008080"/>
                          </a:solidFill>
                          <a:latin typeface="宋体" panose="02010600030101010101" pitchFamily="2" charset="-122"/>
                          <a:ea typeface="宋体" panose="02010600030101010101" pitchFamily="2" charset="-122"/>
                        </a:rPr>
                        <a:t>")</a:t>
                      </a:r>
                      <a:endParaRPr lang="en-US" altLang="zh-CN" sz="12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200">
                          <a:latin typeface="宋体" panose="02010600030101010101" pitchFamily="2" charset="-122"/>
                          <a:ea typeface="宋体" panose="02010600030101010101" pitchFamily="2" charset="-122"/>
                        </a:rPr>
                        <a:t>16 </a:t>
                      </a:r>
                      <a:r>
                        <a:rPr lang="en-US" altLang="zh-CN" sz="1200">
                          <a:solidFill>
                            <a:srgbClr val="008080"/>
                          </a:solidFill>
                          <a:latin typeface="宋体" panose="02010600030101010101" pitchFamily="2" charset="-122"/>
                          <a:ea typeface="宋体" panose="02010600030101010101" pitchFamily="2" charset="-122"/>
                        </a:rPr>
                        <a:t>dog.makeSound() // </a:t>
                      </a:r>
                      <a:r>
                        <a:rPr lang="zh-CN" altLang="en-US" sz="1200">
                          <a:solidFill>
                            <a:srgbClr val="008080"/>
                          </a:solidFill>
                          <a:latin typeface="宋体" panose="02010600030101010101" pitchFamily="2" charset="-122"/>
                          <a:ea typeface="宋体" panose="02010600030101010101" pitchFamily="2" charset="-122"/>
                        </a:rPr>
                        <a:t>输出</a:t>
                      </a:r>
                      <a:r>
                        <a:rPr lang="en-US" altLang="zh-CN" sz="1200">
                          <a:solidFill>
                            <a:srgbClr val="008080"/>
                          </a:solidFill>
                          <a:latin typeface="宋体" panose="02010600030101010101" pitchFamily="2" charset="-122"/>
                          <a:ea typeface="宋体" panose="02010600030101010101" pitchFamily="2" charset="-122"/>
                        </a:rPr>
                        <a:t>: </a:t>
                      </a:r>
                      <a:r>
                        <a:rPr lang="zh-CN" altLang="en-US" sz="1200">
                          <a:solidFill>
                            <a:srgbClr val="008080"/>
                          </a:solidFill>
                          <a:latin typeface="宋体" panose="02010600030101010101" pitchFamily="2" charset="-122"/>
                          <a:ea typeface="宋体" panose="02010600030101010101" pitchFamily="2" charset="-122"/>
                        </a:rPr>
                        <a:t>旺财 叫道：汪汪汪！</a:t>
                      </a:r>
                      <a:endParaRPr lang="zh-CN" altLang="en-US" sz="12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200">
                          <a:latin typeface="宋体" panose="02010600030101010101" pitchFamily="2" charset="-122"/>
                          <a:ea typeface="宋体" panose="02010600030101010101" pitchFamily="2" charset="-122"/>
                        </a:rPr>
                        <a:t>17 </a:t>
                      </a:r>
                      <a:r>
                        <a:rPr lang="en-US" altLang="zh-CN" sz="1200">
                          <a:solidFill>
                            <a:srgbClr val="008080"/>
                          </a:solidFill>
                          <a:latin typeface="宋体" panose="02010600030101010101" pitchFamily="2" charset="-122"/>
                          <a:ea typeface="宋体" panose="02010600030101010101" pitchFamily="2" charset="-122"/>
                        </a:rPr>
                        <a:t>dog.describe() </a:t>
                      </a:r>
                      <a:r>
                        <a:rPr lang="en-US" altLang="zh-CN" sz="1200">
                          <a:solidFill>
                            <a:srgbClr val="008080"/>
                          </a:solidFill>
                          <a:latin typeface="宋体" panose="02010600030101010101" pitchFamily="2" charset="-122"/>
                          <a:ea typeface="宋体" panose="02010600030101010101" pitchFamily="2" charset="-122"/>
                        </a:rPr>
                        <a:t> // </a:t>
                      </a:r>
                      <a:r>
                        <a:rPr lang="zh-CN" altLang="en-US" sz="1200">
                          <a:solidFill>
                            <a:srgbClr val="008080"/>
                          </a:solidFill>
                          <a:latin typeface="宋体" panose="02010600030101010101" pitchFamily="2" charset="-122"/>
                          <a:ea typeface="宋体" panose="02010600030101010101" pitchFamily="2" charset="-122"/>
                        </a:rPr>
                        <a:t>输出</a:t>
                      </a:r>
                      <a:r>
                        <a:rPr lang="en-US" altLang="zh-CN" sz="1200">
                          <a:solidFill>
                            <a:srgbClr val="008080"/>
                          </a:solidFill>
                          <a:latin typeface="宋体" panose="02010600030101010101" pitchFamily="2" charset="-122"/>
                          <a:ea typeface="宋体" panose="02010600030101010101" pitchFamily="2" charset="-122"/>
                        </a:rPr>
                        <a:t>: </a:t>
                      </a:r>
                      <a:r>
                        <a:rPr lang="zh-CN" altLang="en-US" sz="1200">
                          <a:solidFill>
                            <a:srgbClr val="008080"/>
                          </a:solidFill>
                          <a:latin typeface="宋体" panose="02010600030101010101" pitchFamily="2" charset="-122"/>
                          <a:ea typeface="宋体" panose="02010600030101010101" pitchFamily="2" charset="-122"/>
                        </a:rPr>
                        <a:t>这是一只名叫 旺财 的动物。</a:t>
                      </a:r>
                      <a:endParaRPr lang="zh-CN" sz="12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1" name="文本框 10"/>
          <p:cNvSpPr txBox="1"/>
          <p:nvPr/>
        </p:nvSpPr>
        <p:spPr>
          <a:xfrm>
            <a:off x="6156325" y="3741420"/>
            <a:ext cx="4876800" cy="2322830"/>
          </a:xfrm>
          <a:prstGeom prst="rect">
            <a:avLst/>
          </a:prstGeom>
          <a:noFill/>
        </p:spPr>
        <p:txBody>
          <a:bodyPr wrap="square" rtlCol="0">
            <a:noAutofit/>
          </a:bodyPr>
          <a:p>
            <a:pPr marL="285750" lvl="2" indent="-285750" fontAlgn="auto">
              <a:lnSpc>
                <a:spcPts val="2400"/>
              </a:lnSpc>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1</a:t>
            </a:r>
            <a:r>
              <a:rPr lang="zh-CN" altLang="en-US">
                <a:latin typeface="等线" panose="02010600030101010101" pitchFamily="2" charset="-122"/>
                <a:ea typeface="等线" panose="02010600030101010101" pitchFamily="2" charset="-122"/>
                <a:cs typeface="等线" panose="02010600030101010101" pitchFamily="2" charset="-122"/>
              </a:rPr>
              <a:t>行代码使用关键字</a:t>
            </a:r>
            <a:r>
              <a:rPr lang="en-US" altLang="zh-CN">
                <a:latin typeface="等线" panose="02010600030101010101" pitchFamily="2" charset="-122"/>
                <a:ea typeface="等线" panose="02010600030101010101" pitchFamily="2" charset="-122"/>
                <a:cs typeface="等线" panose="02010600030101010101" pitchFamily="2" charset="-122"/>
              </a:rPr>
              <a:t>abstract</a:t>
            </a:r>
            <a:r>
              <a:rPr lang="zh-CN" altLang="en-US">
                <a:latin typeface="等线" panose="02010600030101010101" pitchFamily="2" charset="-122"/>
                <a:ea typeface="等线" panose="02010600030101010101" pitchFamily="2" charset="-122"/>
                <a:cs typeface="等线" panose="02010600030101010101" pitchFamily="2" charset="-122"/>
              </a:rPr>
              <a:t>，表示</a:t>
            </a:r>
            <a:r>
              <a:rPr lang="en-US" altLang="zh-CN">
                <a:latin typeface="等线" panose="02010600030101010101" pitchFamily="2" charset="-122"/>
                <a:ea typeface="等线" panose="02010600030101010101" pitchFamily="2" charset="-122"/>
                <a:cs typeface="等线" panose="02010600030101010101" pitchFamily="2" charset="-122"/>
              </a:rPr>
              <a:t>Animal</a:t>
            </a:r>
            <a:r>
              <a:rPr lang="zh-CN" altLang="en-US">
                <a:latin typeface="等线" panose="02010600030101010101" pitchFamily="2" charset="-122"/>
                <a:ea typeface="等线" panose="02010600030101010101" pitchFamily="2" charset="-122"/>
                <a:cs typeface="等线" panose="02010600030101010101" pitchFamily="2" charset="-122"/>
              </a:rPr>
              <a:t>类是一个抽象类，不能直接创建对象，只能被继承。</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lvl="2" indent="-285750" fontAlgn="auto">
              <a:lnSpc>
                <a:spcPts val="2400"/>
              </a:lnSpc>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2</a:t>
            </a:r>
            <a:r>
              <a:rPr lang="zh-CN" altLang="en-US">
                <a:latin typeface="等线" panose="02010600030101010101" pitchFamily="2" charset="-122"/>
                <a:ea typeface="等线" panose="02010600030101010101" pitchFamily="2" charset="-122"/>
                <a:cs typeface="等线" panose="02010600030101010101" pitchFamily="2" charset="-122"/>
              </a:rPr>
              <a:t>行代码表示</a:t>
            </a:r>
            <a:r>
              <a:rPr lang="en-US" altLang="zh-CN">
                <a:latin typeface="等线" panose="02010600030101010101" pitchFamily="2" charset="-122"/>
                <a:ea typeface="等线" panose="02010600030101010101" pitchFamily="2" charset="-122"/>
                <a:cs typeface="等线" panose="02010600030101010101" pitchFamily="2" charset="-122"/>
              </a:rPr>
              <a:t>makeSound()</a:t>
            </a:r>
            <a:r>
              <a:rPr lang="zh-CN" altLang="en-US">
                <a:latin typeface="等线" panose="02010600030101010101" pitchFamily="2" charset="-122"/>
                <a:ea typeface="等线" panose="02010600030101010101" pitchFamily="2" charset="-122"/>
                <a:cs typeface="等线" panose="02010600030101010101" pitchFamily="2" charset="-122"/>
              </a:rPr>
              <a:t>表示该函数必须在子类中实现。</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lvl="2" indent="-285750" fontAlgn="auto">
              <a:lnSpc>
                <a:spcPts val="2400"/>
              </a:lnSpc>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3</a:t>
            </a:r>
            <a:r>
              <a:rPr lang="zh-CN" altLang="en-US">
                <a:latin typeface="等线" panose="02010600030101010101" pitchFamily="2" charset="-122"/>
                <a:ea typeface="等线" panose="02010600030101010101" pitchFamily="2" charset="-122"/>
                <a:cs typeface="等线" panose="02010600030101010101" pitchFamily="2" charset="-122"/>
              </a:rPr>
              <a:t>行的</a:t>
            </a:r>
            <a:r>
              <a:rPr lang="en-US" altLang="zh-CN">
                <a:latin typeface="等线" panose="02010600030101010101" pitchFamily="2" charset="-122"/>
                <a:ea typeface="等线" panose="02010600030101010101" pitchFamily="2" charset="-122"/>
                <a:cs typeface="等线" panose="02010600030101010101" pitchFamily="2" charset="-122"/>
              </a:rPr>
              <a:t>describe()</a:t>
            </a:r>
            <a:r>
              <a:rPr lang="zh-CN" altLang="en-US">
                <a:latin typeface="等线" panose="02010600030101010101" pitchFamily="2" charset="-122"/>
                <a:ea typeface="等线" panose="02010600030101010101" pitchFamily="2" charset="-122"/>
                <a:cs typeface="等线" panose="02010600030101010101" pitchFamily="2" charset="-122"/>
              </a:rPr>
              <a:t>函数，已在</a:t>
            </a:r>
            <a:r>
              <a:rPr lang="en-US" altLang="zh-CN">
                <a:latin typeface="等线" panose="02010600030101010101" pitchFamily="2" charset="-122"/>
                <a:ea typeface="等线" panose="02010600030101010101" pitchFamily="2" charset="-122"/>
                <a:cs typeface="等线" panose="02010600030101010101" pitchFamily="2" charset="-122"/>
              </a:rPr>
              <a:t>Animal</a:t>
            </a:r>
            <a:r>
              <a:rPr lang="zh-CN" altLang="en-US">
                <a:latin typeface="等线" panose="02010600030101010101" pitchFamily="2" charset="-122"/>
                <a:ea typeface="等线" panose="02010600030101010101" pitchFamily="2" charset="-122"/>
                <a:cs typeface="等线" panose="02010600030101010101" pitchFamily="2" charset="-122"/>
              </a:rPr>
              <a:t>抽象类中实现，这样在继承类</a:t>
            </a:r>
            <a:r>
              <a:rPr lang="en-US" altLang="zh-CN">
                <a:latin typeface="等线" panose="02010600030101010101" pitchFamily="2" charset="-122"/>
                <a:ea typeface="等线" panose="02010600030101010101" pitchFamily="2" charset="-122"/>
                <a:cs typeface="等线" panose="02010600030101010101" pitchFamily="2" charset="-122"/>
              </a:rPr>
              <a:t>Dog</a:t>
            </a:r>
            <a:r>
              <a:rPr lang="zh-CN" altLang="en-US">
                <a:latin typeface="等线" panose="02010600030101010101" pitchFamily="2" charset="-122"/>
                <a:ea typeface="等线" panose="02010600030101010101" pitchFamily="2" charset="-122"/>
                <a:cs typeface="等线" panose="02010600030101010101" pitchFamily="2" charset="-122"/>
              </a:rPr>
              <a:t>中可以不再实现</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443210" cy="85280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4.5.3 </a:t>
            </a:r>
            <a:r>
              <a:rPr lang="zh-CN" altLang="en-US" sz="3200" dirty="0">
                <a:latin typeface="等线" panose="02010600030101010101" pitchFamily="2" charset="-122"/>
                <a:ea typeface="等线" panose="02010600030101010101" pitchFamily="2" charset="-122"/>
                <a:cs typeface="等线" panose="02010600030101010101" pitchFamily="2" charset="-122"/>
              </a:rPr>
              <a:t>接口与抽象类</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接口（</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interface</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）用于定义一组行为规范，而无需提供具体实现。</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sp>
        <p:nvSpPr>
          <p:cNvPr id="8" name="文本框 7"/>
          <p:cNvSpPr txBox="1"/>
          <p:nvPr/>
        </p:nvSpPr>
        <p:spPr>
          <a:xfrm>
            <a:off x="1278255" y="2990215"/>
            <a:ext cx="4271010" cy="1696085"/>
          </a:xfrm>
          <a:prstGeom prst="rect">
            <a:avLst/>
          </a:prstGeom>
          <a:noFill/>
        </p:spPr>
        <p:txBody>
          <a:bodyPr wrap="square" rtlCol="0">
            <a:noAutofit/>
          </a:bodyPr>
          <a:p>
            <a:pPr marL="0" lvl="2" indent="0" fontAlgn="auto">
              <a:lnSpc>
                <a:spcPts val="2400"/>
              </a:lnSpc>
            </a:pPr>
            <a:r>
              <a:rPr lang="zh-CN" altLang="en-US">
                <a:latin typeface="等线" panose="02010600030101010101" pitchFamily="2" charset="-122"/>
                <a:ea typeface="等线" panose="02010600030101010101" pitchFamily="2" charset="-122"/>
                <a:cs typeface="等线" panose="02010600030101010101" pitchFamily="2" charset="-122"/>
              </a:rPr>
              <a:t>（</a:t>
            </a:r>
            <a:r>
              <a:rPr lang="en-US" altLang="zh-CN">
                <a:latin typeface="等线" panose="02010600030101010101" pitchFamily="2" charset="-122"/>
                <a:ea typeface="等线" panose="02010600030101010101" pitchFamily="2" charset="-122"/>
                <a:cs typeface="等线" panose="02010600030101010101" pitchFamily="2" charset="-122"/>
              </a:rPr>
              <a:t>1</a:t>
            </a:r>
            <a:r>
              <a:rPr lang="zh-CN" altLang="en-US">
                <a:latin typeface="等线" panose="02010600030101010101" pitchFamily="2" charset="-122"/>
                <a:ea typeface="等线" panose="02010600030101010101" pitchFamily="2" charset="-122"/>
                <a:cs typeface="等线" panose="02010600030101010101" pitchFamily="2" charset="-122"/>
              </a:rPr>
              <a:t>）定义接口</a:t>
            </a:r>
            <a:endParaRPr lang="zh-CN" altLang="en-US">
              <a:latin typeface="等线" panose="02010600030101010101" pitchFamily="2" charset="-122"/>
              <a:ea typeface="等线" panose="02010600030101010101" pitchFamily="2" charset="-122"/>
              <a:cs typeface="等线" panose="02010600030101010101" pitchFamily="2" charset="-122"/>
            </a:endParaRPr>
          </a:p>
          <a:p>
            <a:pPr marL="0" lvl="2" indent="0" fontAlgn="auto">
              <a:lnSpc>
                <a:spcPts val="2400"/>
              </a:lnSpc>
            </a:pPr>
            <a:r>
              <a:rPr lang="zh-CN" altLang="en-US">
                <a:latin typeface="等线" panose="02010600030101010101" pitchFamily="2" charset="-122"/>
                <a:ea typeface="等线" panose="02010600030101010101" pitchFamily="2" charset="-122"/>
                <a:cs typeface="等线" panose="02010600030101010101" pitchFamily="2" charset="-122"/>
              </a:rPr>
              <a:t>抽象类（</a:t>
            </a:r>
            <a:r>
              <a:rPr lang="en-US" altLang="zh-CN">
                <a:latin typeface="等线" panose="02010600030101010101" pitchFamily="2" charset="-122"/>
                <a:ea typeface="等线" panose="02010600030101010101" pitchFamily="2" charset="-122"/>
                <a:cs typeface="等线" panose="02010600030101010101" pitchFamily="2" charset="-122"/>
              </a:rPr>
              <a:t>abstract class</a:t>
            </a:r>
            <a:r>
              <a:rPr lang="zh-CN" altLang="en-US">
                <a:latin typeface="等线" panose="02010600030101010101" pitchFamily="2" charset="-122"/>
                <a:ea typeface="等线" panose="02010600030101010101" pitchFamily="2" charset="-122"/>
                <a:cs typeface="等线" panose="02010600030101010101" pitchFamily="2" charset="-122"/>
              </a:rPr>
              <a:t>）是用于定义通用行为的类，它不能被直接实例化，必须由子类继承并实现其抽象成员。</a:t>
            </a:r>
            <a:endParaRPr lang="zh-CN" altLang="en-US">
              <a:latin typeface="等线" panose="02010600030101010101" pitchFamily="2" charset="-122"/>
              <a:ea typeface="等线" panose="02010600030101010101" pitchFamily="2" charset="-122"/>
              <a:cs typeface="等线" panose="02010600030101010101" pitchFamily="2" charset="-122"/>
            </a:endParaRPr>
          </a:p>
          <a:p>
            <a:pPr marL="0" lvl="2" indent="0" fontAlgn="auto">
              <a:lnSpc>
                <a:spcPts val="2400"/>
              </a:lnSpc>
            </a:pPr>
            <a:r>
              <a:rPr lang="zh-CN" altLang="en-US">
                <a:latin typeface="等线" panose="02010600030101010101" pitchFamily="2" charset="-122"/>
                <a:ea typeface="等线" panose="02010600030101010101" pitchFamily="2" charset="-122"/>
                <a:cs typeface="等线" panose="02010600030101010101" pitchFamily="2" charset="-122"/>
              </a:rPr>
              <a:t>抽象类可以包含已实现的方法和未实现的抽象方法，使用</a:t>
            </a:r>
            <a:r>
              <a:rPr lang="en-US" altLang="zh-CN">
                <a:latin typeface="等线" panose="02010600030101010101" pitchFamily="2" charset="-122"/>
                <a:ea typeface="等线" panose="02010600030101010101" pitchFamily="2" charset="-122"/>
                <a:cs typeface="等线" panose="02010600030101010101" pitchFamily="2" charset="-122"/>
              </a:rPr>
              <a:t> abstract </a:t>
            </a:r>
            <a:r>
              <a:rPr lang="zh-CN" altLang="en-US">
                <a:latin typeface="等线" panose="02010600030101010101" pitchFamily="2" charset="-122"/>
                <a:ea typeface="等线" panose="02010600030101010101" pitchFamily="2" charset="-122"/>
                <a:cs typeface="等线" panose="02010600030101010101" pitchFamily="2" charset="-122"/>
              </a:rPr>
              <a:t>关键字声明</a:t>
            </a:r>
            <a:r>
              <a:rPr lang="zh-CN" altLang="en-US">
                <a:latin typeface="等线" panose="02010600030101010101" pitchFamily="2" charset="-122"/>
                <a:ea typeface="等线" panose="02010600030101010101" pitchFamily="2" charset="-122"/>
                <a:cs typeface="等线" panose="02010600030101010101" pitchFamily="2" charset="-122"/>
              </a:rPr>
              <a:t>：</a:t>
            </a:r>
            <a:endParaRPr lang="en-US" altLang="zh-CN">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6239510" y="3428365"/>
          <a:ext cx="4542155" cy="750570"/>
        </p:xfrm>
        <a:graphic>
          <a:graphicData uri="http://schemas.openxmlformats.org/drawingml/2006/table">
            <a:tbl>
              <a:tblPr/>
              <a:tblGrid>
                <a:gridCol w="4542155"/>
              </a:tblGrid>
              <a:tr h="75057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interface Animal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fun makeSound() // </a:t>
                      </a:r>
                      <a:r>
                        <a:rPr lang="zh-CN" altLang="en-US" sz="1400">
                          <a:solidFill>
                            <a:srgbClr val="008080"/>
                          </a:solidFill>
                          <a:latin typeface="宋体" panose="02010600030101010101" pitchFamily="2" charset="-122"/>
                          <a:ea typeface="宋体" panose="02010600030101010101" pitchFamily="2" charset="-122"/>
                        </a:rPr>
                        <a:t>抽象方法，无需 </a:t>
                      </a:r>
                      <a:r>
                        <a:rPr lang="en-US" altLang="zh-CN" sz="1400">
                          <a:solidFill>
                            <a:srgbClr val="008080"/>
                          </a:solidFill>
                          <a:latin typeface="宋体" panose="02010600030101010101" pitchFamily="2" charset="-122"/>
                          <a:ea typeface="宋体" panose="02010600030101010101" pitchFamily="2" charset="-122"/>
                        </a:rPr>
                        <a:t>`open`</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1" name="文本框 10"/>
          <p:cNvSpPr txBox="1"/>
          <p:nvPr/>
        </p:nvSpPr>
        <p:spPr>
          <a:xfrm>
            <a:off x="6269355" y="4444365"/>
            <a:ext cx="4064000" cy="1663700"/>
          </a:xfrm>
          <a:prstGeom prst="rect">
            <a:avLst/>
          </a:prstGeom>
          <a:noFill/>
        </p:spPr>
        <p:txBody>
          <a:bodyPr wrap="square" rtlCol="0">
            <a:noAutofit/>
          </a:bodyPr>
          <a:p>
            <a:pPr marL="285750" lvl="2" indent="-285750" fontAlgn="auto">
              <a:lnSpc>
                <a:spcPts val="2400"/>
              </a:lnSpc>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sym typeface="+mn-ea"/>
              </a:rPr>
              <a:t>makeSound</a:t>
            </a:r>
            <a:r>
              <a:rPr lang="en-US" altLang="zh-CN">
                <a:latin typeface="等线" panose="02010600030101010101" pitchFamily="2" charset="-122"/>
                <a:ea typeface="等线" panose="02010600030101010101" pitchFamily="2" charset="-122"/>
                <a:cs typeface="等线" panose="02010600030101010101" pitchFamily="2" charset="-122"/>
                <a:sym typeface="+mn-ea"/>
              </a:rPr>
              <a:t>()</a:t>
            </a:r>
            <a:r>
              <a:rPr lang="zh-CN" altLang="en-US">
                <a:latin typeface="等线" panose="02010600030101010101" pitchFamily="2" charset="-122"/>
                <a:ea typeface="等线" panose="02010600030101010101" pitchFamily="2" charset="-122"/>
                <a:cs typeface="等线" panose="02010600030101010101" pitchFamily="2" charset="-122"/>
              </a:rPr>
              <a:t>不需要</a:t>
            </a:r>
            <a:r>
              <a:rPr lang="en-US" altLang="zh-CN">
                <a:latin typeface="等线" panose="02010600030101010101" pitchFamily="2" charset="-122"/>
                <a:ea typeface="等线" panose="02010600030101010101" pitchFamily="2" charset="-122"/>
                <a:cs typeface="等线" panose="02010600030101010101" pitchFamily="2" charset="-122"/>
              </a:rPr>
              <a:t>open</a:t>
            </a:r>
            <a:r>
              <a:rPr lang="zh-CN" altLang="en-US">
                <a:latin typeface="等线" panose="02010600030101010101" pitchFamily="2" charset="-122"/>
                <a:ea typeface="等线" panose="02010600030101010101" pitchFamily="2" charset="-122"/>
                <a:cs typeface="等线" panose="02010600030101010101" pitchFamily="2" charset="-122"/>
              </a:rPr>
              <a:t>关键字。</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lvl="2" indent="-285750" fontAlgn="auto">
              <a:lnSpc>
                <a:spcPts val="2400"/>
              </a:lnSpc>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任何实</a:t>
            </a:r>
            <a:r>
              <a:rPr lang="en-US" altLang="zh-CN">
                <a:latin typeface="等线" panose="02010600030101010101" pitchFamily="2" charset="-122"/>
                <a:ea typeface="等线" panose="02010600030101010101" pitchFamily="2" charset="-122"/>
                <a:cs typeface="等线" panose="02010600030101010101" pitchFamily="2" charset="-122"/>
              </a:rPr>
              <a:t>Animal</a:t>
            </a:r>
            <a:r>
              <a:rPr lang="zh-CN" altLang="en-US">
                <a:latin typeface="等线" panose="02010600030101010101" pitchFamily="2" charset="-122"/>
                <a:ea typeface="等线" panose="02010600030101010101" pitchFamily="2" charset="-122"/>
                <a:cs typeface="等线" panose="02010600030101010101" pitchFamily="2" charset="-122"/>
              </a:rPr>
              <a:t>接口的类，都必须提供</a:t>
            </a:r>
            <a:r>
              <a:rPr lang="en-US" altLang="zh-CN">
                <a:latin typeface="等线" panose="02010600030101010101" pitchFamily="2" charset="-122"/>
                <a:ea typeface="等线" panose="02010600030101010101" pitchFamily="2" charset="-122"/>
                <a:cs typeface="等线" panose="02010600030101010101" pitchFamily="2" charset="-122"/>
              </a:rPr>
              <a:t>makeSound()</a:t>
            </a:r>
            <a:r>
              <a:rPr lang="zh-CN" altLang="en-US">
                <a:latin typeface="等线" panose="02010600030101010101" pitchFamily="2" charset="-122"/>
                <a:ea typeface="等线" panose="02010600030101010101" pitchFamily="2" charset="-122"/>
                <a:cs typeface="等线" panose="02010600030101010101" pitchFamily="2" charset="-122"/>
              </a:rPr>
              <a:t>方法的实现</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sp>
        <p:nvSpPr>
          <p:cNvPr id="2" name="文本框 1"/>
          <p:cNvSpPr txBox="1"/>
          <p:nvPr/>
        </p:nvSpPr>
        <p:spPr>
          <a:xfrm>
            <a:off x="6269355" y="3060700"/>
            <a:ext cx="4542155" cy="368300"/>
          </a:xfrm>
          <a:prstGeom prst="rect">
            <a:avLst/>
          </a:prstGeom>
          <a:noFill/>
        </p:spPr>
        <p:txBody>
          <a:bodyPr wrap="square" rtlCol="0" anchor="t">
            <a:spAutoFit/>
          </a:bodyPr>
          <a:p>
            <a:r>
              <a:rPr lang="zh-CN" altLang="en-US">
                <a:latin typeface="等线" panose="02010600030101010101" pitchFamily="2" charset="-122"/>
                <a:ea typeface="等线" panose="02010600030101010101" pitchFamily="2" charset="-122"/>
                <a:cs typeface="等线" panose="02010600030101010101" pitchFamily="2" charset="-122"/>
                <a:sym typeface="+mn-ea"/>
              </a:rPr>
              <a:t>示例：</a:t>
            </a:r>
            <a:endParaRPr lang="zh-CN" altLang="en-US">
              <a:latin typeface="等线" panose="02010600030101010101" pitchFamily="2" charset="-122"/>
              <a:ea typeface="等线" panose="02010600030101010101" pitchFamily="2" charset="-122"/>
              <a:cs typeface="等线" panose="02010600030101010101" pitchFamily="2" charset="-122"/>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443210" cy="103441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4.5.3 </a:t>
            </a:r>
            <a:r>
              <a:rPr lang="zh-CN" altLang="en-US" sz="3200" dirty="0">
                <a:latin typeface="等线" panose="02010600030101010101" pitchFamily="2" charset="-122"/>
                <a:ea typeface="等线" panose="02010600030101010101" pitchFamily="2" charset="-122"/>
                <a:cs typeface="等线" panose="02010600030101010101" pitchFamily="2" charset="-122"/>
              </a:rPr>
              <a:t>接口与抽象类</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2</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）实现接口：</a:t>
            </a: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类通过</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继承并实现接口的方法</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1382395" y="3208020"/>
          <a:ext cx="4088765" cy="2560320"/>
        </p:xfrm>
        <a:graphic>
          <a:graphicData uri="http://schemas.openxmlformats.org/drawingml/2006/table">
            <a:tbl>
              <a:tblPr/>
              <a:tblGrid>
                <a:gridCol w="408876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interface Animal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fun makeSound()</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class Dog : </a:t>
                      </a:r>
                      <a:r>
                        <a:rPr lang="en-US" altLang="zh-CN" sz="1400">
                          <a:solidFill>
                            <a:srgbClr val="008080"/>
                          </a:solidFill>
                          <a:highlight>
                            <a:srgbClr val="00FFFF"/>
                          </a:highlight>
                          <a:latin typeface="宋体" panose="02010600030101010101" pitchFamily="2" charset="-122"/>
                          <a:ea typeface="宋体" panose="02010600030101010101" pitchFamily="2" charset="-122"/>
                        </a:rPr>
                        <a:t>Animal</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override fun makeSound()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println("</a:t>
                      </a:r>
                      <a:r>
                        <a:rPr lang="zh-CN" altLang="en-US" sz="1400">
                          <a:solidFill>
                            <a:srgbClr val="008080"/>
                          </a:solidFill>
                          <a:latin typeface="宋体" panose="02010600030101010101" pitchFamily="2" charset="-122"/>
                          <a:ea typeface="宋体" panose="02010600030101010101" pitchFamily="2" charset="-122"/>
                        </a:rPr>
                        <a:t>汪汪汪！</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fun main()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dog = Dog()</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    dog.makeSound()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汪汪汪！</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1" name="文本框 10"/>
          <p:cNvSpPr txBox="1"/>
          <p:nvPr/>
        </p:nvSpPr>
        <p:spPr>
          <a:xfrm>
            <a:off x="6531610" y="3208020"/>
            <a:ext cx="4064000" cy="1447800"/>
          </a:xfrm>
          <a:prstGeom prst="rect">
            <a:avLst/>
          </a:prstGeom>
          <a:noFill/>
        </p:spPr>
        <p:txBody>
          <a:bodyPr wrap="square" rtlCol="0">
            <a:noAutofit/>
          </a:bodyPr>
          <a:p>
            <a:pPr marL="285750" lvl="2" indent="-285750" fontAlgn="auto">
              <a:lnSpc>
                <a:spcPts val="2400"/>
              </a:lnSpc>
              <a:buFont typeface="Arial" panose="020B0604020202020204" pitchFamily="34" charset="0"/>
              <a:buChar char="•"/>
            </a:pPr>
            <a:r>
              <a:rPr lang="en-US" altLang="zh-CN">
                <a:latin typeface="等线" panose="02010600030101010101" pitchFamily="2" charset="-122"/>
                <a:ea typeface="等线" panose="02010600030101010101" pitchFamily="2" charset="-122"/>
                <a:cs typeface="等线" panose="02010600030101010101" pitchFamily="2" charset="-122"/>
              </a:rPr>
              <a:t>Dog</a:t>
            </a:r>
            <a:r>
              <a:rPr lang="zh-CN" altLang="en-US">
                <a:latin typeface="等线" panose="02010600030101010101" pitchFamily="2" charset="-122"/>
                <a:ea typeface="等线" panose="02010600030101010101" pitchFamily="2" charset="-122"/>
                <a:cs typeface="等线" panose="02010600030101010101" pitchFamily="2" charset="-122"/>
              </a:rPr>
              <a:t>类实现了</a:t>
            </a:r>
            <a:r>
              <a:rPr lang="en-US" altLang="zh-CN">
                <a:latin typeface="等线" panose="02010600030101010101" pitchFamily="2" charset="-122"/>
                <a:ea typeface="等线" panose="02010600030101010101" pitchFamily="2" charset="-122"/>
                <a:cs typeface="等线" panose="02010600030101010101" pitchFamily="2" charset="-122"/>
              </a:rPr>
              <a:t>Animal</a:t>
            </a:r>
            <a:r>
              <a:rPr lang="zh-CN" altLang="en-US">
                <a:latin typeface="等线" panose="02010600030101010101" pitchFamily="2" charset="-122"/>
                <a:ea typeface="等线" panose="02010600030101010101" pitchFamily="2" charset="-122"/>
                <a:cs typeface="等线" panose="02010600030101010101" pitchFamily="2" charset="-122"/>
              </a:rPr>
              <a:t>接口，并提供了</a:t>
            </a:r>
            <a:r>
              <a:rPr lang="en-US" altLang="zh-CN">
                <a:latin typeface="等线" panose="02010600030101010101" pitchFamily="2" charset="-122"/>
                <a:ea typeface="等线" panose="02010600030101010101" pitchFamily="2" charset="-122"/>
                <a:cs typeface="等线" panose="02010600030101010101" pitchFamily="2" charset="-122"/>
              </a:rPr>
              <a:t>makeSound()</a:t>
            </a:r>
            <a:r>
              <a:rPr lang="zh-CN" altLang="en-US">
                <a:latin typeface="等线" panose="02010600030101010101" pitchFamily="2" charset="-122"/>
                <a:ea typeface="等线" panose="02010600030101010101" pitchFamily="2" charset="-122"/>
                <a:cs typeface="等线" panose="02010600030101010101" pitchFamily="2" charset="-122"/>
              </a:rPr>
              <a:t>方法的具体实现。</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lvl="2" indent="-285750" fontAlgn="auto">
              <a:lnSpc>
                <a:spcPts val="2400"/>
              </a:lnSpc>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5</a:t>
            </a:r>
            <a:r>
              <a:rPr lang="zh-CN" altLang="en-US">
                <a:latin typeface="等线" panose="02010600030101010101" pitchFamily="2" charset="-122"/>
                <a:ea typeface="等线" panose="02010600030101010101" pitchFamily="2" charset="-122"/>
                <a:cs typeface="等线" panose="02010600030101010101" pitchFamily="2" charset="-122"/>
              </a:rPr>
              <a:t>行代码的</a:t>
            </a:r>
            <a:r>
              <a:rPr lang="en-US" altLang="zh-CN">
                <a:latin typeface="等线" panose="02010600030101010101" pitchFamily="2" charset="-122"/>
                <a:ea typeface="等线" panose="02010600030101010101" pitchFamily="2" charset="-122"/>
                <a:cs typeface="等线" panose="02010600030101010101" pitchFamily="2" charset="-122"/>
              </a:rPr>
              <a:t>override</a:t>
            </a:r>
            <a:r>
              <a:rPr lang="zh-CN" altLang="en-US">
                <a:latin typeface="等线" panose="02010600030101010101" pitchFamily="2" charset="-122"/>
                <a:ea typeface="等线" panose="02010600030101010101" pitchFamily="2" charset="-122"/>
                <a:cs typeface="等线" panose="02010600030101010101" pitchFamily="2" charset="-122"/>
              </a:rPr>
              <a:t>关键字，必须用于重写接口的方法</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5735955" cy="103441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4.5.3 </a:t>
            </a:r>
            <a:r>
              <a:rPr lang="zh-CN" altLang="en-US" sz="3200" dirty="0">
                <a:latin typeface="等线" panose="02010600030101010101" pitchFamily="2" charset="-122"/>
                <a:ea typeface="等线" panose="02010600030101010101" pitchFamily="2" charset="-122"/>
                <a:cs typeface="等线" panose="02010600030101010101" pitchFamily="2" charset="-122"/>
              </a:rPr>
              <a:t>接口与抽象类</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3</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）接口中的默认实现</a:t>
            </a: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Kotlin</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允许接口提供方法的默认实现，这样实现类可以直接使用，或进行重写</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6644640" y="1910080"/>
          <a:ext cx="5083175" cy="4267200"/>
        </p:xfrm>
        <a:graphic>
          <a:graphicData uri="http://schemas.openxmlformats.org/drawingml/2006/table">
            <a:tbl>
              <a:tblPr/>
              <a:tblGrid>
                <a:gridCol w="5083175"/>
              </a:tblGrid>
              <a:tr h="426720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interface Animal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fun makeSound()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println("</a:t>
                      </a:r>
                      <a:r>
                        <a:rPr lang="zh-CN" altLang="en-US" sz="1400">
                          <a:solidFill>
                            <a:srgbClr val="008080"/>
                          </a:solidFill>
                          <a:latin typeface="宋体" panose="02010600030101010101" pitchFamily="2" charset="-122"/>
                          <a:ea typeface="宋体" panose="02010600030101010101" pitchFamily="2" charset="-122"/>
                        </a:rPr>
                        <a:t>默认叫声</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class Cat : Animal // </a:t>
                      </a:r>
                      <a:r>
                        <a:rPr lang="zh-CN" altLang="en-US" sz="1400">
                          <a:solidFill>
                            <a:srgbClr val="008080"/>
                          </a:solidFill>
                          <a:latin typeface="宋体" panose="02010600030101010101" pitchFamily="2" charset="-122"/>
                          <a:ea typeface="宋体" panose="02010600030101010101" pitchFamily="2" charset="-122"/>
                        </a:rPr>
                        <a:t>没有重写方法，使用默认实现</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class Dog : Animal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override fun makeSound()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        println("</a:t>
                      </a:r>
                      <a:r>
                        <a:rPr lang="zh-CN" altLang="en-US" sz="1400">
                          <a:solidFill>
                            <a:srgbClr val="008080"/>
                          </a:solidFill>
                          <a:latin typeface="宋体" panose="02010600030101010101" pitchFamily="2" charset="-122"/>
                          <a:ea typeface="宋体" panose="02010600030101010101" pitchFamily="2" charset="-122"/>
                        </a:rPr>
                        <a:t>汪汪汪！</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13 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14 </a:t>
                      </a:r>
                      <a:r>
                        <a:rPr lang="en-US" altLang="zh-CN" sz="1400">
                          <a:solidFill>
                            <a:srgbClr val="008080"/>
                          </a:solidFill>
                          <a:latin typeface="宋体" panose="02010600030101010101" pitchFamily="2" charset="-122"/>
                          <a:ea typeface="宋体" panose="02010600030101010101" pitchFamily="2" charset="-122"/>
                        </a:rPr>
                        <a:t>fun main()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15 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cat = Cat()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16 </a:t>
                      </a:r>
                      <a:r>
                        <a:rPr lang="en-US" altLang="zh-CN" sz="1400">
                          <a:solidFill>
                            <a:srgbClr val="008080"/>
                          </a:solidFill>
                          <a:latin typeface="宋体" panose="02010600030101010101" pitchFamily="2" charset="-122"/>
                          <a:ea typeface="宋体" panose="02010600030101010101" pitchFamily="2" charset="-122"/>
                        </a:rPr>
                        <a:t>    cat.makeSound()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默认叫声</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17</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18 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dog = Dog()</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19 </a:t>
                      </a:r>
                      <a:r>
                        <a:rPr lang="en-US" altLang="zh-CN" sz="1400">
                          <a:solidFill>
                            <a:srgbClr val="008080"/>
                          </a:solidFill>
                          <a:latin typeface="宋体" panose="02010600030101010101" pitchFamily="2" charset="-122"/>
                          <a:ea typeface="宋体" panose="02010600030101010101" pitchFamily="2" charset="-122"/>
                        </a:rPr>
                        <a:t>    dog.makeSound()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汪汪汪！</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20 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1" name="文本框 10"/>
          <p:cNvSpPr txBox="1"/>
          <p:nvPr/>
        </p:nvSpPr>
        <p:spPr>
          <a:xfrm>
            <a:off x="2419350" y="4133215"/>
            <a:ext cx="4064000" cy="2044065"/>
          </a:xfrm>
          <a:prstGeom prst="rect">
            <a:avLst/>
          </a:prstGeom>
          <a:noFill/>
        </p:spPr>
        <p:txBody>
          <a:bodyPr wrap="square" rtlCol="0">
            <a:noAutofit/>
          </a:bodyPr>
          <a:p>
            <a:pPr marL="285750" lvl="2" indent="-285750" fontAlgn="auto">
              <a:lnSpc>
                <a:spcPts val="2400"/>
              </a:lnSpc>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2</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Animal</a:t>
            </a:r>
            <a:r>
              <a:rPr lang="zh-CN" altLang="en-US">
                <a:latin typeface="等线" panose="02010600030101010101" pitchFamily="2" charset="-122"/>
                <a:ea typeface="等线" panose="02010600030101010101" pitchFamily="2" charset="-122"/>
                <a:cs typeface="等线" panose="02010600030101010101" pitchFamily="2" charset="-122"/>
              </a:rPr>
              <a:t>接口提供了</a:t>
            </a:r>
            <a:r>
              <a:rPr lang="en-US" altLang="zh-CN">
                <a:latin typeface="等线" panose="02010600030101010101" pitchFamily="2" charset="-122"/>
                <a:ea typeface="等线" panose="02010600030101010101" pitchFamily="2" charset="-122"/>
                <a:cs typeface="等线" panose="02010600030101010101" pitchFamily="2" charset="-122"/>
              </a:rPr>
              <a:t>makeSound()</a:t>
            </a:r>
            <a:r>
              <a:rPr lang="zh-CN" altLang="en-US">
                <a:latin typeface="等线" panose="02010600030101010101" pitchFamily="2" charset="-122"/>
                <a:ea typeface="等线" panose="02010600030101010101" pitchFamily="2" charset="-122"/>
                <a:cs typeface="等线" panose="02010600030101010101" pitchFamily="2" charset="-122"/>
              </a:rPr>
              <a:t>的默认实现</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lvl="2" indent="-285750" fontAlgn="auto">
              <a:lnSpc>
                <a:spcPts val="2400"/>
              </a:lnSpc>
              <a:buFont typeface="Arial" panose="020B0604020202020204" pitchFamily="34" charset="0"/>
              <a:buChar char="•"/>
            </a:pPr>
            <a:r>
              <a:rPr lang="en-US" altLang="zh-CN">
                <a:latin typeface="等线" panose="02010600030101010101" pitchFamily="2" charset="-122"/>
                <a:ea typeface="等线" panose="02010600030101010101" pitchFamily="2" charset="-122"/>
                <a:cs typeface="等线" panose="02010600030101010101" pitchFamily="2" charset="-122"/>
              </a:rPr>
              <a:t>Cat</a:t>
            </a:r>
            <a:r>
              <a:rPr lang="zh-CN" altLang="en-US">
                <a:latin typeface="等线" panose="02010600030101010101" pitchFamily="2" charset="-122"/>
                <a:ea typeface="等线" panose="02010600030101010101" pitchFamily="2" charset="-122"/>
                <a:cs typeface="等线" panose="02010600030101010101" pitchFamily="2" charset="-122"/>
              </a:rPr>
              <a:t>直接使用了</a:t>
            </a:r>
            <a:r>
              <a:rPr lang="en-US" altLang="zh-CN">
                <a:latin typeface="等线" panose="02010600030101010101" pitchFamily="2" charset="-122"/>
                <a:ea typeface="等线" panose="02010600030101010101" pitchFamily="2" charset="-122"/>
                <a:cs typeface="等线" panose="02010600030101010101" pitchFamily="2" charset="-122"/>
              </a:rPr>
              <a:t>makeSound()</a:t>
            </a:r>
            <a:r>
              <a:rPr lang="zh-CN" altLang="en-US">
                <a:latin typeface="等线" panose="02010600030101010101" pitchFamily="2" charset="-122"/>
                <a:ea typeface="等线" panose="02010600030101010101" pitchFamily="2" charset="-122"/>
                <a:cs typeface="等线" panose="02010600030101010101" pitchFamily="2" charset="-122"/>
              </a:rPr>
              <a:t>的默认实现。</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lvl="2" indent="-285750" fontAlgn="auto">
              <a:lnSpc>
                <a:spcPts val="2400"/>
              </a:lnSpc>
              <a:buFont typeface="Arial" panose="020B0604020202020204" pitchFamily="34" charset="0"/>
              <a:buChar char="•"/>
            </a:pPr>
            <a:r>
              <a:rPr lang="en-US" altLang="zh-CN">
                <a:latin typeface="等线" panose="02010600030101010101" pitchFamily="2" charset="-122"/>
                <a:ea typeface="等线" panose="02010600030101010101" pitchFamily="2" charset="-122"/>
                <a:cs typeface="等线" panose="02010600030101010101" pitchFamily="2" charset="-122"/>
              </a:rPr>
              <a:t>Dog</a:t>
            </a:r>
            <a:r>
              <a:rPr lang="zh-CN" altLang="en-US">
                <a:latin typeface="等线" panose="02010600030101010101" pitchFamily="2" charset="-122"/>
                <a:ea typeface="等线" panose="02010600030101010101" pitchFamily="2" charset="-122"/>
                <a:cs typeface="等线" panose="02010600030101010101" pitchFamily="2" charset="-122"/>
              </a:rPr>
              <a:t>选择重写</a:t>
            </a:r>
            <a:r>
              <a:rPr lang="en-US" altLang="zh-CN">
                <a:latin typeface="等线" panose="02010600030101010101" pitchFamily="2" charset="-122"/>
                <a:ea typeface="等线" panose="02010600030101010101" pitchFamily="2" charset="-122"/>
                <a:cs typeface="等线" panose="02010600030101010101" pitchFamily="2" charset="-122"/>
              </a:rPr>
              <a:t>makeSound()</a:t>
            </a:r>
            <a:r>
              <a:rPr lang="zh-CN" altLang="en-US">
                <a:latin typeface="等线" panose="02010600030101010101" pitchFamily="2" charset="-122"/>
                <a:ea typeface="等线" panose="02010600030101010101" pitchFamily="2" charset="-122"/>
                <a:cs typeface="等线" panose="02010600030101010101" pitchFamily="2" charset="-122"/>
              </a:rPr>
              <a:t>，定义自己的行为</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443210" cy="103441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4.5.3 </a:t>
            </a:r>
            <a:r>
              <a:rPr lang="zh-CN" altLang="en-US" sz="3200" dirty="0">
                <a:latin typeface="等线" panose="02010600030101010101" pitchFamily="2" charset="-122"/>
                <a:ea typeface="等线" panose="02010600030101010101" pitchFamily="2" charset="-122"/>
                <a:cs typeface="等线" panose="02010600030101010101" pitchFamily="2" charset="-122"/>
              </a:rPr>
              <a:t>接口与抽象类</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4</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）接口中的属性</a:t>
            </a: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接口可以定义属性，但不能存储状态（即不能初始化），只能是</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val</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（只读属性），不能是</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var</a:t>
            </a:r>
            <a:endParaRPr lang="en-US" altLang="zh-CN" sz="1800" dirty="0">
              <a:latin typeface="等线" panose="02010600030101010101" pitchFamily="2" charset="-122"/>
              <a:ea typeface="等线" panose="02010600030101010101" pitchFamily="2" charset="-122"/>
              <a:cs typeface="等线" panose="02010600030101010101" pitchFamily="2" charset="-122"/>
              <a:sym typeface="+mn-ea"/>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1157605" y="3420110"/>
          <a:ext cx="5091430" cy="2632075"/>
        </p:xfrm>
        <a:graphic>
          <a:graphicData uri="http://schemas.openxmlformats.org/drawingml/2006/table">
            <a:tbl>
              <a:tblPr/>
              <a:tblGrid>
                <a:gridCol w="5091430"/>
              </a:tblGrid>
              <a:tr h="263207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interface Animal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val name: String // </a:t>
                      </a:r>
                      <a:r>
                        <a:rPr lang="zh-CN" altLang="en-US" sz="1400">
                          <a:solidFill>
                            <a:srgbClr val="008080"/>
                          </a:solidFill>
                          <a:latin typeface="宋体" panose="02010600030101010101" pitchFamily="2" charset="-122"/>
                          <a:ea typeface="宋体" panose="02010600030101010101" pitchFamily="2" charset="-122"/>
                        </a:rPr>
                        <a:t>不能赋初值，必须由子类提供</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class Dog(override val name: String) : Animal</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fun main()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val dog = Dog("</a:t>
                      </a:r>
                      <a:r>
                        <a:rPr lang="zh-CN" altLang="en-US" sz="1400">
                          <a:solidFill>
                            <a:srgbClr val="008080"/>
                          </a:solidFill>
                          <a:latin typeface="宋体" panose="02010600030101010101" pitchFamily="2" charset="-122"/>
                          <a:ea typeface="宋体" panose="02010600030101010101" pitchFamily="2" charset="-122"/>
                        </a:rPr>
                        <a:t>旺财</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    println(dog.name)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旺财</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1" name="文本框 10"/>
          <p:cNvSpPr txBox="1"/>
          <p:nvPr/>
        </p:nvSpPr>
        <p:spPr>
          <a:xfrm>
            <a:off x="6607810" y="3855720"/>
            <a:ext cx="4064000" cy="1663700"/>
          </a:xfrm>
          <a:prstGeom prst="rect">
            <a:avLst/>
          </a:prstGeom>
          <a:noFill/>
        </p:spPr>
        <p:txBody>
          <a:bodyPr wrap="square" rtlCol="0">
            <a:noAutofit/>
          </a:bodyPr>
          <a:p>
            <a:pPr marL="285750" lvl="2" indent="-285750" fontAlgn="auto">
              <a:lnSpc>
                <a:spcPts val="2400"/>
              </a:lnSpc>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2</a:t>
            </a:r>
            <a:r>
              <a:rPr lang="zh-CN" altLang="en-US">
                <a:latin typeface="等线" panose="02010600030101010101" pitchFamily="2" charset="-122"/>
                <a:ea typeface="等线" panose="02010600030101010101" pitchFamily="2" charset="-122"/>
                <a:cs typeface="等线" panose="02010600030101010101" pitchFamily="2" charset="-122"/>
              </a:rPr>
              <a:t>行代码里定义了</a:t>
            </a:r>
            <a:r>
              <a:rPr lang="en-US" altLang="zh-CN">
                <a:latin typeface="等线" panose="02010600030101010101" pitchFamily="2" charset="-122"/>
                <a:ea typeface="等线" panose="02010600030101010101" pitchFamily="2" charset="-122"/>
                <a:cs typeface="等线" panose="02010600030101010101" pitchFamily="2" charset="-122"/>
              </a:rPr>
              <a:t>name</a:t>
            </a:r>
            <a:r>
              <a:rPr lang="zh-CN" altLang="en-US">
                <a:latin typeface="等线" panose="02010600030101010101" pitchFamily="2" charset="-122"/>
                <a:ea typeface="等线" panose="02010600030101010101" pitchFamily="2" charset="-122"/>
                <a:cs typeface="等线" panose="02010600030101010101" pitchFamily="2" charset="-122"/>
              </a:rPr>
              <a:t>属性，但没有初始化，需要子类提供。</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lvl="2" indent="-285750" fontAlgn="auto">
              <a:lnSpc>
                <a:spcPts val="2400"/>
              </a:lnSpc>
              <a:buFont typeface="Arial" panose="020B0604020202020204" pitchFamily="34" charset="0"/>
              <a:buChar char="•"/>
            </a:pPr>
            <a:r>
              <a:rPr lang="en-US" altLang="zh-CN">
                <a:latin typeface="等线" panose="02010600030101010101" pitchFamily="2" charset="-122"/>
                <a:ea typeface="等线" panose="02010600030101010101" pitchFamily="2" charset="-122"/>
                <a:cs typeface="等线" panose="02010600030101010101" pitchFamily="2" charset="-122"/>
              </a:rPr>
              <a:t>Dog</a:t>
            </a:r>
            <a:r>
              <a:rPr lang="zh-CN" altLang="en-US">
                <a:latin typeface="等线" panose="02010600030101010101" pitchFamily="2" charset="-122"/>
                <a:ea typeface="等线" panose="02010600030101010101" pitchFamily="2" charset="-122"/>
                <a:cs typeface="等线" panose="02010600030101010101" pitchFamily="2" charset="-122"/>
              </a:rPr>
              <a:t>通过</a:t>
            </a:r>
            <a:r>
              <a:rPr lang="en-US" altLang="zh-CN">
                <a:latin typeface="等线" panose="02010600030101010101" pitchFamily="2" charset="-122"/>
                <a:ea typeface="等线" panose="02010600030101010101" pitchFamily="2" charset="-122"/>
                <a:cs typeface="等线" panose="02010600030101010101" pitchFamily="2" charset="-122"/>
              </a:rPr>
              <a:t> override val name: String</a:t>
            </a:r>
            <a:r>
              <a:rPr lang="zh-CN" altLang="en-US">
                <a:latin typeface="等线" panose="02010600030101010101" pitchFamily="2" charset="-122"/>
                <a:ea typeface="等线" panose="02010600030101010101" pitchFamily="2" charset="-122"/>
                <a:cs typeface="等线" panose="02010600030101010101" pitchFamily="2" charset="-122"/>
              </a:rPr>
              <a:t>实现接口的</a:t>
            </a:r>
            <a:r>
              <a:rPr lang="en-US" altLang="zh-CN">
                <a:latin typeface="等线" panose="02010600030101010101" pitchFamily="2" charset="-122"/>
                <a:ea typeface="等线" panose="02010600030101010101" pitchFamily="2" charset="-122"/>
                <a:cs typeface="等线" panose="02010600030101010101" pitchFamily="2" charset="-122"/>
              </a:rPr>
              <a:t>name</a:t>
            </a:r>
            <a:r>
              <a:rPr lang="zh-CN" altLang="en-US">
                <a:latin typeface="等线" panose="02010600030101010101" pitchFamily="2" charset="-122"/>
                <a:ea typeface="等线" panose="02010600030101010101" pitchFamily="2" charset="-122"/>
                <a:cs typeface="等线" panose="02010600030101010101" pitchFamily="2" charset="-122"/>
              </a:rPr>
              <a:t>属性</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5215890" cy="103441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4.5.3 </a:t>
            </a:r>
            <a:r>
              <a:rPr lang="zh-CN" altLang="en-US" sz="3200" dirty="0">
                <a:latin typeface="等线" panose="02010600030101010101" pitchFamily="2" charset="-122"/>
                <a:ea typeface="等线" panose="02010600030101010101" pitchFamily="2" charset="-122"/>
                <a:cs typeface="等线" panose="02010600030101010101" pitchFamily="2" charset="-122"/>
              </a:rPr>
              <a:t>接口与抽象类</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5</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）多接口实现</a:t>
            </a: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Kotlin</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允许一个类实现多个接口，但如果多个接口有相同的方法，子类必须显式指定实现</a:t>
            </a:r>
            <a:endParaRPr lang="en-US" altLang="zh-CN" sz="1800" dirty="0">
              <a:latin typeface="等线" panose="02010600030101010101" pitchFamily="2" charset="-122"/>
              <a:ea typeface="等线" panose="02010600030101010101" pitchFamily="2" charset="-122"/>
              <a:cs typeface="等线" panose="02010600030101010101" pitchFamily="2" charset="-122"/>
              <a:sym typeface="+mn-ea"/>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5991225" y="676910"/>
          <a:ext cx="5825490" cy="5647690"/>
        </p:xfrm>
        <a:graphic>
          <a:graphicData uri="http://schemas.openxmlformats.org/drawingml/2006/table">
            <a:tbl>
              <a:tblPr/>
              <a:tblGrid>
                <a:gridCol w="5825490"/>
              </a:tblGrid>
              <a:tr h="564769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interface Animal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fun makeSound()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println("</a:t>
                      </a:r>
                      <a:r>
                        <a:rPr lang="zh-CN" altLang="en-US" sz="1400">
                          <a:solidFill>
                            <a:srgbClr val="008080"/>
                          </a:solidFill>
                          <a:latin typeface="宋体" panose="02010600030101010101" pitchFamily="2" charset="-122"/>
                          <a:ea typeface="宋体" panose="02010600030101010101" pitchFamily="2" charset="-122"/>
                        </a:rPr>
                        <a:t>动物叫声</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interface Pet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fun makeSound()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        println("</a:t>
                      </a:r>
                      <a:r>
                        <a:rPr lang="zh-CN" altLang="en-US" sz="1400">
                          <a:solidFill>
                            <a:srgbClr val="008080"/>
                          </a:solidFill>
                          <a:latin typeface="宋体" panose="02010600030101010101" pitchFamily="2" charset="-122"/>
                          <a:ea typeface="宋体" panose="02010600030101010101" pitchFamily="2" charset="-122"/>
                        </a:rPr>
                        <a:t>宠物叫声</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13 </a:t>
                      </a:r>
                      <a:r>
                        <a:rPr lang="en-US" altLang="zh-CN" sz="1400">
                          <a:solidFill>
                            <a:srgbClr val="008080"/>
                          </a:solidFill>
                          <a:latin typeface="宋体" panose="02010600030101010101" pitchFamily="2" charset="-122"/>
                          <a:ea typeface="宋体" panose="02010600030101010101" pitchFamily="2" charset="-122"/>
                        </a:rPr>
                        <a:t>class Dog : Animal, Pet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override fun makeSound()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15 </a:t>
                      </a:r>
                      <a:r>
                        <a:rPr lang="en-US" altLang="zh-CN" sz="1400">
                          <a:solidFill>
                            <a:srgbClr val="008080"/>
                          </a:solidFill>
                          <a:latin typeface="宋体" panose="02010600030101010101" pitchFamily="2" charset="-122"/>
                          <a:ea typeface="宋体" panose="02010600030101010101" pitchFamily="2" charset="-122"/>
                        </a:rPr>
                        <a:t>        super&lt;Animal&gt;.makeSound()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指定调用 </a:t>
                      </a:r>
                      <a:r>
                        <a:rPr lang="en-US" altLang="zh-CN" sz="1400">
                          <a:solidFill>
                            <a:srgbClr val="008080"/>
                          </a:solidFill>
                          <a:latin typeface="宋体" panose="02010600030101010101" pitchFamily="2" charset="-122"/>
                          <a:ea typeface="宋体" panose="02010600030101010101" pitchFamily="2" charset="-122"/>
                        </a:rPr>
                        <a:t>Animal </a:t>
                      </a:r>
                      <a:r>
                        <a:rPr lang="zh-CN" altLang="en-US" sz="1400">
                          <a:solidFill>
                            <a:srgbClr val="008080"/>
                          </a:solidFill>
                          <a:latin typeface="宋体" panose="02010600030101010101" pitchFamily="2" charset="-122"/>
                          <a:ea typeface="宋体" panose="02010600030101010101" pitchFamily="2" charset="-122"/>
                        </a:rPr>
                        <a:t>的方法</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16 </a:t>
                      </a:r>
                      <a:r>
                        <a:rPr lang="en-US" altLang="zh-CN" sz="1400">
                          <a:solidFill>
                            <a:srgbClr val="008080"/>
                          </a:solidFill>
                          <a:latin typeface="宋体" panose="02010600030101010101" pitchFamily="2" charset="-122"/>
                          <a:ea typeface="宋体" panose="02010600030101010101" pitchFamily="2" charset="-122"/>
                        </a:rPr>
                        <a:t>        super&lt;Pet&gt;.makeSound()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指定调用 </a:t>
                      </a:r>
                      <a:r>
                        <a:rPr lang="en-US" altLang="zh-CN" sz="1400">
                          <a:solidFill>
                            <a:srgbClr val="008080"/>
                          </a:solidFill>
                          <a:latin typeface="宋体" panose="02010600030101010101" pitchFamily="2" charset="-122"/>
                          <a:ea typeface="宋体" panose="02010600030101010101" pitchFamily="2" charset="-122"/>
                        </a:rPr>
                        <a:t>Pet </a:t>
                      </a:r>
                      <a:r>
                        <a:rPr lang="zh-CN" altLang="en-US" sz="1400">
                          <a:solidFill>
                            <a:srgbClr val="008080"/>
                          </a:solidFill>
                          <a:latin typeface="宋体" panose="02010600030101010101" pitchFamily="2" charset="-122"/>
                          <a:ea typeface="宋体" panose="02010600030101010101" pitchFamily="2" charset="-122"/>
                        </a:rPr>
                        <a:t>的方法</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17 </a:t>
                      </a:r>
                      <a:r>
                        <a:rPr lang="en-US" altLang="zh-CN" sz="1400">
                          <a:solidFill>
                            <a:srgbClr val="008080"/>
                          </a:solidFill>
                          <a:latin typeface="宋体" panose="02010600030101010101" pitchFamily="2" charset="-122"/>
                          <a:ea typeface="宋体" panose="02010600030101010101" pitchFamily="2" charset="-122"/>
                        </a:rPr>
                        <a:t>        println("</a:t>
                      </a:r>
                      <a:r>
                        <a:rPr lang="zh-CN" altLang="en-US" sz="1400">
                          <a:solidFill>
                            <a:srgbClr val="008080"/>
                          </a:solidFill>
                          <a:latin typeface="宋体" panose="02010600030101010101" pitchFamily="2" charset="-122"/>
                          <a:ea typeface="宋体" panose="02010600030101010101" pitchFamily="2" charset="-122"/>
                        </a:rPr>
                        <a:t>汪汪汪！</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18 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19 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20 </a:t>
                      </a:r>
                      <a:r>
                        <a:rPr lang="en-US" altLang="zh-CN" sz="1400">
                          <a:solidFill>
                            <a:srgbClr val="008080"/>
                          </a:solidFill>
                          <a:latin typeface="宋体" panose="02010600030101010101" pitchFamily="2" charset="-122"/>
                          <a:ea typeface="宋体" panose="02010600030101010101" pitchFamily="2" charset="-122"/>
                        </a:rPr>
                        <a:t>fun main()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21 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dog = Dog()</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dog.makeSound()</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23 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1" name="文本框 10"/>
          <p:cNvSpPr txBox="1"/>
          <p:nvPr/>
        </p:nvSpPr>
        <p:spPr>
          <a:xfrm>
            <a:off x="1876425" y="4660900"/>
            <a:ext cx="4064000" cy="1663700"/>
          </a:xfrm>
          <a:prstGeom prst="rect">
            <a:avLst/>
          </a:prstGeom>
          <a:noFill/>
        </p:spPr>
        <p:txBody>
          <a:bodyPr wrap="square" rtlCol="0">
            <a:noAutofit/>
          </a:bodyPr>
          <a:p>
            <a:pPr marL="285750" lvl="2" indent="-285750" fontAlgn="auto">
              <a:lnSpc>
                <a:spcPts val="2400"/>
              </a:lnSpc>
              <a:buFont typeface="Arial" panose="020B0604020202020204" pitchFamily="34" charset="0"/>
              <a:buChar char="•"/>
            </a:pPr>
            <a:r>
              <a:rPr lang="en-US" altLang="zh-CN">
                <a:latin typeface="等线" panose="02010600030101010101" pitchFamily="2" charset="-122"/>
                <a:ea typeface="等线" panose="02010600030101010101" pitchFamily="2" charset="-122"/>
                <a:cs typeface="等线" panose="02010600030101010101" pitchFamily="2" charset="-122"/>
              </a:rPr>
              <a:t>Dog </a:t>
            </a:r>
            <a:r>
              <a:rPr lang="zh-CN" altLang="en-US">
                <a:latin typeface="等线" panose="02010600030101010101" pitchFamily="2" charset="-122"/>
                <a:ea typeface="等线" panose="02010600030101010101" pitchFamily="2" charset="-122"/>
                <a:cs typeface="等线" panose="02010600030101010101" pitchFamily="2" charset="-122"/>
              </a:rPr>
              <a:t>同时继承了</a:t>
            </a:r>
            <a:r>
              <a:rPr lang="en-US" altLang="zh-CN">
                <a:latin typeface="等线" panose="02010600030101010101" pitchFamily="2" charset="-122"/>
                <a:ea typeface="等线" panose="02010600030101010101" pitchFamily="2" charset="-122"/>
                <a:cs typeface="等线" panose="02010600030101010101" pitchFamily="2" charset="-122"/>
              </a:rPr>
              <a:t>Animal</a:t>
            </a:r>
            <a:r>
              <a:rPr lang="zh-CN" altLang="en-US">
                <a:latin typeface="等线" panose="02010600030101010101" pitchFamily="2" charset="-122"/>
                <a:ea typeface="等线" panose="02010600030101010101" pitchFamily="2" charset="-122"/>
                <a:cs typeface="等线" panose="02010600030101010101" pitchFamily="2" charset="-122"/>
              </a:rPr>
              <a:t>和</a:t>
            </a:r>
            <a:r>
              <a:rPr lang="en-US" altLang="zh-CN">
                <a:latin typeface="等线" panose="02010600030101010101" pitchFamily="2" charset="-122"/>
                <a:ea typeface="等线" panose="02010600030101010101" pitchFamily="2" charset="-122"/>
                <a:cs typeface="等线" panose="02010600030101010101" pitchFamily="2" charset="-122"/>
              </a:rPr>
              <a:t>Pet</a:t>
            </a:r>
            <a:r>
              <a:rPr lang="zh-CN" altLang="en-US">
                <a:latin typeface="等线" panose="02010600030101010101" pitchFamily="2" charset="-122"/>
                <a:ea typeface="等线" panose="02010600030101010101" pitchFamily="2" charset="-122"/>
                <a:cs typeface="等线" panose="02010600030101010101" pitchFamily="2" charset="-122"/>
              </a:rPr>
              <a:t>两个接口，它们都有</a:t>
            </a:r>
            <a:r>
              <a:rPr lang="en-US" altLang="zh-CN">
                <a:latin typeface="等线" panose="02010600030101010101" pitchFamily="2" charset="-122"/>
                <a:ea typeface="等线" panose="02010600030101010101" pitchFamily="2" charset="-122"/>
                <a:cs typeface="等线" panose="02010600030101010101" pitchFamily="2" charset="-122"/>
              </a:rPr>
              <a:t>makeSound()</a:t>
            </a:r>
            <a:r>
              <a:rPr lang="zh-CN" altLang="en-US">
                <a:latin typeface="等线" panose="02010600030101010101" pitchFamily="2" charset="-122"/>
                <a:ea typeface="等线" panose="02010600030101010101" pitchFamily="2" charset="-122"/>
                <a:cs typeface="等线" panose="02010600030101010101" pitchFamily="2" charset="-122"/>
              </a:rPr>
              <a:t>方法。</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lvl="2" indent="-285750" fontAlgn="auto">
              <a:lnSpc>
                <a:spcPts val="2400"/>
              </a:lnSpc>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必须用</a:t>
            </a:r>
            <a:r>
              <a:rPr lang="en-US" altLang="zh-CN">
                <a:latin typeface="等线" panose="02010600030101010101" pitchFamily="2" charset="-122"/>
                <a:ea typeface="等线" panose="02010600030101010101" pitchFamily="2" charset="-122"/>
                <a:cs typeface="等线" panose="02010600030101010101" pitchFamily="2" charset="-122"/>
              </a:rPr>
              <a:t>super&lt;</a:t>
            </a:r>
            <a:r>
              <a:rPr lang="zh-CN" altLang="en-US">
                <a:latin typeface="等线" panose="02010600030101010101" pitchFamily="2" charset="-122"/>
                <a:ea typeface="等线" panose="02010600030101010101" pitchFamily="2" charset="-122"/>
                <a:cs typeface="等线" panose="02010600030101010101" pitchFamily="2" charset="-122"/>
              </a:rPr>
              <a:t>接口名</a:t>
            </a:r>
            <a:r>
              <a:rPr lang="en-US" altLang="zh-CN">
                <a:latin typeface="等线" panose="02010600030101010101" pitchFamily="2" charset="-122"/>
                <a:ea typeface="等线" panose="02010600030101010101" pitchFamily="2" charset="-122"/>
                <a:cs typeface="等线" panose="02010600030101010101" pitchFamily="2" charset="-122"/>
              </a:rPr>
              <a:t>&gt;.</a:t>
            </a:r>
            <a:r>
              <a:rPr lang="zh-CN" altLang="en-US">
                <a:latin typeface="等线" panose="02010600030101010101" pitchFamily="2" charset="-122"/>
                <a:ea typeface="等线" panose="02010600030101010101" pitchFamily="2" charset="-122"/>
                <a:cs typeface="等线" panose="02010600030101010101" pitchFamily="2" charset="-122"/>
              </a:rPr>
              <a:t>方法名</a:t>
            </a:r>
            <a:r>
              <a:rPr lang="en-US" altLang="zh-CN">
                <a:latin typeface="等线" panose="02010600030101010101" pitchFamily="2" charset="-122"/>
                <a:ea typeface="等线" panose="02010600030101010101" pitchFamily="2" charset="-122"/>
                <a:cs typeface="等线" panose="02010600030101010101" pitchFamily="2" charset="-122"/>
              </a:rPr>
              <a:t>()</a:t>
            </a:r>
            <a:r>
              <a:rPr lang="zh-CN" altLang="en-US">
                <a:latin typeface="等线" panose="02010600030101010101" pitchFamily="2" charset="-122"/>
                <a:ea typeface="等线" panose="02010600030101010101" pitchFamily="2" charset="-122"/>
                <a:cs typeface="等线" panose="02010600030101010101" pitchFamily="2" charset="-122"/>
              </a:rPr>
              <a:t>解决冲突，指定调用哪个父接口的方法</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5470" y="2046605"/>
            <a:ext cx="10443210" cy="287083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4.5.4 </a:t>
            </a:r>
            <a:r>
              <a:rPr lang="zh-CN" altLang="en-US" sz="3200" dirty="0">
                <a:latin typeface="等线" panose="02010600030101010101" pitchFamily="2" charset="-122"/>
                <a:ea typeface="等线" panose="02010600030101010101" pitchFamily="2" charset="-122"/>
                <a:cs typeface="等线" panose="02010600030101010101" pitchFamily="2" charset="-122"/>
              </a:rPr>
              <a:t>数据类</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Kotlin </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的数据类（</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data class</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）专为存储数据而设计，相较于普通类，它具有多个优势。</a:t>
            </a: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数据类自动生成</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 equals()</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hashCode() </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和</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 toString()</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方法，使得对象比较、哈希存储（如在集合中使用）以及调试时的可读性更高。</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提供了</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copy()</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方法，便于创建对象的修改副本，而无需手动创建新实例。</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数据类支持解构声明，可以快速提取对象的属性值，提高代码的可读性和简洁性。</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数据类与</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componentN()</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方法配合使用，使得在函数返回多个值时更加直观。</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4.1</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简介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5481955" cy="326707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zh-CN" sz="3200" dirty="0">
                <a:latin typeface="等线" panose="02010600030101010101" pitchFamily="2" charset="-122"/>
                <a:ea typeface="等线" panose="02010600030101010101" pitchFamily="2" charset="-122"/>
                <a:cs typeface="等线" panose="02010600030101010101" pitchFamily="2" charset="-122"/>
              </a:rPr>
              <a:t>4.1.2 Android</a:t>
            </a:r>
            <a:r>
              <a:rPr lang="zh-CN" altLang="en-US" sz="3200" dirty="0">
                <a:latin typeface="等线" panose="02010600030101010101" pitchFamily="2" charset="-122"/>
                <a:ea typeface="等线" panose="02010600030101010101" pitchFamily="2" charset="-122"/>
                <a:cs typeface="等线" panose="02010600030101010101" pitchFamily="2" charset="-122"/>
              </a:rPr>
              <a:t>开发中的地位</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a:r>
              <a:rPr lang="zh-CN" altLang="en-US" sz="2000" dirty="0">
                <a:latin typeface="等线" panose="02010600030101010101" pitchFamily="2" charset="-122"/>
                <a:ea typeface="等线" panose="02010600030101010101" pitchFamily="2" charset="-122"/>
                <a:cs typeface="等线" panose="02010600030101010101" pitchFamily="2" charset="-122"/>
              </a:rPr>
              <a:t>此外，</a:t>
            </a:r>
            <a:r>
              <a:rPr lang="en-US" altLang="zh-CN" sz="2000" dirty="0">
                <a:latin typeface="等线" panose="02010600030101010101" pitchFamily="2" charset="-122"/>
                <a:ea typeface="等线" panose="02010600030101010101" pitchFamily="2" charset="-122"/>
                <a:cs typeface="等线" panose="02010600030101010101" pitchFamily="2" charset="-122"/>
              </a:rPr>
              <a:t>Google </a:t>
            </a:r>
            <a:r>
              <a:rPr lang="zh-CN" altLang="en-US" sz="2000" dirty="0">
                <a:latin typeface="等线" panose="02010600030101010101" pitchFamily="2" charset="-122"/>
                <a:ea typeface="等线" panose="02010600030101010101" pitchFamily="2" charset="-122"/>
                <a:cs typeface="等线" panose="02010600030101010101" pitchFamily="2" charset="-122"/>
              </a:rPr>
              <a:t>推荐的现代</a:t>
            </a:r>
            <a:r>
              <a:rPr lang="en-US" altLang="zh-CN" sz="2000" dirty="0">
                <a:latin typeface="等线" panose="02010600030101010101" pitchFamily="2" charset="-122"/>
                <a:ea typeface="等线" panose="02010600030101010101" pitchFamily="2" charset="-122"/>
                <a:cs typeface="等线" panose="02010600030101010101" pitchFamily="2" charset="-122"/>
              </a:rPr>
              <a:t> Android </a:t>
            </a:r>
            <a:r>
              <a:rPr lang="zh-CN" altLang="en-US" sz="2000" dirty="0">
                <a:latin typeface="等线" panose="02010600030101010101" pitchFamily="2" charset="-122"/>
                <a:ea typeface="等线" panose="02010600030101010101" pitchFamily="2" charset="-122"/>
                <a:cs typeface="等线" panose="02010600030101010101" pitchFamily="2" charset="-122"/>
              </a:rPr>
              <a:t>开发架构（</a:t>
            </a:r>
            <a:r>
              <a:rPr lang="en-US" altLang="zh-CN" sz="2000" dirty="0">
                <a:latin typeface="等线" panose="02010600030101010101" pitchFamily="2" charset="-122"/>
                <a:ea typeface="等线" panose="02010600030101010101" pitchFamily="2" charset="-122"/>
                <a:cs typeface="等线" panose="02010600030101010101" pitchFamily="2" charset="-122"/>
              </a:rPr>
              <a:t>Modern Android Development, MAD</a:t>
            </a:r>
            <a:r>
              <a:rPr lang="zh-CN" altLang="en-US" sz="2000" dirty="0">
                <a:latin typeface="等线" panose="02010600030101010101" pitchFamily="2" charset="-122"/>
                <a:ea typeface="等线" panose="02010600030101010101" pitchFamily="2" charset="-122"/>
                <a:cs typeface="等线" panose="02010600030101010101" pitchFamily="2" charset="-122"/>
              </a:rPr>
              <a:t>）也以</a:t>
            </a:r>
            <a:r>
              <a:rPr lang="en-US" altLang="zh-CN" sz="2000" dirty="0">
                <a:latin typeface="等线" panose="02010600030101010101" pitchFamily="2" charset="-122"/>
                <a:ea typeface="等线" panose="02010600030101010101" pitchFamily="2" charset="-122"/>
                <a:cs typeface="等线" panose="02010600030101010101" pitchFamily="2" charset="-122"/>
              </a:rPr>
              <a:t> Kotlin </a:t>
            </a:r>
            <a:r>
              <a:rPr lang="zh-CN" altLang="en-US" sz="2000" dirty="0">
                <a:latin typeface="等线" panose="02010600030101010101" pitchFamily="2" charset="-122"/>
                <a:ea typeface="等线" panose="02010600030101010101" pitchFamily="2" charset="-122"/>
                <a:cs typeface="等线" panose="02010600030101010101" pitchFamily="2" charset="-122"/>
              </a:rPr>
              <a:t>为核心，包括</a:t>
            </a:r>
            <a:r>
              <a:rPr lang="en-US" altLang="zh-CN" sz="2000" dirty="0">
                <a:latin typeface="等线" panose="02010600030101010101" pitchFamily="2" charset="-122"/>
                <a:ea typeface="等线" panose="02010600030101010101" pitchFamily="2" charset="-122"/>
                <a:cs typeface="等线" panose="02010600030101010101" pitchFamily="2" charset="-122"/>
              </a:rPr>
              <a:t> Kotlin Coroutines</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Kotlin Flow</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Jetpack Compose</a:t>
            </a:r>
            <a:r>
              <a:rPr lang="zh-CN" altLang="en-US" sz="2000" dirty="0">
                <a:latin typeface="等线" panose="02010600030101010101" pitchFamily="2" charset="-122"/>
                <a:ea typeface="等线" panose="02010600030101010101" pitchFamily="2" charset="-122"/>
                <a:cs typeface="等线" panose="02010600030101010101" pitchFamily="2" charset="-122"/>
              </a:rPr>
              <a:t>等技术栈</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r>
              <a:rPr lang="zh-CN" altLang="en-US" sz="2000" dirty="0">
                <a:latin typeface="等线" panose="02010600030101010101" pitchFamily="2" charset="-122"/>
                <a:ea typeface="等线" panose="02010600030101010101" pitchFamily="2" charset="-122"/>
                <a:cs typeface="等线" panose="02010600030101010101" pitchFamily="2" charset="-122"/>
              </a:rPr>
              <a:t>随着</a:t>
            </a:r>
            <a:r>
              <a:rPr lang="en-US" altLang="zh-CN" sz="2000" dirty="0">
                <a:latin typeface="等线" panose="02010600030101010101" pitchFamily="2" charset="-122"/>
                <a:ea typeface="等线" panose="02010600030101010101" pitchFamily="2" charset="-122"/>
                <a:cs typeface="等线" panose="02010600030101010101" pitchFamily="2" charset="-122"/>
              </a:rPr>
              <a:t> Android </a:t>
            </a:r>
            <a:r>
              <a:rPr lang="zh-CN" altLang="en-US" sz="2000" dirty="0">
                <a:latin typeface="等线" panose="02010600030101010101" pitchFamily="2" charset="-122"/>
                <a:ea typeface="等线" panose="02010600030101010101" pitchFamily="2" charset="-122"/>
                <a:cs typeface="等线" panose="02010600030101010101" pitchFamily="2" charset="-122"/>
              </a:rPr>
              <a:t>生态的不断发展，</a:t>
            </a:r>
            <a:r>
              <a:rPr lang="en-US" altLang="zh-CN" sz="2000" dirty="0">
                <a:latin typeface="等线" panose="02010600030101010101" pitchFamily="2" charset="-122"/>
                <a:ea typeface="等线" panose="02010600030101010101" pitchFamily="2" charset="-122"/>
                <a:cs typeface="等线" panose="02010600030101010101" pitchFamily="2" charset="-122"/>
              </a:rPr>
              <a:t>Kotlin </a:t>
            </a:r>
            <a:r>
              <a:rPr lang="zh-CN" altLang="en-US" sz="2000" dirty="0">
                <a:latin typeface="等线" panose="02010600030101010101" pitchFamily="2" charset="-122"/>
                <a:ea typeface="等线" panose="02010600030101010101" pitchFamily="2" charset="-122"/>
                <a:cs typeface="等线" panose="02010600030101010101" pitchFamily="2" charset="-122"/>
              </a:rPr>
              <a:t>已成为</a:t>
            </a:r>
            <a:r>
              <a:rPr lang="en-US" altLang="zh-CN" sz="2000" dirty="0">
                <a:latin typeface="等线" panose="02010600030101010101" pitchFamily="2" charset="-122"/>
                <a:ea typeface="等线" panose="02010600030101010101" pitchFamily="2" charset="-122"/>
                <a:cs typeface="等线" panose="02010600030101010101" pitchFamily="2" charset="-122"/>
              </a:rPr>
              <a:t> Android </a:t>
            </a:r>
            <a:r>
              <a:rPr lang="zh-CN" altLang="en-US" sz="2000" dirty="0">
                <a:latin typeface="等线" panose="02010600030101010101" pitchFamily="2" charset="-122"/>
                <a:ea typeface="等线" panose="02010600030101010101" pitchFamily="2" charset="-122"/>
                <a:cs typeface="等线" panose="02010600030101010101" pitchFamily="2" charset="-122"/>
              </a:rPr>
              <a:t>开发的主流语言，并逐步取代</a:t>
            </a:r>
            <a:r>
              <a:rPr lang="en-US" altLang="zh-CN" sz="2000" dirty="0">
                <a:latin typeface="等线" panose="02010600030101010101" pitchFamily="2" charset="-122"/>
                <a:ea typeface="等线" panose="02010600030101010101" pitchFamily="2" charset="-122"/>
                <a:cs typeface="等线" panose="02010600030101010101" pitchFamily="2" charset="-122"/>
              </a:rPr>
              <a:t>Java</a:t>
            </a:r>
            <a:r>
              <a:rPr lang="zh-CN" altLang="en-US" sz="2000" dirty="0">
                <a:latin typeface="等线" panose="02010600030101010101" pitchFamily="2" charset="-122"/>
                <a:ea typeface="等线" panose="02010600030101010101" pitchFamily="2" charset="-122"/>
                <a:cs typeface="等线" panose="02010600030101010101" pitchFamily="2" charset="-122"/>
              </a:rPr>
              <a:t>作为</a:t>
            </a:r>
            <a:r>
              <a:rPr lang="en-US" altLang="zh-CN" sz="2000" dirty="0">
                <a:latin typeface="等线" panose="02010600030101010101" pitchFamily="2" charset="-122"/>
                <a:ea typeface="等线" panose="02010600030101010101" pitchFamily="2" charset="-122"/>
                <a:cs typeface="等线" panose="02010600030101010101" pitchFamily="2" charset="-122"/>
              </a:rPr>
              <a:t>Android</a:t>
            </a:r>
            <a:r>
              <a:rPr lang="zh-CN" altLang="en-US" sz="2000" dirty="0">
                <a:latin typeface="等线" panose="02010600030101010101" pitchFamily="2" charset="-122"/>
                <a:ea typeface="等线" panose="02010600030101010101" pitchFamily="2" charset="-122"/>
                <a:cs typeface="等线" panose="02010600030101010101" pitchFamily="2" charset="-122"/>
              </a:rPr>
              <a:t>官方推荐的开发语言</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2" name="图片 85" descr="kotlin"/>
          <p:cNvPicPr>
            <a:picLocks noChangeAspect="1"/>
          </p:cNvPicPr>
          <p:nvPr/>
        </p:nvPicPr>
        <p:blipFill>
          <a:blip r:embed="rId2"/>
          <a:stretch>
            <a:fillRect/>
          </a:stretch>
        </p:blipFill>
        <p:spPr>
          <a:xfrm>
            <a:off x="6072505" y="2639060"/>
            <a:ext cx="5273040" cy="27686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5470" y="2046605"/>
            <a:ext cx="10443210" cy="167195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4.5.4 </a:t>
            </a:r>
            <a:r>
              <a:rPr lang="zh-CN" altLang="en-US" sz="3200" dirty="0">
                <a:latin typeface="等线" panose="02010600030101010101" pitchFamily="2" charset="-122"/>
                <a:ea typeface="等线" panose="02010600030101010101" pitchFamily="2" charset="-122"/>
                <a:cs typeface="等线" panose="02010600030101010101" pitchFamily="2" charset="-122"/>
              </a:rPr>
              <a:t>数据类</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1</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）基本数据类</a:t>
            </a: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定义一个数据类很简单，只需要在</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class</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关键字前加上</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data</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关键字，例如：</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marL="1028700" lvl="3" indent="0" fontAlgn="auto">
              <a:lnSpc>
                <a:spcPts val="2400"/>
              </a:lnSpc>
              <a:spcBef>
                <a:spcPts val="300"/>
              </a:spcBef>
              <a:buNone/>
            </a:pP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1648460" y="3614420"/>
          <a:ext cx="6116320" cy="1200150"/>
        </p:xfrm>
        <a:graphic>
          <a:graphicData uri="http://schemas.openxmlformats.org/drawingml/2006/table">
            <a:tbl>
              <a:tblPr/>
              <a:tblGrid>
                <a:gridCol w="6116320"/>
              </a:tblGrid>
              <a:tr h="120015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data class User(val name: String, val age: Int)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val user = User("Alice", 25)</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println(user)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User(name=Alice, age=25)</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3" name="文本框 2"/>
          <p:cNvSpPr txBox="1"/>
          <p:nvPr/>
        </p:nvSpPr>
        <p:spPr>
          <a:xfrm>
            <a:off x="1589405" y="5092065"/>
            <a:ext cx="6096000" cy="922020"/>
          </a:xfrm>
          <a:prstGeom prst="rect">
            <a:avLst/>
          </a:prstGeom>
          <a:noFill/>
        </p:spPr>
        <p:txBody>
          <a:bodyPr wrap="square" rtlCol="0" anchor="t">
            <a:spAutoFit/>
          </a:bodyPr>
          <a:p>
            <a:pPr marL="285750" indent="-285750">
              <a:buFont typeface="Arial" panose="020B0604020202020204" pitchFamily="34" charset="0"/>
              <a:buChar char="•"/>
            </a:pPr>
            <a:r>
              <a:rPr lang="zh-CN" altLang="en-US"/>
              <a:t>第</a:t>
            </a:r>
            <a:r>
              <a:rPr lang="en-US" altLang="zh-CN"/>
              <a:t>1</a:t>
            </a:r>
            <a:r>
              <a:rPr lang="zh-CN" altLang="en-US"/>
              <a:t>行代码定义了一个</a:t>
            </a:r>
            <a:r>
              <a:rPr lang="en-US" altLang="zh-CN"/>
              <a:t> User </a:t>
            </a:r>
            <a:r>
              <a:rPr lang="zh-CN" altLang="en-US"/>
              <a:t>数据类，并自动生成了</a:t>
            </a:r>
            <a:r>
              <a:rPr lang="en-US" altLang="zh-CN"/>
              <a:t>toString()</a:t>
            </a:r>
            <a:r>
              <a:rPr lang="zh-CN" altLang="en-US"/>
              <a:t>方法</a:t>
            </a:r>
            <a:endParaRPr lang="zh-CN" altLang="en-US"/>
          </a:p>
          <a:p>
            <a:pPr marL="285750" indent="-285750">
              <a:buFont typeface="Arial" panose="020B0604020202020204" pitchFamily="34" charset="0"/>
              <a:buChar char="•"/>
            </a:pPr>
            <a:r>
              <a:rPr lang="zh-CN" altLang="en-US"/>
              <a:t>使第</a:t>
            </a:r>
            <a:r>
              <a:rPr lang="en-US" altLang="zh-CN"/>
              <a:t>4</a:t>
            </a:r>
            <a:r>
              <a:rPr lang="zh-CN" altLang="en-US"/>
              <a:t>行代码打印</a:t>
            </a:r>
            <a:r>
              <a:rPr lang="en-US" altLang="zh-CN"/>
              <a:t>user</a:t>
            </a:r>
            <a:r>
              <a:rPr lang="zh-CN" altLang="en-US"/>
              <a:t>时，能清晰展示数据内容</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5470" y="2046605"/>
            <a:ext cx="10443210" cy="113030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4.5.4 </a:t>
            </a:r>
            <a:r>
              <a:rPr lang="zh-CN" altLang="en-US" sz="3200" dirty="0">
                <a:latin typeface="等线" panose="02010600030101010101" pitchFamily="2" charset="-122"/>
                <a:ea typeface="等线" panose="02010600030101010101" pitchFamily="2" charset="-122"/>
                <a:cs typeface="等线" panose="02010600030101010101" pitchFamily="2" charset="-122"/>
              </a:rPr>
              <a:t>数据类</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2</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copy()</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方法</a:t>
            </a: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copy() </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方法允许我们基于已有对象创建一个新对象，并修改其中部分属性</a:t>
            </a: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p:txBody>
      </p:sp>
      <p:graphicFrame>
        <p:nvGraphicFramePr>
          <p:cNvPr id="10" name="表格 9"/>
          <p:cNvGraphicFramePr/>
          <p:nvPr>
            <p:custDataLst>
              <p:tags r:id="rId2"/>
            </p:custDataLst>
          </p:nvPr>
        </p:nvGraphicFramePr>
        <p:xfrm>
          <a:off x="2541270" y="3317240"/>
          <a:ext cx="5798820" cy="1276985"/>
        </p:xfrm>
        <a:graphic>
          <a:graphicData uri="http://schemas.openxmlformats.org/drawingml/2006/table">
            <a:tbl>
              <a:tblPr/>
              <a:tblGrid>
                <a:gridCol w="5798820"/>
              </a:tblGrid>
              <a:tr h="127698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user1 = User("Alice", 25)</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val user2 = user1.copy(age = 30)</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println(user1)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User(name=Alice, age=25)</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println(user2)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User(name=Alice, age=30)</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2541270" y="4897120"/>
            <a:ext cx="6096000" cy="645160"/>
          </a:xfrm>
          <a:prstGeom prst="rect">
            <a:avLst/>
          </a:prstGeom>
          <a:noFill/>
        </p:spPr>
        <p:txBody>
          <a:bodyPr wrap="square" rtlCol="0" anchor="t">
            <a:spAutoFit/>
          </a:bodyPr>
          <a:p>
            <a:pPr marL="285750" indent="-285750">
              <a:buFont typeface="Arial" panose="020B0604020202020204" pitchFamily="34" charset="0"/>
              <a:buChar char="•"/>
            </a:pPr>
            <a:r>
              <a:rPr lang="zh-CN" altLang="en-US"/>
              <a:t>第</a:t>
            </a:r>
            <a:r>
              <a:rPr lang="en-US" altLang="zh-CN"/>
              <a:t>2</a:t>
            </a:r>
            <a:r>
              <a:rPr lang="zh-CN" altLang="en-US"/>
              <a:t>行代码</a:t>
            </a:r>
            <a:r>
              <a:rPr lang="en-US" altLang="zh-CN"/>
              <a:t>copy(age = 30)</a:t>
            </a:r>
            <a:r>
              <a:rPr lang="zh-CN" altLang="en-US"/>
              <a:t>生成一个新的</a:t>
            </a:r>
            <a:r>
              <a:rPr lang="en-US" altLang="zh-CN"/>
              <a:t>User</a:t>
            </a:r>
            <a:r>
              <a:rPr lang="zh-CN" altLang="en-US"/>
              <a:t>对象，但只修改了</a:t>
            </a:r>
            <a:r>
              <a:rPr lang="en-US" altLang="zh-CN"/>
              <a:t>age</a:t>
            </a:r>
            <a:r>
              <a:rPr lang="zh-CN" altLang="en-US"/>
              <a:t>属性，</a:t>
            </a:r>
            <a:r>
              <a:rPr lang="en-US" altLang="zh-CN"/>
              <a:t>name</a:t>
            </a:r>
            <a:r>
              <a:rPr lang="zh-CN" altLang="en-US"/>
              <a:t>仍然是</a:t>
            </a:r>
            <a:r>
              <a:rPr lang="en-US" altLang="zh-CN"/>
              <a:t> "Alice"</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5470" y="2046605"/>
            <a:ext cx="10443210" cy="116395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4.5.4 </a:t>
            </a:r>
            <a:r>
              <a:rPr lang="zh-CN" altLang="en-US" sz="3200" dirty="0">
                <a:latin typeface="等线" panose="02010600030101010101" pitchFamily="2" charset="-122"/>
                <a:ea typeface="等线" panose="02010600030101010101" pitchFamily="2" charset="-122"/>
                <a:cs typeface="等线" panose="02010600030101010101" pitchFamily="2" charset="-122"/>
              </a:rPr>
              <a:t>数据类</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3</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equals() </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和</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 hashCode()</a:t>
            </a:r>
            <a:endParaRPr lang="en-US" altLang="zh-CN" sz="20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数据类会自动生成</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equals()</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和</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hashCode()</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，使得相同属性值的对象被认为是相等的</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marL="1028700" lvl="3" indent="0" fontAlgn="auto">
              <a:lnSpc>
                <a:spcPts val="2400"/>
              </a:lnSpc>
              <a:spcBef>
                <a:spcPts val="300"/>
              </a:spcBef>
              <a:buNone/>
            </a:pP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nvGraphicFramePr>
        <p:xfrm>
          <a:off x="2764155" y="3328035"/>
          <a:ext cx="3881755" cy="315468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user1 = User("Alice", 25)</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val user2 = User("Alice", 25)</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println(user1 == user2)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true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println(user1 === user2)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false</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3" name="文本框 2"/>
          <p:cNvSpPr txBox="1"/>
          <p:nvPr/>
        </p:nvSpPr>
        <p:spPr>
          <a:xfrm>
            <a:off x="2065655" y="4704080"/>
            <a:ext cx="6096000" cy="1198880"/>
          </a:xfrm>
          <a:prstGeom prst="rect">
            <a:avLst/>
          </a:prstGeom>
          <a:noFill/>
        </p:spPr>
        <p:txBody>
          <a:bodyPr wrap="square" rtlCol="0" anchor="t">
            <a:spAutoFit/>
          </a:bodyPr>
          <a:p>
            <a:pPr marL="285750" indent="-285750">
              <a:buFont typeface="Arial" panose="020B0604020202020204" pitchFamily="34" charset="0"/>
              <a:buChar char="•"/>
            </a:pPr>
            <a:r>
              <a:rPr lang="zh-CN" altLang="en-US"/>
              <a:t>第</a:t>
            </a:r>
            <a:r>
              <a:rPr lang="en-US" altLang="zh-CN"/>
              <a:t>4</a:t>
            </a:r>
            <a:r>
              <a:rPr lang="zh-CN" altLang="en-US"/>
              <a:t>行代码中，</a:t>
            </a:r>
            <a:r>
              <a:rPr lang="en-US" altLang="zh-CN"/>
              <a:t>==</a:t>
            </a:r>
            <a:r>
              <a:rPr lang="zh-CN" altLang="en-US"/>
              <a:t>比较的是内容，结果为</a:t>
            </a:r>
            <a:r>
              <a:rPr lang="en-US" altLang="zh-CN"/>
              <a:t>true</a:t>
            </a:r>
            <a:r>
              <a:rPr lang="zh-CN" altLang="en-US"/>
              <a:t>，说明两个对象的内容相同。</a:t>
            </a:r>
            <a:endParaRPr lang="zh-CN" altLang="en-US"/>
          </a:p>
          <a:p>
            <a:pPr marL="285750" indent="-285750">
              <a:buFont typeface="Arial" panose="020B0604020202020204" pitchFamily="34" charset="0"/>
              <a:buChar char="•"/>
            </a:pPr>
            <a:r>
              <a:rPr lang="zh-CN" altLang="en-US"/>
              <a:t>第</a:t>
            </a:r>
            <a:r>
              <a:rPr lang="en-US" altLang="zh-CN"/>
              <a:t>5</a:t>
            </a:r>
            <a:r>
              <a:rPr lang="zh-CN" altLang="en-US"/>
              <a:t>行代码中，</a:t>
            </a:r>
            <a:r>
              <a:rPr lang="en-US" altLang="zh-CN"/>
              <a:t>===</a:t>
            </a:r>
            <a:r>
              <a:rPr lang="zh-CN" altLang="en-US"/>
              <a:t>比较的是内存地址，两个对象是不同的实例，结果为</a:t>
            </a:r>
            <a:r>
              <a:rPr lang="en-US" altLang="zh-CN"/>
              <a:t>false</a:t>
            </a:r>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5470" y="2046605"/>
            <a:ext cx="10443210" cy="16522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4.5.4 </a:t>
            </a:r>
            <a:r>
              <a:rPr lang="zh-CN" altLang="en-US" sz="3200" dirty="0">
                <a:latin typeface="等线" panose="02010600030101010101" pitchFamily="2" charset="-122"/>
                <a:ea typeface="等线" panose="02010600030101010101" pitchFamily="2" charset="-122"/>
                <a:cs typeface="等线" panose="02010600030101010101" pitchFamily="2" charset="-122"/>
              </a:rPr>
              <a:t>数据类</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4</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）解构声明</a:t>
            </a: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数据类支持解构赋值，可以用</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componentN()</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方法提取属性。</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componentN()</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是</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Kotlin</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数据类自动生成的一组方法，它用于解构对象，可以方便地按属性顺序提取数据类的值。</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7" name="表格 6"/>
          <p:cNvGraphicFramePr/>
          <p:nvPr/>
        </p:nvGraphicFramePr>
        <p:xfrm>
          <a:off x="1729105" y="5633085"/>
          <a:ext cx="3881755" cy="68580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user = User("Alice", 25)</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val name = user.component1()</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val age = user.component2()</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11" name="表格 10"/>
          <p:cNvGraphicFramePr/>
          <p:nvPr/>
        </p:nvGraphicFramePr>
        <p:xfrm>
          <a:off x="7337425" y="5585460"/>
          <a:ext cx="3881755" cy="68580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user = User("Alice", 25)</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val name = user.</a:t>
                      </a:r>
                      <a:r>
                        <a:rPr lang="en-US" altLang="zh-CN" sz="1400">
                          <a:solidFill>
                            <a:srgbClr val="008080"/>
                          </a:solidFill>
                          <a:latin typeface="宋体" panose="02010600030101010101" pitchFamily="2" charset="-122"/>
                          <a:ea typeface="宋体" panose="02010600030101010101" pitchFamily="2" charset="-122"/>
                        </a:rPr>
                        <a:t>name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val age = user.</a:t>
                      </a:r>
                      <a:r>
                        <a:rPr lang="en-US" altLang="zh-CN" sz="1400">
                          <a:solidFill>
                            <a:srgbClr val="008080"/>
                          </a:solidFill>
                          <a:latin typeface="宋体" panose="02010600030101010101" pitchFamily="2" charset="-122"/>
                          <a:ea typeface="宋体" panose="02010600030101010101" pitchFamily="2" charset="-122"/>
                        </a:rPr>
                        <a:t>age</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8" name="文本框 7"/>
          <p:cNvSpPr txBox="1"/>
          <p:nvPr/>
        </p:nvSpPr>
        <p:spPr>
          <a:xfrm>
            <a:off x="5852160" y="5721350"/>
            <a:ext cx="1278890" cy="368300"/>
          </a:xfrm>
          <a:prstGeom prst="rect">
            <a:avLst/>
          </a:prstGeom>
          <a:noFill/>
        </p:spPr>
        <p:txBody>
          <a:bodyPr wrap="square" rtlCol="0" anchor="t">
            <a:spAutoFit/>
          </a:bodyPr>
          <a:p>
            <a:pPr indent="0">
              <a:buNone/>
            </a:pPr>
            <a:r>
              <a:rPr lang="zh-CN" altLang="en-US">
                <a:sym typeface="+mn-ea"/>
              </a:rPr>
              <a:t>等效</a:t>
            </a:r>
            <a:r>
              <a:rPr lang="zh-CN" altLang="en-US"/>
              <a:t>代码</a:t>
            </a:r>
            <a:endParaRPr lang="zh-CN" altLang="en-US"/>
          </a:p>
        </p:txBody>
      </p:sp>
      <p:graphicFrame>
        <p:nvGraphicFramePr>
          <p:cNvPr id="12" name="表格 11"/>
          <p:cNvGraphicFramePr/>
          <p:nvPr/>
        </p:nvGraphicFramePr>
        <p:xfrm>
          <a:off x="3885565" y="3691255"/>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user = User("Alice", 25)</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val (name, age) = user</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println("Name: $name, Age: $age")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Name: Alice, Age: 25</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3" name="文本框 12"/>
          <p:cNvSpPr txBox="1"/>
          <p:nvPr/>
        </p:nvSpPr>
        <p:spPr>
          <a:xfrm>
            <a:off x="3336290" y="4871720"/>
            <a:ext cx="6598920"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sym typeface="+mn-ea"/>
              </a:rPr>
              <a:t>第</a:t>
            </a:r>
            <a:r>
              <a:rPr lang="en-US" altLang="zh-CN">
                <a:sym typeface="+mn-ea"/>
              </a:rPr>
              <a:t>3</a:t>
            </a:r>
            <a:r>
              <a:rPr lang="zh-CN" altLang="en-US">
                <a:sym typeface="+mn-ea"/>
              </a:rPr>
              <a:t>行代码直接将</a:t>
            </a:r>
            <a:r>
              <a:rPr lang="en-US" altLang="zh-CN">
                <a:sym typeface="+mn-ea"/>
              </a:rPr>
              <a:t>user</a:t>
            </a:r>
            <a:r>
              <a:rPr lang="zh-CN" altLang="en-US">
                <a:sym typeface="+mn-ea"/>
              </a:rPr>
              <a:t>对象的属性解构成两个变量</a:t>
            </a:r>
            <a:r>
              <a:rPr lang="en-US" altLang="zh-CN">
                <a:sym typeface="+mn-ea"/>
              </a:rPr>
              <a:t>name</a:t>
            </a:r>
            <a:r>
              <a:rPr lang="zh-CN" altLang="en-US">
                <a:sym typeface="+mn-ea"/>
              </a:rPr>
              <a:t>和</a:t>
            </a:r>
            <a:r>
              <a:rPr lang="en-US" altLang="zh-CN">
                <a:sym typeface="+mn-ea"/>
              </a:rPr>
              <a:t>age</a:t>
            </a:r>
            <a:r>
              <a:rPr lang="zh-CN" altLang="en-US">
                <a:sym typeface="+mn-ea"/>
              </a:rPr>
              <a:t>。</a:t>
            </a:r>
            <a:endParaRPr lang="zh-CN" altLang="en-US">
              <a:sym typeface="+mn-e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5470" y="2046605"/>
            <a:ext cx="10443210" cy="436435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4.5.4 </a:t>
            </a:r>
            <a:r>
              <a:rPr lang="zh-CN" altLang="en-US" sz="3200" dirty="0">
                <a:latin typeface="等线" panose="02010600030101010101" pitchFamily="2" charset="-122"/>
                <a:ea typeface="等线" panose="02010600030101010101" pitchFamily="2" charset="-122"/>
                <a:cs typeface="等线" panose="02010600030101010101" pitchFamily="2" charset="-122"/>
              </a:rPr>
              <a:t>数据类</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5</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）数据类限制</a:t>
            </a: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数据类必须符合以下规则：</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4" fontAlgn="auto">
              <a:lnSpc>
                <a:spcPts val="2400"/>
              </a:lnSpc>
              <a:spcBef>
                <a:spcPts val="300"/>
              </a:spcBef>
            </a:pP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1</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、必须至少有一个属性：</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4"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4" fontAlgn="auto">
              <a:lnSpc>
                <a:spcPts val="2400"/>
              </a:lnSpc>
              <a:spcBef>
                <a:spcPts val="300"/>
              </a:spcBef>
            </a:pP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2</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、主构造函数的参数必须声明为</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val</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或</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var</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4"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4" fontAlgn="auto">
              <a:lnSpc>
                <a:spcPts val="2400"/>
              </a:lnSpc>
              <a:spcBef>
                <a:spcPts val="300"/>
              </a:spcBef>
            </a:pP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      </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正确写法：</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4"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4" fontAlgn="auto">
              <a:lnSpc>
                <a:spcPts val="2400"/>
              </a:lnSpc>
              <a:spcBef>
                <a:spcPts val="300"/>
              </a:spcBef>
            </a:pP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3</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、不能是</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 abstract</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open</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sealed </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或</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 inner</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3" name="表格 2"/>
          <p:cNvGraphicFramePr/>
          <p:nvPr>
            <p:custDataLst>
              <p:tags r:id="rId2"/>
            </p:custDataLst>
          </p:nvPr>
        </p:nvGraphicFramePr>
        <p:xfrm>
          <a:off x="2142490" y="3482340"/>
          <a:ext cx="5970905" cy="321310"/>
        </p:xfrm>
        <a:graphic>
          <a:graphicData uri="http://schemas.openxmlformats.org/drawingml/2006/table">
            <a:tbl>
              <a:tblPr/>
              <a:tblGrid>
                <a:gridCol w="5970905"/>
              </a:tblGrid>
              <a:tr h="321310">
                <a:tc>
                  <a:txBody>
                    <a:bodyPr/>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data class Empty() // </a:t>
                      </a:r>
                      <a:r>
                        <a:rPr lang="zh-CN" altLang="en-US" sz="1400">
                          <a:solidFill>
                            <a:srgbClr val="008080"/>
                          </a:solidFill>
                          <a:latin typeface="宋体" panose="02010600030101010101" pitchFamily="2" charset="-122"/>
                          <a:ea typeface="宋体" panose="02010600030101010101" pitchFamily="2" charset="-122"/>
                        </a:rPr>
                        <a:t>编译错误：必须至少有一个属性</a:t>
                      </a:r>
                      <a:endParaRPr lang="zh-CN" altLang="en-US"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8" name="表格 7"/>
          <p:cNvGraphicFramePr/>
          <p:nvPr>
            <p:custDataLst>
              <p:tags r:id="rId3"/>
            </p:custDataLst>
          </p:nvPr>
        </p:nvGraphicFramePr>
        <p:xfrm>
          <a:off x="2142490" y="4185285"/>
          <a:ext cx="5970270" cy="213360"/>
        </p:xfrm>
        <a:graphic>
          <a:graphicData uri="http://schemas.openxmlformats.org/drawingml/2006/table">
            <a:tbl>
              <a:tblPr/>
              <a:tblGrid>
                <a:gridCol w="5970270"/>
              </a:tblGrid>
              <a:tr h="0">
                <a:tc>
                  <a:txBody>
                    <a:bodyPr/>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data class Person(name: String) // </a:t>
                      </a:r>
                      <a:r>
                        <a:rPr lang="zh-CN" altLang="en-US" sz="1400">
                          <a:solidFill>
                            <a:srgbClr val="008080"/>
                          </a:solidFill>
                          <a:latin typeface="宋体" panose="02010600030101010101" pitchFamily="2" charset="-122"/>
                          <a:ea typeface="宋体" panose="02010600030101010101" pitchFamily="2" charset="-122"/>
                        </a:rPr>
                        <a:t>错误：</a:t>
                      </a:r>
                      <a:r>
                        <a:rPr lang="en-US" altLang="zh-CN" sz="1400">
                          <a:solidFill>
                            <a:srgbClr val="008080"/>
                          </a:solidFill>
                          <a:latin typeface="宋体" panose="02010600030101010101" pitchFamily="2" charset="-122"/>
                          <a:ea typeface="宋体" panose="02010600030101010101" pitchFamily="2" charset="-122"/>
                        </a:rPr>
                        <a:t>name </a:t>
                      </a:r>
                      <a:r>
                        <a:rPr lang="zh-CN" altLang="en-US" sz="1400">
                          <a:solidFill>
                            <a:srgbClr val="008080"/>
                          </a:solidFill>
                          <a:latin typeface="宋体" panose="02010600030101010101" pitchFamily="2" charset="-122"/>
                          <a:ea typeface="宋体" panose="02010600030101010101" pitchFamily="2" charset="-122"/>
                        </a:rPr>
                        <a:t>不是</a:t>
                      </a:r>
                      <a:r>
                        <a:rPr lang="en-US" altLang="zh-CN" sz="1400">
                          <a:solidFill>
                            <a:srgbClr val="008080"/>
                          </a:solidFill>
                          <a:latin typeface="宋体" panose="02010600030101010101" pitchFamily="2" charset="-122"/>
                          <a:ea typeface="宋体" panose="02010600030101010101" pitchFamily="2" charset="-122"/>
                        </a:rPr>
                        <a:t> val/var</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12" name="表格 11"/>
          <p:cNvGraphicFramePr/>
          <p:nvPr>
            <p:custDataLst>
              <p:tags r:id="rId4"/>
            </p:custDataLst>
          </p:nvPr>
        </p:nvGraphicFramePr>
        <p:xfrm>
          <a:off x="2142490" y="4870450"/>
          <a:ext cx="5970270" cy="287020"/>
        </p:xfrm>
        <a:graphic>
          <a:graphicData uri="http://schemas.openxmlformats.org/drawingml/2006/table">
            <a:tbl>
              <a:tblPr/>
              <a:tblGrid>
                <a:gridCol w="5970270"/>
              </a:tblGrid>
              <a:tr h="287020">
                <a:tc>
                  <a:txBody>
                    <a:bodyPr/>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data class Person(val name: String) // </a:t>
                      </a:r>
                      <a:r>
                        <a:rPr lang="zh-CN" altLang="en-US" sz="1400">
                          <a:solidFill>
                            <a:srgbClr val="008080"/>
                          </a:solidFill>
                          <a:latin typeface="宋体" panose="02010600030101010101" pitchFamily="2" charset="-122"/>
                          <a:ea typeface="宋体" panose="02010600030101010101" pitchFamily="2" charset="-122"/>
                        </a:rPr>
                        <a:t>正确</a:t>
                      </a:r>
                      <a:endParaRPr lang="zh-CN" altLang="en-US"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14" name="表格 13"/>
          <p:cNvGraphicFramePr/>
          <p:nvPr>
            <p:custDataLst>
              <p:tags r:id="rId5"/>
            </p:custDataLst>
          </p:nvPr>
        </p:nvGraphicFramePr>
        <p:xfrm>
          <a:off x="2142490" y="5558790"/>
          <a:ext cx="6732270" cy="304165"/>
        </p:xfrm>
        <a:graphic>
          <a:graphicData uri="http://schemas.openxmlformats.org/drawingml/2006/table">
            <a:tbl>
              <a:tblPr/>
              <a:tblGrid>
                <a:gridCol w="6732270"/>
              </a:tblGrid>
              <a:tr h="304165">
                <a:tc>
                  <a:txBody>
                    <a:bodyPr/>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abstract data class Person(val name: String) // </a:t>
                      </a:r>
                      <a:r>
                        <a:rPr lang="zh-CN" altLang="en-US" sz="1400">
                          <a:solidFill>
                            <a:srgbClr val="008080"/>
                          </a:solidFill>
                          <a:latin typeface="宋体" panose="02010600030101010101" pitchFamily="2" charset="-122"/>
                          <a:ea typeface="宋体" panose="02010600030101010101" pitchFamily="2" charset="-122"/>
                        </a:rPr>
                        <a:t>错误：数据类不能是抽象的</a:t>
                      </a:r>
                      <a:endParaRPr lang="zh-CN" altLang="en-US"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5470" y="2046605"/>
            <a:ext cx="10443210" cy="436435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4.5.5 </a:t>
            </a:r>
            <a:r>
              <a:rPr lang="zh-CN" altLang="en-US" sz="3200" dirty="0">
                <a:latin typeface="等线" panose="02010600030101010101" pitchFamily="2" charset="-122"/>
                <a:ea typeface="等线" panose="02010600030101010101" pitchFamily="2" charset="-122"/>
                <a:cs typeface="等线" panose="02010600030101010101" pitchFamily="2" charset="-122"/>
              </a:rPr>
              <a:t>枚举类</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在</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Kotlin</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中，枚举类（</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enum class</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）用于定义一组有限的常量集合，通常用于表示状态、类型或选项</a:t>
            </a: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不仅可以定义枚举常量，还可以包含属性和方法。</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属性可以在枚举类中声明属性，并且每个枚举常量都必须初始化这些属性。</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方法可以在枚举类中定义普通方法，也可以为每个枚举常量单独实现不同的行为。</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枚举类可以包含构造函数，用于初始化枚举常量的属性。</a:t>
            </a: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这些特性使得</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 Kotlin </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的枚举类比传统的枚举更加灵活，适用于需要附加数据或行为的枚举类型</a:t>
            </a: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5470" y="2046605"/>
            <a:ext cx="5211445" cy="98171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5 </a:t>
            </a:r>
            <a:r>
              <a:rPr lang="zh-CN" altLang="en-US" sz="3200" dirty="0">
                <a:latin typeface="等线" panose="02010600030101010101" pitchFamily="2" charset="-122"/>
                <a:ea typeface="等线" panose="02010600030101010101" pitchFamily="2" charset="-122"/>
                <a:cs typeface="等线" panose="02010600030101010101" pitchFamily="2" charset="-122"/>
                <a:sym typeface="+mn-ea"/>
              </a:rPr>
              <a:t>枚举类</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1</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基本枚举类</a:t>
            </a: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假设有一个</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Color</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枚举，表示颜色：</a:t>
            </a:r>
            <a:endParaRPr lang="en-US" altLang="zh-CN"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nvGraphicFramePr>
        <p:xfrm>
          <a:off x="1540510" y="3091180"/>
          <a:ext cx="3881755" cy="1609725"/>
        </p:xfrm>
        <a:graphic>
          <a:graphicData uri="http://schemas.openxmlformats.org/drawingml/2006/table">
            <a:tbl>
              <a:tblPr/>
              <a:tblGrid>
                <a:gridCol w="3881755"/>
              </a:tblGrid>
              <a:tr h="160972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enum class Color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RED, GREEN, BLUE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fun main(){</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color: Color = Color.RED</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    println(color)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RED</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1540510" y="5134610"/>
            <a:ext cx="4043045" cy="1198880"/>
          </a:xfrm>
          <a:prstGeom prst="rect">
            <a:avLst/>
          </a:prstGeom>
          <a:noFill/>
        </p:spPr>
        <p:txBody>
          <a:bodyPr wrap="square" rtlCol="0" anchor="t">
            <a:spAutoFit/>
          </a:bodyPr>
          <a:p>
            <a:pPr marL="285750" indent="-285750">
              <a:buFont typeface="Arial" panose="020B0604020202020204" pitchFamily="34" charset="0"/>
              <a:buChar char="•"/>
            </a:pPr>
            <a:r>
              <a:rPr lang="zh-CN" altLang="en-US"/>
              <a:t>使用</a:t>
            </a:r>
            <a:r>
              <a:rPr lang="en-US" altLang="zh-CN"/>
              <a:t>enum class</a:t>
            </a:r>
            <a:r>
              <a:rPr lang="zh-CN" altLang="en-US"/>
              <a:t>关键字定义枚举类</a:t>
            </a:r>
            <a:r>
              <a:rPr lang="en-US" altLang="zh-CN"/>
              <a:t>Color</a:t>
            </a:r>
            <a:r>
              <a:rPr lang="zh-CN" altLang="en-US"/>
              <a:t>，其中</a:t>
            </a:r>
            <a:r>
              <a:rPr lang="en-US" altLang="zh-CN"/>
              <a:t>RED</a:t>
            </a:r>
            <a:r>
              <a:rPr lang="zh-CN" altLang="en-US"/>
              <a:t>、</a:t>
            </a:r>
            <a:r>
              <a:rPr lang="en-US" altLang="zh-CN"/>
              <a:t>GREEN</a:t>
            </a:r>
            <a:r>
              <a:rPr lang="zh-CN" altLang="en-US"/>
              <a:t>和</a:t>
            </a:r>
            <a:r>
              <a:rPr lang="en-US" altLang="zh-CN"/>
              <a:t>BLUE</a:t>
            </a:r>
            <a:r>
              <a:rPr lang="zh-CN" altLang="en-US"/>
              <a:t>是</a:t>
            </a:r>
            <a:r>
              <a:rPr lang="en-US" altLang="zh-CN"/>
              <a:t>Color </a:t>
            </a:r>
            <a:r>
              <a:rPr lang="zh-CN" altLang="en-US"/>
              <a:t>枚举的实例</a:t>
            </a:r>
            <a:endParaRPr lang="zh-CN" altLang="en-US"/>
          </a:p>
          <a:p>
            <a:pPr marL="285750" indent="-285750">
              <a:buFont typeface="Arial" panose="020B0604020202020204" pitchFamily="34" charset="0"/>
              <a:buChar char="•"/>
            </a:pPr>
            <a:r>
              <a:rPr lang="zh-CN" altLang="en-US"/>
              <a:t>默认是</a:t>
            </a:r>
            <a:r>
              <a:rPr lang="en-US" altLang="zh-CN"/>
              <a:t>Color</a:t>
            </a:r>
            <a:r>
              <a:rPr lang="zh-CN" altLang="en-US"/>
              <a:t>类型的常量</a:t>
            </a:r>
            <a:endParaRPr lang="zh-CN" altLang="en-US"/>
          </a:p>
        </p:txBody>
      </p:sp>
      <p:sp>
        <p:nvSpPr>
          <p:cNvPr id="7" name="文本框 6"/>
          <p:cNvSpPr txBox="1"/>
          <p:nvPr/>
        </p:nvSpPr>
        <p:spPr>
          <a:xfrm>
            <a:off x="6603365" y="1600200"/>
            <a:ext cx="4334510" cy="398780"/>
          </a:xfrm>
          <a:prstGeom prst="rect">
            <a:avLst/>
          </a:prstGeom>
          <a:noFill/>
        </p:spPr>
        <p:txBody>
          <a:bodyPr wrap="square" rtlCol="0" anchor="t">
            <a:spAutoFit/>
          </a:bodyPr>
          <a:p>
            <a:r>
              <a:rPr lang="en-US" altLang="zh-CN" sz="2000" dirty="0">
                <a:latin typeface="等线" panose="02010600030101010101" pitchFamily="2" charset="-122"/>
                <a:ea typeface="等线" panose="02010600030101010101" pitchFamily="2" charset="-122"/>
                <a:cs typeface="等线" panose="02010600030101010101" pitchFamily="2" charset="-122"/>
              </a:rPr>
              <a:t>（2）枚举类的属性和方法</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8" name="表格 7"/>
          <p:cNvGraphicFramePr/>
          <p:nvPr>
            <p:custDataLst>
              <p:tags r:id="rId2"/>
            </p:custDataLst>
          </p:nvPr>
        </p:nvGraphicFramePr>
        <p:xfrm>
          <a:off x="6057265" y="2056765"/>
          <a:ext cx="6090285" cy="3472180"/>
        </p:xfrm>
        <a:graphic>
          <a:graphicData uri="http://schemas.openxmlformats.org/drawingml/2006/table">
            <a:tbl>
              <a:tblPr/>
              <a:tblGrid>
                <a:gridCol w="6090285"/>
              </a:tblGrid>
              <a:tr h="347218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enum class Color(val rgb: Int)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RED(0xFF0000),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GREEN(0x00FF00),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BLUE(0x0000FF);</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fun printColorCode()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println("Color code: #${rgb.toString(16).uppercase()}")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fun main(){</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color = Color.GREEN</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13 </a:t>
                      </a:r>
                      <a:r>
                        <a:rPr lang="en-US" altLang="zh-CN" sz="1400">
                          <a:solidFill>
                            <a:srgbClr val="008080"/>
                          </a:solidFill>
                          <a:latin typeface="宋体" panose="02010600030101010101" pitchFamily="2" charset="-122"/>
                          <a:ea typeface="宋体" panose="02010600030101010101" pitchFamily="2" charset="-122"/>
                        </a:rPr>
                        <a:t>    color.printColorCode()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Color code: #00FF00</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900">
                          <a:latin typeface="宋体" panose="02010600030101010101" pitchFamily="2" charset="-122"/>
                          <a:ea typeface="宋体" panose="02010600030101010101" pitchFamily="2" charset="-122"/>
                        </a:rPr>
                        <a:t>14</a:t>
                      </a:r>
                      <a:r>
                        <a:rPr lang="en-US" altLang="zh-CN" sz="900">
                          <a:latin typeface="宋体" panose="02010600030101010101" pitchFamily="2" charset="-122"/>
                          <a:ea typeface="宋体" panose="02010600030101010101" pitchFamily="2" charset="-122"/>
                        </a:rPr>
                        <a:t> </a:t>
                      </a:r>
                      <a:r>
                        <a:rPr lang="en-US" altLang="zh-CN" sz="900">
                          <a:solidFill>
                            <a:srgbClr val="008080"/>
                          </a:solidFill>
                          <a:latin typeface="宋体" panose="02010600030101010101" pitchFamily="2" charset="-122"/>
                          <a:ea typeface="宋体" panose="02010600030101010101" pitchFamily="2" charset="-122"/>
                        </a:rPr>
                        <a:t>}</a:t>
                      </a:r>
                      <a:endParaRPr lang="en-US" altLang="zh-CN" sz="9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1" name="文本框 10"/>
          <p:cNvSpPr txBox="1"/>
          <p:nvPr/>
        </p:nvSpPr>
        <p:spPr>
          <a:xfrm>
            <a:off x="6057265" y="5586095"/>
            <a:ext cx="5982335" cy="864870"/>
          </a:xfrm>
          <a:prstGeom prst="rect">
            <a:avLst/>
          </a:prstGeom>
          <a:noFill/>
        </p:spPr>
        <p:txBody>
          <a:bodyPr wrap="square" rtlCol="0" anchor="t">
            <a:noAutofit/>
          </a:bodyPr>
          <a:p>
            <a:pPr marL="285750" indent="-285750">
              <a:buFont typeface="Arial" panose="020B0604020202020204" pitchFamily="34" charset="0"/>
              <a:buChar char="•"/>
            </a:pPr>
            <a:r>
              <a:rPr lang="zh-CN" altLang="en-US"/>
              <a:t>第</a:t>
            </a:r>
            <a:r>
              <a:rPr lang="en-US" altLang="zh-CN"/>
              <a:t>1</a:t>
            </a:r>
            <a:r>
              <a:rPr lang="zh-CN" altLang="en-US"/>
              <a:t>行代码</a:t>
            </a:r>
            <a:r>
              <a:rPr lang="en-US" altLang="zh-CN"/>
              <a:t>Color</a:t>
            </a:r>
            <a:r>
              <a:rPr lang="zh-CN" altLang="en-US"/>
              <a:t>枚举类定义了构造参数</a:t>
            </a:r>
            <a:r>
              <a:rPr lang="en-US" altLang="zh-CN"/>
              <a:t>rgb</a:t>
            </a:r>
            <a:r>
              <a:rPr lang="zh-CN" altLang="en-US"/>
              <a:t>，用于存储颜色的十六进制值。</a:t>
            </a:r>
            <a:endParaRPr lang="zh-CN" altLang="en-US"/>
          </a:p>
          <a:p>
            <a:pPr marL="285750" indent="-285750">
              <a:buFont typeface="Arial" panose="020B0604020202020204" pitchFamily="34" charset="0"/>
              <a:buChar char="•"/>
            </a:pPr>
            <a:r>
              <a:rPr lang="zh-CN" altLang="en-US"/>
              <a:t>每种颜色在初始化的时候，都有一个</a:t>
            </a:r>
            <a:r>
              <a:rPr lang="en-US" altLang="zh-CN"/>
              <a:t>Int</a:t>
            </a:r>
            <a:r>
              <a:rPr lang="zh-CN" altLang="en-US"/>
              <a:t>类型的参数。</a:t>
            </a:r>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5470" y="2046605"/>
            <a:ext cx="4719955" cy="148526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5 </a:t>
            </a:r>
            <a:r>
              <a:rPr lang="zh-CN" altLang="en-US" sz="3200" dirty="0">
                <a:latin typeface="等线" panose="02010600030101010101" pitchFamily="2" charset="-122"/>
                <a:ea typeface="等线" panose="02010600030101010101" pitchFamily="2" charset="-122"/>
                <a:cs typeface="等线" panose="02010600030101010101" pitchFamily="2" charset="-122"/>
                <a:sym typeface="+mn-ea"/>
              </a:rPr>
              <a:t>枚举类</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3</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）枚举类中的匿名类</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枚</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举类的每个枚举实例可以单独实现方法</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5426075" y="1560195"/>
          <a:ext cx="6459855" cy="4302760"/>
        </p:xfrm>
        <a:graphic>
          <a:graphicData uri="http://schemas.openxmlformats.org/drawingml/2006/table">
            <a:tbl>
              <a:tblPr/>
              <a:tblGrid>
                <a:gridCol w="6459855"/>
              </a:tblGrid>
              <a:tr h="430276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enum class Shape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CIRCLE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override fun area(): Double = Math.PI * 2 * 2</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RECTANGLE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override fun area(): Double = 3.0 * 4.0</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abstract fun area(): Double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12 </a:t>
                      </a:r>
                      <a:r>
                        <a:rPr lang="en-US" altLang="zh-CN" sz="1400">
                          <a:solidFill>
                            <a:srgbClr val="008080"/>
                          </a:solidFill>
                          <a:latin typeface="宋体" panose="02010600030101010101" pitchFamily="2" charset="-122"/>
                          <a:ea typeface="宋体" panose="02010600030101010101" pitchFamily="2" charset="-122"/>
                        </a:rPr>
                        <a:t>fun main(){</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13 </a:t>
                      </a:r>
                      <a:r>
                        <a:rPr lang="en-US" altLang="zh-CN" sz="1400">
                          <a:solidFill>
                            <a:srgbClr val="008080"/>
                          </a:solidFill>
                          <a:latin typeface="宋体" panose="02010600030101010101" pitchFamily="2" charset="-122"/>
                          <a:ea typeface="宋体" panose="02010600030101010101" pitchFamily="2" charset="-122"/>
                        </a:rPr>
                        <a:t>    println(Shape.CIRCLE.area())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12.566370614359172</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14 </a:t>
                      </a:r>
                      <a:r>
                        <a:rPr lang="en-US" altLang="zh-CN" sz="1400">
                          <a:solidFill>
                            <a:srgbClr val="008080"/>
                          </a:solidFill>
                          <a:latin typeface="宋体" panose="02010600030101010101" pitchFamily="2" charset="-122"/>
                          <a:ea typeface="宋体" panose="02010600030101010101" pitchFamily="2" charset="-122"/>
                        </a:rPr>
                        <a:t>    println(Shape.RECTANGLE.area())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12.0</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15 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629920" y="4057650"/>
            <a:ext cx="4631055" cy="1891030"/>
          </a:xfrm>
          <a:prstGeom prst="rect">
            <a:avLst/>
          </a:prstGeom>
          <a:noFill/>
        </p:spPr>
        <p:txBody>
          <a:bodyPr wrap="square" rtlCol="0" anchor="t">
            <a:noAutofit/>
          </a:bodyPr>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Shape</a:t>
            </a:r>
            <a:r>
              <a:rPr lang="zh-CN" altLang="en-US"/>
              <a:t>枚举类定义了</a:t>
            </a:r>
            <a:r>
              <a:rPr lang="en-US" altLang="zh-CN"/>
              <a:t>area()</a:t>
            </a:r>
            <a:r>
              <a:rPr lang="zh-CN" altLang="en-US"/>
              <a:t>抽象方法。</a:t>
            </a:r>
            <a:endParaRPr lang="zh-CN" altLang="en-US"/>
          </a:p>
          <a:p>
            <a:pPr marL="285750" indent="-285750">
              <a:buFont typeface="Arial" panose="020B0604020202020204" pitchFamily="34" charset="0"/>
              <a:buChar char="•"/>
            </a:pPr>
            <a:r>
              <a:rPr lang="en-US" altLang="zh-CN"/>
              <a:t>CIRCLE</a:t>
            </a:r>
            <a:r>
              <a:rPr lang="zh-CN" altLang="en-US"/>
              <a:t>和</a:t>
            </a:r>
            <a:r>
              <a:rPr lang="en-US" altLang="zh-CN"/>
              <a:t>RECTANGLE</a:t>
            </a:r>
            <a:r>
              <a:rPr lang="zh-CN" altLang="en-US"/>
              <a:t>分别提供自己的</a:t>
            </a:r>
            <a:r>
              <a:rPr lang="en-US" altLang="zh-CN"/>
              <a:t> area()</a:t>
            </a:r>
            <a:r>
              <a:rPr lang="zh-CN" altLang="en-US"/>
              <a:t>实现。</a:t>
            </a:r>
            <a:endParaRPr lang="zh-CN" altLang="en-US"/>
          </a:p>
          <a:p>
            <a:pPr marL="285750" indent="-285750">
              <a:buFont typeface="Arial" panose="020B0604020202020204" pitchFamily="34" charset="0"/>
              <a:buChar char="•"/>
            </a:pPr>
            <a:r>
              <a:rPr lang="zh-CN" altLang="en-US"/>
              <a:t>枚举类可以像普通类一样定义抽象方法，每个实例可以提供不同的实现</a:t>
            </a:r>
            <a:endParaRPr lang="zh-CN" altLang="en-US"/>
          </a:p>
          <a:p>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5470" y="2046605"/>
            <a:ext cx="5278755" cy="121920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5 </a:t>
            </a:r>
            <a:r>
              <a:rPr lang="zh-CN" altLang="en-US" sz="3200" dirty="0">
                <a:latin typeface="等线" panose="02010600030101010101" pitchFamily="2" charset="-122"/>
                <a:ea typeface="等线" panose="02010600030101010101" pitchFamily="2" charset="-122"/>
                <a:cs typeface="等线" panose="02010600030101010101" pitchFamily="2" charset="-122"/>
                <a:sym typeface="+mn-ea"/>
              </a:rPr>
              <a:t>枚举类</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4</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）使用</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 when </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处理枚举</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when</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语句可以用来处理枚举类型的值：</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6226810" y="1958975"/>
          <a:ext cx="5147310" cy="2556510"/>
        </p:xfrm>
        <a:graphic>
          <a:graphicData uri="http://schemas.openxmlformats.org/drawingml/2006/table">
            <a:tbl>
              <a:tblPr/>
              <a:tblGrid>
                <a:gridCol w="5147310"/>
              </a:tblGrid>
              <a:tr h="255651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a:t>
                      </a:r>
                      <a:r>
                        <a:rPr lang="en-US" altLang="zh-CN" sz="1400">
                          <a:solidFill>
                            <a:srgbClr val="008080"/>
                          </a:solidFill>
                          <a:latin typeface="宋体" panose="02010600030101010101" pitchFamily="2" charset="-122"/>
                          <a:ea typeface="宋体" panose="02010600030101010101" pitchFamily="2" charset="-122"/>
                        </a:rPr>
                        <a:t>color </a:t>
                      </a:r>
                      <a:r>
                        <a:rPr lang="en-US" altLang="zh-CN" sz="1400">
                          <a:solidFill>
                            <a:srgbClr val="008080"/>
                          </a:solidFill>
                          <a:latin typeface="宋体" panose="02010600030101010101" pitchFamily="2" charset="-122"/>
                          <a:ea typeface="宋体" panose="02010600030101010101" pitchFamily="2" charset="-122"/>
                        </a:rPr>
                        <a:t>= Color.RED</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val colorInfo = </a:t>
                      </a:r>
                      <a:r>
                        <a:rPr lang="en-US" altLang="zh-CN" sz="1400">
                          <a:solidFill>
                            <a:srgbClr val="008080"/>
                          </a:solidFill>
                          <a:latin typeface="宋体" panose="02010600030101010101" pitchFamily="2" charset="-122"/>
                          <a:ea typeface="宋体" panose="02010600030101010101" pitchFamily="2" charset="-122"/>
                        </a:rPr>
                        <a:t>when (color)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Color.RED -&gt; "This is Red"</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Color.GREEN -&gt; "This is Green"</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Color.BLUE -&gt; "This is Blue"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fun main(){</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10 </a:t>
                      </a:r>
                      <a:r>
                        <a:rPr lang="en-US" altLang="zh-CN" sz="1400">
                          <a:solidFill>
                            <a:srgbClr val="008080"/>
                          </a:solidFill>
                          <a:latin typeface="宋体" panose="02010600030101010101" pitchFamily="2" charset="-122"/>
                          <a:ea typeface="宋体" panose="02010600030101010101" pitchFamily="2" charset="-122"/>
                        </a:rPr>
                        <a:t>    println(</a:t>
                      </a:r>
                      <a:r>
                        <a:rPr lang="en-US" altLang="zh-CN" sz="1400">
                          <a:solidFill>
                            <a:srgbClr val="008080"/>
                          </a:solidFill>
                          <a:latin typeface="宋体" panose="02010600030101010101" pitchFamily="2" charset="-122"/>
                          <a:ea typeface="宋体" panose="02010600030101010101" pitchFamily="2" charset="-122"/>
                        </a:rPr>
                        <a:t>colorInfo)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This is Red</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4229100" y="5131435"/>
            <a:ext cx="6096000" cy="922020"/>
          </a:xfrm>
          <a:prstGeom prst="rect">
            <a:avLst/>
          </a:prstGeom>
          <a:noFill/>
        </p:spPr>
        <p:txBody>
          <a:bodyPr wrap="square" rtlCol="0" anchor="t">
            <a:spAutoFit/>
          </a:bodyPr>
          <a:p>
            <a:pPr marL="285750" indent="-285750">
              <a:buFont typeface="Arial" panose="020B0604020202020204" pitchFamily="34" charset="0"/>
              <a:buChar char="•"/>
            </a:pPr>
            <a:r>
              <a:rPr lang="en-US" altLang="zh-CN"/>
              <a:t>when</a:t>
            </a:r>
            <a:r>
              <a:rPr lang="zh-CN" altLang="en-US"/>
              <a:t>语句可以匹配枚举实例，从而提供对应的描述。</a:t>
            </a:r>
            <a:endParaRPr lang="zh-CN" altLang="en-US"/>
          </a:p>
          <a:p>
            <a:pPr marL="285750" indent="-285750">
              <a:buFont typeface="Arial" panose="020B0604020202020204" pitchFamily="34" charset="0"/>
              <a:buChar char="•"/>
            </a:pPr>
            <a:r>
              <a:rPr lang="zh-CN" altLang="en-US"/>
              <a:t>在</a:t>
            </a:r>
            <a:r>
              <a:rPr lang="en-US" altLang="zh-CN"/>
              <a:t> when </a:t>
            </a:r>
            <a:r>
              <a:rPr lang="zh-CN" altLang="en-US"/>
              <a:t>语句中处理所有可能的枚举值，可以避免</a:t>
            </a:r>
            <a:r>
              <a:rPr lang="en-US" altLang="zh-CN"/>
              <a:t>else</a:t>
            </a:r>
            <a:r>
              <a:rPr lang="zh-CN" altLang="en-US"/>
              <a:t>语句，让代码更安全</a:t>
            </a:r>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5470" y="2046605"/>
            <a:ext cx="5295265" cy="20535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5 </a:t>
            </a:r>
            <a:r>
              <a:rPr lang="zh-CN" altLang="en-US" sz="3200" dirty="0">
                <a:latin typeface="等线" panose="02010600030101010101" pitchFamily="2" charset="-122"/>
                <a:ea typeface="等线" panose="02010600030101010101" pitchFamily="2" charset="-122"/>
                <a:cs typeface="等线" panose="02010600030101010101" pitchFamily="2" charset="-122"/>
                <a:sym typeface="+mn-ea"/>
              </a:rPr>
              <a:t>枚举类</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5</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）获取所有枚举值</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Kotlin</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提供了</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values()</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和</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valueOf()</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方法，分别用于获取所有枚举值和从字符串解析枚举值</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5880735" y="1855470"/>
          <a:ext cx="6060440" cy="2061845"/>
        </p:xfrm>
        <a:graphic>
          <a:graphicData uri="http://schemas.openxmlformats.org/drawingml/2006/table">
            <a:tbl>
              <a:tblPr/>
              <a:tblGrid>
                <a:gridCol w="6060440"/>
              </a:tblGrid>
              <a:tr h="206184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fun main(){</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获取所有枚举值</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colors = Color.values()</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println(colors.joinToString())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RED, GREEN, BLUE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从字符串获取枚举值</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redColor = Color.valueOf("RED")</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println(redColor)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RED</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3369310" y="4100195"/>
            <a:ext cx="6096000" cy="1476375"/>
          </a:xfrm>
          <a:prstGeom prst="rect">
            <a:avLst/>
          </a:prstGeom>
          <a:noFill/>
        </p:spPr>
        <p:txBody>
          <a:bodyPr wrap="square" rtlCol="0" anchor="t">
            <a:spAutoFit/>
          </a:bodyPr>
          <a:p>
            <a:pPr marL="285750" indent="-285750">
              <a:buFont typeface="Arial" panose="020B0604020202020204" pitchFamily="34" charset="0"/>
              <a:buChar char="•"/>
            </a:pPr>
            <a:r>
              <a:rPr lang="zh-CN" altLang="en-US"/>
              <a:t>第</a:t>
            </a:r>
            <a:r>
              <a:rPr lang="en-US" altLang="zh-CN"/>
              <a:t>3</a:t>
            </a:r>
            <a:r>
              <a:rPr lang="zh-CN" altLang="en-US"/>
              <a:t>行代码</a:t>
            </a:r>
            <a:r>
              <a:rPr lang="en-US" altLang="zh-CN"/>
              <a:t>Color.values()</a:t>
            </a:r>
            <a:r>
              <a:rPr lang="zh-CN" altLang="en-US"/>
              <a:t>返回所有的枚举值数组，</a:t>
            </a:r>
            <a:endParaRPr lang="zh-CN" altLang="en-US"/>
          </a:p>
          <a:p>
            <a:pPr marL="285750" indent="-285750">
              <a:buFont typeface="Arial" panose="020B0604020202020204" pitchFamily="34" charset="0"/>
              <a:buChar char="•"/>
            </a:pPr>
            <a:r>
              <a:rPr lang="zh-CN" altLang="en-US"/>
              <a:t>第</a:t>
            </a:r>
            <a:r>
              <a:rPr lang="en-US" altLang="zh-CN"/>
              <a:t>4</a:t>
            </a:r>
            <a:r>
              <a:rPr lang="zh-CN" altLang="en-US"/>
              <a:t>行代码的</a:t>
            </a:r>
            <a:r>
              <a:rPr lang="en-US" altLang="zh-CN"/>
              <a:t>joinToString()</a:t>
            </a:r>
            <a:r>
              <a:rPr lang="zh-CN" altLang="en-US"/>
              <a:t>，集合（</a:t>
            </a:r>
            <a:r>
              <a:rPr lang="en-US" altLang="zh-CN"/>
              <a:t>List</a:t>
            </a:r>
            <a:r>
              <a:rPr lang="zh-CN" altLang="en-US"/>
              <a:t>、</a:t>
            </a:r>
            <a:r>
              <a:rPr lang="en-US" altLang="zh-CN"/>
              <a:t>Set</a:t>
            </a:r>
            <a:r>
              <a:rPr lang="zh-CN" altLang="en-US"/>
              <a:t>、</a:t>
            </a:r>
            <a:r>
              <a:rPr lang="en-US" altLang="zh-CN"/>
              <a:t>Array </a:t>
            </a:r>
            <a:r>
              <a:rPr lang="zh-CN" altLang="en-US"/>
              <a:t>等）的一个扩展函数，用于将集合的元素连接成字符串</a:t>
            </a:r>
            <a:endParaRPr lang="zh-CN" altLang="en-US"/>
          </a:p>
          <a:p>
            <a:pPr marL="285750" indent="-285750">
              <a:buFont typeface="Arial" panose="020B0604020202020204" pitchFamily="34" charset="0"/>
              <a:buChar char="•"/>
            </a:pPr>
            <a:r>
              <a:rPr lang="zh-CN" altLang="en-US"/>
              <a:t>第</a:t>
            </a:r>
            <a:r>
              <a:rPr lang="en-US" altLang="zh-CN"/>
              <a:t>7</a:t>
            </a:r>
            <a:r>
              <a:rPr lang="zh-CN" altLang="en-US"/>
              <a:t>行代码</a:t>
            </a:r>
            <a:r>
              <a:rPr lang="en-US" altLang="zh-CN"/>
              <a:t>Color.valueOf("RED")</a:t>
            </a:r>
            <a:r>
              <a:rPr lang="zh-CN" altLang="en-US"/>
              <a:t>是根据字符串名称获取对应的枚举值</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4.1</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简介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007600" cy="3898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zh-CN" sz="3200" dirty="0">
                <a:latin typeface="等线" panose="02010600030101010101" pitchFamily="2" charset="-122"/>
                <a:ea typeface="等线" panose="02010600030101010101" pitchFamily="2" charset="-122"/>
                <a:cs typeface="等线" panose="02010600030101010101" pitchFamily="2" charset="-122"/>
              </a:rPr>
              <a:t>4.1.3 Kotlin</a:t>
            </a:r>
            <a:r>
              <a:rPr lang="zh-CN" altLang="en-US" sz="3200" dirty="0">
                <a:latin typeface="等线" panose="02010600030101010101" pitchFamily="2" charset="-122"/>
                <a:ea typeface="等线" panose="02010600030101010101" pitchFamily="2" charset="-122"/>
                <a:cs typeface="等线" panose="02010600030101010101" pitchFamily="2" charset="-122"/>
              </a:rPr>
              <a:t>特性</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a:r>
              <a:rPr lang="en-US" altLang="zh-CN" sz="2000" dirty="0">
                <a:latin typeface="等线" panose="02010600030101010101" pitchFamily="2" charset="-122"/>
                <a:ea typeface="等线" panose="02010600030101010101" pitchFamily="2" charset="-122"/>
                <a:cs typeface="等线" panose="02010600030101010101" pitchFamily="2" charset="-122"/>
              </a:rPr>
              <a:t>Kotlin</a:t>
            </a:r>
            <a:r>
              <a:rPr lang="zh-CN" altLang="en-US" sz="2000" dirty="0">
                <a:latin typeface="等线" panose="02010600030101010101" pitchFamily="2" charset="-122"/>
                <a:ea typeface="等线" panose="02010600030101010101" pitchFamily="2" charset="-122"/>
                <a:cs typeface="等线" panose="02010600030101010101" pitchFamily="2" charset="-122"/>
              </a:rPr>
              <a:t>被确立为</a:t>
            </a:r>
            <a:r>
              <a:rPr lang="en-US" altLang="zh-CN" sz="2000" dirty="0">
                <a:latin typeface="等线" panose="02010600030101010101" pitchFamily="2" charset="-122"/>
                <a:ea typeface="等线" panose="02010600030101010101" pitchFamily="2" charset="-122"/>
                <a:cs typeface="等线" panose="02010600030101010101" pitchFamily="2" charset="-122"/>
              </a:rPr>
              <a:t>Android</a:t>
            </a:r>
            <a:r>
              <a:rPr lang="zh-CN" altLang="en-US" sz="2000" dirty="0">
                <a:latin typeface="等线" panose="02010600030101010101" pitchFamily="2" charset="-122"/>
                <a:ea typeface="等线" panose="02010600030101010101" pitchFamily="2" charset="-122"/>
                <a:cs typeface="等线" panose="02010600030101010101" pitchFamily="2" charset="-122"/>
              </a:rPr>
              <a:t>首要开发语言，这意味着</a:t>
            </a:r>
            <a:r>
              <a:rPr lang="en-US" altLang="zh-CN" sz="2000" dirty="0">
                <a:latin typeface="等线" panose="02010600030101010101" pitchFamily="2" charset="-122"/>
                <a:ea typeface="等线" panose="02010600030101010101" pitchFamily="2" charset="-122"/>
                <a:cs typeface="等线" panose="02010600030101010101" pitchFamily="2" charset="-122"/>
              </a:rPr>
              <a:t>Android Jetpack</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Compose UI</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Kotlin Coroutines</a:t>
            </a:r>
            <a:r>
              <a:rPr lang="zh-CN" altLang="en-US" sz="2000" dirty="0">
                <a:latin typeface="等线" panose="02010600030101010101" pitchFamily="2" charset="-122"/>
                <a:ea typeface="等线" panose="02010600030101010101" pitchFamily="2" charset="-122"/>
                <a:cs typeface="等线" panose="02010600030101010101" pitchFamily="2" charset="-122"/>
              </a:rPr>
              <a:t>等关键开发工具和库都优先支持</a:t>
            </a:r>
            <a:r>
              <a:rPr lang="en-US" altLang="zh-CN" sz="2000" dirty="0">
                <a:latin typeface="等线" panose="02010600030101010101" pitchFamily="2" charset="-122"/>
                <a:ea typeface="等线" panose="02010600030101010101" pitchFamily="2" charset="-122"/>
                <a:cs typeface="等线" panose="02010600030101010101" pitchFamily="2" charset="-122"/>
              </a:rPr>
              <a:t>Kotlin</a:t>
            </a:r>
            <a:r>
              <a:rPr lang="zh-CN" altLang="en-US" sz="2000" dirty="0">
                <a:latin typeface="等线" panose="02010600030101010101" pitchFamily="2" charset="-122"/>
                <a:ea typeface="等线" panose="02010600030101010101" pitchFamily="2" charset="-122"/>
                <a:cs typeface="等线" panose="02010600030101010101" pitchFamily="2" charset="-122"/>
              </a:rPr>
              <a:t>，并针对</a:t>
            </a:r>
            <a:r>
              <a:rPr lang="en-US" altLang="zh-CN" sz="2000" dirty="0">
                <a:latin typeface="等线" panose="02010600030101010101" pitchFamily="2" charset="-122"/>
                <a:ea typeface="等线" panose="02010600030101010101" pitchFamily="2" charset="-122"/>
                <a:cs typeface="等线" panose="02010600030101010101" pitchFamily="2" charset="-122"/>
              </a:rPr>
              <a:t>Kotlin </a:t>
            </a:r>
            <a:r>
              <a:rPr lang="zh-CN" altLang="en-US" sz="2000" dirty="0">
                <a:latin typeface="等线" panose="02010600030101010101" pitchFamily="2" charset="-122"/>
                <a:ea typeface="等线" panose="02010600030101010101" pitchFamily="2" charset="-122"/>
                <a:cs typeface="等线" panose="02010600030101010101" pitchFamily="2" charset="-122"/>
              </a:rPr>
              <a:t>进行优化，使其成为</a:t>
            </a:r>
            <a:r>
              <a:rPr lang="en-US" altLang="zh-CN" sz="2000" dirty="0">
                <a:latin typeface="等线" panose="02010600030101010101" pitchFamily="2" charset="-122"/>
                <a:ea typeface="等线" panose="02010600030101010101" pitchFamily="2" charset="-122"/>
                <a:cs typeface="等线" panose="02010600030101010101" pitchFamily="2" charset="-122"/>
              </a:rPr>
              <a:t>Android</a:t>
            </a:r>
            <a:r>
              <a:rPr lang="zh-CN" altLang="en-US" sz="2000" dirty="0">
                <a:latin typeface="等线" panose="02010600030101010101" pitchFamily="2" charset="-122"/>
                <a:ea typeface="等线" panose="02010600030101010101" pitchFamily="2" charset="-122"/>
                <a:cs typeface="等线" panose="02010600030101010101" pitchFamily="2" charset="-122"/>
              </a:rPr>
              <a:t>开发的最佳选择</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r>
              <a:rPr lang="en-US" altLang="zh-CN" sz="2000" dirty="0">
                <a:latin typeface="等线" panose="02010600030101010101" pitchFamily="2" charset="-122"/>
                <a:ea typeface="等线" panose="02010600030101010101" pitchFamily="2" charset="-122"/>
                <a:cs typeface="等线" panose="02010600030101010101" pitchFamily="2" charset="-122"/>
              </a:rPr>
              <a:t>Google</a:t>
            </a:r>
            <a:r>
              <a:rPr lang="zh-CN" altLang="en-US" sz="2000" dirty="0">
                <a:latin typeface="等线" panose="02010600030101010101" pitchFamily="2" charset="-122"/>
                <a:ea typeface="等线" panose="02010600030101010101" pitchFamily="2" charset="-122"/>
                <a:cs typeface="等线" panose="02010600030101010101" pitchFamily="2" charset="-122"/>
              </a:rPr>
              <a:t>之所以选择</a:t>
            </a:r>
            <a:r>
              <a:rPr lang="en-US" altLang="zh-CN" sz="2000" dirty="0">
                <a:latin typeface="等线" panose="02010600030101010101" pitchFamily="2" charset="-122"/>
                <a:ea typeface="等线" panose="02010600030101010101" pitchFamily="2" charset="-122"/>
                <a:cs typeface="等线" panose="02010600030101010101" pitchFamily="2" charset="-122"/>
              </a:rPr>
              <a:t>Kotlin</a:t>
            </a:r>
            <a:r>
              <a:rPr lang="zh-CN" altLang="en-US" sz="2000" dirty="0">
                <a:latin typeface="等线" panose="02010600030101010101" pitchFamily="2" charset="-122"/>
                <a:ea typeface="等线" panose="02010600030101010101" pitchFamily="2" charset="-122"/>
                <a:cs typeface="等线" panose="02010600030101010101" pitchFamily="2" charset="-122"/>
              </a:rPr>
              <a:t>，主要是因为它在简洁性、安全性、互操作性方面相较于</a:t>
            </a:r>
            <a:r>
              <a:rPr lang="en-US" altLang="zh-CN" sz="2000" dirty="0">
                <a:latin typeface="等线" panose="02010600030101010101" pitchFamily="2" charset="-122"/>
                <a:ea typeface="等线" panose="02010600030101010101" pitchFamily="2" charset="-122"/>
                <a:cs typeface="等线" panose="02010600030101010101" pitchFamily="2" charset="-122"/>
              </a:rPr>
              <a:t>Java</a:t>
            </a:r>
            <a:r>
              <a:rPr lang="zh-CN" altLang="en-US" sz="2000" dirty="0">
                <a:latin typeface="等线" panose="02010600030101010101" pitchFamily="2" charset="-122"/>
                <a:ea typeface="等线" panose="02010600030101010101" pitchFamily="2" charset="-122"/>
                <a:cs typeface="等线" panose="02010600030101010101" pitchFamily="2" charset="-122"/>
              </a:rPr>
              <a:t>具有显著优势，使得</a:t>
            </a:r>
            <a:r>
              <a:rPr lang="en-US" altLang="zh-CN" sz="2000" dirty="0">
                <a:latin typeface="等线" panose="02010600030101010101" pitchFamily="2" charset="-122"/>
                <a:ea typeface="等线" panose="02010600030101010101" pitchFamily="2" charset="-122"/>
                <a:cs typeface="等线" panose="02010600030101010101" pitchFamily="2" charset="-122"/>
              </a:rPr>
              <a:t>Android</a:t>
            </a:r>
            <a:r>
              <a:rPr lang="zh-CN" altLang="en-US" sz="2000" dirty="0">
                <a:latin typeface="等线" panose="02010600030101010101" pitchFamily="2" charset="-122"/>
                <a:ea typeface="等线" panose="02010600030101010101" pitchFamily="2" charset="-122"/>
                <a:cs typeface="等线" panose="02010600030101010101" pitchFamily="2" charset="-122"/>
              </a:rPr>
              <a:t>开发更加高效</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5470" y="2046605"/>
            <a:ext cx="5510530" cy="40322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4.5.6 </a:t>
            </a:r>
            <a:r>
              <a:rPr lang="zh-CN" altLang="en-US" sz="3200" dirty="0">
                <a:latin typeface="等线" panose="02010600030101010101" pitchFamily="2" charset="-122"/>
                <a:ea typeface="等线" panose="02010600030101010101" pitchFamily="2" charset="-122"/>
                <a:cs typeface="等线" panose="02010600030101010101" pitchFamily="2" charset="-122"/>
              </a:rPr>
              <a:t>单例类</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6508750" y="1496060"/>
          <a:ext cx="5299710" cy="2886075"/>
        </p:xfrm>
        <a:graphic>
          <a:graphicData uri="http://schemas.openxmlformats.org/drawingml/2006/table">
            <a:tbl>
              <a:tblPr/>
              <a:tblGrid>
                <a:gridCol w="5299710"/>
              </a:tblGrid>
              <a:tr h="288607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object Database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name = "MainDB"</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fun connect()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println("</a:t>
                      </a:r>
                      <a:r>
                        <a:rPr lang="zh-CN" altLang="en-US" sz="1400">
                          <a:solidFill>
                            <a:srgbClr val="008080"/>
                          </a:solidFill>
                          <a:latin typeface="宋体" panose="02010600030101010101" pitchFamily="2" charset="-122"/>
                          <a:ea typeface="宋体" panose="02010600030101010101" pitchFamily="2" charset="-122"/>
                        </a:rPr>
                        <a:t>连接到数据库：</a:t>
                      </a:r>
                      <a:r>
                        <a:rPr lang="en-US" altLang="zh-CN" sz="1400">
                          <a:solidFill>
                            <a:srgbClr val="008080"/>
                          </a:solidFill>
                          <a:latin typeface="宋体" panose="02010600030101010101" pitchFamily="2" charset="-122"/>
                          <a:ea typeface="宋体" panose="02010600030101010101" pitchFamily="2" charset="-122"/>
                        </a:rPr>
                        <a:t>$name")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fun main()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10 </a:t>
                      </a:r>
                      <a:r>
                        <a:rPr lang="en-US" altLang="zh-CN" sz="1400">
                          <a:solidFill>
                            <a:srgbClr val="008080"/>
                          </a:solidFill>
                          <a:latin typeface="宋体" panose="02010600030101010101" pitchFamily="2" charset="-122"/>
                          <a:ea typeface="宋体" panose="02010600030101010101" pitchFamily="2" charset="-122"/>
                        </a:rPr>
                        <a:t>    Database.connect()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连接到数据库：</a:t>
                      </a:r>
                      <a:r>
                        <a:rPr lang="en-US" altLang="zh-CN" sz="1400">
                          <a:solidFill>
                            <a:srgbClr val="008080"/>
                          </a:solidFill>
                          <a:latin typeface="宋体" panose="02010600030101010101" pitchFamily="2" charset="-122"/>
                          <a:ea typeface="宋体" panose="02010600030101010101" pitchFamily="2" charset="-122"/>
                        </a:rPr>
                        <a:t>MainDB</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6508750" y="4657090"/>
            <a:ext cx="5365750" cy="1287780"/>
          </a:xfrm>
          <a:prstGeom prst="rect">
            <a:avLst/>
          </a:prstGeom>
          <a:noFill/>
        </p:spPr>
        <p:txBody>
          <a:bodyPr wrap="square" rtlCol="0" anchor="t">
            <a:noAutofit/>
          </a:bodyPr>
          <a:p>
            <a:pPr marL="285750" indent="-285750">
              <a:buFont typeface="Arial" panose="020B0604020202020204" pitchFamily="34" charset="0"/>
              <a:buChar char="•"/>
            </a:pPr>
            <a:r>
              <a:rPr lang="zh-CN" altLang="en-US"/>
              <a:t>第</a:t>
            </a:r>
            <a:r>
              <a:rPr lang="en-US" altLang="zh-CN"/>
              <a:t>1</a:t>
            </a:r>
            <a:r>
              <a:rPr lang="zh-CN" altLang="en-US"/>
              <a:t>行代码使用关键字</a:t>
            </a:r>
            <a:r>
              <a:rPr lang="en-US" altLang="zh-CN"/>
              <a:t>object</a:t>
            </a:r>
            <a:r>
              <a:rPr lang="zh-CN" altLang="en-US"/>
              <a:t>定义了一个单例对象</a:t>
            </a:r>
            <a:r>
              <a:rPr lang="en-US" altLang="zh-CN"/>
              <a:t>Database</a:t>
            </a:r>
            <a:r>
              <a:rPr lang="zh-CN" altLang="en-US"/>
              <a:t>，整个应用中只有一个</a:t>
            </a:r>
            <a:r>
              <a:rPr lang="en-US" altLang="zh-CN"/>
              <a:t>Database</a:t>
            </a:r>
            <a:r>
              <a:rPr lang="zh-CN" altLang="en-US"/>
              <a:t>实例。</a:t>
            </a:r>
            <a:endParaRPr lang="zh-CN" altLang="en-US"/>
          </a:p>
          <a:p>
            <a:pPr marL="285750" indent="-285750">
              <a:buFont typeface="Arial" panose="020B0604020202020204" pitchFamily="34" charset="0"/>
              <a:buChar char="•"/>
            </a:pPr>
            <a:r>
              <a:rPr lang="zh-CN" altLang="en-US"/>
              <a:t>第</a:t>
            </a:r>
            <a:r>
              <a:rPr lang="en-US" altLang="zh-CN"/>
              <a:t>10</a:t>
            </a:r>
            <a:r>
              <a:rPr lang="zh-CN" altLang="en-US"/>
              <a:t>行代码直接调用</a:t>
            </a:r>
            <a:r>
              <a:rPr lang="en-US" altLang="zh-CN"/>
              <a:t>Database.connect()</a:t>
            </a:r>
            <a:r>
              <a:rPr lang="zh-CN" altLang="en-US"/>
              <a:t>，不需要创建</a:t>
            </a:r>
            <a:r>
              <a:rPr lang="en-US" altLang="zh-CN"/>
              <a:t>Database</a:t>
            </a:r>
            <a:r>
              <a:rPr lang="zh-CN" altLang="en-US"/>
              <a:t>实例</a:t>
            </a:r>
            <a:endParaRPr lang="zh-CN" altLang="en-US"/>
          </a:p>
        </p:txBody>
      </p:sp>
      <p:sp>
        <p:nvSpPr>
          <p:cNvPr id="7" name="文本框 6"/>
          <p:cNvSpPr txBox="1"/>
          <p:nvPr/>
        </p:nvSpPr>
        <p:spPr>
          <a:xfrm>
            <a:off x="520065" y="2630805"/>
            <a:ext cx="6096000" cy="1198880"/>
          </a:xfrm>
          <a:prstGeom prst="rect">
            <a:avLst/>
          </a:prstGeom>
          <a:noFill/>
        </p:spPr>
        <p:txBody>
          <a:bodyPr wrap="square" rtlCol="0" anchor="t">
            <a:spAutoFit/>
          </a:bodyPr>
          <a:p>
            <a:r>
              <a:rPr lang="zh-CN" altLang="en-US" dirty="0">
                <a:latin typeface="等线" panose="02010600030101010101" pitchFamily="2" charset="-122"/>
                <a:ea typeface="等线" panose="02010600030101010101" pitchFamily="2" charset="-122"/>
                <a:cs typeface="等线" panose="02010600030101010101" pitchFamily="2" charset="-122"/>
              </a:rPr>
              <a:t>在软件开发中，单例模式（Singleton Pattern）是一种确保某个类在整个应用程序生命周期内只有一个实例的设计模式。Kotlin提供了简洁优雅的方式来实现单例模式，使得开发者不必手动管理实例化逻辑。</a:t>
            </a:r>
            <a:endParaRPr lang="en-US" altLang="zh-CN" dirty="0">
              <a:latin typeface="等线" panose="02010600030101010101" pitchFamily="2" charset="-122"/>
              <a:ea typeface="等线" panose="02010600030101010101" pitchFamily="2" charset="-122"/>
              <a:cs typeface="等线" panose="02010600030101010101" pitchFamily="2" charset="-122"/>
            </a:endParaRPr>
          </a:p>
        </p:txBody>
      </p:sp>
      <p:sp>
        <p:nvSpPr>
          <p:cNvPr id="8" name="文本框 7"/>
          <p:cNvSpPr txBox="1"/>
          <p:nvPr/>
        </p:nvSpPr>
        <p:spPr>
          <a:xfrm>
            <a:off x="282575" y="3903980"/>
            <a:ext cx="5732780" cy="1356995"/>
          </a:xfrm>
          <a:prstGeom prst="rect">
            <a:avLst/>
          </a:prstGeom>
          <a:noFill/>
        </p:spPr>
        <p:txBody>
          <a:bodyPr wrap="square" rtlCol="0" anchor="t">
            <a:noAutofit/>
          </a:bodyPr>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1</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）单例模式</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dirty="0">
                <a:latin typeface="等线" panose="02010600030101010101" pitchFamily="2" charset="-122"/>
                <a:ea typeface="等线" panose="02010600030101010101" pitchFamily="2" charset="-122"/>
                <a:cs typeface="等线" panose="02010600030101010101" pitchFamily="2" charset="-122"/>
                <a:sym typeface="+mn-ea"/>
              </a:rPr>
              <a:t>可以使用</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 object</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关键字实现单例类。由于</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object</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本身就是一个全局唯一的实例，无需额外编写构造函数或</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getInstance()</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方法</a:t>
            </a:r>
            <a:endParaRPr lang="zh-CN" altLang="en-US" dirty="0">
              <a:latin typeface="等线" panose="02010600030101010101" pitchFamily="2" charset="-122"/>
              <a:ea typeface="等线" panose="02010600030101010101" pitchFamily="2" charset="-122"/>
              <a:cs typeface="等线" panose="02010600030101010101" pitchFamily="2" charset="-122"/>
              <a:sym typeface="+mn-e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5470" y="2046605"/>
            <a:ext cx="6313805" cy="15836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4.5.6 </a:t>
            </a:r>
            <a:r>
              <a:rPr lang="zh-CN" altLang="en-US" sz="3200" dirty="0">
                <a:latin typeface="等线" panose="02010600030101010101" pitchFamily="2" charset="-122"/>
                <a:ea typeface="等线" panose="02010600030101010101" pitchFamily="2" charset="-122"/>
                <a:cs typeface="等线" panose="02010600030101010101" pitchFamily="2" charset="-122"/>
              </a:rPr>
              <a:t>单例类</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2</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）线程安全的单例</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多线程环境下，单例可能在多个线程同时访问时被多次创建，可以使用</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lazy</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进行线程安全的初始化</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endParaRPr lang="en-US" altLang="zh-CN"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6836410" y="583565"/>
          <a:ext cx="5194935" cy="3402965"/>
        </p:xfrm>
        <a:graphic>
          <a:graphicData uri="http://schemas.openxmlformats.org/drawingml/2006/table">
            <a:tbl>
              <a:tblPr/>
              <a:tblGrid>
                <a:gridCol w="5194935"/>
              </a:tblGrid>
              <a:tr h="340296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class Network private constructor()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companion object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instance: Network by lazy { Network()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fun request()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        println("</a:t>
                      </a:r>
                      <a:r>
                        <a:rPr lang="zh-CN" altLang="en-US" sz="1400">
                          <a:solidFill>
                            <a:srgbClr val="008080"/>
                          </a:solidFill>
                          <a:latin typeface="宋体" panose="02010600030101010101" pitchFamily="2" charset="-122"/>
                          <a:ea typeface="宋体" panose="02010600030101010101" pitchFamily="2" charset="-122"/>
                        </a:rPr>
                        <a:t>网络请求中</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fun main()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12 </a:t>
                      </a:r>
                      <a:r>
                        <a:rPr lang="en-US" altLang="zh-CN" sz="1400">
                          <a:solidFill>
                            <a:srgbClr val="008080"/>
                          </a:solidFill>
                          <a:latin typeface="宋体" panose="02010600030101010101" pitchFamily="2" charset="-122"/>
                          <a:ea typeface="宋体" panose="02010600030101010101" pitchFamily="2" charset="-122"/>
                        </a:rPr>
                        <a:t>    Network.instance.request()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网络请求中</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13 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14 </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7226935" y="4112260"/>
            <a:ext cx="4613910" cy="2604135"/>
          </a:xfrm>
          <a:prstGeom prst="rect">
            <a:avLst/>
          </a:prstGeom>
          <a:noFill/>
        </p:spPr>
        <p:txBody>
          <a:bodyPr wrap="square" rtlCol="0" anchor="t">
            <a:noAutofit/>
          </a:bodyPr>
          <a:p>
            <a:pPr marL="285750" lvl="3" indent="-285750">
              <a:buFont typeface="Arial" panose="020B0604020202020204" pitchFamily="34" charset="0"/>
              <a:buChar char="•"/>
            </a:pP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第</a:t>
            </a:r>
            <a:r>
              <a:rPr lang="en-US" altLang="zh-CN" sz="1600" dirty="0">
                <a:latin typeface="等线" panose="02010600030101010101" pitchFamily="2" charset="-122"/>
                <a:ea typeface="等线" panose="02010600030101010101" pitchFamily="2" charset="-122"/>
                <a:cs typeface="等线" panose="02010600030101010101" pitchFamily="2" charset="-122"/>
                <a:sym typeface="+mn-ea"/>
              </a:rPr>
              <a:t>1</a:t>
            </a: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行代码</a:t>
            </a:r>
            <a:r>
              <a:rPr lang="en-US" altLang="zh-CN" sz="1600" dirty="0">
                <a:latin typeface="等线" panose="02010600030101010101" pitchFamily="2" charset="-122"/>
                <a:ea typeface="等线" panose="02010600030101010101" pitchFamily="2" charset="-122"/>
                <a:cs typeface="等线" panose="02010600030101010101" pitchFamily="2" charset="-122"/>
                <a:sym typeface="+mn-ea"/>
              </a:rPr>
              <a:t>Network</a:t>
            </a: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类的构造函数被</a:t>
            </a:r>
            <a:r>
              <a:rPr lang="en-US" altLang="zh-CN" sz="1600" dirty="0">
                <a:latin typeface="等线" panose="02010600030101010101" pitchFamily="2" charset="-122"/>
                <a:ea typeface="等线" panose="02010600030101010101" pitchFamily="2" charset="-122"/>
                <a:cs typeface="等线" panose="02010600030101010101" pitchFamily="2" charset="-122"/>
                <a:sym typeface="+mn-ea"/>
              </a:rPr>
              <a:t>private</a:t>
            </a: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关键字修饰，禁止外部直接实例化，只能通过</a:t>
            </a:r>
            <a:r>
              <a:rPr lang="en-US" altLang="zh-CN" sz="1600" dirty="0">
                <a:latin typeface="等线" panose="02010600030101010101" pitchFamily="2" charset="-122"/>
                <a:ea typeface="等线" panose="02010600030101010101" pitchFamily="2" charset="-122"/>
                <a:cs typeface="等线" panose="02010600030101010101" pitchFamily="2" charset="-122"/>
                <a:sym typeface="+mn-ea"/>
              </a:rPr>
              <a:t>companion object</a:t>
            </a: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访问。</a:t>
            </a:r>
            <a:endParaRPr lang="zh-CN" altLang="en-US" sz="1600" dirty="0">
              <a:latin typeface="等线" panose="02010600030101010101" pitchFamily="2" charset="-122"/>
              <a:ea typeface="等线" panose="02010600030101010101" pitchFamily="2" charset="-122"/>
              <a:cs typeface="等线" panose="02010600030101010101" pitchFamily="2" charset="-122"/>
              <a:sym typeface="+mn-ea"/>
            </a:endParaRPr>
          </a:p>
          <a:p>
            <a:pPr marL="285750" lvl="3" indent="-285750">
              <a:buFont typeface="Arial" panose="020B0604020202020204" pitchFamily="34" charset="0"/>
              <a:buChar char="•"/>
            </a:pP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第</a:t>
            </a:r>
            <a:r>
              <a:rPr lang="en-US" altLang="zh-CN" sz="1600" dirty="0">
                <a:latin typeface="等线" panose="02010600030101010101" pitchFamily="2" charset="-122"/>
                <a:ea typeface="等线" panose="02010600030101010101" pitchFamily="2" charset="-122"/>
                <a:cs typeface="等线" panose="02010600030101010101" pitchFamily="2" charset="-122"/>
                <a:sym typeface="+mn-ea"/>
              </a:rPr>
              <a:t>2</a:t>
            </a: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行代码</a:t>
            </a:r>
            <a:r>
              <a:rPr lang="en-US" altLang="zh-CN" sz="1600" dirty="0">
                <a:latin typeface="等线" panose="02010600030101010101" pitchFamily="2" charset="-122"/>
                <a:ea typeface="等线" panose="02010600030101010101" pitchFamily="2" charset="-122"/>
                <a:cs typeface="等线" panose="02010600030101010101" pitchFamily="2" charset="-122"/>
                <a:sym typeface="+mn-ea"/>
              </a:rPr>
              <a:t>companion object</a:t>
            </a: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用于定义</a:t>
            </a:r>
            <a:r>
              <a:rPr lang="en-US" altLang="zh-CN" sz="1600" dirty="0">
                <a:latin typeface="等线" panose="02010600030101010101" pitchFamily="2" charset="-122"/>
                <a:ea typeface="等线" panose="02010600030101010101" pitchFamily="2" charset="-122"/>
                <a:cs typeface="等线" panose="02010600030101010101" pitchFamily="2" charset="-122"/>
                <a:sym typeface="+mn-ea"/>
              </a:rPr>
              <a:t>Network</a:t>
            </a: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类的唯一实例</a:t>
            </a:r>
            <a:endParaRPr lang="zh-CN" altLang="en-US" sz="1600" dirty="0">
              <a:latin typeface="等线" panose="02010600030101010101" pitchFamily="2" charset="-122"/>
              <a:ea typeface="等线" panose="02010600030101010101" pitchFamily="2" charset="-122"/>
              <a:cs typeface="等线" panose="02010600030101010101" pitchFamily="2" charset="-122"/>
            </a:endParaRPr>
          </a:p>
          <a:p>
            <a:pPr marL="285750" indent="-285750">
              <a:buFont typeface="Arial" panose="020B0604020202020204" pitchFamily="34" charset="0"/>
              <a:buChar char="•"/>
            </a:pPr>
            <a:r>
              <a:rPr lang="zh-CN" altLang="en-US" sz="1600"/>
              <a:t>第</a:t>
            </a:r>
            <a:r>
              <a:rPr lang="en-US" altLang="zh-CN" sz="1600"/>
              <a:t>3</a:t>
            </a:r>
            <a:r>
              <a:rPr lang="zh-CN" altLang="en-US" sz="1600"/>
              <a:t>行代码</a:t>
            </a:r>
            <a:r>
              <a:rPr lang="en-US" altLang="zh-CN" sz="1600"/>
              <a:t>by lazy</a:t>
            </a:r>
            <a:r>
              <a:rPr lang="zh-CN" altLang="en-US" sz="1600"/>
              <a:t>让</a:t>
            </a:r>
            <a:r>
              <a:rPr lang="en-US" altLang="zh-CN" sz="1600"/>
              <a:t>Network</a:t>
            </a:r>
            <a:r>
              <a:rPr lang="zh-CN" altLang="en-US" sz="1600"/>
              <a:t>在第一次使用时才初始化。</a:t>
            </a:r>
            <a:r>
              <a:rPr lang="en-US" altLang="zh-CN" sz="1600"/>
              <a:t>by lazy </a:t>
            </a:r>
            <a:r>
              <a:rPr lang="zh-CN" altLang="en-US" sz="1600"/>
              <a:t>是线程安全，确保多线程环境下不会创建多个实例</a:t>
            </a:r>
            <a:endParaRPr lang="zh-CN" altLang="en-US" sz="1600"/>
          </a:p>
          <a:p>
            <a:pPr marL="285750" indent="-285750">
              <a:buFont typeface="Arial" panose="020B0604020202020204" pitchFamily="34" charset="0"/>
              <a:buChar char="•"/>
            </a:pPr>
            <a:r>
              <a:rPr lang="zh-CN" altLang="en-US" sz="1600"/>
              <a:t>第</a:t>
            </a:r>
            <a:r>
              <a:rPr lang="en-US" altLang="zh-CN" sz="1600"/>
              <a:t>12</a:t>
            </a:r>
            <a:r>
              <a:rPr lang="zh-CN" altLang="en-US" sz="1600"/>
              <a:t>行代码</a:t>
            </a:r>
            <a:r>
              <a:rPr lang="en-US" altLang="zh-CN" sz="1600"/>
              <a:t>Network.instance</a:t>
            </a:r>
            <a:r>
              <a:rPr lang="zh-CN" altLang="en-US" sz="1600"/>
              <a:t>获取单例对象，可以直接调用</a:t>
            </a:r>
            <a:r>
              <a:rPr lang="en-US" altLang="zh-CN" sz="1600"/>
              <a:t>request()</a:t>
            </a:r>
            <a:endParaRPr lang="zh-CN" altLang="en-US" sz="1600"/>
          </a:p>
        </p:txBody>
      </p:sp>
      <p:sp>
        <p:nvSpPr>
          <p:cNvPr id="8" name="文本框 7"/>
          <p:cNvSpPr txBox="1"/>
          <p:nvPr/>
        </p:nvSpPr>
        <p:spPr>
          <a:xfrm>
            <a:off x="1019810" y="3808730"/>
            <a:ext cx="5470525" cy="1712595"/>
          </a:xfrm>
          <a:prstGeom prst="rect">
            <a:avLst/>
          </a:prstGeom>
          <a:noFill/>
        </p:spPr>
        <p:txBody>
          <a:bodyPr wrap="square" rtlCol="0" anchor="t">
            <a:noAutofit/>
          </a:bodyPr>
          <a:p>
            <a:r>
              <a:rPr lang="en-US" altLang="zh-CN"/>
              <a:t>        companion object</a:t>
            </a:r>
            <a:r>
              <a:rPr lang="zh-CN" altLang="en-US"/>
              <a:t>是</a:t>
            </a:r>
            <a:r>
              <a:rPr lang="en-US" altLang="zh-CN"/>
              <a:t>Kotlin</a:t>
            </a:r>
            <a:r>
              <a:rPr lang="zh-CN" altLang="en-US"/>
              <a:t>用于在类中定义伴生对象的关键字。它类似于</a:t>
            </a:r>
            <a:r>
              <a:rPr lang="en-US" altLang="zh-CN"/>
              <a:t> Java</a:t>
            </a:r>
            <a:r>
              <a:rPr lang="zh-CN" altLang="en-US"/>
              <a:t>的</a:t>
            </a:r>
            <a:r>
              <a:rPr lang="en-US" altLang="zh-CN"/>
              <a:t>static</a:t>
            </a:r>
            <a:r>
              <a:rPr lang="zh-CN" altLang="en-US"/>
              <a:t>成员，允许在类内部声明与类相关但不属于特定实例的属性和方法。</a:t>
            </a:r>
            <a:endParaRPr lang="zh-CN" altLang="en-US"/>
          </a:p>
          <a:p>
            <a:r>
              <a:rPr lang="zh-CN" altLang="en-US"/>
              <a:t> </a:t>
            </a:r>
            <a:r>
              <a:rPr lang="en-US" altLang="zh-CN"/>
              <a:t>       </a:t>
            </a:r>
            <a:r>
              <a:rPr lang="zh-CN" altLang="en-US"/>
              <a:t>伴生对象中的成员可以直接通过类名访问，而无需创建对象实例。这在需要定义工厂方法、静态常量或工具函数时非常有用。</a:t>
            </a:r>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面向对象编程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5470" y="2046605"/>
            <a:ext cx="6351905" cy="160845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4.5.6 </a:t>
            </a:r>
            <a:r>
              <a:rPr lang="zh-CN" altLang="en-US" sz="3200" dirty="0">
                <a:latin typeface="等线" panose="02010600030101010101" pitchFamily="2" charset="-122"/>
                <a:ea typeface="等线" panose="02010600030101010101" pitchFamily="2" charset="-122"/>
                <a:cs typeface="等线" panose="02010600030101010101" pitchFamily="2" charset="-122"/>
              </a:rPr>
              <a:t>单例类</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3</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）需要构造函数的单例</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由于</a:t>
            </a:r>
            <a:r>
              <a:rPr lang="en-US" altLang="zh-CN" sz="1800" dirty="0">
                <a:latin typeface="等线" panose="02010600030101010101" pitchFamily="2" charset="-122"/>
                <a:ea typeface="等线" panose="02010600030101010101" pitchFamily="2" charset="-122"/>
                <a:cs typeface="等线" panose="02010600030101010101" pitchFamily="2" charset="-122"/>
              </a:rPr>
              <a:t>object</a:t>
            </a:r>
            <a:r>
              <a:rPr lang="zh-CN" altLang="en-US" sz="1800" dirty="0">
                <a:latin typeface="等线" panose="02010600030101010101" pitchFamily="2" charset="-122"/>
                <a:ea typeface="等线" panose="02010600030101010101" pitchFamily="2" charset="-122"/>
                <a:cs typeface="等线" panose="02010600030101010101" pitchFamily="2" charset="-122"/>
              </a:rPr>
              <a:t>不能有构造函数，如果单例需要接收参数，应该使用</a:t>
            </a:r>
            <a:r>
              <a:rPr lang="en-US" altLang="zh-CN" sz="1800" dirty="0">
                <a:latin typeface="等线" panose="02010600030101010101" pitchFamily="2" charset="-122"/>
                <a:ea typeface="等线" panose="02010600030101010101" pitchFamily="2" charset="-122"/>
                <a:cs typeface="等线" panose="02010600030101010101" pitchFamily="2" charset="-122"/>
              </a:rPr>
              <a:t> companion object + lateinit </a:t>
            </a:r>
            <a:r>
              <a:rPr lang="zh-CN" altLang="en-US" sz="1800" dirty="0">
                <a:latin typeface="等线" panose="02010600030101010101" pitchFamily="2" charset="-122"/>
                <a:ea typeface="等线" panose="02010600030101010101" pitchFamily="2" charset="-122"/>
                <a:cs typeface="等线" panose="02010600030101010101" pitchFamily="2" charset="-122"/>
              </a:rPr>
              <a:t>或</a:t>
            </a:r>
            <a:r>
              <a:rPr lang="en-US" altLang="zh-CN" sz="1800" dirty="0">
                <a:latin typeface="等线" panose="02010600030101010101" pitchFamily="2" charset="-122"/>
                <a:ea typeface="等线" panose="02010600030101010101" pitchFamily="2" charset="-122"/>
                <a:cs typeface="等线" panose="02010600030101010101" pitchFamily="2" charset="-122"/>
              </a:rPr>
              <a:t> by lazy </a:t>
            </a:r>
            <a:r>
              <a:rPr lang="zh-CN" altLang="en-US" sz="1800" dirty="0">
                <a:latin typeface="等线" panose="02010600030101010101" pitchFamily="2" charset="-122"/>
                <a:ea typeface="等线" panose="02010600030101010101" pitchFamily="2" charset="-122"/>
                <a:cs typeface="等线" panose="02010600030101010101" pitchFamily="2" charset="-122"/>
              </a:rPr>
              <a:t>来进行实例化</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6988810" y="717550"/>
          <a:ext cx="4993640" cy="5693410"/>
        </p:xfrm>
        <a:graphic>
          <a:graphicData uri="http://schemas.openxmlformats.org/drawingml/2006/table">
            <a:tbl>
              <a:tblPr/>
              <a:tblGrid>
                <a:gridCol w="4993640"/>
              </a:tblGrid>
              <a:tr h="5693410">
                <a:tc>
                  <a:txBody>
                    <a:bodyPr/>
                    <a:p>
                      <a:pPr marL="0" indent="0" algn="l" defTabSz="914400">
                        <a:spcBef>
                          <a:spcPct val="0"/>
                        </a:spcBef>
                        <a:spcAft>
                          <a:spcPct val="0"/>
                        </a:spcAft>
                        <a:tabLst>
                          <a:tab pos="0" algn="l"/>
                        </a:tabLst>
                      </a:pPr>
                      <a:r>
                        <a:rPr lang="en-US" altLang="zh-CN" sz="9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class Config private constructor(val url: String)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companion object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highlight>
                            <a:srgbClr val="00FFFF"/>
                          </a:highlight>
                          <a:latin typeface="宋体" panose="02010600030101010101" pitchFamily="2" charset="-122"/>
                          <a:ea typeface="宋体" panose="02010600030101010101" pitchFamily="2" charset="-122"/>
                        </a:rPr>
                        <a:t>@Volatile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private var _url: String? = null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存储 </a:t>
                      </a:r>
                      <a:r>
                        <a:rPr lang="en-US" altLang="zh-CN" sz="1400">
                          <a:solidFill>
                            <a:srgbClr val="008080"/>
                          </a:solidFill>
                          <a:latin typeface="宋体" panose="02010600030101010101" pitchFamily="2" charset="-122"/>
                          <a:ea typeface="宋体" panose="02010600030101010101" pitchFamily="2" charset="-122"/>
                        </a:rPr>
                        <a:t>URL</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val instance: Config by </a:t>
                      </a:r>
                      <a:r>
                        <a:rPr lang="en-US" altLang="zh-CN" sz="1400">
                          <a:solidFill>
                            <a:srgbClr val="008080"/>
                          </a:solidFill>
                          <a:highlight>
                            <a:srgbClr val="00FFFF"/>
                          </a:highlight>
                          <a:latin typeface="宋体" panose="02010600030101010101" pitchFamily="2" charset="-122"/>
                          <a:ea typeface="宋体" panose="02010600030101010101" pitchFamily="2" charset="-122"/>
                        </a:rPr>
                        <a:t>lazy</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            requireNotNull(_url) { "Config </a:t>
                      </a:r>
                      <a:r>
                        <a:rPr lang="zh-CN" altLang="en-US" sz="1400">
                          <a:solidFill>
                            <a:srgbClr val="008080"/>
                          </a:solidFill>
                          <a:latin typeface="宋体" panose="02010600030101010101" pitchFamily="2" charset="-122"/>
                          <a:ea typeface="宋体" panose="02010600030101010101" pitchFamily="2" charset="-122"/>
                        </a:rPr>
                        <a:t>未初始化，请先调用 </a:t>
                      </a:r>
                      <a:r>
                        <a:rPr lang="en-US" altLang="zh-CN" sz="1400">
                          <a:solidFill>
                            <a:srgbClr val="008080"/>
                          </a:solidFill>
                          <a:latin typeface="宋体" panose="02010600030101010101" pitchFamily="2" charset="-122"/>
                          <a:ea typeface="宋体" panose="02010600030101010101" pitchFamily="2" charset="-122"/>
                        </a:rPr>
                        <a:t>init()"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Config(_url!!)</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        fun </a:t>
                      </a:r>
                      <a:r>
                        <a:rPr lang="en-US" altLang="zh-CN" sz="1400">
                          <a:solidFill>
                            <a:srgbClr val="008080"/>
                          </a:solidFill>
                          <a:highlight>
                            <a:srgbClr val="00FFFF"/>
                          </a:highlight>
                          <a:latin typeface="宋体" panose="02010600030101010101" pitchFamily="2" charset="-122"/>
                          <a:ea typeface="宋体" panose="02010600030101010101" pitchFamily="2" charset="-122"/>
                        </a:rPr>
                        <a:t>init</a:t>
                      </a:r>
                      <a:r>
                        <a:rPr lang="en-US" altLang="zh-CN" sz="1400">
                          <a:solidFill>
                            <a:srgbClr val="008080"/>
                          </a:solidFill>
                          <a:latin typeface="宋体" panose="02010600030101010101" pitchFamily="2" charset="-122"/>
                          <a:ea typeface="宋体" panose="02010600030101010101" pitchFamily="2" charset="-122"/>
                        </a:rPr>
                        <a:t>(url: String)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if (_url == null)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_url = url</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15 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16 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17 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18</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19 </a:t>
                      </a:r>
                      <a:r>
                        <a:rPr lang="en-US" altLang="zh-CN" sz="1400">
                          <a:solidFill>
                            <a:srgbClr val="008080"/>
                          </a:solidFill>
                          <a:latin typeface="宋体" panose="02010600030101010101" pitchFamily="2" charset="-122"/>
                          <a:ea typeface="宋体" panose="02010600030101010101" pitchFamily="2" charset="-122"/>
                        </a:rPr>
                        <a:t>fun main()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20 </a:t>
                      </a:r>
                      <a:r>
                        <a:rPr lang="en-US" altLang="zh-CN" sz="1400">
                          <a:solidFill>
                            <a:srgbClr val="008080"/>
                          </a:solidFill>
                          <a:latin typeface="宋体" panose="02010600030101010101" pitchFamily="2" charset="-122"/>
                          <a:ea typeface="宋体" panose="02010600030101010101" pitchFamily="2" charset="-122"/>
                        </a:rPr>
                        <a:t>    Config.</a:t>
                      </a:r>
                      <a:r>
                        <a:rPr lang="en-US" altLang="zh-CN" sz="1400">
                          <a:solidFill>
                            <a:srgbClr val="008080"/>
                          </a:solidFill>
                          <a:highlight>
                            <a:srgbClr val="00FFFF"/>
                          </a:highlight>
                          <a:latin typeface="宋体" panose="02010600030101010101" pitchFamily="2" charset="-122"/>
                          <a:ea typeface="宋体" panose="02010600030101010101" pitchFamily="2" charset="-122"/>
                        </a:rPr>
                        <a:t>init</a:t>
                      </a:r>
                      <a:r>
                        <a:rPr lang="en-US" altLang="zh-CN" sz="1400">
                          <a:solidFill>
                            <a:srgbClr val="008080"/>
                          </a:solidFill>
                          <a:latin typeface="宋体" panose="02010600030101010101" pitchFamily="2" charset="-122"/>
                          <a:ea typeface="宋体" panose="02010600030101010101" pitchFamily="2" charset="-122"/>
                        </a:rPr>
                        <a:t>("https://api.example.com")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先初始化 </a:t>
                      </a:r>
                      <a:r>
                        <a:rPr lang="en-US" altLang="zh-CN" sz="1400">
                          <a:solidFill>
                            <a:srgbClr val="008080"/>
                          </a:solidFill>
                          <a:latin typeface="宋体" panose="02010600030101010101" pitchFamily="2" charset="-122"/>
                          <a:ea typeface="宋体" panose="02010600030101010101" pitchFamily="2" charset="-122"/>
                        </a:rPr>
                        <a:t>URL</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21 </a:t>
                      </a:r>
                      <a:r>
                        <a:rPr lang="en-US" altLang="zh-CN" sz="1400">
                          <a:solidFill>
                            <a:srgbClr val="008080"/>
                          </a:solidFill>
                          <a:latin typeface="宋体" panose="02010600030101010101" pitchFamily="2" charset="-122"/>
                          <a:ea typeface="宋体" panose="02010600030101010101" pitchFamily="2" charset="-122"/>
                        </a:rPr>
                        <a:t>    println(Config.instance.url)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https://api.example.com</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22 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841375" y="4154170"/>
            <a:ext cx="6096000" cy="2061210"/>
          </a:xfrm>
          <a:prstGeom prst="rect">
            <a:avLst/>
          </a:prstGeom>
          <a:noFill/>
        </p:spPr>
        <p:txBody>
          <a:bodyPr wrap="square" rtlCol="0" anchor="t">
            <a:spAutoFit/>
          </a:bodyPr>
          <a:p>
            <a:pPr marL="285750" indent="-285750">
              <a:buFont typeface="Arial" panose="020B0604020202020204" pitchFamily="34" charset="0"/>
              <a:buChar char="•"/>
            </a:pPr>
            <a:r>
              <a:rPr lang="zh-CN" altLang="en-US" sz="1600"/>
              <a:t>第</a:t>
            </a:r>
            <a:r>
              <a:rPr lang="en-US" altLang="zh-CN" sz="1600"/>
              <a:t>3</a:t>
            </a:r>
            <a:r>
              <a:rPr lang="zh-CN" altLang="en-US" sz="1600"/>
              <a:t>行代码的</a:t>
            </a:r>
            <a:r>
              <a:rPr lang="en-US" altLang="zh-CN" sz="1600"/>
              <a:t>@Volatile</a:t>
            </a:r>
            <a:r>
              <a:rPr lang="zh-CN" altLang="en-US" sz="1600"/>
              <a:t>，保证变量在多线程环境下的可见性，用于防止线程缓存变量导致数据不一致。</a:t>
            </a:r>
            <a:endParaRPr lang="zh-CN" altLang="en-US" sz="1600"/>
          </a:p>
          <a:p>
            <a:pPr marL="285750" indent="-285750">
              <a:buFont typeface="Arial" panose="020B0604020202020204" pitchFamily="34" charset="0"/>
              <a:buChar char="•"/>
            </a:pPr>
            <a:r>
              <a:rPr lang="zh-CN" altLang="en-US" sz="1600"/>
              <a:t>第</a:t>
            </a:r>
            <a:r>
              <a:rPr lang="en-US" altLang="zh-CN" sz="1600"/>
              <a:t>6</a:t>
            </a:r>
            <a:r>
              <a:rPr lang="zh-CN" altLang="en-US" sz="1600"/>
              <a:t>行代码通过</a:t>
            </a:r>
            <a:r>
              <a:rPr lang="en-US" altLang="zh-CN" sz="1600"/>
              <a:t>lazy</a:t>
            </a:r>
            <a:r>
              <a:rPr lang="zh-CN" altLang="en-US" sz="1600"/>
              <a:t>实现懒加载，第一次访问时创建</a:t>
            </a:r>
            <a:r>
              <a:rPr lang="en-US" altLang="zh-CN" sz="1600"/>
              <a:t>Config</a:t>
            </a:r>
            <a:r>
              <a:rPr lang="zh-CN" altLang="en-US" sz="1600"/>
              <a:t>实例。</a:t>
            </a:r>
            <a:endParaRPr lang="zh-CN" altLang="en-US" sz="1600"/>
          </a:p>
          <a:p>
            <a:pPr marL="285750" indent="-285750">
              <a:buFont typeface="Arial" panose="020B0604020202020204" pitchFamily="34" charset="0"/>
              <a:buChar char="•"/>
            </a:pPr>
            <a:r>
              <a:rPr lang="zh-CN" altLang="en-US" sz="1600"/>
              <a:t>第</a:t>
            </a:r>
            <a:r>
              <a:rPr lang="en-US" altLang="zh-CN" sz="1600"/>
              <a:t>7</a:t>
            </a:r>
            <a:r>
              <a:rPr lang="zh-CN" altLang="en-US" sz="1600"/>
              <a:t>行代码如果</a:t>
            </a:r>
            <a:r>
              <a:rPr lang="en-US" altLang="zh-CN" sz="1600"/>
              <a:t>_url</a:t>
            </a:r>
            <a:r>
              <a:rPr lang="zh-CN" altLang="en-US" sz="1600"/>
              <a:t>为空，抛出异常，防止实例未初始化。</a:t>
            </a:r>
            <a:endParaRPr lang="zh-CN" altLang="en-US" sz="1600"/>
          </a:p>
          <a:p>
            <a:pPr marL="285750" indent="-285750">
              <a:buFont typeface="Arial" panose="020B0604020202020204" pitchFamily="34" charset="0"/>
              <a:buChar char="•"/>
            </a:pPr>
            <a:r>
              <a:rPr lang="zh-CN" altLang="en-US" sz="1600"/>
              <a:t>第</a:t>
            </a:r>
            <a:r>
              <a:rPr lang="en-US" altLang="zh-CN" sz="1600"/>
              <a:t>11</a:t>
            </a:r>
            <a:r>
              <a:rPr lang="zh-CN" altLang="en-US" sz="1600"/>
              <a:t>行代码允许外部调用</a:t>
            </a:r>
            <a:r>
              <a:rPr lang="en-US" altLang="zh-CN" sz="1600"/>
              <a:t>Config.init("URL")</a:t>
            </a:r>
            <a:r>
              <a:rPr lang="zh-CN" altLang="en-US" sz="1600"/>
              <a:t>设置</a:t>
            </a:r>
            <a:r>
              <a:rPr lang="en-US" altLang="zh-CN" sz="1600"/>
              <a:t> URL</a:t>
            </a:r>
            <a:r>
              <a:rPr lang="zh-CN" altLang="en-US" sz="1600"/>
              <a:t>，只能设置一次。</a:t>
            </a:r>
            <a:endParaRPr lang="zh-CN" altLang="en-US" sz="1600"/>
          </a:p>
          <a:p>
            <a:pPr marL="285750" indent="-285750">
              <a:buFont typeface="Arial" panose="020B0604020202020204" pitchFamily="34" charset="0"/>
              <a:buChar char="•"/>
            </a:pPr>
            <a:r>
              <a:rPr lang="zh-CN" altLang="en-US" sz="1600"/>
              <a:t>第</a:t>
            </a:r>
            <a:r>
              <a:rPr lang="en-US" altLang="zh-CN" sz="1600"/>
              <a:t>20</a:t>
            </a:r>
            <a:r>
              <a:rPr lang="zh-CN" altLang="en-US" sz="1600"/>
              <a:t>行代码先调用</a:t>
            </a:r>
            <a:r>
              <a:rPr lang="en-US" altLang="zh-CN" sz="1600"/>
              <a:t>Config.init("URL")</a:t>
            </a:r>
            <a:r>
              <a:rPr lang="zh-CN" altLang="en-US" sz="1600"/>
              <a:t>初始化，再访问</a:t>
            </a:r>
            <a:r>
              <a:rPr lang="en-US" altLang="zh-CN" sz="1600"/>
              <a:t>Config.instance</a:t>
            </a:r>
            <a:r>
              <a:rPr lang="zh-CN" altLang="en-US" sz="1600"/>
              <a:t>，触发</a:t>
            </a:r>
            <a:r>
              <a:rPr lang="en-US" altLang="zh-CN" sz="1600"/>
              <a:t>lazy</a:t>
            </a:r>
            <a:r>
              <a:rPr lang="zh-CN" altLang="en-US" sz="1600"/>
              <a:t>创建</a:t>
            </a:r>
            <a:r>
              <a:rPr lang="en-US" altLang="zh-CN" sz="1600"/>
              <a:t>Config</a:t>
            </a:r>
            <a:r>
              <a:rPr lang="zh-CN" altLang="en-US" sz="1600"/>
              <a:t>单例，最后打印</a:t>
            </a:r>
            <a:r>
              <a:rPr lang="en-US" altLang="zh-CN" sz="1600"/>
              <a:t>url</a:t>
            </a:r>
            <a:endParaRPr lang="zh-CN" altLang="en-US" sz="16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5470" y="2046605"/>
            <a:ext cx="10631805" cy="436435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4.6.1 </a:t>
            </a:r>
            <a:r>
              <a:rPr lang="zh-CN" altLang="en-US" sz="3200" dirty="0">
                <a:latin typeface="等线" panose="02010600030101010101" pitchFamily="2" charset="-122"/>
                <a:ea typeface="等线" panose="02010600030101010101" pitchFamily="2" charset="-122"/>
                <a:cs typeface="等线" panose="02010600030101010101" pitchFamily="2" charset="-122"/>
              </a:rPr>
              <a:t>空安全</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Kotlin </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通过空安全机制（</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Null Safety</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）大幅减少了空指针异常（</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NullPointerException</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NPE)</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，提高了代码的安全性和稳定性。</a:t>
            </a: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Kotlin</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明确区分可空类型与非空类型，并提供了多个操作符来安全地处理空（</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null</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）值</a:t>
            </a: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007600" cy="3898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6.1 </a:t>
            </a:r>
            <a:r>
              <a:rPr lang="zh-CN" altLang="en-US" sz="3200" dirty="0">
                <a:latin typeface="等线" panose="02010600030101010101" pitchFamily="2" charset="-122"/>
                <a:ea typeface="等线" panose="02010600030101010101" pitchFamily="2" charset="-122"/>
                <a:cs typeface="等线" panose="02010600030101010101" pitchFamily="2" charset="-122"/>
                <a:sym typeface="+mn-ea"/>
              </a:rPr>
              <a:t>空安全</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）非空类型</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在</a:t>
            </a:r>
            <a:r>
              <a:rPr lang="en-US" altLang="zh-CN" sz="1800" dirty="0">
                <a:latin typeface="等线" panose="02010600030101010101" pitchFamily="2" charset="-122"/>
                <a:ea typeface="等线" panose="02010600030101010101" pitchFamily="2" charset="-122"/>
                <a:cs typeface="等线" panose="02010600030101010101" pitchFamily="2" charset="-122"/>
              </a:rPr>
              <a:t> Kotlin </a:t>
            </a:r>
            <a:r>
              <a:rPr lang="zh-CN" altLang="en-US" sz="1800" dirty="0">
                <a:latin typeface="等线" panose="02010600030101010101" pitchFamily="2" charset="-122"/>
                <a:ea typeface="等线" panose="02010600030101010101" pitchFamily="2" charset="-122"/>
                <a:cs typeface="等线" panose="02010600030101010101" pitchFamily="2" charset="-122"/>
              </a:rPr>
              <a:t>中，默认情况下所有类型都是非空类型，如果需要存储空类型，必须显式声明可空类型，否则会报错</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en-US" altLang="zh-CN" sz="1800" dirty="0">
                <a:latin typeface="等线" panose="02010600030101010101" pitchFamily="2" charset="-122"/>
                <a:ea typeface="等线" panose="02010600030101010101" pitchFamily="2" charset="-122"/>
                <a:cs typeface="等线" panose="02010600030101010101" pitchFamily="2" charset="-122"/>
              </a:rPr>
              <a:t>name</a:t>
            </a:r>
            <a:r>
              <a:rPr lang="zh-CN" altLang="en-US" sz="1800" dirty="0">
                <a:latin typeface="等线" panose="02010600030101010101" pitchFamily="2" charset="-122"/>
                <a:ea typeface="等线" panose="02010600030101010101" pitchFamily="2" charset="-122"/>
                <a:cs typeface="等线" panose="02010600030101010101" pitchFamily="2" charset="-122"/>
              </a:rPr>
              <a:t>变量被声明为非空类型</a:t>
            </a:r>
            <a:r>
              <a:rPr lang="en-US" altLang="zh-CN" sz="1800" dirty="0">
                <a:latin typeface="等线" panose="02010600030101010101" pitchFamily="2" charset="-122"/>
                <a:ea typeface="等线" panose="02010600030101010101" pitchFamily="2" charset="-122"/>
                <a:cs typeface="等线" panose="02010600030101010101" pitchFamily="2" charset="-122"/>
              </a:rPr>
              <a:t> (String)</a:t>
            </a:r>
            <a:r>
              <a:rPr lang="zh-CN" altLang="en-US" sz="1800" dirty="0">
                <a:latin typeface="等线" panose="02010600030101010101" pitchFamily="2" charset="-122"/>
                <a:ea typeface="等线" panose="02010600030101010101" pitchFamily="2" charset="-122"/>
                <a:cs typeface="等线" panose="02010600030101010101" pitchFamily="2" charset="-122"/>
              </a:rPr>
              <a:t>，因此它不可以为</a:t>
            </a:r>
            <a:r>
              <a:rPr lang="en-US" altLang="zh-CN" sz="1800" dirty="0">
                <a:latin typeface="等线" panose="02010600030101010101" pitchFamily="2" charset="-122"/>
                <a:ea typeface="等线" panose="02010600030101010101" pitchFamily="2" charset="-122"/>
                <a:cs typeface="等线" panose="02010600030101010101" pitchFamily="2" charset="-122"/>
              </a:rPr>
              <a:t>null</a:t>
            </a:r>
            <a:endParaRPr lang="en-US" altLang="zh-CN"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1791335" y="4245610"/>
          <a:ext cx="5462270" cy="648970"/>
        </p:xfrm>
        <a:graphic>
          <a:graphicData uri="http://schemas.openxmlformats.org/drawingml/2006/table">
            <a:tbl>
              <a:tblPr/>
              <a:tblGrid>
                <a:gridCol w="5462270"/>
              </a:tblGrid>
              <a:tr h="64897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var name: String = "Kotlin"</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name = null // </a:t>
                      </a:r>
                      <a:r>
                        <a:rPr lang="zh-CN" altLang="en-US" sz="1400">
                          <a:solidFill>
                            <a:srgbClr val="008080"/>
                          </a:solidFill>
                          <a:latin typeface="宋体" panose="02010600030101010101" pitchFamily="2" charset="-122"/>
                          <a:ea typeface="宋体" panose="02010600030101010101" pitchFamily="2" charset="-122"/>
                        </a:rPr>
                        <a:t>错误，非空类型不能赋值 </a:t>
                      </a:r>
                      <a:r>
                        <a:rPr lang="en-US" altLang="zh-CN" sz="1400">
                          <a:solidFill>
                            <a:srgbClr val="008080"/>
                          </a:solidFill>
                          <a:latin typeface="宋体" panose="02010600030101010101" pitchFamily="2" charset="-122"/>
                          <a:ea typeface="宋体" panose="02010600030101010101" pitchFamily="2" charset="-122"/>
                        </a:rPr>
                        <a:t>null</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007600" cy="3898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6.1 </a:t>
            </a:r>
            <a:r>
              <a:rPr lang="zh-CN" altLang="en-US" sz="3200" dirty="0">
                <a:latin typeface="等线" panose="02010600030101010101" pitchFamily="2" charset="-122"/>
                <a:ea typeface="等线" panose="02010600030101010101" pitchFamily="2" charset="-122"/>
                <a:cs typeface="等线" panose="02010600030101010101" pitchFamily="2" charset="-122"/>
                <a:sym typeface="+mn-ea"/>
              </a:rPr>
              <a:t>空安全</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2</a:t>
            </a:r>
            <a:r>
              <a:rPr lang="zh-CN" altLang="en-US" sz="2000" dirty="0">
                <a:latin typeface="等线" panose="02010600030101010101" pitchFamily="2" charset="-122"/>
                <a:ea typeface="等线" panose="02010600030101010101" pitchFamily="2" charset="-122"/>
                <a:cs typeface="等线" panose="02010600030101010101" pitchFamily="2" charset="-122"/>
              </a:rPr>
              <a:t>）可空类型</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如果变量可能为可空类型，则在类型后加</a:t>
            </a:r>
            <a:r>
              <a:rPr lang="en-US" altLang="zh-CN" sz="1800" dirty="0">
                <a:latin typeface="等线" panose="02010600030101010101" pitchFamily="2" charset="-122"/>
                <a:ea typeface="等线" panose="02010600030101010101" pitchFamily="2" charset="-122"/>
                <a:cs typeface="等线" panose="02010600030101010101" pitchFamily="2" charset="-122"/>
              </a:rPr>
              <a:t> ?</a:t>
            </a:r>
            <a:r>
              <a:rPr lang="zh-CN" altLang="en-US" sz="1800" dirty="0">
                <a:latin typeface="等线" panose="02010600030101010101" pitchFamily="2" charset="-122"/>
                <a:ea typeface="等线" panose="02010600030101010101" pitchFamily="2" charset="-122"/>
                <a:cs typeface="等线" panose="02010600030101010101" pitchFamily="2" charset="-122"/>
              </a:rPr>
              <a:t>，表示可空类型</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nvGraphicFramePr>
        <p:xfrm>
          <a:off x="1791335" y="3469005"/>
          <a:ext cx="3881755" cy="150876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var name: String? = "Kotlin"</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name = null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可空类型允许赋值 </a:t>
                      </a:r>
                      <a:r>
                        <a:rPr lang="en-US" altLang="zh-CN" sz="1400">
                          <a:solidFill>
                            <a:srgbClr val="008080"/>
                          </a:solidFill>
                          <a:latin typeface="宋体" panose="02010600030101010101" pitchFamily="2" charset="-122"/>
                          <a:ea typeface="宋体" panose="02010600030101010101" pitchFamily="2" charset="-122"/>
                        </a:rPr>
                        <a:t>null</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3" name="表格 2"/>
          <p:cNvGraphicFramePr/>
          <p:nvPr>
            <p:custDataLst>
              <p:tags r:id="rId2"/>
            </p:custDataLst>
          </p:nvPr>
        </p:nvGraphicFramePr>
        <p:xfrm>
          <a:off x="1693545" y="4242435"/>
          <a:ext cx="7338060" cy="2326640"/>
        </p:xfrm>
        <a:graphic>
          <a:graphicData uri="http://schemas.openxmlformats.org/drawingml/2006/table">
            <a:tbl>
              <a:tblPr firstRow="1" bandRow="1">
                <a:tableStyleId>{2CC32779-0759-4C5C-883D-CC77C74B0C55}</a:tableStyleId>
              </a:tblPr>
              <a:tblGrid>
                <a:gridCol w="2446020"/>
                <a:gridCol w="2446020"/>
                <a:gridCol w="2446020"/>
              </a:tblGrid>
              <a:tr h="290830">
                <a:tc>
                  <a:txBody>
                    <a:bodyPr/>
                    <a:p>
                      <a:pPr marL="0" indent="0" algn="ctr">
                        <a:spcBef>
                          <a:spcPct val="0"/>
                        </a:spcBef>
                        <a:spcAft>
                          <a:spcPct val="0"/>
                        </a:spcAft>
                      </a:pPr>
                      <a:r>
                        <a:rPr lang="zh-CN" sz="1400"/>
                        <a:t>类型</a:t>
                      </a:r>
                      <a:endParaRPr lang="zh-CN" sz="1400"/>
                    </a:p>
                  </a:txBody>
                  <a:tcPr marL="9525" marR="9525" marT="9525" marB="9525" anchor="ctr" anchorCtr="0"/>
                </a:tc>
                <a:tc>
                  <a:txBody>
                    <a:bodyPr/>
                    <a:p>
                      <a:pPr marL="0" indent="0" algn="ctr">
                        <a:spcBef>
                          <a:spcPct val="0"/>
                        </a:spcBef>
                        <a:spcAft>
                          <a:spcPct val="0"/>
                        </a:spcAft>
                      </a:pPr>
                      <a:r>
                        <a:rPr lang="zh-CN" sz="1400"/>
                        <a:t>描述</a:t>
                      </a:r>
                      <a:endParaRPr lang="zh-CN" sz="1400"/>
                    </a:p>
                  </a:txBody>
                  <a:tcPr marL="9525" marR="9525" marT="9525" marB="9525" anchor="ctr" anchorCtr="0"/>
                </a:tc>
                <a:tc>
                  <a:txBody>
                    <a:bodyPr/>
                    <a:p>
                      <a:pPr marL="0" indent="0" algn="ctr">
                        <a:spcBef>
                          <a:spcPct val="0"/>
                        </a:spcBef>
                        <a:spcAft>
                          <a:spcPct val="0"/>
                        </a:spcAft>
                      </a:pPr>
                      <a:r>
                        <a:rPr lang="zh-CN" sz="1400"/>
                        <a:t>示例</a:t>
                      </a:r>
                      <a:endParaRPr lang="zh-CN" sz="1400"/>
                    </a:p>
                  </a:txBody>
                  <a:tcPr marL="9525" marR="9525" marT="9525" marB="9525" anchor="ctr" anchorCtr="0"/>
                </a:tc>
              </a:tr>
              <a:tr h="290830">
                <a:tc>
                  <a:txBody>
                    <a:bodyPr/>
                    <a:p>
                      <a:pPr algn="l">
                        <a:spcBef>
                          <a:spcPct val="0"/>
                        </a:spcBef>
                        <a:spcAft>
                          <a:spcPct val="0"/>
                        </a:spcAft>
                      </a:pPr>
                      <a:r>
                        <a:rPr lang="en-US" altLang="zh-CN" sz="1400"/>
                        <a:t>String?</a:t>
                      </a:r>
                      <a:endParaRPr lang="en-US" altLang="zh-CN" sz="1400"/>
                    </a:p>
                  </a:txBody>
                  <a:tcPr marL="9525" marR="9525" marT="9525" marB="9525" anchor="ctr" anchorCtr="0"/>
                </a:tc>
                <a:tc>
                  <a:txBody>
                    <a:bodyPr/>
                    <a:p>
                      <a:pPr marL="0" indent="0" algn="l">
                        <a:spcBef>
                          <a:spcPct val="0"/>
                        </a:spcBef>
                        <a:spcAft>
                          <a:spcPct val="0"/>
                        </a:spcAft>
                      </a:pPr>
                      <a:r>
                        <a:rPr lang="zh-CN" sz="1400"/>
                        <a:t>可为空的字符串类型</a:t>
                      </a:r>
                      <a:endParaRPr lang="zh-CN" sz="1400"/>
                    </a:p>
                  </a:txBody>
                  <a:tcPr marL="9525" marR="9525" marT="9525" marB="9525" anchor="ctr" anchorCtr="0"/>
                </a:tc>
                <a:tc>
                  <a:txBody>
                    <a:bodyPr/>
                    <a:p>
                      <a:pPr algn="l">
                        <a:spcBef>
                          <a:spcPct val="0"/>
                        </a:spcBef>
                        <a:spcAft>
                          <a:spcPct val="0"/>
                        </a:spcAft>
                      </a:pPr>
                      <a:r>
                        <a:rPr lang="en-US" altLang="zh-CN" sz="1400"/>
                        <a:t>val name: String? = null</a:t>
                      </a:r>
                      <a:endParaRPr lang="en-US" altLang="zh-CN" sz="1400"/>
                    </a:p>
                  </a:txBody>
                  <a:tcPr marL="9525" marR="9525" marT="9525" marB="9525" anchor="ctr" anchorCtr="0"/>
                </a:tc>
              </a:tr>
              <a:tr h="290830">
                <a:tc>
                  <a:txBody>
                    <a:bodyPr/>
                    <a:p>
                      <a:pPr algn="l">
                        <a:spcBef>
                          <a:spcPct val="0"/>
                        </a:spcBef>
                        <a:spcAft>
                          <a:spcPct val="0"/>
                        </a:spcAft>
                      </a:pPr>
                      <a:r>
                        <a:rPr lang="en-US" altLang="zh-CN" sz="1400"/>
                        <a:t>Int?</a:t>
                      </a:r>
                      <a:endParaRPr lang="en-US" altLang="zh-CN" sz="1400"/>
                    </a:p>
                  </a:txBody>
                  <a:tcPr marL="9525" marR="9525" marT="9525" marB="9525" anchor="ctr" anchorCtr="0"/>
                </a:tc>
                <a:tc>
                  <a:txBody>
                    <a:bodyPr/>
                    <a:p>
                      <a:pPr marL="0" indent="0" algn="l">
                        <a:spcBef>
                          <a:spcPct val="0"/>
                        </a:spcBef>
                        <a:spcAft>
                          <a:spcPct val="0"/>
                        </a:spcAft>
                      </a:pPr>
                      <a:r>
                        <a:rPr lang="zh-CN" sz="1400"/>
                        <a:t>可为空的整数类型</a:t>
                      </a:r>
                      <a:endParaRPr lang="zh-CN" sz="1400"/>
                    </a:p>
                  </a:txBody>
                  <a:tcPr marL="9525" marR="9525" marT="9525" marB="9525" anchor="ctr" anchorCtr="0"/>
                </a:tc>
                <a:tc>
                  <a:txBody>
                    <a:bodyPr/>
                    <a:p>
                      <a:pPr algn="l">
                        <a:spcBef>
                          <a:spcPct val="0"/>
                        </a:spcBef>
                        <a:spcAft>
                          <a:spcPct val="0"/>
                        </a:spcAft>
                      </a:pPr>
                      <a:r>
                        <a:rPr lang="en-US" altLang="zh-CN" sz="1400"/>
                        <a:t>val age: Int? = null</a:t>
                      </a:r>
                      <a:endParaRPr lang="en-US" altLang="zh-CN" sz="1400"/>
                    </a:p>
                  </a:txBody>
                  <a:tcPr marL="9525" marR="9525" marT="9525" marB="9525" anchor="ctr" anchorCtr="0"/>
                </a:tc>
              </a:tr>
              <a:tr h="290830">
                <a:tc>
                  <a:txBody>
                    <a:bodyPr/>
                    <a:p>
                      <a:pPr algn="l">
                        <a:spcBef>
                          <a:spcPct val="0"/>
                        </a:spcBef>
                        <a:spcAft>
                          <a:spcPct val="0"/>
                        </a:spcAft>
                      </a:pPr>
                      <a:r>
                        <a:rPr lang="en-US" altLang="zh-CN" sz="1400"/>
                        <a:t>Double?</a:t>
                      </a:r>
                      <a:endParaRPr lang="en-US" altLang="zh-CN" sz="1400"/>
                    </a:p>
                  </a:txBody>
                  <a:tcPr marL="9525" marR="9525" marT="9525" marB="9525" anchor="ctr" anchorCtr="0"/>
                </a:tc>
                <a:tc>
                  <a:txBody>
                    <a:bodyPr/>
                    <a:p>
                      <a:pPr marL="0" indent="0" algn="l">
                        <a:spcBef>
                          <a:spcPct val="0"/>
                        </a:spcBef>
                        <a:spcAft>
                          <a:spcPct val="0"/>
                        </a:spcAft>
                      </a:pPr>
                      <a:r>
                        <a:rPr lang="zh-CN" sz="1400"/>
                        <a:t>可为空的双精度浮点数类型</a:t>
                      </a:r>
                      <a:endParaRPr lang="zh-CN" sz="1400"/>
                    </a:p>
                  </a:txBody>
                  <a:tcPr marL="9525" marR="9525" marT="9525" marB="9525" anchor="ctr" anchorCtr="0"/>
                </a:tc>
                <a:tc>
                  <a:txBody>
                    <a:bodyPr/>
                    <a:p>
                      <a:pPr algn="l">
                        <a:spcBef>
                          <a:spcPct val="0"/>
                        </a:spcBef>
                        <a:spcAft>
                          <a:spcPct val="0"/>
                        </a:spcAft>
                      </a:pPr>
                      <a:r>
                        <a:rPr lang="en-US" altLang="zh-CN" sz="1400"/>
                        <a:t>val price: Double? = null</a:t>
                      </a:r>
                      <a:endParaRPr lang="en-US" altLang="zh-CN" sz="1400"/>
                    </a:p>
                  </a:txBody>
                  <a:tcPr marL="9525" marR="9525" marT="9525" marB="9525" anchor="ctr" anchorCtr="0"/>
                </a:tc>
              </a:tr>
              <a:tr h="290830">
                <a:tc>
                  <a:txBody>
                    <a:bodyPr/>
                    <a:p>
                      <a:pPr algn="l">
                        <a:spcBef>
                          <a:spcPct val="0"/>
                        </a:spcBef>
                        <a:spcAft>
                          <a:spcPct val="0"/>
                        </a:spcAft>
                      </a:pPr>
                      <a:r>
                        <a:rPr lang="en-US" altLang="zh-CN" sz="1400"/>
                        <a:t>Boolean?</a:t>
                      </a:r>
                      <a:endParaRPr lang="en-US" altLang="zh-CN" sz="1400"/>
                    </a:p>
                  </a:txBody>
                  <a:tcPr marL="9525" marR="9525" marT="9525" marB="9525" anchor="ctr" anchorCtr="0"/>
                </a:tc>
                <a:tc>
                  <a:txBody>
                    <a:bodyPr/>
                    <a:p>
                      <a:pPr marL="0" indent="0" algn="l">
                        <a:spcBef>
                          <a:spcPct val="0"/>
                        </a:spcBef>
                        <a:spcAft>
                          <a:spcPct val="0"/>
                        </a:spcAft>
                      </a:pPr>
                      <a:r>
                        <a:rPr lang="zh-CN" sz="1400"/>
                        <a:t>可为空的布尔类型</a:t>
                      </a:r>
                      <a:endParaRPr lang="zh-CN" sz="1400"/>
                    </a:p>
                  </a:txBody>
                  <a:tcPr marL="9525" marR="9525" marT="9525" marB="9525" anchor="ctr" anchorCtr="0"/>
                </a:tc>
                <a:tc>
                  <a:txBody>
                    <a:bodyPr/>
                    <a:p>
                      <a:pPr algn="l">
                        <a:spcBef>
                          <a:spcPct val="0"/>
                        </a:spcBef>
                        <a:spcAft>
                          <a:spcPct val="0"/>
                        </a:spcAft>
                      </a:pPr>
                      <a:r>
                        <a:rPr lang="en-US" altLang="zh-CN" sz="1400"/>
                        <a:t>val isActive: Boolean? = null</a:t>
                      </a:r>
                      <a:endParaRPr lang="en-US" altLang="zh-CN" sz="1400"/>
                    </a:p>
                  </a:txBody>
                  <a:tcPr marL="9525" marR="9525" marT="9525" marB="9525" anchor="ctr" anchorCtr="0"/>
                </a:tc>
              </a:tr>
              <a:tr h="290830">
                <a:tc>
                  <a:txBody>
                    <a:bodyPr/>
                    <a:p>
                      <a:pPr algn="l">
                        <a:spcBef>
                          <a:spcPct val="0"/>
                        </a:spcBef>
                        <a:spcAft>
                          <a:spcPct val="0"/>
                        </a:spcAft>
                      </a:pPr>
                      <a:r>
                        <a:rPr lang="en-US" altLang="zh-CN" sz="1400"/>
                        <a:t>List&lt;String&gt;?</a:t>
                      </a:r>
                      <a:endParaRPr lang="en-US" altLang="zh-CN" sz="1400"/>
                    </a:p>
                  </a:txBody>
                  <a:tcPr marL="9525" marR="9525" marT="9525" marB="9525" anchor="ctr" anchorCtr="0"/>
                </a:tc>
                <a:tc>
                  <a:txBody>
                    <a:bodyPr/>
                    <a:p>
                      <a:pPr marL="0" indent="0" algn="l">
                        <a:spcBef>
                          <a:spcPct val="0"/>
                        </a:spcBef>
                        <a:spcAft>
                          <a:spcPct val="0"/>
                        </a:spcAft>
                      </a:pPr>
                      <a:r>
                        <a:rPr lang="zh-CN" sz="1400"/>
                        <a:t>可为空的字符串列表类型</a:t>
                      </a:r>
                      <a:endParaRPr lang="zh-CN" sz="1400"/>
                    </a:p>
                  </a:txBody>
                  <a:tcPr marL="9525" marR="9525" marT="9525" marB="9525" anchor="ctr" anchorCtr="0"/>
                </a:tc>
                <a:tc>
                  <a:txBody>
                    <a:bodyPr/>
                    <a:p>
                      <a:pPr algn="l">
                        <a:spcBef>
                          <a:spcPct val="0"/>
                        </a:spcBef>
                        <a:spcAft>
                          <a:spcPct val="0"/>
                        </a:spcAft>
                      </a:pPr>
                      <a:r>
                        <a:rPr lang="en-US" altLang="zh-CN" sz="1400"/>
                        <a:t>val items: List&lt;String&gt;? = null</a:t>
                      </a:r>
                      <a:endParaRPr lang="en-US" altLang="zh-CN" sz="1400"/>
                    </a:p>
                  </a:txBody>
                  <a:tcPr marL="9525" marR="9525" marT="9525" marB="9525" anchor="ctr" anchorCtr="0"/>
                </a:tc>
              </a:tr>
              <a:tr h="290830">
                <a:tc>
                  <a:txBody>
                    <a:bodyPr/>
                    <a:p>
                      <a:pPr algn="l">
                        <a:spcBef>
                          <a:spcPct val="0"/>
                        </a:spcBef>
                        <a:spcAft>
                          <a:spcPct val="0"/>
                        </a:spcAft>
                      </a:pPr>
                      <a:r>
                        <a:rPr lang="en-US" altLang="zh-CN" sz="1400"/>
                        <a:t>Map&lt;String, Int&gt;?</a:t>
                      </a:r>
                      <a:endParaRPr lang="en-US" altLang="zh-CN" sz="1400"/>
                    </a:p>
                  </a:txBody>
                  <a:tcPr marL="9525" marR="9525" marT="9525" marB="9525" anchor="ctr" anchorCtr="0"/>
                </a:tc>
                <a:tc>
                  <a:txBody>
                    <a:bodyPr/>
                    <a:p>
                      <a:pPr marL="0" indent="0" algn="l">
                        <a:spcBef>
                          <a:spcPct val="0"/>
                        </a:spcBef>
                        <a:spcAft>
                          <a:spcPct val="0"/>
                        </a:spcAft>
                      </a:pPr>
                      <a:r>
                        <a:rPr lang="zh-CN" sz="1400"/>
                        <a:t>可为空的键值对映射类型</a:t>
                      </a:r>
                      <a:endParaRPr lang="zh-CN" sz="1400"/>
                    </a:p>
                  </a:txBody>
                  <a:tcPr marL="9525" marR="9525" marT="9525" marB="9525" anchor="ctr" anchorCtr="0"/>
                </a:tc>
                <a:tc>
                  <a:txBody>
                    <a:bodyPr/>
                    <a:p>
                      <a:pPr algn="l">
                        <a:spcBef>
                          <a:spcPct val="0"/>
                        </a:spcBef>
                        <a:spcAft>
                          <a:spcPct val="0"/>
                        </a:spcAft>
                      </a:pPr>
                      <a:r>
                        <a:rPr lang="en-US" altLang="zh-CN" sz="1400"/>
                        <a:t>val scores: Map&lt;String, Int&gt;? = null</a:t>
                      </a:r>
                      <a:endParaRPr lang="en-US" altLang="zh-CN" sz="1400"/>
                    </a:p>
                  </a:txBody>
                  <a:tcPr marL="9525" marR="9525" marT="9525" marB="9525" anchor="ctr" anchorCtr="0"/>
                </a:tc>
              </a:tr>
              <a:tr h="290830">
                <a:tc>
                  <a:txBody>
                    <a:bodyPr/>
                    <a:p>
                      <a:pPr algn="l">
                        <a:spcBef>
                          <a:spcPct val="0"/>
                        </a:spcBef>
                        <a:spcAft>
                          <a:spcPct val="0"/>
                        </a:spcAft>
                      </a:pPr>
                      <a:r>
                        <a:rPr lang="en-US" altLang="zh-CN" sz="1400"/>
                        <a:t>Person?</a:t>
                      </a:r>
                      <a:endParaRPr lang="en-US" altLang="zh-CN" sz="1400"/>
                    </a:p>
                  </a:txBody>
                  <a:tcPr marL="9525" marR="9525" marT="9525" marB="9525" anchor="ctr" anchorCtr="0"/>
                </a:tc>
                <a:tc>
                  <a:txBody>
                    <a:bodyPr/>
                    <a:p>
                      <a:pPr marL="0" indent="0" algn="l">
                        <a:spcBef>
                          <a:spcPct val="0"/>
                        </a:spcBef>
                        <a:spcAft>
                          <a:spcPct val="0"/>
                        </a:spcAft>
                      </a:pPr>
                      <a:r>
                        <a:rPr lang="zh-CN" sz="1400"/>
                        <a:t>可为空的自定义对象类型</a:t>
                      </a:r>
                      <a:endParaRPr lang="zh-CN" sz="1400"/>
                    </a:p>
                  </a:txBody>
                  <a:tcPr marL="9525" marR="9525" marT="9525" marB="9525" anchor="ctr" anchorCtr="0"/>
                </a:tc>
                <a:tc>
                  <a:txBody>
                    <a:bodyPr/>
                    <a:p>
                      <a:pPr algn="l">
                        <a:spcBef>
                          <a:spcPct val="0"/>
                        </a:spcBef>
                        <a:spcAft>
                          <a:spcPct val="0"/>
                        </a:spcAft>
                      </a:pPr>
                      <a:r>
                        <a:rPr lang="en-US" altLang="zh-CN" sz="1400"/>
                        <a:t>val person: Person? = null</a:t>
                      </a:r>
                      <a:endParaRPr lang="en-US" altLang="zh-CN" sz="1400"/>
                    </a:p>
                  </a:txBody>
                  <a:tcPr marL="9525" marR="9525" marT="9525" marB="9525" anchor="ctr" anchorCtr="0"/>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007600" cy="3898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6.1 </a:t>
            </a:r>
            <a:r>
              <a:rPr lang="zh-CN" altLang="en-US" sz="3200" dirty="0">
                <a:latin typeface="等线" panose="02010600030101010101" pitchFamily="2" charset="-122"/>
                <a:ea typeface="等线" panose="02010600030101010101" pitchFamily="2" charset="-122"/>
                <a:cs typeface="等线" panose="02010600030101010101" pitchFamily="2" charset="-122"/>
                <a:sym typeface="+mn-ea"/>
              </a:rPr>
              <a:t>空安全</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3</a:t>
            </a:r>
            <a:r>
              <a:rPr lang="zh-CN" altLang="en-US" sz="2000" dirty="0">
                <a:latin typeface="等线" panose="02010600030101010101" pitchFamily="2" charset="-122"/>
                <a:ea typeface="等线" panose="02010600030101010101" pitchFamily="2" charset="-122"/>
                <a:cs typeface="等线" panose="02010600030101010101" pitchFamily="2" charset="-122"/>
              </a:rPr>
              <a:t>）强制非空</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强制非空使用两个惊叹号（</a:t>
            </a:r>
            <a:r>
              <a:rPr lang="en-US" altLang="zh-CN" sz="1800" dirty="0">
                <a:latin typeface="等线" panose="02010600030101010101" pitchFamily="2" charset="-122"/>
                <a:ea typeface="等线" panose="02010600030101010101" pitchFamily="2" charset="-122"/>
                <a:cs typeface="等线" panose="02010600030101010101" pitchFamily="2" charset="-122"/>
              </a:rPr>
              <a:t>!!</a:t>
            </a:r>
            <a:r>
              <a:rPr lang="zh-CN" altLang="en-US" sz="1800" dirty="0">
                <a:latin typeface="等线" panose="02010600030101010101" pitchFamily="2" charset="-122"/>
                <a:ea typeface="等线" panose="02010600030101010101" pitchFamily="2" charset="-122"/>
                <a:cs typeface="等线" panose="02010600030101010101" pitchFamily="2" charset="-122"/>
              </a:rPr>
              <a:t>）告诉编译器</a:t>
            </a:r>
            <a:r>
              <a:rPr lang="en-US" altLang="zh-CN" sz="1800" dirty="0">
                <a:latin typeface="等线" panose="02010600030101010101" pitchFamily="2" charset="-122"/>
                <a:ea typeface="等线" panose="02010600030101010101" pitchFamily="2" charset="-122"/>
                <a:cs typeface="等线" panose="02010600030101010101" pitchFamily="2" charset="-122"/>
              </a:rPr>
              <a:t>“</a:t>
            </a:r>
            <a:r>
              <a:rPr lang="zh-CN" altLang="en-US" sz="1800" dirty="0">
                <a:latin typeface="等线" panose="02010600030101010101" pitchFamily="2" charset="-122"/>
                <a:ea typeface="等线" panose="02010600030101010101" pitchFamily="2" charset="-122"/>
                <a:cs typeface="等线" panose="02010600030101010101" pitchFamily="2" charset="-122"/>
              </a:rPr>
              <a:t>确信这个值不是</a:t>
            </a:r>
            <a:r>
              <a:rPr lang="en-US" altLang="zh-CN" sz="1800" dirty="0">
                <a:latin typeface="等线" panose="02010600030101010101" pitchFamily="2" charset="-122"/>
                <a:ea typeface="等线" panose="02010600030101010101" pitchFamily="2" charset="-122"/>
                <a:cs typeface="等线" panose="02010600030101010101" pitchFamily="2" charset="-122"/>
              </a:rPr>
              <a:t> null”</a:t>
            </a:r>
            <a:r>
              <a:rPr lang="zh-CN" altLang="en-US" sz="1800" dirty="0">
                <a:latin typeface="等线" panose="02010600030101010101" pitchFamily="2" charset="-122"/>
                <a:ea typeface="等线" panose="02010600030101010101" pitchFamily="2" charset="-122"/>
                <a:cs typeface="等线" panose="02010600030101010101" pitchFamily="2" charset="-122"/>
              </a:rPr>
              <a:t>。如果不幸这个值是</a:t>
            </a:r>
            <a:r>
              <a:rPr lang="en-US" altLang="zh-CN" sz="1800" dirty="0">
                <a:latin typeface="等线" panose="02010600030101010101" pitchFamily="2" charset="-122"/>
                <a:ea typeface="等线" panose="02010600030101010101" pitchFamily="2" charset="-122"/>
                <a:cs typeface="等线" panose="02010600030101010101" pitchFamily="2" charset="-122"/>
              </a:rPr>
              <a:t>null</a:t>
            </a:r>
            <a:r>
              <a:rPr lang="zh-CN" altLang="en-US" sz="1800" dirty="0">
                <a:latin typeface="等线" panose="02010600030101010101" pitchFamily="2" charset="-122"/>
                <a:ea typeface="等线" panose="02010600030101010101" pitchFamily="2" charset="-122"/>
                <a:cs typeface="等线" panose="02010600030101010101" pitchFamily="2" charset="-122"/>
              </a:rPr>
              <a:t>，此时否则会抛出异常</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en-US" altLang="zh-CN"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第</a:t>
            </a:r>
            <a:r>
              <a:rPr lang="en-US" altLang="zh-CN" sz="1800" dirty="0">
                <a:latin typeface="等线" panose="02010600030101010101" pitchFamily="2" charset="-122"/>
                <a:ea typeface="等线" panose="02010600030101010101" pitchFamily="2" charset="-122"/>
                <a:cs typeface="等线" panose="02010600030101010101" pitchFamily="2" charset="-122"/>
              </a:rPr>
              <a:t>2</a:t>
            </a:r>
            <a:r>
              <a:rPr lang="zh-CN" altLang="en-US" sz="1800" dirty="0">
                <a:latin typeface="等线" panose="02010600030101010101" pitchFamily="2" charset="-122"/>
                <a:ea typeface="等线" panose="02010600030101010101" pitchFamily="2" charset="-122"/>
                <a:cs typeface="等线" panose="02010600030101010101" pitchFamily="2" charset="-122"/>
              </a:rPr>
              <a:t>行代码</a:t>
            </a:r>
            <a:r>
              <a:rPr lang="en-US" altLang="zh-CN" sz="1800" dirty="0">
                <a:latin typeface="等线" panose="02010600030101010101" pitchFamily="2" charset="-122"/>
                <a:ea typeface="等线" panose="02010600030101010101" pitchFamily="2" charset="-122"/>
                <a:cs typeface="等线" panose="02010600030101010101" pitchFamily="2" charset="-122"/>
              </a:rPr>
              <a:t>name!!</a:t>
            </a:r>
            <a:r>
              <a:rPr lang="zh-CN" altLang="en-US" sz="1800" dirty="0">
                <a:latin typeface="等线" panose="02010600030101010101" pitchFamily="2" charset="-122"/>
                <a:ea typeface="等线" panose="02010600030101010101" pitchFamily="2" charset="-122"/>
                <a:cs typeface="等线" panose="02010600030101010101" pitchFamily="2" charset="-122"/>
              </a:rPr>
              <a:t>强制指定</a:t>
            </a:r>
            <a:r>
              <a:rPr lang="en-US" altLang="zh-CN" sz="1800" dirty="0">
                <a:latin typeface="等线" panose="02010600030101010101" pitchFamily="2" charset="-122"/>
                <a:ea typeface="等线" panose="02010600030101010101" pitchFamily="2" charset="-122"/>
                <a:cs typeface="等线" panose="02010600030101010101" pitchFamily="2" charset="-122"/>
              </a:rPr>
              <a:t>name</a:t>
            </a:r>
            <a:r>
              <a:rPr lang="zh-CN" altLang="en-US" sz="1800" dirty="0">
                <a:latin typeface="等线" panose="02010600030101010101" pitchFamily="2" charset="-122"/>
                <a:ea typeface="等线" panose="02010600030101010101" pitchFamily="2" charset="-122"/>
                <a:cs typeface="等线" panose="02010600030101010101" pitchFamily="2" charset="-122"/>
              </a:rPr>
              <a:t>为非空，而实际上此时</a:t>
            </a:r>
            <a:r>
              <a:rPr lang="en-US" altLang="zh-CN" sz="1800" dirty="0">
                <a:latin typeface="等线" panose="02010600030101010101" pitchFamily="2" charset="-122"/>
                <a:ea typeface="等线" panose="02010600030101010101" pitchFamily="2" charset="-122"/>
                <a:cs typeface="等线" panose="02010600030101010101" pitchFamily="2" charset="-122"/>
              </a:rPr>
              <a:t>name</a:t>
            </a:r>
            <a:r>
              <a:rPr lang="zh-CN" altLang="en-US" sz="1800" dirty="0">
                <a:latin typeface="等线" panose="02010600030101010101" pitchFamily="2" charset="-122"/>
                <a:ea typeface="等线" panose="02010600030101010101" pitchFamily="2" charset="-122"/>
                <a:cs typeface="等线" panose="02010600030101010101" pitchFamily="2" charset="-122"/>
              </a:rPr>
              <a:t>是</a:t>
            </a:r>
            <a:r>
              <a:rPr lang="en-US" altLang="zh-CN" sz="1800" dirty="0">
                <a:latin typeface="等线" panose="02010600030101010101" pitchFamily="2" charset="-122"/>
                <a:ea typeface="等线" panose="02010600030101010101" pitchFamily="2" charset="-122"/>
                <a:cs typeface="等线" panose="02010600030101010101" pitchFamily="2" charset="-122"/>
              </a:rPr>
              <a:t>null</a:t>
            </a:r>
            <a:r>
              <a:rPr lang="zh-CN" altLang="en-US" sz="1800" dirty="0">
                <a:latin typeface="等线" panose="02010600030101010101" pitchFamily="2" charset="-122"/>
                <a:ea typeface="等线" panose="02010600030101010101" pitchFamily="2" charset="-122"/>
                <a:cs typeface="等线" panose="02010600030101010101" pitchFamily="2" charset="-122"/>
              </a:rPr>
              <a:t>，这样代码会出现空指针异常。</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正确的做法是先判断变量</a:t>
            </a:r>
            <a:r>
              <a:rPr lang="en-US" altLang="zh-CN" sz="1800" dirty="0">
                <a:latin typeface="等线" panose="02010600030101010101" pitchFamily="2" charset="-122"/>
                <a:ea typeface="等线" panose="02010600030101010101" pitchFamily="2" charset="-122"/>
                <a:cs typeface="等线" panose="02010600030101010101" pitchFamily="2" charset="-122"/>
              </a:rPr>
              <a:t>name</a:t>
            </a:r>
            <a:r>
              <a:rPr lang="zh-CN" altLang="en-US" sz="1800" dirty="0">
                <a:latin typeface="等线" panose="02010600030101010101" pitchFamily="2" charset="-122"/>
                <a:ea typeface="等线" panose="02010600030101010101" pitchFamily="2" charset="-122"/>
                <a:cs typeface="等线" panose="02010600030101010101" pitchFamily="2" charset="-122"/>
              </a:rPr>
              <a:t>是否为</a:t>
            </a:r>
            <a:r>
              <a:rPr lang="en-US" altLang="zh-CN" sz="1800" dirty="0">
                <a:latin typeface="等线" panose="02010600030101010101" pitchFamily="2" charset="-122"/>
                <a:ea typeface="等线" panose="02010600030101010101" pitchFamily="2" charset="-122"/>
                <a:cs typeface="等线" panose="02010600030101010101" pitchFamily="2" charset="-122"/>
              </a:rPr>
              <a:t>null</a:t>
            </a:r>
            <a:r>
              <a:rPr lang="zh-CN" altLang="en-US" sz="1800" dirty="0">
                <a:latin typeface="等线" panose="02010600030101010101" pitchFamily="2" charset="-122"/>
                <a:ea typeface="等线" panose="02010600030101010101" pitchFamily="2" charset="-122"/>
                <a:cs typeface="等线" panose="02010600030101010101" pitchFamily="2" charset="-122"/>
              </a:rPr>
              <a:t>，如下：</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1778635" y="3447415"/>
          <a:ext cx="7520940" cy="621665"/>
        </p:xfrm>
        <a:graphic>
          <a:graphicData uri="http://schemas.openxmlformats.org/drawingml/2006/table">
            <a:tbl>
              <a:tblPr/>
              <a:tblGrid>
                <a:gridCol w="7520940"/>
              </a:tblGrid>
              <a:tr h="62166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var name: String? = null</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println(name!!.length) // </a:t>
                      </a:r>
                      <a:r>
                        <a:rPr lang="zh-CN" altLang="en-US" sz="1400">
                          <a:solidFill>
                            <a:srgbClr val="008080"/>
                          </a:solidFill>
                          <a:latin typeface="宋体" panose="02010600030101010101" pitchFamily="2" charset="-122"/>
                          <a:ea typeface="宋体" panose="02010600030101010101" pitchFamily="2" charset="-122"/>
                        </a:rPr>
                        <a:t>⚠</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运行时报错：</a:t>
                      </a:r>
                      <a:r>
                        <a:rPr lang="en-US" altLang="zh-CN" sz="1400">
                          <a:solidFill>
                            <a:srgbClr val="008080"/>
                          </a:solidFill>
                          <a:latin typeface="宋体" panose="02010600030101010101" pitchFamily="2" charset="-122"/>
                          <a:ea typeface="宋体" panose="02010600030101010101" pitchFamily="2" charset="-122"/>
                        </a:rPr>
                        <a:t>NullPointerException</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7" name="表格 6"/>
          <p:cNvGraphicFramePr/>
          <p:nvPr>
            <p:custDataLst>
              <p:tags r:id="rId3"/>
            </p:custDataLst>
          </p:nvPr>
        </p:nvGraphicFramePr>
        <p:xfrm>
          <a:off x="1821180" y="5080635"/>
          <a:ext cx="5789930" cy="1075055"/>
        </p:xfrm>
        <a:graphic>
          <a:graphicData uri="http://schemas.openxmlformats.org/drawingml/2006/table">
            <a:tbl>
              <a:tblPr/>
              <a:tblGrid>
                <a:gridCol w="5789930"/>
              </a:tblGrid>
              <a:tr h="107505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var name: String? = "Kotlin"</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if (name != null)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println(name!!.length)  </a:t>
                      </a:r>
                      <a:r>
                        <a:rPr lang="en-US" altLang="zh-CN" sz="1400">
                          <a:solidFill>
                            <a:srgbClr val="008080"/>
                          </a:solidFill>
                          <a:latin typeface="宋体" panose="02010600030101010101" pitchFamily="2" charset="-122"/>
                          <a:ea typeface="宋体" panose="02010600030101010101" pitchFamily="2" charset="-122"/>
                        </a:rPr>
                        <a:t>// 6</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007600" cy="3898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6.1 </a:t>
            </a:r>
            <a:r>
              <a:rPr lang="zh-CN" altLang="en-US" sz="3200" dirty="0">
                <a:latin typeface="等线" panose="02010600030101010101" pitchFamily="2" charset="-122"/>
                <a:ea typeface="等线" panose="02010600030101010101" pitchFamily="2" charset="-122"/>
                <a:cs typeface="等线" panose="02010600030101010101" pitchFamily="2" charset="-122"/>
                <a:sym typeface="+mn-ea"/>
              </a:rPr>
              <a:t>空安全</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4</a:t>
            </a:r>
            <a:r>
              <a:rPr lang="zh-CN" altLang="en-US" sz="2000" dirty="0">
                <a:latin typeface="等线" panose="02010600030101010101" pitchFamily="2" charset="-122"/>
                <a:ea typeface="等线" panose="02010600030101010101" pitchFamily="2" charset="-122"/>
                <a:cs typeface="等线" panose="02010600030101010101" pitchFamily="2" charset="-122"/>
              </a:rPr>
              <a:t>）安全调用操作符</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安全调用操作符</a:t>
            </a:r>
            <a:r>
              <a:rPr lang="en-US" altLang="zh-CN" sz="1800" dirty="0">
                <a:latin typeface="等线" panose="02010600030101010101" pitchFamily="2" charset="-122"/>
                <a:ea typeface="等线" panose="02010600030101010101" pitchFamily="2" charset="-122"/>
                <a:cs typeface="等线" panose="02010600030101010101" pitchFamily="2" charset="-122"/>
              </a:rPr>
              <a:t> (?.)</a:t>
            </a:r>
            <a:r>
              <a:rPr lang="zh-CN" altLang="en-US" sz="1800" dirty="0">
                <a:latin typeface="等线" panose="02010600030101010101" pitchFamily="2" charset="-122"/>
                <a:ea typeface="等线" panose="02010600030101010101" pitchFamily="2" charset="-122"/>
                <a:cs typeface="等线" panose="02010600030101010101" pitchFamily="2" charset="-122"/>
              </a:rPr>
              <a:t>可避免访问</a:t>
            </a:r>
            <a:r>
              <a:rPr lang="en-US" altLang="zh-CN" sz="1800" dirty="0">
                <a:latin typeface="等线" panose="02010600030101010101" pitchFamily="2" charset="-122"/>
                <a:ea typeface="等线" panose="02010600030101010101" pitchFamily="2" charset="-122"/>
                <a:cs typeface="等线" panose="02010600030101010101" pitchFamily="2" charset="-122"/>
              </a:rPr>
              <a:t>null</a:t>
            </a:r>
            <a:r>
              <a:rPr lang="zh-CN" altLang="en-US" sz="1800" dirty="0">
                <a:latin typeface="等线" panose="02010600030101010101" pitchFamily="2" charset="-122"/>
                <a:ea typeface="等线" panose="02010600030101010101" pitchFamily="2" charset="-122"/>
                <a:cs typeface="等线" panose="02010600030101010101" pitchFamily="2" charset="-122"/>
              </a:rPr>
              <a:t>导致的异常。如果对象为</a:t>
            </a:r>
            <a:r>
              <a:rPr lang="en-US" altLang="zh-CN" sz="1800" dirty="0">
                <a:latin typeface="等线" panose="02010600030101010101" pitchFamily="2" charset="-122"/>
                <a:ea typeface="等线" panose="02010600030101010101" pitchFamily="2" charset="-122"/>
                <a:cs typeface="等线" panose="02010600030101010101" pitchFamily="2" charset="-122"/>
              </a:rPr>
              <a:t>null</a:t>
            </a:r>
            <a:r>
              <a:rPr lang="zh-CN" altLang="en-US" sz="1800" dirty="0">
                <a:latin typeface="等线" panose="02010600030101010101" pitchFamily="2" charset="-122"/>
                <a:ea typeface="等线" panose="02010600030101010101" pitchFamily="2" charset="-122"/>
                <a:cs typeface="等线" panose="02010600030101010101" pitchFamily="2" charset="-122"/>
              </a:rPr>
              <a:t>，则整个表达式返回</a:t>
            </a:r>
            <a:r>
              <a:rPr lang="en-US" altLang="zh-CN" sz="1800" dirty="0">
                <a:latin typeface="等线" panose="02010600030101010101" pitchFamily="2" charset="-122"/>
                <a:ea typeface="等线" panose="02010600030101010101" pitchFamily="2" charset="-122"/>
                <a:cs typeface="等线" panose="02010600030101010101" pitchFamily="2" charset="-122"/>
              </a:rPr>
              <a:t> null</a:t>
            </a:r>
            <a:r>
              <a:rPr lang="zh-CN" altLang="en-US" sz="1800" dirty="0">
                <a:latin typeface="等线" panose="02010600030101010101" pitchFamily="2" charset="-122"/>
                <a:ea typeface="等线" panose="02010600030101010101" pitchFamily="2" charset="-122"/>
                <a:cs typeface="等线" panose="02010600030101010101" pitchFamily="2" charset="-122"/>
              </a:rPr>
              <a:t>，不会抛出异常</a:t>
            </a:r>
            <a:r>
              <a:rPr lang="en-US" altLang="zh-CN" sz="1800" dirty="0">
                <a:latin typeface="等线" panose="02010600030101010101" pitchFamily="2" charset="-122"/>
                <a:ea typeface="等线" panose="02010600030101010101" pitchFamily="2" charset="-122"/>
                <a:cs typeface="等线" panose="02010600030101010101" pitchFamily="2" charset="-122"/>
              </a:rPr>
              <a:t>                                                        </a:t>
            </a:r>
            <a:r>
              <a:rPr lang="zh-CN" altLang="en-US" sz="1800" dirty="0">
                <a:latin typeface="等线" panose="02010600030101010101" pitchFamily="2" charset="-122"/>
                <a:ea typeface="等线" panose="02010600030101010101" pitchFamily="2" charset="-122"/>
                <a:cs typeface="等线" panose="02010600030101010101" pitchFamily="2" charset="-122"/>
              </a:rPr>
              <a:t>等价于：</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从上面的代码可以发现，安全调用操作符的使用，可以大量减少代码量，同时减少的产生异常的可能性</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安全调用操作符允许安全地访问嵌套属性，这是一种链式调用，如果任何一级为</a:t>
            </a:r>
            <a:r>
              <a:rPr lang="en-US" altLang="zh-CN" sz="1800" dirty="0">
                <a:latin typeface="等线" panose="02010600030101010101" pitchFamily="2" charset="-122"/>
                <a:ea typeface="等线" panose="02010600030101010101" pitchFamily="2" charset="-122"/>
                <a:cs typeface="等线" panose="02010600030101010101" pitchFamily="2" charset="-122"/>
              </a:rPr>
              <a:t>null</a:t>
            </a:r>
            <a:r>
              <a:rPr lang="zh-CN" altLang="en-US" sz="1800" dirty="0">
                <a:latin typeface="等线" panose="02010600030101010101" pitchFamily="2" charset="-122"/>
                <a:ea typeface="等线" panose="02010600030101010101" pitchFamily="2" charset="-122"/>
                <a:cs typeface="等线" panose="02010600030101010101" pitchFamily="2" charset="-122"/>
              </a:rPr>
              <a:t>，整个链条返回</a:t>
            </a:r>
            <a:r>
              <a:rPr lang="en-US" altLang="zh-CN" sz="1800" dirty="0">
                <a:latin typeface="等线" panose="02010600030101010101" pitchFamily="2" charset="-122"/>
                <a:ea typeface="等线" panose="02010600030101010101" pitchFamily="2" charset="-122"/>
                <a:cs typeface="等线" panose="02010600030101010101" pitchFamily="2" charset="-122"/>
              </a:rPr>
              <a:t>null</a:t>
            </a:r>
            <a:r>
              <a:rPr lang="zh-CN" altLang="en-US" sz="1800" dirty="0">
                <a:latin typeface="等线" panose="02010600030101010101" pitchFamily="2" charset="-122"/>
                <a:ea typeface="等线" panose="02010600030101010101" pitchFamily="2" charset="-122"/>
                <a:cs typeface="等线" panose="02010600030101010101" pitchFamily="2" charset="-122"/>
              </a:rPr>
              <a:t>，不会导致空指针异常</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1791335" y="3365500"/>
          <a:ext cx="4699000" cy="668020"/>
        </p:xfrm>
        <a:graphic>
          <a:graphicData uri="http://schemas.openxmlformats.org/drawingml/2006/table">
            <a:tbl>
              <a:tblPr/>
              <a:tblGrid>
                <a:gridCol w="4699000"/>
              </a:tblGrid>
              <a:tr h="66802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var name: String? = null</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println(name?.length)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null</a:t>
                      </a:r>
                      <a:r>
                        <a:rPr lang="zh-CN" altLang="en-US" sz="1400">
                          <a:solidFill>
                            <a:srgbClr val="008080"/>
                          </a:solidFill>
                          <a:latin typeface="宋体" panose="02010600030101010101" pitchFamily="2" charset="-122"/>
                          <a:ea typeface="宋体" panose="02010600030101010101" pitchFamily="2" charset="-122"/>
                        </a:rPr>
                        <a:t>，不会报错</a:t>
                      </a:r>
                      <a:endParaRPr lang="zh-CN" altLang="en-US"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7" name="表格 6"/>
          <p:cNvGraphicFramePr/>
          <p:nvPr/>
        </p:nvGraphicFramePr>
        <p:xfrm>
          <a:off x="7761605" y="3015615"/>
          <a:ext cx="3881755" cy="150876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if (name != null)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println(name.length)</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else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println(null)</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8" name="表格 7"/>
          <p:cNvGraphicFramePr/>
          <p:nvPr>
            <p:custDataLst>
              <p:tags r:id="rId3"/>
            </p:custDataLst>
          </p:nvPr>
        </p:nvGraphicFramePr>
        <p:xfrm>
          <a:off x="1765935" y="4695190"/>
          <a:ext cx="5460365" cy="1072515"/>
        </p:xfrm>
        <a:graphic>
          <a:graphicData uri="http://schemas.openxmlformats.org/drawingml/2006/table">
            <a:tbl>
              <a:tblPr/>
              <a:tblGrid>
                <a:gridCol w="5460365"/>
              </a:tblGrid>
              <a:tr h="107251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data class Person(val name: String?, val address: String?)</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val person: Person? = Person(null, "New York")</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println(person?.name?.length)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null</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println(person?.address?.length)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8</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007600" cy="3898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6.1 </a:t>
            </a:r>
            <a:r>
              <a:rPr lang="zh-CN" altLang="en-US" sz="3200" dirty="0">
                <a:latin typeface="等线" panose="02010600030101010101" pitchFamily="2" charset="-122"/>
                <a:ea typeface="等线" panose="02010600030101010101" pitchFamily="2" charset="-122"/>
                <a:cs typeface="等线" panose="02010600030101010101" pitchFamily="2" charset="-122"/>
                <a:sym typeface="+mn-ea"/>
              </a:rPr>
              <a:t>空安全</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5</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Elvis</a:t>
            </a:r>
            <a:r>
              <a:rPr lang="zh-CN" altLang="en-US" sz="2000" dirty="0">
                <a:latin typeface="等线" panose="02010600030101010101" pitchFamily="2" charset="-122"/>
                <a:ea typeface="等线" panose="02010600030101010101" pitchFamily="2" charset="-122"/>
                <a:cs typeface="等线" panose="02010600030101010101" pitchFamily="2" charset="-122"/>
              </a:rPr>
              <a:t>操作符</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en-US" altLang="zh-CN" sz="1800" dirty="0">
                <a:latin typeface="等线" panose="02010600030101010101" pitchFamily="2" charset="-122"/>
                <a:ea typeface="等线" panose="02010600030101010101" pitchFamily="2" charset="-122"/>
                <a:cs typeface="等线" panose="02010600030101010101" pitchFamily="2" charset="-122"/>
              </a:rPr>
              <a:t>Elvis </a:t>
            </a:r>
            <a:r>
              <a:rPr lang="zh-CN" altLang="en-US" sz="1800" dirty="0">
                <a:latin typeface="等线" panose="02010600030101010101" pitchFamily="2" charset="-122"/>
                <a:ea typeface="等线" panose="02010600030101010101" pitchFamily="2" charset="-122"/>
                <a:cs typeface="等线" panose="02010600030101010101" pitchFamily="2" charset="-122"/>
              </a:rPr>
              <a:t>操作符</a:t>
            </a:r>
            <a:r>
              <a:rPr lang="en-US" altLang="zh-CN" sz="1800" dirty="0">
                <a:latin typeface="等线" panose="02010600030101010101" pitchFamily="2" charset="-122"/>
                <a:ea typeface="等线" panose="02010600030101010101" pitchFamily="2" charset="-122"/>
                <a:cs typeface="等线" panose="02010600030101010101" pitchFamily="2" charset="-122"/>
              </a:rPr>
              <a:t>?:</a:t>
            </a:r>
            <a:r>
              <a:rPr lang="zh-CN" altLang="en-US" sz="1800" dirty="0">
                <a:latin typeface="等线" panose="02010600030101010101" pitchFamily="2" charset="-122"/>
                <a:ea typeface="等线" panose="02010600030101010101" pitchFamily="2" charset="-122"/>
                <a:cs typeface="等线" panose="02010600030101010101" pitchFamily="2" charset="-122"/>
              </a:rPr>
              <a:t>是用于处理可空类型的一个运算符，它的作用是当左侧表达式的结果为</a:t>
            </a:r>
            <a:r>
              <a:rPr lang="en-US" altLang="zh-CN" sz="1800" dirty="0">
                <a:latin typeface="等线" panose="02010600030101010101" pitchFamily="2" charset="-122"/>
                <a:ea typeface="等线" panose="02010600030101010101" pitchFamily="2" charset="-122"/>
                <a:cs typeface="等线" panose="02010600030101010101" pitchFamily="2" charset="-122"/>
              </a:rPr>
              <a:t>null</a:t>
            </a:r>
            <a:r>
              <a:rPr lang="zh-CN" altLang="en-US" sz="1800" dirty="0">
                <a:latin typeface="等线" panose="02010600030101010101" pitchFamily="2" charset="-122"/>
                <a:ea typeface="等线" panose="02010600030101010101" pitchFamily="2" charset="-122"/>
                <a:cs typeface="等线" panose="02010600030101010101" pitchFamily="2" charset="-122"/>
              </a:rPr>
              <a:t>时，返回右侧的默认值。它常用于提供</a:t>
            </a:r>
            <a:r>
              <a:rPr lang="en-US" altLang="zh-CN" sz="1800" dirty="0">
                <a:latin typeface="等线" panose="02010600030101010101" pitchFamily="2" charset="-122"/>
                <a:ea typeface="等线" panose="02010600030101010101" pitchFamily="2" charset="-122"/>
                <a:cs typeface="等线" panose="02010600030101010101" pitchFamily="2" charset="-122"/>
              </a:rPr>
              <a:t>null</a:t>
            </a:r>
            <a:r>
              <a:rPr lang="zh-CN" altLang="en-US" sz="1800" dirty="0">
                <a:latin typeface="等线" panose="02010600030101010101" pitchFamily="2" charset="-122"/>
                <a:ea typeface="等线" panose="02010600030101010101" pitchFamily="2" charset="-122"/>
                <a:cs typeface="等线" panose="02010600030101010101" pitchFamily="2" charset="-122"/>
              </a:rPr>
              <a:t>值的替代方案，避免空指针异常</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第</a:t>
            </a:r>
            <a:r>
              <a:rPr lang="en-US" altLang="zh-CN" sz="1800" dirty="0">
                <a:latin typeface="等线" panose="02010600030101010101" pitchFamily="2" charset="-122"/>
                <a:ea typeface="等线" panose="02010600030101010101" pitchFamily="2" charset="-122"/>
                <a:cs typeface="等线" panose="02010600030101010101" pitchFamily="2" charset="-122"/>
              </a:rPr>
              <a:t>2</a:t>
            </a:r>
            <a:r>
              <a:rPr lang="zh-CN" altLang="en-US" sz="1800" dirty="0">
                <a:latin typeface="等线" panose="02010600030101010101" pitchFamily="2" charset="-122"/>
                <a:ea typeface="等线" panose="02010600030101010101" pitchFamily="2" charset="-122"/>
                <a:cs typeface="等线" panose="02010600030101010101" pitchFamily="2" charset="-122"/>
              </a:rPr>
              <a:t>行代码中，如果左侧表达式（</a:t>
            </a:r>
            <a:r>
              <a:rPr lang="en-US" altLang="zh-CN" sz="1800" dirty="0">
                <a:latin typeface="等线" panose="02010600030101010101" pitchFamily="2" charset="-122"/>
                <a:ea typeface="等线" panose="02010600030101010101" pitchFamily="2" charset="-122"/>
                <a:cs typeface="等线" panose="02010600030101010101" pitchFamily="2" charset="-122"/>
              </a:rPr>
              <a:t>name?.length</a:t>
            </a:r>
            <a:r>
              <a:rPr lang="zh-CN" altLang="en-US" sz="1800" dirty="0">
                <a:latin typeface="等线" panose="02010600030101010101" pitchFamily="2" charset="-122"/>
                <a:ea typeface="等线" panose="02010600030101010101" pitchFamily="2" charset="-122"/>
                <a:cs typeface="等线" panose="02010600030101010101" pitchFamily="2" charset="-122"/>
              </a:rPr>
              <a:t>）的结果为</a:t>
            </a:r>
            <a:r>
              <a:rPr lang="en-US" altLang="zh-CN" sz="1800" dirty="0">
                <a:latin typeface="等线" panose="02010600030101010101" pitchFamily="2" charset="-122"/>
                <a:ea typeface="等线" panose="02010600030101010101" pitchFamily="2" charset="-122"/>
                <a:cs typeface="等线" panose="02010600030101010101" pitchFamily="2" charset="-122"/>
              </a:rPr>
              <a:t>null</a:t>
            </a:r>
            <a:r>
              <a:rPr lang="zh-CN" altLang="en-US" sz="1800" dirty="0">
                <a:latin typeface="等线" panose="02010600030101010101" pitchFamily="2" charset="-122"/>
                <a:ea typeface="等线" panose="02010600030101010101" pitchFamily="2" charset="-122"/>
                <a:cs typeface="等线" panose="02010600030101010101" pitchFamily="2" charset="-122"/>
              </a:rPr>
              <a:t>，右侧的</a:t>
            </a:r>
            <a:r>
              <a:rPr lang="en-US" altLang="zh-CN" sz="1800" dirty="0">
                <a:latin typeface="等线" panose="02010600030101010101" pitchFamily="2" charset="-122"/>
                <a:ea typeface="等线" panose="02010600030101010101" pitchFamily="2" charset="-122"/>
                <a:cs typeface="等线" panose="02010600030101010101" pitchFamily="2" charset="-122"/>
              </a:rPr>
              <a:t>0</a:t>
            </a:r>
            <a:r>
              <a:rPr lang="zh-CN" altLang="en-US" sz="1800" dirty="0">
                <a:latin typeface="等线" panose="02010600030101010101" pitchFamily="2" charset="-122"/>
                <a:ea typeface="等线" panose="02010600030101010101" pitchFamily="2" charset="-122"/>
                <a:cs typeface="等线" panose="02010600030101010101" pitchFamily="2" charset="-122"/>
              </a:rPr>
              <a:t>作为默认值</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在</a:t>
            </a:r>
            <a:r>
              <a:rPr lang="en-US" altLang="zh-CN" sz="1800" dirty="0">
                <a:latin typeface="等线" panose="02010600030101010101" pitchFamily="2" charset="-122"/>
                <a:ea typeface="等线" panose="02010600030101010101" pitchFamily="2" charset="-122"/>
                <a:cs typeface="等线" panose="02010600030101010101" pitchFamily="2" charset="-122"/>
              </a:rPr>
              <a:t>name</a:t>
            </a:r>
            <a:r>
              <a:rPr lang="zh-CN" altLang="en-US" sz="1800" dirty="0">
                <a:latin typeface="等线" panose="02010600030101010101" pitchFamily="2" charset="-122"/>
                <a:ea typeface="等线" panose="02010600030101010101" pitchFamily="2" charset="-122"/>
                <a:cs typeface="等线" panose="02010600030101010101" pitchFamily="2" charset="-122"/>
              </a:rPr>
              <a:t>为</a:t>
            </a:r>
            <a:r>
              <a:rPr lang="en-US" altLang="zh-CN" sz="1800" dirty="0">
                <a:latin typeface="等线" panose="02010600030101010101" pitchFamily="2" charset="-122"/>
                <a:ea typeface="等线" panose="02010600030101010101" pitchFamily="2" charset="-122"/>
                <a:cs typeface="等线" panose="02010600030101010101" pitchFamily="2" charset="-122"/>
              </a:rPr>
              <a:t>null</a:t>
            </a:r>
            <a:r>
              <a:rPr lang="zh-CN" altLang="en-US" sz="1800" dirty="0">
                <a:latin typeface="等线" panose="02010600030101010101" pitchFamily="2" charset="-122"/>
                <a:ea typeface="等线" panose="02010600030101010101" pitchFamily="2" charset="-122"/>
                <a:cs typeface="等线" panose="02010600030101010101" pitchFamily="2" charset="-122"/>
              </a:rPr>
              <a:t>时，抛出</a:t>
            </a:r>
            <a:r>
              <a:rPr lang="en-US" altLang="zh-CN" sz="1800" dirty="0">
                <a:latin typeface="等线" panose="02010600030101010101" pitchFamily="2" charset="-122"/>
                <a:ea typeface="等线" panose="02010600030101010101" pitchFamily="2" charset="-122"/>
                <a:cs typeface="等线" panose="02010600030101010101" pitchFamily="2" charset="-122"/>
              </a:rPr>
              <a:t>IllegalArgumentException</a:t>
            </a:r>
            <a:endParaRPr lang="en-US" altLang="zh-CN"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en-US" altLang="zh-CN"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nvGraphicFramePr>
        <p:xfrm>
          <a:off x="1791335" y="3463925"/>
          <a:ext cx="6290310" cy="899795"/>
        </p:xfrm>
        <a:graphic>
          <a:graphicData uri="http://schemas.openxmlformats.org/drawingml/2006/table">
            <a:tbl>
              <a:tblPr/>
              <a:tblGrid>
                <a:gridCol w="6290310"/>
              </a:tblGrid>
              <a:tr h="89979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var name: String? = null</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val length = name?.length ?: 0 </a:t>
                      </a:r>
                      <a:r>
                        <a:rPr lang="en-US" altLang="zh-CN" sz="1400">
                          <a:solidFill>
                            <a:srgbClr val="008080"/>
                          </a:solidFill>
                          <a:latin typeface="宋体" panose="02010600030101010101" pitchFamily="2" charset="-122"/>
                          <a:ea typeface="宋体" panose="02010600030101010101" pitchFamily="2" charset="-122"/>
                        </a:rPr>
                        <a:t> // name </a:t>
                      </a:r>
                      <a:r>
                        <a:rPr lang="zh-CN" altLang="en-US" sz="1400">
                          <a:solidFill>
                            <a:srgbClr val="008080"/>
                          </a:solidFill>
                          <a:latin typeface="宋体" panose="02010600030101010101" pitchFamily="2" charset="-122"/>
                          <a:ea typeface="宋体" panose="02010600030101010101" pitchFamily="2" charset="-122"/>
                        </a:rPr>
                        <a:t>为 </a:t>
                      </a:r>
                      <a:r>
                        <a:rPr lang="en-US" altLang="zh-CN" sz="1400">
                          <a:solidFill>
                            <a:srgbClr val="008080"/>
                          </a:solidFill>
                          <a:latin typeface="宋体" panose="02010600030101010101" pitchFamily="2" charset="-122"/>
                          <a:ea typeface="宋体" panose="02010600030101010101" pitchFamily="2" charset="-122"/>
                        </a:rPr>
                        <a:t>null</a:t>
                      </a:r>
                      <a:r>
                        <a:rPr lang="zh-CN" altLang="en-US" sz="1400">
                          <a:solidFill>
                            <a:srgbClr val="008080"/>
                          </a:solidFill>
                          <a:latin typeface="宋体" panose="02010600030101010101" pitchFamily="2" charset="-122"/>
                          <a:ea typeface="宋体" panose="02010600030101010101" pitchFamily="2" charset="-122"/>
                        </a:rPr>
                        <a:t>，返回 </a:t>
                      </a:r>
                      <a:r>
                        <a:rPr lang="en-US" altLang="zh-CN" sz="1400">
                          <a:solidFill>
                            <a:srgbClr val="008080"/>
                          </a:solidFill>
                          <a:latin typeface="宋体" panose="02010600030101010101" pitchFamily="2" charset="-122"/>
                          <a:ea typeface="宋体" panose="02010600030101010101" pitchFamily="2" charset="-122"/>
                        </a:rPr>
                        <a:t>0</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println(length)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0</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8" name="表格 7"/>
          <p:cNvGraphicFramePr/>
          <p:nvPr>
            <p:custDataLst>
              <p:tags r:id="rId2"/>
            </p:custDataLst>
          </p:nvPr>
        </p:nvGraphicFramePr>
        <p:xfrm>
          <a:off x="1791335" y="5045075"/>
          <a:ext cx="4850765" cy="767080"/>
        </p:xfrm>
        <a:graphic>
          <a:graphicData uri="http://schemas.openxmlformats.org/drawingml/2006/table">
            <a:tbl>
              <a:tblPr/>
              <a:tblGrid>
                <a:gridCol w="4850765"/>
              </a:tblGrid>
              <a:tr h="76708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name: String? = null</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val result = name ?: throw IllegalArgumentException("name </a:t>
                      </a:r>
                      <a:r>
                        <a:rPr lang="zh-CN" altLang="en-US" sz="1400">
                          <a:solidFill>
                            <a:srgbClr val="008080"/>
                          </a:solidFill>
                          <a:latin typeface="宋体" panose="02010600030101010101" pitchFamily="2" charset="-122"/>
                          <a:ea typeface="宋体" panose="02010600030101010101" pitchFamily="2" charset="-122"/>
                        </a:rPr>
                        <a:t>不能为空</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007600" cy="3898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6.1 </a:t>
            </a:r>
            <a:r>
              <a:rPr lang="zh-CN" altLang="en-US" sz="3200" dirty="0">
                <a:latin typeface="等线" panose="02010600030101010101" pitchFamily="2" charset="-122"/>
                <a:ea typeface="等线" panose="02010600030101010101" pitchFamily="2" charset="-122"/>
                <a:cs typeface="等线" panose="02010600030101010101" pitchFamily="2" charset="-122"/>
                <a:sym typeface="+mn-ea"/>
              </a:rPr>
              <a:t>空安全</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6</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Let</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en-US" altLang="zh-CN" sz="1800" dirty="0">
                <a:latin typeface="等线" panose="02010600030101010101" pitchFamily="2" charset="-122"/>
                <a:ea typeface="等线" panose="02010600030101010101" pitchFamily="2" charset="-122"/>
                <a:cs typeface="等线" panose="02010600030101010101" pitchFamily="2" charset="-122"/>
              </a:rPr>
              <a:t>let</a:t>
            </a:r>
            <a:r>
              <a:rPr lang="zh-CN" altLang="en-US" sz="1800" dirty="0">
                <a:latin typeface="等线" panose="02010600030101010101" pitchFamily="2" charset="-122"/>
                <a:ea typeface="等线" panose="02010600030101010101" pitchFamily="2" charset="-122"/>
                <a:cs typeface="等线" panose="02010600030101010101" pitchFamily="2" charset="-122"/>
              </a:rPr>
              <a:t>是一个常用的作用域函数，主要用于对某个对象执行一段操作，尤其适合处理可空类型，避免出现空指针异常</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第</a:t>
            </a:r>
            <a:r>
              <a:rPr lang="en-US" altLang="zh-CN" sz="1800" dirty="0">
                <a:latin typeface="等线" panose="02010600030101010101" pitchFamily="2" charset="-122"/>
                <a:ea typeface="等线" panose="02010600030101010101" pitchFamily="2" charset="-122"/>
                <a:cs typeface="等线" panose="02010600030101010101" pitchFamily="2" charset="-122"/>
              </a:rPr>
              <a:t>3</a:t>
            </a:r>
            <a:r>
              <a:rPr lang="zh-CN" altLang="en-US" sz="1800" dirty="0">
                <a:latin typeface="等线" panose="02010600030101010101" pitchFamily="2" charset="-122"/>
                <a:ea typeface="等线" panose="02010600030101010101" pitchFamily="2" charset="-122"/>
                <a:cs typeface="等线" panose="02010600030101010101" pitchFamily="2" charset="-122"/>
              </a:rPr>
              <a:t>行代码中的</a:t>
            </a:r>
            <a:r>
              <a:rPr lang="en-US" altLang="zh-CN" sz="1800" dirty="0">
                <a:latin typeface="等线" panose="02010600030101010101" pitchFamily="2" charset="-122"/>
                <a:ea typeface="等线" panose="02010600030101010101" pitchFamily="2" charset="-122"/>
                <a:cs typeface="等线" panose="02010600030101010101" pitchFamily="2" charset="-122"/>
              </a:rPr>
              <a:t>?.let { ... }</a:t>
            </a:r>
            <a:r>
              <a:rPr lang="zh-CN" altLang="en-US" sz="1800" dirty="0">
                <a:latin typeface="等线" panose="02010600030101010101" pitchFamily="2" charset="-122"/>
                <a:ea typeface="等线" panose="02010600030101010101" pitchFamily="2" charset="-122"/>
                <a:cs typeface="等线" panose="02010600030101010101" pitchFamily="2" charset="-122"/>
              </a:rPr>
              <a:t>，表示如果</a:t>
            </a:r>
            <a:r>
              <a:rPr lang="en-US" altLang="zh-CN" sz="1800" dirty="0">
                <a:latin typeface="等线" panose="02010600030101010101" pitchFamily="2" charset="-122"/>
                <a:ea typeface="等线" panose="02010600030101010101" pitchFamily="2" charset="-122"/>
                <a:cs typeface="等线" panose="02010600030101010101" pitchFamily="2" charset="-122"/>
              </a:rPr>
              <a:t>name</a:t>
            </a:r>
            <a:r>
              <a:rPr lang="zh-CN" altLang="en-US" sz="1800" dirty="0">
                <a:latin typeface="等线" panose="02010600030101010101" pitchFamily="2" charset="-122"/>
                <a:ea typeface="等线" panose="02010600030101010101" pitchFamily="2" charset="-122"/>
                <a:cs typeface="等线" panose="02010600030101010101" pitchFamily="2" charset="-122"/>
              </a:rPr>
              <a:t>不为</a:t>
            </a:r>
            <a:r>
              <a:rPr lang="en-US" altLang="zh-CN" sz="1800" dirty="0">
                <a:latin typeface="等线" panose="02010600030101010101" pitchFamily="2" charset="-122"/>
                <a:ea typeface="等线" panose="02010600030101010101" pitchFamily="2" charset="-122"/>
                <a:cs typeface="等线" panose="02010600030101010101" pitchFamily="2" charset="-122"/>
              </a:rPr>
              <a:t> null</a:t>
            </a:r>
            <a:r>
              <a:rPr lang="zh-CN" altLang="en-US" sz="1800" dirty="0">
                <a:latin typeface="等线" panose="02010600030101010101" pitchFamily="2" charset="-122"/>
                <a:ea typeface="等线" panose="02010600030101010101" pitchFamily="2" charset="-122"/>
                <a:cs typeface="等线" panose="02010600030101010101" pitchFamily="2" charset="-122"/>
              </a:rPr>
              <a:t>，就执行</a:t>
            </a:r>
            <a:r>
              <a:rPr lang="en-US" altLang="zh-CN" sz="1800" dirty="0">
                <a:latin typeface="等线" panose="02010600030101010101" pitchFamily="2" charset="-122"/>
                <a:ea typeface="等线" panose="02010600030101010101" pitchFamily="2" charset="-122"/>
                <a:cs typeface="等线" panose="02010600030101010101" pitchFamily="2" charset="-122"/>
              </a:rPr>
              <a:t>let</a:t>
            </a:r>
            <a:r>
              <a:rPr lang="zh-CN" altLang="en-US" sz="1800" dirty="0">
                <a:latin typeface="等线" panose="02010600030101010101" pitchFamily="2" charset="-122"/>
                <a:ea typeface="等线" panose="02010600030101010101" pitchFamily="2" charset="-122"/>
                <a:cs typeface="等线" panose="02010600030101010101" pitchFamily="2" charset="-122"/>
              </a:rPr>
              <a:t>代码块中的内容。第</a:t>
            </a:r>
            <a:r>
              <a:rPr lang="en-US" altLang="zh-CN" sz="1800" dirty="0">
                <a:latin typeface="等线" panose="02010600030101010101" pitchFamily="2" charset="-122"/>
                <a:ea typeface="等线" panose="02010600030101010101" pitchFamily="2" charset="-122"/>
                <a:cs typeface="等线" panose="02010600030101010101" pitchFamily="2" charset="-122"/>
              </a:rPr>
              <a:t>4</a:t>
            </a:r>
            <a:r>
              <a:rPr lang="zh-CN" altLang="en-US" sz="1800" dirty="0">
                <a:latin typeface="等线" panose="02010600030101010101" pitchFamily="2" charset="-122"/>
                <a:ea typeface="等线" panose="02010600030101010101" pitchFamily="2" charset="-122"/>
                <a:cs typeface="等线" panose="02010600030101010101" pitchFamily="2" charset="-122"/>
              </a:rPr>
              <a:t>行代码</a:t>
            </a:r>
            <a:r>
              <a:rPr lang="en-US" altLang="zh-CN" sz="1800" dirty="0">
                <a:latin typeface="等线" panose="02010600030101010101" pitchFamily="2" charset="-122"/>
                <a:ea typeface="等线" panose="02010600030101010101" pitchFamily="2" charset="-122"/>
                <a:cs typeface="等线" panose="02010600030101010101" pitchFamily="2" charset="-122"/>
              </a:rPr>
              <a:t>it</a:t>
            </a:r>
            <a:r>
              <a:rPr lang="zh-CN" altLang="en-US" sz="1800" dirty="0">
                <a:latin typeface="等线" panose="02010600030101010101" pitchFamily="2" charset="-122"/>
                <a:ea typeface="等线" panose="02010600030101010101" pitchFamily="2" charset="-122"/>
                <a:cs typeface="等线" panose="02010600030101010101" pitchFamily="2" charset="-122"/>
              </a:rPr>
              <a:t>是</a:t>
            </a:r>
            <a:r>
              <a:rPr lang="en-US" altLang="zh-CN" sz="1800" dirty="0">
                <a:latin typeface="等线" panose="02010600030101010101" pitchFamily="2" charset="-122"/>
                <a:ea typeface="等线" panose="02010600030101010101" pitchFamily="2" charset="-122"/>
                <a:cs typeface="等线" panose="02010600030101010101" pitchFamily="2" charset="-122"/>
              </a:rPr>
              <a:t>let</a:t>
            </a:r>
            <a:r>
              <a:rPr lang="zh-CN" altLang="en-US" sz="1800" dirty="0">
                <a:latin typeface="等线" panose="02010600030101010101" pitchFamily="2" charset="-122"/>
                <a:ea typeface="等线" panose="02010600030101010101" pitchFamily="2" charset="-122"/>
                <a:cs typeface="等线" panose="02010600030101010101" pitchFamily="2" charset="-122"/>
              </a:rPr>
              <a:t>中的默认参数名，代表当前对象（这里是</a:t>
            </a:r>
            <a:r>
              <a:rPr lang="en-US" altLang="zh-CN" sz="1800" dirty="0">
                <a:latin typeface="等线" panose="02010600030101010101" pitchFamily="2" charset="-122"/>
                <a:ea typeface="等线" panose="02010600030101010101" pitchFamily="2" charset="-122"/>
                <a:cs typeface="等线" panose="02010600030101010101" pitchFamily="2" charset="-122"/>
              </a:rPr>
              <a:t> name</a:t>
            </a:r>
            <a:r>
              <a:rPr lang="zh-CN" altLang="en-US" sz="1800" dirty="0">
                <a:latin typeface="等线" panose="02010600030101010101" pitchFamily="2" charset="-122"/>
                <a:ea typeface="等线" panose="02010600030101010101" pitchFamily="2" charset="-122"/>
                <a:cs typeface="等线" panose="02010600030101010101" pitchFamily="2" charset="-122"/>
              </a:rPr>
              <a:t>）</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因此</a:t>
            </a:r>
            <a:r>
              <a:rPr lang="en-US" altLang="zh-CN" sz="1800" dirty="0">
                <a:latin typeface="等线" panose="02010600030101010101" pitchFamily="2" charset="-122"/>
                <a:ea typeface="等线" panose="02010600030101010101" pitchFamily="2" charset="-122"/>
                <a:cs typeface="等线" panose="02010600030101010101" pitchFamily="2" charset="-122"/>
              </a:rPr>
              <a:t>let</a:t>
            </a:r>
            <a:r>
              <a:rPr lang="zh-CN" altLang="en-US" sz="1800" dirty="0">
                <a:latin typeface="等线" panose="02010600030101010101" pitchFamily="2" charset="-122"/>
                <a:ea typeface="等线" panose="02010600030101010101" pitchFamily="2" charset="-122"/>
                <a:cs typeface="等线" panose="02010600030101010101" pitchFamily="2" charset="-122"/>
              </a:rPr>
              <a:t>可以根据变量是否为空，决定程序的执行流程，非常安全，避免出现空指针异常</a:t>
            </a:r>
            <a:endParaRPr lang="en-US" altLang="zh-CN"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1791335" y="3322955"/>
          <a:ext cx="6684010" cy="1146175"/>
        </p:xfrm>
        <a:graphic>
          <a:graphicData uri="http://schemas.openxmlformats.org/drawingml/2006/table">
            <a:tbl>
              <a:tblPr/>
              <a:tblGrid>
                <a:gridCol w="6684010"/>
              </a:tblGrid>
              <a:tr h="114617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name: String? = "Kotlin"</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name?.let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println("</a:t>
                      </a:r>
                      <a:r>
                        <a:rPr lang="zh-CN" altLang="en-US" sz="1400">
                          <a:solidFill>
                            <a:srgbClr val="008080"/>
                          </a:solidFill>
                          <a:latin typeface="宋体" panose="02010600030101010101" pitchFamily="2" charset="-122"/>
                          <a:ea typeface="宋体" panose="02010600030101010101" pitchFamily="2" charset="-122"/>
                        </a:rPr>
                        <a:t>名字是：</a:t>
                      </a:r>
                      <a:r>
                        <a:rPr lang="en-US" altLang="zh-CN" sz="1400">
                          <a:solidFill>
                            <a:srgbClr val="008080"/>
                          </a:solidFill>
                          <a:latin typeface="宋体" panose="02010600030101010101" pitchFamily="2" charset="-122"/>
                          <a:ea typeface="宋体" panose="02010600030101010101" pitchFamily="2" charset="-122"/>
                        </a:rPr>
                        <a:t>$it")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名字是：</a:t>
                      </a:r>
                      <a:r>
                        <a:rPr lang="en-US" altLang="zh-CN" sz="1400">
                          <a:solidFill>
                            <a:srgbClr val="008080"/>
                          </a:solidFill>
                          <a:latin typeface="宋体" panose="02010600030101010101" pitchFamily="2" charset="-122"/>
                          <a:ea typeface="宋体" panose="02010600030101010101" pitchFamily="2" charset="-122"/>
                        </a:rPr>
                        <a:t>Kotlin</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4.1</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简介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4989195" cy="42760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zh-CN" sz="3200" dirty="0">
                <a:latin typeface="等线" panose="02010600030101010101" pitchFamily="2" charset="-122"/>
                <a:ea typeface="等线" panose="02010600030101010101" pitchFamily="2" charset="-122"/>
                <a:cs typeface="等线" panose="02010600030101010101" pitchFamily="2" charset="-122"/>
              </a:rPr>
              <a:t>4.1.3 Kotlin</a:t>
            </a:r>
            <a:r>
              <a:rPr lang="zh-CN" altLang="en-US" sz="3200" dirty="0">
                <a:latin typeface="等线" panose="02010600030101010101" pitchFamily="2" charset="-122"/>
                <a:ea typeface="等线" panose="02010600030101010101" pitchFamily="2" charset="-122"/>
                <a:cs typeface="等线" panose="02010600030101010101" pitchFamily="2" charset="-122"/>
              </a:rPr>
              <a:t>特性</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marL="685800" lvl="2" indent="0">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）更简洁的语法，提高开发效率</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3"/>
            <a:r>
              <a:rPr lang="en-US" altLang="zh-CN" sz="1800" dirty="0">
                <a:latin typeface="等线" panose="02010600030101010101" pitchFamily="2" charset="-122"/>
                <a:ea typeface="等线" panose="02010600030101010101" pitchFamily="2" charset="-122"/>
                <a:cs typeface="等线" panose="02010600030101010101" pitchFamily="2" charset="-122"/>
              </a:rPr>
              <a:t>Kotlin</a:t>
            </a:r>
            <a:r>
              <a:rPr lang="zh-CN" altLang="en-US" sz="1800" dirty="0">
                <a:latin typeface="等线" panose="02010600030101010101" pitchFamily="2" charset="-122"/>
                <a:ea typeface="等线" panose="02010600030101010101" pitchFamily="2" charset="-122"/>
                <a:cs typeface="等线" panose="02010600030101010101" pitchFamily="2" charset="-122"/>
              </a:rPr>
              <a:t>相较于</a:t>
            </a:r>
            <a:r>
              <a:rPr lang="en-US" altLang="zh-CN" sz="1800" dirty="0">
                <a:latin typeface="等线" panose="02010600030101010101" pitchFamily="2" charset="-122"/>
                <a:ea typeface="等线" panose="02010600030101010101" pitchFamily="2" charset="-122"/>
                <a:cs typeface="等线" panose="02010600030101010101" pitchFamily="2" charset="-122"/>
              </a:rPr>
              <a:t>Java</a:t>
            </a:r>
            <a:r>
              <a:rPr lang="zh-CN" altLang="en-US" sz="1800" dirty="0">
                <a:latin typeface="等线" panose="02010600030101010101" pitchFamily="2" charset="-122"/>
                <a:ea typeface="等线" panose="02010600030101010101" pitchFamily="2" charset="-122"/>
                <a:cs typeface="等线" panose="02010600030101010101" pitchFamily="2" charset="-122"/>
              </a:rPr>
              <a:t>减少了大量样板代码，使开发人员可以用更少的代码完成相同的功能。例如，</a:t>
            </a:r>
            <a:r>
              <a:rPr lang="en-US" altLang="zh-CN" sz="1800" dirty="0">
                <a:latin typeface="等线" panose="02010600030101010101" pitchFamily="2" charset="-122"/>
                <a:ea typeface="等线" panose="02010600030101010101" pitchFamily="2" charset="-122"/>
                <a:cs typeface="等线" panose="02010600030101010101" pitchFamily="2" charset="-122"/>
              </a:rPr>
              <a:t>Kotlin </a:t>
            </a:r>
            <a:r>
              <a:rPr lang="zh-CN" altLang="en-US" sz="1800" dirty="0">
                <a:latin typeface="等线" panose="02010600030101010101" pitchFamily="2" charset="-122"/>
                <a:ea typeface="等线" panose="02010600030101010101" pitchFamily="2" charset="-122"/>
                <a:cs typeface="等线" panose="02010600030101010101" pitchFamily="2" charset="-122"/>
              </a:rPr>
              <a:t>提供了数据类（</a:t>
            </a:r>
            <a:r>
              <a:rPr lang="en-US" altLang="zh-CN" sz="1800" dirty="0">
                <a:latin typeface="等线" panose="02010600030101010101" pitchFamily="2" charset="-122"/>
                <a:ea typeface="等线" panose="02010600030101010101" pitchFamily="2" charset="-122"/>
                <a:cs typeface="等线" panose="02010600030101010101" pitchFamily="2" charset="-122"/>
              </a:rPr>
              <a:t>data class</a:t>
            </a:r>
            <a:r>
              <a:rPr lang="zh-CN" altLang="en-US" sz="1800" dirty="0">
                <a:latin typeface="等线" panose="02010600030101010101" pitchFamily="2" charset="-122"/>
                <a:ea typeface="等线" panose="02010600030101010101" pitchFamily="2" charset="-122"/>
                <a:cs typeface="等线" panose="02010600030101010101" pitchFamily="2" charset="-122"/>
              </a:rPr>
              <a:t>），可自动生成</a:t>
            </a:r>
            <a:r>
              <a:rPr lang="en-US" altLang="zh-CN" sz="1800" dirty="0">
                <a:latin typeface="等线" panose="02010600030101010101" pitchFamily="2" charset="-122"/>
                <a:ea typeface="等线" panose="02010600030101010101" pitchFamily="2" charset="-122"/>
                <a:cs typeface="等线" panose="02010600030101010101" pitchFamily="2" charset="-122"/>
              </a:rPr>
              <a:t> equals()</a:t>
            </a:r>
            <a:r>
              <a:rPr lang="zh-CN" altLang="en-US" sz="1800" dirty="0">
                <a:latin typeface="等线" panose="02010600030101010101" pitchFamily="2" charset="-122"/>
                <a:ea typeface="等线" panose="02010600030101010101" pitchFamily="2" charset="-122"/>
                <a:cs typeface="等线" panose="02010600030101010101" pitchFamily="2" charset="-122"/>
              </a:rPr>
              <a:t>、</a:t>
            </a:r>
            <a:r>
              <a:rPr lang="en-US" altLang="zh-CN" sz="1800" dirty="0">
                <a:latin typeface="等线" panose="02010600030101010101" pitchFamily="2" charset="-122"/>
                <a:ea typeface="等线" panose="02010600030101010101" pitchFamily="2" charset="-122"/>
                <a:cs typeface="等线" panose="02010600030101010101" pitchFamily="2" charset="-122"/>
              </a:rPr>
              <a:t>hashCode()</a:t>
            </a:r>
            <a:r>
              <a:rPr lang="zh-CN" altLang="en-US" sz="1800" dirty="0">
                <a:latin typeface="等线" panose="02010600030101010101" pitchFamily="2" charset="-122"/>
                <a:ea typeface="等线" panose="02010600030101010101" pitchFamily="2" charset="-122"/>
                <a:cs typeface="等线" panose="02010600030101010101" pitchFamily="2" charset="-122"/>
              </a:rPr>
              <a:t>、</a:t>
            </a:r>
            <a:r>
              <a:rPr lang="en-US" altLang="zh-CN" sz="1800" dirty="0">
                <a:latin typeface="等线" panose="02010600030101010101" pitchFamily="2" charset="-122"/>
                <a:ea typeface="等线" panose="02010600030101010101" pitchFamily="2" charset="-122"/>
                <a:cs typeface="等线" panose="02010600030101010101" pitchFamily="2" charset="-122"/>
              </a:rPr>
              <a:t>toString()</a:t>
            </a:r>
            <a:r>
              <a:rPr lang="zh-CN" altLang="en-US" sz="1800" dirty="0">
                <a:latin typeface="等线" panose="02010600030101010101" pitchFamily="2" charset="-122"/>
                <a:ea typeface="等线" panose="02010600030101010101" pitchFamily="2" charset="-122"/>
                <a:cs typeface="等线" panose="02010600030101010101" pitchFamily="2" charset="-122"/>
              </a:rPr>
              <a:t>方法，而在</a:t>
            </a:r>
            <a:r>
              <a:rPr lang="en-US" altLang="zh-CN" sz="1800" dirty="0">
                <a:latin typeface="等线" panose="02010600030101010101" pitchFamily="2" charset="-122"/>
                <a:ea typeface="等线" panose="02010600030101010101" pitchFamily="2" charset="-122"/>
                <a:cs typeface="等线" panose="02010600030101010101" pitchFamily="2" charset="-122"/>
              </a:rPr>
              <a:t>Java</a:t>
            </a:r>
            <a:r>
              <a:rPr lang="zh-CN" altLang="en-US" sz="1800" dirty="0">
                <a:latin typeface="等线" panose="02010600030101010101" pitchFamily="2" charset="-122"/>
                <a:ea typeface="等线" panose="02010600030101010101" pitchFamily="2" charset="-122"/>
                <a:cs typeface="等线" panose="02010600030101010101" pitchFamily="2" charset="-122"/>
              </a:rPr>
              <a:t>中需要手动编写。</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a:r>
              <a:rPr lang="en-US" altLang="zh-CN" sz="1800" dirty="0">
                <a:latin typeface="等线" panose="02010600030101010101" pitchFamily="2" charset="-122"/>
                <a:ea typeface="等线" panose="02010600030101010101" pitchFamily="2" charset="-122"/>
                <a:cs typeface="等线" panose="02010600030101010101" pitchFamily="2" charset="-122"/>
              </a:rPr>
              <a:t>Kotlin </a:t>
            </a:r>
            <a:r>
              <a:rPr lang="zh-CN" altLang="en-US" sz="1800" dirty="0">
                <a:latin typeface="等线" panose="02010600030101010101" pitchFamily="2" charset="-122"/>
                <a:ea typeface="等线" panose="02010600030101010101" pitchFamily="2" charset="-122"/>
                <a:cs typeface="等线" panose="02010600030101010101" pitchFamily="2" charset="-122"/>
              </a:rPr>
              <a:t>只需一行代码即可完成</a:t>
            </a:r>
            <a:r>
              <a:rPr lang="en-US" altLang="zh-CN" sz="1800" dirty="0">
                <a:latin typeface="等线" panose="02010600030101010101" pitchFamily="2" charset="-122"/>
                <a:ea typeface="等线" panose="02010600030101010101" pitchFamily="2" charset="-122"/>
                <a:cs typeface="等线" panose="02010600030101010101" pitchFamily="2" charset="-122"/>
              </a:rPr>
              <a:t>Java</a:t>
            </a:r>
            <a:r>
              <a:rPr lang="zh-CN" altLang="en-US" sz="1800" dirty="0">
                <a:latin typeface="等线" panose="02010600030101010101" pitchFamily="2" charset="-122"/>
                <a:ea typeface="等线" panose="02010600030101010101" pitchFamily="2" charset="-122"/>
                <a:cs typeface="等线" panose="02010600030101010101" pitchFamily="2" charset="-122"/>
              </a:rPr>
              <a:t>需要</a:t>
            </a:r>
            <a:r>
              <a:rPr lang="en-US" altLang="zh-CN" sz="1800" dirty="0">
                <a:latin typeface="等线" panose="02010600030101010101" pitchFamily="2" charset="-122"/>
                <a:ea typeface="等线" panose="02010600030101010101" pitchFamily="2" charset="-122"/>
                <a:cs typeface="等线" panose="02010600030101010101" pitchFamily="2" charset="-122"/>
              </a:rPr>
              <a:t>10</a:t>
            </a:r>
            <a:r>
              <a:rPr lang="zh-CN" altLang="en-US" sz="1800" dirty="0">
                <a:latin typeface="等线" panose="02010600030101010101" pitchFamily="2" charset="-122"/>
                <a:ea typeface="等线" panose="02010600030101010101" pitchFamily="2" charset="-122"/>
                <a:cs typeface="等线" panose="02010600030101010101" pitchFamily="2" charset="-122"/>
              </a:rPr>
              <a:t>多行代码才能实现的功能，大幅提高开发效率</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custDataLst>
              <p:tags r:id="rId2"/>
            </p:custDataLst>
          </p:nvPr>
        </p:nvGraphicFramePr>
        <p:xfrm>
          <a:off x="5926455" y="2322195"/>
          <a:ext cx="5411470" cy="2366645"/>
        </p:xfrm>
        <a:graphic>
          <a:graphicData uri="http://schemas.openxmlformats.org/drawingml/2006/table">
            <a:tbl>
              <a:tblPr/>
              <a:tblGrid>
                <a:gridCol w="5411470"/>
              </a:tblGrid>
              <a:tr h="236664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public class User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private String name;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public User(String name)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this.name = name;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public String getName()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        return name;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    @Override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10 </a:t>
                      </a:r>
                      <a:r>
                        <a:rPr lang="en-US" altLang="zh-CN" sz="1400">
                          <a:solidFill>
                            <a:srgbClr val="008080"/>
                          </a:solidFill>
                          <a:latin typeface="宋体" panose="02010600030101010101" pitchFamily="2" charset="-122"/>
                          <a:ea typeface="宋体" panose="02010600030101010101" pitchFamily="2" charset="-122"/>
                        </a:rPr>
                        <a:t>    public String toString()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        return "User{name='" + name +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12 </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13 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3" name="文本框 2"/>
          <p:cNvSpPr txBox="1"/>
          <p:nvPr/>
        </p:nvSpPr>
        <p:spPr>
          <a:xfrm>
            <a:off x="5926455" y="1953895"/>
            <a:ext cx="4064000" cy="368300"/>
          </a:xfrm>
          <a:prstGeom prst="rect">
            <a:avLst/>
          </a:prstGeom>
          <a:noFill/>
        </p:spPr>
        <p:txBody>
          <a:bodyPr wrap="square" rtlCol="0">
            <a:spAutoFit/>
          </a:bodyPr>
          <a:p>
            <a:r>
              <a:rPr lang="en-US" altLang="zh-CN"/>
              <a:t>Java </a:t>
            </a:r>
            <a:r>
              <a:rPr lang="zh-CN" altLang="en-US"/>
              <a:t>代码：</a:t>
            </a:r>
            <a:endParaRPr lang="zh-CN" altLang="en-US"/>
          </a:p>
        </p:txBody>
      </p:sp>
      <p:sp>
        <p:nvSpPr>
          <p:cNvPr id="8" name="文本框 7"/>
          <p:cNvSpPr txBox="1"/>
          <p:nvPr/>
        </p:nvSpPr>
        <p:spPr>
          <a:xfrm>
            <a:off x="5926455" y="5123815"/>
            <a:ext cx="4064000" cy="368300"/>
          </a:xfrm>
          <a:prstGeom prst="rect">
            <a:avLst/>
          </a:prstGeom>
          <a:noFill/>
        </p:spPr>
        <p:txBody>
          <a:bodyPr wrap="square" rtlCol="0">
            <a:spAutoFit/>
          </a:bodyPr>
          <a:p>
            <a:r>
              <a:rPr lang="en-US" altLang="zh-CN"/>
              <a:t>Kotlin </a:t>
            </a:r>
            <a:r>
              <a:rPr lang="zh-CN" altLang="en-US"/>
              <a:t>代码：</a:t>
            </a:r>
            <a:endParaRPr lang="zh-CN" altLang="en-US"/>
          </a:p>
        </p:txBody>
      </p:sp>
      <p:graphicFrame>
        <p:nvGraphicFramePr>
          <p:cNvPr id="10" name="表格 9"/>
          <p:cNvGraphicFramePr/>
          <p:nvPr/>
        </p:nvGraphicFramePr>
        <p:xfrm>
          <a:off x="5926455" y="546354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data class User(val name: String)</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007600" cy="3898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6.1 </a:t>
            </a:r>
            <a:r>
              <a:rPr lang="zh-CN" altLang="en-US" sz="3200" dirty="0">
                <a:latin typeface="等线" panose="02010600030101010101" pitchFamily="2" charset="-122"/>
                <a:ea typeface="等线" panose="02010600030101010101" pitchFamily="2" charset="-122"/>
                <a:cs typeface="等线" panose="02010600030101010101" pitchFamily="2" charset="-122"/>
                <a:sym typeface="+mn-ea"/>
              </a:rPr>
              <a:t>空安全</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6</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Let</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示例：安全地访问用户输入</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5335905" y="1676400"/>
          <a:ext cx="6496685" cy="3291840"/>
        </p:xfrm>
        <a:graphic>
          <a:graphicData uri="http://schemas.openxmlformats.org/drawingml/2006/table">
            <a:tbl>
              <a:tblPr/>
              <a:tblGrid>
                <a:gridCol w="6496685"/>
              </a:tblGrid>
              <a:tr h="329184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fun sendGreeting(name: String?)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name?.let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println("Hello, $it!")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仅当 </a:t>
                      </a:r>
                      <a:r>
                        <a:rPr lang="en-US" altLang="zh-CN" sz="1400">
                          <a:solidFill>
                            <a:srgbClr val="008080"/>
                          </a:solidFill>
                          <a:latin typeface="宋体" panose="02010600030101010101" pitchFamily="2" charset="-122"/>
                          <a:ea typeface="宋体" panose="02010600030101010101" pitchFamily="2" charset="-122"/>
                        </a:rPr>
                        <a:t>name </a:t>
                      </a:r>
                      <a:r>
                        <a:rPr lang="zh-CN" altLang="en-US" sz="1400">
                          <a:solidFill>
                            <a:srgbClr val="008080"/>
                          </a:solidFill>
                          <a:latin typeface="宋体" panose="02010600030101010101" pitchFamily="2" charset="-122"/>
                          <a:ea typeface="宋体" panose="02010600030101010101" pitchFamily="2" charset="-122"/>
                        </a:rPr>
                        <a:t>不为 </a:t>
                      </a:r>
                      <a:r>
                        <a:rPr lang="en-US" altLang="zh-CN" sz="1400">
                          <a:solidFill>
                            <a:srgbClr val="008080"/>
                          </a:solidFill>
                          <a:latin typeface="宋体" panose="02010600030101010101" pitchFamily="2" charset="-122"/>
                          <a:ea typeface="宋体" panose="02010600030101010101" pitchFamily="2" charset="-122"/>
                        </a:rPr>
                        <a:t>null </a:t>
                      </a:r>
                      <a:r>
                        <a:rPr lang="zh-CN" altLang="en-US" sz="1400">
                          <a:solidFill>
                            <a:srgbClr val="008080"/>
                          </a:solidFill>
                          <a:latin typeface="宋体" panose="02010600030101010101" pitchFamily="2" charset="-122"/>
                          <a:ea typeface="宋体" panose="02010600030101010101" pitchFamily="2" charset="-122"/>
                        </a:rPr>
                        <a:t>时执行</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 ?: println("Hello, guest!") </a:t>
                      </a:r>
                      <a:r>
                        <a:rPr lang="en-US" altLang="zh-CN" sz="1400">
                          <a:solidFill>
                            <a:srgbClr val="008080"/>
                          </a:solidFill>
                          <a:latin typeface="宋体" panose="02010600030101010101" pitchFamily="2" charset="-122"/>
                          <a:ea typeface="宋体" panose="02010600030101010101" pitchFamily="2" charset="-122"/>
                        </a:rPr>
                        <a:t> // name </a:t>
                      </a:r>
                      <a:r>
                        <a:rPr lang="zh-CN" altLang="en-US" sz="1400">
                          <a:solidFill>
                            <a:srgbClr val="008080"/>
                          </a:solidFill>
                          <a:latin typeface="宋体" panose="02010600030101010101" pitchFamily="2" charset="-122"/>
                          <a:ea typeface="宋体" panose="02010600030101010101" pitchFamily="2" charset="-122"/>
                        </a:rPr>
                        <a:t>为 </a:t>
                      </a:r>
                      <a:r>
                        <a:rPr lang="en-US" altLang="zh-CN" sz="1400">
                          <a:solidFill>
                            <a:srgbClr val="008080"/>
                          </a:solidFill>
                          <a:latin typeface="宋体" panose="02010600030101010101" pitchFamily="2" charset="-122"/>
                          <a:ea typeface="宋体" panose="02010600030101010101" pitchFamily="2" charset="-122"/>
                        </a:rPr>
                        <a:t>null</a:t>
                      </a:r>
                      <a:r>
                        <a:rPr lang="zh-CN" altLang="en-US" sz="1400">
                          <a:solidFill>
                            <a:srgbClr val="008080"/>
                          </a:solidFill>
                          <a:latin typeface="宋体" panose="02010600030101010101" pitchFamily="2" charset="-122"/>
                          <a:ea typeface="宋体" panose="02010600030101010101" pitchFamily="2" charset="-122"/>
                        </a:rPr>
                        <a:t>，使用默认值</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fun main()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userName: String? = null</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    sendGreeting(userName)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Hello, guest!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anotherUser: String? = "Alice"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12 </a:t>
                      </a:r>
                      <a:r>
                        <a:rPr lang="en-US" altLang="zh-CN" sz="1400">
                          <a:solidFill>
                            <a:srgbClr val="008080"/>
                          </a:solidFill>
                          <a:latin typeface="宋体" panose="02010600030101010101" pitchFamily="2" charset="-122"/>
                          <a:ea typeface="宋体" panose="02010600030101010101" pitchFamily="2" charset="-122"/>
                        </a:rPr>
                        <a:t>    sendGreeting(anotherUser)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Hello, Alice!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13 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5384800" y="5165725"/>
            <a:ext cx="6447790" cy="1228725"/>
          </a:xfrm>
          <a:prstGeom prst="rect">
            <a:avLst/>
          </a:prstGeom>
          <a:noFill/>
        </p:spPr>
        <p:txBody>
          <a:bodyPr wrap="square" rtlCol="0" anchor="t">
            <a:noAutofit/>
          </a:bodyPr>
          <a:p>
            <a:pPr marL="285750" indent="-285750">
              <a:buFont typeface="Arial" panose="020B0604020202020204" pitchFamily="34" charset="0"/>
              <a:buChar char="•"/>
            </a:pPr>
            <a:r>
              <a:rPr lang="zh-CN" altLang="en-US"/>
              <a:t>第</a:t>
            </a:r>
            <a:r>
              <a:rPr lang="en-US" altLang="zh-CN"/>
              <a:t>2</a:t>
            </a:r>
            <a:r>
              <a:rPr lang="zh-CN" altLang="en-US"/>
              <a:t>行代码</a:t>
            </a:r>
            <a:r>
              <a:rPr lang="en-US" altLang="zh-CN"/>
              <a:t>name?.let { ... }</a:t>
            </a:r>
            <a:r>
              <a:rPr lang="zh-CN" altLang="en-US"/>
              <a:t>只有</a:t>
            </a:r>
            <a:r>
              <a:rPr lang="en-US" altLang="zh-CN"/>
              <a:t>name</a:t>
            </a:r>
            <a:r>
              <a:rPr lang="zh-CN" altLang="en-US"/>
              <a:t>不为</a:t>
            </a:r>
            <a:r>
              <a:rPr lang="en-US" altLang="zh-CN"/>
              <a:t> null </a:t>
            </a:r>
            <a:r>
              <a:rPr lang="zh-CN" altLang="en-US"/>
              <a:t>时，才会执行</a:t>
            </a:r>
            <a:r>
              <a:rPr lang="en-US" altLang="zh-CN"/>
              <a:t>println("Hello, $it!")</a:t>
            </a:r>
            <a:r>
              <a:rPr lang="zh-CN" altLang="en-US"/>
              <a:t>。</a:t>
            </a:r>
            <a:endParaRPr lang="zh-CN" altLang="en-US"/>
          </a:p>
          <a:p>
            <a:pPr marL="285750" indent="-285750">
              <a:buFont typeface="Arial" panose="020B0604020202020204" pitchFamily="34" charset="0"/>
              <a:buChar char="•"/>
            </a:pPr>
            <a:r>
              <a:rPr lang="zh-CN" altLang="en-US"/>
              <a:t>第</a:t>
            </a:r>
            <a:r>
              <a:rPr lang="en-US" altLang="zh-CN"/>
              <a:t>4</a:t>
            </a:r>
            <a:r>
              <a:rPr lang="zh-CN" altLang="en-US"/>
              <a:t>行代码中的</a:t>
            </a:r>
            <a:r>
              <a:rPr lang="en-US" altLang="zh-CN"/>
              <a:t>?:</a:t>
            </a:r>
            <a:r>
              <a:rPr lang="zh-CN" altLang="en-US"/>
              <a:t>是</a:t>
            </a:r>
            <a:r>
              <a:rPr lang="en-US" altLang="zh-CN"/>
              <a:t>Elvis</a:t>
            </a:r>
            <a:r>
              <a:rPr lang="zh-CN" altLang="en-US"/>
              <a:t>操作符，提供了</a:t>
            </a:r>
            <a:r>
              <a:rPr lang="en-US" altLang="zh-CN"/>
              <a:t>null</a:t>
            </a:r>
            <a:r>
              <a:rPr lang="zh-CN" altLang="en-US"/>
              <a:t>时的默认行为，是一种非常优雅的方式来处理用户输入可能为</a:t>
            </a:r>
            <a:r>
              <a:rPr lang="en-US" altLang="zh-CN"/>
              <a:t>null</a:t>
            </a:r>
            <a:r>
              <a:rPr lang="zh-CN" altLang="en-US"/>
              <a:t>的数据</a:t>
            </a:r>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4963160" cy="190500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6.</a:t>
            </a:r>
            <a:r>
              <a:rPr lang="en-US" altLang="zh-CN" sz="3200" dirty="0">
                <a:latin typeface="等线" panose="02010600030101010101" pitchFamily="2" charset="-122"/>
                <a:ea typeface="等线" panose="02010600030101010101" pitchFamily="2" charset="-122"/>
                <a:cs typeface="等线" panose="02010600030101010101" pitchFamily="2" charset="-122"/>
              </a:rPr>
              <a:t>2 Lambda</a:t>
            </a:r>
            <a:r>
              <a:rPr lang="zh-CN" altLang="en-US" sz="3200" dirty="0">
                <a:latin typeface="等线" panose="02010600030101010101" pitchFamily="2" charset="-122"/>
                <a:ea typeface="等线" panose="02010600030101010101" pitchFamily="2" charset="-122"/>
                <a:cs typeface="等线" panose="02010600030101010101" pitchFamily="2" charset="-122"/>
              </a:rPr>
              <a:t>表达式</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Lambda</a:t>
            </a:r>
            <a:r>
              <a:rPr lang="zh-CN" altLang="en-US" sz="2000" dirty="0">
                <a:latin typeface="等线" panose="02010600030101010101" pitchFamily="2" charset="-122"/>
                <a:ea typeface="等线" panose="02010600030101010101" pitchFamily="2" charset="-122"/>
                <a:cs typeface="等线" panose="02010600030101010101" pitchFamily="2" charset="-122"/>
              </a:rPr>
              <a:t>表达式（匿名函数）是一种简洁的函数表示方法，它可以作为参数传递给函数或赋值给变量，避免定义额外的函数，提高代码的可读性和灵活性</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5952490" y="2979420"/>
          <a:ext cx="6009005" cy="449580"/>
        </p:xfrm>
        <a:graphic>
          <a:graphicData uri="http://schemas.openxmlformats.org/drawingml/2006/table">
            <a:tbl>
              <a:tblPr/>
              <a:tblGrid>
                <a:gridCol w="6009005"/>
              </a:tblGrid>
              <a:tr h="449580">
                <a:tc>
                  <a:txBody>
                    <a:bodyPr/>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参数列表</a:t>
                      </a:r>
                      <a:r>
                        <a:rPr lang="en-US" altLang="zh-CN" sz="1400">
                          <a:solidFill>
                            <a:srgbClr val="008080"/>
                          </a:solidFill>
                          <a:latin typeface="宋体" panose="02010600030101010101" pitchFamily="2" charset="-122"/>
                          <a:ea typeface="宋体" panose="02010600030101010101" pitchFamily="2" charset="-122"/>
                        </a:rPr>
                        <a:t> -&gt; </a:t>
                      </a:r>
                      <a:r>
                        <a:rPr lang="zh-CN" altLang="en-US" sz="1400">
                          <a:solidFill>
                            <a:srgbClr val="008080"/>
                          </a:solidFill>
                          <a:latin typeface="宋体" panose="02010600030101010101" pitchFamily="2" charset="-122"/>
                          <a:ea typeface="宋体" panose="02010600030101010101" pitchFamily="2" charset="-122"/>
                        </a:rPr>
                        <a:t>函数体</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7" name="文本框 6"/>
          <p:cNvSpPr txBox="1"/>
          <p:nvPr/>
        </p:nvSpPr>
        <p:spPr>
          <a:xfrm>
            <a:off x="5922645" y="2543810"/>
            <a:ext cx="4064000" cy="368300"/>
          </a:xfrm>
          <a:prstGeom prst="rect">
            <a:avLst/>
          </a:prstGeom>
          <a:noFill/>
        </p:spPr>
        <p:txBody>
          <a:bodyPr wrap="square" rtlCol="0">
            <a:spAutoFit/>
          </a:bodyPr>
          <a:p>
            <a:r>
              <a:rPr lang="zh-CN" altLang="en-US"/>
              <a:t>语法：</a:t>
            </a:r>
            <a:endParaRPr lang="zh-CN" altLang="en-US"/>
          </a:p>
        </p:txBody>
      </p:sp>
      <p:sp>
        <p:nvSpPr>
          <p:cNvPr id="8" name="文本框 7"/>
          <p:cNvSpPr txBox="1"/>
          <p:nvPr/>
        </p:nvSpPr>
        <p:spPr>
          <a:xfrm>
            <a:off x="6007100" y="3951605"/>
            <a:ext cx="5080000" cy="1814830"/>
          </a:xfrm>
          <a:prstGeom prst="rect">
            <a:avLst/>
          </a:prstGeom>
        </p:spPr>
        <p:txBody>
          <a:bodyPr>
            <a:spAutoFit/>
          </a:bodyPr>
          <a:p>
            <a:pPr marL="266700" indent="0" algn="just" defTabSz="266700">
              <a:spcBef>
                <a:spcPct val="0"/>
              </a:spcBef>
              <a:spcAft>
                <a:spcPct val="0"/>
              </a:spcAft>
            </a:pPr>
            <a:r>
              <a:rPr lang="zh-CN" altLang="en-US" sz="1600">
                <a:latin typeface="Times New Roman" panose="02020603050405020304"/>
                <a:ea typeface="宋体" panose="02010600030101010101" pitchFamily="2" charset="-122"/>
              </a:rPr>
              <a:t>说明如下：</a:t>
            </a:r>
            <a:endParaRPr lang="zh-CN" altLang="en-US" sz="1600">
              <a:latin typeface="Times New Roman" panose="02020603050405020304"/>
              <a:ea typeface="宋体" panose="02010600030101010101" pitchFamily="2" charset="-122"/>
            </a:endParaRPr>
          </a:p>
          <a:p>
            <a:pPr marL="533400" indent="-266700" algn="just" defTabSz="266700">
              <a:spcBef>
                <a:spcPct val="0"/>
              </a:spcBef>
              <a:spcAft>
                <a:spcPct val="0"/>
              </a:spcAft>
              <a:tabLst>
                <a:tab pos="266700" algn="l"/>
              </a:tabLst>
            </a:pPr>
            <a:r>
              <a:rPr lang="en-US" altLang="zh-CN" sz="1600">
                <a:latin typeface="Wingdings" panose="05000000000000000000"/>
                <a:ea typeface="宋体" panose="02010600030101010101" pitchFamily="2" charset="-122"/>
              </a:rPr>
              <a:t>l </a:t>
            </a:r>
            <a:r>
              <a:rPr lang="zh-CN" altLang="en-US" sz="1600">
                <a:latin typeface="Times New Roman" panose="02020603050405020304"/>
                <a:ea typeface="宋体" panose="02010600030101010101" pitchFamily="2" charset="-122"/>
              </a:rPr>
              <a:t>参数列表：表示传入的参数，可以有多个，也可以没有</a:t>
            </a:r>
            <a:endParaRPr lang="zh-CN" altLang="en-US" sz="1600">
              <a:latin typeface="Times New Roman" panose="02020603050405020304"/>
              <a:ea typeface="宋体" panose="02010600030101010101" pitchFamily="2" charset="-122"/>
            </a:endParaRPr>
          </a:p>
          <a:p>
            <a:pPr marL="533400" indent="-266700" algn="just" defTabSz="266700">
              <a:spcBef>
                <a:spcPct val="0"/>
              </a:spcBef>
              <a:spcAft>
                <a:spcPct val="0"/>
              </a:spcAft>
              <a:tabLst>
                <a:tab pos="266700" algn="l"/>
              </a:tabLst>
            </a:pPr>
            <a:r>
              <a:rPr lang="en-US" altLang="zh-CN" sz="1600">
                <a:latin typeface="Wingdings" panose="05000000000000000000"/>
                <a:ea typeface="宋体" panose="02010600030101010101" pitchFamily="2" charset="-122"/>
              </a:rPr>
              <a:t>l </a:t>
            </a:r>
            <a:r>
              <a:rPr lang="en-US" altLang="zh-CN" sz="1600">
                <a:latin typeface="Times New Roman" panose="02020603050405020304"/>
                <a:ea typeface="Times New Roman" panose="02020603050405020304"/>
              </a:rPr>
              <a:t>-&gt;</a:t>
            </a:r>
            <a:r>
              <a:rPr lang="zh-CN" altLang="en-US" sz="1600">
                <a:latin typeface="Times New Roman" panose="02020603050405020304"/>
                <a:ea typeface="宋体" panose="02010600030101010101" pitchFamily="2" charset="-122"/>
              </a:rPr>
              <a:t>：</a:t>
            </a:r>
            <a:r>
              <a:rPr lang="en-US" altLang="zh-CN" sz="1600">
                <a:latin typeface="Times New Roman" panose="02020603050405020304"/>
                <a:ea typeface="Times New Roman" panose="02020603050405020304"/>
              </a:rPr>
              <a:t>Lambda</a:t>
            </a:r>
            <a:r>
              <a:rPr lang="zh-CN" altLang="en-US" sz="1600">
                <a:latin typeface="Times New Roman" panose="02020603050405020304"/>
                <a:ea typeface="宋体" panose="02010600030101010101" pitchFamily="2" charset="-122"/>
              </a:rPr>
              <a:t>的分隔符，左边是参数，右边是函数体</a:t>
            </a:r>
            <a:endParaRPr lang="zh-CN" altLang="en-US" sz="1600">
              <a:latin typeface="Times New Roman" panose="02020603050405020304"/>
              <a:ea typeface="宋体" panose="02010600030101010101" pitchFamily="2" charset="-122"/>
            </a:endParaRPr>
          </a:p>
          <a:p>
            <a:pPr marL="533400" indent="-266700" algn="just" defTabSz="266700">
              <a:spcBef>
                <a:spcPct val="0"/>
              </a:spcBef>
              <a:spcAft>
                <a:spcPct val="0"/>
              </a:spcAft>
              <a:tabLst>
                <a:tab pos="266700" algn="l"/>
              </a:tabLst>
            </a:pPr>
            <a:r>
              <a:rPr lang="en-US" altLang="zh-CN" sz="1600">
                <a:latin typeface="Wingdings" panose="05000000000000000000"/>
                <a:ea typeface="宋体" panose="02010600030101010101" pitchFamily="2" charset="-122"/>
              </a:rPr>
              <a:t>l </a:t>
            </a:r>
            <a:r>
              <a:rPr lang="zh-CN" altLang="en-US" sz="1600">
                <a:latin typeface="Times New Roman" panose="02020603050405020304"/>
                <a:ea typeface="宋体" panose="02010600030101010101" pitchFamily="2" charset="-122"/>
              </a:rPr>
              <a:t>函数体：表达式或代码块，返回值由最后一行决定</a:t>
            </a:r>
            <a:endParaRPr lang="zh-CN" altLang="en-US" sz="1600">
              <a:latin typeface="Times New Roman" panose="02020603050405020304"/>
              <a:ea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4818380" cy="3898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6.</a:t>
            </a:r>
            <a:r>
              <a:rPr lang="en-US" altLang="zh-CN" sz="3200" dirty="0">
                <a:latin typeface="等线" panose="02010600030101010101" pitchFamily="2" charset="-122"/>
                <a:ea typeface="等线" panose="02010600030101010101" pitchFamily="2" charset="-122"/>
                <a:cs typeface="等线" panose="02010600030101010101" pitchFamily="2" charset="-122"/>
              </a:rPr>
              <a:t>2 Lambda</a:t>
            </a:r>
            <a:r>
              <a:rPr lang="zh-CN" altLang="en-US" sz="3200" dirty="0">
                <a:latin typeface="等线" panose="02010600030101010101" pitchFamily="2" charset="-122"/>
                <a:ea typeface="等线" panose="02010600030101010101" pitchFamily="2" charset="-122"/>
                <a:cs typeface="等线" panose="02010600030101010101" pitchFamily="2" charset="-122"/>
              </a:rPr>
              <a:t>表达式</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589915" y="2992120"/>
          <a:ext cx="4893945" cy="1129665"/>
        </p:xfrm>
        <a:graphic>
          <a:graphicData uri="http://schemas.openxmlformats.org/drawingml/2006/table">
            <a:tbl>
              <a:tblPr/>
              <a:tblGrid>
                <a:gridCol w="4893945"/>
              </a:tblGrid>
              <a:tr h="112966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fun main()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定义一个 </a:t>
                      </a:r>
                      <a:r>
                        <a:rPr lang="en-US" altLang="zh-CN" sz="1400">
                          <a:solidFill>
                            <a:srgbClr val="008080"/>
                          </a:solidFill>
                          <a:latin typeface="宋体" panose="02010600030101010101" pitchFamily="2" charset="-122"/>
                          <a:ea typeface="宋体" panose="02010600030101010101" pitchFamily="2" charset="-122"/>
                        </a:rPr>
                        <a:t>Lambda </a:t>
                      </a:r>
                      <a:r>
                        <a:rPr lang="zh-CN" altLang="en-US" sz="1400">
                          <a:solidFill>
                            <a:srgbClr val="008080"/>
                          </a:solidFill>
                          <a:latin typeface="宋体" panose="02010600030101010101" pitchFamily="2" charset="-122"/>
                          <a:ea typeface="宋体" panose="02010600030101010101" pitchFamily="2" charset="-122"/>
                        </a:rPr>
                        <a:t>表达式，计算两个数的和</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sum: (Int, Int) -&gt; Int = { a, b -&gt; a + b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println(sum(3, 5))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8</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3" name="表格 2"/>
          <p:cNvGraphicFramePr/>
          <p:nvPr>
            <p:custDataLst>
              <p:tags r:id="rId3"/>
            </p:custDataLst>
          </p:nvPr>
        </p:nvGraphicFramePr>
        <p:xfrm>
          <a:off x="5767705" y="2535555"/>
          <a:ext cx="5803265" cy="3435350"/>
        </p:xfrm>
        <a:graphic>
          <a:graphicData uri="http://schemas.openxmlformats.org/drawingml/2006/table">
            <a:tbl>
              <a:tblPr/>
              <a:tblGrid>
                <a:gridCol w="5803265"/>
              </a:tblGrid>
              <a:tr h="343535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fun main()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numbers = listOf(1, 2, 3, 4, 5, 6)</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使用 </a:t>
                      </a:r>
                      <a:r>
                        <a:rPr lang="en-US" altLang="zh-CN" sz="1400">
                          <a:solidFill>
                            <a:srgbClr val="008080"/>
                          </a:solidFill>
                          <a:latin typeface="宋体" panose="02010600030101010101" pitchFamily="2" charset="-122"/>
                          <a:ea typeface="宋体" panose="02010600030101010101" pitchFamily="2" charset="-122"/>
                        </a:rPr>
                        <a:t>Lambda </a:t>
                      </a:r>
                      <a:r>
                        <a:rPr lang="zh-CN" altLang="en-US" sz="1400">
                          <a:solidFill>
                            <a:srgbClr val="008080"/>
                          </a:solidFill>
                          <a:latin typeface="宋体" panose="02010600030101010101" pitchFamily="2" charset="-122"/>
                          <a:ea typeface="宋体" panose="02010600030101010101" pitchFamily="2" charset="-122"/>
                        </a:rPr>
                        <a:t>手动筛选偶数</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evenNumbers = mutableListOf&lt;Int&gt;()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val isEven: (Int) -&gt; Boolean = { num -&gt; num % 2 == 0 </a:t>
                      </a:r>
                      <a:r>
                        <a:rPr lang="en-US" altLang="zh-CN" sz="1400">
                          <a:solidFill>
                            <a:srgbClr val="008080"/>
                          </a:solidFill>
                          <a:latin typeface="宋体" panose="02010600030101010101" pitchFamily="2" charset="-122"/>
                          <a:ea typeface="宋体" panose="02010600030101010101" pitchFamily="2" charset="-122"/>
                        </a:rPr>
                        <a:t> } </a:t>
                      </a:r>
                      <a:r>
                        <a:rPr lang="en-US" altLang="zh-CN" sz="1400">
                          <a:solidFill>
                            <a:srgbClr val="008080"/>
                          </a:solidFill>
                          <a:latin typeface="宋体" panose="02010600030101010101" pitchFamily="2" charset="-122"/>
                          <a:ea typeface="宋体" panose="02010600030101010101" pitchFamily="2" charset="-122"/>
                        </a:rPr>
                        <a:t> </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for (num in numbers)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        if (isEven(num)) {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调用 </a:t>
                      </a:r>
                      <a:r>
                        <a:rPr lang="en-US" altLang="zh-CN" sz="1400">
                          <a:solidFill>
                            <a:srgbClr val="008080"/>
                          </a:solidFill>
                          <a:latin typeface="宋体" panose="02010600030101010101" pitchFamily="2" charset="-122"/>
                          <a:ea typeface="宋体" panose="02010600030101010101" pitchFamily="2" charset="-122"/>
                        </a:rPr>
                        <a:t>Lambda </a:t>
                      </a:r>
                      <a:r>
                        <a:rPr lang="zh-CN" altLang="en-US" sz="1400">
                          <a:solidFill>
                            <a:srgbClr val="008080"/>
                          </a:solidFill>
                          <a:latin typeface="宋体" panose="02010600030101010101" pitchFamily="2" charset="-122"/>
                          <a:ea typeface="宋体" panose="02010600030101010101" pitchFamily="2" charset="-122"/>
                        </a:rPr>
                        <a:t>判断</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evenNumbers.add(num)</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13</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14 </a:t>
                      </a:r>
                      <a:r>
                        <a:rPr lang="en-US" altLang="zh-CN" sz="1400">
                          <a:solidFill>
                            <a:srgbClr val="008080"/>
                          </a:solidFill>
                          <a:latin typeface="宋体" panose="02010600030101010101" pitchFamily="2" charset="-122"/>
                          <a:ea typeface="宋体" panose="02010600030101010101" pitchFamily="2" charset="-122"/>
                        </a:rPr>
                        <a:t>    println(evenNumbers)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[2, 4, 6]</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15 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628015" y="4254182"/>
            <a:ext cx="5080000" cy="1076325"/>
          </a:xfrm>
          <a:prstGeom prst="rect">
            <a:avLst/>
          </a:prstGeom>
        </p:spPr>
        <p:txBody>
          <a:bodyPr>
            <a:spAutoFit/>
          </a:bodyPr>
          <a:p>
            <a:pPr marL="285750" indent="-285750" algn="just" defTabSz="266700">
              <a:spcBef>
                <a:spcPct val="0"/>
              </a:spcBef>
              <a:spcAft>
                <a:spcPct val="0"/>
              </a:spcAft>
              <a:buFont typeface="Arial" panose="020B0604020202020204" pitchFamily="34" charset="0"/>
              <a:buChar char="•"/>
            </a:pPr>
            <a:r>
              <a:rPr lang="zh-CN" altLang="en-US" sz="1600">
                <a:latin typeface="Times New Roman" panose="02020603050405020304"/>
                <a:ea typeface="宋体" panose="02010600030101010101" pitchFamily="2" charset="-122"/>
              </a:rPr>
              <a:t>第</a:t>
            </a:r>
            <a:r>
              <a:rPr lang="en-US" altLang="zh-CN" sz="1600">
                <a:latin typeface="Times New Roman" panose="02020603050405020304"/>
                <a:ea typeface="Times New Roman" panose="02020603050405020304"/>
              </a:rPr>
              <a:t>3</a:t>
            </a:r>
            <a:r>
              <a:rPr lang="zh-CN" altLang="en-US" sz="1600">
                <a:latin typeface="Times New Roman" panose="02020603050405020304"/>
                <a:ea typeface="宋体" panose="02010600030101010101" pitchFamily="2" charset="-122"/>
              </a:rPr>
              <a:t>行代码定义一个</a:t>
            </a:r>
            <a:r>
              <a:rPr lang="en-US" altLang="zh-CN" sz="1600">
                <a:latin typeface="Times New Roman" panose="02020603050405020304"/>
                <a:ea typeface="Times New Roman" panose="02020603050405020304"/>
              </a:rPr>
              <a:t>Lambda</a:t>
            </a:r>
            <a:r>
              <a:rPr lang="zh-CN" altLang="en-US" sz="1600">
                <a:latin typeface="Times New Roman" panose="02020603050405020304"/>
                <a:ea typeface="宋体" panose="02010600030101010101" pitchFamily="2" charset="-122"/>
              </a:rPr>
              <a:t>表达式，接收两个</a:t>
            </a:r>
            <a:r>
              <a:rPr lang="en-US" altLang="zh-CN" sz="1600">
                <a:latin typeface="Times New Roman" panose="02020603050405020304"/>
                <a:ea typeface="Times New Roman" panose="02020603050405020304"/>
              </a:rPr>
              <a:t>Int</a:t>
            </a:r>
            <a:r>
              <a:rPr lang="zh-CN" altLang="en-US" sz="1600">
                <a:latin typeface="Times New Roman" panose="02020603050405020304"/>
                <a:ea typeface="宋体" panose="02010600030101010101" pitchFamily="2" charset="-122"/>
              </a:rPr>
              <a:t>参数，返回它们的和。</a:t>
            </a:r>
            <a:endParaRPr lang="zh-CN" altLang="en-US" sz="1600">
              <a:latin typeface="Times New Roman" panose="02020603050405020304"/>
              <a:ea typeface="宋体" panose="02010600030101010101" pitchFamily="2" charset="-122"/>
            </a:endParaRPr>
          </a:p>
          <a:p>
            <a:pPr marL="285750" indent="-285750" algn="just" defTabSz="266700">
              <a:spcBef>
                <a:spcPct val="0"/>
              </a:spcBef>
              <a:spcAft>
                <a:spcPct val="0"/>
              </a:spcAft>
              <a:buFont typeface="Arial" panose="020B0604020202020204" pitchFamily="34" charset="0"/>
              <a:buChar char="•"/>
            </a:pPr>
            <a:r>
              <a:rPr lang="zh-CN" altLang="en-US" sz="1600">
                <a:latin typeface="Times New Roman" panose="02020603050405020304"/>
                <a:ea typeface="宋体" panose="02010600030101010101" pitchFamily="2" charset="-122"/>
              </a:rPr>
              <a:t>第</a:t>
            </a:r>
            <a:r>
              <a:rPr lang="en-US" altLang="zh-CN" sz="1600">
                <a:latin typeface="Times New Roman" panose="02020603050405020304"/>
                <a:ea typeface="Times New Roman" panose="02020603050405020304"/>
              </a:rPr>
              <a:t>4</a:t>
            </a:r>
            <a:r>
              <a:rPr lang="zh-CN" altLang="en-US" sz="1600">
                <a:latin typeface="Times New Roman" panose="02020603050405020304"/>
                <a:ea typeface="宋体" panose="02010600030101010101" pitchFamily="2" charset="-122"/>
              </a:rPr>
              <a:t>行代码</a:t>
            </a:r>
            <a:r>
              <a:rPr lang="en-US" altLang="zh-CN" sz="1600">
                <a:latin typeface="Times New Roman" panose="02020603050405020304"/>
                <a:ea typeface="Times New Roman" panose="02020603050405020304"/>
              </a:rPr>
              <a:t>sum(3, 5)</a:t>
            </a:r>
            <a:r>
              <a:rPr lang="zh-CN" altLang="en-US" sz="1600">
                <a:latin typeface="Times New Roman" panose="02020603050405020304"/>
                <a:ea typeface="宋体" panose="02010600030101010101" pitchFamily="2" charset="-122"/>
              </a:rPr>
              <a:t>调用 </a:t>
            </a:r>
            <a:r>
              <a:rPr lang="en-US" altLang="zh-CN" sz="1600">
                <a:latin typeface="Times New Roman" panose="02020603050405020304"/>
                <a:ea typeface="Times New Roman" panose="02020603050405020304"/>
              </a:rPr>
              <a:t>Lambda</a:t>
            </a:r>
            <a:r>
              <a:rPr lang="zh-CN" altLang="en-US" sz="1600">
                <a:latin typeface="Times New Roman" panose="02020603050405020304"/>
                <a:ea typeface="宋体" panose="02010600030101010101" pitchFamily="2" charset="-122"/>
              </a:rPr>
              <a:t>，就像普通函数一样。</a:t>
            </a:r>
            <a:endParaRPr lang="zh-CN" altLang="en-US" sz="1600">
              <a:latin typeface="Times New Roman" panose="02020603050405020304"/>
              <a:ea typeface="宋体" panose="02010600030101010101" pitchFamily="2" charset="-122"/>
            </a:endParaRPr>
          </a:p>
        </p:txBody>
      </p:sp>
      <p:sp>
        <p:nvSpPr>
          <p:cNvPr id="7" name="文本框 6"/>
          <p:cNvSpPr txBox="1"/>
          <p:nvPr/>
        </p:nvSpPr>
        <p:spPr>
          <a:xfrm>
            <a:off x="5767705" y="2110105"/>
            <a:ext cx="4064000" cy="368300"/>
          </a:xfrm>
          <a:prstGeom prst="rect">
            <a:avLst/>
          </a:prstGeom>
          <a:noFill/>
        </p:spPr>
        <p:txBody>
          <a:bodyPr wrap="square" rtlCol="0">
            <a:spAutoFit/>
          </a:bodyPr>
          <a:p>
            <a:r>
              <a:rPr lang="zh-CN" altLang="en-US"/>
              <a:t>示例：手动遍历列表并筛选偶数</a:t>
            </a:r>
            <a:endParaRPr lang="zh-CN" altLang="en-US"/>
          </a:p>
        </p:txBody>
      </p:sp>
      <p:sp>
        <p:nvSpPr>
          <p:cNvPr id="8" name="文本框 7"/>
          <p:cNvSpPr txBox="1"/>
          <p:nvPr/>
        </p:nvSpPr>
        <p:spPr>
          <a:xfrm>
            <a:off x="5767705" y="6028372"/>
            <a:ext cx="5080000" cy="829945"/>
          </a:xfrm>
          <a:prstGeom prst="rect">
            <a:avLst/>
          </a:prstGeom>
        </p:spPr>
        <p:txBody>
          <a:bodyPr>
            <a:spAutoFit/>
          </a:bodyPr>
          <a:p>
            <a:pPr marL="285750" indent="-285750" algn="just" defTabSz="266700">
              <a:spcBef>
                <a:spcPct val="0"/>
              </a:spcBef>
              <a:spcAft>
                <a:spcPct val="0"/>
              </a:spcAft>
              <a:buFont typeface="Arial" panose="020B0604020202020204" pitchFamily="34" charset="0"/>
              <a:buChar char="•"/>
            </a:pPr>
            <a:r>
              <a:rPr lang="zh-CN" altLang="en-US" sz="1600">
                <a:latin typeface="Times New Roman" panose="02020603050405020304"/>
                <a:ea typeface="宋体" panose="02010600030101010101" pitchFamily="2" charset="-122"/>
              </a:rPr>
              <a:t>第</a:t>
            </a:r>
            <a:r>
              <a:rPr lang="en-US" altLang="zh-CN" sz="1600">
                <a:latin typeface="Times New Roman" panose="02020603050405020304"/>
                <a:ea typeface="Times New Roman" panose="02020603050405020304"/>
              </a:rPr>
              <a:t>6</a:t>
            </a:r>
            <a:r>
              <a:rPr lang="zh-CN" altLang="en-US" sz="1600">
                <a:latin typeface="Times New Roman" panose="02020603050405020304"/>
                <a:ea typeface="宋体" panose="02010600030101010101" pitchFamily="2" charset="-122"/>
              </a:rPr>
              <a:t>行代码定义一个</a:t>
            </a:r>
            <a:r>
              <a:rPr lang="en-US" altLang="zh-CN" sz="1600">
                <a:latin typeface="Times New Roman" panose="02020603050405020304"/>
                <a:ea typeface="Times New Roman" panose="02020603050405020304"/>
              </a:rPr>
              <a:t>Lambda</a:t>
            </a:r>
            <a:r>
              <a:rPr lang="zh-CN" altLang="en-US" sz="1600">
                <a:latin typeface="Times New Roman" panose="02020603050405020304"/>
                <a:ea typeface="宋体" panose="02010600030101010101" pitchFamily="2" charset="-122"/>
              </a:rPr>
              <a:t>表达式，用于判断数字是否为偶数，形式是</a:t>
            </a:r>
            <a:r>
              <a:rPr lang="en-US" altLang="zh-CN" sz="1600">
                <a:latin typeface="Times New Roman" panose="02020603050405020304"/>
                <a:ea typeface="Times New Roman" panose="02020603050405020304"/>
              </a:rPr>
              <a:t>(Int) -&gt; Boolean</a:t>
            </a:r>
            <a:r>
              <a:rPr lang="zh-CN" altLang="en-US" sz="1600">
                <a:latin typeface="Times New Roman" panose="02020603050405020304"/>
                <a:ea typeface="宋体" panose="02010600030101010101" pitchFamily="2" charset="-122"/>
              </a:rPr>
              <a:t>，输入参数是整数，输出是布尔。</a:t>
            </a:r>
            <a:endParaRPr lang="zh-CN" altLang="en-US" sz="1600">
              <a:latin typeface="Times New Roman" panose="02020603050405020304"/>
              <a:ea typeface="宋体" panose="02010600030101010101" pitchFamily="2" charset="-122"/>
            </a:endParaRPr>
          </a:p>
        </p:txBody>
      </p:sp>
      <p:sp>
        <p:nvSpPr>
          <p:cNvPr id="11" name="文本框 10"/>
          <p:cNvSpPr txBox="1"/>
          <p:nvPr/>
        </p:nvSpPr>
        <p:spPr>
          <a:xfrm>
            <a:off x="628015" y="2576830"/>
            <a:ext cx="4064000" cy="368300"/>
          </a:xfrm>
          <a:prstGeom prst="rect">
            <a:avLst/>
          </a:prstGeom>
          <a:noFill/>
        </p:spPr>
        <p:txBody>
          <a:bodyPr wrap="square" rtlCol="0">
            <a:spAutoFit/>
          </a:bodyPr>
          <a:p>
            <a:r>
              <a:rPr lang="zh-CN" altLang="en-US"/>
              <a:t>示例：使用</a:t>
            </a:r>
            <a:r>
              <a:rPr lang="en-US" altLang="zh-CN"/>
              <a:t>Lambda</a:t>
            </a:r>
            <a:r>
              <a:rPr lang="zh-CN" altLang="en-US"/>
              <a:t>计算两个数的和</a:t>
            </a:r>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007600" cy="3898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6.</a:t>
            </a:r>
            <a:r>
              <a:rPr lang="en-US" altLang="zh-CN" sz="3200" dirty="0">
                <a:latin typeface="等线" panose="02010600030101010101" pitchFamily="2" charset="-122"/>
                <a:ea typeface="等线" panose="02010600030101010101" pitchFamily="2" charset="-122"/>
                <a:cs typeface="等线" panose="02010600030101010101" pitchFamily="2" charset="-122"/>
              </a:rPr>
              <a:t>2 Lambda</a:t>
            </a:r>
            <a:r>
              <a:rPr lang="zh-CN" altLang="en-US" sz="3200" dirty="0">
                <a:latin typeface="等线" panose="02010600030101010101" pitchFamily="2" charset="-122"/>
                <a:ea typeface="等线" panose="02010600030101010101" pitchFamily="2" charset="-122"/>
                <a:cs typeface="等线" panose="02010600030101010101" pitchFamily="2" charset="-122"/>
              </a:rPr>
              <a:t>表达式</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Kotlin</a:t>
            </a:r>
            <a:r>
              <a:rPr lang="zh-CN" altLang="en-US" sz="2000" dirty="0">
                <a:latin typeface="等线" panose="02010600030101010101" pitchFamily="2" charset="-122"/>
                <a:ea typeface="等线" panose="02010600030101010101" pitchFamily="2" charset="-122"/>
                <a:cs typeface="等线" panose="02010600030101010101" pitchFamily="2" charset="-122"/>
              </a:rPr>
              <a:t>能自动推断</a:t>
            </a:r>
            <a:r>
              <a:rPr lang="en-US" altLang="zh-CN" sz="2000" dirty="0">
                <a:latin typeface="等线" panose="02010600030101010101" pitchFamily="2" charset="-122"/>
                <a:ea typeface="等线" panose="02010600030101010101" pitchFamily="2" charset="-122"/>
                <a:cs typeface="等线" panose="02010600030101010101" pitchFamily="2" charset="-122"/>
              </a:rPr>
              <a:t>Lambda</a:t>
            </a:r>
            <a:r>
              <a:rPr lang="zh-CN" altLang="en-US" sz="2000" dirty="0">
                <a:latin typeface="等线" panose="02010600030101010101" pitchFamily="2" charset="-122"/>
                <a:ea typeface="等线" panose="02010600030101010101" pitchFamily="2" charset="-122"/>
                <a:cs typeface="等线" panose="02010600030101010101" pitchFamily="2" charset="-122"/>
              </a:rPr>
              <a:t>参数的类型，可以省略显式声明</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1235075" y="2847340"/>
          <a:ext cx="6307455" cy="1604645"/>
        </p:xfrm>
        <a:graphic>
          <a:graphicData uri="http://schemas.openxmlformats.org/drawingml/2006/table">
            <a:tbl>
              <a:tblPr/>
              <a:tblGrid>
                <a:gridCol w="6307455"/>
              </a:tblGrid>
              <a:tr h="160464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multiply = { x: Int, y: Int -&gt; x * y }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带类型</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val divide: (Int, Int) -&gt; Int = { x, y -&gt; x / y }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省略类型</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fun main()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println(multiply(4, 5))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20</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println(divide(10, 2))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5</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3" name="表格 2"/>
          <p:cNvGraphicFramePr/>
          <p:nvPr>
            <p:custDataLst>
              <p:tags r:id="rId3"/>
            </p:custDataLst>
          </p:nvPr>
        </p:nvGraphicFramePr>
        <p:xfrm>
          <a:off x="7839075" y="3580765"/>
          <a:ext cx="3970020" cy="1066800"/>
        </p:xfrm>
        <a:graphic>
          <a:graphicData uri="http://schemas.openxmlformats.org/drawingml/2006/table">
            <a:tbl>
              <a:tblPr/>
              <a:tblGrid>
                <a:gridCol w="3970020"/>
              </a:tblGrid>
              <a:tr h="106680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square: (Int) -&gt; Int = { it * it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fun main()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println(square(6))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36</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1235075" y="4694872"/>
            <a:ext cx="5080000" cy="829945"/>
          </a:xfrm>
          <a:prstGeom prst="rect">
            <a:avLst/>
          </a:prstGeom>
        </p:spPr>
        <p:txBody>
          <a:bodyPr>
            <a:spAutoFit/>
          </a:bodyPr>
          <a:p>
            <a:pPr marL="285750" indent="-285750" algn="just" defTabSz="266700">
              <a:spcBef>
                <a:spcPct val="0"/>
              </a:spcBef>
              <a:spcAft>
                <a:spcPct val="0"/>
              </a:spcAft>
              <a:buFont typeface="Arial" panose="020B0604020202020204" pitchFamily="34" charset="0"/>
              <a:buChar char="•"/>
            </a:pPr>
            <a:r>
              <a:rPr lang="zh-CN" altLang="en-US" sz="1600">
                <a:latin typeface="Times New Roman" panose="02020603050405020304"/>
                <a:ea typeface="宋体" panose="02010600030101010101" pitchFamily="2" charset="-122"/>
              </a:rPr>
              <a:t>第</a:t>
            </a:r>
            <a:r>
              <a:rPr lang="en-US" altLang="zh-CN" sz="1600">
                <a:latin typeface="Times New Roman" panose="02020603050405020304"/>
                <a:ea typeface="Times New Roman" panose="02020603050405020304"/>
              </a:rPr>
              <a:t>1</a:t>
            </a:r>
            <a:r>
              <a:rPr lang="zh-CN" altLang="en-US" sz="1600">
                <a:latin typeface="Times New Roman" panose="02020603050405020304"/>
                <a:ea typeface="宋体" panose="02010600030101010101" pitchFamily="2" charset="-122"/>
              </a:rPr>
              <a:t>行代码</a:t>
            </a:r>
            <a:r>
              <a:rPr lang="en-US" altLang="zh-CN" sz="1600">
                <a:latin typeface="Times New Roman" panose="02020603050405020304"/>
                <a:ea typeface="Times New Roman" panose="02020603050405020304"/>
              </a:rPr>
              <a:t>multiply</a:t>
            </a:r>
            <a:r>
              <a:rPr lang="zh-CN" altLang="en-US" sz="1600">
                <a:latin typeface="Times New Roman" panose="02020603050405020304"/>
                <a:ea typeface="宋体" panose="02010600030101010101" pitchFamily="2" charset="-122"/>
              </a:rPr>
              <a:t>直接定义</a:t>
            </a:r>
            <a:r>
              <a:rPr lang="en-US" altLang="zh-CN" sz="1600">
                <a:latin typeface="Times New Roman" panose="02020603050405020304"/>
                <a:ea typeface="Times New Roman" panose="02020603050405020304"/>
              </a:rPr>
              <a:t>Lambda</a:t>
            </a:r>
            <a:r>
              <a:rPr lang="zh-CN" altLang="en-US" sz="1600">
                <a:latin typeface="Times New Roman" panose="02020603050405020304"/>
                <a:ea typeface="宋体" panose="02010600030101010101" pitchFamily="2" charset="-122"/>
              </a:rPr>
              <a:t>并显式声明参数类型。</a:t>
            </a:r>
            <a:endParaRPr lang="zh-CN" altLang="en-US" sz="1600">
              <a:latin typeface="Times New Roman" panose="02020603050405020304"/>
              <a:ea typeface="宋体" panose="02010600030101010101" pitchFamily="2" charset="-122"/>
            </a:endParaRPr>
          </a:p>
          <a:p>
            <a:pPr marL="285750" indent="-285750" algn="just" defTabSz="266700">
              <a:spcBef>
                <a:spcPct val="0"/>
              </a:spcBef>
              <a:spcAft>
                <a:spcPct val="0"/>
              </a:spcAft>
              <a:buFont typeface="Arial" panose="020B0604020202020204" pitchFamily="34" charset="0"/>
              <a:buChar char="•"/>
            </a:pPr>
            <a:r>
              <a:rPr lang="zh-CN" altLang="en-US" sz="1600">
                <a:latin typeface="Times New Roman" panose="02020603050405020304"/>
                <a:ea typeface="宋体" panose="02010600030101010101" pitchFamily="2" charset="-122"/>
              </a:rPr>
              <a:t>第</a:t>
            </a:r>
            <a:r>
              <a:rPr lang="en-US" altLang="zh-CN" sz="1600">
                <a:latin typeface="Times New Roman" panose="02020603050405020304"/>
                <a:ea typeface="Times New Roman" panose="02020603050405020304"/>
              </a:rPr>
              <a:t>2</a:t>
            </a:r>
            <a:r>
              <a:rPr lang="zh-CN" altLang="en-US" sz="1600">
                <a:latin typeface="Times New Roman" panose="02020603050405020304"/>
                <a:ea typeface="宋体" panose="02010600030101010101" pitchFamily="2" charset="-122"/>
              </a:rPr>
              <a:t>行代码</a:t>
            </a:r>
            <a:r>
              <a:rPr lang="en-US" altLang="zh-CN" sz="1600">
                <a:latin typeface="Times New Roman" panose="02020603050405020304"/>
                <a:ea typeface="Times New Roman" panose="02020603050405020304"/>
              </a:rPr>
              <a:t>divide</a:t>
            </a:r>
            <a:r>
              <a:rPr lang="zh-CN" altLang="en-US" sz="1600">
                <a:latin typeface="Times New Roman" panose="02020603050405020304"/>
                <a:ea typeface="宋体" panose="02010600030101010101" pitchFamily="2" charset="-122"/>
              </a:rPr>
              <a:t>通过类型推断省略参数类型。</a:t>
            </a:r>
            <a:endParaRPr lang="zh-CN" altLang="en-US" sz="1600">
              <a:latin typeface="Times New Roman" panose="02020603050405020304"/>
              <a:ea typeface="宋体" panose="02010600030101010101" pitchFamily="2" charset="-122"/>
            </a:endParaRPr>
          </a:p>
        </p:txBody>
      </p:sp>
      <p:sp>
        <p:nvSpPr>
          <p:cNvPr id="7" name="文本框 6"/>
          <p:cNvSpPr txBox="1"/>
          <p:nvPr/>
        </p:nvSpPr>
        <p:spPr>
          <a:xfrm>
            <a:off x="7839075" y="4786630"/>
            <a:ext cx="4064000" cy="645160"/>
          </a:xfrm>
          <a:prstGeom prst="rect">
            <a:avLst/>
          </a:prstGeom>
          <a:noFill/>
        </p:spPr>
        <p:txBody>
          <a:bodyPr wrap="square" rtlCol="0">
            <a:spAutoFit/>
          </a:bodyPr>
          <a:p>
            <a:pPr marL="285750" indent="-285750">
              <a:buFont typeface="Arial" panose="020B0604020202020204" pitchFamily="34" charset="0"/>
              <a:buChar char="•"/>
            </a:pPr>
            <a:r>
              <a:rPr lang="zh-CN" altLang="en-US"/>
              <a:t>如果</a:t>
            </a:r>
            <a:r>
              <a:rPr lang="en-US" altLang="zh-CN"/>
              <a:t> Lambda </a:t>
            </a:r>
            <a:r>
              <a:rPr lang="zh-CN" altLang="en-US"/>
              <a:t>只有一个参数，可以使用</a:t>
            </a:r>
            <a:r>
              <a:rPr lang="en-US" altLang="zh-CN"/>
              <a:t> it </a:t>
            </a:r>
            <a:r>
              <a:rPr lang="zh-CN" altLang="en-US"/>
              <a:t>代替显式参数名称。</a:t>
            </a:r>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007600" cy="3898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6.</a:t>
            </a:r>
            <a:r>
              <a:rPr lang="en-US" altLang="zh-CN" sz="3200" dirty="0">
                <a:latin typeface="等线" panose="02010600030101010101" pitchFamily="2" charset="-122"/>
                <a:ea typeface="等线" panose="02010600030101010101" pitchFamily="2" charset="-122"/>
                <a:cs typeface="等线" panose="02010600030101010101" pitchFamily="2" charset="-122"/>
              </a:rPr>
              <a:t>3</a:t>
            </a:r>
            <a:r>
              <a:rPr lang="zh-CN" altLang="en-US" sz="3200" dirty="0">
                <a:latin typeface="等线" panose="02010600030101010101" pitchFamily="2" charset="-122"/>
                <a:ea typeface="等线" panose="02010600030101010101" pitchFamily="2" charset="-122"/>
                <a:cs typeface="等线" panose="02010600030101010101" pitchFamily="2" charset="-122"/>
              </a:rPr>
              <a:t>集合操作</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集合操作函数是</a:t>
            </a:r>
            <a:r>
              <a:rPr lang="en-US" altLang="zh-CN" sz="2000" dirty="0">
                <a:latin typeface="等线" panose="02010600030101010101" pitchFamily="2" charset="-122"/>
                <a:ea typeface="等线" panose="02010600030101010101" pitchFamily="2" charset="-122"/>
                <a:cs typeface="等线" panose="02010600030101010101" pitchFamily="2" charset="-122"/>
              </a:rPr>
              <a:t>Kotlin</a:t>
            </a:r>
            <a:r>
              <a:rPr lang="zh-CN" altLang="en-US" sz="2000" dirty="0">
                <a:latin typeface="等线" panose="02010600030101010101" pitchFamily="2" charset="-122"/>
                <a:ea typeface="等线" panose="02010600030101010101" pitchFamily="2" charset="-122"/>
                <a:cs typeface="等线" panose="02010600030101010101" pitchFamily="2" charset="-122"/>
              </a:rPr>
              <a:t>中用于处理集合（如</a:t>
            </a:r>
            <a:r>
              <a:rPr lang="en-US" altLang="zh-CN" sz="2000" dirty="0">
                <a:latin typeface="等线" panose="02010600030101010101" pitchFamily="2" charset="-122"/>
                <a:ea typeface="等线" panose="02010600030101010101" pitchFamily="2" charset="-122"/>
                <a:cs typeface="等线" panose="02010600030101010101" pitchFamily="2" charset="-122"/>
              </a:rPr>
              <a:t> List</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Set</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Map</a:t>
            </a:r>
            <a:r>
              <a:rPr lang="zh-CN" altLang="en-US" sz="2000" dirty="0">
                <a:latin typeface="等线" panose="02010600030101010101" pitchFamily="2" charset="-122"/>
                <a:ea typeface="等线" panose="02010600030101010101" pitchFamily="2" charset="-122"/>
                <a:cs typeface="等线" panose="02010600030101010101" pitchFamily="2" charset="-122"/>
              </a:rPr>
              <a:t>）的函数，属于标准库提供的一类强大工具。这些函数可以用来对集合中的元素进行筛选、转换、统计、聚合、查找、排序等操作，常配合</a:t>
            </a:r>
            <a:r>
              <a:rPr lang="en-US" altLang="zh-CN" sz="2000" dirty="0">
                <a:latin typeface="等线" panose="02010600030101010101" pitchFamily="2" charset="-122"/>
                <a:ea typeface="等线" panose="02010600030101010101" pitchFamily="2" charset="-122"/>
                <a:cs typeface="等线" panose="02010600030101010101" pitchFamily="2" charset="-122"/>
              </a:rPr>
              <a:t>Lambda</a:t>
            </a:r>
            <a:r>
              <a:rPr lang="zh-CN" altLang="en-US" sz="2000" dirty="0">
                <a:latin typeface="等线" panose="02010600030101010101" pitchFamily="2" charset="-122"/>
                <a:ea typeface="等线" panose="02010600030101010101" pitchFamily="2" charset="-122"/>
                <a:cs typeface="等线" panose="02010600030101010101" pitchFamily="2" charset="-122"/>
              </a:rPr>
              <a:t>表达式使用，使代码更简洁、表达更直接</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示例：使用</a:t>
            </a:r>
            <a:r>
              <a:rPr lang="en-US" altLang="zh-CN" sz="2000" dirty="0">
                <a:latin typeface="等线" panose="02010600030101010101" pitchFamily="2" charset="-122"/>
                <a:ea typeface="等线" panose="02010600030101010101" pitchFamily="2" charset="-122"/>
                <a:cs typeface="等线" panose="02010600030101010101" pitchFamily="2" charset="-122"/>
              </a:rPr>
              <a:t> map</a:t>
            </a:r>
            <a:r>
              <a:rPr lang="zh-CN" altLang="en-US" sz="2000" dirty="0">
                <a:latin typeface="等线" panose="02010600030101010101" pitchFamily="2" charset="-122"/>
                <a:ea typeface="等线" panose="02010600030101010101" pitchFamily="2" charset="-122"/>
                <a:cs typeface="等线" panose="02010600030101010101" pitchFamily="2" charset="-122"/>
              </a:rPr>
              <a:t>函数</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第</a:t>
            </a:r>
            <a:r>
              <a:rPr lang="en-US" altLang="zh-CN" sz="1800" dirty="0">
                <a:latin typeface="等线" panose="02010600030101010101" pitchFamily="2" charset="-122"/>
                <a:ea typeface="等线" panose="02010600030101010101" pitchFamily="2" charset="-122"/>
                <a:cs typeface="等线" panose="02010600030101010101" pitchFamily="2" charset="-122"/>
              </a:rPr>
              <a:t>1</a:t>
            </a:r>
            <a:r>
              <a:rPr lang="zh-CN" altLang="en-US" sz="1800" dirty="0">
                <a:latin typeface="等线" panose="02010600030101010101" pitchFamily="2" charset="-122"/>
                <a:ea typeface="等线" panose="02010600030101010101" pitchFamily="2" charset="-122"/>
                <a:cs typeface="等线" panose="02010600030101010101" pitchFamily="2" charset="-122"/>
              </a:rPr>
              <a:t>行代码创建一个不可变的整数列表</a:t>
            </a:r>
            <a:r>
              <a:rPr lang="en-US" altLang="zh-CN" sz="1800" dirty="0">
                <a:latin typeface="等线" panose="02010600030101010101" pitchFamily="2" charset="-122"/>
                <a:ea typeface="等线" panose="02010600030101010101" pitchFamily="2" charset="-122"/>
                <a:cs typeface="等线" panose="02010600030101010101" pitchFamily="2" charset="-122"/>
              </a:rPr>
              <a:t>numbers</a:t>
            </a:r>
            <a:r>
              <a:rPr lang="zh-CN" altLang="en-US" sz="1800" dirty="0">
                <a:latin typeface="等线" panose="02010600030101010101" pitchFamily="2" charset="-122"/>
                <a:ea typeface="等线" panose="02010600030101010101" pitchFamily="2" charset="-122"/>
                <a:cs typeface="等线" panose="02010600030101010101" pitchFamily="2" charset="-122"/>
              </a:rPr>
              <a:t>，包含元素</a:t>
            </a:r>
            <a:r>
              <a:rPr lang="en-US" altLang="zh-CN" sz="1800" dirty="0">
                <a:latin typeface="等线" panose="02010600030101010101" pitchFamily="2" charset="-122"/>
                <a:ea typeface="等线" panose="02010600030101010101" pitchFamily="2" charset="-122"/>
                <a:cs typeface="等线" panose="02010600030101010101" pitchFamily="2" charset="-122"/>
              </a:rPr>
              <a:t> [1, 2, 3]</a:t>
            </a:r>
            <a:r>
              <a:rPr lang="zh-CN" altLang="en-US" sz="1800" dirty="0">
                <a:latin typeface="等线" panose="02010600030101010101" pitchFamily="2" charset="-122"/>
                <a:ea typeface="等线" panose="02010600030101010101" pitchFamily="2" charset="-122"/>
                <a:cs typeface="等线" panose="02010600030101010101" pitchFamily="2" charset="-122"/>
              </a:rPr>
              <a:t>。</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第</a:t>
            </a:r>
            <a:r>
              <a:rPr lang="en-US" altLang="zh-CN" sz="1800" dirty="0">
                <a:latin typeface="等线" panose="02010600030101010101" pitchFamily="2" charset="-122"/>
                <a:ea typeface="等线" panose="02010600030101010101" pitchFamily="2" charset="-122"/>
                <a:cs typeface="等线" panose="02010600030101010101" pitchFamily="2" charset="-122"/>
              </a:rPr>
              <a:t>2</a:t>
            </a:r>
            <a:r>
              <a:rPr lang="zh-CN" altLang="en-US" sz="1800" dirty="0">
                <a:latin typeface="等线" panose="02010600030101010101" pitchFamily="2" charset="-122"/>
                <a:ea typeface="等线" panose="02010600030101010101" pitchFamily="2" charset="-122"/>
                <a:cs typeface="等线" panose="02010600030101010101" pitchFamily="2" charset="-122"/>
              </a:rPr>
              <a:t>行代码调用了集合操作函数</a:t>
            </a:r>
            <a:r>
              <a:rPr lang="en-US" altLang="zh-CN" sz="1800" dirty="0">
                <a:latin typeface="等线" panose="02010600030101010101" pitchFamily="2" charset="-122"/>
                <a:ea typeface="等线" panose="02010600030101010101" pitchFamily="2" charset="-122"/>
                <a:cs typeface="等线" panose="02010600030101010101" pitchFamily="2" charset="-122"/>
              </a:rPr>
              <a:t>map</a:t>
            </a:r>
            <a:r>
              <a:rPr lang="zh-CN" altLang="en-US" sz="1800" dirty="0">
                <a:latin typeface="等线" panose="02010600030101010101" pitchFamily="2" charset="-122"/>
                <a:ea typeface="等线" panose="02010600030101010101" pitchFamily="2" charset="-122"/>
                <a:cs typeface="等线" panose="02010600030101010101" pitchFamily="2" charset="-122"/>
              </a:rPr>
              <a:t>，对</a:t>
            </a:r>
            <a:r>
              <a:rPr lang="en-US" altLang="zh-CN" sz="1800" dirty="0">
                <a:latin typeface="等线" panose="02010600030101010101" pitchFamily="2" charset="-122"/>
                <a:ea typeface="等线" panose="02010600030101010101" pitchFamily="2" charset="-122"/>
                <a:cs typeface="等线" panose="02010600030101010101" pitchFamily="2" charset="-122"/>
              </a:rPr>
              <a:t>numbers</a:t>
            </a:r>
            <a:r>
              <a:rPr lang="zh-CN" altLang="en-US" sz="1800" dirty="0">
                <a:latin typeface="等线" panose="02010600030101010101" pitchFamily="2" charset="-122"/>
                <a:ea typeface="等线" panose="02010600030101010101" pitchFamily="2" charset="-122"/>
                <a:cs typeface="等线" panose="02010600030101010101" pitchFamily="2" charset="-122"/>
              </a:rPr>
              <a:t>中的每个元素进行变换，</a:t>
            </a:r>
            <a:r>
              <a:rPr lang="en-US" altLang="zh-CN" sz="1800" dirty="0">
                <a:latin typeface="等线" panose="02010600030101010101" pitchFamily="2" charset="-122"/>
                <a:ea typeface="等线" panose="02010600030101010101" pitchFamily="2" charset="-122"/>
                <a:cs typeface="等线" panose="02010600030101010101" pitchFamily="2" charset="-122"/>
              </a:rPr>
              <a:t>it * 2</a:t>
            </a:r>
            <a:r>
              <a:rPr lang="zh-CN" altLang="en-US" sz="1800" dirty="0">
                <a:latin typeface="等线" panose="02010600030101010101" pitchFamily="2" charset="-122"/>
                <a:ea typeface="等线" panose="02010600030101010101" pitchFamily="2" charset="-122"/>
                <a:cs typeface="等线" panose="02010600030101010101" pitchFamily="2" charset="-122"/>
              </a:rPr>
              <a:t>表示将每个元素乘以</a:t>
            </a:r>
            <a:r>
              <a:rPr lang="en-US" altLang="zh-CN" sz="1800" dirty="0">
                <a:latin typeface="等线" panose="02010600030101010101" pitchFamily="2" charset="-122"/>
                <a:ea typeface="等线" panose="02010600030101010101" pitchFamily="2" charset="-122"/>
                <a:cs typeface="等线" panose="02010600030101010101" pitchFamily="2" charset="-122"/>
              </a:rPr>
              <a:t>2</a:t>
            </a:r>
            <a:r>
              <a:rPr lang="zh-CN" altLang="en-US" sz="1800" dirty="0">
                <a:latin typeface="等线" panose="02010600030101010101" pitchFamily="2" charset="-122"/>
                <a:ea typeface="等线" panose="02010600030101010101" pitchFamily="2" charset="-122"/>
                <a:cs typeface="等线" panose="02010600030101010101" pitchFamily="2" charset="-122"/>
              </a:rPr>
              <a:t>，这里返回一个新的列表</a:t>
            </a:r>
            <a:r>
              <a:rPr lang="en-US" altLang="zh-CN" sz="1800" dirty="0">
                <a:latin typeface="等线" panose="02010600030101010101" pitchFamily="2" charset="-122"/>
                <a:ea typeface="等线" panose="02010600030101010101" pitchFamily="2" charset="-122"/>
                <a:cs typeface="等线" panose="02010600030101010101" pitchFamily="2" charset="-122"/>
              </a:rPr>
              <a:t>doubled</a:t>
            </a:r>
            <a:r>
              <a:rPr lang="zh-CN" altLang="en-US" sz="1800" dirty="0">
                <a:latin typeface="等线" panose="02010600030101010101" pitchFamily="2" charset="-122"/>
                <a:ea typeface="等线" panose="02010600030101010101" pitchFamily="2" charset="-122"/>
                <a:cs typeface="等线" panose="02010600030101010101" pitchFamily="2" charset="-122"/>
              </a:rPr>
              <a:t>，不修改原始列表</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nvGraphicFramePr>
        <p:xfrm>
          <a:off x="1467485" y="4092575"/>
          <a:ext cx="3881755" cy="150876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val numbers = listOf(1, 2, 3)</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val doubled = numbers.map { it * 2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println(doubled)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[2, 4, 6]</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007600" cy="3898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6.</a:t>
            </a:r>
            <a:r>
              <a:rPr lang="en-US" altLang="zh-CN" sz="3200" dirty="0">
                <a:latin typeface="等线" panose="02010600030101010101" pitchFamily="2" charset="-122"/>
                <a:ea typeface="等线" panose="02010600030101010101" pitchFamily="2" charset="-122"/>
                <a:cs typeface="等线" panose="02010600030101010101" pitchFamily="2" charset="-122"/>
              </a:rPr>
              <a:t>3</a:t>
            </a:r>
            <a:r>
              <a:rPr lang="zh-CN" altLang="en-US" sz="3200" dirty="0">
                <a:latin typeface="等线" panose="02010600030101010101" pitchFamily="2" charset="-122"/>
                <a:ea typeface="等线" panose="02010600030101010101" pitchFamily="2" charset="-122"/>
                <a:cs typeface="等线" panose="02010600030101010101" pitchFamily="2" charset="-122"/>
              </a:rPr>
              <a:t>集合操作</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示例：使用</a:t>
            </a:r>
            <a:r>
              <a:rPr lang="en-US" altLang="zh-CN" sz="2000" dirty="0">
                <a:latin typeface="等线" panose="02010600030101010101" pitchFamily="2" charset="-122"/>
                <a:ea typeface="等线" panose="02010600030101010101" pitchFamily="2" charset="-122"/>
                <a:cs typeface="等线" panose="02010600030101010101" pitchFamily="2" charset="-122"/>
              </a:rPr>
              <a:t> filter + map</a:t>
            </a:r>
            <a:r>
              <a:rPr lang="zh-CN" altLang="en-US" sz="2000" dirty="0">
                <a:latin typeface="等线" panose="02010600030101010101" pitchFamily="2" charset="-122"/>
                <a:ea typeface="等线" panose="02010600030101010101" pitchFamily="2" charset="-122"/>
                <a:cs typeface="等线" panose="02010600030101010101" pitchFamily="2" charset="-122"/>
              </a:rPr>
              <a:t>函数</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第</a:t>
            </a:r>
            <a:r>
              <a:rPr lang="en-US" altLang="zh-CN" sz="1800" dirty="0">
                <a:latin typeface="等线" panose="02010600030101010101" pitchFamily="2" charset="-122"/>
                <a:ea typeface="等线" panose="02010600030101010101" pitchFamily="2" charset="-122"/>
                <a:cs typeface="等线" panose="02010600030101010101" pitchFamily="2" charset="-122"/>
              </a:rPr>
              <a:t>1</a:t>
            </a:r>
            <a:r>
              <a:rPr lang="zh-CN" altLang="en-US" sz="1800" dirty="0">
                <a:latin typeface="等线" panose="02010600030101010101" pitchFamily="2" charset="-122"/>
                <a:ea typeface="等线" panose="02010600030101010101" pitchFamily="2" charset="-122"/>
                <a:cs typeface="等线" panose="02010600030101010101" pitchFamily="2" charset="-122"/>
              </a:rPr>
              <a:t>行代码定义一个不可变字符串列表</a:t>
            </a:r>
            <a:r>
              <a:rPr lang="en-US" altLang="zh-CN" sz="1800" dirty="0">
                <a:latin typeface="等线" panose="02010600030101010101" pitchFamily="2" charset="-122"/>
                <a:ea typeface="等线" panose="02010600030101010101" pitchFamily="2" charset="-122"/>
                <a:cs typeface="等线" panose="02010600030101010101" pitchFamily="2" charset="-122"/>
              </a:rPr>
              <a:t> names</a:t>
            </a:r>
            <a:r>
              <a:rPr lang="zh-CN" altLang="en-US" sz="1800" dirty="0">
                <a:latin typeface="等线" panose="02010600030101010101" pitchFamily="2" charset="-122"/>
                <a:ea typeface="等线" panose="02010600030101010101" pitchFamily="2" charset="-122"/>
                <a:cs typeface="等线" panose="02010600030101010101" pitchFamily="2" charset="-122"/>
              </a:rPr>
              <a:t>，包含四个名字。</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第</a:t>
            </a:r>
            <a:r>
              <a:rPr lang="en-US" altLang="zh-CN" sz="1800" dirty="0">
                <a:latin typeface="等线" panose="02010600030101010101" pitchFamily="2" charset="-122"/>
                <a:ea typeface="等线" panose="02010600030101010101" pitchFamily="2" charset="-122"/>
                <a:cs typeface="等线" panose="02010600030101010101" pitchFamily="2" charset="-122"/>
              </a:rPr>
              <a:t>5</a:t>
            </a:r>
            <a:r>
              <a:rPr lang="zh-CN" altLang="en-US" sz="1800" dirty="0">
                <a:latin typeface="等线" panose="02010600030101010101" pitchFamily="2" charset="-122"/>
                <a:ea typeface="等线" panose="02010600030101010101" pitchFamily="2" charset="-122"/>
                <a:cs typeface="等线" panose="02010600030101010101" pitchFamily="2" charset="-122"/>
              </a:rPr>
              <a:t>行代码是核心逻辑，分两步处理：</a:t>
            </a:r>
            <a:r>
              <a:rPr lang="en-US" altLang="en-US" sz="1800" dirty="0">
                <a:latin typeface="等线" panose="02010600030101010101" pitchFamily="2" charset="-122"/>
                <a:ea typeface="等线" panose="02010600030101010101" pitchFamily="2" charset="-122"/>
                <a:cs typeface="等线" panose="02010600030101010101" pitchFamily="2" charset="-122"/>
              </a:rPr>
              <a:t>①</a:t>
            </a:r>
            <a:r>
              <a:rPr lang="en-US" altLang="zh-CN" sz="1800" dirty="0">
                <a:latin typeface="等线" panose="02010600030101010101" pitchFamily="2" charset="-122"/>
                <a:ea typeface="等线" panose="02010600030101010101" pitchFamily="2" charset="-122"/>
                <a:cs typeface="等线" panose="02010600030101010101" pitchFamily="2" charset="-122"/>
              </a:rPr>
              <a:t> filter { it.length &gt; 3 }</a:t>
            </a:r>
            <a:r>
              <a:rPr lang="zh-CN" altLang="en-US" sz="1800" dirty="0">
                <a:latin typeface="等线" panose="02010600030101010101" pitchFamily="2" charset="-122"/>
                <a:ea typeface="等线" panose="02010600030101010101" pitchFamily="2" charset="-122"/>
                <a:cs typeface="等线" panose="02010600030101010101" pitchFamily="2" charset="-122"/>
              </a:rPr>
              <a:t>过滤出长度大于</a:t>
            </a:r>
            <a:r>
              <a:rPr lang="en-US" altLang="zh-CN" sz="1800" dirty="0">
                <a:latin typeface="等线" panose="02010600030101010101" pitchFamily="2" charset="-122"/>
                <a:ea typeface="等线" panose="02010600030101010101" pitchFamily="2" charset="-122"/>
                <a:cs typeface="等线" panose="02010600030101010101" pitchFamily="2" charset="-122"/>
              </a:rPr>
              <a:t>3</a:t>
            </a:r>
            <a:r>
              <a:rPr lang="zh-CN" altLang="en-US" sz="1800" dirty="0">
                <a:latin typeface="等线" panose="02010600030101010101" pitchFamily="2" charset="-122"/>
                <a:ea typeface="等线" panose="02010600030101010101" pitchFamily="2" charset="-122"/>
                <a:cs typeface="等线" panose="02010600030101010101" pitchFamily="2" charset="-122"/>
              </a:rPr>
              <a:t>的名字，</a:t>
            </a:r>
            <a:r>
              <a:rPr lang="en-US" altLang="zh-CN" sz="1800" dirty="0">
                <a:latin typeface="等线" panose="02010600030101010101" pitchFamily="2" charset="-122"/>
                <a:ea typeface="等线" panose="02010600030101010101" pitchFamily="2" charset="-122"/>
                <a:cs typeface="等线" panose="02010600030101010101" pitchFamily="2" charset="-122"/>
              </a:rPr>
              <a:t>"Alice"</a:t>
            </a:r>
            <a:r>
              <a:rPr lang="zh-CN" altLang="en-US" sz="1800" dirty="0">
                <a:latin typeface="等线" panose="02010600030101010101" pitchFamily="2" charset="-122"/>
                <a:ea typeface="等线" panose="02010600030101010101" pitchFamily="2" charset="-122"/>
                <a:cs typeface="等线" panose="02010600030101010101" pitchFamily="2" charset="-122"/>
              </a:rPr>
              <a:t>（</a:t>
            </a:r>
            <a:r>
              <a:rPr lang="en-US" altLang="zh-CN" sz="1800" dirty="0">
                <a:latin typeface="等线" panose="02010600030101010101" pitchFamily="2" charset="-122"/>
                <a:ea typeface="等线" panose="02010600030101010101" pitchFamily="2" charset="-122"/>
                <a:cs typeface="等线" panose="02010600030101010101" pitchFamily="2" charset="-122"/>
              </a:rPr>
              <a:t>5</a:t>
            </a:r>
            <a:r>
              <a:rPr lang="zh-CN" altLang="en-US" sz="1800" dirty="0">
                <a:latin typeface="等线" panose="02010600030101010101" pitchFamily="2" charset="-122"/>
                <a:ea typeface="等线" panose="02010600030101010101" pitchFamily="2" charset="-122"/>
                <a:cs typeface="等线" panose="02010600030101010101" pitchFamily="2" charset="-122"/>
              </a:rPr>
              <a:t>）、</a:t>
            </a:r>
            <a:r>
              <a:rPr lang="en-US" altLang="zh-CN" sz="1800" dirty="0">
                <a:latin typeface="等线" panose="02010600030101010101" pitchFamily="2" charset="-122"/>
                <a:ea typeface="等线" panose="02010600030101010101" pitchFamily="2" charset="-122"/>
                <a:cs typeface="等线" panose="02010600030101010101" pitchFamily="2" charset="-122"/>
              </a:rPr>
              <a:t>"Charlie"</a:t>
            </a:r>
            <a:r>
              <a:rPr lang="zh-CN" altLang="en-US" sz="1800" dirty="0">
                <a:latin typeface="等线" panose="02010600030101010101" pitchFamily="2" charset="-122"/>
                <a:ea typeface="等线" panose="02010600030101010101" pitchFamily="2" charset="-122"/>
                <a:cs typeface="等线" panose="02010600030101010101" pitchFamily="2" charset="-122"/>
              </a:rPr>
              <a:t>（</a:t>
            </a:r>
            <a:r>
              <a:rPr lang="en-US" altLang="zh-CN" sz="1800" dirty="0">
                <a:latin typeface="等线" panose="02010600030101010101" pitchFamily="2" charset="-122"/>
                <a:ea typeface="等线" panose="02010600030101010101" pitchFamily="2" charset="-122"/>
                <a:cs typeface="等线" panose="02010600030101010101" pitchFamily="2" charset="-122"/>
              </a:rPr>
              <a:t>7</a:t>
            </a:r>
            <a:r>
              <a:rPr lang="zh-CN" altLang="en-US" sz="1800" dirty="0">
                <a:latin typeface="等线" panose="02010600030101010101" pitchFamily="2" charset="-122"/>
                <a:ea typeface="等线" panose="02010600030101010101" pitchFamily="2" charset="-122"/>
                <a:cs typeface="等线" panose="02010600030101010101" pitchFamily="2" charset="-122"/>
              </a:rPr>
              <a:t>）、</a:t>
            </a:r>
            <a:r>
              <a:rPr lang="en-US" altLang="zh-CN" sz="1800" dirty="0">
                <a:latin typeface="等线" panose="02010600030101010101" pitchFamily="2" charset="-122"/>
                <a:ea typeface="等线" panose="02010600030101010101" pitchFamily="2" charset="-122"/>
                <a:cs typeface="等线" panose="02010600030101010101" pitchFamily="2" charset="-122"/>
              </a:rPr>
              <a:t>"David"</a:t>
            </a:r>
            <a:r>
              <a:rPr lang="zh-CN" altLang="en-US" sz="1800" dirty="0">
                <a:latin typeface="等线" panose="02010600030101010101" pitchFamily="2" charset="-122"/>
                <a:ea typeface="等线" panose="02010600030101010101" pitchFamily="2" charset="-122"/>
                <a:cs typeface="等线" panose="02010600030101010101" pitchFamily="2" charset="-122"/>
              </a:rPr>
              <a:t>（</a:t>
            </a:r>
            <a:r>
              <a:rPr lang="en-US" altLang="zh-CN" sz="1800" dirty="0">
                <a:latin typeface="等线" panose="02010600030101010101" pitchFamily="2" charset="-122"/>
                <a:ea typeface="等线" panose="02010600030101010101" pitchFamily="2" charset="-122"/>
                <a:cs typeface="等线" panose="02010600030101010101" pitchFamily="2" charset="-122"/>
              </a:rPr>
              <a:t>5</a:t>
            </a:r>
            <a:r>
              <a:rPr lang="zh-CN" altLang="en-US" sz="1800" dirty="0">
                <a:latin typeface="等线" panose="02010600030101010101" pitchFamily="2" charset="-122"/>
                <a:ea typeface="等线" panose="02010600030101010101" pitchFamily="2" charset="-122"/>
                <a:cs typeface="等线" panose="02010600030101010101" pitchFamily="2" charset="-122"/>
              </a:rPr>
              <a:t>）符合条件，</a:t>
            </a:r>
            <a:r>
              <a:rPr lang="en-US" altLang="zh-CN" sz="1800" dirty="0">
                <a:latin typeface="等线" panose="02010600030101010101" pitchFamily="2" charset="-122"/>
                <a:ea typeface="等线" panose="02010600030101010101" pitchFamily="2" charset="-122"/>
                <a:cs typeface="等线" panose="02010600030101010101" pitchFamily="2" charset="-122"/>
              </a:rPr>
              <a:t>"Bob"</a:t>
            </a:r>
            <a:r>
              <a:rPr lang="zh-CN" altLang="en-US" sz="1800" dirty="0">
                <a:latin typeface="等线" panose="02010600030101010101" pitchFamily="2" charset="-122"/>
                <a:ea typeface="等线" panose="02010600030101010101" pitchFamily="2" charset="-122"/>
                <a:cs typeface="等线" panose="02010600030101010101" pitchFamily="2" charset="-122"/>
              </a:rPr>
              <a:t>（</a:t>
            </a:r>
            <a:r>
              <a:rPr lang="en-US" altLang="zh-CN" sz="1800" dirty="0">
                <a:latin typeface="等线" panose="02010600030101010101" pitchFamily="2" charset="-122"/>
                <a:ea typeface="等线" panose="02010600030101010101" pitchFamily="2" charset="-122"/>
                <a:cs typeface="等线" panose="02010600030101010101" pitchFamily="2" charset="-122"/>
              </a:rPr>
              <a:t>3</a:t>
            </a:r>
            <a:r>
              <a:rPr lang="zh-CN" altLang="en-US" sz="1800" dirty="0">
                <a:latin typeface="等线" panose="02010600030101010101" pitchFamily="2" charset="-122"/>
                <a:ea typeface="等线" panose="02010600030101010101" pitchFamily="2" charset="-122"/>
                <a:cs typeface="等线" panose="02010600030101010101" pitchFamily="2" charset="-122"/>
              </a:rPr>
              <a:t>）被排除。</a:t>
            </a:r>
            <a:r>
              <a:rPr lang="en-US" altLang="en-US" sz="1800" dirty="0">
                <a:latin typeface="等线" panose="02010600030101010101" pitchFamily="2" charset="-122"/>
                <a:ea typeface="等线" panose="02010600030101010101" pitchFamily="2" charset="-122"/>
                <a:cs typeface="等线" panose="02010600030101010101" pitchFamily="2" charset="-122"/>
              </a:rPr>
              <a:t>②</a:t>
            </a:r>
            <a:r>
              <a:rPr lang="en-US" altLang="zh-CN" sz="1800" dirty="0">
                <a:latin typeface="等线" panose="02010600030101010101" pitchFamily="2" charset="-122"/>
                <a:ea typeface="等线" panose="02010600030101010101" pitchFamily="2" charset="-122"/>
                <a:cs typeface="等线" panose="02010600030101010101" pitchFamily="2" charset="-122"/>
              </a:rPr>
              <a:t> map { it.uppercase() }</a:t>
            </a:r>
            <a:r>
              <a:rPr lang="zh-CN" altLang="en-US" sz="1800" dirty="0">
                <a:latin typeface="等线" panose="02010600030101010101" pitchFamily="2" charset="-122"/>
                <a:ea typeface="等线" panose="02010600030101010101" pitchFamily="2" charset="-122"/>
                <a:cs typeface="等线" panose="02010600030101010101" pitchFamily="2" charset="-122"/>
              </a:rPr>
              <a:t>把保留下来的名字全部转换为大写，变成</a:t>
            </a:r>
            <a:r>
              <a:rPr lang="en-US" altLang="zh-CN" sz="1800" dirty="0">
                <a:latin typeface="等线" panose="02010600030101010101" pitchFamily="2" charset="-122"/>
                <a:ea typeface="等线" panose="02010600030101010101" pitchFamily="2" charset="-122"/>
                <a:cs typeface="等线" panose="02010600030101010101" pitchFamily="2" charset="-122"/>
              </a:rPr>
              <a:t> [ALICE, CHARLIE, DAVID]</a:t>
            </a:r>
            <a:endParaRPr lang="en-US" altLang="zh-CN" sz="18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2657475" y="2847340"/>
          <a:ext cx="5633720" cy="2097405"/>
        </p:xfrm>
        <a:graphic>
          <a:graphicData uri="http://schemas.openxmlformats.org/drawingml/2006/table">
            <a:tbl>
              <a:tblPr/>
              <a:tblGrid>
                <a:gridCol w="5633720"/>
              </a:tblGrid>
              <a:tr h="2097405">
                <a:tc>
                  <a:txBody>
                    <a:bodyPr/>
                    <a:p>
                      <a:pPr marL="0" indent="0" algn="l" defTabSz="914400">
                        <a:spcBef>
                          <a:spcPct val="0"/>
                        </a:spcBef>
                        <a:spcAft>
                          <a:spcPct val="0"/>
                        </a:spcAft>
                        <a:tabLst>
                          <a:tab pos="0" algn="l"/>
                        </a:tabLst>
                      </a:pPr>
                      <a:r>
                        <a:rPr lang="en-US" altLang="zh-CN" sz="9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fun main()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names = listOf("Alice", "Bob", "Charlie", "David")</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筛选长度 </a:t>
                      </a:r>
                      <a:r>
                        <a:rPr lang="en-US" altLang="zh-CN" sz="1400">
                          <a:solidFill>
                            <a:srgbClr val="008080"/>
                          </a:solidFill>
                          <a:latin typeface="宋体" panose="02010600030101010101" pitchFamily="2" charset="-122"/>
                          <a:ea typeface="宋体" panose="02010600030101010101" pitchFamily="2" charset="-122"/>
                        </a:rPr>
                        <a:t>&gt; 3 </a:t>
                      </a:r>
                      <a:r>
                        <a:rPr lang="zh-CN" altLang="en-US" sz="1400">
                          <a:solidFill>
                            <a:srgbClr val="008080"/>
                          </a:solidFill>
                          <a:latin typeface="宋体" panose="02010600030101010101" pitchFamily="2" charset="-122"/>
                          <a:ea typeface="宋体" panose="02010600030101010101" pitchFamily="2" charset="-122"/>
                        </a:rPr>
                        <a:t>的名字，并转换为大写</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filteredNames = names.filter { it.length &gt; 3 }.map { it.uppercase()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    println(filteredNames)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[ALICE, CHARLIE, DAVID]</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007600" cy="3898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6.</a:t>
            </a:r>
            <a:r>
              <a:rPr lang="en-US" altLang="zh-CN" sz="3200" dirty="0">
                <a:latin typeface="等线" panose="02010600030101010101" pitchFamily="2" charset="-122"/>
                <a:ea typeface="等线" panose="02010600030101010101" pitchFamily="2" charset="-122"/>
                <a:cs typeface="等线" panose="02010600030101010101" pitchFamily="2" charset="-122"/>
              </a:rPr>
              <a:t>3</a:t>
            </a:r>
            <a:r>
              <a:rPr lang="zh-CN" altLang="en-US" sz="3200" dirty="0">
                <a:latin typeface="等线" panose="02010600030101010101" pitchFamily="2" charset="-122"/>
                <a:ea typeface="等线" panose="02010600030101010101" pitchFamily="2" charset="-122"/>
                <a:cs typeface="等线" panose="02010600030101010101" pitchFamily="2" charset="-122"/>
              </a:rPr>
              <a:t>集合操作</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示例：使用</a:t>
            </a:r>
            <a:r>
              <a:rPr lang="en-US" altLang="zh-CN" sz="2000" dirty="0">
                <a:latin typeface="等线" panose="02010600030101010101" pitchFamily="2" charset="-122"/>
                <a:ea typeface="等线" panose="02010600030101010101" pitchFamily="2" charset="-122"/>
                <a:cs typeface="等线" panose="02010600030101010101" pitchFamily="2" charset="-122"/>
              </a:rPr>
              <a:t> filter + map + sum</a:t>
            </a:r>
            <a:r>
              <a:rPr lang="zh-CN" altLang="en-US" sz="2000" dirty="0">
                <a:latin typeface="等线" panose="02010600030101010101" pitchFamily="2" charset="-122"/>
                <a:ea typeface="等线" panose="02010600030101010101" pitchFamily="2" charset="-122"/>
                <a:cs typeface="等线" panose="02010600030101010101" pitchFamily="2" charset="-122"/>
              </a:rPr>
              <a:t>函数</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链式集合操作函数的使用流程：</a:t>
            </a:r>
            <a:r>
              <a:rPr lang="en-US" altLang="zh-CN" sz="1800" dirty="0">
                <a:latin typeface="等线" panose="02010600030101010101" pitchFamily="2" charset="-122"/>
                <a:ea typeface="等线" panose="02010600030101010101" pitchFamily="2" charset="-122"/>
                <a:cs typeface="等线" panose="02010600030101010101" pitchFamily="2" charset="-122"/>
              </a:rPr>
              <a:t>filter </a:t>
            </a:r>
            <a:r>
              <a:rPr lang="en-US" altLang="en-US" sz="1800" dirty="0">
                <a:latin typeface="等线" panose="02010600030101010101" pitchFamily="2" charset="-122"/>
                <a:ea typeface="等线" panose="02010600030101010101" pitchFamily="2" charset="-122"/>
                <a:cs typeface="等线" panose="02010600030101010101" pitchFamily="2" charset="-122"/>
              </a:rPr>
              <a:t>→</a:t>
            </a:r>
            <a:r>
              <a:rPr lang="en-US" altLang="zh-CN" sz="1800" dirty="0">
                <a:latin typeface="等线" panose="02010600030101010101" pitchFamily="2" charset="-122"/>
                <a:ea typeface="等线" panose="02010600030101010101" pitchFamily="2" charset="-122"/>
                <a:cs typeface="等线" panose="02010600030101010101" pitchFamily="2" charset="-122"/>
              </a:rPr>
              <a:t> map </a:t>
            </a:r>
            <a:r>
              <a:rPr lang="en-US" altLang="en-US" sz="1800" dirty="0">
                <a:latin typeface="等线" panose="02010600030101010101" pitchFamily="2" charset="-122"/>
                <a:ea typeface="等线" panose="02010600030101010101" pitchFamily="2" charset="-122"/>
                <a:cs typeface="等线" panose="02010600030101010101" pitchFamily="2" charset="-122"/>
              </a:rPr>
              <a:t>→</a:t>
            </a:r>
            <a:r>
              <a:rPr lang="en-US" altLang="zh-CN" sz="1800" dirty="0">
                <a:latin typeface="等线" panose="02010600030101010101" pitchFamily="2" charset="-122"/>
                <a:ea typeface="等线" panose="02010600030101010101" pitchFamily="2" charset="-122"/>
                <a:cs typeface="等线" panose="02010600030101010101" pitchFamily="2" charset="-122"/>
              </a:rPr>
              <a:t> sum</a:t>
            </a:r>
            <a:r>
              <a:rPr lang="zh-CN" altLang="en-US" sz="1800" dirty="0">
                <a:latin typeface="等线" panose="02010600030101010101" pitchFamily="2" charset="-122"/>
                <a:ea typeface="等线" panose="02010600030101010101" pitchFamily="2" charset="-122"/>
                <a:cs typeface="等线" panose="02010600030101010101" pitchFamily="2" charset="-122"/>
              </a:rPr>
              <a:t>。</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第</a:t>
            </a:r>
            <a:r>
              <a:rPr lang="en-US" altLang="zh-CN" sz="1800" dirty="0">
                <a:latin typeface="等线" panose="02010600030101010101" pitchFamily="2" charset="-122"/>
                <a:ea typeface="等线" panose="02010600030101010101" pitchFamily="2" charset="-122"/>
                <a:cs typeface="等线" panose="02010600030101010101" pitchFamily="2" charset="-122"/>
              </a:rPr>
              <a:t>1</a:t>
            </a:r>
            <a:r>
              <a:rPr lang="zh-CN" altLang="en-US" sz="1800" dirty="0">
                <a:latin typeface="等线" panose="02010600030101010101" pitchFamily="2" charset="-122"/>
                <a:ea typeface="等线" panose="02010600030101010101" pitchFamily="2" charset="-122"/>
                <a:cs typeface="等线" panose="02010600030101010101" pitchFamily="2" charset="-122"/>
              </a:rPr>
              <a:t>行代码创建一个包含整数的不可变列表</a:t>
            </a:r>
            <a:r>
              <a:rPr lang="en-US" altLang="zh-CN" sz="1800" dirty="0">
                <a:latin typeface="等线" panose="02010600030101010101" pitchFamily="2" charset="-122"/>
                <a:ea typeface="等线" panose="02010600030101010101" pitchFamily="2" charset="-122"/>
                <a:cs typeface="等线" panose="02010600030101010101" pitchFamily="2" charset="-122"/>
              </a:rPr>
              <a:t> nums</a:t>
            </a:r>
            <a:r>
              <a:rPr lang="zh-CN" altLang="en-US" sz="1800" dirty="0">
                <a:latin typeface="等线" panose="02010600030101010101" pitchFamily="2" charset="-122"/>
                <a:ea typeface="等线" panose="02010600030101010101" pitchFamily="2" charset="-122"/>
                <a:cs typeface="等线" panose="02010600030101010101" pitchFamily="2" charset="-122"/>
              </a:rPr>
              <a:t>。</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第</a:t>
            </a:r>
            <a:r>
              <a:rPr lang="en-US" altLang="zh-CN" sz="1800" dirty="0">
                <a:latin typeface="等线" panose="02010600030101010101" pitchFamily="2" charset="-122"/>
                <a:ea typeface="等线" panose="02010600030101010101" pitchFamily="2" charset="-122"/>
                <a:cs typeface="等线" panose="02010600030101010101" pitchFamily="2" charset="-122"/>
              </a:rPr>
              <a:t>5</a:t>
            </a:r>
            <a:r>
              <a:rPr lang="zh-CN" altLang="en-US" sz="1800" dirty="0">
                <a:latin typeface="等线" panose="02010600030101010101" pitchFamily="2" charset="-122"/>
                <a:ea typeface="等线" panose="02010600030101010101" pitchFamily="2" charset="-122"/>
                <a:cs typeface="等线" panose="02010600030101010101" pitchFamily="2" charset="-122"/>
              </a:rPr>
              <a:t>行代码只保留偶数元素，结果是</a:t>
            </a:r>
            <a:r>
              <a:rPr lang="en-US" altLang="zh-CN" sz="1800" dirty="0">
                <a:latin typeface="等线" panose="02010600030101010101" pitchFamily="2" charset="-122"/>
                <a:ea typeface="等线" panose="02010600030101010101" pitchFamily="2" charset="-122"/>
                <a:cs typeface="等线" panose="02010600030101010101" pitchFamily="2" charset="-122"/>
              </a:rPr>
              <a:t> [2, 4]</a:t>
            </a:r>
            <a:r>
              <a:rPr lang="zh-CN" altLang="en-US" sz="1800" dirty="0">
                <a:latin typeface="等线" panose="02010600030101010101" pitchFamily="2" charset="-122"/>
                <a:ea typeface="等线" panose="02010600030101010101" pitchFamily="2" charset="-122"/>
                <a:cs typeface="等线" panose="02010600030101010101" pitchFamily="2" charset="-122"/>
              </a:rPr>
              <a:t>。</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第</a:t>
            </a:r>
            <a:r>
              <a:rPr lang="en-US" altLang="zh-CN" sz="1800" dirty="0">
                <a:latin typeface="等线" panose="02010600030101010101" pitchFamily="2" charset="-122"/>
                <a:ea typeface="等线" panose="02010600030101010101" pitchFamily="2" charset="-122"/>
                <a:cs typeface="等线" panose="02010600030101010101" pitchFamily="2" charset="-122"/>
              </a:rPr>
              <a:t>6</a:t>
            </a:r>
            <a:r>
              <a:rPr lang="zh-CN" altLang="en-US" sz="1800" dirty="0">
                <a:latin typeface="等线" panose="02010600030101010101" pitchFamily="2" charset="-122"/>
                <a:ea typeface="等线" panose="02010600030101010101" pitchFamily="2" charset="-122"/>
                <a:cs typeface="等线" panose="02010600030101010101" pitchFamily="2" charset="-122"/>
              </a:rPr>
              <a:t>行代码将</a:t>
            </a:r>
            <a:r>
              <a:rPr lang="en-US" altLang="zh-CN" sz="1800" dirty="0">
                <a:latin typeface="等线" panose="02010600030101010101" pitchFamily="2" charset="-122"/>
                <a:ea typeface="等线" panose="02010600030101010101" pitchFamily="2" charset="-122"/>
                <a:cs typeface="等线" panose="02010600030101010101" pitchFamily="2" charset="-122"/>
              </a:rPr>
              <a:t> [2, 4] </a:t>
            </a:r>
            <a:r>
              <a:rPr lang="zh-CN" altLang="en-US" sz="1800" dirty="0">
                <a:latin typeface="等线" panose="02010600030101010101" pitchFamily="2" charset="-122"/>
                <a:ea typeface="等线" panose="02010600030101010101" pitchFamily="2" charset="-122"/>
                <a:cs typeface="等线" panose="02010600030101010101" pitchFamily="2" charset="-122"/>
              </a:rPr>
              <a:t>映射为它们的平方：</a:t>
            </a:r>
            <a:r>
              <a:rPr lang="en-US" altLang="zh-CN" sz="1800" dirty="0">
                <a:latin typeface="等线" panose="02010600030101010101" pitchFamily="2" charset="-122"/>
                <a:ea typeface="等线" panose="02010600030101010101" pitchFamily="2" charset="-122"/>
                <a:cs typeface="等线" panose="02010600030101010101" pitchFamily="2" charset="-122"/>
              </a:rPr>
              <a:t>[2</a:t>
            </a:r>
            <a:r>
              <a:rPr lang="en-US" altLang="en-US" sz="1800" dirty="0">
                <a:latin typeface="等线" panose="02010600030101010101" pitchFamily="2" charset="-122"/>
                <a:ea typeface="等线" panose="02010600030101010101" pitchFamily="2" charset="-122"/>
                <a:cs typeface="等线" panose="02010600030101010101" pitchFamily="2" charset="-122"/>
              </a:rPr>
              <a:t>²</a:t>
            </a:r>
            <a:r>
              <a:rPr lang="en-US" altLang="zh-CN" sz="1800" dirty="0">
                <a:latin typeface="等线" panose="02010600030101010101" pitchFamily="2" charset="-122"/>
                <a:ea typeface="等线" panose="02010600030101010101" pitchFamily="2" charset="-122"/>
                <a:cs typeface="等线" panose="02010600030101010101" pitchFamily="2" charset="-122"/>
              </a:rPr>
              <a:t>, 4</a:t>
            </a:r>
            <a:r>
              <a:rPr lang="en-US" altLang="en-US" sz="1800" dirty="0">
                <a:latin typeface="等线" panose="02010600030101010101" pitchFamily="2" charset="-122"/>
                <a:ea typeface="等线" panose="02010600030101010101" pitchFamily="2" charset="-122"/>
                <a:cs typeface="等线" panose="02010600030101010101" pitchFamily="2" charset="-122"/>
              </a:rPr>
              <a:t>²</a:t>
            </a:r>
            <a:r>
              <a:rPr lang="en-US" altLang="zh-CN" sz="1800" dirty="0">
                <a:latin typeface="等线" panose="02010600030101010101" pitchFamily="2" charset="-122"/>
                <a:ea typeface="等线" panose="02010600030101010101" pitchFamily="2" charset="-122"/>
                <a:cs typeface="等线" panose="02010600030101010101" pitchFamily="2" charset="-122"/>
              </a:rPr>
              <a:t>] </a:t>
            </a:r>
            <a:r>
              <a:rPr lang="en-US" altLang="en-US" sz="1800" dirty="0">
                <a:latin typeface="等线" panose="02010600030101010101" pitchFamily="2" charset="-122"/>
                <a:ea typeface="等线" panose="02010600030101010101" pitchFamily="2" charset="-122"/>
                <a:cs typeface="等线" panose="02010600030101010101" pitchFamily="2" charset="-122"/>
              </a:rPr>
              <a:t>→</a:t>
            </a:r>
            <a:r>
              <a:rPr lang="en-US" altLang="zh-CN" sz="1800" dirty="0">
                <a:latin typeface="等线" panose="02010600030101010101" pitchFamily="2" charset="-122"/>
                <a:ea typeface="等线" panose="02010600030101010101" pitchFamily="2" charset="-122"/>
                <a:cs typeface="等线" panose="02010600030101010101" pitchFamily="2" charset="-122"/>
              </a:rPr>
              <a:t> [4, 16]</a:t>
            </a:r>
            <a:r>
              <a:rPr lang="zh-CN" altLang="en-US" sz="1800" dirty="0">
                <a:latin typeface="等线" panose="02010600030101010101" pitchFamily="2" charset="-122"/>
                <a:ea typeface="等线" panose="02010600030101010101" pitchFamily="2" charset="-122"/>
                <a:cs typeface="等线" panose="02010600030101010101" pitchFamily="2" charset="-122"/>
              </a:rPr>
              <a:t>。</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第</a:t>
            </a:r>
            <a:r>
              <a:rPr lang="en-US" altLang="zh-CN" sz="1800" dirty="0">
                <a:latin typeface="等线" panose="02010600030101010101" pitchFamily="2" charset="-122"/>
                <a:ea typeface="等线" panose="02010600030101010101" pitchFamily="2" charset="-122"/>
                <a:cs typeface="等线" panose="02010600030101010101" pitchFamily="2" charset="-122"/>
              </a:rPr>
              <a:t>7</a:t>
            </a:r>
            <a:r>
              <a:rPr lang="zh-CN" altLang="en-US" sz="1800" dirty="0">
                <a:latin typeface="等线" panose="02010600030101010101" pitchFamily="2" charset="-122"/>
                <a:ea typeface="等线" panose="02010600030101010101" pitchFamily="2" charset="-122"/>
                <a:cs typeface="等线" panose="02010600030101010101" pitchFamily="2" charset="-122"/>
              </a:rPr>
              <a:t>行代码计算</a:t>
            </a:r>
            <a:r>
              <a:rPr lang="en-US" altLang="zh-CN" sz="1800" dirty="0">
                <a:latin typeface="等线" panose="02010600030101010101" pitchFamily="2" charset="-122"/>
                <a:ea typeface="等线" panose="02010600030101010101" pitchFamily="2" charset="-122"/>
                <a:cs typeface="等线" panose="02010600030101010101" pitchFamily="2" charset="-122"/>
              </a:rPr>
              <a:t> [4, 16] </a:t>
            </a:r>
            <a:r>
              <a:rPr lang="zh-CN" altLang="en-US" sz="1800" dirty="0">
                <a:latin typeface="等线" panose="02010600030101010101" pitchFamily="2" charset="-122"/>
                <a:ea typeface="等线" panose="02010600030101010101" pitchFamily="2" charset="-122"/>
                <a:cs typeface="等线" panose="02010600030101010101" pitchFamily="2" charset="-122"/>
              </a:rPr>
              <a:t>的总和，得到</a:t>
            </a:r>
            <a:r>
              <a:rPr lang="en-US" altLang="zh-CN" sz="1800" dirty="0">
                <a:latin typeface="等线" panose="02010600030101010101" pitchFamily="2" charset="-122"/>
                <a:ea typeface="等线" panose="02010600030101010101" pitchFamily="2" charset="-122"/>
                <a:cs typeface="等线" panose="02010600030101010101" pitchFamily="2" charset="-122"/>
              </a:rPr>
              <a:t>20</a:t>
            </a:r>
            <a:endParaRPr lang="en-US" altLang="zh-CN" sz="18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3127375" y="2750820"/>
          <a:ext cx="5363845" cy="2364105"/>
        </p:xfrm>
        <a:graphic>
          <a:graphicData uri="http://schemas.openxmlformats.org/drawingml/2006/table">
            <a:tbl>
              <a:tblPr/>
              <a:tblGrid>
                <a:gridCol w="5363845"/>
              </a:tblGrid>
              <a:tr h="236410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fun main()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nums = listOf(1, 2, 3, 4, 5)</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result = nums</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.filter { it % 2 == 0 }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筛选偶数</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.map { it * it }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平方</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        .sum()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求和</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    println(result)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20</a:t>
                      </a:r>
                      <a:r>
                        <a:rPr lang="zh-CN" altLang="en-US" sz="1400">
                          <a:solidFill>
                            <a:srgbClr val="008080"/>
                          </a:solidFill>
                          <a:latin typeface="宋体" panose="02010600030101010101" pitchFamily="2" charset="-122"/>
                          <a:ea typeface="宋体" panose="02010600030101010101" pitchFamily="2" charset="-122"/>
                        </a:rPr>
                        <a:t>（即 </a:t>
                      </a:r>
                      <a:r>
                        <a:rPr lang="en-US" altLang="zh-CN" sz="1400">
                          <a:solidFill>
                            <a:srgbClr val="008080"/>
                          </a:solidFill>
                          <a:latin typeface="宋体" panose="02010600030101010101" pitchFamily="2" charset="-122"/>
                          <a:ea typeface="宋体" panose="02010600030101010101" pitchFamily="2" charset="-122"/>
                        </a:rPr>
                        <a:t>4^2 + 2^2</a:t>
                      </a:r>
                      <a:r>
                        <a:rPr lang="zh-CN" altLang="en-US" sz="1400">
                          <a:solidFill>
                            <a:srgbClr val="008080"/>
                          </a:solidFill>
                          <a:latin typeface="宋体" panose="02010600030101010101" pitchFamily="2" charset="-122"/>
                          <a:ea typeface="宋体" panose="02010600030101010101" pitchFamily="2" charset="-122"/>
                        </a:rPr>
                        <a:t>）</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5406390" cy="3898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6.</a:t>
            </a:r>
            <a:r>
              <a:rPr lang="en-US" altLang="zh-CN" sz="3200" dirty="0">
                <a:latin typeface="等线" panose="02010600030101010101" pitchFamily="2" charset="-122"/>
                <a:ea typeface="等线" panose="02010600030101010101" pitchFamily="2" charset="-122"/>
                <a:cs typeface="等线" panose="02010600030101010101" pitchFamily="2" charset="-122"/>
              </a:rPr>
              <a:t>3</a:t>
            </a:r>
            <a:r>
              <a:rPr lang="zh-CN" altLang="en-US" sz="3200" dirty="0">
                <a:latin typeface="等线" panose="02010600030101010101" pitchFamily="2" charset="-122"/>
                <a:ea typeface="等线" panose="02010600030101010101" pitchFamily="2" charset="-122"/>
                <a:cs typeface="等线" panose="02010600030101010101" pitchFamily="2" charset="-122"/>
              </a:rPr>
              <a:t>集合操作</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示例：使用</a:t>
            </a:r>
            <a:r>
              <a:rPr lang="en-US" altLang="zh-CN" sz="2000" dirty="0">
                <a:latin typeface="等线" panose="02010600030101010101" pitchFamily="2" charset="-122"/>
                <a:ea typeface="等线" panose="02010600030101010101" pitchFamily="2" charset="-122"/>
                <a:cs typeface="等线" panose="02010600030101010101" pitchFamily="2" charset="-122"/>
              </a:rPr>
              <a:t> filter + map + forEach</a:t>
            </a:r>
            <a:r>
              <a:rPr lang="zh-CN" altLang="en-US" sz="2000" dirty="0">
                <a:latin typeface="等线" panose="02010600030101010101" pitchFamily="2" charset="-122"/>
                <a:ea typeface="等线" panose="02010600030101010101" pitchFamily="2" charset="-122"/>
                <a:cs typeface="等线" panose="02010600030101010101" pitchFamily="2" charset="-122"/>
              </a:rPr>
              <a:t>函数</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965835" y="2955925"/>
          <a:ext cx="5953760" cy="3608070"/>
        </p:xfrm>
        <a:graphic>
          <a:graphicData uri="http://schemas.openxmlformats.org/drawingml/2006/table">
            <a:tbl>
              <a:tblPr/>
              <a:tblGrid>
                <a:gridCol w="5953760"/>
              </a:tblGrid>
              <a:tr h="3608070">
                <a:tc>
                  <a:txBody>
                    <a:bodyPr/>
                    <a:p>
                      <a:pPr marL="0" indent="0" algn="l" defTabSz="914400">
                        <a:spcBef>
                          <a:spcPct val="0"/>
                        </a:spcBef>
                        <a:spcAft>
                          <a:spcPct val="0"/>
                        </a:spcAft>
                        <a:tabLst>
                          <a:tab pos="0" algn="l"/>
                        </a:tabLst>
                      </a:pPr>
                      <a:r>
                        <a:rPr lang="en-US" altLang="zh-CN" sz="9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fun main()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scores = listOf(45, 78, 62, 90, 55, 84, 33)</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scores</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.filter { it &gt;= 60 } // 1. </a:t>
                      </a:r>
                      <a:r>
                        <a:rPr lang="zh-CN" altLang="en-US" sz="1400">
                          <a:solidFill>
                            <a:srgbClr val="008080"/>
                          </a:solidFill>
                          <a:latin typeface="宋体" panose="02010600030101010101" pitchFamily="2" charset="-122"/>
                          <a:ea typeface="宋体" panose="02010600030101010101" pitchFamily="2" charset="-122"/>
                        </a:rPr>
                        <a:t>筛选出及格成绩</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.map { </a:t>
                      </a:r>
                      <a:r>
                        <a:rPr lang="en-US" altLang="zh-CN" sz="1400">
                          <a:solidFill>
                            <a:srgbClr val="008080"/>
                          </a:solidFill>
                          <a:latin typeface="宋体" panose="02010600030101010101" pitchFamily="2" charset="-122"/>
                          <a:ea typeface="宋体" panose="02010600030101010101" pitchFamily="2" charset="-122"/>
                        </a:rPr>
                        <a:t>              // 2. </a:t>
                      </a:r>
                      <a:r>
                        <a:rPr lang="zh-CN" altLang="en-US" sz="1400">
                          <a:solidFill>
                            <a:srgbClr val="008080"/>
                          </a:solidFill>
                          <a:latin typeface="宋体" panose="02010600030101010101" pitchFamily="2" charset="-122"/>
                          <a:ea typeface="宋体" panose="02010600030101010101" pitchFamily="2" charset="-122"/>
                        </a:rPr>
                        <a:t>转换为等级</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when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it &gt;= 85 -&gt; "A"</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it &gt;= 70 -&gt; "B"</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else -&gt; "C"</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13 </a:t>
                      </a:r>
                      <a:r>
                        <a:rPr lang="en-US" altLang="zh-CN" sz="1400">
                          <a:solidFill>
                            <a:srgbClr val="008080"/>
                          </a:solidFill>
                          <a:latin typeface="宋体" panose="02010600030101010101" pitchFamily="2" charset="-122"/>
                          <a:ea typeface="宋体" panose="02010600030101010101" pitchFamily="2" charset="-122"/>
                        </a:rPr>
                        <a:t>        .forEach { grade -&gt; </a:t>
                      </a:r>
                      <a:r>
                        <a:rPr lang="en-US" altLang="zh-CN" sz="1400">
                          <a:solidFill>
                            <a:srgbClr val="008080"/>
                          </a:solidFill>
                          <a:latin typeface="宋体" panose="02010600030101010101" pitchFamily="2" charset="-122"/>
                          <a:ea typeface="宋体" panose="02010600030101010101" pitchFamily="2" charset="-122"/>
                        </a:rPr>
                        <a:t> // 3. </a:t>
                      </a:r>
                      <a:r>
                        <a:rPr lang="zh-CN" altLang="en-US" sz="1400">
                          <a:solidFill>
                            <a:srgbClr val="008080"/>
                          </a:solidFill>
                          <a:latin typeface="宋体" panose="02010600030101010101" pitchFamily="2" charset="-122"/>
                          <a:ea typeface="宋体" panose="02010600030101010101" pitchFamily="2" charset="-122"/>
                        </a:rPr>
                        <a:t>遍历打印结果</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14 </a:t>
                      </a:r>
                      <a:r>
                        <a:rPr lang="en-US" altLang="zh-CN" sz="1400">
                          <a:solidFill>
                            <a:srgbClr val="008080"/>
                          </a:solidFill>
                          <a:latin typeface="宋体" panose="02010600030101010101" pitchFamily="2" charset="-122"/>
                          <a:ea typeface="宋体" panose="02010600030101010101" pitchFamily="2" charset="-122"/>
                        </a:rPr>
                        <a:t>            println("</a:t>
                      </a:r>
                      <a:r>
                        <a:rPr lang="zh-CN" altLang="en-US" sz="1400">
                          <a:solidFill>
                            <a:srgbClr val="008080"/>
                          </a:solidFill>
                          <a:latin typeface="宋体" panose="02010600030101010101" pitchFamily="2" charset="-122"/>
                          <a:ea typeface="宋体" panose="02010600030101010101" pitchFamily="2" charset="-122"/>
                        </a:rPr>
                        <a:t>等级：</a:t>
                      </a:r>
                      <a:r>
                        <a:rPr lang="en-US" altLang="zh-CN" sz="1400">
                          <a:solidFill>
                            <a:srgbClr val="008080"/>
                          </a:solidFill>
                          <a:latin typeface="宋体" panose="02010600030101010101" pitchFamily="2" charset="-122"/>
                          <a:ea typeface="宋体" panose="02010600030101010101" pitchFamily="2" charset="-122"/>
                        </a:rPr>
                        <a:t>$grade")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15 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16 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6985635" y="4498975"/>
            <a:ext cx="4881880" cy="2065020"/>
          </a:xfrm>
          <a:prstGeom prst="rect">
            <a:avLst/>
          </a:prstGeom>
          <a:noFill/>
        </p:spPr>
        <p:txBody>
          <a:bodyPr wrap="square" rtlCol="0" anchor="t">
            <a:noAutofit/>
          </a:bodyPr>
          <a:p>
            <a:pPr marL="285750" indent="-285750">
              <a:buFont typeface="Arial" panose="020B0604020202020204" pitchFamily="34" charset="0"/>
              <a:buChar char="•"/>
            </a:pPr>
            <a:r>
              <a:rPr lang="zh-CN" altLang="en-US"/>
              <a:t>第</a:t>
            </a:r>
            <a:r>
              <a:rPr lang="en-US" altLang="zh-CN"/>
              <a:t>5</a:t>
            </a:r>
            <a:r>
              <a:rPr lang="zh-CN" altLang="en-US"/>
              <a:t>行代码</a:t>
            </a:r>
            <a:r>
              <a:rPr lang="en-US" altLang="zh-CN"/>
              <a:t>filter</a:t>
            </a:r>
            <a:r>
              <a:rPr lang="zh-CN" altLang="en-US"/>
              <a:t>保留满足条件的元素（</a:t>
            </a:r>
            <a:r>
              <a:rPr lang="en-US" altLang="zh-CN"/>
              <a:t>&gt;= 60</a:t>
            </a:r>
            <a:r>
              <a:rPr lang="zh-CN" altLang="en-US"/>
              <a:t>）</a:t>
            </a:r>
            <a:endParaRPr lang="zh-CN" altLang="en-US"/>
          </a:p>
          <a:p>
            <a:pPr marL="285750" indent="-285750">
              <a:buFont typeface="Arial" panose="020B0604020202020204" pitchFamily="34" charset="0"/>
              <a:buChar char="•"/>
            </a:pPr>
            <a:r>
              <a:rPr lang="zh-CN" altLang="en-US"/>
              <a:t>第</a:t>
            </a:r>
            <a:r>
              <a:rPr lang="en-US" altLang="zh-CN"/>
              <a:t>6</a:t>
            </a:r>
            <a:r>
              <a:rPr lang="zh-CN" altLang="en-US"/>
              <a:t>行到第</a:t>
            </a:r>
            <a:r>
              <a:rPr lang="en-US" altLang="zh-CN"/>
              <a:t>12</a:t>
            </a:r>
            <a:r>
              <a:rPr lang="zh-CN" altLang="en-US"/>
              <a:t>行代码将每个元素转换为新的值（数字</a:t>
            </a:r>
            <a:r>
              <a:rPr lang="en-US" altLang="zh-CN"/>
              <a:t> </a:t>
            </a:r>
            <a:r>
              <a:rPr lang="en-US" altLang="en-US"/>
              <a:t>→</a:t>
            </a:r>
            <a:r>
              <a:rPr lang="en-US" altLang="zh-CN"/>
              <a:t> </a:t>
            </a:r>
            <a:r>
              <a:rPr lang="zh-CN" altLang="en-US"/>
              <a:t>等级）</a:t>
            </a:r>
            <a:endParaRPr lang="zh-CN" altLang="en-US"/>
          </a:p>
          <a:p>
            <a:pPr marL="285750" indent="-285750">
              <a:buFont typeface="Arial" panose="020B0604020202020204" pitchFamily="34" charset="0"/>
              <a:buChar char="•"/>
            </a:pPr>
            <a:r>
              <a:rPr lang="zh-CN" altLang="en-US"/>
              <a:t>第</a:t>
            </a:r>
            <a:r>
              <a:rPr lang="en-US" altLang="zh-CN"/>
              <a:t>13</a:t>
            </a:r>
            <a:r>
              <a:rPr lang="zh-CN" altLang="en-US"/>
              <a:t>行代码遍历集合中的每个元素，执行打印结果的动作</a:t>
            </a:r>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007600" cy="3898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6.</a:t>
            </a:r>
            <a:r>
              <a:rPr lang="en-US" altLang="zh-CN" sz="3200" dirty="0">
                <a:latin typeface="等线" panose="02010600030101010101" pitchFamily="2" charset="-122"/>
                <a:ea typeface="等线" panose="02010600030101010101" pitchFamily="2" charset="-122"/>
                <a:cs typeface="等线" panose="02010600030101010101" pitchFamily="2" charset="-122"/>
              </a:rPr>
              <a:t>3</a:t>
            </a:r>
            <a:r>
              <a:rPr lang="zh-CN" altLang="en-US" sz="3200" dirty="0">
                <a:latin typeface="等线" panose="02010600030101010101" pitchFamily="2" charset="-122"/>
                <a:ea typeface="等线" panose="02010600030101010101" pitchFamily="2" charset="-122"/>
                <a:cs typeface="等线" panose="02010600030101010101" pitchFamily="2" charset="-122"/>
              </a:rPr>
              <a:t>集合操作</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any</a:t>
            </a:r>
            <a:r>
              <a:rPr lang="zh-CN" altLang="en-US" sz="2000" dirty="0">
                <a:latin typeface="等线" panose="02010600030101010101" pitchFamily="2" charset="-122"/>
                <a:ea typeface="等线" panose="02010600030101010101" pitchFamily="2" charset="-122"/>
                <a:cs typeface="等线" panose="02010600030101010101" pitchFamily="2" charset="-122"/>
              </a:rPr>
              <a:t>函数和</a:t>
            </a:r>
            <a:r>
              <a:rPr lang="en-US" altLang="zh-CN" sz="2000" dirty="0">
                <a:latin typeface="等线" panose="02010600030101010101" pitchFamily="2" charset="-122"/>
                <a:ea typeface="等线" panose="02010600030101010101" pitchFamily="2" charset="-122"/>
                <a:cs typeface="等线" panose="02010600030101010101" pitchFamily="2" charset="-122"/>
              </a:rPr>
              <a:t>all</a:t>
            </a:r>
            <a:r>
              <a:rPr lang="zh-CN" altLang="en-US" sz="2000" dirty="0">
                <a:latin typeface="等线" panose="02010600030101010101" pitchFamily="2" charset="-122"/>
                <a:ea typeface="等线" panose="02010600030101010101" pitchFamily="2" charset="-122"/>
                <a:cs typeface="等线" panose="02010600030101010101" pitchFamily="2" charset="-122"/>
              </a:rPr>
              <a:t>函数</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1332230" y="2995930"/>
          <a:ext cx="6704965" cy="1816735"/>
        </p:xfrm>
        <a:graphic>
          <a:graphicData uri="http://schemas.openxmlformats.org/drawingml/2006/table">
            <a:tbl>
              <a:tblPr/>
              <a:tblGrid>
                <a:gridCol w="6704965"/>
              </a:tblGrid>
              <a:tr h="181673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fun main()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numbers = listOf(2, 4, 6, 8)</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hasEven = numbers.any { it % 2 == 0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allEven = numbers.all { it % 2 == 0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println("</a:t>
                      </a:r>
                      <a:r>
                        <a:rPr lang="zh-CN" altLang="en-US" sz="1400">
                          <a:solidFill>
                            <a:srgbClr val="008080"/>
                          </a:solidFill>
                          <a:latin typeface="宋体" panose="02010600030101010101" pitchFamily="2" charset="-122"/>
                          <a:ea typeface="宋体" panose="02010600030101010101" pitchFamily="2" charset="-122"/>
                        </a:rPr>
                        <a:t>包含偶数吗？</a:t>
                      </a:r>
                      <a:r>
                        <a:rPr lang="en-US" altLang="zh-CN" sz="1400">
                          <a:solidFill>
                            <a:srgbClr val="008080"/>
                          </a:solidFill>
                          <a:latin typeface="宋体" panose="02010600030101010101" pitchFamily="2" charset="-122"/>
                          <a:ea typeface="宋体" panose="02010600030101010101" pitchFamily="2" charset="-122"/>
                        </a:rPr>
                        <a:t>$hasEven")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包含偶数吗？</a:t>
                      </a:r>
                      <a:r>
                        <a:rPr lang="en-US" altLang="zh-CN" sz="1400">
                          <a:solidFill>
                            <a:srgbClr val="008080"/>
                          </a:solidFill>
                          <a:latin typeface="宋体" panose="02010600030101010101" pitchFamily="2" charset="-122"/>
                          <a:ea typeface="宋体" panose="02010600030101010101" pitchFamily="2" charset="-122"/>
                        </a:rPr>
                        <a:t>true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    println("</a:t>
                      </a:r>
                      <a:r>
                        <a:rPr lang="zh-CN" altLang="en-US" sz="1400">
                          <a:solidFill>
                            <a:srgbClr val="008080"/>
                          </a:solidFill>
                          <a:latin typeface="宋体" panose="02010600030101010101" pitchFamily="2" charset="-122"/>
                          <a:ea typeface="宋体" panose="02010600030101010101" pitchFamily="2" charset="-122"/>
                        </a:rPr>
                        <a:t>全部是偶数吗？</a:t>
                      </a:r>
                      <a:r>
                        <a:rPr lang="en-US" altLang="zh-CN" sz="1400">
                          <a:solidFill>
                            <a:srgbClr val="008080"/>
                          </a:solidFill>
                          <a:latin typeface="宋体" panose="02010600030101010101" pitchFamily="2" charset="-122"/>
                          <a:ea typeface="宋体" panose="02010600030101010101" pitchFamily="2" charset="-122"/>
                        </a:rPr>
                        <a:t>$allEven")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全部是偶数吗？</a:t>
                      </a:r>
                      <a:r>
                        <a:rPr lang="en-US" altLang="zh-CN" sz="1400">
                          <a:solidFill>
                            <a:srgbClr val="008080"/>
                          </a:solidFill>
                          <a:latin typeface="宋体" panose="02010600030101010101" pitchFamily="2" charset="-122"/>
                          <a:ea typeface="宋体" panose="02010600030101010101" pitchFamily="2" charset="-122"/>
                        </a:rPr>
                        <a:t>true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chemeClr val="tx1"/>
                          </a:solidFill>
                          <a:latin typeface="宋体" panose="02010600030101010101" pitchFamily="2" charset="-122"/>
                          <a:ea typeface="宋体" panose="02010600030101010101" pitchFamily="2" charset="-122"/>
                        </a:rPr>
                        <a:t>8</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1358900" y="5085080"/>
            <a:ext cx="6096000" cy="1198880"/>
          </a:xfrm>
          <a:prstGeom prst="rect">
            <a:avLst/>
          </a:prstGeom>
          <a:noFill/>
        </p:spPr>
        <p:txBody>
          <a:bodyPr wrap="square" rtlCol="0" anchor="t">
            <a:spAutoFit/>
          </a:bodyPr>
          <a:p>
            <a:pPr marL="342900" indent="-342900">
              <a:buFont typeface="Arial" panose="020B0604020202020204" pitchFamily="34" charset="0"/>
              <a:buChar char="•"/>
            </a:pPr>
            <a:r>
              <a:rPr lang="zh-CN" altLang="en-US"/>
              <a:t>第</a:t>
            </a:r>
            <a:r>
              <a:rPr lang="en-US" altLang="zh-CN"/>
              <a:t>3</a:t>
            </a:r>
            <a:r>
              <a:rPr lang="zh-CN" altLang="en-US"/>
              <a:t>行代码检查是否有元素是偶数</a:t>
            </a:r>
            <a:endParaRPr lang="zh-CN" altLang="en-US"/>
          </a:p>
          <a:p>
            <a:pPr marL="342900" indent="-342900">
              <a:buFont typeface="Arial" panose="020B0604020202020204" pitchFamily="34" charset="0"/>
              <a:buChar char="•"/>
            </a:pPr>
            <a:r>
              <a:rPr lang="zh-CN" altLang="en-US"/>
              <a:t>第</a:t>
            </a:r>
            <a:r>
              <a:rPr lang="en-US" altLang="zh-CN"/>
              <a:t>4</a:t>
            </a:r>
            <a:r>
              <a:rPr lang="zh-CN" altLang="en-US"/>
              <a:t>行代码检查集合中是否每个元素都是偶数。</a:t>
            </a:r>
            <a:endParaRPr lang="zh-CN" altLang="en-US"/>
          </a:p>
          <a:p>
            <a:pPr marL="800100" lvl="1" indent="-342900">
              <a:buFont typeface="Arial" panose="020B0604020202020204" pitchFamily="34" charset="0"/>
              <a:buChar char="•"/>
            </a:pPr>
            <a:r>
              <a:rPr lang="en-US" altLang="zh-CN"/>
              <a:t>all </a:t>
            </a:r>
            <a:r>
              <a:rPr lang="zh-CN" altLang="en-US"/>
              <a:t>用来验证集合中</a:t>
            </a:r>
            <a:r>
              <a:rPr lang="en-US" altLang="zh-CN"/>
              <a:t>“</a:t>
            </a:r>
            <a:r>
              <a:rPr lang="zh-CN" altLang="en-US"/>
              <a:t>全部元素都符合某条件</a:t>
            </a:r>
            <a:r>
              <a:rPr lang="en-US" altLang="zh-CN"/>
              <a:t>”</a:t>
            </a:r>
            <a:endParaRPr lang="en-US" altLang="zh-CN"/>
          </a:p>
          <a:p>
            <a:pPr marL="800100" lvl="1" indent="-342900">
              <a:buFont typeface="Arial" panose="020B0604020202020204" pitchFamily="34" charset="0"/>
              <a:buChar char="•"/>
            </a:pPr>
            <a:r>
              <a:rPr lang="en-US" altLang="zh-CN"/>
              <a:t>any</a:t>
            </a:r>
            <a:r>
              <a:rPr lang="zh-CN" altLang="en-US"/>
              <a:t>适合快速判断集合中是否</a:t>
            </a:r>
            <a:r>
              <a:rPr lang="en-US" altLang="zh-CN"/>
              <a:t>“</a:t>
            </a:r>
            <a:r>
              <a:rPr lang="zh-CN" altLang="en-US"/>
              <a:t>存在某种情况</a:t>
            </a:r>
            <a:r>
              <a:rPr lang="en-US" altLang="zh-CN"/>
              <a:t>”</a:t>
            </a:r>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007600" cy="3898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6.</a:t>
            </a:r>
            <a:r>
              <a:rPr lang="en-US" altLang="zh-CN" sz="3200" dirty="0">
                <a:latin typeface="等线" panose="02010600030101010101" pitchFamily="2" charset="-122"/>
                <a:ea typeface="等线" panose="02010600030101010101" pitchFamily="2" charset="-122"/>
                <a:cs typeface="等线" panose="02010600030101010101" pitchFamily="2" charset="-122"/>
              </a:rPr>
              <a:t>3</a:t>
            </a:r>
            <a:r>
              <a:rPr lang="zh-CN" altLang="en-US" sz="3200" dirty="0">
                <a:latin typeface="等线" panose="02010600030101010101" pitchFamily="2" charset="-122"/>
                <a:ea typeface="等线" panose="02010600030101010101" pitchFamily="2" charset="-122"/>
                <a:cs typeface="等线" panose="02010600030101010101" pitchFamily="2" charset="-122"/>
              </a:rPr>
              <a:t>集合操作</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find</a:t>
            </a:r>
            <a:r>
              <a:rPr lang="zh-CN" altLang="en-US" sz="2000" dirty="0">
                <a:latin typeface="等线" panose="02010600030101010101" pitchFamily="2" charset="-122"/>
                <a:ea typeface="等线" panose="02010600030101010101" pitchFamily="2" charset="-122"/>
                <a:cs typeface="等线" panose="02010600030101010101" pitchFamily="2" charset="-122"/>
              </a:rPr>
              <a:t>函数</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1254760" y="3104515"/>
          <a:ext cx="6260465" cy="2108200"/>
        </p:xfrm>
        <a:graphic>
          <a:graphicData uri="http://schemas.openxmlformats.org/drawingml/2006/table">
            <a:tbl>
              <a:tblPr/>
              <a:tblGrid>
                <a:gridCol w="6260465"/>
              </a:tblGrid>
              <a:tr h="2108200">
                <a:tc>
                  <a:txBody>
                    <a:bodyPr/>
                    <a:p>
                      <a:pPr marL="0" indent="0" algn="l" defTabSz="914400">
                        <a:spcBef>
                          <a:spcPct val="0"/>
                        </a:spcBef>
                        <a:spcAft>
                          <a:spcPct val="0"/>
                        </a:spcAft>
                        <a:tabLst>
                          <a:tab pos="0" algn="l"/>
                        </a:tabLst>
                      </a:pPr>
                      <a:r>
                        <a:rPr lang="en-US" altLang="zh-CN" sz="9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fun main()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names = listOf("Tom", "Alice", "Bob", "Charlie")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longName = names.find { it.length &gt; 4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println("</a:t>
                      </a:r>
                      <a:r>
                        <a:rPr lang="zh-CN" altLang="en-US" sz="1400">
                          <a:solidFill>
                            <a:srgbClr val="008080"/>
                          </a:solidFill>
                          <a:latin typeface="宋体" panose="02010600030101010101" pitchFamily="2" charset="-122"/>
                          <a:ea typeface="宋体" panose="02010600030101010101" pitchFamily="2" charset="-122"/>
                        </a:rPr>
                        <a:t>第一个名字长度大于</a:t>
                      </a:r>
                      <a:r>
                        <a:rPr lang="en-US" altLang="zh-CN" sz="1400">
                          <a:solidFill>
                            <a:srgbClr val="008080"/>
                          </a:solidFill>
                          <a:latin typeface="宋体" panose="02010600030101010101" pitchFamily="2" charset="-122"/>
                          <a:ea typeface="宋体" panose="02010600030101010101" pitchFamily="2" charset="-122"/>
                        </a:rPr>
                        <a:t>4</a:t>
                      </a:r>
                      <a:r>
                        <a:rPr lang="zh-CN" altLang="en-US" sz="1400">
                          <a:solidFill>
                            <a:srgbClr val="008080"/>
                          </a:solidFill>
                          <a:latin typeface="宋体" panose="02010600030101010101" pitchFamily="2" charset="-122"/>
                          <a:ea typeface="宋体" panose="02010600030101010101" pitchFamily="2" charset="-122"/>
                        </a:rPr>
                        <a:t>的是：</a:t>
                      </a:r>
                      <a:r>
                        <a:rPr lang="en-US" altLang="zh-CN" sz="1400">
                          <a:solidFill>
                            <a:srgbClr val="008080"/>
                          </a:solidFill>
                          <a:latin typeface="宋体" panose="02010600030101010101" pitchFamily="2" charset="-122"/>
                          <a:ea typeface="宋体" panose="02010600030101010101" pitchFamily="2" charset="-122"/>
                        </a:rPr>
                        <a:t>$longName") </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1254760" y="5427980"/>
            <a:ext cx="6096000" cy="922020"/>
          </a:xfrm>
          <a:prstGeom prst="rect">
            <a:avLst/>
          </a:prstGeom>
          <a:noFill/>
        </p:spPr>
        <p:txBody>
          <a:bodyPr wrap="square" rtlCol="0" anchor="t">
            <a:spAutoFit/>
          </a:bodyPr>
          <a:p>
            <a:pPr marL="285750" indent="-285750">
              <a:buFont typeface="Arial" panose="020B0604020202020204" pitchFamily="34" charset="0"/>
              <a:buChar char="•"/>
            </a:pPr>
            <a:r>
              <a:rPr lang="zh-CN" altLang="en-US"/>
              <a:t>第</a:t>
            </a:r>
            <a:r>
              <a:rPr lang="en-US" altLang="zh-CN"/>
              <a:t>4</a:t>
            </a:r>
            <a:r>
              <a:rPr lang="zh-CN" altLang="en-US"/>
              <a:t>行代码在</a:t>
            </a:r>
            <a:r>
              <a:rPr lang="en-US" altLang="zh-CN"/>
              <a:t>names</a:t>
            </a:r>
            <a:r>
              <a:rPr lang="zh-CN" altLang="en-US"/>
              <a:t>列表中寻找第一个长度大于</a:t>
            </a:r>
            <a:r>
              <a:rPr lang="en-US" altLang="zh-CN"/>
              <a:t>4</a:t>
            </a:r>
            <a:r>
              <a:rPr lang="zh-CN" altLang="en-US"/>
              <a:t>的名字，第一个符合条件的是</a:t>
            </a:r>
            <a:r>
              <a:rPr lang="en-US" altLang="zh-CN"/>
              <a:t> "Alice"</a:t>
            </a:r>
            <a:r>
              <a:rPr lang="zh-CN" altLang="en-US"/>
              <a:t>，所以返回它，如果列表中没有符合条件的元素，返回结果将是</a:t>
            </a:r>
            <a:r>
              <a:rPr lang="en-US" altLang="zh-CN"/>
              <a:t>null</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4.1</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简介</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4989195" cy="42760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zh-CN" sz="3200" dirty="0">
                <a:latin typeface="等线" panose="02010600030101010101" pitchFamily="2" charset="-122"/>
                <a:ea typeface="等线" panose="02010600030101010101" pitchFamily="2" charset="-122"/>
                <a:cs typeface="等线" panose="02010600030101010101" pitchFamily="2" charset="-122"/>
              </a:rPr>
              <a:t>4.1.3 Kotlin</a:t>
            </a:r>
            <a:r>
              <a:rPr lang="zh-CN" altLang="en-US" sz="3200" dirty="0">
                <a:latin typeface="等线" panose="02010600030101010101" pitchFamily="2" charset="-122"/>
                <a:ea typeface="等线" panose="02010600030101010101" pitchFamily="2" charset="-122"/>
                <a:cs typeface="等线" panose="02010600030101010101" pitchFamily="2" charset="-122"/>
              </a:rPr>
              <a:t>特性</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marL="685800" lvl="2" indent="0">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2</a:t>
            </a:r>
            <a:r>
              <a:rPr lang="zh-CN" altLang="en-US" sz="2000" dirty="0">
                <a:latin typeface="等线" panose="02010600030101010101" pitchFamily="2" charset="-122"/>
                <a:ea typeface="等线" panose="02010600030101010101" pitchFamily="2" charset="-122"/>
                <a:cs typeface="等线" panose="02010600030101010101" pitchFamily="2" charset="-122"/>
              </a:rPr>
              <a:t>）支持</a:t>
            </a:r>
            <a:r>
              <a:rPr lang="en-US" altLang="zh-CN" sz="2000" dirty="0">
                <a:latin typeface="等线" panose="02010600030101010101" pitchFamily="2" charset="-122"/>
                <a:ea typeface="等线" panose="02010600030101010101" pitchFamily="2" charset="-122"/>
                <a:cs typeface="等线" panose="02010600030101010101" pitchFamily="2" charset="-122"/>
              </a:rPr>
              <a:t>Jetpack Compose</a:t>
            </a:r>
            <a:r>
              <a:rPr lang="zh-CN" altLang="en-US" sz="2000" dirty="0">
                <a:latin typeface="等线" panose="02010600030101010101" pitchFamily="2" charset="-122"/>
                <a:ea typeface="等线" panose="02010600030101010101" pitchFamily="2" charset="-122"/>
                <a:cs typeface="等线" panose="02010600030101010101" pitchFamily="2" charset="-122"/>
              </a:rPr>
              <a:t>，提高</a:t>
            </a:r>
            <a:r>
              <a:rPr lang="en-US" altLang="zh-CN" sz="2000" dirty="0">
                <a:latin typeface="等线" panose="02010600030101010101" pitchFamily="2" charset="-122"/>
                <a:ea typeface="等线" panose="02010600030101010101" pitchFamily="2" charset="-122"/>
                <a:cs typeface="等线" panose="02010600030101010101" pitchFamily="2" charset="-122"/>
              </a:rPr>
              <a:t> UI </a:t>
            </a:r>
            <a:r>
              <a:rPr lang="zh-CN" altLang="en-US" sz="2000" dirty="0">
                <a:latin typeface="等线" panose="02010600030101010101" pitchFamily="2" charset="-122"/>
                <a:ea typeface="等线" panose="02010600030101010101" pitchFamily="2" charset="-122"/>
                <a:cs typeface="等线" panose="02010600030101010101" pitchFamily="2" charset="-122"/>
              </a:rPr>
              <a:t>开发效率</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3"/>
            <a:r>
              <a:rPr lang="en-US" altLang="zh-CN" sz="1800" dirty="0">
                <a:latin typeface="等线" panose="02010600030101010101" pitchFamily="2" charset="-122"/>
                <a:ea typeface="等线" panose="02010600030101010101" pitchFamily="2" charset="-122"/>
                <a:cs typeface="等线" panose="02010600030101010101" pitchFamily="2" charset="-122"/>
              </a:rPr>
              <a:t>Jetpack Compose</a:t>
            </a:r>
            <a:r>
              <a:rPr lang="zh-CN" altLang="en-US" sz="1800" dirty="0">
                <a:latin typeface="等线" panose="02010600030101010101" pitchFamily="2" charset="-122"/>
                <a:ea typeface="等线" panose="02010600030101010101" pitchFamily="2" charset="-122"/>
                <a:cs typeface="等线" panose="02010600030101010101" pitchFamily="2" charset="-122"/>
              </a:rPr>
              <a:t>是</a:t>
            </a:r>
            <a:r>
              <a:rPr lang="en-US" altLang="zh-CN" sz="1800" dirty="0">
                <a:latin typeface="等线" panose="02010600030101010101" pitchFamily="2" charset="-122"/>
                <a:ea typeface="等线" panose="02010600030101010101" pitchFamily="2" charset="-122"/>
                <a:cs typeface="等线" panose="02010600030101010101" pitchFamily="2" charset="-122"/>
              </a:rPr>
              <a:t>Android</a:t>
            </a:r>
            <a:r>
              <a:rPr lang="zh-CN" altLang="en-US" sz="1800" dirty="0">
                <a:latin typeface="等线" panose="02010600030101010101" pitchFamily="2" charset="-122"/>
                <a:ea typeface="等线" panose="02010600030101010101" pitchFamily="2" charset="-122"/>
                <a:cs typeface="等线" panose="02010600030101010101" pitchFamily="2" charset="-122"/>
              </a:rPr>
              <a:t>现代</a:t>
            </a:r>
            <a:r>
              <a:rPr lang="en-US" altLang="zh-CN" sz="1800" dirty="0">
                <a:latin typeface="等线" panose="02010600030101010101" pitchFamily="2" charset="-122"/>
                <a:ea typeface="等线" panose="02010600030101010101" pitchFamily="2" charset="-122"/>
                <a:cs typeface="等线" panose="02010600030101010101" pitchFamily="2" charset="-122"/>
              </a:rPr>
              <a:t>UI</a:t>
            </a:r>
            <a:r>
              <a:rPr lang="zh-CN" altLang="en-US" sz="1800" dirty="0">
                <a:latin typeface="等线" panose="02010600030101010101" pitchFamily="2" charset="-122"/>
                <a:ea typeface="等线" panose="02010600030101010101" pitchFamily="2" charset="-122"/>
                <a:cs typeface="等线" panose="02010600030101010101" pitchFamily="2" charset="-122"/>
              </a:rPr>
              <a:t>框架，完全基于</a:t>
            </a:r>
            <a:r>
              <a:rPr lang="en-US" altLang="zh-CN" sz="1800" dirty="0">
                <a:latin typeface="等线" panose="02010600030101010101" pitchFamily="2" charset="-122"/>
                <a:ea typeface="等线" panose="02010600030101010101" pitchFamily="2" charset="-122"/>
                <a:cs typeface="等线" panose="02010600030101010101" pitchFamily="2" charset="-122"/>
              </a:rPr>
              <a:t>Kotlin</a:t>
            </a:r>
            <a:r>
              <a:rPr lang="zh-CN" altLang="en-US" sz="1800" dirty="0">
                <a:latin typeface="等线" panose="02010600030101010101" pitchFamily="2" charset="-122"/>
                <a:ea typeface="等线" panose="02010600030101010101" pitchFamily="2" charset="-122"/>
                <a:cs typeface="等线" panose="02010600030101010101" pitchFamily="2" charset="-122"/>
              </a:rPr>
              <a:t>设计，提供更声明式、响应式的</a:t>
            </a:r>
            <a:r>
              <a:rPr lang="en-US" altLang="zh-CN" sz="1800" dirty="0">
                <a:latin typeface="等线" panose="02010600030101010101" pitchFamily="2" charset="-122"/>
                <a:ea typeface="等线" panose="02010600030101010101" pitchFamily="2" charset="-122"/>
                <a:cs typeface="等线" panose="02010600030101010101" pitchFamily="2" charset="-122"/>
              </a:rPr>
              <a:t>UI</a:t>
            </a:r>
            <a:r>
              <a:rPr lang="zh-CN" altLang="en-US" sz="1800" dirty="0">
                <a:latin typeface="等线" panose="02010600030101010101" pitchFamily="2" charset="-122"/>
                <a:ea typeface="等线" panose="02010600030101010101" pitchFamily="2" charset="-122"/>
                <a:cs typeface="等线" panose="02010600030101010101" pitchFamily="2" charset="-122"/>
              </a:rPr>
              <a:t>编程方式，简化了传统</a:t>
            </a:r>
            <a:r>
              <a:rPr lang="en-US" altLang="zh-CN" sz="1800" dirty="0">
                <a:latin typeface="等线" panose="02010600030101010101" pitchFamily="2" charset="-122"/>
                <a:ea typeface="等线" panose="02010600030101010101" pitchFamily="2" charset="-122"/>
                <a:cs typeface="等线" panose="02010600030101010101" pitchFamily="2" charset="-122"/>
              </a:rPr>
              <a:t>XML</a:t>
            </a:r>
            <a:r>
              <a:rPr lang="zh-CN" altLang="en-US" sz="1800" dirty="0">
                <a:latin typeface="等线" panose="02010600030101010101" pitchFamily="2" charset="-122"/>
                <a:ea typeface="等线" panose="02010600030101010101" pitchFamily="2" charset="-122"/>
                <a:cs typeface="等线" panose="02010600030101010101" pitchFamily="2" charset="-122"/>
              </a:rPr>
              <a:t>布局的复杂性</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a:r>
              <a:rPr lang="en-US" altLang="zh-CN" sz="1800" dirty="0">
                <a:latin typeface="等线" panose="02010600030101010101" pitchFamily="2" charset="-122"/>
                <a:ea typeface="等线" panose="02010600030101010101" pitchFamily="2" charset="-122"/>
                <a:cs typeface="等线" panose="02010600030101010101" pitchFamily="2" charset="-122"/>
              </a:rPr>
              <a:t>Compose结合Kotlin使UI代码更加清晰，能够动态响应数据变化，大幅提高 Android 界面的开发效率</a:t>
            </a:r>
            <a:endParaRPr lang="en-US" altLang="zh-CN" sz="18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
        <p:nvSpPr>
          <p:cNvPr id="3" name="文本框 2"/>
          <p:cNvSpPr txBox="1"/>
          <p:nvPr/>
        </p:nvSpPr>
        <p:spPr>
          <a:xfrm>
            <a:off x="5926455" y="1953895"/>
            <a:ext cx="4064000" cy="368300"/>
          </a:xfrm>
          <a:prstGeom prst="rect">
            <a:avLst/>
          </a:prstGeom>
          <a:noFill/>
        </p:spPr>
        <p:txBody>
          <a:bodyPr wrap="square" rtlCol="0">
            <a:spAutoFit/>
          </a:bodyPr>
          <a:p>
            <a:r>
              <a:rPr lang="en-US" altLang="zh-CN"/>
              <a:t>Jetpack Compose</a:t>
            </a:r>
            <a:r>
              <a:rPr lang="zh-CN" altLang="en-US"/>
              <a:t>的</a:t>
            </a:r>
            <a:r>
              <a:rPr lang="en-US" altLang="zh-CN"/>
              <a:t>UI</a:t>
            </a:r>
            <a:r>
              <a:rPr lang="zh-CN" altLang="en-US"/>
              <a:t>代码示例：</a:t>
            </a:r>
            <a:endParaRPr lang="zh-CN" altLang="en-US"/>
          </a:p>
        </p:txBody>
      </p:sp>
      <p:graphicFrame>
        <p:nvGraphicFramePr>
          <p:cNvPr id="7" name="表格 6"/>
          <p:cNvGraphicFramePr/>
          <p:nvPr/>
        </p:nvGraphicFramePr>
        <p:xfrm>
          <a:off x="5926455" y="2322195"/>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@Composable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fun Greeting(name: String)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Text(text = "Hello, $name!")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007600" cy="3898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6.</a:t>
            </a: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zh-CN" altLang="en-US" sz="3200" dirty="0">
                <a:latin typeface="等线" panose="02010600030101010101" pitchFamily="2" charset="-122"/>
                <a:ea typeface="等线" panose="02010600030101010101" pitchFamily="2" charset="-122"/>
                <a:cs typeface="等线" panose="02010600030101010101" pitchFamily="2" charset="-122"/>
              </a:rPr>
              <a:t>扩展函数</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扩展函数（</a:t>
            </a:r>
            <a:r>
              <a:rPr lang="en-US" altLang="zh-CN" sz="2000" dirty="0">
                <a:latin typeface="等线" panose="02010600030101010101" pitchFamily="2" charset="-122"/>
                <a:ea typeface="等线" panose="02010600030101010101" pitchFamily="2" charset="-122"/>
                <a:cs typeface="等线" panose="02010600030101010101" pitchFamily="2" charset="-122"/>
              </a:rPr>
              <a:t>Extension Function</a:t>
            </a:r>
            <a:r>
              <a:rPr lang="zh-CN" altLang="en-US" sz="2000" dirty="0">
                <a:latin typeface="等线" panose="02010600030101010101" pitchFamily="2" charset="-122"/>
                <a:ea typeface="等线" panose="02010600030101010101" pitchFamily="2" charset="-122"/>
                <a:cs typeface="等线" panose="02010600030101010101" pitchFamily="2" charset="-122"/>
              </a:rPr>
              <a:t>）是</a:t>
            </a:r>
            <a:r>
              <a:rPr lang="en-US" altLang="zh-CN" sz="2000" dirty="0">
                <a:latin typeface="等线" panose="02010600030101010101" pitchFamily="2" charset="-122"/>
                <a:ea typeface="等线" panose="02010600030101010101" pitchFamily="2" charset="-122"/>
                <a:cs typeface="等线" panose="02010600030101010101" pitchFamily="2" charset="-122"/>
              </a:rPr>
              <a:t>Kotlin</a:t>
            </a:r>
            <a:r>
              <a:rPr lang="zh-CN" altLang="en-US" sz="2000" dirty="0">
                <a:latin typeface="等线" panose="02010600030101010101" pitchFamily="2" charset="-122"/>
                <a:ea typeface="等线" panose="02010600030101010101" pitchFamily="2" charset="-122"/>
                <a:cs typeface="等线" panose="02010600030101010101" pitchFamily="2" charset="-122"/>
              </a:rPr>
              <a:t>提供的一种在不修改原类的情况下，为现有类添加新功能的方法。这样，可以对已有的类（包括标准库类和第三方库类）增加新的方法，而无需继承或修改源代码</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5355590" cy="90995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6.</a:t>
            </a: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zh-CN" altLang="en-US" sz="3200" dirty="0">
                <a:latin typeface="等线" panose="02010600030101010101" pitchFamily="2" charset="-122"/>
                <a:ea typeface="等线" panose="02010600030101010101" pitchFamily="2" charset="-122"/>
                <a:cs typeface="等线" panose="02010600030101010101" pitchFamily="2" charset="-122"/>
              </a:rPr>
              <a:t>扩展函数</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）定义扩展函数</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nvGraphicFramePr>
        <p:xfrm>
          <a:off x="1018540" y="3787140"/>
          <a:ext cx="3881755" cy="150876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fun </a:t>
                      </a:r>
                      <a:r>
                        <a:rPr lang="zh-CN" altLang="en-US" sz="1400">
                          <a:solidFill>
                            <a:srgbClr val="008080"/>
                          </a:solidFill>
                          <a:latin typeface="宋体" panose="02010600030101010101" pitchFamily="2" charset="-122"/>
                          <a:ea typeface="宋体" panose="02010600030101010101" pitchFamily="2" charset="-122"/>
                        </a:rPr>
                        <a:t>类名</a:t>
                      </a:r>
                      <a:r>
                        <a:rPr lang="en-US" altLang="zh-CN" sz="1400">
                          <a:solidFill>
                            <a:srgbClr val="008080"/>
                          </a:solidFill>
                          <a:latin typeface="宋体" panose="02010600030101010101" pitchFamily="2" charset="-122"/>
                          <a:ea typeface="宋体" panose="02010600030101010101" pitchFamily="2" charset="-122"/>
                        </a:rPr>
                        <a:t>.</a:t>
                      </a:r>
                      <a:r>
                        <a:rPr lang="zh-CN" altLang="en-US" sz="1400">
                          <a:solidFill>
                            <a:srgbClr val="008080"/>
                          </a:solidFill>
                          <a:latin typeface="宋体" panose="02010600030101010101" pitchFamily="2" charset="-122"/>
                          <a:ea typeface="宋体" panose="02010600030101010101" pitchFamily="2" charset="-122"/>
                        </a:rPr>
                        <a:t>函数名</a:t>
                      </a:r>
                      <a:r>
                        <a:rPr lang="en-US" altLang="zh-CN" sz="1400">
                          <a:solidFill>
                            <a:srgbClr val="008080"/>
                          </a:solidFill>
                          <a:latin typeface="宋体" panose="02010600030101010101" pitchFamily="2" charset="-122"/>
                          <a:ea typeface="宋体" panose="02010600030101010101" pitchFamily="2" charset="-122"/>
                        </a:rPr>
                        <a:t>(</a:t>
                      </a:r>
                      <a:r>
                        <a:rPr lang="zh-CN" altLang="en-US" sz="1400">
                          <a:solidFill>
                            <a:srgbClr val="008080"/>
                          </a:solidFill>
                          <a:latin typeface="宋体" panose="02010600030101010101" pitchFamily="2" charset="-122"/>
                          <a:ea typeface="宋体" panose="02010600030101010101" pitchFamily="2" charset="-122"/>
                        </a:rPr>
                        <a:t>参数</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返回类型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函数体</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3" name="表格 2"/>
          <p:cNvGraphicFramePr/>
          <p:nvPr>
            <p:custDataLst>
              <p:tags r:id="rId2"/>
            </p:custDataLst>
          </p:nvPr>
        </p:nvGraphicFramePr>
        <p:xfrm>
          <a:off x="6368415" y="1394460"/>
          <a:ext cx="5019675" cy="3518535"/>
        </p:xfrm>
        <a:graphic>
          <a:graphicData uri="http://schemas.openxmlformats.org/drawingml/2006/table">
            <a:tbl>
              <a:tblPr/>
              <a:tblGrid>
                <a:gridCol w="5019675"/>
              </a:tblGrid>
              <a:tr h="351853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import kotlin.math.sqrt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定义一个矩形类</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class Rectangle(val width: Double, val height: Double)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定义扩展函数，计算矩形的对角线长度</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fun Rectangle.diagonal(): Double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return sqrt(width * width + height * height)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fun main()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rect = Rectangle(3.0, 4.0)</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13 </a:t>
                      </a:r>
                      <a:r>
                        <a:rPr lang="en-US" altLang="zh-CN" sz="1400">
                          <a:solidFill>
                            <a:srgbClr val="008080"/>
                          </a:solidFill>
                          <a:latin typeface="宋体" panose="02010600030101010101" pitchFamily="2" charset="-122"/>
                          <a:ea typeface="宋体" panose="02010600030101010101" pitchFamily="2" charset="-122"/>
                        </a:rPr>
                        <a:t>    println("</a:t>
                      </a:r>
                      <a:r>
                        <a:rPr lang="zh-CN" altLang="en-US" sz="1400">
                          <a:solidFill>
                            <a:srgbClr val="008080"/>
                          </a:solidFill>
                          <a:latin typeface="宋体" panose="02010600030101010101" pitchFamily="2" charset="-122"/>
                          <a:ea typeface="宋体" panose="02010600030101010101" pitchFamily="2" charset="-122"/>
                        </a:rPr>
                        <a:t>矩形的对角线长度</a:t>
                      </a:r>
                      <a:r>
                        <a:rPr lang="en-US" altLang="zh-CN" sz="1400">
                          <a:solidFill>
                            <a:srgbClr val="008080"/>
                          </a:solidFill>
                          <a:latin typeface="宋体" panose="02010600030101010101" pitchFamily="2" charset="-122"/>
                          <a:ea typeface="宋体" panose="02010600030101010101" pitchFamily="2" charset="-122"/>
                        </a:rPr>
                        <a:t>: ${rect.diagonal()}")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矩形的对角线长度</a:t>
                      </a:r>
                      <a:r>
                        <a:rPr lang="en-US" altLang="zh-CN" sz="1400">
                          <a:solidFill>
                            <a:srgbClr val="008080"/>
                          </a:solidFill>
                          <a:latin typeface="宋体" panose="02010600030101010101" pitchFamily="2" charset="-122"/>
                          <a:ea typeface="宋体" panose="02010600030101010101" pitchFamily="2" charset="-122"/>
                        </a:rPr>
                        <a:t>: 5.0</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14 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927735" y="3230245"/>
            <a:ext cx="4064000" cy="368300"/>
          </a:xfrm>
          <a:prstGeom prst="rect">
            <a:avLst/>
          </a:prstGeom>
          <a:noFill/>
        </p:spPr>
        <p:txBody>
          <a:bodyPr wrap="square" rtlCol="0">
            <a:spAutoFit/>
          </a:bodyPr>
          <a:p>
            <a:r>
              <a:rPr lang="zh-CN" altLang="en-US"/>
              <a:t>扩展函数的定义格式如下：</a:t>
            </a:r>
            <a:endParaRPr lang="zh-CN" altLang="en-US"/>
          </a:p>
        </p:txBody>
      </p:sp>
      <p:sp>
        <p:nvSpPr>
          <p:cNvPr id="7" name="文本框 6"/>
          <p:cNvSpPr txBox="1"/>
          <p:nvPr/>
        </p:nvSpPr>
        <p:spPr>
          <a:xfrm>
            <a:off x="6368415" y="717550"/>
            <a:ext cx="5054600" cy="645160"/>
          </a:xfrm>
          <a:prstGeom prst="rect">
            <a:avLst/>
          </a:prstGeom>
          <a:noFill/>
        </p:spPr>
        <p:txBody>
          <a:bodyPr wrap="square" rtlCol="0">
            <a:spAutoFit/>
          </a:bodyPr>
          <a:p>
            <a:r>
              <a:rPr lang="zh-CN" altLang="en-US"/>
              <a:t>示例：为</a:t>
            </a:r>
            <a:r>
              <a:rPr lang="en-US" altLang="zh-CN"/>
              <a:t>String</a:t>
            </a:r>
            <a:r>
              <a:rPr lang="zh-CN" altLang="en-US"/>
              <a:t>类型添加一个扩展函数，统计字符串中</a:t>
            </a:r>
            <a:r>
              <a:rPr lang="en-US" altLang="zh-CN"/>
              <a:t>a</a:t>
            </a:r>
            <a:r>
              <a:rPr lang="zh-CN" altLang="en-US"/>
              <a:t>字母的数量</a:t>
            </a:r>
            <a:endParaRPr lang="zh-CN" altLang="en-US"/>
          </a:p>
        </p:txBody>
      </p:sp>
      <p:sp>
        <p:nvSpPr>
          <p:cNvPr id="8" name="文本框 7"/>
          <p:cNvSpPr txBox="1"/>
          <p:nvPr/>
        </p:nvSpPr>
        <p:spPr>
          <a:xfrm>
            <a:off x="6368415" y="5012055"/>
            <a:ext cx="5758180" cy="1568450"/>
          </a:xfrm>
          <a:prstGeom prst="rect">
            <a:avLst/>
          </a:prstGeom>
          <a:noFill/>
        </p:spPr>
        <p:txBody>
          <a:bodyPr wrap="square" rtlCol="0" anchor="t">
            <a:spAutoFit/>
          </a:bodyPr>
          <a:p>
            <a:pPr marL="285750" indent="-285750">
              <a:buFont typeface="Arial" panose="020B0604020202020204" pitchFamily="34" charset="0"/>
              <a:buChar char="•"/>
            </a:pPr>
            <a:r>
              <a:rPr lang="zh-CN" altLang="en-US" sz="1600"/>
              <a:t>第</a:t>
            </a:r>
            <a:r>
              <a:rPr lang="en-US" altLang="zh-CN" sz="1600"/>
              <a:t>4</a:t>
            </a:r>
            <a:r>
              <a:rPr lang="zh-CN" altLang="en-US" sz="1600"/>
              <a:t>行代码定义</a:t>
            </a:r>
            <a:r>
              <a:rPr lang="en-US" altLang="zh-CN" sz="1600"/>
              <a:t>Rectangle</a:t>
            </a:r>
            <a:r>
              <a:rPr lang="zh-CN" altLang="en-US" sz="1600"/>
              <a:t>类，包含</a:t>
            </a:r>
            <a:r>
              <a:rPr lang="en-US" altLang="zh-CN" sz="1600"/>
              <a:t>width</a:t>
            </a:r>
            <a:r>
              <a:rPr lang="zh-CN" altLang="en-US" sz="1600"/>
              <a:t>（宽度）和</a:t>
            </a:r>
            <a:r>
              <a:rPr lang="en-US" altLang="zh-CN" sz="1600"/>
              <a:t>height</a:t>
            </a:r>
            <a:r>
              <a:rPr lang="zh-CN" altLang="en-US" sz="1600"/>
              <a:t>（高度）两个属性。</a:t>
            </a:r>
            <a:endParaRPr lang="zh-CN" altLang="en-US" sz="1600"/>
          </a:p>
          <a:p>
            <a:pPr marL="285750" indent="-285750">
              <a:buFont typeface="Arial" panose="020B0604020202020204" pitchFamily="34" charset="0"/>
              <a:buChar char="•"/>
            </a:pPr>
            <a:r>
              <a:rPr lang="zh-CN" altLang="en-US" sz="1600"/>
              <a:t>第</a:t>
            </a:r>
            <a:r>
              <a:rPr lang="en-US" altLang="zh-CN" sz="1600"/>
              <a:t>7</a:t>
            </a:r>
            <a:r>
              <a:rPr lang="zh-CN" altLang="en-US" sz="1600"/>
              <a:t>行代码定义了扩展函数，其中</a:t>
            </a:r>
            <a:r>
              <a:rPr lang="en-US" altLang="zh-CN" sz="1600"/>
              <a:t>Rectangle</a:t>
            </a:r>
            <a:r>
              <a:rPr lang="zh-CN" altLang="en-US" sz="1600"/>
              <a:t>是扩展的目标类，</a:t>
            </a:r>
            <a:r>
              <a:rPr lang="en-US" altLang="zh-CN" sz="1600"/>
              <a:t>diagonal()</a:t>
            </a:r>
            <a:r>
              <a:rPr lang="zh-CN" altLang="en-US" sz="1600"/>
              <a:t>是新扩展的函数。</a:t>
            </a:r>
            <a:endParaRPr lang="zh-CN" altLang="en-US" sz="1600"/>
          </a:p>
          <a:p>
            <a:pPr marL="285750" indent="-285750">
              <a:buFont typeface="Arial" panose="020B0604020202020204" pitchFamily="34" charset="0"/>
              <a:buChar char="•"/>
            </a:pPr>
            <a:r>
              <a:rPr lang="zh-CN" altLang="en-US" sz="1600"/>
              <a:t>在第</a:t>
            </a:r>
            <a:r>
              <a:rPr lang="en-US" altLang="zh-CN" sz="1600"/>
              <a:t>12</a:t>
            </a:r>
            <a:r>
              <a:rPr lang="zh-CN" altLang="en-US" sz="1600"/>
              <a:t>行代码中，创建了矩形对象，就可以直接调用新增的函数</a:t>
            </a:r>
            <a:r>
              <a:rPr lang="en-US" altLang="zh-CN" sz="1600"/>
              <a:t>diagonal()</a:t>
            </a:r>
            <a:r>
              <a:rPr lang="zh-CN" altLang="en-US" sz="1600"/>
              <a:t>计算矩形的对角线长度。</a:t>
            </a:r>
            <a:endParaRPr lang="zh-CN" altLang="en-US" sz="16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007600" cy="136715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6.</a:t>
            </a: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zh-CN" altLang="en-US" sz="3200" dirty="0">
                <a:latin typeface="等线" panose="02010600030101010101" pitchFamily="2" charset="-122"/>
                <a:ea typeface="等线" panose="02010600030101010101" pitchFamily="2" charset="-122"/>
                <a:cs typeface="等线" panose="02010600030101010101" pitchFamily="2" charset="-122"/>
              </a:rPr>
              <a:t>扩展函数</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2</a:t>
            </a:r>
            <a:r>
              <a:rPr lang="zh-CN" altLang="en-US" sz="2000" dirty="0">
                <a:latin typeface="等线" panose="02010600030101010101" pitchFamily="2" charset="-122"/>
                <a:ea typeface="等线" panose="02010600030101010101" pitchFamily="2" charset="-122"/>
                <a:cs typeface="等线" panose="02010600030101010101" pitchFamily="2" charset="-122"/>
              </a:rPr>
              <a:t>）扩展标准库类</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扩展函数用于扩展</a:t>
            </a:r>
            <a:r>
              <a:rPr lang="en-US" altLang="zh-CN" sz="1800" dirty="0">
                <a:latin typeface="等线" panose="02010600030101010101" pitchFamily="2" charset="-122"/>
                <a:ea typeface="等线" panose="02010600030101010101" pitchFamily="2" charset="-122"/>
                <a:cs typeface="等线" panose="02010600030101010101" pitchFamily="2" charset="-122"/>
              </a:rPr>
              <a:t>Kotlin</a:t>
            </a:r>
            <a:r>
              <a:rPr lang="zh-CN" altLang="en-US" sz="1800" dirty="0">
                <a:latin typeface="等线" panose="02010600030101010101" pitchFamily="2" charset="-122"/>
                <a:ea typeface="等线" panose="02010600030101010101" pitchFamily="2" charset="-122"/>
                <a:cs typeface="等线" panose="02010600030101010101" pitchFamily="2" charset="-122"/>
              </a:rPr>
              <a:t>标准库的类，或者用于扩展第三方的类，才是扩展函数的主要用途</a:t>
            </a:r>
            <a:r>
              <a:rPr lang="zh-CN" altLang="en-US" sz="1800" dirty="0">
                <a:latin typeface="等线" panose="02010600030101010101" pitchFamily="2" charset="-122"/>
                <a:ea typeface="等线" panose="02010600030101010101" pitchFamily="2" charset="-122"/>
                <a:cs typeface="等线" panose="02010600030101010101" pitchFamily="2" charset="-122"/>
              </a:rPr>
              <a:t>：</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1183005" y="3782695"/>
          <a:ext cx="5235575" cy="2571115"/>
        </p:xfrm>
        <a:graphic>
          <a:graphicData uri="http://schemas.openxmlformats.org/drawingml/2006/table">
            <a:tbl>
              <a:tblPr/>
              <a:tblGrid>
                <a:gridCol w="5235575"/>
              </a:tblGrid>
              <a:tr h="257111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fun List&lt;Int&gt;.sumOdd(): Int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return this.filter { it % 2 != 0 }.sum()</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fun main()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val numbers = listOf(1, 2, 3, 4, 5)</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    println(numbers.sumOdd())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9 (1+3+5)</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6624955" y="5180330"/>
            <a:ext cx="5406390" cy="645160"/>
          </a:xfrm>
          <a:prstGeom prst="rect">
            <a:avLst/>
          </a:prstGeom>
          <a:noFill/>
        </p:spPr>
        <p:txBody>
          <a:bodyPr wrap="square" rtlCol="0" anchor="t">
            <a:spAutoFit/>
          </a:bodyPr>
          <a:p>
            <a:pPr marL="285750" lvl="0" indent="-285750">
              <a:buFont typeface="Arial" panose="020B0604020202020204" pitchFamily="34" charset="0"/>
              <a:buChar char="•"/>
            </a:pPr>
            <a:r>
              <a:rPr lang="zh-CN" altLang="en-US"/>
              <a:t>第</a:t>
            </a:r>
            <a:r>
              <a:rPr lang="en-US" altLang="zh-CN"/>
              <a:t>1</a:t>
            </a:r>
            <a:r>
              <a:rPr lang="zh-CN" altLang="en-US"/>
              <a:t>行代码在</a:t>
            </a:r>
            <a:r>
              <a:rPr lang="en-US" altLang="zh-CN"/>
              <a:t>List&lt;Int&gt;</a:t>
            </a:r>
            <a:r>
              <a:rPr lang="zh-CN" altLang="en-US"/>
              <a:t>上扩展了计算奇数累加的函数</a:t>
            </a:r>
            <a:r>
              <a:rPr lang="en-US" altLang="zh-CN"/>
              <a:t>sumOdd()</a:t>
            </a:r>
            <a:r>
              <a:rPr lang="zh-CN" altLang="en-US"/>
              <a:t>，这样就扩展了原有库的功能。</a:t>
            </a:r>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007600" cy="138303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6.</a:t>
            </a: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zh-CN" altLang="en-US" sz="3200" dirty="0">
                <a:latin typeface="等线" panose="02010600030101010101" pitchFamily="2" charset="-122"/>
                <a:ea typeface="等线" panose="02010600030101010101" pitchFamily="2" charset="-122"/>
                <a:cs typeface="等线" panose="02010600030101010101" pitchFamily="2" charset="-122"/>
              </a:rPr>
              <a:t>扩展函数</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3</a:t>
            </a:r>
            <a:r>
              <a:rPr lang="zh-CN" altLang="en-US" sz="2000" dirty="0">
                <a:latin typeface="等线" panose="02010600030101010101" pitchFamily="2" charset="-122"/>
                <a:ea typeface="等线" panose="02010600030101010101" pitchFamily="2" charset="-122"/>
                <a:cs typeface="等线" panose="02010600030101010101" pitchFamily="2" charset="-122"/>
              </a:rPr>
              <a:t>）扩展函数的作用范围</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扩展函数不能访问类的私有（</a:t>
            </a:r>
            <a:r>
              <a:rPr lang="en-US" altLang="zh-CN" sz="1800" dirty="0">
                <a:latin typeface="等线" panose="02010600030101010101" pitchFamily="2" charset="-122"/>
                <a:ea typeface="等线" panose="02010600030101010101" pitchFamily="2" charset="-122"/>
                <a:cs typeface="等线" panose="02010600030101010101" pitchFamily="2" charset="-122"/>
              </a:rPr>
              <a:t>private</a:t>
            </a:r>
            <a:r>
              <a:rPr lang="zh-CN" altLang="en-US" sz="1800" dirty="0">
                <a:latin typeface="等线" panose="02010600030101010101" pitchFamily="2" charset="-122"/>
                <a:ea typeface="等线" panose="02010600030101010101" pitchFamily="2" charset="-122"/>
                <a:cs typeface="等线" panose="02010600030101010101" pitchFamily="2" charset="-122"/>
              </a:rPr>
              <a:t>）或受保护（</a:t>
            </a:r>
            <a:r>
              <a:rPr lang="en-US" altLang="zh-CN" sz="1800" dirty="0">
                <a:latin typeface="等线" panose="02010600030101010101" pitchFamily="2" charset="-122"/>
                <a:ea typeface="等线" panose="02010600030101010101" pitchFamily="2" charset="-122"/>
                <a:cs typeface="等线" panose="02010600030101010101" pitchFamily="2" charset="-122"/>
              </a:rPr>
              <a:t>protected</a:t>
            </a:r>
            <a:r>
              <a:rPr lang="zh-CN" altLang="en-US" sz="1800" dirty="0">
                <a:latin typeface="等线" panose="02010600030101010101" pitchFamily="2" charset="-122"/>
                <a:ea typeface="等线" panose="02010600030101010101" pitchFamily="2" charset="-122"/>
                <a:cs typeface="等线" panose="02010600030101010101" pitchFamily="2" charset="-122"/>
              </a:rPr>
              <a:t>）成员，只能访问公开（</a:t>
            </a:r>
            <a:r>
              <a:rPr lang="en-US" altLang="zh-CN" sz="1800" dirty="0">
                <a:latin typeface="等线" panose="02010600030101010101" pitchFamily="2" charset="-122"/>
                <a:ea typeface="等线" panose="02010600030101010101" pitchFamily="2" charset="-122"/>
                <a:cs typeface="等线" panose="02010600030101010101" pitchFamily="2" charset="-122"/>
              </a:rPr>
              <a:t>public</a:t>
            </a:r>
            <a:r>
              <a:rPr lang="zh-CN" altLang="en-US" sz="1800" dirty="0">
                <a:latin typeface="等线" panose="02010600030101010101" pitchFamily="2" charset="-122"/>
                <a:ea typeface="等线" panose="02010600030101010101" pitchFamily="2" charset="-122"/>
                <a:cs typeface="等线" panose="02010600030101010101" pitchFamily="2" charset="-122"/>
              </a:rPr>
              <a:t>）的成员</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1005205" y="3429000"/>
          <a:ext cx="6535420" cy="2672080"/>
        </p:xfrm>
        <a:graphic>
          <a:graphicData uri="http://schemas.openxmlformats.org/drawingml/2006/table">
            <a:tbl>
              <a:tblPr/>
              <a:tblGrid>
                <a:gridCol w="6535420"/>
              </a:tblGrid>
              <a:tr h="267208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class Person(val name: String, private val age: Int)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fun Person.getNameLength(): Int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return this.name.length</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fun main()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p = Person("Kotlin", 25)</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    println(p.getNameLength())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6</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7713980" y="4022725"/>
            <a:ext cx="4064000" cy="1476375"/>
          </a:xfrm>
          <a:prstGeom prst="rect">
            <a:avLst/>
          </a:prstGeom>
          <a:noFill/>
        </p:spPr>
        <p:txBody>
          <a:bodyPr wrap="square" rtlCol="0">
            <a:spAutoFit/>
          </a:bodyPr>
          <a:p>
            <a:pPr marL="285750" indent="-285750">
              <a:buFont typeface="Arial" panose="020B0604020202020204" pitchFamily="34" charset="0"/>
              <a:buChar char="•"/>
            </a:pPr>
            <a:r>
              <a:rPr lang="zh-CN" altLang="en-US"/>
              <a:t>第</a:t>
            </a:r>
            <a:r>
              <a:rPr lang="en-US" altLang="zh-CN"/>
              <a:t>1</a:t>
            </a:r>
            <a:r>
              <a:rPr lang="zh-CN" altLang="en-US"/>
              <a:t>行代码的构造函数中，指定</a:t>
            </a:r>
            <a:r>
              <a:rPr lang="en-US" altLang="zh-CN"/>
              <a:t>name</a:t>
            </a:r>
            <a:r>
              <a:rPr lang="zh-CN" altLang="en-US"/>
              <a:t>是公开的，而</a:t>
            </a:r>
            <a:r>
              <a:rPr lang="en-US" altLang="zh-CN"/>
              <a:t>age</a:t>
            </a:r>
            <a:r>
              <a:rPr lang="zh-CN" altLang="en-US"/>
              <a:t>是私有的。</a:t>
            </a:r>
            <a:endParaRPr lang="zh-CN" altLang="en-US"/>
          </a:p>
          <a:p>
            <a:pPr marL="285750" indent="-285750">
              <a:buFont typeface="Arial" panose="020B0604020202020204" pitchFamily="34" charset="0"/>
              <a:buChar char="•"/>
            </a:pPr>
            <a:r>
              <a:rPr lang="zh-CN" altLang="en-US"/>
              <a:t>在第</a:t>
            </a:r>
            <a:r>
              <a:rPr lang="en-US" altLang="zh-CN"/>
              <a:t>4</a:t>
            </a:r>
            <a:r>
              <a:rPr lang="zh-CN" altLang="en-US"/>
              <a:t>行代码中，通过</a:t>
            </a:r>
            <a:r>
              <a:rPr lang="en-US" altLang="zh-CN"/>
              <a:t>this.name</a:t>
            </a:r>
            <a:r>
              <a:rPr lang="zh-CN" altLang="en-US"/>
              <a:t>访问到</a:t>
            </a:r>
            <a:r>
              <a:rPr lang="en-US" altLang="zh-CN"/>
              <a:t>name</a:t>
            </a:r>
            <a:r>
              <a:rPr lang="zh-CN" altLang="en-US"/>
              <a:t>是可以的，而扩展函数无法访问</a:t>
            </a:r>
            <a:r>
              <a:rPr lang="en-US" altLang="zh-CN"/>
              <a:t>age</a:t>
            </a:r>
            <a:r>
              <a:rPr lang="zh-CN" altLang="en-US"/>
              <a:t>。</a:t>
            </a:r>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007600" cy="187071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6.</a:t>
            </a: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zh-CN" altLang="en-US" sz="3200" dirty="0">
                <a:latin typeface="等线" panose="02010600030101010101" pitchFamily="2" charset="-122"/>
                <a:ea typeface="等线" panose="02010600030101010101" pitchFamily="2" charset="-122"/>
                <a:cs typeface="等线" panose="02010600030101010101" pitchFamily="2" charset="-122"/>
              </a:rPr>
              <a:t>扩展函数</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4</a:t>
            </a:r>
            <a:r>
              <a:rPr lang="zh-CN" altLang="en-US" sz="2000" dirty="0">
                <a:latin typeface="等线" panose="02010600030101010101" pitchFamily="2" charset="-122"/>
                <a:ea typeface="等线" panose="02010600030101010101" pitchFamily="2" charset="-122"/>
                <a:cs typeface="等线" panose="02010600030101010101" pitchFamily="2" charset="-122"/>
              </a:rPr>
              <a:t>）扩展函数和成员函数</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如果类本身有一个相同签名的成员函数，则成员函数优先级更高，扩展函数会被忽略</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1216660" y="3080385"/>
          <a:ext cx="6226175" cy="3572510"/>
        </p:xfrm>
        <a:graphic>
          <a:graphicData uri="http://schemas.openxmlformats.org/drawingml/2006/table">
            <a:tbl>
              <a:tblPr/>
              <a:tblGrid>
                <a:gridCol w="6226175"/>
              </a:tblGrid>
              <a:tr h="357251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class Sample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fun hello()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println("</a:t>
                      </a:r>
                      <a:r>
                        <a:rPr lang="zh-CN" altLang="en-US" sz="1400">
                          <a:solidFill>
                            <a:srgbClr val="008080"/>
                          </a:solidFill>
                          <a:latin typeface="宋体" panose="02010600030101010101" pitchFamily="2" charset="-122"/>
                          <a:ea typeface="宋体" panose="02010600030101010101" pitchFamily="2" charset="-122"/>
                        </a:rPr>
                        <a:t>成员函数</a:t>
                      </a:r>
                      <a:r>
                        <a:rPr lang="en-US" altLang="zh-CN" sz="1400">
                          <a:solidFill>
                            <a:srgbClr val="008080"/>
                          </a:solidFill>
                          <a:latin typeface="宋体" panose="02010600030101010101" pitchFamily="2" charset="-122"/>
                          <a:ea typeface="宋体" panose="02010600030101010101" pitchFamily="2" charset="-122"/>
                        </a:rPr>
                        <a:t>: Hello from class!")</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fun Sample.hello()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println("</a:t>
                      </a:r>
                      <a:r>
                        <a:rPr lang="zh-CN" altLang="en-US" sz="1400">
                          <a:solidFill>
                            <a:srgbClr val="008080"/>
                          </a:solidFill>
                          <a:latin typeface="宋体" panose="02010600030101010101" pitchFamily="2" charset="-122"/>
                          <a:ea typeface="宋体" panose="02010600030101010101" pitchFamily="2" charset="-122"/>
                        </a:rPr>
                        <a:t>扩展函数</a:t>
                      </a:r>
                      <a:r>
                        <a:rPr lang="en-US" altLang="zh-CN" sz="1400">
                          <a:solidFill>
                            <a:srgbClr val="008080"/>
                          </a:solidFill>
                          <a:latin typeface="宋体" panose="02010600030101010101" pitchFamily="2" charset="-122"/>
                          <a:ea typeface="宋体" panose="02010600030101010101" pitchFamily="2" charset="-122"/>
                        </a:rPr>
                        <a:t>: Hello from extension!")</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fun main()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sample = Sample()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13 </a:t>
                      </a:r>
                      <a:r>
                        <a:rPr lang="en-US" altLang="zh-CN" sz="1400">
                          <a:solidFill>
                            <a:srgbClr val="008080"/>
                          </a:solidFill>
                          <a:latin typeface="宋体" panose="02010600030101010101" pitchFamily="2" charset="-122"/>
                          <a:ea typeface="宋体" panose="02010600030101010101" pitchFamily="2" charset="-122"/>
                        </a:rPr>
                        <a:t>    sample.hello()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成员函数</a:t>
                      </a:r>
                      <a:r>
                        <a:rPr lang="en-US" altLang="zh-CN" sz="1400">
                          <a:solidFill>
                            <a:srgbClr val="008080"/>
                          </a:solidFill>
                          <a:latin typeface="宋体" panose="02010600030101010101" pitchFamily="2" charset="-122"/>
                          <a:ea typeface="宋体" panose="02010600030101010101" pitchFamily="2" charset="-122"/>
                        </a:rPr>
                        <a:t>: Hello from class!</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14 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7535545" y="4376420"/>
            <a:ext cx="4279900" cy="645160"/>
          </a:xfrm>
          <a:prstGeom prst="rect">
            <a:avLst/>
          </a:prstGeom>
          <a:noFill/>
        </p:spPr>
        <p:txBody>
          <a:bodyPr wrap="square" rtlCol="0" anchor="t">
            <a:spAutoFit/>
          </a:bodyPr>
          <a:p>
            <a:pPr marL="285750" indent="-285750">
              <a:buFont typeface="Arial" panose="020B0604020202020204" pitchFamily="34" charset="0"/>
              <a:buChar char="•"/>
            </a:pPr>
            <a:r>
              <a:rPr lang="zh-CN" altLang="en-US"/>
              <a:t>扩展函数不会覆盖已有的方法，调用的是原本的</a:t>
            </a:r>
            <a:r>
              <a:rPr lang="en-US" altLang="zh-CN"/>
              <a:t>hello()</a:t>
            </a:r>
            <a:r>
              <a:rPr lang="zh-CN" altLang="en-US"/>
              <a:t>成员方法</a:t>
            </a:r>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007600" cy="187071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6.</a:t>
            </a: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zh-CN" altLang="en-US" sz="3200" dirty="0">
                <a:latin typeface="等线" panose="02010600030101010101" pitchFamily="2" charset="-122"/>
                <a:ea typeface="等线" panose="02010600030101010101" pitchFamily="2" charset="-122"/>
                <a:cs typeface="等线" panose="02010600030101010101" pitchFamily="2" charset="-122"/>
              </a:rPr>
              <a:t>扩展函数</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5</a:t>
            </a:r>
            <a:r>
              <a:rPr lang="zh-CN" altLang="en-US" sz="2000" dirty="0">
                <a:latin typeface="等线" panose="02010600030101010101" pitchFamily="2" charset="-122"/>
                <a:ea typeface="等线" panose="02010600030101010101" pitchFamily="2" charset="-122"/>
                <a:cs typeface="等线" panose="02010600030101010101" pitchFamily="2" charset="-122"/>
              </a:rPr>
              <a:t>）扩展伴生对象</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扩展函数也可以用于伴生对象（</a:t>
            </a:r>
            <a:r>
              <a:rPr lang="en-US" altLang="zh-CN" sz="1800" dirty="0">
                <a:latin typeface="等线" panose="02010600030101010101" pitchFamily="2" charset="-122"/>
                <a:ea typeface="等线" panose="02010600030101010101" pitchFamily="2" charset="-122"/>
                <a:cs typeface="等线" panose="02010600030101010101" pitchFamily="2" charset="-122"/>
              </a:rPr>
              <a:t>companion object</a:t>
            </a:r>
            <a:r>
              <a:rPr lang="zh-CN" altLang="en-US" sz="1800" dirty="0">
                <a:latin typeface="等线" panose="02010600030101010101" pitchFamily="2" charset="-122"/>
                <a:ea typeface="等线" panose="02010600030101010101" pitchFamily="2" charset="-122"/>
                <a:cs typeface="等线" panose="02010600030101010101" pitchFamily="2" charset="-122"/>
              </a:rPr>
              <a:t>），类似于静态方法</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1792605" y="3174365"/>
          <a:ext cx="5104765" cy="2670175"/>
        </p:xfrm>
        <a:graphic>
          <a:graphicData uri="http://schemas.openxmlformats.org/drawingml/2006/table">
            <a:tbl>
              <a:tblPr/>
              <a:tblGrid>
                <a:gridCol w="5104765"/>
              </a:tblGrid>
              <a:tr h="267017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class Utils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companion object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fun Utils.Companion.showMessage()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println("Hello, Kotlin!")</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fun main()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10 </a:t>
                      </a:r>
                      <a:r>
                        <a:rPr lang="en-US" altLang="zh-CN" sz="1400">
                          <a:solidFill>
                            <a:srgbClr val="008080"/>
                          </a:solidFill>
                          <a:latin typeface="宋体" panose="02010600030101010101" pitchFamily="2" charset="-122"/>
                          <a:ea typeface="宋体" panose="02010600030101010101" pitchFamily="2" charset="-122"/>
                        </a:rPr>
                        <a:t>    Utils.showMessage()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Hello, Kotlin!</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7148830" y="4298950"/>
            <a:ext cx="4213225" cy="645160"/>
          </a:xfrm>
          <a:prstGeom prst="rect">
            <a:avLst/>
          </a:prstGeom>
          <a:noFill/>
        </p:spPr>
        <p:txBody>
          <a:bodyPr wrap="square" rtlCol="0" anchor="t">
            <a:spAutoFit/>
          </a:bodyPr>
          <a:p>
            <a:pPr marL="285750" indent="-285750">
              <a:buFont typeface="Arial" panose="020B0604020202020204" pitchFamily="34" charset="0"/>
              <a:buChar char="•"/>
            </a:pPr>
            <a:r>
              <a:rPr lang="en-US" altLang="zh-CN"/>
              <a:t>showMessage()</a:t>
            </a:r>
            <a:r>
              <a:rPr lang="zh-CN" altLang="en-US"/>
              <a:t>直接作为</a:t>
            </a:r>
            <a:r>
              <a:rPr lang="en-US" altLang="zh-CN"/>
              <a:t>companion object</a:t>
            </a:r>
            <a:r>
              <a:rPr lang="zh-CN" altLang="en-US"/>
              <a:t>的扩展方法调用</a:t>
            </a:r>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007600" cy="187071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6.</a:t>
            </a:r>
            <a:r>
              <a:rPr lang="en-US" altLang="zh-CN" sz="3200" dirty="0">
                <a:latin typeface="等线" panose="02010600030101010101" pitchFamily="2" charset="-122"/>
                <a:ea typeface="等线" panose="02010600030101010101" pitchFamily="2" charset="-122"/>
                <a:cs typeface="等线" panose="02010600030101010101" pitchFamily="2" charset="-122"/>
              </a:rPr>
              <a:t>5</a:t>
            </a:r>
            <a:r>
              <a:rPr lang="zh-CN" altLang="en-US" sz="3200" dirty="0">
                <a:latin typeface="等线" panose="02010600030101010101" pitchFamily="2" charset="-122"/>
                <a:ea typeface="等线" panose="02010600030101010101" pitchFamily="2" charset="-122"/>
                <a:cs typeface="等线" panose="02010600030101010101" pitchFamily="2" charset="-122"/>
              </a:rPr>
              <a:t>高阶函数</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高阶函数是指将函数作为参数或返回值的函数。这是函数式编程的重要特性之一，极大地提升了代码的灵活性和可重用性</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高阶函数的定义：如果一个函数接收另一个函数作为参数，或者返回一个函数作为结果，那么这个函数就是</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高阶函数</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4549140" cy="67881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6.</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5</a:t>
            </a:r>
            <a:r>
              <a:rPr lang="zh-CN" altLang="en-US" sz="3200" dirty="0">
                <a:latin typeface="等线" panose="02010600030101010101" pitchFamily="2" charset="-122"/>
                <a:ea typeface="等线" panose="02010600030101010101" pitchFamily="2" charset="-122"/>
                <a:cs typeface="等线" panose="02010600030101010101" pitchFamily="2" charset="-122"/>
                <a:sym typeface="+mn-ea"/>
              </a:rPr>
              <a:t>高阶函数</a:t>
            </a:r>
            <a:endParaRPr lang="zh-CN" altLang="en-US" sz="3200" dirty="0">
              <a:latin typeface="等线" panose="02010600030101010101" pitchFamily="2" charset="-122"/>
              <a:ea typeface="等线" panose="02010600030101010101" pitchFamily="2" charset="-122"/>
              <a:cs typeface="等线" panose="02010600030101010101" pitchFamily="2" charset="-122"/>
              <a:sym typeface="+mn-ea"/>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1</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）高阶函数的基本语法</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nvGraphicFramePr>
        <p:xfrm>
          <a:off x="1291590" y="2724785"/>
          <a:ext cx="3881120" cy="514985"/>
        </p:xfrm>
        <a:graphic>
          <a:graphicData uri="http://schemas.openxmlformats.org/drawingml/2006/table">
            <a:tbl>
              <a:tblPr/>
              <a:tblGrid>
                <a:gridCol w="3881120"/>
              </a:tblGrid>
              <a:tr h="514985">
                <a:tc>
                  <a:txBody>
                    <a:bodyPr/>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fun &lt;</a:t>
                      </a:r>
                      <a:r>
                        <a:rPr lang="zh-CN" altLang="en-US" sz="1400">
                          <a:solidFill>
                            <a:srgbClr val="008080"/>
                          </a:solidFill>
                          <a:latin typeface="宋体" panose="02010600030101010101" pitchFamily="2" charset="-122"/>
                          <a:ea typeface="宋体" panose="02010600030101010101" pitchFamily="2" charset="-122"/>
                        </a:rPr>
                        <a:t>函数名</a:t>
                      </a:r>
                      <a:r>
                        <a:rPr lang="en-US" altLang="zh-CN" sz="1400">
                          <a:solidFill>
                            <a:srgbClr val="008080"/>
                          </a:solidFill>
                          <a:latin typeface="宋体" panose="02010600030101010101" pitchFamily="2" charset="-122"/>
                          <a:ea typeface="宋体" panose="02010600030101010101" pitchFamily="2" charset="-122"/>
                        </a:rPr>
                        <a:t>&gt;(</a:t>
                      </a:r>
                      <a:r>
                        <a:rPr lang="zh-CN" altLang="en-US" sz="1400">
                          <a:solidFill>
                            <a:srgbClr val="008080"/>
                          </a:solidFill>
                          <a:latin typeface="宋体" panose="02010600030101010101" pitchFamily="2" charset="-122"/>
                          <a:ea typeface="宋体" panose="02010600030101010101" pitchFamily="2" charset="-122"/>
                        </a:rPr>
                        <a:t>参数名</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参数类型</a:t>
                      </a:r>
                      <a:r>
                        <a:rPr lang="en-US" altLang="zh-CN" sz="1400">
                          <a:solidFill>
                            <a:srgbClr val="008080"/>
                          </a:solidFill>
                          <a:latin typeface="宋体" panose="02010600030101010101" pitchFamily="2" charset="-122"/>
                          <a:ea typeface="宋体" panose="02010600030101010101" pitchFamily="2" charset="-122"/>
                        </a:rPr>
                        <a:t>) -&gt; </a:t>
                      </a:r>
                      <a:r>
                        <a:rPr lang="zh-CN" altLang="en-US" sz="1400">
                          <a:solidFill>
                            <a:srgbClr val="008080"/>
                          </a:solidFill>
                          <a:latin typeface="宋体" panose="02010600030101010101" pitchFamily="2" charset="-122"/>
                          <a:ea typeface="宋体" panose="02010600030101010101" pitchFamily="2" charset="-122"/>
                        </a:rPr>
                        <a:t>返回类型</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返回类型</a:t>
                      </a:r>
                      <a:endParaRPr lang="zh-CN" altLang="en-US"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3" name="表格 2"/>
          <p:cNvGraphicFramePr/>
          <p:nvPr/>
        </p:nvGraphicFramePr>
        <p:xfrm>
          <a:off x="6136640" y="3072130"/>
          <a:ext cx="3881755" cy="3557270"/>
        </p:xfrm>
        <a:graphic>
          <a:graphicData uri="http://schemas.openxmlformats.org/drawingml/2006/table">
            <a:tbl>
              <a:tblPr/>
              <a:tblGrid>
                <a:gridCol w="3881755"/>
              </a:tblGrid>
              <a:tr h="355727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fun operate(a: Int, b: Int, op: (Int, Int) -&gt; Int): Int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return op(a, b)</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fun add(a:Int, b:Int): Int{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return a+b</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fun sub(a:Int, b:Int): Int{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return a-b</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10 </a:t>
                      </a:r>
                      <a:r>
                        <a:rPr lang="en-US" altLang="zh-CN" sz="1400">
                          <a:solidFill>
                            <a:srgbClr val="008080"/>
                          </a:solidFill>
                          <a:latin typeface="宋体" panose="02010600030101010101" pitchFamily="2" charset="-122"/>
                          <a:ea typeface="宋体" panose="02010600030101010101" pitchFamily="2" charset="-122"/>
                        </a:rPr>
                        <a:t>fun main()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    val result</a:t>
                      </a:r>
                      <a:r>
                        <a:rPr lang="en-US" altLang="zh-CN" sz="1400">
                          <a:solidFill>
                            <a:srgbClr val="008080"/>
                          </a:solidFill>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 operate(3, 5, ::add</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12 </a:t>
                      </a:r>
                      <a:r>
                        <a:rPr lang="en-US" altLang="zh-CN" sz="1400">
                          <a:solidFill>
                            <a:srgbClr val="008080"/>
                          </a:solidFill>
                          <a:latin typeface="宋体" panose="02010600030101010101" pitchFamily="2" charset="-122"/>
                          <a:ea typeface="宋体" panose="02010600030101010101" pitchFamily="2" charset="-122"/>
                        </a:rPr>
                        <a:t>    val result</a:t>
                      </a:r>
                      <a:r>
                        <a:rPr lang="en-US" altLang="zh-CN" sz="1400">
                          <a:solidFill>
                            <a:srgbClr val="008080"/>
                          </a:solidFill>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operate(3, 5, ::sub</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13 </a:t>
                      </a:r>
                      <a:r>
                        <a:rPr lang="en-US" altLang="zh-CN" sz="1400">
                          <a:solidFill>
                            <a:srgbClr val="008080"/>
                          </a:solidFill>
                          <a:latin typeface="宋体" panose="02010600030101010101" pitchFamily="2" charset="-122"/>
                          <a:ea typeface="宋体" panose="02010600030101010101" pitchFamily="2" charset="-122"/>
                        </a:rPr>
                        <a:t>    println(result</a:t>
                      </a:r>
                      <a:r>
                        <a:rPr lang="en-US" altLang="zh-CN" sz="1400">
                          <a:solidFill>
                            <a:srgbClr val="008080"/>
                          </a:solidFill>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8</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14 </a:t>
                      </a:r>
                      <a:r>
                        <a:rPr lang="en-US" altLang="zh-CN" sz="1400">
                          <a:solidFill>
                            <a:srgbClr val="008080"/>
                          </a:solidFill>
                          <a:latin typeface="宋体" panose="02010600030101010101" pitchFamily="2" charset="-122"/>
                          <a:ea typeface="宋体" panose="02010600030101010101" pitchFamily="2" charset="-122"/>
                        </a:rPr>
                        <a:t>    println(result</a:t>
                      </a:r>
                      <a:r>
                        <a:rPr lang="en-US" altLang="zh-CN" sz="1400">
                          <a:solidFill>
                            <a:srgbClr val="008080"/>
                          </a:solidFill>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-2</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15 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1" name="文本框 10"/>
          <p:cNvSpPr txBox="1"/>
          <p:nvPr/>
        </p:nvSpPr>
        <p:spPr>
          <a:xfrm>
            <a:off x="7609205" y="772795"/>
            <a:ext cx="4064000" cy="368300"/>
          </a:xfrm>
          <a:prstGeom prst="rect">
            <a:avLst/>
          </a:prstGeom>
          <a:noFill/>
        </p:spPr>
        <p:txBody>
          <a:bodyPr wrap="square" rtlCol="0">
            <a:spAutoFit/>
          </a:bodyPr>
          <a:p>
            <a:endParaRPr lang="zh-CN" altLang="en-US"/>
          </a:p>
        </p:txBody>
      </p:sp>
      <p:sp>
        <p:nvSpPr>
          <p:cNvPr id="2" name="文本框 1"/>
          <p:cNvSpPr txBox="1"/>
          <p:nvPr/>
        </p:nvSpPr>
        <p:spPr>
          <a:xfrm>
            <a:off x="6045835" y="2596515"/>
            <a:ext cx="4064000" cy="368300"/>
          </a:xfrm>
          <a:prstGeom prst="rect">
            <a:avLst/>
          </a:prstGeom>
          <a:noFill/>
        </p:spPr>
        <p:txBody>
          <a:bodyPr wrap="square" rtlCol="0">
            <a:spAutoFit/>
          </a:bodyPr>
          <a:p>
            <a:r>
              <a:rPr lang="zh-CN" altLang="en-US"/>
              <a:t>示例：定义并调用一个高阶函数</a:t>
            </a:r>
            <a:endParaRPr lang="zh-CN" altLang="en-US"/>
          </a:p>
        </p:txBody>
      </p:sp>
      <p:sp>
        <p:nvSpPr>
          <p:cNvPr id="7" name="文本框 6"/>
          <p:cNvSpPr txBox="1"/>
          <p:nvPr/>
        </p:nvSpPr>
        <p:spPr>
          <a:xfrm>
            <a:off x="1924050" y="4568190"/>
            <a:ext cx="4064000" cy="2061210"/>
          </a:xfrm>
          <a:prstGeom prst="rect">
            <a:avLst/>
          </a:prstGeom>
          <a:noFill/>
        </p:spPr>
        <p:txBody>
          <a:bodyPr wrap="square" rtlCol="0">
            <a:spAutoFit/>
          </a:bodyPr>
          <a:p>
            <a:pPr marL="285750" indent="-285750">
              <a:buFont typeface="Arial" panose="020B0604020202020204" pitchFamily="34" charset="0"/>
              <a:buChar char="•"/>
            </a:pPr>
            <a:r>
              <a:rPr lang="zh-CN" altLang="en-US" sz="1600"/>
              <a:t>第</a:t>
            </a:r>
            <a:r>
              <a:rPr lang="en-US" altLang="zh-CN" sz="1600"/>
              <a:t>1</a:t>
            </a:r>
            <a:r>
              <a:rPr lang="zh-CN" altLang="en-US" sz="1600"/>
              <a:t>行代码定义了一个高阶函数，接收两个整数参数</a:t>
            </a:r>
            <a:r>
              <a:rPr lang="en-US" altLang="zh-CN" sz="1600"/>
              <a:t>a</a:t>
            </a:r>
            <a:r>
              <a:rPr lang="zh-CN" altLang="en-US" sz="1600"/>
              <a:t>和</a:t>
            </a:r>
            <a:r>
              <a:rPr lang="en-US" altLang="zh-CN" sz="1600"/>
              <a:t>b</a:t>
            </a:r>
            <a:r>
              <a:rPr lang="zh-CN" altLang="en-US" sz="1600"/>
              <a:t>，第三个参数</a:t>
            </a:r>
            <a:r>
              <a:rPr lang="en-US" altLang="zh-CN" sz="1600"/>
              <a:t>op</a:t>
            </a:r>
            <a:r>
              <a:rPr lang="zh-CN" altLang="en-US" sz="1600"/>
              <a:t>是一个函数类型：</a:t>
            </a:r>
            <a:r>
              <a:rPr lang="en-US" altLang="zh-CN" sz="1600"/>
              <a:t>(Int, Int) -&gt; Int</a:t>
            </a:r>
            <a:r>
              <a:rPr lang="zh-CN" altLang="en-US" sz="1600"/>
              <a:t>，表示它接受两个</a:t>
            </a:r>
            <a:r>
              <a:rPr lang="en-US" altLang="zh-CN" sz="1600"/>
              <a:t>Int</a:t>
            </a:r>
            <a:r>
              <a:rPr lang="zh-CN" altLang="en-US" sz="1600"/>
              <a:t>，返回一个</a:t>
            </a:r>
            <a:r>
              <a:rPr lang="en-US" altLang="zh-CN" sz="1600"/>
              <a:t>Int</a:t>
            </a:r>
            <a:endParaRPr lang="en-US" altLang="zh-CN" sz="1600"/>
          </a:p>
          <a:p>
            <a:pPr marL="285750" indent="-285750">
              <a:buFont typeface="Arial" panose="020B0604020202020204" pitchFamily="34" charset="0"/>
              <a:buChar char="•"/>
            </a:pPr>
            <a:r>
              <a:rPr lang="zh-CN" altLang="en-US" sz="1600"/>
              <a:t>第</a:t>
            </a:r>
            <a:r>
              <a:rPr lang="en-US" altLang="zh-CN" sz="1600"/>
              <a:t>4</a:t>
            </a:r>
            <a:r>
              <a:rPr lang="zh-CN" altLang="en-US" sz="1600"/>
              <a:t>行和</a:t>
            </a:r>
            <a:r>
              <a:rPr lang="en-US" altLang="zh-CN" sz="1600"/>
              <a:t>7</a:t>
            </a:r>
            <a:r>
              <a:rPr lang="zh-CN" altLang="en-US" sz="1600"/>
              <a:t>行代码定义了一个普通函数</a:t>
            </a:r>
            <a:r>
              <a:rPr lang="en-US" altLang="zh-CN" sz="1600"/>
              <a:t>add()</a:t>
            </a:r>
            <a:r>
              <a:rPr lang="zh-CN" altLang="en-US" sz="1600"/>
              <a:t>和</a:t>
            </a:r>
            <a:r>
              <a:rPr lang="en-US" altLang="zh-CN" sz="1600"/>
              <a:t>sub()</a:t>
            </a:r>
            <a:r>
              <a:rPr lang="zh-CN" altLang="en-US" sz="1600"/>
              <a:t>，实现两个整数相加和相减。</a:t>
            </a:r>
            <a:endParaRPr lang="zh-CN" altLang="en-US" sz="1600"/>
          </a:p>
          <a:p>
            <a:pPr marL="285750" indent="-285750">
              <a:buFont typeface="Arial" panose="020B0604020202020204" pitchFamily="34" charset="0"/>
              <a:buChar char="•"/>
            </a:pPr>
            <a:r>
              <a:rPr lang="zh-CN" altLang="en-US" sz="1600"/>
              <a:t>第</a:t>
            </a:r>
            <a:r>
              <a:rPr lang="en-US" altLang="zh-CN" sz="1600"/>
              <a:t>8</a:t>
            </a:r>
            <a:r>
              <a:rPr lang="zh-CN" altLang="en-US" sz="1600"/>
              <a:t>行代码中的</a:t>
            </a:r>
            <a:r>
              <a:rPr lang="en-US" altLang="zh-CN" sz="1600"/>
              <a:t>::add</a:t>
            </a:r>
            <a:r>
              <a:rPr lang="zh-CN" altLang="en-US" sz="1600"/>
              <a:t>是函数引用语法，表示将函数</a:t>
            </a:r>
            <a:r>
              <a:rPr lang="en-US" altLang="zh-CN" sz="1600"/>
              <a:t>add</a:t>
            </a:r>
            <a:r>
              <a:rPr lang="zh-CN" altLang="en-US" sz="1600"/>
              <a:t>作为参数传入。</a:t>
            </a:r>
            <a:endParaRPr lang="zh-CN" altLang="en-US" sz="16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007600" cy="101981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6.</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5</a:t>
            </a:r>
            <a:r>
              <a:rPr lang="zh-CN" altLang="en-US" sz="3200" dirty="0">
                <a:latin typeface="等线" panose="02010600030101010101" pitchFamily="2" charset="-122"/>
                <a:ea typeface="等线" panose="02010600030101010101" pitchFamily="2" charset="-122"/>
                <a:cs typeface="等线" panose="02010600030101010101" pitchFamily="2" charset="-122"/>
                <a:sym typeface="+mn-ea"/>
              </a:rPr>
              <a:t>高阶函数</a:t>
            </a:r>
            <a:endParaRPr lang="zh-CN" altLang="en-US" sz="3200" dirty="0">
              <a:latin typeface="等线" panose="02010600030101010101" pitchFamily="2" charset="-122"/>
              <a:ea typeface="等线" panose="02010600030101010101" pitchFamily="2" charset="-122"/>
              <a:cs typeface="等线" panose="02010600030101010101" pitchFamily="2" charset="-122"/>
              <a:sym typeface="+mn-ea"/>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1</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）高阶函数的基本语法</a:t>
            </a: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使用</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Lambda</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将进一步简化高阶函数，下面的代码实现了上方代码相同的功能：</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custDataLst>
              <p:tags r:id="rId2"/>
            </p:custDataLst>
          </p:nvPr>
        </p:nvGraphicFramePr>
        <p:xfrm>
          <a:off x="585470" y="3476625"/>
          <a:ext cx="5408930" cy="2740025"/>
        </p:xfrm>
        <a:graphic>
          <a:graphicData uri="http://schemas.openxmlformats.org/drawingml/2006/table">
            <a:tbl>
              <a:tblPr/>
              <a:tblGrid>
                <a:gridCol w="5408930"/>
              </a:tblGrid>
              <a:tr h="2740025">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fun operate(a: Int, b: Int, op: (Int, Int) -&gt; Int): Int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return op(a, b)</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fun main()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val result</a:t>
                      </a:r>
                      <a:r>
                        <a:rPr lang="en-US" altLang="zh-CN" sz="1400">
                          <a:solidFill>
                            <a:srgbClr val="008080"/>
                          </a:solidFill>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 operate(3, 5) { x, y -&gt; x + y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result2</a:t>
                      </a:r>
                      <a:r>
                        <a:rPr lang="en-US" altLang="zh-CN" sz="1400">
                          <a:solidFill>
                            <a:srgbClr val="008080"/>
                          </a:solidFill>
                          <a:latin typeface="宋体" panose="02010600030101010101" pitchFamily="2" charset="-122"/>
                          <a:ea typeface="宋体" panose="02010600030101010101" pitchFamily="2" charset="-122"/>
                        </a:rPr>
                        <a:t> = operate(3, 5) { x, y -&gt; x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y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    println(result</a:t>
                      </a:r>
                      <a:r>
                        <a:rPr lang="en-US" altLang="zh-CN" sz="1400">
                          <a:solidFill>
                            <a:srgbClr val="008080"/>
                          </a:solidFill>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8</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println(result</a:t>
                      </a:r>
                      <a:r>
                        <a:rPr lang="en-US" altLang="zh-CN" sz="1400">
                          <a:solidFill>
                            <a:srgbClr val="008080"/>
                          </a:solidFill>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 </a:t>
                      </a:r>
                      <a:r>
                        <a:rPr lang="zh-CN" altLang="en-US" sz="1400">
                          <a:solidFill>
                            <a:srgbClr val="008080"/>
                          </a:solidFill>
                          <a:latin typeface="宋体" panose="02010600030101010101" pitchFamily="2" charset="-122"/>
                          <a:ea typeface="宋体" panose="02010600030101010101" pitchFamily="2" charset="-122"/>
                        </a:rPr>
                        <a:t>输出</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-2</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1" name="文本框 10"/>
          <p:cNvSpPr txBox="1"/>
          <p:nvPr/>
        </p:nvSpPr>
        <p:spPr>
          <a:xfrm>
            <a:off x="7609205" y="772795"/>
            <a:ext cx="4064000" cy="368300"/>
          </a:xfrm>
          <a:prstGeom prst="rect">
            <a:avLst/>
          </a:prstGeom>
          <a:noFill/>
        </p:spPr>
        <p:txBody>
          <a:bodyPr wrap="square" rtlCol="0">
            <a:spAutoFit/>
          </a:bodyPr>
          <a:p>
            <a:endParaRPr lang="zh-CN" altLang="en-US"/>
          </a:p>
        </p:txBody>
      </p:sp>
      <p:sp>
        <p:nvSpPr>
          <p:cNvPr id="2" name="文本框 1"/>
          <p:cNvSpPr txBox="1"/>
          <p:nvPr/>
        </p:nvSpPr>
        <p:spPr>
          <a:xfrm>
            <a:off x="6189980" y="3783965"/>
            <a:ext cx="4064000" cy="1568450"/>
          </a:xfrm>
          <a:prstGeom prst="rect">
            <a:avLst/>
          </a:prstGeom>
          <a:noFill/>
        </p:spPr>
        <p:txBody>
          <a:bodyPr wrap="square" rtlCol="0">
            <a:spAutoFit/>
          </a:bodyPr>
          <a:p>
            <a:pPr marL="285750" indent="-285750">
              <a:buFont typeface="Arial" panose="020B0604020202020204" pitchFamily="34" charset="0"/>
              <a:buChar char="•"/>
            </a:pPr>
            <a:r>
              <a:rPr lang="zh-CN" altLang="en-US" sz="1600"/>
              <a:t>在第</a:t>
            </a:r>
            <a:r>
              <a:rPr lang="en-US" altLang="zh-CN" sz="1600"/>
              <a:t>5</a:t>
            </a:r>
            <a:r>
              <a:rPr lang="zh-CN" altLang="en-US" sz="1600"/>
              <a:t>行代码中，</a:t>
            </a:r>
            <a:r>
              <a:rPr lang="en-US" altLang="zh-CN" sz="1600"/>
              <a:t>operate(3, 5){ x, y -&gt; x + y }</a:t>
            </a:r>
            <a:r>
              <a:rPr lang="zh-CN" altLang="en-US" sz="1600"/>
              <a:t>传入</a:t>
            </a:r>
            <a:r>
              <a:rPr lang="en-US" altLang="zh-CN" sz="1600"/>
              <a:t> Lambda </a:t>
            </a:r>
            <a:r>
              <a:rPr lang="zh-CN" altLang="en-US" sz="1600"/>
              <a:t>表达式，实现加法功能，原始形式为</a:t>
            </a:r>
            <a:r>
              <a:rPr lang="en-US" altLang="zh-CN" sz="1600"/>
              <a:t>operate(3, 5, { x, y -&gt; x + y })</a:t>
            </a:r>
            <a:r>
              <a:rPr lang="zh-CN" altLang="en-US" sz="1600"/>
              <a:t>，</a:t>
            </a:r>
            <a:endParaRPr lang="zh-CN" altLang="en-US" sz="1600"/>
          </a:p>
          <a:p>
            <a:pPr marL="285750" indent="-285750">
              <a:buFont typeface="Arial" panose="020B0604020202020204" pitchFamily="34" charset="0"/>
              <a:buChar char="•"/>
            </a:pPr>
            <a:r>
              <a:rPr lang="zh-CN" altLang="en-US" sz="1600"/>
              <a:t>当</a:t>
            </a:r>
            <a:r>
              <a:rPr lang="en-US" altLang="zh-CN" sz="1600"/>
              <a:t>Lambda</a:t>
            </a:r>
            <a:r>
              <a:rPr lang="zh-CN" altLang="en-US" sz="1600"/>
              <a:t>作为函数的最后一个参数的时候，可以把</a:t>
            </a:r>
            <a:r>
              <a:rPr lang="en-US" altLang="zh-CN" sz="1600"/>
              <a:t>Lambda</a:t>
            </a:r>
            <a:r>
              <a:rPr lang="zh-CN" altLang="en-US" sz="1600"/>
              <a:t>放在小括号的外部，这种</a:t>
            </a:r>
            <a:r>
              <a:rPr lang="en-US" altLang="zh-CN" sz="1600"/>
              <a:t>Lambda</a:t>
            </a:r>
            <a:r>
              <a:rPr lang="zh-CN" altLang="en-US" sz="1600"/>
              <a:t>外置语法更加的简洁</a:t>
            </a:r>
            <a:endParaRPr lang="zh-CN" altLang="en-US" sz="16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4.6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Kotlin </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进阶特性</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610235" y="2046605"/>
            <a:ext cx="9987280" cy="454977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4.</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6.</a:t>
            </a:r>
            <a:r>
              <a:rPr lang="en-US" altLang="zh-CN" sz="3200" dirty="0">
                <a:latin typeface="等线" panose="02010600030101010101" pitchFamily="2" charset="-122"/>
                <a:ea typeface="等线" panose="02010600030101010101" pitchFamily="2" charset="-122"/>
                <a:cs typeface="等线" panose="02010600030101010101" pitchFamily="2" charset="-122"/>
                <a:sym typeface="+mn-ea"/>
              </a:rPr>
              <a:t>5</a:t>
            </a:r>
            <a:r>
              <a:rPr lang="zh-CN" altLang="en-US" sz="3200" dirty="0">
                <a:latin typeface="等线" panose="02010600030101010101" pitchFamily="2" charset="-122"/>
                <a:ea typeface="等线" panose="02010600030101010101" pitchFamily="2" charset="-122"/>
                <a:cs typeface="等线" panose="02010600030101010101" pitchFamily="2" charset="-122"/>
                <a:sym typeface="+mn-ea"/>
              </a:rPr>
              <a:t>高阶函数</a:t>
            </a:r>
            <a:endParaRPr lang="zh-CN" altLang="en-US" sz="3200" dirty="0">
              <a:latin typeface="等线" panose="02010600030101010101" pitchFamily="2" charset="-122"/>
              <a:ea typeface="等线" panose="02010600030101010101" pitchFamily="2" charset="-122"/>
              <a:cs typeface="等线" panose="02010600030101010101" pitchFamily="2" charset="-122"/>
              <a:sym typeface="+mn-ea"/>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2</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）函数类型的声明方式</a:t>
            </a: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函数类型可简写为：</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可作为变量类型使用：</a:t>
            </a: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sym typeface="+mn-ea"/>
            </a:endParaRPr>
          </a:p>
          <a:p>
            <a:pPr lvl="4" fontAlgn="auto">
              <a:lnSpc>
                <a:spcPts val="2400"/>
              </a:lnSpc>
              <a:spcBef>
                <a:spcPts val="300"/>
              </a:spcBef>
            </a:pPr>
            <a:r>
              <a:rPr lang="en-US" altLang="zh-CN" sz="1600" dirty="0">
                <a:latin typeface="等线" panose="02010600030101010101" pitchFamily="2" charset="-122"/>
                <a:ea typeface="等线" panose="02010600030101010101" pitchFamily="2" charset="-122"/>
                <a:cs typeface="等线" panose="02010600030101010101" pitchFamily="2" charset="-122"/>
                <a:sym typeface="+mn-ea"/>
              </a:rPr>
              <a:t>val multiply</a:t>
            </a: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声明一个不可变变量</a:t>
            </a:r>
            <a:r>
              <a:rPr lang="en-US" altLang="zh-CN" sz="1600" dirty="0">
                <a:latin typeface="等线" panose="02010600030101010101" pitchFamily="2" charset="-122"/>
                <a:ea typeface="等线" panose="02010600030101010101" pitchFamily="2" charset="-122"/>
                <a:cs typeface="等线" panose="02010600030101010101" pitchFamily="2" charset="-122"/>
                <a:sym typeface="+mn-ea"/>
              </a:rPr>
              <a:t>multiply</a:t>
            </a: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1600" dirty="0">
                <a:latin typeface="等线" panose="02010600030101010101" pitchFamily="2" charset="-122"/>
                <a:ea typeface="等线" panose="02010600030101010101" pitchFamily="2" charset="-122"/>
                <a:cs typeface="等线" panose="02010600030101010101" pitchFamily="2" charset="-122"/>
                <a:sym typeface="+mn-ea"/>
              </a:rPr>
              <a:t>(Int, Int) -&gt; Int</a:t>
            </a: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指定变量的类型接受两个</a:t>
            </a:r>
            <a:r>
              <a:rPr lang="en-US" altLang="zh-CN" sz="1600" dirty="0">
                <a:latin typeface="等线" panose="02010600030101010101" pitchFamily="2" charset="-122"/>
                <a:ea typeface="等线" panose="02010600030101010101" pitchFamily="2" charset="-122"/>
                <a:cs typeface="等线" panose="02010600030101010101" pitchFamily="2" charset="-122"/>
                <a:sym typeface="+mn-ea"/>
              </a:rPr>
              <a:t>Int</a:t>
            </a: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参数，返回一个</a:t>
            </a:r>
            <a:r>
              <a:rPr lang="en-US" altLang="zh-CN" sz="1600" dirty="0">
                <a:latin typeface="等线" panose="02010600030101010101" pitchFamily="2" charset="-122"/>
                <a:ea typeface="等线" panose="02010600030101010101" pitchFamily="2" charset="-122"/>
                <a:cs typeface="等线" panose="02010600030101010101" pitchFamily="2" charset="-122"/>
                <a:sym typeface="+mn-ea"/>
              </a:rPr>
              <a:t>Int</a:t>
            </a: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的函数类型，</a:t>
            </a:r>
            <a:r>
              <a:rPr lang="en-US" altLang="zh-CN" sz="1600" dirty="0">
                <a:latin typeface="等线" panose="02010600030101010101" pitchFamily="2" charset="-122"/>
                <a:ea typeface="等线" panose="02010600030101010101" pitchFamily="2" charset="-122"/>
                <a:cs typeface="等线" panose="02010600030101010101" pitchFamily="2" charset="-122"/>
                <a:sym typeface="+mn-ea"/>
              </a:rPr>
              <a:t>Lambda</a:t>
            </a:r>
            <a:r>
              <a:rPr lang="zh-CN" altLang="en-US" sz="1600" dirty="0">
                <a:latin typeface="等线" panose="02010600030101010101" pitchFamily="2" charset="-122"/>
                <a:ea typeface="等线" panose="02010600030101010101" pitchFamily="2" charset="-122"/>
                <a:cs typeface="等线" panose="02010600030101010101" pitchFamily="2" charset="-122"/>
                <a:sym typeface="+mn-ea"/>
              </a:rPr>
              <a:t>表达式表示将两个参数相乘的函数逻辑</a:t>
            </a:r>
            <a:endParaRPr lang="zh-CN" altLang="en-US" sz="1600" dirty="0">
              <a:latin typeface="等线" panose="02010600030101010101" pitchFamily="2" charset="-122"/>
              <a:ea typeface="等线" panose="02010600030101010101" pitchFamily="2" charset="-122"/>
              <a:cs typeface="等线" panose="02010600030101010101" pitchFamily="2" charset="-122"/>
              <a:sym typeface="+mn-ea"/>
            </a:endParaRPr>
          </a:p>
          <a:p>
            <a:pPr lvl="4" fontAlgn="auto">
              <a:lnSpc>
                <a:spcPts val="2400"/>
              </a:lnSpc>
              <a:spcBef>
                <a:spcPts val="300"/>
              </a:spcBef>
            </a:pPr>
            <a:r>
              <a:rPr lang="en-US" altLang="zh-CN" sz="1600" dirty="0">
                <a:latin typeface="等线" panose="02010600030101010101" pitchFamily="2" charset="-122"/>
                <a:ea typeface="等线" panose="02010600030101010101" pitchFamily="2" charset="-122"/>
                <a:cs typeface="等线" panose="02010600030101010101" pitchFamily="2" charset="-122"/>
              </a:rPr>
              <a:t>Lambda</a:t>
            </a:r>
            <a:r>
              <a:rPr lang="zh-CN" altLang="en-US" sz="1600" dirty="0">
                <a:latin typeface="等线" panose="02010600030101010101" pitchFamily="2" charset="-122"/>
                <a:ea typeface="等线" panose="02010600030101010101" pitchFamily="2" charset="-122"/>
                <a:cs typeface="等线" panose="02010600030101010101" pitchFamily="2" charset="-122"/>
              </a:rPr>
              <a:t>表达式并赋值给变量</a:t>
            </a:r>
            <a:r>
              <a:rPr lang="en-US" altLang="zh-CN" sz="1600" dirty="0">
                <a:latin typeface="等线" panose="02010600030101010101" pitchFamily="2" charset="-122"/>
                <a:ea typeface="等线" panose="02010600030101010101" pitchFamily="2" charset="-122"/>
                <a:cs typeface="等线" panose="02010600030101010101" pitchFamily="2" charset="-122"/>
              </a:rPr>
              <a:t>multiply</a:t>
            </a:r>
            <a:r>
              <a:rPr lang="zh-CN" altLang="en-US" sz="1600" dirty="0">
                <a:latin typeface="等线" panose="02010600030101010101" pitchFamily="2" charset="-122"/>
                <a:ea typeface="等线" panose="02010600030101010101" pitchFamily="2" charset="-122"/>
                <a:cs typeface="等线" panose="02010600030101010101" pitchFamily="2" charset="-122"/>
              </a:rPr>
              <a:t>，可以像调用普通函数一样使用它，完成两个整数相乘的操作。</a:t>
            </a:r>
            <a:endParaRPr lang="zh-CN" altLang="en-US" sz="1600" dirty="0">
              <a:latin typeface="等线" panose="02010600030101010101" pitchFamily="2" charset="-122"/>
              <a:ea typeface="等线" panose="02010600030101010101" pitchFamily="2" charset="-122"/>
              <a:cs typeface="等线" panose="02010600030101010101" pitchFamily="2" charset="-122"/>
              <a:sym typeface="+mn-ea"/>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相当于写成普通函数的形式：</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en-US" altLang="zh-CN"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0" name="表格 9"/>
          <p:cNvGraphicFramePr/>
          <p:nvPr/>
        </p:nvGraphicFramePr>
        <p:xfrm>
          <a:off x="1808480" y="3114040"/>
          <a:ext cx="3881755" cy="150876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(Int, Int) -&gt; Int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1" name="文本框 10"/>
          <p:cNvSpPr txBox="1"/>
          <p:nvPr/>
        </p:nvSpPr>
        <p:spPr>
          <a:xfrm>
            <a:off x="7609205" y="772795"/>
            <a:ext cx="4064000" cy="368300"/>
          </a:xfrm>
          <a:prstGeom prst="rect">
            <a:avLst/>
          </a:prstGeom>
          <a:noFill/>
        </p:spPr>
        <p:txBody>
          <a:bodyPr wrap="square" rtlCol="0">
            <a:spAutoFit/>
          </a:bodyPr>
          <a:p>
            <a:endParaRPr lang="zh-CN" altLang="en-US"/>
          </a:p>
        </p:txBody>
      </p:sp>
      <p:graphicFrame>
        <p:nvGraphicFramePr>
          <p:cNvPr id="3" name="表格 2"/>
          <p:cNvGraphicFramePr/>
          <p:nvPr>
            <p:custDataLst>
              <p:tags r:id="rId2"/>
            </p:custDataLst>
          </p:nvPr>
        </p:nvGraphicFramePr>
        <p:xfrm>
          <a:off x="1808480" y="3827780"/>
          <a:ext cx="7620000" cy="213360"/>
        </p:xfrm>
        <a:graphic>
          <a:graphicData uri="http://schemas.openxmlformats.org/drawingml/2006/table">
            <a:tbl>
              <a:tblPr/>
              <a:tblGrid>
                <a:gridCol w="7620000"/>
              </a:tblGrid>
              <a:tr h="0">
                <a:tc>
                  <a:txBody>
                    <a:bodyPr/>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val multiply: (Int, Int) -&gt; Int = { x, y -&gt; x * y }</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8" name="表格 7"/>
          <p:cNvGraphicFramePr/>
          <p:nvPr/>
        </p:nvGraphicFramePr>
        <p:xfrm>
          <a:off x="1808480" y="5808345"/>
          <a:ext cx="3881755" cy="137160"/>
        </p:xfrm>
        <a:graphic>
          <a:graphicData uri="http://schemas.openxmlformats.org/drawingml/2006/table">
            <a:tbl>
              <a:tblPr/>
              <a:tblGrid>
                <a:gridCol w="3881755"/>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fun multiply(x: Int, y: Int): Int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return x * y</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tags/tag1.xml><?xml version="1.0" encoding="utf-8"?>
<p:tagLst xmlns:p="http://schemas.openxmlformats.org/presentationml/2006/main">
  <p:tag name="KSO_WM_DIAGRAM_VIRTUALLY_FRAME" val="{&quot;height&quot;:377.3,&quot;left&quot;:233.65,&quot;top&quot;:82.26574803149606,&quot;width&quot;:690.9214173228345}"/>
</p:tagLst>
</file>

<file path=ppt/tags/tag10.xml><?xml version="1.0" encoding="utf-8"?>
<p:tagLst xmlns:p="http://schemas.openxmlformats.org/presentationml/2006/main">
  <p:tag name="KSO_WM_DIAGRAM_VIRTUALLY_FRAME" val="{&quot;height&quot;:377.3,&quot;left&quot;:233.65,&quot;top&quot;:82.26574803149606,&quot;width&quot;:690.9214173228345}"/>
</p:tagLst>
</file>

<file path=ppt/tags/tag100.xml><?xml version="1.0" encoding="utf-8"?>
<p:tagLst xmlns:p="http://schemas.openxmlformats.org/presentationml/2006/main">
  <p:tag name="TABLE_ENDDRAG_ORIGIN_RECT" val="385*88"/>
  <p:tag name="TABLE_ENDDRAG_RECT" val="49*255*385*88"/>
</p:tagLst>
</file>

<file path=ppt/tags/tag101.xml><?xml version="1.0" encoding="utf-8"?>
<p:tagLst xmlns:p="http://schemas.openxmlformats.org/presentationml/2006/main">
  <p:tag name="TABLE_ENDDRAG_ORIGIN_RECT" val="456*270"/>
  <p:tag name="TABLE_ENDDRAG_RECT" val="474*63*456*270"/>
</p:tagLst>
</file>

<file path=ppt/tags/tag102.xml><?xml version="1.0" encoding="utf-8"?>
<p:tagLst xmlns:p="http://schemas.openxmlformats.org/presentationml/2006/main">
  <p:tag name="TABLE_ENDDRAG_ORIGIN_RECT" val="496*126"/>
  <p:tag name="TABLE_ENDDRAG_RECT" val="97*224*496*126"/>
</p:tagLst>
</file>

<file path=ppt/tags/tag103.xml><?xml version="1.0" encoding="utf-8"?>
<p:tagLst xmlns:p="http://schemas.openxmlformats.org/presentationml/2006/main">
  <p:tag name="TABLE_ENDDRAG_ORIGIN_RECT" val="312*82"/>
  <p:tag name="TABLE_ENDDRAG_RECT" val="659*43*312*82"/>
</p:tagLst>
</file>

<file path=ppt/tags/tag104.xml><?xml version="1.0" encoding="utf-8"?>
<p:tagLst xmlns:p="http://schemas.openxmlformats.org/presentationml/2006/main">
  <p:tag name="TABLE_ENDDRAG_ORIGIN_RECT" val="443*165"/>
  <p:tag name="TABLE_ENDDRAG_RECT" val="430*119*443*165"/>
</p:tagLst>
</file>

<file path=ppt/tags/tag105.xml><?xml version="1.0" encoding="utf-8"?>
<p:tagLst xmlns:p="http://schemas.openxmlformats.org/presentationml/2006/main">
  <p:tag name="TABLE_ENDDRAG_ORIGIN_RECT" val="422*186"/>
  <p:tag name="TABLE_ENDDRAG_RECT" val="334*208*422*186"/>
</p:tagLst>
</file>

<file path=ppt/tags/tag106.xml><?xml version="1.0" encoding="utf-8"?>
<p:tagLst xmlns:p="http://schemas.openxmlformats.org/presentationml/2006/main">
  <p:tag name="TABLE_ENDDRAG_ORIGIN_RECT" val="468*284"/>
  <p:tag name="TABLE_ENDDRAG_RECT" val="465*161*468*284"/>
</p:tagLst>
</file>

<file path=ppt/tags/tag107.xml><?xml version="1.0" encoding="utf-8"?>
<p:tagLst xmlns:p="http://schemas.openxmlformats.org/presentationml/2006/main">
  <p:tag name="TABLE_ENDDRAG_ORIGIN_RECT" val="527*143"/>
  <p:tag name="TABLE_ENDDRAG_RECT" val="104*235*527*143"/>
</p:tagLst>
</file>

<file path=ppt/tags/tag108.xml><?xml version="1.0" encoding="utf-8"?>
<p:tagLst xmlns:p="http://schemas.openxmlformats.org/presentationml/2006/main">
  <p:tag name="TABLE_ENDDRAG_ORIGIN_RECT" val="492*166"/>
  <p:tag name="TABLE_ENDDRAG_RECT" val="98*244*492*166"/>
</p:tagLst>
</file>

<file path=ppt/tags/tag109.xml><?xml version="1.0" encoding="utf-8"?>
<p:tagLst xmlns:p="http://schemas.openxmlformats.org/presentationml/2006/main">
  <p:tag name="TABLE_ENDDRAG_ORIGIN_RECT" val="395*277"/>
  <p:tag name="TABLE_ENDDRAG_RECT" val="506*269*395*277"/>
</p:tagLst>
</file>

<file path=ppt/tags/tag11.xml><?xml version="1.0" encoding="utf-8"?>
<p:tagLst xmlns:p="http://schemas.openxmlformats.org/presentationml/2006/main">
  <p:tag name="TABLE_ENDDRAG_ORIGIN_RECT" val="426*161"/>
  <p:tag name="TABLE_ENDDRAG_RECT" val="466*182*426*161"/>
</p:tagLst>
</file>

<file path=ppt/tags/tag110.xml><?xml version="1.0" encoding="utf-8"?>
<p:tagLst xmlns:p="http://schemas.openxmlformats.org/presentationml/2006/main">
  <p:tag name="TABLE_ENDDRAG_ORIGIN_RECT" val="412*202"/>
  <p:tag name="TABLE_ENDDRAG_RECT" val="93*297*412*202"/>
</p:tagLst>
</file>

<file path=ppt/tags/tag111.xml><?xml version="1.0" encoding="utf-8"?>
<p:tagLst xmlns:p="http://schemas.openxmlformats.org/presentationml/2006/main">
  <p:tag name="TABLE_ENDDRAG_ORIGIN_RECT" val="514*210"/>
  <p:tag name="TABLE_ENDDRAG_RECT" val="141*270*514*210"/>
</p:tagLst>
</file>

<file path=ppt/tags/tag112.xml><?xml version="1.0" encoding="utf-8"?>
<p:tagLst xmlns:p="http://schemas.openxmlformats.org/presentationml/2006/main">
  <p:tag name="TABLE_ENDDRAG_ORIGIN_RECT" val="490*281"/>
  <p:tag name="TABLE_ENDDRAG_RECT" val="141*251*490*281"/>
</p:tagLst>
</file>

<file path=ppt/tags/tag113.xml><?xml version="1.0" encoding="utf-8"?>
<p:tagLst xmlns:p="http://schemas.openxmlformats.org/presentationml/2006/main">
  <p:tag name="TABLE_ENDDRAG_ORIGIN_RECT" val="401*210"/>
  <p:tag name="TABLE_ENDDRAG_RECT" val="141*249*401*210"/>
</p:tagLst>
</file>

<file path=ppt/tags/tag114.xml><?xml version="1.0" encoding="utf-8"?>
<p:tagLst xmlns:p="http://schemas.openxmlformats.org/presentationml/2006/main">
  <p:tag name="TABLE_ENDDRAG_ORIGIN_RECT" val="410*215"/>
  <p:tag name="TABLE_ENDDRAG_RECT" val="61*273*410*215"/>
</p:tagLst>
</file>

<file path=ppt/tags/tag115.xml><?xml version="1.0" encoding="utf-8"?>
<p:tagLst xmlns:p="http://schemas.openxmlformats.org/presentationml/2006/main">
  <p:tag name="TABLE_ENDDRAG_ORIGIN_RECT" val="599*33"/>
  <p:tag name="TABLE_ENDDRAG_RECT" val="142*301*600*33"/>
</p:tagLst>
</file>

<file path=ppt/tags/tag116.xml><?xml version="1.0" encoding="utf-8"?>
<p:tagLst xmlns:p="http://schemas.openxmlformats.org/presentationml/2006/main">
  <p:tag name="TABLE_ENDDRAG_ORIGIN_RECT" val="674*33"/>
  <p:tag name="TABLE_ENDDRAG_RECT" val="137*248*674*33"/>
</p:tagLst>
</file>

<file path=ppt/tags/tag117.xml><?xml version="1.0" encoding="utf-8"?>
<p:tagLst xmlns:p="http://schemas.openxmlformats.org/presentationml/2006/main">
  <p:tag name="TABLE_ENDDRAG_ORIGIN_RECT" val="570*138"/>
  <p:tag name="TABLE_ENDDRAG_RECT" val="142*379*570*138"/>
</p:tagLst>
</file>

<file path=ppt/tags/tag118.xml><?xml version="1.0" encoding="utf-8"?>
<p:tagLst xmlns:p="http://schemas.openxmlformats.org/presentationml/2006/main">
  <p:tag name="TABLE_ENDDRAG_ORIGIN_RECT" val="422*220"/>
  <p:tag name="TABLE_ENDDRAG_RECT" val="49*259*422*220"/>
</p:tagLst>
</file>

<file path=ppt/tags/tag119.xml><?xml version="1.0" encoding="utf-8"?>
<p:tagLst xmlns:p="http://schemas.openxmlformats.org/presentationml/2006/main">
  <p:tag name="TABLE_ENDDRAG_ORIGIN_RECT" val="392*199"/>
  <p:tag name="TABLE_ENDDRAG_RECT" val="84*236*392*199"/>
</p:tagLst>
</file>

<file path=ppt/tags/tag12.xml><?xml version="1.0" encoding="utf-8"?>
<p:tagLst xmlns:p="http://schemas.openxmlformats.org/presentationml/2006/main">
  <p:tag name="TABLE_ENDDRAG_ORIGIN_RECT" val="439*67"/>
  <p:tag name="TABLE_ENDDRAG_RECT" val="466*398*439*67"/>
</p:tagLst>
</file>

<file path=ppt/tags/tag120.xml><?xml version="1.0" encoding="utf-8"?>
<p:tagLst xmlns:p="http://schemas.openxmlformats.org/presentationml/2006/main">
  <p:tag name="TABLE_ENDDRAG_ORIGIN_RECT" val="336*106"/>
  <p:tag name="TABLE_ENDDRAG_RECT" val="490*288*336*106"/>
</p:tagLst>
</file>

<file path=ppt/tags/tag121.xml><?xml version="1.0" encoding="utf-8"?>
<p:tagLst xmlns:p="http://schemas.openxmlformats.org/presentationml/2006/main">
  <p:tag name="resource_record_key" val="{&quot;29&quot;:[50053052]}"/>
</p:tagLst>
</file>

<file path=ppt/tags/tag13.xml><?xml version="1.0" encoding="utf-8"?>
<p:tagLst xmlns:p="http://schemas.openxmlformats.org/presentationml/2006/main">
  <p:tag name="TABLE_ENDDRAG_ORIGIN_RECT" val="476*64"/>
  <p:tag name="TABLE_ENDDRAG_RECT" val="451*185*476*64"/>
</p:tagLst>
</file>

<file path=ppt/tags/tag14.xml><?xml version="1.0" encoding="utf-8"?>
<p:tagLst xmlns:p="http://schemas.openxmlformats.org/presentationml/2006/main">
  <p:tag name="TABLE_ENDDRAG_ORIGIN_RECT" val="435*16"/>
  <p:tag name="TABLE_ENDDRAG_RECT" val="457*398*435*16"/>
</p:tagLst>
</file>

<file path=ppt/tags/tag15.xml><?xml version="1.0" encoding="utf-8"?>
<p:tagLst xmlns:p="http://schemas.openxmlformats.org/presentationml/2006/main">
  <p:tag name="TABLE_ENDDRAG_ORIGIN_RECT" val="445*50"/>
  <p:tag name="TABLE_ENDDRAG_RECT" val="466*398*445*50"/>
</p:tagLst>
</file>

<file path=ppt/tags/tag16.xml><?xml version="1.0" encoding="utf-8"?>
<p:tagLst xmlns:p="http://schemas.openxmlformats.org/presentationml/2006/main">
  <p:tag name="TABLE_ENDDRAG_ORIGIN_RECT" val="247*235"/>
  <p:tag name="TABLE_ENDDRAG_RECT" val="144*154*247*235"/>
</p:tagLst>
</file>

<file path=ppt/tags/tag17.xml><?xml version="1.0" encoding="utf-8"?>
<p:tagLst xmlns:p="http://schemas.openxmlformats.org/presentationml/2006/main">
  <p:tag name="TABLE_ENDDRAG_ORIGIN_RECT" val="773*300"/>
  <p:tag name="TABLE_ENDDRAG_RECT" val="153*198*773*300"/>
</p:tagLst>
</file>

<file path=ppt/tags/tag18.xml><?xml version="1.0" encoding="utf-8"?>
<p:tagLst xmlns:p="http://schemas.openxmlformats.org/presentationml/2006/main">
  <p:tag name="TABLE_ENDDRAG_ORIGIN_RECT" val="393*52"/>
  <p:tag name="TABLE_ENDDRAG_RECT" val="489*250*393*52"/>
</p:tagLst>
</file>

<file path=ppt/tags/tag19.xml><?xml version="1.0" encoding="utf-8"?>
<p:tagLst xmlns:p="http://schemas.openxmlformats.org/presentationml/2006/main">
  <p:tag name="TABLE_ENDDRAG_ORIGIN_RECT" val="396*163"/>
  <p:tag name="TABLE_ENDDRAG_RECT" val="479*366*396*163"/>
</p:tagLst>
</file>

<file path=ppt/tags/tag2.xml><?xml version="1.0" encoding="utf-8"?>
<p:tagLst xmlns:p="http://schemas.openxmlformats.org/presentationml/2006/main">
  <p:tag name="KSO_WM_DIAGRAM_VIRTUALLY_FRAME" val="{&quot;height&quot;:377.3,&quot;left&quot;:233.65,&quot;top&quot;:82.26574803149606,&quot;width&quot;:690.9214173228345}"/>
</p:tagLst>
</file>

<file path=ppt/tags/tag20.xml><?xml version="1.0" encoding="utf-8"?>
<p:tagLst xmlns:p="http://schemas.openxmlformats.org/presentationml/2006/main">
  <p:tag name="TABLE_ENDDRAG_ORIGIN_RECT" val="430*171"/>
  <p:tag name="TABLE_ENDDRAG_RECT" val="479*385*430*171"/>
</p:tagLst>
</file>

<file path=ppt/tags/tag21.xml><?xml version="1.0" encoding="utf-8"?>
<p:tagLst xmlns:p="http://schemas.openxmlformats.org/presentationml/2006/main">
  <p:tag name="TABLE_ENDDRAG_ORIGIN_RECT" val="409*164"/>
  <p:tag name="TABLE_ENDDRAG_RECT" val="483*362*409*164"/>
</p:tagLst>
</file>

<file path=ppt/tags/tag22.xml><?xml version="1.0" encoding="utf-8"?>
<p:tagLst xmlns:p="http://schemas.openxmlformats.org/presentationml/2006/main">
  <p:tag name="TABLE_ENDDRAG_ORIGIN_RECT" val="429*123"/>
  <p:tag name="TABLE_ENDDRAG_RECT" val="244*304*429*123"/>
</p:tagLst>
</file>

<file path=ppt/tags/tag23.xml><?xml version="1.0" encoding="utf-8"?>
<p:tagLst xmlns:p="http://schemas.openxmlformats.org/presentationml/2006/main">
  <p:tag name="TABLE_ENDDRAG_ORIGIN_RECT" val="400*75"/>
  <p:tag name="TABLE_ENDDRAG_RECT" val="59*247*400*75"/>
</p:tagLst>
</file>

<file path=ppt/tags/tag24.xml><?xml version="1.0" encoding="utf-8"?>
<p:tagLst xmlns:p="http://schemas.openxmlformats.org/presentationml/2006/main">
  <p:tag name="TABLE_ENDDRAG_ORIGIN_RECT" val="400*75"/>
  <p:tag name="TABLE_ENDDRAG_RECT" val="59*247*400*75"/>
</p:tagLst>
</file>

<file path=ppt/tags/tag25.xml><?xml version="1.0" encoding="utf-8"?>
<p:tagLst xmlns:p="http://schemas.openxmlformats.org/presentationml/2006/main">
  <p:tag name="TABLE_ENDDRAG_ORIGIN_RECT" val="400*75"/>
  <p:tag name="TABLE_ENDDRAG_RECT" val="59*247*400*75"/>
</p:tagLst>
</file>

<file path=ppt/tags/tag26.xml><?xml version="1.0" encoding="utf-8"?>
<p:tagLst xmlns:p="http://schemas.openxmlformats.org/presentationml/2006/main">
  <p:tag name="TABLE_ENDDRAG_ORIGIN_RECT" val="305*54"/>
  <p:tag name="TABLE_ENDDRAG_RECT" val="78*252*305*54"/>
</p:tagLst>
</file>

<file path=ppt/tags/tag27.xml><?xml version="1.0" encoding="utf-8"?>
<p:tagLst xmlns:p="http://schemas.openxmlformats.org/presentationml/2006/main">
  <p:tag name="TABLE_ENDDRAG_ORIGIN_RECT" val="305*54"/>
  <p:tag name="TABLE_ENDDRAG_RECT" val="78*252*305*54"/>
</p:tagLst>
</file>

<file path=ppt/tags/tag28.xml><?xml version="1.0" encoding="utf-8"?>
<p:tagLst xmlns:p="http://schemas.openxmlformats.org/presentationml/2006/main">
  <p:tag name="TABLE_ENDDRAG_ORIGIN_RECT" val="337*138"/>
  <p:tag name="TABLE_ENDDRAG_RECT" val="482*288*337*138"/>
</p:tagLst>
</file>

<file path=ppt/tags/tag29.xml><?xml version="1.0" encoding="utf-8"?>
<p:tagLst xmlns:p="http://schemas.openxmlformats.org/presentationml/2006/main">
  <p:tag name="TABLE_ENDDRAG_ORIGIN_RECT" val="305*54"/>
  <p:tag name="TABLE_ENDDRAG_RECT" val="78*252*305*54"/>
</p:tagLst>
</file>

<file path=ppt/tags/tag3.xml><?xml version="1.0" encoding="utf-8"?>
<p:tagLst xmlns:p="http://schemas.openxmlformats.org/presentationml/2006/main">
  <p:tag name="KSO_WM_DIAGRAM_VIRTUALLY_FRAME" val="{&quot;height&quot;:377.3,&quot;left&quot;:233.65,&quot;top&quot;:82.26574803149606,&quot;width&quot;:690.9214173228345}"/>
</p:tagLst>
</file>

<file path=ppt/tags/tag30.xml><?xml version="1.0" encoding="utf-8"?>
<p:tagLst xmlns:p="http://schemas.openxmlformats.org/presentationml/2006/main">
  <p:tag name="TABLE_ENDDRAG_ORIGIN_RECT" val="305*54"/>
  <p:tag name="TABLE_ENDDRAG_RECT" val="78*252*305*54"/>
</p:tagLst>
</file>

<file path=ppt/tags/tag31.xml><?xml version="1.0" encoding="utf-8"?>
<p:tagLst xmlns:p="http://schemas.openxmlformats.org/presentationml/2006/main">
  <p:tag name="TABLE_ENDDRAG_ORIGIN_RECT" val="305*54"/>
  <p:tag name="TABLE_ENDDRAG_RECT" val="78*252*305*54"/>
</p:tagLst>
</file>

<file path=ppt/tags/tag32.xml><?xml version="1.0" encoding="utf-8"?>
<p:tagLst xmlns:p="http://schemas.openxmlformats.org/presentationml/2006/main">
  <p:tag name="TABLE_ENDDRAG_ORIGIN_RECT" val="370*103"/>
  <p:tag name="TABLE_ENDDRAG_RECT" val="67*301*370*103"/>
</p:tagLst>
</file>

<file path=ppt/tags/tag33.xml><?xml version="1.0" encoding="utf-8"?>
<p:tagLst xmlns:p="http://schemas.openxmlformats.org/presentationml/2006/main">
  <p:tag name="TABLE_ENDDRAG_ORIGIN_RECT" val="305*54"/>
  <p:tag name="TABLE_ENDDRAG_RECT" val="78*252*305*54"/>
</p:tagLst>
</file>

<file path=ppt/tags/tag34.xml><?xml version="1.0" encoding="utf-8"?>
<p:tagLst xmlns:p="http://schemas.openxmlformats.org/presentationml/2006/main">
  <p:tag name="TABLE_ENDDRAG_ORIGIN_RECT" val="372*91"/>
  <p:tag name="TABLE_ENDDRAG_RECT" val="82*364*372*91"/>
</p:tagLst>
</file>

<file path=ppt/tags/tag35.xml><?xml version="1.0" encoding="utf-8"?>
<p:tagLst xmlns:p="http://schemas.openxmlformats.org/presentationml/2006/main">
  <p:tag name="TABLE_ENDDRAG_ORIGIN_RECT" val="361*149"/>
  <p:tag name="TABLE_ENDDRAG_RECT" val="544*215*361*149"/>
</p:tagLst>
</file>

<file path=ppt/tags/tag36.xml><?xml version="1.0" encoding="utf-8"?>
<p:tagLst xmlns:p="http://schemas.openxmlformats.org/presentationml/2006/main">
  <p:tag name="TABLE_ENDDRAG_ORIGIN_RECT" val="305*54"/>
  <p:tag name="TABLE_ENDDRAG_RECT" val="78*252*305*54"/>
</p:tagLst>
</file>

<file path=ppt/tags/tag37.xml><?xml version="1.0" encoding="utf-8"?>
<p:tagLst xmlns:p="http://schemas.openxmlformats.org/presentationml/2006/main">
  <p:tag name="TABLE_ENDDRAG_ORIGIN_RECT" val="305*54"/>
  <p:tag name="TABLE_ENDDRAG_RECT" val="78*252*305*54"/>
</p:tagLst>
</file>

<file path=ppt/tags/tag38.xml><?xml version="1.0" encoding="utf-8"?>
<p:tagLst xmlns:p="http://schemas.openxmlformats.org/presentationml/2006/main">
  <p:tag name="TABLE_ENDDRAG_ORIGIN_RECT" val="305*54"/>
  <p:tag name="TABLE_ENDDRAG_RECT" val="78*252*305*54"/>
</p:tagLst>
</file>

<file path=ppt/tags/tag39.xml><?xml version="1.0" encoding="utf-8"?>
<p:tagLst xmlns:p="http://schemas.openxmlformats.org/presentationml/2006/main">
  <p:tag name="TABLE_ENDDRAG_ORIGIN_RECT" val="305*54"/>
  <p:tag name="TABLE_ENDDRAG_RECT" val="78*252*305*54"/>
</p:tagLst>
</file>

<file path=ppt/tags/tag4.xml><?xml version="1.0" encoding="utf-8"?>
<p:tagLst xmlns:p="http://schemas.openxmlformats.org/presentationml/2006/main">
  <p:tag name="KSO_WM_DIAGRAM_VIRTUALLY_FRAME" val="{&quot;height&quot;:377.3,&quot;left&quot;:233.65,&quot;top&quot;:82.26574803149606,&quot;width&quot;:690.9214173228345}"/>
</p:tagLst>
</file>

<file path=ppt/tags/tag40.xml><?xml version="1.0" encoding="utf-8"?>
<p:tagLst xmlns:p="http://schemas.openxmlformats.org/presentationml/2006/main">
  <p:tag name="TABLE_ENDDRAG_ORIGIN_RECT" val="305*54"/>
  <p:tag name="TABLE_ENDDRAG_RECT" val="78*252*305*54"/>
</p:tagLst>
</file>

<file path=ppt/tags/tag41.xml><?xml version="1.0" encoding="utf-8"?>
<p:tagLst xmlns:p="http://schemas.openxmlformats.org/presentationml/2006/main">
  <p:tag name="TABLE_ENDDRAG_ORIGIN_RECT" val="305*54"/>
  <p:tag name="TABLE_ENDDRAG_RECT" val="78*252*305*54"/>
</p:tagLst>
</file>

<file path=ppt/tags/tag42.xml><?xml version="1.0" encoding="utf-8"?>
<p:tagLst xmlns:p="http://schemas.openxmlformats.org/presentationml/2006/main">
  <p:tag name="TABLE_ENDDRAG_ORIGIN_RECT" val="305*54"/>
  <p:tag name="TABLE_ENDDRAG_RECT" val="78*252*305*54"/>
</p:tagLst>
</file>

<file path=ppt/tags/tag43.xml><?xml version="1.0" encoding="utf-8"?>
<p:tagLst xmlns:p="http://schemas.openxmlformats.org/presentationml/2006/main">
  <p:tag name="TABLE_ENDDRAG_ORIGIN_RECT" val="305*54"/>
  <p:tag name="TABLE_ENDDRAG_RECT" val="78*252*305*54"/>
</p:tagLst>
</file>

<file path=ppt/tags/tag44.xml><?xml version="1.0" encoding="utf-8"?>
<p:tagLst xmlns:p="http://schemas.openxmlformats.org/presentationml/2006/main">
  <p:tag name="TABLE_ENDDRAG_ORIGIN_RECT" val="305*54"/>
  <p:tag name="TABLE_ENDDRAG_RECT" val="78*252*305*54"/>
</p:tagLst>
</file>

<file path=ppt/tags/tag45.xml><?xml version="1.0" encoding="utf-8"?>
<p:tagLst xmlns:p="http://schemas.openxmlformats.org/presentationml/2006/main">
  <p:tag name="TABLE_ENDDRAG_ORIGIN_RECT" val="305*54"/>
  <p:tag name="TABLE_ENDDRAG_RECT" val="78*252*305*54"/>
</p:tagLst>
</file>

<file path=ppt/tags/tag46.xml><?xml version="1.0" encoding="utf-8"?>
<p:tagLst xmlns:p="http://schemas.openxmlformats.org/presentationml/2006/main">
  <p:tag name="TABLE_ENDDRAG_ORIGIN_RECT" val="305*54"/>
  <p:tag name="TABLE_ENDDRAG_RECT" val="78*252*305*54"/>
</p:tagLst>
</file>

<file path=ppt/tags/tag47.xml><?xml version="1.0" encoding="utf-8"?>
<p:tagLst xmlns:p="http://schemas.openxmlformats.org/presentationml/2006/main">
  <p:tag name="TABLE_ENDDRAG_ORIGIN_RECT" val="383*89"/>
  <p:tag name="TABLE_ENDDRAG_RECT" val="106*298*383*89"/>
</p:tagLst>
</file>

<file path=ppt/tags/tag48.xml><?xml version="1.0" encoding="utf-8"?>
<p:tagLst xmlns:p="http://schemas.openxmlformats.org/presentationml/2006/main">
  <p:tag name="TABLE_ENDDRAG_ORIGIN_RECT" val="400*90"/>
  <p:tag name="TABLE_ENDDRAG_RECT" val="521*305*400*90"/>
</p:tagLst>
</file>

<file path=ppt/tags/tag49.xml><?xml version="1.0" encoding="utf-8"?>
<p:tagLst xmlns:p="http://schemas.openxmlformats.org/presentationml/2006/main">
  <p:tag name="TABLE_ENDDRAG_ORIGIN_RECT" val="305*54"/>
  <p:tag name="TABLE_ENDDRAG_RECT" val="78*252*305*54"/>
</p:tagLst>
</file>

<file path=ppt/tags/tag5.xml><?xml version="1.0" encoding="utf-8"?>
<p:tagLst xmlns:p="http://schemas.openxmlformats.org/presentationml/2006/main">
  <p:tag name="KSO_WM_DIAGRAM_VIRTUALLY_FRAME" val="{&quot;height&quot;:377.3,&quot;left&quot;:233.65,&quot;top&quot;:82.26574803149606,&quot;width&quot;:690.9214173228345}"/>
</p:tagLst>
</file>

<file path=ppt/tags/tag50.xml><?xml version="1.0" encoding="utf-8"?>
<p:tagLst xmlns:p="http://schemas.openxmlformats.org/presentationml/2006/main">
  <p:tag name="TABLE_ENDDRAG_ORIGIN_RECT" val="788*114"/>
  <p:tag name="TABLE_ENDDRAG_RECT" val="117*276*788*114"/>
</p:tagLst>
</file>

<file path=ppt/tags/tag51.xml><?xml version="1.0" encoding="utf-8"?>
<p:tagLst xmlns:p="http://schemas.openxmlformats.org/presentationml/2006/main">
  <p:tag name="TABLE_ENDDRAG_ORIGIN_RECT" val="625*105"/>
  <p:tag name="TABLE_ENDDRAG_RECT" val="117*413*625*105"/>
</p:tagLst>
</file>

<file path=ppt/tags/tag52.xml><?xml version="1.0" encoding="utf-8"?>
<p:tagLst xmlns:p="http://schemas.openxmlformats.org/presentationml/2006/main">
  <p:tag name="TABLE_ENDDRAG_ORIGIN_RECT" val="305*54"/>
  <p:tag name="TABLE_ENDDRAG_RECT" val="78*252*305*54"/>
</p:tagLst>
</file>

<file path=ppt/tags/tag53.xml><?xml version="1.0" encoding="utf-8"?>
<p:tagLst xmlns:p="http://schemas.openxmlformats.org/presentationml/2006/main">
  <p:tag name="TABLE_ENDDRAG_ORIGIN_RECT" val="305*39"/>
  <p:tag name="TABLE_ENDDRAG_RECT" val="102*291*305*39"/>
</p:tagLst>
</file>

<file path=ppt/tags/tag54.xml><?xml version="1.0" encoding="utf-8"?>
<p:tagLst xmlns:p="http://schemas.openxmlformats.org/presentationml/2006/main">
  <p:tag name="TABLE_ENDDRAG_ORIGIN_RECT" val="305*32"/>
  <p:tag name="TABLE_ENDDRAG_RECT" val="102*421*305*32"/>
</p:tagLst>
</file>

<file path=ppt/tags/tag55.xml><?xml version="1.0" encoding="utf-8"?>
<p:tagLst xmlns:p="http://schemas.openxmlformats.org/presentationml/2006/main">
  <p:tag name="TABLE_ENDDRAG_ORIGIN_RECT" val="384*60"/>
  <p:tag name="TABLE_ENDDRAG_RECT" val="533*291*384*60"/>
</p:tagLst>
</file>

<file path=ppt/tags/tag56.xml><?xml version="1.0" encoding="utf-8"?>
<p:tagLst xmlns:p="http://schemas.openxmlformats.org/presentationml/2006/main">
  <p:tag name="TABLE_ENDDRAG_ORIGIN_RECT" val="353*97"/>
  <p:tag name="TABLE_ENDDRAG_RECT" val="102*267*353*97"/>
</p:tagLst>
</file>

<file path=ppt/tags/tag57.xml><?xml version="1.0" encoding="utf-8"?>
<p:tagLst xmlns:p="http://schemas.openxmlformats.org/presentationml/2006/main">
  <p:tag name="TABLE_ENDDRAG_ORIGIN_RECT" val="305*32"/>
  <p:tag name="TABLE_ENDDRAG_RECT" val="102*421*305*32"/>
</p:tagLst>
</file>

<file path=ppt/tags/tag58.xml><?xml version="1.0" encoding="utf-8"?>
<p:tagLst xmlns:p="http://schemas.openxmlformats.org/presentationml/2006/main">
  <p:tag name="TABLE_ENDDRAG_ORIGIN_RECT" val="305*32"/>
  <p:tag name="TABLE_ENDDRAG_RECT" val="102*421*305*32"/>
</p:tagLst>
</file>

<file path=ppt/tags/tag59.xml><?xml version="1.0" encoding="utf-8"?>
<p:tagLst xmlns:p="http://schemas.openxmlformats.org/presentationml/2006/main">
  <p:tag name="TABLE_ENDDRAG_ORIGIN_RECT" val="305*32"/>
  <p:tag name="TABLE_ENDDRAG_RECT" val="102*421*305*32"/>
</p:tagLst>
</file>

<file path=ppt/tags/tag6.xml><?xml version="1.0" encoding="utf-8"?>
<p:tagLst xmlns:p="http://schemas.openxmlformats.org/presentationml/2006/main">
  <p:tag name="KSO_WM_DIAGRAM_VIRTUALLY_FRAME" val="{&quot;height&quot;:377.3,&quot;left&quot;:233.65,&quot;top&quot;:82.26574803149606,&quot;width&quot;:690.9214173228345}"/>
</p:tagLst>
</file>

<file path=ppt/tags/tag60.xml><?xml version="1.0" encoding="utf-8"?>
<p:tagLst xmlns:p="http://schemas.openxmlformats.org/presentationml/2006/main">
  <p:tag name="TABLE_ENDDRAG_ORIGIN_RECT" val="506*161"/>
  <p:tag name="TABLE_ENDDRAG_RECT" val="102*244*506*161"/>
</p:tagLst>
</file>

<file path=ppt/tags/tag61.xml><?xml version="1.0" encoding="utf-8"?>
<p:tagLst xmlns:p="http://schemas.openxmlformats.org/presentationml/2006/main">
  <p:tag name="TABLE_ENDDRAG_ORIGIN_RECT" val="366*117"/>
  <p:tag name="TABLE_ENDDRAG_RECT" val="501*232*366*117"/>
</p:tagLst>
</file>

<file path=ppt/tags/tag62.xml><?xml version="1.0" encoding="utf-8"?>
<p:tagLst xmlns:p="http://schemas.openxmlformats.org/presentationml/2006/main">
  <p:tag name="TABLE_ENDDRAG_ORIGIN_RECT" val="305*32"/>
  <p:tag name="TABLE_ENDDRAG_RECT" val="102*421*305*32"/>
</p:tagLst>
</file>

<file path=ppt/tags/tag63.xml><?xml version="1.0" encoding="utf-8"?>
<p:tagLst xmlns:p="http://schemas.openxmlformats.org/presentationml/2006/main">
  <p:tag name="TABLE_ENDDRAG_ORIGIN_RECT" val="406*194"/>
  <p:tag name="TABLE_ENDDRAG_RECT" val="95*229*406*194"/>
</p:tagLst>
</file>

<file path=ppt/tags/tag64.xml><?xml version="1.0" encoding="utf-8"?>
<p:tagLst xmlns:p="http://schemas.openxmlformats.org/presentationml/2006/main">
  <p:tag name="TABLE_ENDDRAG_ORIGIN_RECT" val="442*272"/>
  <p:tag name="TABLE_ENDDRAG_RECT" val="34*239*442*272"/>
</p:tagLst>
</file>

<file path=ppt/tags/tag65.xml><?xml version="1.0" encoding="utf-8"?>
<p:tagLst xmlns:p="http://schemas.openxmlformats.org/presentationml/2006/main">
  <p:tag name="TABLE_ENDDRAG_ORIGIN_RECT" val="446*113"/>
  <p:tag name="TABLE_ENDDRAG_RECT" val="442*325*446*113"/>
</p:tagLst>
</file>

<file path=ppt/tags/tag66.xml><?xml version="1.0" encoding="utf-8"?>
<p:tagLst xmlns:p="http://schemas.openxmlformats.org/presentationml/2006/main">
  <p:tag name="TABLE_ENDDRAG_ORIGIN_RECT" val="367*222"/>
  <p:tag name="TABLE_ENDDRAG_RECT" val="492*260*367*222"/>
</p:tagLst>
</file>

<file path=ppt/tags/tag67.xml><?xml version="1.0" encoding="utf-8"?>
<p:tagLst xmlns:p="http://schemas.openxmlformats.org/presentationml/2006/main">
  <p:tag name="TABLE_ENDDRAG_ORIGIN_RECT" val="305*32"/>
  <p:tag name="TABLE_ENDDRAG_RECT" val="102*421*305*32"/>
</p:tagLst>
</file>

<file path=ppt/tags/tag68.xml><?xml version="1.0" encoding="utf-8"?>
<p:tagLst xmlns:p="http://schemas.openxmlformats.org/presentationml/2006/main">
  <p:tag name="TABLE_ENDDRAG_ORIGIN_RECT" val="355*274"/>
  <p:tag name="TABLE_ENDDRAG_RECT" val="54*242*355*274"/>
</p:tagLst>
</file>

<file path=ppt/tags/tag69.xml><?xml version="1.0" encoding="utf-8"?>
<p:tagLst xmlns:p="http://schemas.openxmlformats.org/presentationml/2006/main">
  <p:tag name="TABLE_ENDDRAG_ORIGIN_RECT" val="305*21"/>
  <p:tag name="TABLE_ENDDRAG_RECT" val="102*378*305*21"/>
</p:tagLst>
</file>

<file path=ppt/tags/tag7.xml><?xml version="1.0" encoding="utf-8"?>
<p:tagLst xmlns:p="http://schemas.openxmlformats.org/presentationml/2006/main">
  <p:tag name="KSO_WM_DIAGRAM_VIRTUALLY_FRAME" val="{&quot;height&quot;:377.3,&quot;left&quot;:233.65,&quot;top&quot;:82.26574803149606,&quot;width&quot;:690.9214173228345}"/>
</p:tagLst>
</file>

<file path=ppt/tags/tag70.xml><?xml version="1.0" encoding="utf-8"?>
<p:tagLst xmlns:p="http://schemas.openxmlformats.org/presentationml/2006/main">
  <p:tag name="TABLE_ENDDRAG_ORIGIN_RECT" val="455*260"/>
  <p:tag name="TABLE_ENDDRAG_RECT" val="71*253*455*260"/>
</p:tagLst>
</file>

<file path=ppt/tags/tag71.xml><?xml version="1.0" encoding="utf-8"?>
<p:tagLst xmlns:p="http://schemas.openxmlformats.org/presentationml/2006/main">
  <p:tag name="TABLE_ENDDRAG_ORIGIN_RECT" val="395*248"/>
  <p:tag name="TABLE_ENDDRAG_RECT" val="72*286*395*248"/>
</p:tagLst>
</file>

<file path=ppt/tags/tag72.xml><?xml version="1.0" encoding="utf-8"?>
<p:tagLst xmlns:p="http://schemas.openxmlformats.org/presentationml/2006/main">
  <p:tag name="TABLE_ENDDRAG_ORIGIN_RECT" val="357*69"/>
  <p:tag name="TABLE_ENDDRAG_RECT" val="491*269*357*69"/>
</p:tagLst>
</file>

<file path=ppt/tags/tag73.xml><?xml version="1.0" encoding="utf-8"?>
<p:tagLst xmlns:p="http://schemas.openxmlformats.org/presentationml/2006/main">
  <p:tag name="TABLE_ENDDRAG_ORIGIN_RECT" val="321*201"/>
  <p:tag name="TABLE_ENDDRAG_RECT" val="108*252*321*201"/>
</p:tagLst>
</file>

<file path=ppt/tags/tag74.xml><?xml version="1.0" encoding="utf-8"?>
<p:tagLst xmlns:p="http://schemas.openxmlformats.org/presentationml/2006/main">
  <p:tag name="TABLE_ENDDRAG_ORIGIN_RECT" val="400*333"/>
  <p:tag name="TABLE_ENDDRAG_RECT" val="523*166*400*333"/>
</p:tagLst>
</file>

<file path=ppt/tags/tag75.xml><?xml version="1.0" encoding="utf-8"?>
<p:tagLst xmlns:p="http://schemas.openxmlformats.org/presentationml/2006/main">
  <p:tag name="TABLE_ENDDRAG_ORIGIN_RECT" val="400*207"/>
  <p:tag name="TABLE_ENDDRAG_RECT" val="91*269*400*207"/>
</p:tagLst>
</file>

<file path=ppt/tags/tag76.xml><?xml version="1.0" encoding="utf-8"?>
<p:tagLst xmlns:p="http://schemas.openxmlformats.org/presentationml/2006/main">
  <p:tag name="TABLE_ENDDRAG_ORIGIN_RECT" val="458*444"/>
  <p:tag name="TABLE_ENDDRAG_RECT" val="471*53*458*444"/>
</p:tagLst>
</file>

<file path=ppt/tags/tag77.xml><?xml version="1.0" encoding="utf-8"?>
<p:tagLst xmlns:p="http://schemas.openxmlformats.org/presentationml/2006/main">
  <p:tag name="TABLE_ENDDRAG_ORIGIN_RECT" val="481*94"/>
  <p:tag name="TABLE_ENDDRAG_RECT" val="125*305*481*94"/>
</p:tagLst>
</file>

<file path=ppt/tags/tag78.xml><?xml version="1.0" encoding="utf-8"?>
<p:tagLst xmlns:p="http://schemas.openxmlformats.org/presentationml/2006/main">
  <p:tag name="TABLE_ENDDRAG_ORIGIN_RECT" val="456*100"/>
  <p:tag name="TABLE_ENDDRAG_RECT" val="200*261*456*100"/>
</p:tagLst>
</file>

<file path=ppt/tags/tag79.xml><?xml version="1.0" encoding="utf-8"?>
<p:tagLst xmlns:p="http://schemas.openxmlformats.org/presentationml/2006/main">
  <p:tag name="TABLE_ENDDRAG_ORIGIN_RECT" val="467*37"/>
  <p:tag name="TABLE_ENDDRAG_RECT" val="168*299*467*37"/>
</p:tagLst>
</file>

<file path=ppt/tags/tag8.xml><?xml version="1.0" encoding="utf-8"?>
<p:tagLst xmlns:p="http://schemas.openxmlformats.org/presentationml/2006/main">
  <p:tag name="KSO_WM_DIAGRAM_VIRTUALLY_FRAME" val="{&quot;height&quot;:377.3,&quot;left&quot;:233.65,&quot;top&quot;:82.26574803149606,&quot;width&quot;:690.9214173228345}"/>
</p:tagLst>
</file>

<file path=ppt/tags/tag80.xml><?xml version="1.0" encoding="utf-8"?>
<p:tagLst xmlns:p="http://schemas.openxmlformats.org/presentationml/2006/main">
  <p:tag name="TABLE_ENDDRAG_ORIGIN_RECT" val="305*10"/>
  <p:tag name="TABLE_ENDDRAG_RECT" val="121*300*305*10"/>
</p:tagLst>
</file>

<file path=ppt/tags/tag81.xml><?xml version="1.0" encoding="utf-8"?>
<p:tagLst xmlns:p="http://schemas.openxmlformats.org/presentationml/2006/main">
  <p:tag name="TABLE_ENDDRAG_ORIGIN_RECT" val="470*22"/>
  <p:tag name="TABLE_ENDDRAG_RECT" val="168*408*470*22"/>
</p:tagLst>
</file>

<file path=ppt/tags/tag82.xml><?xml version="1.0" encoding="utf-8"?>
<p:tagLst xmlns:p="http://schemas.openxmlformats.org/presentationml/2006/main">
  <p:tag name="TABLE_ENDDRAG_ORIGIN_RECT" val="305*10"/>
  <p:tag name="TABLE_ENDDRAG_RECT" val="121*300*305*10"/>
</p:tagLst>
</file>

<file path=ppt/tags/tag83.xml><?xml version="1.0" encoding="utf-8"?>
<p:tagLst xmlns:p="http://schemas.openxmlformats.org/presentationml/2006/main">
  <p:tag name="TABLE_ENDDRAG_ORIGIN_RECT" val="479*273"/>
  <p:tag name="TABLE_ENDDRAG_RECT" val="468*139*479*273"/>
</p:tagLst>
</file>

<file path=ppt/tags/tag84.xml><?xml version="1.0" encoding="utf-8"?>
<p:tagLst xmlns:p="http://schemas.openxmlformats.org/presentationml/2006/main">
  <p:tag name="TABLE_ENDDRAG_ORIGIN_RECT" val="458*329"/>
  <p:tag name="TABLE_ENDDRAG_RECT" val="134*225*458*329"/>
</p:tagLst>
</file>

<file path=ppt/tags/tag85.xml><?xml version="1.0" encoding="utf-8"?>
<p:tagLst xmlns:p="http://schemas.openxmlformats.org/presentationml/2006/main">
  <p:tag name="TABLE_ENDDRAG_ORIGIN_RECT" val="405*201"/>
  <p:tag name="TABLE_ENDDRAG_RECT" val="499*171*405*201"/>
</p:tagLst>
</file>

<file path=ppt/tags/tag86.xml><?xml version="1.0" encoding="utf-8"?>
<p:tagLst xmlns:p="http://schemas.openxmlformats.org/presentationml/2006/main">
  <p:tag name="TABLE_ENDDRAG_ORIGIN_RECT" val="477*162"/>
  <p:tag name="TABLE_ENDDRAG_RECT" val="463*146*477*162"/>
</p:tagLst>
</file>

<file path=ppt/tags/tag87.xml><?xml version="1.0" encoding="utf-8"?>
<p:tagLst xmlns:p="http://schemas.openxmlformats.org/presentationml/2006/main">
  <p:tag name="TABLE_ENDDRAG_ORIGIN_RECT" val="417*227"/>
  <p:tag name="TABLE_ENDDRAG_RECT" val="512*117*417*227"/>
</p:tagLst>
</file>

<file path=ppt/tags/tag88.xml><?xml version="1.0" encoding="utf-8"?>
<p:tagLst xmlns:p="http://schemas.openxmlformats.org/presentationml/2006/main">
  <p:tag name="TABLE_ENDDRAG_ORIGIN_RECT" val="409*267"/>
  <p:tag name="TABLE_ENDDRAG_RECT" val="538*117*409*267"/>
</p:tagLst>
</file>

<file path=ppt/tags/tag89.xml><?xml version="1.0" encoding="utf-8"?>
<p:tagLst xmlns:p="http://schemas.openxmlformats.org/presentationml/2006/main">
  <p:tag name="TABLE_ENDDRAG_ORIGIN_RECT" val="393*448"/>
  <p:tag name="TABLE_ENDDRAG_RECT" val="550*56*393*448"/>
</p:tagLst>
</file>

<file path=ppt/tags/tag9.xml><?xml version="1.0" encoding="utf-8"?>
<p:tagLst xmlns:p="http://schemas.openxmlformats.org/presentationml/2006/main">
  <p:tag name="KSO_WM_DIAGRAM_VIRTUALLY_FRAME" val="{&quot;height&quot;:377.3,&quot;left&quot;:233.65,&quot;top&quot;:82.26574803149606,&quot;width&quot;:690.9214173228345}"/>
</p:tagLst>
</file>

<file path=ppt/tags/tag90.xml><?xml version="1.0" encoding="utf-8"?>
<p:tagLst xmlns:p="http://schemas.openxmlformats.org/presentationml/2006/main">
  <p:tag name="TABLE_ENDDRAG_ORIGIN_RECT" val="431*55"/>
  <p:tag name="TABLE_ENDDRAG_RECT" val="141*330*431*55"/>
</p:tagLst>
</file>

<file path=ppt/tags/tag91.xml><?xml version="1.0" encoding="utf-8"?>
<p:tagLst xmlns:p="http://schemas.openxmlformats.org/presentationml/2006/main">
  <p:tag name="TABLE_ENDDRAG_ORIGIN_RECT" val="498*151"/>
  <p:tag name="TABLE_ENDDRAG_RECT" val="249*334*498*151"/>
</p:tagLst>
</file>

<file path=ppt/tags/tag92.xml><?xml version="1.0" encoding="utf-8"?>
<p:tagLst xmlns:p="http://schemas.openxmlformats.org/presentationml/2006/main">
  <p:tag name="TABLE_ENDDRAG_ORIGIN_RECT" val="592*53"/>
  <p:tag name="TABLE_ENDDRAG_RECT" val="140*267*592*53"/>
</p:tagLst>
</file>

<file path=ppt/tags/tag93.xml><?xml version="1.0" encoding="utf-8"?>
<p:tagLst xmlns:p="http://schemas.openxmlformats.org/presentationml/2006/main">
  <p:tag name="TABLE_ENDDRAG_ORIGIN_RECT" val="455*84"/>
  <p:tag name="TABLE_ENDDRAG_RECT" val="143*400*455*84"/>
</p:tagLst>
</file>

<file path=ppt/tags/tag94.xml><?xml version="1.0" encoding="utf-8"?>
<p:tagLst xmlns:p="http://schemas.openxmlformats.org/presentationml/2006/main">
  <p:tag name="TABLE_ENDDRAG_ORIGIN_RECT" val="369*52"/>
  <p:tag name="TABLE_ENDDRAG_RECT" val="141*265*370*52"/>
</p:tagLst>
</file>

<file path=ppt/tags/tag95.xml><?xml version="1.0" encoding="utf-8"?>
<p:tagLst xmlns:p="http://schemas.openxmlformats.org/presentationml/2006/main">
  <p:tag name="TABLE_ENDDRAG_ORIGIN_RECT" val="429*84"/>
  <p:tag name="TABLE_ENDDRAG_RECT" val="141*357*429*84"/>
</p:tagLst>
</file>

<file path=ppt/tags/tag96.xml><?xml version="1.0" encoding="utf-8"?>
<p:tagLst xmlns:p="http://schemas.openxmlformats.org/presentationml/2006/main">
  <p:tag name="TABLE_ENDDRAG_ORIGIN_RECT" val="381*60"/>
  <p:tag name="TABLE_ENDDRAG_RECT" val="141*382*381*60"/>
</p:tagLst>
</file>

<file path=ppt/tags/tag97.xml><?xml version="1.0" encoding="utf-8"?>
<p:tagLst xmlns:p="http://schemas.openxmlformats.org/presentationml/2006/main">
  <p:tag name="TABLE_ENDDRAG_ORIGIN_RECT" val="526*90"/>
  <p:tag name="TABLE_ENDDRAG_RECT" val="141*249*526*90"/>
</p:tagLst>
</file>

<file path=ppt/tags/tag98.xml><?xml version="1.0" encoding="utf-8"?>
<p:tagLst xmlns:p="http://schemas.openxmlformats.org/presentationml/2006/main">
  <p:tag name="TABLE_ENDDRAG_ORIGIN_RECT" val="511*259"/>
  <p:tag name="TABLE_ENDDRAG_RECT" val="420*132*511*259"/>
</p:tagLst>
</file>

<file path=ppt/tags/tag99.xml><?xml version="1.0" encoding="utf-8"?>
<p:tagLst xmlns:p="http://schemas.openxmlformats.org/presentationml/2006/main">
  <p:tag name="TABLE_ENDDRAG_ORIGIN_RECT" val="473*35"/>
  <p:tag name="TABLE_ENDDRAG_RECT" val="466*322*473*3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40940</Words>
  <Application>WPS 演示</Application>
  <PresentationFormat>宽屏</PresentationFormat>
  <Paragraphs>2759</Paragraphs>
  <Slides>105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105</vt:i4>
      </vt:variant>
    </vt:vector>
  </HeadingPairs>
  <TitlesOfParts>
    <vt:vector size="120" baseType="lpstr">
      <vt:lpstr>Arial</vt:lpstr>
      <vt:lpstr>宋体</vt:lpstr>
      <vt:lpstr>Wingdings</vt:lpstr>
      <vt:lpstr>Agency FB</vt:lpstr>
      <vt:lpstr>Trebuchet MS</vt:lpstr>
      <vt:lpstr>微软雅黑</vt:lpstr>
      <vt:lpstr>Neris Thin</vt:lpstr>
      <vt:lpstr>等线</vt:lpstr>
      <vt:lpstr>Arial Unicode MS</vt:lpstr>
      <vt:lpstr>Calibri Light</vt:lpstr>
      <vt:lpstr>Calibri</vt:lpstr>
      <vt:lpstr>Segoe Print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王向辉</cp:lastModifiedBy>
  <cp:revision>265</cp:revision>
  <dcterms:created xsi:type="dcterms:W3CDTF">2025-04-23T06:05:00Z</dcterms:created>
  <dcterms:modified xsi:type="dcterms:W3CDTF">2025-05-06T15:38:05Z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ICV">
    <vt:lpwstr>662351FB2CD64B2D88939DBD635ACC9B_12</vt:lpwstr>
  </property>
</Properties>
</file>