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sldIdLst>
    <p:sldId id="412" r:id="rId3"/>
    <p:sldId id="532" r:id="rId4"/>
    <p:sldId id="347" r:id="rId5"/>
    <p:sldId id="414" r:id="rId6"/>
    <p:sldId id="537" r:id="rId7"/>
    <p:sldId id="538" r:id="rId8"/>
    <p:sldId id="539" r:id="rId9"/>
    <p:sldId id="540" r:id="rId10"/>
    <p:sldId id="542" r:id="rId11"/>
    <p:sldId id="544" r:id="rId12"/>
    <p:sldId id="545" r:id="rId13"/>
    <p:sldId id="546" r:id="rId14"/>
    <p:sldId id="563" r:id="rId15"/>
    <p:sldId id="547" r:id="rId16"/>
    <p:sldId id="564" r:id="rId17"/>
    <p:sldId id="565" r:id="rId18"/>
    <p:sldId id="566" r:id="rId19"/>
    <p:sldId id="567" r:id="rId20"/>
    <p:sldId id="568" r:id="rId21"/>
    <p:sldId id="569" r:id="rId22"/>
    <p:sldId id="570" r:id="rId23"/>
    <p:sldId id="571" r:id="rId24"/>
    <p:sldId id="572" r:id="rId25"/>
    <p:sldId id="573" r:id="rId26"/>
    <p:sldId id="574"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3" r:id="rId42"/>
    <p:sldId id="592" r:id="rId43"/>
    <p:sldId id="594" r:id="rId44"/>
    <p:sldId id="596" r:id="rId45"/>
    <p:sldId id="597" r:id="rId46"/>
    <p:sldId id="598" r:id="rId47"/>
    <p:sldId id="600" r:id="rId48"/>
    <p:sldId id="601" r:id="rId49"/>
    <p:sldId id="603" r:id="rId50"/>
    <p:sldId id="602" r:id="rId51"/>
    <p:sldId id="604" r:id="rId52"/>
    <p:sldId id="605" r:id="rId53"/>
    <p:sldId id="606" r:id="rId54"/>
    <p:sldId id="607" r:id="rId55"/>
    <p:sldId id="608" r:id="rId56"/>
    <p:sldId id="610" r:id="rId57"/>
    <p:sldId id="611" r:id="rId58"/>
    <p:sldId id="613" r:id="rId59"/>
    <p:sldId id="614" r:id="rId60"/>
    <p:sldId id="615" r:id="rId61"/>
    <p:sldId id="616" r:id="rId62"/>
    <p:sldId id="617" r:id="rId63"/>
    <p:sldId id="618" r:id="rId64"/>
    <p:sldId id="619" r:id="rId65"/>
    <p:sldId id="621" r:id="rId66"/>
    <p:sldId id="622" r:id="rId67"/>
    <p:sldId id="623" r:id="rId68"/>
    <p:sldId id="624" r:id="rId69"/>
    <p:sldId id="625" r:id="rId70"/>
    <p:sldId id="626" r:id="rId71"/>
    <p:sldId id="627" r:id="rId72"/>
    <p:sldId id="629" r:id="rId73"/>
    <p:sldId id="630" r:id="rId74"/>
    <p:sldId id="631" r:id="rId75"/>
    <p:sldId id="632" r:id="rId76"/>
    <p:sldId id="633" r:id="rId77"/>
    <p:sldId id="634" r:id="rId78"/>
    <p:sldId id="635" r:id="rId79"/>
    <p:sldId id="636" r:id="rId80"/>
    <p:sldId id="637" r:id="rId81"/>
    <p:sldId id="639" r:id="rId82"/>
    <p:sldId id="640" r:id="rId83"/>
    <p:sldId id="641" r:id="rId84"/>
    <p:sldId id="642" r:id="rId85"/>
    <p:sldId id="643" r:id="rId86"/>
    <p:sldId id="644" r:id="rId87"/>
    <p:sldId id="645" r:id="rId88"/>
    <p:sldId id="646" r:id="rId89"/>
    <p:sldId id="649" r:id="rId90"/>
    <p:sldId id="650" r:id="rId91"/>
    <p:sldId id="652" r:id="rId92"/>
    <p:sldId id="653" r:id="rId93"/>
    <p:sldId id="654" r:id="rId94"/>
    <p:sldId id="655" r:id="rId95"/>
    <p:sldId id="656" r:id="rId96"/>
    <p:sldId id="657" r:id="rId97"/>
    <p:sldId id="658" r:id="rId98"/>
    <p:sldId id="659" r:id="rId99"/>
    <p:sldId id="660" r:id="rId100"/>
    <p:sldId id="661" r:id="rId101"/>
    <p:sldId id="663" r:id="rId102"/>
    <p:sldId id="664" r:id="rId103"/>
    <p:sldId id="665" r:id="rId104"/>
    <p:sldId id="666" r:id="rId105"/>
    <p:sldId id="667" r:id="rId106"/>
    <p:sldId id="668" r:id="rId107"/>
    <p:sldId id="670" r:id="rId108"/>
    <p:sldId id="672" r:id="rId109"/>
    <p:sldId id="673" r:id="rId110"/>
    <p:sldId id="674" r:id="rId111"/>
    <p:sldId id="675" r:id="rId112"/>
    <p:sldId id="676" r:id="rId113"/>
    <p:sldId id="677" r:id="rId114"/>
    <p:sldId id="678" r:id="rId115"/>
    <p:sldId id="679" r:id="rId116"/>
    <p:sldId id="680" r:id="rId117"/>
    <p:sldId id="681" r:id="rId118"/>
    <p:sldId id="682" r:id="rId119"/>
    <p:sldId id="683" r:id="rId120"/>
    <p:sldId id="684" r:id="rId121"/>
    <p:sldId id="411" r:id="rId122"/>
    <p:sldId id="300" r:id="rId123"/>
  </p:sldIdLst>
  <p:sldSz cx="12192000" cy="6858000"/>
  <p:notesSz cx="6858000" cy="9144000"/>
  <p:custDataLst>
    <p:tags r:id="rId1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0634298-E9E6-424D-A051-DD846C4AD29E}" styleName="表样式 1 25">
    <a:wholeTbl>
      <a:tcTxStyle>
        <a:fontRef idx="none">
          <a:srgbClr val="000000"/>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rgbClr val="FFFFFF"/>
          </a:solidFill>
        </a:fill>
      </a:tcStyle>
    </a:wholeTbl>
    <a:band2H>
      <a:tcStyle>
        <a:tcBdr/>
        <a:fill>
          <a:solidFill>
            <a:schemeClr val="accent1">
              <a:lumMod val="10000"/>
              <a:lumOff val="90000"/>
            </a:schemeClr>
          </a:solidFill>
        </a:fill>
      </a:tcStyle>
    </a:band2H>
    <a:band1V>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w="9525" cmpd="sng">
              <a:solidFill>
                <a:schemeClr val="accent1">
                  <a:lumMod val="40000"/>
                  <a:lumOff val="60000"/>
                </a:schemeClr>
              </a:solidFill>
              <a:prstDash val="solid"/>
            </a:ln>
          </a:insideV>
        </a:tcBdr>
        <a:fill>
          <a:solidFill>
            <a:schemeClr val="accent1">
              <a:lumMod val="10000"/>
              <a:lumOff val="90000"/>
            </a:schemeClr>
          </a:solidFill>
        </a:fill>
      </a:tcStyle>
    </a:band1V>
    <a:band2V>
      <a:tcStyle>
        <a:tcBdr>
          <a:left>
            <a:ln w="9525" cmpd="sng">
              <a:solidFill>
                <a:schemeClr val="accent1">
                  <a:lumMod val="40000"/>
                  <a:lumOff val="60000"/>
                </a:schemeClr>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tcStyle>
    </a:band2V>
    <a:lastCol>
      <a:tcTxStyle b="on">
        <a:fontRef idx="none">
          <a:srgbClr val="08090C"/>
        </a:fontRef>
      </a:tcTxStyle>
      <a:tcStyle>
        <a:tcBdr>
          <a:left>
            <a:ln w="9525" cmpd="sng">
              <a:solidFill>
                <a:schemeClr val="accent1">
                  <a:lumMod val="40000"/>
                  <a:lumOff val="60000"/>
                </a:schemeClr>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lastCol>
    <a:firstCol>
      <a:tcTxStyle b="on">
        <a:fontRef idx="none">
          <a:srgbClr val="08090C"/>
        </a:fontRef>
      </a:tcTxStyle>
      <a:tcStyle>
        <a:tcBdr>
          <a:left>
            <a:ln w="9525" cmpd="sng">
              <a:solidFill>
                <a:schemeClr val="accent1"/>
              </a:solidFill>
              <a:prstDash val="solid"/>
            </a:ln>
          </a:left>
          <a:right>
            <a:ln w="9525" cmpd="sng">
              <a:solidFill>
                <a:schemeClr val="accent1">
                  <a:lumMod val="40000"/>
                  <a:lumOff val="60000"/>
                </a:schemeClr>
              </a:solidFill>
              <a:prstDash val="solid"/>
            </a:ln>
          </a:right>
          <a:top>
            <a:ln w="9525" cmpd="sng">
              <a:solidFill>
                <a:schemeClr val="accent1"/>
              </a:solidFill>
              <a:prstDash val="solid"/>
            </a:ln>
          </a:top>
          <a:bottom>
            <a:ln w="9525" cmpd="sng">
              <a:solidFill>
                <a:schemeClr val="accent1"/>
              </a:solidFill>
              <a:prstDash val="solid"/>
            </a:ln>
          </a:bottom>
          <a:insideH>
            <a:ln w="9525" cmpd="sng">
              <a:solidFill>
                <a:schemeClr val="accent1">
                  <a:lumMod val="40000"/>
                  <a:lumOff val="60000"/>
                </a:schemeClr>
              </a:solidFill>
              <a:prstDash val="solid"/>
            </a:ln>
          </a:insideH>
          <a:insideV>
            <a:ln>
              <a:noFill/>
            </a:ln>
          </a:insideV>
        </a:tcBdr>
        <a:fill>
          <a:solidFill>
            <a:schemeClr val="accent1">
              <a:lumMod val="20000"/>
              <a:lumOff val="80000"/>
            </a:schemeClr>
          </a:solidFill>
        </a:fill>
      </a:tcStyle>
    </a:firstCol>
    <a:lastRow>
      <a:tcTxStyle b="on">
        <a:fontRef idx="none">
          <a:schemeClr val="accent1"/>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lastRow>
    <a:seCell>
      <a:tcStyle>
        <a:tcBdr>
          <a:left>
            <a:ln>
              <a:noFill/>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eCell>
    <a:swCell>
      <a:tcTxStyle b="on">
        <a:fontRef idx="none">
          <a:schemeClr val="accent1"/>
        </a:fontRef>
      </a:tcTxStyle>
      <a:tcStyle>
        <a:tcBdr>
          <a:left>
            <a:ln w="9525" cmpd="sng">
              <a:solidFill>
                <a:schemeClr val="accent1"/>
              </a:solidFill>
              <a:prstDash val="solid"/>
            </a:ln>
          </a:left>
          <a:right>
            <a:ln>
              <a:noFill/>
            </a:ln>
          </a:right>
          <a:top>
            <a:ln w="9525" cmpd="sng">
              <a:solidFill>
                <a:schemeClr val="accent1"/>
              </a:solidFill>
              <a:prstDash val="solid"/>
            </a:ln>
          </a:top>
          <a:bottom>
            <a:ln w="9525" cmpd="sng">
              <a:solidFill>
                <a:schemeClr val="accent1"/>
              </a:solidFill>
              <a:prstDash val="solid"/>
            </a:ln>
          </a:bottom>
          <a:insideH>
            <a:ln>
              <a:noFill/>
            </a:ln>
          </a:insideH>
          <a:insideV>
            <a:ln>
              <a:noFill/>
            </a:ln>
          </a:insideV>
        </a:tcBdr>
        <a:fill>
          <a:solidFill>
            <a:srgbClr val="FFFFFF"/>
          </a:solidFill>
        </a:fill>
      </a:tcStyle>
    </a:swCell>
    <a:firstRow>
      <a:tcTxStyle b="on">
        <a:fontRef idx="none">
          <a:srgbClr val="FFFFFF"/>
        </a:fontRef>
      </a:tcTxStyle>
      <a:tcStyle>
        <a:tcBdr>
          <a:left>
            <a:ln w="9525" cmpd="sng">
              <a:solidFill>
                <a:schemeClr val="accent1"/>
              </a:solidFill>
              <a:prstDash val="solid"/>
            </a:ln>
          </a:left>
          <a:right>
            <a:ln w="9525" cmpd="sng">
              <a:solidFill>
                <a:schemeClr val="accent1"/>
              </a:solidFill>
              <a:prstDash val="solid"/>
            </a:ln>
          </a:right>
          <a:top>
            <a:ln w="9525" cmpd="sng">
              <a:solidFill>
                <a:schemeClr val="accent1"/>
              </a:solidFill>
              <a:prstDash val="solid"/>
            </a:ln>
          </a:top>
          <a:bottom>
            <a:ln w="9525" cmpd="sng">
              <a:solidFill>
                <a:schemeClr val="accent1"/>
              </a:solidFill>
              <a:prstDash val="solid"/>
            </a:ln>
          </a:bottom>
          <a:insideH>
            <a:ln>
              <a:noFill/>
            </a:ln>
          </a:insideH>
          <a:insideV>
            <a:ln w="9525" cmpd="sng">
              <a:solidFill>
                <a:schemeClr val="accent1">
                  <a:lumMod val="40000"/>
                  <a:lumOff val="60000"/>
                </a:schemeClr>
              </a:solidFill>
              <a:prstDash val="solid"/>
            </a:ln>
          </a:insideV>
        </a:tcBdr>
        <a:fill>
          <a:solidFill>
            <a:schemeClr val="accent1"/>
          </a:solidFill>
        </a:fill>
      </a:tcStyle>
    </a:firstRow>
  </a:tblStyle>
  <a:tblStyle styleId="{0674152C-AD86-454B-BF94-468A297AA8CA}"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D27677F6-07B8-4799-8974-CB87089E40D1}"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7AEEC0DB-4093-480F-A880-970B02E41ED1}"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FB56D5A5-830F-4A56-AA2E-03FA28556A05}"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1BD1DB8-48EC-4785-8F93-4228604B4F10}"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AE61DFE-C816-49ED-9B7D-179080430D42}"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D2E4D10C-2F6E-4047-84FC-99F8E61A874A}"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F681575-426E-4278-AEBB-1D9697206797}"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B2CFC915-4957-4AAC-BE78-39A97BAB203E}"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2B7A0AC6-8CEA-4A80-B66C-26EC032C7924}"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FA185BE-0E4A-4933-93B0-D5C307311BCF}"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586DDAA-AC6B-4DA8-A73C-6319B54ACED2}"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alpha val="25000"/>
              <a:lumMod val="40000"/>
              <a:lumOff val="60000"/>
            </a:schemeClr>
          </a:solidFill>
        </a:fill>
      </a:tcStyle>
    </a:wholeTbl>
    <a:band1H>
      <a:tcStyle>
        <a:tcBdr/>
        <a:fill>
          <a:solidFill>
            <a:schemeClr val="accent1">
              <a:alpha val="50000"/>
              <a:lumMod val="40000"/>
              <a:lumOff val="60000"/>
            </a:schemeClr>
          </a:solidFill>
        </a:fill>
      </a:tcStyle>
    </a:band1H>
    <a:band1V>
      <a:tcStyle>
        <a:tcBdr/>
        <a:fill>
          <a:solidFill>
            <a:schemeClr val="accent1">
              <a:alpha val="50000"/>
              <a:lumMod val="40000"/>
              <a:lumOff val="6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 styleId="{AF8EA0EB-083F-49C8-83F6-25E9E099664A}" styleName="表样式 1 17">
    <a:wholeTbl>
      <a:tcTxStyle>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w="12700" cmpd="sng">
              <a:solidFill>
                <a:schemeClr val="bg1"/>
              </a:solidFill>
            </a:ln>
          </a:insideV>
        </a:tcBdr>
        <a:fill>
          <a:solidFill>
            <a:schemeClr val="accent1">
              <a:lumMod val="40000"/>
              <a:lumOff val="60000"/>
              <a:alpha val="25000"/>
            </a:schemeClr>
          </a:solidFill>
        </a:fill>
      </a:tcStyle>
    </a:wholeTbl>
    <a:band1H>
      <a:tcStyle>
        <a:tcBdr/>
        <a:fill>
          <a:solidFill>
            <a:schemeClr val="accent1">
              <a:lumMod val="40000"/>
              <a:lumOff val="60000"/>
              <a:alpha val="50000"/>
            </a:schemeClr>
          </a:solidFill>
        </a:fill>
      </a:tcStyle>
    </a:band1H>
    <a:band1V>
      <a:tcStyle>
        <a:tcBdr/>
        <a:fill>
          <a:solidFill>
            <a:schemeClr val="accent1">
              <a:lumMod val="40000"/>
              <a:lumOff val="60000"/>
              <a:alpha val="50000"/>
            </a:schemeClr>
          </a:solidFill>
        </a:fill>
      </a:tcStyle>
    </a:band1V>
    <a:la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lastCol>
    <a:firstCol>
      <a:tcTxStyle b="on">
        <a:fontRef idx="none">
          <a:schemeClr val="tx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w="12700" cmpd="sng">
              <a:solidFill>
                <a:schemeClr val="bg1"/>
              </a:solidFill>
            </a:ln>
          </a:insideH>
          <a:insideV>
            <a:ln>
              <a:noFill/>
            </a:ln>
          </a:insideV>
        </a:tcBdr>
        <a:fill>
          <a:solidFill>
            <a:schemeClr val="accent1">
              <a:lumMod val="40000"/>
              <a:lumOff val="60000"/>
            </a:schemeClr>
          </a:solidFill>
        </a:fill>
      </a:tcStyle>
    </a:firstCol>
    <a:la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a:noFill/>
            </a:ln>
          </a:insideV>
        </a:tcBdr>
        <a:fill>
          <a:solidFill>
            <a:schemeClr val="accent1"/>
          </a:solidFill>
        </a:fill>
      </a:tcStyle>
    </a:lastRow>
    <a:firstRow>
      <a:tcTxStyle b="on">
        <a:fontRef idx="none">
          <a:schemeClr val="bg1"/>
        </a:fontRef>
      </a:tcTxStyle>
      <a:tcStyle>
        <a:tcBdr>
          <a:left>
            <a:ln w="12700" cmpd="sng">
              <a:solidFill>
                <a:schemeClr val="bg1"/>
              </a:solidFill>
            </a:ln>
          </a:left>
          <a:right>
            <a:ln w="12700" cmpd="sng">
              <a:solidFill>
                <a:schemeClr val="bg1"/>
              </a:solidFill>
            </a:ln>
          </a:right>
          <a:top>
            <a:ln w="12700" cmpd="sng">
              <a:solidFill>
                <a:schemeClr val="bg1"/>
              </a:solidFill>
            </a:ln>
          </a:top>
          <a:bottom>
            <a:ln w="12700" cmpd="sng">
              <a:solidFill>
                <a:schemeClr val="bg1"/>
              </a:solidFill>
            </a:ln>
          </a:bottom>
          <a:insideH>
            <a:ln>
              <a:noFill/>
            </a:ln>
          </a:insideH>
          <a:insideV>
            <a:ln w="12700" cmpd="sng">
              <a:solidFill>
                <a:schemeClr val="bg1"/>
              </a:solid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8" Type="http://schemas.openxmlformats.org/officeDocument/2006/relationships/tags" Target="tags/tag36.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notesMaster" Target="notesMasters/notesMaster1.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0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3.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1.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5.xml.rels><?xml version="1.0" encoding="UTF-8" standalone="yes"?>
<Relationships xmlns="http://schemas.openxmlformats.org/package/2006/relationships"><Relationship Id="rId9" Type="http://schemas.openxmlformats.org/officeDocument/2006/relationships/image" Target="../media/image75.png"/><Relationship Id="rId8" Type="http://schemas.openxmlformats.org/officeDocument/2006/relationships/image" Target="../media/image74.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0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3.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4.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0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6.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7.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8.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5.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9.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0.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1.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2.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3.png"/><Relationship Id="rId2" Type="http://schemas.openxmlformats.org/officeDocument/2006/relationships/hyperlink" Target="mailto:https://developer.android.com/studio?hl=zh-cn&#13;" TargetMode="External"/><Relationship Id="rId1" Type="http://schemas.openxmlformats.org/officeDocument/2006/relationships/image" Target="../media/image1.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1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1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9" Type="http://schemas.openxmlformats.org/officeDocument/2006/relationships/image" Target="../media/image25.jpeg"/><Relationship Id="rId8" Type="http://schemas.openxmlformats.org/officeDocument/2006/relationships/image" Target="../media/image24.jpeg"/><Relationship Id="rId7" Type="http://schemas.openxmlformats.org/officeDocument/2006/relationships/image" Target="../media/image23.jpeg"/><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tags" Target="../tags/tag22.xml"/><Relationship Id="rId12" Type="http://schemas.openxmlformats.org/officeDocument/2006/relationships/slideLayout" Target="../slideLayouts/slideLayout2.xml"/><Relationship Id="rId11" Type="http://schemas.openxmlformats.org/officeDocument/2006/relationships/image" Target="../media/image27.jpeg"/><Relationship Id="rId10" Type="http://schemas.openxmlformats.org/officeDocument/2006/relationships/image" Target="../media/image26.jpe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tags" Target="../tags/tag26.xml"/><Relationship Id="rId2" Type="http://schemas.openxmlformats.org/officeDocument/2006/relationships/image" Target="../media/image32.png"/><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36.png"/><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9" Type="http://schemas.openxmlformats.org/officeDocument/2006/relationships/image" Target="../media/image55.jpeg"/><Relationship Id="rId8" Type="http://schemas.openxmlformats.org/officeDocument/2006/relationships/image" Target="../media/image54.jpeg"/><Relationship Id="rId7" Type="http://schemas.openxmlformats.org/officeDocument/2006/relationships/image" Target="../media/image53.jpeg"/><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3" Type="http://schemas.openxmlformats.org/officeDocument/2006/relationships/tags" Target="../tags/tag28.xml"/><Relationship Id="rId2" Type="http://schemas.openxmlformats.org/officeDocument/2006/relationships/image" Target="../media/image49.png"/><Relationship Id="rId16" Type="http://schemas.openxmlformats.org/officeDocument/2006/relationships/slideLayout" Target="../slideLayouts/slideLayout2.xml"/><Relationship Id="rId15" Type="http://schemas.openxmlformats.org/officeDocument/2006/relationships/image" Target="../media/image60.png"/><Relationship Id="rId14" Type="http://schemas.openxmlformats.org/officeDocument/2006/relationships/image" Target="../media/image59.png"/><Relationship Id="rId13" Type="http://schemas.openxmlformats.org/officeDocument/2006/relationships/image" Target="../media/image58.png"/><Relationship Id="rId12" Type="http://schemas.openxmlformats.org/officeDocument/2006/relationships/image" Target="../media/image57.png"/><Relationship Id="rId11" Type="http://schemas.openxmlformats.org/officeDocument/2006/relationships/image" Target="../media/image56.png"/><Relationship Id="rId10" Type="http://schemas.openxmlformats.org/officeDocument/2006/relationships/tags" Target="../tags/tag29.xml"/><Relationship Id="rId1" Type="http://schemas.openxmlformats.org/officeDocument/2006/relationships/image" Target="../media/image1.png"/></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8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1.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8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image" Target="../media/image62.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8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3.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8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4.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5.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7.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8.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9.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0.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1.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_rels/slide9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2.png"/><Relationship Id="rId7" Type="http://schemas.openxmlformats.org/officeDocument/2006/relationships/image" Target="../media/image55.jpeg"/><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948430" y="-144780"/>
            <a:ext cx="12060555" cy="8474075"/>
          </a:xfrm>
          <a:prstGeom prst="rect">
            <a:avLst/>
          </a:prstGeom>
        </p:spPr>
      </p:pic>
      <p:sp>
        <p:nvSpPr>
          <p:cNvPr id="16" name="文本框 15"/>
          <p:cNvSpPr txBox="1"/>
          <p:nvPr/>
        </p:nvSpPr>
        <p:spPr>
          <a:xfrm>
            <a:off x="605155" y="1254125"/>
            <a:ext cx="8359140" cy="1198880"/>
          </a:xfrm>
          <a:prstGeom prst="rect">
            <a:avLst/>
          </a:prstGeom>
          <a:noFill/>
        </p:spPr>
        <p:txBody>
          <a:bodyPr wrap="square" rtlCol="0">
            <a:spAutoFit/>
          </a:bodyPr>
          <a:lstStyle/>
          <a:p>
            <a:pPr algn="l"/>
            <a:r>
              <a:rPr lang="en-US" altLang="zh-CN" sz="7200" dirty="0">
                <a:solidFill>
                  <a:srgbClr val="383987"/>
                </a:solidFill>
                <a:latin typeface="Agency FB" panose="020B0503020202020204" charset="0"/>
              </a:rPr>
              <a:t>Android</a:t>
            </a:r>
            <a:r>
              <a:rPr lang="zh-CN" altLang="en-US" sz="7200" dirty="0">
                <a:solidFill>
                  <a:srgbClr val="383987"/>
                </a:solidFill>
                <a:latin typeface="Agency FB" panose="020B0503020202020204" charset="0"/>
              </a:rPr>
              <a:t>课程</a:t>
            </a:r>
            <a:endParaRPr lang="zh-CN" altLang="en-US" sz="7200" dirty="0">
              <a:solidFill>
                <a:srgbClr val="383987"/>
              </a:solidFill>
              <a:latin typeface="Agency FB" panose="020B0503020202020204" charset="0"/>
            </a:endParaRPr>
          </a:p>
        </p:txBody>
      </p:sp>
      <p:sp>
        <p:nvSpPr>
          <p:cNvPr id="17" name="文本框 16"/>
          <p:cNvSpPr txBox="1"/>
          <p:nvPr/>
        </p:nvSpPr>
        <p:spPr>
          <a:xfrm>
            <a:off x="605155" y="2858770"/>
            <a:ext cx="6200140" cy="1198880"/>
          </a:xfrm>
          <a:prstGeom prst="rect">
            <a:avLst/>
          </a:prstGeom>
          <a:noFill/>
        </p:spPr>
        <p:txBody>
          <a:bodyPr wrap="square" rtlCol="0">
            <a:spAutoFit/>
          </a:bodyPr>
          <a:lstStyle/>
          <a:p>
            <a:pPr lvl="0" algn="l"/>
            <a:r>
              <a:rPr lang="en-US" altLang="zh-CN"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5 Android</a:t>
            </a:r>
            <a:r>
              <a:rPr lang="zh-CN" altLang="en-US" sz="3600"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用户界面</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a:p>
            <a:pPr lvl="0" algn="l"/>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8" name="文本框 7"/>
          <p:cNvSpPr txBox="1"/>
          <p:nvPr/>
        </p:nvSpPr>
        <p:spPr>
          <a:xfrm>
            <a:off x="686270" y="4428235"/>
            <a:ext cx="2561920" cy="368300"/>
          </a:xfrm>
          <a:prstGeom prst="rect">
            <a:avLst/>
          </a:prstGeom>
          <a:noFill/>
        </p:spPr>
        <p:txBody>
          <a:bodyPr wrap="squar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任课教师：某某某</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312477" y="4501515"/>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409006" y="4501515"/>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128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5.2.3 </a:t>
            </a:r>
            <a:r>
              <a:rPr lang="zh-CN" altLang="en-US" sz="3200" dirty="0">
                <a:latin typeface="等线" panose="02010600030101010101" pitchFamily="2" charset="-122"/>
                <a:ea typeface="等线" panose="02010600030101010101" pitchFamily="2" charset="-122"/>
                <a:cs typeface="等线" panose="02010600030101010101" pitchFamily="2" charset="-122"/>
              </a:rPr>
              <a:t>状态</a:t>
            </a:r>
            <a:r>
              <a:rPr lang="zh-CN" altLang="en-US" sz="3200" dirty="0">
                <a:latin typeface="等线" panose="02010600030101010101" pitchFamily="2" charset="-122"/>
                <a:ea typeface="等线" panose="02010600030101010101" pitchFamily="2" charset="-122"/>
                <a:cs typeface="等线" panose="02010600030101010101" pitchFamily="2" charset="-122"/>
              </a:rPr>
              <a:t>管理</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mutableStateOf(0)</a:t>
            </a:r>
            <a:r>
              <a:rPr lang="zh-CN" altLang="en-US" sz="2000" dirty="0">
                <a:latin typeface="等线" panose="02010600030101010101" pitchFamily="2" charset="-122"/>
                <a:ea typeface="等线" panose="02010600030101010101" pitchFamily="2" charset="-122"/>
                <a:cs typeface="等线" panose="02010600030101010101" pitchFamily="2" charset="-122"/>
              </a:rPr>
              <a:t>创建一个可变的状态对象，初始值为</a:t>
            </a:r>
            <a:r>
              <a:rPr lang="en-US" altLang="zh-CN" sz="2000" dirty="0">
                <a:latin typeface="等线" panose="02010600030101010101" pitchFamily="2" charset="-122"/>
                <a:ea typeface="等线" panose="02010600030101010101" pitchFamily="2" charset="-122"/>
                <a:cs typeface="等线" panose="02010600030101010101" pitchFamily="2" charset="-122"/>
              </a:rPr>
              <a:t> 0</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remember { ... }</a:t>
            </a:r>
            <a:r>
              <a:rPr lang="zh-CN" altLang="en-US" sz="2000" dirty="0">
                <a:latin typeface="等线" panose="02010600030101010101" pitchFamily="2" charset="-122"/>
                <a:ea typeface="等线" panose="02010600030101010101" pitchFamily="2" charset="-122"/>
                <a:cs typeface="等线" panose="02010600030101010101" pitchFamily="2" charset="-122"/>
              </a:rPr>
              <a:t>用于在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记住</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这个状态，只在第一次进入组合时创建，避免在每次重组时重新初始化。</a:t>
            </a:r>
            <a:r>
              <a:rPr lang="en-US" altLang="zh-CN" sz="2000" dirty="0">
                <a:latin typeface="等线" panose="02010600030101010101" pitchFamily="2" charset="-122"/>
                <a:ea typeface="等线" panose="02010600030101010101" pitchFamily="2" charset="-122"/>
                <a:cs typeface="等线" panose="02010600030101010101" pitchFamily="2" charset="-122"/>
              </a:rPr>
              <a:t>by</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的属性委托语法，可以直接通过</a:t>
            </a:r>
            <a:r>
              <a:rPr lang="en-US" altLang="zh-CN" sz="2000" dirty="0">
                <a:latin typeface="等线" panose="02010600030101010101" pitchFamily="2" charset="-122"/>
                <a:ea typeface="等线" panose="02010600030101010101" pitchFamily="2" charset="-122"/>
                <a:cs typeface="等线" panose="02010600030101010101" pitchFamily="2" charset="-122"/>
              </a:rPr>
              <a:t>count</a:t>
            </a:r>
            <a:r>
              <a:rPr lang="zh-CN" altLang="en-US" sz="2000" dirty="0">
                <a:latin typeface="等线" panose="02010600030101010101" pitchFamily="2" charset="-122"/>
                <a:ea typeface="等线" panose="02010600030101010101" pitchFamily="2" charset="-122"/>
                <a:cs typeface="等线" panose="02010600030101010101" pitchFamily="2" charset="-122"/>
              </a:rPr>
              <a:t>来访问和修改状态值，而不需要显式调用</a:t>
            </a:r>
            <a:r>
              <a:rPr lang="en-US" altLang="zh-CN" sz="2000" dirty="0">
                <a:latin typeface="等线" panose="02010600030101010101" pitchFamily="2" charset="-122"/>
                <a:ea typeface="等线" panose="02010600030101010101" pitchFamily="2" charset="-122"/>
                <a:cs typeface="等线" panose="02010600030101010101" pitchFamily="2" charset="-122"/>
              </a:rPr>
              <a:t>get()</a:t>
            </a:r>
            <a:r>
              <a:rPr lang="zh-CN" altLang="en-US" sz="2000" dirty="0">
                <a:latin typeface="等线" panose="02010600030101010101" pitchFamily="2" charset="-122"/>
                <a:ea typeface="等线" panose="02010600030101010101" pitchFamily="2" charset="-122"/>
                <a:cs typeface="等线" panose="02010600030101010101" pitchFamily="2" charset="-122"/>
              </a:rPr>
              <a:t>或</a:t>
            </a:r>
            <a:r>
              <a:rPr lang="en-US" altLang="zh-CN" sz="2000" dirty="0">
                <a:latin typeface="等线" panose="02010600030101010101" pitchFamily="2" charset="-122"/>
                <a:ea typeface="等线" panose="02010600030101010101" pitchFamily="2" charset="-122"/>
                <a:cs typeface="等线" panose="02010600030101010101" pitchFamily="2" charset="-122"/>
              </a:rPr>
              <a:t>set()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mutableStateOf</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390015" y="2399030"/>
          <a:ext cx="5411470" cy="189865"/>
        </p:xfrm>
        <a:graphic>
          <a:graphicData uri="http://schemas.openxmlformats.org/drawingml/2006/table">
            <a:tbl>
              <a:tblPr/>
              <a:tblGrid>
                <a:gridCol w="5411470"/>
              </a:tblGrid>
              <a:tr h="189865">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var count by remember { mutableStateOf(0) }</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3" name="图片 2" descr="a589b8528ff2643bbf836937436898e"/>
          <p:cNvPicPr>
            <a:picLocks noChangeAspect="1"/>
          </p:cNvPicPr>
          <p:nvPr/>
        </p:nvPicPr>
        <p:blipFill>
          <a:blip r:embed="rId2"/>
          <a:stretch>
            <a:fillRect/>
          </a:stretch>
        </p:blipFill>
        <p:spPr>
          <a:xfrm>
            <a:off x="5034915" y="3718560"/>
            <a:ext cx="5858510" cy="2766695"/>
          </a:xfrm>
          <a:prstGeom prst="rect">
            <a:avLst/>
          </a:prstGeom>
        </p:spPr>
      </p:pic>
      <p:sp>
        <p:nvSpPr>
          <p:cNvPr id="7" name="文本框 6"/>
          <p:cNvSpPr txBox="1"/>
          <p:nvPr/>
        </p:nvSpPr>
        <p:spPr>
          <a:xfrm>
            <a:off x="1657985" y="4335145"/>
            <a:ext cx="3311525" cy="2306955"/>
          </a:xfrm>
          <a:prstGeom prst="rect">
            <a:avLst/>
          </a:prstGeom>
          <a:noFill/>
        </p:spPr>
        <p:txBody>
          <a:bodyPr wrap="square" rtlCol="0">
            <a:spAutoFit/>
          </a:bodyPr>
          <a:p>
            <a:pPr marL="0" lvl="3"/>
            <a:r>
              <a:rPr lang="en-US" altLang="zh-CN" dirty="0">
                <a:latin typeface="等线" panose="02010600030101010101" pitchFamily="2" charset="-122"/>
                <a:ea typeface="等线" panose="02010600030101010101" pitchFamily="2" charset="-122"/>
                <a:cs typeface="等线" panose="02010600030101010101" pitchFamily="2" charset="-122"/>
                <a:sym typeface="+mn-ea"/>
              </a:rPr>
              <a:t>mutableStateOf</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Compose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中统一的状态包装器，可以广泛地用于多种类型的状态管理。不仅可以用于</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Int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，还可以创建任何类型的可变状态，只要这个类型在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Compose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中是可观察的</a:t>
            </a:r>
            <a:endParaRPr lang="zh-CN" altLang="en-US" dirty="0">
              <a:latin typeface="等线" panose="02010600030101010101" pitchFamily="2" charset="-122"/>
              <a:ea typeface="等线" panose="02010600030101010101" pitchFamily="2" charset="-122"/>
              <a:cs typeface="等线" panose="02010600030101010101" pitchFamily="2" charset="-122"/>
            </a:endParaRPr>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SnackbarHost</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76225" y="2589530"/>
            <a:ext cx="5982970" cy="451739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行代码创建一个</a:t>
            </a:r>
            <a:r>
              <a:rPr lang="en-US" altLang="zh-CN">
                <a:latin typeface="等线" panose="02010600030101010101" pitchFamily="2" charset="-122"/>
                <a:ea typeface="等线" panose="02010600030101010101" pitchFamily="2" charset="-122"/>
                <a:cs typeface="等线" panose="02010600030101010101" pitchFamily="2" charset="-122"/>
              </a:rPr>
              <a:t> SnackbarHostState</a:t>
            </a:r>
            <a:r>
              <a:rPr lang="zh-CN" altLang="en-US">
                <a:latin typeface="等线" panose="02010600030101010101" pitchFamily="2" charset="-122"/>
                <a:ea typeface="等线" panose="02010600030101010101" pitchFamily="2" charset="-122"/>
                <a:cs typeface="等线" panose="02010600030101010101" pitchFamily="2" charset="-122"/>
              </a:rPr>
              <a:t>实例并通过</a:t>
            </a:r>
            <a:r>
              <a:rPr lang="en-US" altLang="zh-CN">
                <a:latin typeface="等线" panose="02010600030101010101" pitchFamily="2" charset="-122"/>
                <a:ea typeface="等线" panose="02010600030101010101" pitchFamily="2" charset="-122"/>
                <a:cs typeface="等线" panose="02010600030101010101" pitchFamily="2" charset="-122"/>
              </a:rPr>
              <a:t>remember</a:t>
            </a:r>
            <a:r>
              <a:rPr lang="zh-CN" altLang="en-US">
                <a:latin typeface="等线" panose="02010600030101010101" pitchFamily="2" charset="-122"/>
                <a:ea typeface="等线" panose="02010600030101010101" pitchFamily="2" charset="-122"/>
                <a:cs typeface="等线" panose="02010600030101010101" pitchFamily="2" charset="-122"/>
              </a:rPr>
              <a:t>保持状态，使其在重组时不会重建，该状态对象用于控制</a:t>
            </a:r>
            <a:r>
              <a:rPr lang="en-US" altLang="zh-CN">
                <a:latin typeface="等线" panose="02010600030101010101" pitchFamily="2" charset="-122"/>
                <a:ea typeface="等线" panose="02010600030101010101" pitchFamily="2" charset="-122"/>
                <a:cs typeface="等线" panose="02010600030101010101" pitchFamily="2" charset="-122"/>
              </a:rPr>
              <a:t> Snackbar </a:t>
            </a:r>
            <a:r>
              <a:rPr lang="zh-CN" altLang="en-US">
                <a:latin typeface="等线" panose="02010600030101010101" pitchFamily="2" charset="-122"/>
                <a:ea typeface="等线" panose="02010600030101010101" pitchFamily="2" charset="-122"/>
                <a:cs typeface="等线" panose="02010600030101010101" pitchFamily="2" charset="-122"/>
              </a:rPr>
              <a:t>的显示。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行代码创建一个与</a:t>
            </a:r>
            <a:r>
              <a:rPr lang="en-US" altLang="zh-CN">
                <a:latin typeface="等线" panose="02010600030101010101" pitchFamily="2" charset="-122"/>
                <a:ea typeface="等线" panose="02010600030101010101" pitchFamily="2" charset="-122"/>
                <a:cs typeface="等线" panose="02010600030101010101" pitchFamily="2" charset="-122"/>
              </a:rPr>
              <a:t>Composable</a:t>
            </a:r>
            <a:r>
              <a:rPr lang="zh-CN" altLang="en-US">
                <a:latin typeface="等线" panose="02010600030101010101" pitchFamily="2" charset="-122"/>
                <a:ea typeface="等线" panose="02010600030101010101" pitchFamily="2" charset="-122"/>
                <a:cs typeface="等线" panose="02010600030101010101" pitchFamily="2" charset="-122"/>
              </a:rPr>
              <a:t>生命周期绑定的协程作用域，用于在点击按钮时启动协程，异步显示</a:t>
            </a:r>
            <a:r>
              <a:rPr lang="en-US" altLang="zh-CN">
                <a:latin typeface="等线" panose="02010600030101010101" pitchFamily="2" charset="-122"/>
                <a:ea typeface="等线" panose="02010600030101010101" pitchFamily="2" charset="-122"/>
                <a:cs typeface="等线" panose="02010600030101010101" pitchFamily="2" charset="-122"/>
              </a:rPr>
              <a:t>Snackbar</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行代码指定</a:t>
            </a:r>
            <a:r>
              <a:rPr lang="en-US" altLang="zh-CN">
                <a:latin typeface="等线" panose="02010600030101010101" pitchFamily="2" charset="-122"/>
                <a:ea typeface="等线" panose="02010600030101010101" pitchFamily="2" charset="-122"/>
                <a:cs typeface="等线" panose="02010600030101010101" pitchFamily="2" charset="-122"/>
              </a:rPr>
              <a:t>Scaffold</a:t>
            </a:r>
            <a:r>
              <a:rPr lang="zh-CN" altLang="en-US">
                <a:latin typeface="等线" panose="02010600030101010101" pitchFamily="2" charset="-122"/>
                <a:ea typeface="等线" panose="02010600030101010101" pitchFamily="2" charset="-122"/>
                <a:cs typeface="等线" panose="02010600030101010101" pitchFamily="2" charset="-122"/>
              </a:rPr>
              <a:t>使用的</a:t>
            </a:r>
            <a:r>
              <a:rPr lang="en-US" altLang="zh-CN">
                <a:latin typeface="等线" panose="02010600030101010101" pitchFamily="2" charset="-122"/>
                <a:ea typeface="等线" panose="02010600030101010101" pitchFamily="2" charset="-122"/>
                <a:cs typeface="等线" panose="02010600030101010101" pitchFamily="2" charset="-122"/>
              </a:rPr>
              <a:t>Snackbar</a:t>
            </a:r>
            <a:r>
              <a:rPr lang="zh-CN" altLang="en-US">
                <a:latin typeface="等线" panose="02010600030101010101" pitchFamily="2" charset="-122"/>
                <a:ea typeface="等线" panose="02010600030101010101" pitchFamily="2" charset="-122"/>
                <a:cs typeface="等线" panose="02010600030101010101" pitchFamily="2" charset="-122"/>
              </a:rPr>
              <a:t>宿主，传入之前创建的</a:t>
            </a:r>
            <a:r>
              <a:rPr lang="en-US" altLang="zh-CN">
                <a:latin typeface="等线" panose="02010600030101010101" pitchFamily="2" charset="-122"/>
                <a:ea typeface="等线" panose="02010600030101010101" pitchFamily="2" charset="-122"/>
                <a:cs typeface="等线" panose="02010600030101010101" pitchFamily="2" charset="-122"/>
              </a:rPr>
              <a:t>snackbarHostState</a:t>
            </a:r>
            <a:r>
              <a:rPr lang="zh-CN" altLang="en-US">
                <a:latin typeface="等线" panose="02010600030101010101" pitchFamily="2" charset="-122"/>
                <a:ea typeface="等线" panose="02010600030101010101" pitchFamily="2" charset="-122"/>
                <a:cs typeface="等线" panose="02010600030101010101" pitchFamily="2" charset="-122"/>
              </a:rPr>
              <a:t>来控制显示。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ExtendedFloatingActionButton</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FloatingActionButton</a:t>
            </a:r>
            <a:r>
              <a:rPr lang="zh-CN" altLang="en-US">
                <a:latin typeface="等线" panose="02010600030101010101" pitchFamily="2" charset="-122"/>
                <a:ea typeface="等线" panose="02010600030101010101" pitchFamily="2" charset="-122"/>
                <a:cs typeface="等线" panose="02010600030101010101" pitchFamily="2" charset="-122"/>
              </a:rPr>
              <a:t>的扩展版本，允许显示图标和文字</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nvGraphicFramePr>
        <p:xfrm>
          <a:off x="6357620" y="102235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val snackbarHostState = remember { SnackbarHostState()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val scope = rememberCoroutineScope()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Scaffold(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snackbarHost = { SnackbarHost(snackbarHostState)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floatingActionButton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var clickCount by remember { mutableStateOf(0)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ExtendedFloatingActionButton(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onClick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 show snackbar as a suspend function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scope.launch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snackbarHostState.showSnackbar("Snackbar # ${++clickCount}")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Text("Show snackbar")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rPr>
                        <a:t>        content = { innerPadding -&gt;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rPr>
                        <a:t>                text = "Body content",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rPr>
                        <a:t>                modifier = Modifier.padding(innerPadding).fillMaxSize().wrapContentSize()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SnackbarHost</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76225" y="2522220"/>
            <a:ext cx="5982970" cy="451739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10</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scope.launch</a:t>
            </a:r>
            <a:r>
              <a:rPr lang="zh-CN" altLang="en-US">
                <a:latin typeface="等线" panose="02010600030101010101" pitchFamily="2" charset="-122"/>
                <a:ea typeface="等线" panose="02010600030101010101" pitchFamily="2" charset="-122"/>
                <a:cs typeface="等线" panose="02010600030101010101" pitchFamily="2" charset="-122"/>
              </a:rPr>
              <a:t>启动了一个协程，这个协程是在</a:t>
            </a:r>
            <a:r>
              <a:rPr lang="en-US" altLang="zh-CN">
                <a:latin typeface="等线" panose="02010600030101010101" pitchFamily="2" charset="-122"/>
                <a:ea typeface="等线" panose="02010600030101010101" pitchFamily="2" charset="-122"/>
                <a:cs typeface="等线" panose="02010600030101010101" pitchFamily="2" charset="-122"/>
              </a:rPr>
              <a:t>rememberCoroutineScope()</a:t>
            </a:r>
            <a:r>
              <a:rPr lang="zh-CN" altLang="en-US">
                <a:latin typeface="等线" panose="02010600030101010101" pitchFamily="2" charset="-122"/>
                <a:ea typeface="等线" panose="02010600030101010101" pitchFamily="2" charset="-122"/>
                <a:cs typeface="等线" panose="02010600030101010101" pitchFamily="2" charset="-122"/>
              </a:rPr>
              <a:t>创建的作用域内运行的。</a:t>
            </a:r>
            <a:r>
              <a:rPr lang="en-US" altLang="zh-CN">
                <a:latin typeface="等线" panose="02010600030101010101" pitchFamily="2" charset="-122"/>
                <a:ea typeface="等线" panose="02010600030101010101" pitchFamily="2" charset="-122"/>
                <a:cs typeface="等线" panose="02010600030101010101" pitchFamily="2" charset="-122"/>
              </a:rPr>
              <a:t>rememberCoroutineScope()</a:t>
            </a:r>
            <a:r>
              <a:rPr lang="zh-CN" altLang="en-US">
                <a:latin typeface="等线" panose="02010600030101010101" pitchFamily="2" charset="-122"/>
                <a:ea typeface="等线" panose="02010600030101010101" pitchFamily="2" charset="-122"/>
                <a:cs typeface="等线" panose="02010600030101010101" pitchFamily="2" charset="-122"/>
              </a:rPr>
              <a:t>会返回一个与</a:t>
            </a:r>
            <a:r>
              <a:rPr lang="en-US" altLang="zh-CN">
                <a:latin typeface="等线" panose="02010600030101010101" pitchFamily="2" charset="-122"/>
                <a:ea typeface="等线" panose="02010600030101010101" pitchFamily="2" charset="-122"/>
                <a:cs typeface="等线" panose="02010600030101010101" pitchFamily="2" charset="-122"/>
              </a:rPr>
              <a:t>Composable</a:t>
            </a:r>
            <a:r>
              <a:rPr lang="zh-CN" altLang="en-US">
                <a:latin typeface="等线" panose="02010600030101010101" pitchFamily="2" charset="-122"/>
                <a:ea typeface="等线" panose="02010600030101010101" pitchFamily="2" charset="-122"/>
                <a:cs typeface="等线" panose="02010600030101010101" pitchFamily="2" charset="-122"/>
              </a:rPr>
              <a:t>生命周期绑定的协程作用域（</a:t>
            </a:r>
            <a:r>
              <a:rPr lang="en-US" altLang="zh-CN">
                <a:latin typeface="等线" panose="02010600030101010101" pitchFamily="2" charset="-122"/>
                <a:ea typeface="等线" panose="02010600030101010101" pitchFamily="2" charset="-122"/>
                <a:cs typeface="等线" panose="02010600030101010101" pitchFamily="2" charset="-122"/>
              </a:rPr>
              <a:t>CoroutineScope</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launch { ... }</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Kotlin</a:t>
            </a:r>
            <a:r>
              <a:rPr lang="zh-CN" altLang="en-US">
                <a:latin typeface="等线" panose="02010600030101010101" pitchFamily="2" charset="-122"/>
                <a:ea typeface="等线" panose="02010600030101010101" pitchFamily="2" charset="-122"/>
                <a:cs typeface="等线" panose="02010600030101010101" pitchFamily="2" charset="-122"/>
              </a:rPr>
              <a:t>协程中的一个构建器，用于在该作用域中异步执行一段代码，而不会阻塞主线程。</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11</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showSnackbar()</a:t>
            </a:r>
            <a:r>
              <a:rPr lang="zh-CN" altLang="en-US">
                <a:latin typeface="等线" panose="02010600030101010101" pitchFamily="2" charset="-122"/>
                <a:ea typeface="等线" panose="02010600030101010101" pitchFamily="2" charset="-122"/>
                <a:cs typeface="等线" panose="02010600030101010101" pitchFamily="2" charset="-122"/>
              </a:rPr>
              <a:t>是一个挂起函数（</a:t>
            </a:r>
            <a:r>
              <a:rPr lang="en-US" altLang="zh-CN">
                <a:latin typeface="等线" panose="02010600030101010101" pitchFamily="2" charset="-122"/>
                <a:ea typeface="等线" panose="02010600030101010101" pitchFamily="2" charset="-122"/>
                <a:cs typeface="等线" panose="02010600030101010101" pitchFamily="2" charset="-122"/>
              </a:rPr>
              <a:t>suspend function</a:t>
            </a:r>
            <a:r>
              <a:rPr lang="zh-CN" altLang="en-US">
                <a:latin typeface="等线" panose="02010600030101010101" pitchFamily="2" charset="-122"/>
                <a:ea typeface="等线" panose="02010600030101010101" pitchFamily="2" charset="-122"/>
                <a:cs typeface="等线" panose="02010600030101010101" pitchFamily="2" charset="-122"/>
              </a:rPr>
              <a:t>），必须在协程中调用。挂起函数意味着它可能不会立即返回，可能会挂起一段时间（比如等待动画、输入等），不能在主线程运行，可能会阻塞主线程导致</a:t>
            </a:r>
            <a:r>
              <a:rPr lang="en-US" altLang="zh-CN">
                <a:latin typeface="等线" panose="02010600030101010101" pitchFamily="2" charset="-122"/>
                <a:ea typeface="等线" panose="02010600030101010101" pitchFamily="2" charset="-122"/>
                <a:cs typeface="等线" panose="02010600030101010101" pitchFamily="2" charset="-122"/>
              </a:rPr>
              <a:t>UI</a:t>
            </a:r>
            <a:r>
              <a:rPr lang="zh-CN" altLang="en-US">
                <a:latin typeface="等线" panose="02010600030101010101" pitchFamily="2" charset="-122"/>
                <a:ea typeface="等线" panose="02010600030101010101" pitchFamily="2" charset="-122"/>
                <a:cs typeface="等线" panose="02010600030101010101" pitchFamily="2" charset="-122"/>
              </a:rPr>
              <a:t>失去响应，因此，不能直接在</a:t>
            </a:r>
            <a:r>
              <a:rPr lang="en-US" altLang="zh-CN">
                <a:latin typeface="等线" panose="02010600030101010101" pitchFamily="2" charset="-122"/>
                <a:ea typeface="等线" panose="02010600030101010101" pitchFamily="2" charset="-122"/>
                <a:cs typeface="等线" panose="02010600030101010101" pitchFamily="2" charset="-122"/>
              </a:rPr>
              <a:t>onClick</a:t>
            </a:r>
            <a:r>
              <a:rPr lang="zh-CN" altLang="en-US">
                <a:latin typeface="等线" panose="02010600030101010101" pitchFamily="2" charset="-122"/>
                <a:ea typeface="等线" panose="02010600030101010101" pitchFamily="2" charset="-122"/>
                <a:cs typeface="等线" panose="02010600030101010101" pitchFamily="2" charset="-122"/>
              </a:rPr>
              <a:t>这种普通代码中调用，必须包在协程里</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nvGraphicFramePr>
        <p:xfrm>
          <a:off x="6357620" y="102235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val snackbarHostState = remember { SnackbarHostState()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val scope = rememberCoroutineScope()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Scaffold(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snackbarHost = { SnackbarHost(snackbarHostState)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floatingActionButton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var clickCount by remember { mutableStateOf(0)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ExtendedFloatingActionButton(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onClick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 show snackbar as a suspend function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scope.launch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snackbarHostState.showSnackbar("Snackbar # ${++clickCount}")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Text("Show snackbar")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rPr>
                        <a:t>        content = { innerPadding -&gt;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rPr>
                        <a:t>                text = "Body content",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rPr>
                        <a:t>                modifier = Modifier.padding(innerPadding).fillMaxSize().wrapContentSize()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：带顶部栏和导航的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76225" y="3114675"/>
            <a:ext cx="5982970" cy="276225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en-US" altLang="zh-CN" sz="2000">
                <a:latin typeface="等线" panose="02010600030101010101" pitchFamily="2" charset="-122"/>
                <a:ea typeface="等线" panose="02010600030101010101" pitchFamily="2" charset="-122"/>
                <a:cs typeface="等线" panose="02010600030101010101" pitchFamily="2" charset="-122"/>
              </a:rPr>
              <a:t>NavigationBar</a:t>
            </a:r>
            <a:r>
              <a:rPr lang="zh-CN" altLang="en-US" sz="2000">
                <a:latin typeface="等线" panose="02010600030101010101" pitchFamily="2" charset="-122"/>
                <a:ea typeface="等线" panose="02010600030101010101" pitchFamily="2" charset="-122"/>
                <a:cs typeface="等线" panose="02010600030101010101" pitchFamily="2" charset="-122"/>
              </a:rPr>
              <a:t>是用于实现底部导航栏的组件，用于在多个主要页面间切换，如</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首页</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搜索</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我的</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等</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样式更现代，支持动态主题与动画效果。通常与</a:t>
            </a:r>
            <a:r>
              <a:rPr lang="en-US" altLang="zh-CN" sz="2000">
                <a:latin typeface="等线" panose="02010600030101010101" pitchFamily="2" charset="-122"/>
                <a:ea typeface="等线" panose="02010600030101010101" pitchFamily="2" charset="-122"/>
                <a:cs typeface="等线" panose="02010600030101010101" pitchFamily="2" charset="-122"/>
              </a:rPr>
              <a:t> NavigationBarItem</a:t>
            </a:r>
            <a:r>
              <a:rPr lang="zh-CN" altLang="en-US" sz="2000">
                <a:latin typeface="等线" panose="02010600030101010101" pitchFamily="2" charset="-122"/>
                <a:ea typeface="等线" panose="02010600030101010101" pitchFamily="2" charset="-122"/>
                <a:cs typeface="等线" panose="02010600030101010101" pitchFamily="2" charset="-122"/>
              </a:rPr>
              <a:t>搭配使用，支持图标、文字和选中状态显示，常见于</a:t>
            </a:r>
            <a:r>
              <a:rPr lang="en-US" altLang="zh-CN" sz="2000">
                <a:latin typeface="等线" panose="02010600030101010101" pitchFamily="2" charset="-122"/>
                <a:ea typeface="等线" panose="02010600030101010101" pitchFamily="2" charset="-122"/>
                <a:cs typeface="等线" panose="02010600030101010101" pitchFamily="2" charset="-122"/>
              </a:rPr>
              <a:t> App </a:t>
            </a:r>
            <a:r>
              <a:rPr lang="zh-CN" altLang="en-US" sz="2000">
                <a:latin typeface="等线" panose="02010600030101010101" pitchFamily="2" charset="-122"/>
                <a:ea typeface="等线" panose="02010600030101010101" pitchFamily="2" charset="-122"/>
                <a:cs typeface="等线" panose="02010600030101010101" pitchFamily="2" charset="-122"/>
              </a:rPr>
              <a:t>的主页面布局中</a:t>
            </a:r>
            <a:endParaRPr lang="zh-CN" altLang="en-US" sz="2000">
              <a:latin typeface="等线" panose="02010600030101010101" pitchFamily="2" charset="-122"/>
              <a:ea typeface="等线" panose="02010600030101010101" pitchFamily="2" charset="-122"/>
              <a:cs typeface="等线" panose="02010600030101010101" pitchFamily="2" charset="-122"/>
            </a:endParaRPr>
          </a:p>
        </p:txBody>
      </p:sp>
      <p:pic>
        <p:nvPicPr>
          <p:cNvPr id="97" name="图片 23"/>
          <p:cNvPicPr>
            <a:picLocks noChangeAspect="1"/>
          </p:cNvPicPr>
          <p:nvPr/>
        </p:nvPicPr>
        <p:blipFill>
          <a:blip r:embed="rId8"/>
          <a:stretch>
            <a:fillRect/>
          </a:stretch>
        </p:blipFill>
        <p:spPr>
          <a:xfrm>
            <a:off x="7827010" y="1731963"/>
            <a:ext cx="2921000" cy="43402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74549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：带顶部栏和导航的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graphicFrame>
        <p:nvGraphicFramePr>
          <p:cNvPr id="18" name="表格 17"/>
          <p:cNvGraphicFramePr/>
          <p:nvPr>
            <p:custDataLst>
              <p:tags r:id="rId8"/>
            </p:custDataLst>
          </p:nvPr>
        </p:nvGraphicFramePr>
        <p:xfrm>
          <a:off x="5451475" y="717550"/>
          <a:ext cx="6680200" cy="8412480"/>
        </p:xfrm>
        <a:graphic>
          <a:graphicData uri="http://schemas.openxmlformats.org/drawingml/2006/table">
            <a:tbl>
              <a:tblPr/>
              <a:tblGrid>
                <a:gridCol w="6680200"/>
              </a:tblGrid>
              <a:tr h="50761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var selectedItem by remember { mutableIntStateOf(0)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val items = listOf("</a:t>
                      </a:r>
                      <a:r>
                        <a:rPr lang="zh-CN" altLang="en-US" sz="1400">
                          <a:solidFill>
                            <a:srgbClr val="008080"/>
                          </a:solidFill>
                          <a:latin typeface="宋体" panose="02010600030101010101" pitchFamily="2" charset="-122"/>
                          <a:ea typeface="宋体" panose="02010600030101010101" pitchFamily="2" charset="-122"/>
                        </a:rPr>
                        <a:t>首页</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音乐</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收藏</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val selectedIcons = listOf(Icons.Filled.Home, Icons.Filled.Favorite, Icons.Filled.Star)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val unselectedIcons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listOf(Icons.Outlined.Home, Icons.Outlined.FavoriteBorder, Icons.Outlined.Star)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Scaffold(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topBar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TopAppBar(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title = { Text("</a:t>
                      </a:r>
                      <a:r>
                        <a:rPr lang="zh-CN" altLang="en-US" sz="1400">
                          <a:solidFill>
                            <a:srgbClr val="008080"/>
                          </a:solidFill>
                          <a:latin typeface="宋体" panose="02010600030101010101" pitchFamily="2" charset="-122"/>
                          <a:ea typeface="宋体" panose="02010600030101010101" pitchFamily="2" charset="-122"/>
                        </a:rPr>
                        <a:t>首页</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navigationIcon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IconButton(onClick = { /* Home */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Icon(Icons.Default.Home, contentDescription = null)</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bottomBar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        NavigationBar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            items.forEachIndexed { index, item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NavigationBarItem(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723900" y="2784475"/>
            <a:ext cx="4593590" cy="3652520"/>
          </a:xfrm>
          <a:prstGeom prst="rect">
            <a:avLst/>
          </a:prstGeom>
          <a:noFill/>
        </p:spPr>
        <p:txBody>
          <a:bodyPr wrap="square" rtlCol="0" anchor="t">
            <a:noAutofit/>
          </a:bodyPr>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第19行代码的NavigationBar在底部导航栏组件。</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第20行代码items.forEachIndexed遍历导航项列表，index表示当前项索引，item是标签名。</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第21行代码NavigationBarItem(...)定义底部的一个导航项。</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第22行到第27行代码icon = { Icon(...) }，根据是否选中，显示选中或未选中的图标。其中，</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第29行代码的selected表示这个导航项是否被选中，</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第30行代码是该导航项被选中后的回调。</a:t>
            </a:r>
            <a:r>
              <a:rPr lang="en-US" altLang="zh-CN" dirty="0">
                <a:latin typeface="等线" panose="02010600030101010101" pitchFamily="2" charset="-122"/>
                <a:ea typeface="等线" panose="02010600030101010101" pitchFamily="2" charset="-122"/>
                <a:cs typeface="等线" panose="02010600030101010101" pitchFamily="2" charset="-122"/>
              </a:rPr>
              <a:t> </a:t>
            </a:r>
            <a:endParaRPr lang="en-US" altLang="zh-CN"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：带顶部栏和导航的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32410" y="2859405"/>
            <a:ext cx="5261610" cy="3236595"/>
          </a:xfrm>
          <a:prstGeom prst="rect">
            <a:avLst/>
          </a:prstGeom>
          <a:noFill/>
        </p:spPr>
        <p:txBody>
          <a:bodyPr wrap="square" rtlCol="0">
            <a:noAutofit/>
          </a:bodyPr>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19</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NavigationBar</a:t>
            </a:r>
            <a:r>
              <a:rPr lang="zh-CN" altLang="en-US">
                <a:latin typeface="等线" panose="02010600030101010101" pitchFamily="2" charset="-122"/>
                <a:ea typeface="等线" panose="02010600030101010101" pitchFamily="2" charset="-122"/>
                <a:cs typeface="等线" panose="02010600030101010101" pitchFamily="2" charset="-122"/>
              </a:rPr>
              <a:t>在底部导航栏组件。</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20</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items.forEachIndexed</a:t>
            </a:r>
            <a:r>
              <a:rPr lang="zh-CN" altLang="en-US">
                <a:latin typeface="等线" panose="02010600030101010101" pitchFamily="2" charset="-122"/>
                <a:ea typeface="等线" panose="02010600030101010101" pitchFamily="2" charset="-122"/>
                <a:cs typeface="等线" panose="02010600030101010101" pitchFamily="2" charset="-122"/>
              </a:rPr>
              <a:t>遍历导航项列表，</a:t>
            </a:r>
            <a:r>
              <a:rPr lang="en-US" altLang="zh-CN">
                <a:latin typeface="等线" panose="02010600030101010101" pitchFamily="2" charset="-122"/>
                <a:ea typeface="等线" panose="02010600030101010101" pitchFamily="2" charset="-122"/>
                <a:cs typeface="等线" panose="02010600030101010101" pitchFamily="2" charset="-122"/>
              </a:rPr>
              <a:t>index</a:t>
            </a:r>
            <a:r>
              <a:rPr lang="zh-CN" altLang="en-US">
                <a:latin typeface="等线" panose="02010600030101010101" pitchFamily="2" charset="-122"/>
                <a:ea typeface="等线" panose="02010600030101010101" pitchFamily="2" charset="-122"/>
                <a:cs typeface="等线" panose="02010600030101010101" pitchFamily="2" charset="-122"/>
              </a:rPr>
              <a:t>表示当前项索引，</a:t>
            </a:r>
            <a:r>
              <a:rPr lang="en-US" altLang="zh-CN">
                <a:latin typeface="等线" panose="02010600030101010101" pitchFamily="2" charset="-122"/>
                <a:ea typeface="等线" panose="02010600030101010101" pitchFamily="2" charset="-122"/>
                <a:cs typeface="等线" panose="02010600030101010101" pitchFamily="2" charset="-122"/>
              </a:rPr>
              <a:t>item</a:t>
            </a:r>
            <a:r>
              <a:rPr lang="zh-CN" altLang="en-US">
                <a:latin typeface="等线" panose="02010600030101010101" pitchFamily="2" charset="-122"/>
                <a:ea typeface="等线" panose="02010600030101010101" pitchFamily="2" charset="-122"/>
                <a:cs typeface="等线" panose="02010600030101010101" pitchFamily="2" charset="-122"/>
              </a:rPr>
              <a:t>是标签名。</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21</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NavigationBarItem(...)</a:t>
            </a:r>
            <a:r>
              <a:rPr lang="zh-CN" altLang="en-US">
                <a:latin typeface="等线" panose="02010600030101010101" pitchFamily="2" charset="-122"/>
                <a:ea typeface="等线" panose="02010600030101010101" pitchFamily="2" charset="-122"/>
                <a:cs typeface="等线" panose="02010600030101010101" pitchFamily="2" charset="-122"/>
              </a:rPr>
              <a:t>定义底部的一个导航项。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22</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27</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icon = { Icon(...) }</a:t>
            </a:r>
            <a:r>
              <a:rPr lang="zh-CN" altLang="en-US">
                <a:latin typeface="等线" panose="02010600030101010101" pitchFamily="2" charset="-122"/>
                <a:ea typeface="等线" panose="02010600030101010101" pitchFamily="2" charset="-122"/>
                <a:cs typeface="等线" panose="02010600030101010101" pitchFamily="2" charset="-122"/>
              </a:rPr>
              <a:t>，根据是否选中，显示选中或未选中的图标。其中，</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29</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selected</a:t>
            </a:r>
            <a:r>
              <a:rPr lang="zh-CN" altLang="en-US">
                <a:latin typeface="等线" panose="02010600030101010101" pitchFamily="2" charset="-122"/>
                <a:ea typeface="等线" panose="02010600030101010101" pitchFamily="2" charset="-122"/>
                <a:cs typeface="等线" panose="02010600030101010101" pitchFamily="2" charset="-122"/>
              </a:rPr>
              <a:t>表示这个导航项是否被选中，</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30</a:t>
            </a:r>
            <a:r>
              <a:rPr lang="zh-CN" altLang="en-US">
                <a:latin typeface="等线" panose="02010600030101010101" pitchFamily="2" charset="-122"/>
                <a:ea typeface="等线" panose="02010600030101010101" pitchFamily="2" charset="-122"/>
                <a:cs typeface="等线" panose="02010600030101010101" pitchFamily="2" charset="-122"/>
              </a:rPr>
              <a:t>行代码是该导航项被选中后的回调</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8" name="表格 17"/>
          <p:cNvGraphicFramePr/>
          <p:nvPr>
            <p:custDataLst>
              <p:tags r:id="rId8"/>
            </p:custDataLst>
          </p:nvPr>
        </p:nvGraphicFramePr>
        <p:xfrm>
          <a:off x="5451475" y="717550"/>
          <a:ext cx="6680200" cy="8412480"/>
        </p:xfrm>
        <a:graphic>
          <a:graphicData uri="http://schemas.openxmlformats.org/drawingml/2006/table">
            <a:tbl>
              <a:tblPr/>
              <a:tblGrid>
                <a:gridCol w="6680200"/>
              </a:tblGrid>
              <a:tr h="507619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21</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22                   icon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23                       Icon(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24                            if (selectedItem == index) selectedIcons[index] else unselectedIcons[index],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25                           contentDescription = item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26                        )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27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28                    label = { Text(item)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29                    selected = selectedItem == index,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30                    onClick = { selectedItem = index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31               )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34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35</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36    content = { innerPadding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37        Text(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38            text = "Body content",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39            modifier = Modifier.padding(innerPadding).fillMaxSize().wrapContentSize()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41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：带</a:t>
            </a:r>
            <a:r>
              <a:rPr lang="en-US" altLang="zh-CN" sz="2000" dirty="0">
                <a:latin typeface="等线" panose="02010600030101010101" pitchFamily="2" charset="-122"/>
                <a:ea typeface="等线" panose="02010600030101010101" pitchFamily="2" charset="-122"/>
                <a:cs typeface="等线" panose="02010600030101010101" pitchFamily="2" charset="-122"/>
              </a:rPr>
              <a:t>BottomAppBar</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Drawer</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326390" y="2859405"/>
            <a:ext cx="5261610" cy="353758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BottomAppBar</a:t>
            </a:r>
            <a:r>
              <a:rPr lang="zh-CN" altLang="en-US">
                <a:latin typeface="等线" panose="02010600030101010101" pitchFamily="2" charset="-122"/>
                <a:ea typeface="等线" panose="02010600030101010101" pitchFamily="2" charset="-122"/>
                <a:cs typeface="等线" panose="02010600030101010101" pitchFamily="2" charset="-122"/>
              </a:rPr>
              <a:t>是位于屏幕底部的工具栏组件，常用于放置操作按钮（如菜单、返回、设置等），适合展示与当前页面相关的操作选项，而非页面间的导航。</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ModalNavigationDrawer</a:t>
            </a:r>
            <a:r>
              <a:rPr lang="zh-CN" altLang="en-US">
                <a:latin typeface="等线" panose="02010600030101010101" pitchFamily="2" charset="-122"/>
                <a:ea typeface="等线" panose="02010600030101010101" pitchFamily="2" charset="-122"/>
                <a:cs typeface="等线" panose="02010600030101010101" pitchFamily="2" charset="-122"/>
              </a:rPr>
              <a:t>用于实现侧边栏（</a:t>
            </a:r>
            <a:r>
              <a:rPr lang="en-US" altLang="zh-CN">
                <a:latin typeface="等线" panose="02010600030101010101" pitchFamily="2" charset="-122"/>
                <a:ea typeface="等线" panose="02010600030101010101" pitchFamily="2" charset="-122"/>
                <a:cs typeface="等线" panose="02010600030101010101" pitchFamily="2" charset="-122"/>
              </a:rPr>
              <a:t>Drawer</a:t>
            </a:r>
            <a:r>
              <a:rPr lang="zh-CN" altLang="en-US">
                <a:latin typeface="等线" panose="02010600030101010101" pitchFamily="2" charset="-122"/>
                <a:ea typeface="等线" panose="02010600030101010101" pitchFamily="2" charset="-122"/>
                <a:cs typeface="等线" panose="02010600030101010101" pitchFamily="2" charset="-122"/>
              </a:rPr>
              <a:t>）的组件，适用于在屏幕左侧滑出一个导航面板，让用户在应用的多个部分间切换。显示时会覆盖主内容，并显示一个半透明遮罩，点击遮罩可关闭抽屉</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105" name="图片 25"/>
          <p:cNvPicPr>
            <a:picLocks noChangeAspect="1"/>
          </p:cNvPicPr>
          <p:nvPr/>
        </p:nvPicPr>
        <p:blipFill>
          <a:blip r:embed="rId8"/>
          <a:stretch>
            <a:fillRect/>
          </a:stretch>
        </p:blipFill>
        <p:spPr>
          <a:xfrm>
            <a:off x="6878320" y="2193290"/>
            <a:ext cx="1918970" cy="4205605"/>
          </a:xfrm>
          <a:prstGeom prst="rect">
            <a:avLst/>
          </a:prstGeom>
          <a:noFill/>
          <a:ln>
            <a:noFill/>
          </a:ln>
        </p:spPr>
      </p:pic>
      <p:pic>
        <p:nvPicPr>
          <p:cNvPr id="107" name="图片 26"/>
          <p:cNvPicPr>
            <a:picLocks noChangeAspect="1"/>
          </p:cNvPicPr>
          <p:nvPr/>
        </p:nvPicPr>
        <p:blipFill>
          <a:blip r:embed="rId9"/>
          <a:stretch>
            <a:fillRect/>
          </a:stretch>
        </p:blipFill>
        <p:spPr>
          <a:xfrm>
            <a:off x="9234805" y="2205355"/>
            <a:ext cx="1925955" cy="419354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：带</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BottomAppBar</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Drawer</a:t>
            </a:r>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81940" y="2990850"/>
            <a:ext cx="5100320" cy="368681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行代码的作用是创建并记住一个侧边栏的状态对象</a:t>
            </a:r>
            <a:r>
              <a:rPr lang="en-US" altLang="zh-CN">
                <a:latin typeface="等线" panose="02010600030101010101" pitchFamily="2" charset="-122"/>
                <a:ea typeface="等线" panose="02010600030101010101" pitchFamily="2" charset="-122"/>
                <a:cs typeface="等线" panose="02010600030101010101" pitchFamily="2" charset="-122"/>
              </a:rPr>
              <a:t>drawerState</a:t>
            </a:r>
            <a:r>
              <a:rPr lang="zh-CN" altLang="en-US">
                <a:latin typeface="等线" panose="02010600030101010101" pitchFamily="2" charset="-122"/>
                <a:ea typeface="等线" panose="02010600030101010101" pitchFamily="2" charset="-122"/>
                <a:cs typeface="等线" panose="02010600030101010101" pitchFamily="2" charset="-122"/>
              </a:rPr>
              <a:t>，初始值为</a:t>
            </a:r>
            <a:r>
              <a:rPr lang="en-US" altLang="zh-CN">
                <a:latin typeface="等线" panose="02010600030101010101" pitchFamily="2" charset="-122"/>
                <a:ea typeface="等线" panose="02010600030101010101" pitchFamily="2" charset="-122"/>
                <a:cs typeface="等线" panose="02010600030101010101" pitchFamily="2" charset="-122"/>
              </a:rPr>
              <a:t> DrawerValue.Closed</a:t>
            </a:r>
            <a:r>
              <a:rPr lang="zh-CN" altLang="en-US">
                <a:latin typeface="等线" panose="02010600030101010101" pitchFamily="2" charset="-122"/>
                <a:ea typeface="等线" panose="02010600030101010101" pitchFamily="2" charset="-122"/>
                <a:cs typeface="等线" panose="02010600030101010101" pitchFamily="2" charset="-122"/>
              </a:rPr>
              <a:t>，表示侧边栏初始是关闭状态。</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ModalNavigationDrawer</a:t>
            </a:r>
            <a:r>
              <a:rPr lang="zh-CN" altLang="en-US">
                <a:latin typeface="等线" panose="02010600030101010101" pitchFamily="2" charset="-122"/>
                <a:ea typeface="等线" panose="02010600030101010101" pitchFamily="2" charset="-122"/>
                <a:cs typeface="等线" panose="02010600030101010101" pitchFamily="2" charset="-122"/>
              </a:rPr>
              <a:t>是最外层容器，实现侧边栏功能。</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drawerState</a:t>
            </a:r>
            <a:r>
              <a:rPr lang="zh-CN" altLang="en-US">
                <a:latin typeface="等线" panose="02010600030101010101" pitchFamily="2" charset="-122"/>
                <a:ea typeface="等线" panose="02010600030101010101" pitchFamily="2" charset="-122"/>
                <a:cs typeface="等线" panose="02010600030101010101" pitchFamily="2" charset="-122"/>
              </a:rPr>
              <a:t>用来表示侧边栏是否打开。</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8" name="表格 17"/>
          <p:cNvGraphicFramePr/>
          <p:nvPr>
            <p:custDataLst>
              <p:tags r:id="rId8"/>
            </p:custDataLst>
          </p:nvPr>
        </p:nvGraphicFramePr>
        <p:xfrm>
          <a:off x="5451475" y="1381760"/>
          <a:ext cx="6680200" cy="8412480"/>
        </p:xfrm>
        <a:graphic>
          <a:graphicData uri="http://schemas.openxmlformats.org/drawingml/2006/table">
            <a:tbl>
              <a:tblPr/>
              <a:tblGrid>
                <a:gridCol w="6680200"/>
              </a:tblGrid>
              <a:tr h="507619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drawerState = rememberDrawerState(DrawerValue.Closed)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scope = rememberCoroutineScope()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ModalNavigationDrawer(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drawerState = drawerState,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drawerContent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ModalDrawerSheet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Text("</a:t>
                      </a:r>
                      <a:r>
                        <a:rPr lang="zh-CN" altLang="en-US" sz="1400">
                          <a:solidFill>
                            <a:srgbClr val="008080"/>
                          </a:solidFill>
                          <a:latin typeface="宋体" panose="02010600030101010101" pitchFamily="2" charset="-122"/>
                          <a:ea typeface="宋体" panose="02010600030101010101" pitchFamily="2" charset="-122"/>
                        </a:rPr>
                        <a:t>导航项 </a:t>
                      </a:r>
                      <a:r>
                        <a:rPr lang="en-US" altLang="zh-CN" sz="1400">
                          <a:solidFill>
                            <a:srgbClr val="008080"/>
                          </a:solidFill>
                          <a:latin typeface="宋体" panose="02010600030101010101" pitchFamily="2" charset="-122"/>
                          <a:ea typeface="宋体" panose="02010600030101010101" pitchFamily="2" charset="-122"/>
                        </a:rPr>
                        <a:t>1", modifier = Modifier.padding(16.dp))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Text("</a:t>
                      </a:r>
                      <a:r>
                        <a:rPr lang="zh-CN" altLang="en-US" sz="1400">
                          <a:solidFill>
                            <a:srgbClr val="008080"/>
                          </a:solidFill>
                          <a:latin typeface="宋体" panose="02010600030101010101" pitchFamily="2" charset="-122"/>
                          <a:ea typeface="宋体" panose="02010600030101010101" pitchFamily="2" charset="-122"/>
                        </a:rPr>
                        <a:t>导航项 </a:t>
                      </a:r>
                      <a:r>
                        <a:rPr lang="en-US" altLang="zh-CN" sz="1400">
                          <a:solidFill>
                            <a:srgbClr val="008080"/>
                          </a:solidFill>
                          <a:latin typeface="宋体" panose="02010600030101010101" pitchFamily="2" charset="-122"/>
                          <a:ea typeface="宋体" panose="02010600030101010101" pitchFamily="2" charset="-122"/>
                        </a:rPr>
                        <a:t>2", modifier = Modifier.padding(16.dp))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Scaffold(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bottomBar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BottomAppBar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Spacer(Modifier.weight(1f))</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IconButton(onClick = { /* </a:t>
                      </a:r>
                      <a:r>
                        <a:rPr lang="zh-CN" altLang="en-US" sz="1400">
                          <a:solidFill>
                            <a:srgbClr val="008080"/>
                          </a:solidFill>
                          <a:latin typeface="宋体" panose="02010600030101010101" pitchFamily="2" charset="-122"/>
                          <a:ea typeface="宋体" panose="02010600030101010101" pitchFamily="2" charset="-122"/>
                        </a:rPr>
                        <a:t>信息 </a:t>
                      </a:r>
                      <a:r>
                        <a:rPr lang="en-US" altLang="zh-CN" sz="1400">
                          <a:solidFill>
                            <a:srgbClr val="008080"/>
                          </a:solidFill>
                          <a:latin typeface="宋体" panose="02010600030101010101" pitchFamily="2" charset="-122"/>
                          <a:ea typeface="宋体" panose="02010600030101010101" pitchFamily="2" charset="-122"/>
                        </a:rPr>
                        <a: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Icon(Icons.Default.Info, contentDescription = "</a:t>
                      </a:r>
                      <a:r>
                        <a:rPr lang="zh-CN" altLang="en-US" sz="1400">
                          <a:solidFill>
                            <a:srgbClr val="008080"/>
                          </a:solidFill>
                          <a:latin typeface="宋体" panose="02010600030101010101" pitchFamily="2" charset="-122"/>
                          <a:ea typeface="宋体" panose="02010600030101010101" pitchFamily="2" charset="-122"/>
                        </a:rPr>
                        <a:t>信息</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228600" algn="l">
                        <a:spcBef>
                          <a:spcPct val="0"/>
                        </a:spcBef>
                        <a:spcAft>
                          <a:spcPct val="0"/>
                        </a:spcAft>
                      </a:pPr>
                      <a:r>
                        <a:rPr lang="en-US" altLang="zh-CN" sz="1400">
                          <a:solidFill>
                            <a:srgbClr val="008080"/>
                          </a:solidFill>
                          <a:latin typeface="宋体" panose="02010600030101010101" pitchFamily="2" charset="-122"/>
                          <a:ea typeface="宋体" panose="02010600030101010101" pitchFamily="2" charset="-122"/>
                        </a:rPr>
                        <a:t>                    IconButton(onClick = { /* </a:t>
                      </a:r>
                      <a:r>
                        <a:rPr lang="zh-CN" altLang="en-US" sz="1400">
                          <a:solidFill>
                            <a:srgbClr val="008080"/>
                          </a:solidFill>
                          <a:latin typeface="宋体" panose="02010600030101010101" pitchFamily="2" charset="-122"/>
                          <a:ea typeface="宋体" panose="02010600030101010101" pitchFamily="2" charset="-122"/>
                        </a:rPr>
                        <a:t>设置 </a:t>
                      </a:r>
                      <a:r>
                        <a:rPr lang="en-US" altLang="zh-CN" sz="1400">
                          <a:solidFill>
                            <a:srgbClr val="008080"/>
                          </a:solidFill>
                          <a:latin typeface="宋体" panose="02010600030101010101" pitchFamily="2" charset="-122"/>
                          <a:ea typeface="宋体" panose="02010600030101010101" pitchFamily="2" charset="-122"/>
                        </a:rPr>
                        <a: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                        Icon(Icons.Default.Settings, contentDescription = "</a:t>
                      </a:r>
                      <a:r>
                        <a:rPr lang="zh-CN" altLang="en-US" sz="1400">
                          <a:solidFill>
                            <a:srgbClr val="008080"/>
                          </a:solidFill>
                          <a:latin typeface="宋体" panose="02010600030101010101" pitchFamily="2" charset="-122"/>
                          <a:ea typeface="宋体" panose="02010600030101010101" pitchFamily="2" charset="-122"/>
                        </a:rPr>
                        <a:t>设置</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：带</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BottomAppBar</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和</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Drawer</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828675" y="2896235"/>
            <a:ext cx="4594860" cy="3502660"/>
          </a:xfrm>
          <a:prstGeom prst="rect">
            <a:avLst/>
          </a:prstGeom>
          <a:noFill/>
        </p:spPr>
        <p:txBody>
          <a:bodyPr wrap="square" rtlCol="0">
            <a:noAutofit/>
          </a:bodyPr>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6</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a:latin typeface="等线" panose="02010600030101010101" pitchFamily="2" charset="-122"/>
                <a:ea typeface="等线" panose="02010600030101010101" pitchFamily="2" charset="-122"/>
                <a:cs typeface="等线" panose="02010600030101010101" pitchFamily="2" charset="-122"/>
                <a:sym typeface="+mn-ea"/>
              </a:rPr>
              <a:t>drawerContent = { ... }</a:t>
            </a:r>
            <a:r>
              <a:rPr lang="zh-CN" altLang="en-US">
                <a:latin typeface="等线" panose="02010600030101010101" pitchFamily="2" charset="-122"/>
                <a:ea typeface="等线" panose="02010600030101010101" pitchFamily="2" charset="-122"/>
                <a:cs typeface="等线" panose="02010600030101010101" pitchFamily="2" charset="-122"/>
                <a:sym typeface="+mn-ea"/>
              </a:rPr>
              <a:t>定义侧边抽屉内的内容，显示在左侧滑出的面板中。</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7</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a:latin typeface="等线" panose="02010600030101010101" pitchFamily="2" charset="-122"/>
                <a:ea typeface="等线" panose="02010600030101010101" pitchFamily="2" charset="-122"/>
                <a:cs typeface="等线" panose="02010600030101010101" pitchFamily="2" charset="-122"/>
                <a:sym typeface="+mn-ea"/>
              </a:rPr>
              <a:t>ModalDrawerSheet { ... }</a:t>
            </a:r>
            <a:r>
              <a:rPr lang="zh-CN" altLang="en-US">
                <a:latin typeface="等线" panose="02010600030101010101" pitchFamily="2" charset="-122"/>
                <a:ea typeface="等线" panose="02010600030101010101" pitchFamily="2" charset="-122"/>
                <a:cs typeface="等线" panose="02010600030101010101" pitchFamily="2" charset="-122"/>
                <a:sym typeface="+mn-ea"/>
              </a:rPr>
              <a:t>侧边栏的视觉容器，内部可以放导航项、图标、分隔线等内容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14</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a:latin typeface="等线" panose="02010600030101010101" pitchFamily="2" charset="-122"/>
                <a:ea typeface="等线" panose="02010600030101010101" pitchFamily="2" charset="-122"/>
                <a:cs typeface="等线" panose="02010600030101010101" pitchFamily="2" charset="-122"/>
                <a:sym typeface="+mn-ea"/>
              </a:rPr>
              <a:t>bottomBar={}</a:t>
            </a:r>
            <a:r>
              <a:rPr lang="zh-CN" altLang="en-US">
                <a:latin typeface="等线" panose="02010600030101010101" pitchFamily="2" charset="-122"/>
                <a:ea typeface="等线" panose="02010600030101010101" pitchFamily="2" charset="-122"/>
                <a:cs typeface="等线" panose="02010600030101010101" pitchFamily="2" charset="-122"/>
                <a:sym typeface="+mn-ea"/>
              </a:rPr>
              <a:t>设置</a:t>
            </a:r>
            <a:r>
              <a:rPr lang="en-US" altLang="zh-CN">
                <a:latin typeface="等线" panose="02010600030101010101" pitchFamily="2" charset="-122"/>
                <a:ea typeface="等线" panose="02010600030101010101" pitchFamily="2" charset="-122"/>
                <a:cs typeface="等线" panose="02010600030101010101" pitchFamily="2" charset="-122"/>
                <a:sym typeface="+mn-ea"/>
              </a:rPr>
              <a:t>Scaffold</a:t>
            </a:r>
            <a:r>
              <a:rPr lang="zh-CN" altLang="en-US">
                <a:latin typeface="等线" panose="02010600030101010101" pitchFamily="2" charset="-122"/>
                <a:ea typeface="等线" panose="02010600030101010101" pitchFamily="2" charset="-122"/>
                <a:cs typeface="等线" panose="02010600030101010101" pitchFamily="2" charset="-122"/>
                <a:sym typeface="+mn-ea"/>
              </a:rPr>
              <a:t>的底部栏位内容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15</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a:latin typeface="等线" panose="02010600030101010101" pitchFamily="2" charset="-122"/>
                <a:ea typeface="等线" panose="02010600030101010101" pitchFamily="2" charset="-122"/>
                <a:cs typeface="等线" panose="02010600030101010101" pitchFamily="2" charset="-122"/>
                <a:sym typeface="+mn-ea"/>
              </a:rPr>
              <a:t>BottomAppBar{}</a:t>
            </a:r>
            <a:r>
              <a:rPr lang="zh-CN" altLang="en-US">
                <a:latin typeface="等线" panose="02010600030101010101" pitchFamily="2" charset="-122"/>
                <a:ea typeface="等线" panose="02010600030101010101" pitchFamily="2" charset="-122"/>
                <a:cs typeface="等线" panose="02010600030101010101" pitchFamily="2" charset="-122"/>
                <a:sym typeface="+mn-ea"/>
              </a:rPr>
              <a:t>使用</a:t>
            </a:r>
            <a:r>
              <a:rPr lang="en-US" altLang="zh-CN">
                <a:latin typeface="等线" panose="02010600030101010101" pitchFamily="2" charset="-122"/>
                <a:ea typeface="等线" panose="02010600030101010101" pitchFamily="2" charset="-122"/>
                <a:cs typeface="等线" panose="02010600030101010101" pitchFamily="2" charset="-122"/>
                <a:sym typeface="+mn-ea"/>
              </a:rPr>
              <a:t>BottomAppBar</a:t>
            </a:r>
            <a:r>
              <a:rPr lang="zh-CN" altLang="en-US">
                <a:latin typeface="等线" panose="02010600030101010101" pitchFamily="2" charset="-122"/>
                <a:ea typeface="等线" panose="02010600030101010101" pitchFamily="2" charset="-122"/>
                <a:cs typeface="等线" panose="02010600030101010101" pitchFamily="2" charset="-122"/>
                <a:sym typeface="+mn-ea"/>
              </a:rPr>
              <a:t>作为底部工具栏容器</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lvl="0"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第</a:t>
            </a:r>
            <a:r>
              <a:rPr lang="en-US" altLang="zh-CN">
                <a:latin typeface="等线" panose="02010600030101010101" pitchFamily="2" charset="-122"/>
                <a:ea typeface="等线" panose="02010600030101010101" pitchFamily="2" charset="-122"/>
                <a:cs typeface="等线" panose="02010600030101010101" pitchFamily="2" charset="-122"/>
                <a:sym typeface="+mn-ea"/>
              </a:rPr>
              <a:t>29</a:t>
            </a:r>
            <a:r>
              <a:rPr lang="zh-CN" altLang="en-US">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a:latin typeface="等线" panose="02010600030101010101" pitchFamily="2" charset="-122"/>
                <a:ea typeface="等线" panose="02010600030101010101" pitchFamily="2" charset="-122"/>
                <a:cs typeface="等线" panose="02010600030101010101" pitchFamily="2" charset="-122"/>
                <a:sym typeface="+mn-ea"/>
              </a:rPr>
              <a:t>drawerState.open()</a:t>
            </a:r>
            <a:r>
              <a:rPr lang="zh-CN" altLang="en-US">
                <a:latin typeface="等线" panose="02010600030101010101" pitchFamily="2" charset="-122"/>
                <a:ea typeface="等线" panose="02010600030101010101" pitchFamily="2" charset="-122"/>
                <a:cs typeface="等线" panose="02010600030101010101" pitchFamily="2" charset="-122"/>
                <a:sym typeface="+mn-ea"/>
              </a:rPr>
              <a:t>点击菜单按钮打开抽屉</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18" name="表格 17"/>
          <p:cNvGraphicFramePr/>
          <p:nvPr>
            <p:custDataLst>
              <p:tags r:id="rId8"/>
            </p:custDataLst>
          </p:nvPr>
        </p:nvGraphicFramePr>
        <p:xfrm>
          <a:off x="5451475" y="1381760"/>
          <a:ext cx="6680200" cy="8412480"/>
        </p:xfrm>
        <a:graphic>
          <a:graphicData uri="http://schemas.openxmlformats.org/drawingml/2006/table">
            <a:tbl>
              <a:tblPr/>
              <a:tblGrid>
                <a:gridCol w="6680200"/>
              </a:tblGrid>
              <a:tr h="5076190">
                <a:tc>
                  <a:txBody>
                    <a:bodyPr/>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22</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24            topBar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25                TopAppBar(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26                    title = { Text("</a:t>
                      </a:r>
                      <a:r>
                        <a:rPr lang="zh-CN" altLang="en-US" sz="1400">
                          <a:solidFill>
                            <a:srgbClr val="008080"/>
                          </a:solidFill>
                          <a:latin typeface="宋体" panose="02010600030101010101" pitchFamily="2" charset="-122"/>
                          <a:ea typeface="宋体" panose="02010600030101010101" pitchFamily="2" charset="-122"/>
                        </a:rPr>
                        <a:t>带底部栏页面</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27                    navigationIcon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28                        IconButton(onClick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29                            scope.launch { drawerState.open()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30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31                            Icon(Icons.Default.Menu, contentDescription = "</a:t>
                      </a:r>
                      <a:r>
                        <a:rPr lang="zh-CN" altLang="en-US" sz="1400">
                          <a:solidFill>
                            <a:srgbClr val="008080"/>
                          </a:solidFill>
                          <a:latin typeface="宋体" panose="02010600030101010101" pitchFamily="2" charset="-122"/>
                          <a:ea typeface="宋体" panose="02010600030101010101" pitchFamily="2" charset="-122"/>
                        </a:rPr>
                        <a:t>菜单</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32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34                )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35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36        ) { innerPadding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37            Box(modifier = Modifier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38                .fillMaxSize()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39                .padding(innerPadding),</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40                contentAlignment = Alignment.Center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41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42                Text("</a:t>
                      </a:r>
                      <a:r>
                        <a:rPr lang="zh-CN" altLang="en-US" sz="1400">
                          <a:solidFill>
                            <a:srgbClr val="008080"/>
                          </a:solidFill>
                          <a:latin typeface="宋体" panose="02010600030101010101" pitchFamily="2" charset="-122"/>
                          <a:ea typeface="宋体" panose="02010600030101010101" pitchFamily="2" charset="-122"/>
                        </a:rPr>
                        <a:t>页面内容区域</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43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44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376535" cy="39414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5.6.6 LazyColumn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a:latin typeface="等线" panose="02010600030101010101" pitchFamily="2" charset="-122"/>
                <a:ea typeface="等线" panose="02010600030101010101" pitchFamily="2" charset="-122"/>
                <a:cs typeface="等线" panose="02010600030101010101" pitchFamily="2" charset="-122"/>
              </a:rPr>
              <a:t>在</a:t>
            </a:r>
            <a:r>
              <a:rPr lang="en-US" altLang="zh-CN" sz="2000">
                <a:latin typeface="等线" panose="02010600030101010101" pitchFamily="2" charset="-122"/>
                <a:ea typeface="等线" panose="02010600030101010101" pitchFamily="2" charset="-122"/>
                <a:cs typeface="等线" panose="02010600030101010101" pitchFamily="2" charset="-122"/>
              </a:rPr>
              <a:t> Jetpack Compose </a:t>
            </a:r>
            <a:r>
              <a:rPr lang="zh-CN" altLang="en-US" sz="2000">
                <a:latin typeface="等线" panose="02010600030101010101" pitchFamily="2" charset="-122"/>
                <a:ea typeface="等线" panose="02010600030101010101" pitchFamily="2" charset="-122"/>
                <a:cs typeface="等线" panose="02010600030101010101" pitchFamily="2" charset="-122"/>
              </a:rPr>
              <a:t>中，列表主要通过</a:t>
            </a:r>
            <a:r>
              <a:rPr lang="en-US" altLang="zh-CN" sz="2000">
                <a:latin typeface="等线" panose="02010600030101010101" pitchFamily="2" charset="-122"/>
                <a:ea typeface="等线" panose="02010600030101010101" pitchFamily="2" charset="-122"/>
                <a:cs typeface="等线" panose="02010600030101010101" pitchFamily="2" charset="-122"/>
              </a:rPr>
              <a:t>LazyColumn</a:t>
            </a:r>
            <a:r>
              <a:rPr lang="zh-CN" altLang="en-US" sz="2000">
                <a:latin typeface="等线" panose="02010600030101010101" pitchFamily="2" charset="-122"/>
                <a:ea typeface="等线" panose="02010600030101010101" pitchFamily="2" charset="-122"/>
                <a:cs typeface="等线" panose="02010600030101010101" pitchFamily="2" charset="-122"/>
              </a:rPr>
              <a:t>、</a:t>
            </a:r>
            <a:r>
              <a:rPr lang="en-US" altLang="zh-CN" sz="2000">
                <a:latin typeface="等线" panose="02010600030101010101" pitchFamily="2" charset="-122"/>
                <a:ea typeface="等线" panose="02010600030101010101" pitchFamily="2" charset="-122"/>
                <a:cs typeface="等线" panose="02010600030101010101" pitchFamily="2" charset="-122"/>
              </a:rPr>
              <a:t>LazyRow</a:t>
            </a:r>
            <a:r>
              <a:rPr lang="zh-CN" altLang="en-US" sz="2000">
                <a:latin typeface="等线" panose="02010600030101010101" pitchFamily="2" charset="-122"/>
                <a:ea typeface="等线" panose="02010600030101010101" pitchFamily="2" charset="-122"/>
                <a:cs typeface="等线" panose="02010600030101010101" pitchFamily="2" charset="-122"/>
              </a:rPr>
              <a:t>等</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懒加载容器</a:t>
            </a:r>
            <a:r>
              <a:rPr lang="en-US" altLang="zh-CN" sz="2000">
                <a:latin typeface="等线" panose="02010600030101010101" pitchFamily="2" charset="-122"/>
                <a:ea typeface="等线" panose="02010600030101010101" pitchFamily="2" charset="-122"/>
                <a:cs typeface="等线" panose="02010600030101010101" pitchFamily="2" charset="-122"/>
              </a:rPr>
              <a:t>”</a:t>
            </a:r>
            <a:r>
              <a:rPr lang="zh-CN" altLang="en-US" sz="2000">
                <a:latin typeface="等线" panose="02010600030101010101" pitchFamily="2" charset="-122"/>
                <a:ea typeface="等线" panose="02010600030101010101" pitchFamily="2" charset="-122"/>
                <a:cs typeface="等线" panose="02010600030101010101" pitchFamily="2" charset="-122"/>
              </a:rPr>
              <a:t>实现，支持高性能地显示大量可滚动项。</a:t>
            </a:r>
            <a:r>
              <a:rPr lang="en-US" altLang="zh-CN" sz="2000">
                <a:latin typeface="等线" panose="02010600030101010101" pitchFamily="2" charset="-122"/>
                <a:ea typeface="等线" panose="02010600030101010101" pitchFamily="2" charset="-122"/>
                <a:cs typeface="等线" panose="02010600030101010101" pitchFamily="2" charset="-122"/>
              </a:rPr>
              <a:t>Compose</a:t>
            </a:r>
            <a:r>
              <a:rPr lang="zh-CN" altLang="en-US" sz="2000">
                <a:latin typeface="等线" panose="02010600030101010101" pitchFamily="2" charset="-122"/>
                <a:ea typeface="等线" panose="02010600030101010101" pitchFamily="2" charset="-122"/>
                <a:cs typeface="等线" panose="02010600030101010101" pitchFamily="2" charset="-122"/>
              </a:rPr>
              <a:t>的列表简洁、响应式更强，不需复杂结构。懒加载机制意味着只渲染当前屏幕可见项，节省资源。</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a:latin typeface="等线" panose="02010600030101010101" pitchFamily="2" charset="-122"/>
                <a:ea typeface="等线" panose="02010600030101010101" pitchFamily="2" charset="-122"/>
                <a:cs typeface="等线" panose="02010600030101010101" pitchFamily="2" charset="-122"/>
              </a:rPr>
              <a:t>在实际开发中，列表广泛应用于如聊天界面、文章列表、设置项、商城商品等界面，搭配可组合项（如</a:t>
            </a:r>
            <a:r>
              <a:rPr lang="en-US" altLang="zh-CN" sz="2000">
                <a:latin typeface="等线" panose="02010600030101010101" pitchFamily="2" charset="-122"/>
                <a:ea typeface="等线" panose="02010600030101010101" pitchFamily="2" charset="-122"/>
                <a:cs typeface="等线" panose="02010600030101010101" pitchFamily="2" charset="-122"/>
              </a:rPr>
              <a:t> Card</a:t>
            </a:r>
            <a:r>
              <a:rPr lang="zh-CN" altLang="en-US" sz="2000">
                <a:latin typeface="等线" panose="02010600030101010101" pitchFamily="2" charset="-122"/>
                <a:ea typeface="等线" panose="02010600030101010101" pitchFamily="2" charset="-122"/>
                <a:cs typeface="等线" panose="02010600030101010101" pitchFamily="2" charset="-122"/>
              </a:rPr>
              <a:t>、</a:t>
            </a:r>
            <a:r>
              <a:rPr lang="en-US" altLang="zh-CN" sz="2000">
                <a:latin typeface="等线" panose="02010600030101010101" pitchFamily="2" charset="-122"/>
                <a:ea typeface="等线" panose="02010600030101010101" pitchFamily="2" charset="-122"/>
                <a:cs typeface="等线" panose="02010600030101010101" pitchFamily="2" charset="-122"/>
              </a:rPr>
              <a:t>Row</a:t>
            </a:r>
            <a:r>
              <a:rPr lang="zh-CN" altLang="en-US" sz="2000">
                <a:latin typeface="等线" panose="02010600030101010101" pitchFamily="2" charset="-122"/>
                <a:ea typeface="等线" panose="02010600030101010101" pitchFamily="2" charset="-122"/>
                <a:cs typeface="等线" panose="02010600030101010101" pitchFamily="2" charset="-122"/>
              </a:rPr>
              <a:t>、</a:t>
            </a:r>
            <a:r>
              <a:rPr lang="en-US" altLang="zh-CN" sz="2000">
                <a:latin typeface="等线" panose="02010600030101010101" pitchFamily="2" charset="-122"/>
                <a:ea typeface="等线" panose="02010600030101010101" pitchFamily="2" charset="-122"/>
                <a:cs typeface="等线" panose="02010600030101010101" pitchFamily="2" charset="-122"/>
              </a:rPr>
              <a:t>Image </a:t>
            </a:r>
            <a:r>
              <a:rPr lang="zh-CN" altLang="en-US" sz="2000">
                <a:latin typeface="等线" panose="02010600030101010101" pitchFamily="2" charset="-122"/>
                <a:ea typeface="等线" panose="02010600030101010101" pitchFamily="2" charset="-122"/>
                <a:cs typeface="等线" panose="02010600030101010101" pitchFamily="2" charset="-122"/>
              </a:rPr>
              <a:t>等）可构建丰富内容</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376535" cy="39414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5.6.6 LazyColumn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a:latin typeface="等线" panose="02010600030101010101" pitchFamily="2" charset="-122"/>
                <a:ea typeface="等线" panose="02010600030101010101" pitchFamily="2" charset="-122"/>
                <a:cs typeface="等线" panose="02010600030101010101" pitchFamily="2" charset="-122"/>
              </a:rPr>
              <a:t>示例</a:t>
            </a:r>
            <a:r>
              <a:rPr lang="en-US" altLang="zh-CN" sz="2000">
                <a:latin typeface="等线" panose="02010600030101010101" pitchFamily="2" charset="-122"/>
                <a:ea typeface="等线" panose="02010600030101010101" pitchFamily="2" charset="-122"/>
                <a:cs typeface="等线" panose="02010600030101010101" pitchFamily="2" charset="-122"/>
              </a:rPr>
              <a:t>1</a:t>
            </a:r>
            <a:r>
              <a:rPr lang="zh-CN" altLang="en-US" sz="2000">
                <a:latin typeface="等线" panose="02010600030101010101" pitchFamily="2" charset="-122"/>
                <a:ea typeface="等线" panose="02010600030101010101" pitchFamily="2" charset="-122"/>
                <a:cs typeface="等线" panose="02010600030101010101" pitchFamily="2" charset="-122"/>
              </a:rPr>
              <a:t>：基础文字列表</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a:latin typeface="等线" panose="02010600030101010101" pitchFamily="2" charset="-122"/>
                <a:ea typeface="等线" panose="02010600030101010101" pitchFamily="2" charset="-122"/>
                <a:cs typeface="等线" panose="02010600030101010101" pitchFamily="2" charset="-122"/>
              </a:rPr>
              <a:t>示例中使用了</a:t>
            </a:r>
            <a:r>
              <a:rPr lang="en-US" altLang="zh-CN" sz="2000">
                <a:latin typeface="等线" panose="02010600030101010101" pitchFamily="2" charset="-122"/>
                <a:ea typeface="等线" panose="02010600030101010101" pitchFamily="2" charset="-122"/>
                <a:cs typeface="等线" panose="02010600030101010101" pitchFamily="2" charset="-122"/>
              </a:rPr>
              <a:t>LazyColumn</a:t>
            </a:r>
            <a:r>
              <a:rPr lang="zh-CN" altLang="en-US" sz="2000">
                <a:latin typeface="等线" panose="02010600030101010101" pitchFamily="2" charset="-122"/>
                <a:ea typeface="等线" panose="02010600030101010101" pitchFamily="2" charset="-122"/>
                <a:cs typeface="等线" panose="02010600030101010101" pitchFamily="2" charset="-122"/>
              </a:rPr>
              <a:t>组件，这是用于构建垂直滚动列表的组件，具有懒加载特性，仅渲染可见项，适合显示大量数据，常用于实现列表、消息流等界面</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pic>
        <p:nvPicPr>
          <p:cNvPr id="2" name="图片 1"/>
          <p:cNvPicPr>
            <a:picLocks noChangeAspect="1"/>
          </p:cNvPicPr>
          <p:nvPr/>
        </p:nvPicPr>
        <p:blipFill>
          <a:blip r:embed="rId8"/>
          <a:stretch>
            <a:fillRect/>
          </a:stretch>
        </p:blipFill>
        <p:spPr>
          <a:xfrm>
            <a:off x="7743825" y="525145"/>
            <a:ext cx="3395345" cy="2301240"/>
          </a:xfrm>
          <a:prstGeom prst="rect">
            <a:avLst/>
          </a:prstGeom>
          <a:noFill/>
          <a:ln>
            <a:noFill/>
          </a:ln>
        </p:spPr>
      </p:pic>
      <p:graphicFrame>
        <p:nvGraphicFramePr>
          <p:cNvPr id="3" name="表格 2"/>
          <p:cNvGraphicFramePr/>
          <p:nvPr/>
        </p:nvGraphicFramePr>
        <p:xfrm>
          <a:off x="5727700" y="38049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val itemList</a:t>
                      </a:r>
                      <a:r>
                        <a:rPr lang="en-US" altLang="zh-CN" sz="1400">
                          <a:solidFill>
                            <a:srgbClr val="008080"/>
                          </a:solidFill>
                          <a:latin typeface="宋体" panose="02010600030101010101" pitchFamily="2" charset="-122"/>
                          <a:ea typeface="宋体" panose="02010600030101010101" pitchFamily="2" charset="-122"/>
                        </a:rPr>
                        <a:t> = listOf("</a:t>
                      </a:r>
                      <a:r>
                        <a:rPr lang="zh-CN" altLang="en-US" sz="1400">
                          <a:solidFill>
                            <a:srgbClr val="008080"/>
                          </a:solidFill>
                          <a:latin typeface="宋体" panose="02010600030101010101" pitchFamily="2" charset="-122"/>
                          <a:ea typeface="宋体" panose="02010600030101010101" pitchFamily="2" charset="-122"/>
                        </a:rPr>
                        <a:t>苹果</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香蕉</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橘子</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西瓜</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芒果</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LazyColumn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items(item</a:t>
                      </a:r>
                      <a:r>
                        <a:rPr lang="en-US" altLang="zh-CN" sz="1400">
                          <a:solidFill>
                            <a:srgbClr val="008080"/>
                          </a:solidFill>
                          <a:latin typeface="宋体" panose="02010600030101010101" pitchFamily="2" charset="-122"/>
                          <a:ea typeface="宋体" panose="02010600030101010101" pitchFamily="2" charset="-122"/>
                        </a:rPr>
                        <a:t>List </a:t>
                      </a:r>
                      <a:r>
                        <a:rPr lang="en-US" altLang="zh-CN" sz="1400">
                          <a:solidFill>
                            <a:srgbClr val="008080"/>
                          </a:solidFill>
                          <a:latin typeface="宋体" panose="02010600030101010101" pitchFamily="2" charset="-122"/>
                          <a:ea typeface="宋体" panose="02010600030101010101" pitchFamily="2" charset="-122"/>
                        </a:rPr>
                        <a:t>.size) { index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Text(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text = item</a:t>
                      </a:r>
                      <a:r>
                        <a:rPr lang="en-US" altLang="zh-CN" sz="1400">
                          <a:solidFill>
                            <a:srgbClr val="008080"/>
                          </a:solidFill>
                          <a:latin typeface="宋体" panose="02010600030101010101" pitchFamily="2" charset="-122"/>
                          <a:ea typeface="宋体" panose="02010600030101010101" pitchFamily="2" charset="-122"/>
                        </a:rPr>
                        <a:t>List </a:t>
                      </a:r>
                      <a:r>
                        <a:rPr lang="en-US" altLang="zh-CN" sz="1400">
                          <a:solidFill>
                            <a:srgbClr val="008080"/>
                          </a:solidFill>
                          <a:latin typeface="宋体" panose="02010600030101010101" pitchFamily="2" charset="-122"/>
                          <a:ea typeface="宋体" panose="02010600030101010101" pitchFamily="2" charset="-122"/>
                        </a:rPr>
                        <a:t>[index],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modifier = Modifier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.fillMaxWidth()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.padding(16.dp)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HorizontalDivider()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1016000" y="3804920"/>
            <a:ext cx="4600575" cy="2773680"/>
          </a:xfrm>
          <a:prstGeom prst="rect">
            <a:avLst/>
          </a:prstGeom>
        </p:spPr>
        <p:txBody>
          <a:bodyPr>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行代码使用</a:t>
            </a:r>
            <a:r>
              <a:rPr lang="en-US" altLang="zh-CN">
                <a:latin typeface="等线" panose="02010600030101010101" pitchFamily="2" charset="-122"/>
                <a:ea typeface="等线" panose="02010600030101010101" pitchFamily="2" charset="-122"/>
                <a:cs typeface="等线" panose="02010600030101010101" pitchFamily="2" charset="-122"/>
              </a:rPr>
              <a:t>LazyColumn</a:t>
            </a:r>
            <a:r>
              <a:rPr lang="zh-CN" altLang="en-US">
                <a:latin typeface="等线" panose="02010600030101010101" pitchFamily="2" charset="-122"/>
                <a:ea typeface="等线" panose="02010600030101010101" pitchFamily="2" charset="-122"/>
                <a:cs typeface="等线" panose="02010600030101010101" pitchFamily="2" charset="-122"/>
              </a:rPr>
              <a:t>创建垂直滚动列表。</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items()</a:t>
            </a:r>
            <a:r>
              <a:rPr lang="zh-CN" altLang="en-US">
                <a:latin typeface="等线" panose="02010600030101010101" pitchFamily="2" charset="-122"/>
                <a:ea typeface="等线" panose="02010600030101010101" pitchFamily="2" charset="-122"/>
                <a:cs typeface="等线" panose="02010600030101010101" pitchFamily="2" charset="-122"/>
              </a:rPr>
              <a:t>循环绑定数据，在</a:t>
            </a:r>
            <a:r>
              <a:rPr lang="en-US" altLang="zh-CN">
                <a:latin typeface="等线" panose="02010600030101010101" pitchFamily="2" charset="-122"/>
                <a:ea typeface="等线" panose="02010600030101010101" pitchFamily="2" charset="-122"/>
                <a:cs typeface="等线" panose="02010600030101010101" pitchFamily="2" charset="-122"/>
              </a:rPr>
              <a:t>LazyColumn</a:t>
            </a:r>
            <a:r>
              <a:rPr lang="zh-CN" altLang="en-US">
                <a:latin typeface="等线" panose="02010600030101010101" pitchFamily="2" charset="-122"/>
                <a:ea typeface="等线" panose="02010600030101010101" pitchFamily="2" charset="-122"/>
                <a:cs typeface="等线" panose="02010600030101010101" pitchFamily="2" charset="-122"/>
              </a:rPr>
              <a:t>中，</a:t>
            </a:r>
            <a:r>
              <a:rPr lang="en-US" altLang="zh-CN">
                <a:latin typeface="等线" panose="02010600030101010101" pitchFamily="2" charset="-122"/>
                <a:ea typeface="等线" panose="02010600030101010101" pitchFamily="2" charset="-122"/>
                <a:cs typeface="等线" panose="02010600030101010101" pitchFamily="2" charset="-122"/>
              </a:rPr>
              <a:t>items(size)</a:t>
            </a:r>
            <a:r>
              <a:rPr lang="zh-CN" altLang="en-US">
                <a:latin typeface="等线" panose="02010600030101010101" pitchFamily="2" charset="-122"/>
                <a:ea typeface="等线" panose="02010600030101010101" pitchFamily="2" charset="-122"/>
                <a:cs typeface="等线" panose="02010600030101010101" pitchFamily="2" charset="-122"/>
              </a:rPr>
              <a:t>表示按索引生成列表项，其中</a:t>
            </a:r>
            <a:r>
              <a:rPr lang="en-US" altLang="zh-CN">
                <a:latin typeface="等线" panose="02010600030101010101" pitchFamily="2" charset="-122"/>
                <a:ea typeface="等线" panose="02010600030101010101" pitchFamily="2" charset="-122"/>
                <a:cs typeface="等线" panose="02010600030101010101" pitchFamily="2" charset="-122"/>
              </a:rPr>
              <a:t>size</a:t>
            </a:r>
            <a:r>
              <a:rPr lang="zh-CN" altLang="en-US">
                <a:latin typeface="等线" panose="02010600030101010101" pitchFamily="2" charset="-122"/>
                <a:ea typeface="等线" panose="02010600030101010101" pitchFamily="2" charset="-122"/>
                <a:cs typeface="等线" panose="02010600030101010101" pitchFamily="2" charset="-122"/>
              </a:rPr>
              <a:t>是列表项的数量。</a:t>
            </a:r>
            <a:r>
              <a:rPr lang="en-US" altLang="zh-CN">
                <a:latin typeface="等线" panose="02010600030101010101" pitchFamily="2" charset="-122"/>
                <a:ea typeface="等线" panose="02010600030101010101" pitchFamily="2" charset="-122"/>
                <a:cs typeface="等线" panose="02010600030101010101" pitchFamily="2" charset="-122"/>
              </a:rPr>
              <a:t>index -&gt;</a:t>
            </a:r>
            <a:r>
              <a:rPr lang="zh-CN" altLang="en-US">
                <a:latin typeface="等线" panose="02010600030101010101" pitchFamily="2" charset="-122"/>
                <a:ea typeface="等线" panose="02010600030101010101" pitchFamily="2" charset="-122"/>
                <a:cs typeface="等线" panose="02010600030101010101" pitchFamily="2" charset="-122"/>
              </a:rPr>
              <a:t>是一个</a:t>
            </a:r>
            <a:r>
              <a:rPr lang="en-US" altLang="zh-CN">
                <a:latin typeface="等线" panose="02010600030101010101" pitchFamily="2" charset="-122"/>
                <a:ea typeface="等线" panose="02010600030101010101" pitchFamily="2" charset="-122"/>
                <a:cs typeface="等线" panose="02010600030101010101" pitchFamily="2" charset="-122"/>
              </a:rPr>
              <a:t>Lambda</a:t>
            </a:r>
            <a:r>
              <a:rPr lang="zh-CN" altLang="en-US">
                <a:latin typeface="等线" panose="02010600030101010101" pitchFamily="2" charset="-122"/>
                <a:ea typeface="等线" panose="02010600030101010101" pitchFamily="2" charset="-122"/>
                <a:cs typeface="等线" panose="02010600030101010101" pitchFamily="2" charset="-122"/>
              </a:rPr>
              <a:t>表达式，表示当前项的索引。</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10</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HorizontalDivider()</a:t>
            </a:r>
            <a:r>
              <a:rPr lang="zh-CN" altLang="en-US">
                <a:latin typeface="等线" panose="02010600030101010101" pitchFamily="2" charset="-122"/>
                <a:ea typeface="等线" panose="02010600030101010101" pitchFamily="2" charset="-122"/>
                <a:cs typeface="等线" panose="02010600030101010101" pitchFamily="2" charset="-122"/>
              </a:rPr>
              <a:t>表示添加水平分隔线</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50671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5.2.3 </a:t>
            </a:r>
            <a:r>
              <a:rPr lang="zh-CN" altLang="en-US" sz="3200" dirty="0">
                <a:latin typeface="等线" panose="02010600030101010101" pitchFamily="2" charset="-122"/>
                <a:ea typeface="等线" panose="02010600030101010101" pitchFamily="2" charset="-122"/>
                <a:cs typeface="等线" panose="02010600030101010101" pitchFamily="2" charset="-122"/>
              </a:rPr>
              <a:t>状态</a:t>
            </a:r>
            <a:r>
              <a:rPr lang="zh-CN" altLang="en-US" sz="3200" dirty="0">
                <a:latin typeface="等线" panose="02010600030101010101" pitchFamily="2" charset="-122"/>
                <a:ea typeface="等线" panose="02010600030101010101" pitchFamily="2" charset="-122"/>
                <a:cs typeface="等线" panose="02010600030101010101" pitchFamily="2" charset="-122"/>
              </a:rPr>
              <a:t>管理</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remember { ... }</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remember{ ... }</a:t>
            </a:r>
            <a:r>
              <a:rPr lang="zh-CN" altLang="en-US" sz="2000" dirty="0">
                <a:latin typeface="等线" panose="02010600030101010101" pitchFamily="2" charset="-122"/>
                <a:ea typeface="等线" panose="02010600030101010101" pitchFamily="2" charset="-122"/>
                <a:cs typeface="等线" panose="02010600030101010101" pitchFamily="2" charset="-122"/>
              </a:rPr>
              <a:t>是用于在组合过程中存储状态的关键</a:t>
            </a:r>
            <a:r>
              <a:rPr lang="en-US" altLang="zh-CN" sz="2000" dirty="0">
                <a:latin typeface="等线" panose="02010600030101010101" pitchFamily="2" charset="-122"/>
                <a:ea typeface="等线" panose="02010600030101010101" pitchFamily="2" charset="-122"/>
                <a:cs typeface="等线" panose="02010600030101010101" pitchFamily="2" charset="-122"/>
              </a:rPr>
              <a:t>API</a:t>
            </a:r>
            <a:r>
              <a:rPr lang="zh-CN" altLang="en-US" sz="2000" dirty="0">
                <a:latin typeface="等线" panose="02010600030101010101" pitchFamily="2" charset="-122"/>
                <a:ea typeface="等线" panose="02010600030101010101" pitchFamily="2" charset="-122"/>
                <a:cs typeface="等线" panose="02010600030101010101" pitchFamily="2" charset="-122"/>
              </a:rPr>
              <a:t>，它的作用是在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 </a:t>
            </a:r>
            <a:r>
              <a:rPr lang="zh-CN" altLang="en-US" sz="2000" dirty="0">
                <a:latin typeface="等线" panose="02010600030101010101" pitchFamily="2" charset="-122"/>
                <a:ea typeface="等线" panose="02010600030101010101" pitchFamily="2" charset="-122"/>
                <a:cs typeface="等线" panose="02010600030101010101" pitchFamily="2" charset="-122"/>
              </a:rPr>
              <a:t>函数中记住某个值，防止在每次重组时被重新计算或创建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是一个响应式、声明式的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框架，它的</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函数可能会因为状态变化被频繁调用。为了避免每次重组都重新执行某些初始化操作，</a:t>
            </a:r>
            <a:r>
              <a:rPr lang="en-US" altLang="zh-CN" sz="2000" dirty="0">
                <a:latin typeface="等线" panose="02010600030101010101" pitchFamily="2" charset="-122"/>
                <a:ea typeface="等线" panose="02010600030101010101" pitchFamily="2" charset="-122"/>
                <a:cs typeface="等线" panose="02010600030101010101" pitchFamily="2" charset="-122"/>
              </a:rPr>
              <a:t>remember</a:t>
            </a:r>
            <a:r>
              <a:rPr lang="zh-CN" altLang="en-US" sz="2000" dirty="0">
                <a:latin typeface="等线" panose="02010600030101010101" pitchFamily="2" charset="-122"/>
                <a:ea typeface="等线" panose="02010600030101010101" pitchFamily="2" charset="-122"/>
                <a:cs typeface="等线" panose="02010600030101010101" pitchFamily="2" charset="-122"/>
              </a:rPr>
              <a:t>会在首次执行时保存值，并在后续重组中复用先前保存的结果，且它在组合期间的生命周期中保持稳定</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需要注意的是，</a:t>
            </a:r>
            <a:r>
              <a:rPr lang="en-US" altLang="zh-CN" sz="2000" dirty="0">
                <a:latin typeface="等线" panose="02010600030101010101" pitchFamily="2" charset="-122"/>
                <a:ea typeface="等线" panose="02010600030101010101" pitchFamily="2" charset="-122"/>
                <a:cs typeface="等线" panose="02010600030101010101" pitchFamily="2" charset="-122"/>
              </a:rPr>
              <a:t>remember</a:t>
            </a:r>
            <a:r>
              <a:rPr lang="zh-CN" altLang="en-US" sz="2000" dirty="0">
                <a:latin typeface="等线" panose="02010600030101010101" pitchFamily="2" charset="-122"/>
                <a:ea typeface="等线" panose="02010600030101010101" pitchFamily="2" charset="-122"/>
                <a:cs typeface="等线" panose="02010600030101010101" pitchFamily="2" charset="-122"/>
              </a:rPr>
              <a:t>只能在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函数内部调用，</a:t>
            </a:r>
            <a:r>
              <a:rPr lang="en-US" altLang="zh-CN" sz="2000" dirty="0">
                <a:latin typeface="等线" panose="02010600030101010101" pitchFamily="2" charset="-122"/>
                <a:ea typeface="等线" panose="02010600030101010101" pitchFamily="2" charset="-122"/>
                <a:cs typeface="等线" panose="02010600030101010101" pitchFamily="2" charset="-122"/>
              </a:rPr>
              <a:t>remember</a:t>
            </a:r>
            <a:r>
              <a:rPr lang="zh-CN" altLang="en-US" sz="2000" dirty="0">
                <a:latin typeface="等线" panose="02010600030101010101" pitchFamily="2" charset="-122"/>
                <a:ea typeface="等线" panose="02010600030101010101" pitchFamily="2" charset="-122"/>
                <a:cs typeface="等线" panose="02010600030101010101" pitchFamily="2" charset="-122"/>
              </a:rPr>
              <a:t>的值只会在当前组合期间保存，如果</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离开组合（如页面切换、旋转屏幕）就会被销毁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390015" y="2399030"/>
          <a:ext cx="5411470" cy="189865"/>
        </p:xfrm>
        <a:graphic>
          <a:graphicData uri="http://schemas.openxmlformats.org/drawingml/2006/table">
            <a:tbl>
              <a:tblPr/>
              <a:tblGrid>
                <a:gridCol w="5411470"/>
              </a:tblGrid>
              <a:tr h="189865">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var count by remember { mutableStateOf(0) }</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678805" cy="39414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5.6.6 LazyColumn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marL="342900" lvl="1" indent="0" fontAlgn="auto">
              <a:lnSpc>
                <a:spcPts val="2400"/>
              </a:lnSpc>
              <a:spcBef>
                <a:spcPts val="300"/>
              </a:spcBef>
              <a:buNone/>
            </a:pPr>
            <a:r>
              <a:rPr lang="zh-CN" altLang="en-US" sz="2000">
                <a:latin typeface="等线" panose="02010600030101010101" pitchFamily="2" charset="-122"/>
                <a:ea typeface="等线" panose="02010600030101010101" pitchFamily="2" charset="-122"/>
                <a:cs typeface="等线" panose="02010600030101010101" pitchFamily="2" charset="-122"/>
              </a:rPr>
              <a:t>示例</a:t>
            </a:r>
            <a:r>
              <a:rPr lang="en-US" altLang="zh-CN" sz="2000">
                <a:latin typeface="等线" panose="02010600030101010101" pitchFamily="2" charset="-122"/>
                <a:ea typeface="等线" panose="02010600030101010101" pitchFamily="2" charset="-122"/>
                <a:cs typeface="等线" panose="02010600030101010101" pitchFamily="2" charset="-122"/>
              </a:rPr>
              <a:t>2</a:t>
            </a:r>
            <a:r>
              <a:rPr lang="zh-CN" altLang="en-US" sz="2000">
                <a:latin typeface="等线" panose="02010600030101010101" pitchFamily="2" charset="-122"/>
                <a:ea typeface="等线" panose="02010600030101010101" pitchFamily="2" charset="-122"/>
                <a:cs typeface="等线" panose="02010600030101010101" pitchFamily="2" charset="-122"/>
              </a:rPr>
              <a:t>：复杂卡片列表</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展示了如何在</a:t>
            </a:r>
            <a:r>
              <a:rPr lang="en-US" altLang="zh-CN" sz="2000" dirty="0">
                <a:latin typeface="等线" panose="02010600030101010101" pitchFamily="2" charset="-122"/>
                <a:ea typeface="等线" panose="02010600030101010101" pitchFamily="2" charset="-122"/>
                <a:cs typeface="等线" panose="02010600030101010101" pitchFamily="2" charset="-122"/>
              </a:rPr>
              <a:t>LazyColumn</a:t>
            </a:r>
            <a:r>
              <a:rPr lang="zh-CN" altLang="en-US" sz="2000" dirty="0">
                <a:latin typeface="等线" panose="02010600030101010101" pitchFamily="2" charset="-122"/>
                <a:ea typeface="等线" panose="02010600030101010101" pitchFamily="2" charset="-122"/>
                <a:cs typeface="等线" panose="02010600030101010101" pitchFamily="2" charset="-122"/>
              </a:rPr>
              <a:t>中使用</a:t>
            </a:r>
            <a:r>
              <a:rPr lang="en-US" altLang="zh-CN" sz="2000" dirty="0">
                <a:latin typeface="等线" panose="02010600030101010101" pitchFamily="2" charset="-122"/>
                <a:ea typeface="等线" panose="02010600030101010101" pitchFamily="2" charset="-122"/>
                <a:cs typeface="等线" panose="02010600030101010101" pitchFamily="2" charset="-122"/>
              </a:rPr>
              <a:t>Card</a:t>
            </a:r>
            <a:r>
              <a:rPr lang="zh-CN" altLang="en-US" sz="2000" dirty="0">
                <a:latin typeface="等线" panose="02010600030101010101" pitchFamily="2" charset="-122"/>
                <a:ea typeface="等线" panose="02010600030101010101" pitchFamily="2" charset="-122"/>
                <a:cs typeface="等线" panose="02010600030101010101" pitchFamily="2" charset="-122"/>
              </a:rPr>
              <a:t>，呈现含图片与按钮的复杂结构</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7" name="文本框 6"/>
          <p:cNvSpPr txBox="1"/>
          <p:nvPr/>
        </p:nvSpPr>
        <p:spPr>
          <a:xfrm>
            <a:off x="3161030" y="3429000"/>
            <a:ext cx="2980690" cy="2965450"/>
          </a:xfrm>
          <a:prstGeom prst="rect">
            <a:avLst/>
          </a:prstGeom>
        </p:spPr>
        <p:txBody>
          <a:bodyPr>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行代码使用</a:t>
            </a:r>
            <a:r>
              <a:rPr lang="en-US" altLang="zh-CN">
                <a:latin typeface="等线" panose="02010600030101010101" pitchFamily="2" charset="-122"/>
                <a:ea typeface="等线" panose="02010600030101010101" pitchFamily="2" charset="-122"/>
                <a:cs typeface="等线" panose="02010600030101010101" pitchFamily="2" charset="-122"/>
              </a:rPr>
              <a:t>Card</a:t>
            </a:r>
            <a:r>
              <a:rPr lang="zh-CN" altLang="en-US">
                <a:latin typeface="等线" panose="02010600030101010101" pitchFamily="2" charset="-122"/>
                <a:ea typeface="等线" panose="02010600030101010101" pitchFamily="2" charset="-122"/>
                <a:cs typeface="等线" panose="02010600030101010101" pitchFamily="2" charset="-122"/>
              </a:rPr>
              <a:t>布局，增加视觉层次</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11</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Row</a:t>
            </a:r>
            <a:r>
              <a:rPr lang="zh-CN" altLang="en-US">
                <a:latin typeface="等线" panose="02010600030101010101" pitchFamily="2" charset="-122"/>
                <a:ea typeface="等线" panose="02010600030101010101" pitchFamily="2" charset="-122"/>
                <a:cs typeface="等线" panose="02010600030101010101" pitchFamily="2" charset="-122"/>
              </a:rPr>
              <a:t>控制项内布局，左侧为文字，右侧为按钮</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15</a:t>
            </a:r>
            <a:r>
              <a:rPr lang="zh-CN" altLang="en-US">
                <a:latin typeface="等线" panose="02010600030101010101" pitchFamily="2" charset="-122"/>
                <a:ea typeface="等线" panose="02010600030101010101" pitchFamily="2" charset="-122"/>
                <a:cs typeface="等线" panose="02010600030101010101" pitchFamily="2" charset="-122"/>
              </a:rPr>
              <a:t>行代码使用</a:t>
            </a:r>
            <a:r>
              <a:rPr lang="en-US" altLang="zh-CN">
                <a:latin typeface="等线" panose="02010600030101010101" pitchFamily="2" charset="-122"/>
                <a:ea typeface="等线" panose="02010600030101010101" pitchFamily="2" charset="-122"/>
                <a:cs typeface="等线" panose="02010600030101010101" pitchFamily="2" charset="-122"/>
              </a:rPr>
              <a:t>verticalArrangement</a:t>
            </a:r>
            <a:r>
              <a:rPr lang="zh-CN" altLang="en-US">
                <a:latin typeface="等线" panose="02010600030101010101" pitchFamily="2" charset="-122"/>
                <a:ea typeface="等线" panose="02010600030101010101" pitchFamily="2" charset="-122"/>
                <a:cs typeface="等线" panose="02010600030101010101" pitchFamily="2" charset="-122"/>
              </a:rPr>
              <a:t>控制项间间距</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26" name="图片 2"/>
          <p:cNvPicPr>
            <a:picLocks noChangeAspect="1"/>
          </p:cNvPicPr>
          <p:nvPr/>
        </p:nvPicPr>
        <p:blipFill>
          <a:blip r:embed="rId8"/>
          <a:stretch>
            <a:fillRect/>
          </a:stretch>
        </p:blipFill>
        <p:spPr>
          <a:xfrm>
            <a:off x="329248" y="3562985"/>
            <a:ext cx="2698115" cy="1988820"/>
          </a:xfrm>
          <a:prstGeom prst="rect">
            <a:avLst/>
          </a:prstGeom>
          <a:noFill/>
          <a:ln>
            <a:noFill/>
          </a:ln>
        </p:spPr>
      </p:pic>
      <p:graphicFrame>
        <p:nvGraphicFramePr>
          <p:cNvPr id="8" name="表格 7"/>
          <p:cNvGraphicFramePr/>
          <p:nvPr/>
        </p:nvGraphicFramePr>
        <p:xfrm>
          <a:off x="6275070" y="63373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val products = listOf("</a:t>
                      </a:r>
                      <a:r>
                        <a:rPr lang="zh-CN" altLang="en-US" sz="1400">
                          <a:solidFill>
                            <a:srgbClr val="008080"/>
                          </a:solidFill>
                          <a:latin typeface="宋体" panose="02010600030101010101" pitchFamily="2" charset="-122"/>
                          <a:ea typeface="宋体" panose="02010600030101010101" pitchFamily="2" charset="-122"/>
                        </a:rPr>
                        <a:t>书包</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笔记本</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钢笔</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LazyColumn(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contentPadding = PaddingValues(16.dp),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verticalArrangement = Arrangement.spacedBy(8.dp)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items(products.size) { index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Card(</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modifier = Modifier.fillMaxWidth(),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elevation = CardDefaults.cardElevation(4.dp)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Row(</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modifier = Modifier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.padding(16.dp)</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.fillMaxWidth(),</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horizontalArrangement = Arrangement.SpaceBetween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Text(products[index])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18 </a:t>
                      </a:r>
                      <a:r>
                        <a:rPr lang="en-US" altLang="zh-CN" sz="1400">
                          <a:solidFill>
                            <a:srgbClr val="008080"/>
                          </a:solidFill>
                          <a:latin typeface="宋体" panose="02010600030101010101" pitchFamily="2" charset="-122"/>
                          <a:ea typeface="宋体" panose="02010600030101010101" pitchFamily="2" charset="-122"/>
                        </a:rPr>
                        <a:t>                    Button(onClick = { /* </a:t>
                      </a:r>
                      <a:r>
                        <a:rPr lang="zh-CN" altLang="en-US" sz="1400">
                          <a:solidFill>
                            <a:srgbClr val="008080"/>
                          </a:solidFill>
                          <a:latin typeface="宋体" panose="02010600030101010101" pitchFamily="2" charset="-122"/>
                          <a:ea typeface="宋体" panose="02010600030101010101" pitchFamily="2" charset="-122"/>
                        </a:rPr>
                        <a:t>加入购物车 </a:t>
                      </a:r>
                      <a:r>
                        <a:rPr lang="en-US" altLang="zh-CN" sz="1400">
                          <a:solidFill>
                            <a:srgbClr val="008080"/>
                          </a:solidFill>
                          <a:latin typeface="宋体" panose="02010600030101010101" pitchFamily="2" charset="-122"/>
                          <a:ea typeface="宋体" panose="02010600030101010101" pitchFamily="2" charset="-122"/>
                        </a:rPr>
                        <a: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19 </a:t>
                      </a:r>
                      <a:r>
                        <a:rPr lang="en-US" altLang="zh-CN" sz="1400">
                          <a:solidFill>
                            <a:srgbClr val="008080"/>
                          </a:solidFill>
                          <a:latin typeface="宋体" panose="02010600030101010101" pitchFamily="2" charset="-122"/>
                          <a:ea typeface="宋体" panose="02010600030101010101" pitchFamily="2" charset="-122"/>
                        </a:rPr>
                        <a:t>                        Text("</a:t>
                      </a:r>
                      <a:r>
                        <a:rPr lang="zh-CN" altLang="en-US" sz="1400">
                          <a:solidFill>
                            <a:srgbClr val="008080"/>
                          </a:solidFill>
                          <a:latin typeface="宋体" panose="02010600030101010101" pitchFamily="2" charset="-122"/>
                          <a:ea typeface="宋体" panose="02010600030101010101" pitchFamily="2" charset="-122"/>
                        </a:rPr>
                        <a:t>添加</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231755" cy="45002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5.6.6 LazyColumn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：使用</a:t>
            </a:r>
            <a:r>
              <a:rPr lang="en-US" altLang="zh-CN" sz="2000" dirty="0">
                <a:latin typeface="等线" panose="02010600030101010101" pitchFamily="2" charset="-122"/>
                <a:ea typeface="等线" panose="02010600030101010101" pitchFamily="2" charset="-122"/>
                <a:cs typeface="等线" panose="02010600030101010101" pitchFamily="2" charset="-122"/>
              </a:rPr>
              <a:t>ListItem</a:t>
            </a:r>
            <a:r>
              <a:rPr lang="zh-CN" altLang="en-US" sz="2000" dirty="0">
                <a:latin typeface="等线" panose="02010600030101010101" pitchFamily="2" charset="-122"/>
                <a:ea typeface="等线" panose="02010600030101010101" pitchFamily="2" charset="-122"/>
                <a:cs typeface="等线" panose="02010600030101010101" pitchFamily="2" charset="-122"/>
              </a:rPr>
              <a:t>组件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示例中使用了</a:t>
            </a:r>
            <a:r>
              <a:rPr lang="en-US" altLang="zh-CN" sz="2000" dirty="0">
                <a:latin typeface="等线" panose="02010600030101010101" pitchFamily="2" charset="-122"/>
                <a:ea typeface="等线" panose="02010600030101010101" pitchFamily="2" charset="-122"/>
                <a:cs typeface="等线" panose="02010600030101010101" pitchFamily="2" charset="-122"/>
              </a:rPr>
              <a:t>ListItem</a:t>
            </a:r>
            <a:r>
              <a:rPr lang="zh-CN" altLang="en-US" sz="2000" dirty="0">
                <a:latin typeface="等线" panose="02010600030101010101" pitchFamily="2" charset="-122"/>
                <a:ea typeface="等线" panose="02010600030101010101" pitchFamily="2" charset="-122"/>
                <a:cs typeface="等线" panose="02010600030101010101" pitchFamily="2" charset="-122"/>
              </a:rPr>
              <a:t>组件，这是标准化列表项组件，专为构建结构清晰、风格统一的列表界面而设计的。使用</a:t>
            </a:r>
            <a:r>
              <a:rPr lang="en-US" altLang="zh-CN" sz="2000" dirty="0">
                <a:latin typeface="等线" panose="02010600030101010101" pitchFamily="2" charset="-122"/>
                <a:ea typeface="等线" panose="02010600030101010101" pitchFamily="2" charset="-122"/>
                <a:cs typeface="等线" panose="02010600030101010101" pitchFamily="2" charset="-122"/>
              </a:rPr>
              <a:t>ListItem</a:t>
            </a:r>
            <a:r>
              <a:rPr lang="zh-CN" altLang="en-US" sz="2000" dirty="0">
                <a:latin typeface="等线" panose="02010600030101010101" pitchFamily="2" charset="-122"/>
                <a:ea typeface="等线" panose="02010600030101010101" pitchFamily="2" charset="-122"/>
                <a:cs typeface="等线" panose="02010600030101010101" pitchFamily="2" charset="-122"/>
              </a:rPr>
              <a:t>可以大幅提升列表界面的开发效率和视觉一致性。它内建了标题、副标题、图标、尾部操作等常用区域，结构清晰，样式统一。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同时，组件支持高度自定义，开发者可根据实际需求自由组合内容，减少重复布局的工作量，使界面更专业、开发更高效</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pic>
        <p:nvPicPr>
          <p:cNvPr id="46" name="图片 6"/>
          <p:cNvPicPr>
            <a:picLocks noChangeAspect="1"/>
          </p:cNvPicPr>
          <p:nvPr/>
        </p:nvPicPr>
        <p:blipFill>
          <a:blip r:embed="rId8"/>
          <a:stretch>
            <a:fillRect/>
          </a:stretch>
        </p:blipFill>
        <p:spPr>
          <a:xfrm>
            <a:off x="4413568" y="2851150"/>
            <a:ext cx="3067685" cy="20828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4814570" cy="8191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5.6.6 LazyColumn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：使用</a:t>
            </a:r>
            <a:r>
              <a:rPr lang="en-US" altLang="zh-CN" sz="2000" dirty="0">
                <a:latin typeface="等线" panose="02010600030101010101" pitchFamily="2" charset="-122"/>
                <a:ea typeface="等线" panose="02010600030101010101" pitchFamily="2" charset="-122"/>
                <a:cs typeface="等线" panose="02010600030101010101" pitchFamily="2" charset="-122"/>
              </a:rPr>
              <a:t>ListItem</a:t>
            </a:r>
            <a:r>
              <a:rPr lang="zh-CN" altLang="en-US" sz="2000" dirty="0">
                <a:latin typeface="等线" panose="02010600030101010101" pitchFamily="2" charset="-122"/>
                <a:ea typeface="等线" panose="02010600030101010101" pitchFamily="2" charset="-122"/>
                <a:cs typeface="等线" panose="02010600030101010101" pitchFamily="2" charset="-122"/>
              </a:rPr>
              <a:t>组件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7" name="文本框 6"/>
          <p:cNvSpPr txBox="1"/>
          <p:nvPr/>
        </p:nvSpPr>
        <p:spPr>
          <a:xfrm>
            <a:off x="718185" y="2725420"/>
            <a:ext cx="5336540" cy="946785"/>
          </a:xfrm>
          <a:prstGeom prst="rect">
            <a:avLst/>
          </a:prstGeom>
        </p:spPr>
        <p:txBody>
          <a:bodyPr>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ListItem</a:t>
            </a:r>
            <a:r>
              <a:rPr lang="zh-CN" altLang="en-US">
                <a:latin typeface="等线" panose="02010600030101010101" pitchFamily="2" charset="-122"/>
                <a:ea typeface="等线" panose="02010600030101010101" pitchFamily="2" charset="-122"/>
                <a:cs typeface="等线" panose="02010600030101010101" pitchFamily="2" charset="-122"/>
              </a:rPr>
              <a:t>，表示使用</a:t>
            </a:r>
            <a:r>
              <a:rPr lang="en-US" altLang="zh-CN">
                <a:latin typeface="等线" panose="02010600030101010101" pitchFamily="2" charset="-122"/>
                <a:ea typeface="等线" panose="02010600030101010101" pitchFamily="2" charset="-122"/>
                <a:cs typeface="等线" panose="02010600030101010101" pitchFamily="2" charset="-122"/>
              </a:rPr>
              <a:t>ListItem</a:t>
            </a:r>
            <a:r>
              <a:rPr lang="zh-CN" altLang="en-US">
                <a:latin typeface="等线" panose="02010600030101010101" pitchFamily="2" charset="-122"/>
                <a:ea typeface="等线" panose="02010600030101010101" pitchFamily="2" charset="-122"/>
                <a:cs typeface="等线" panose="02010600030101010101" pitchFamily="2" charset="-122"/>
              </a:rPr>
              <a:t>组件。</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13</a:t>
            </a:r>
            <a:r>
              <a:rPr lang="zh-CN" altLang="en-US">
                <a:latin typeface="等线" panose="02010600030101010101" pitchFamily="2" charset="-122"/>
                <a:ea typeface="等线" panose="02010600030101010101" pitchFamily="2" charset="-122"/>
                <a:cs typeface="等线" panose="02010600030101010101" pitchFamily="2" charset="-122"/>
              </a:rPr>
              <a:t>行代码代码中，对应的</a:t>
            </a:r>
            <a:r>
              <a:rPr lang="en-US" altLang="zh-CN">
                <a:latin typeface="等线" panose="02010600030101010101" pitchFamily="2" charset="-122"/>
                <a:ea typeface="等线" panose="02010600030101010101" pitchFamily="2" charset="-122"/>
                <a:cs typeface="等线" panose="02010600030101010101" pitchFamily="2" charset="-122"/>
              </a:rPr>
              <a:t>ListItem</a:t>
            </a:r>
            <a:r>
              <a:rPr lang="zh-CN" altLang="en-US">
                <a:latin typeface="等线" panose="02010600030101010101" pitchFamily="2" charset="-122"/>
                <a:ea typeface="等线" panose="02010600030101010101" pitchFamily="2" charset="-122"/>
                <a:cs typeface="等线" panose="02010600030101010101" pitchFamily="2" charset="-122"/>
              </a:rPr>
              <a:t>属性和说明可以参考表</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8" name="表格 7"/>
          <p:cNvGraphicFramePr/>
          <p:nvPr/>
        </p:nvGraphicFramePr>
        <p:xfrm>
          <a:off x="6260465" y="193738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LazyColumn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items(3) { index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ListItem(</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headlineContent = { Text("</a:t>
                      </a:r>
                      <a:r>
                        <a:rPr lang="zh-CN" altLang="en-US" sz="1400">
                          <a:solidFill>
                            <a:srgbClr val="008080"/>
                          </a:solidFill>
                          <a:latin typeface="宋体" panose="02010600030101010101" pitchFamily="2" charset="-122"/>
                          <a:ea typeface="宋体" panose="02010600030101010101" pitchFamily="2" charset="-122"/>
                        </a:rPr>
                        <a:t>这是第</a:t>
                      </a:r>
                      <a:r>
                        <a:rPr lang="en-US" altLang="zh-CN" sz="1400">
                          <a:solidFill>
                            <a:srgbClr val="008080"/>
                          </a:solidFill>
                          <a:latin typeface="宋体" panose="02010600030101010101" pitchFamily="2" charset="-122"/>
                          <a:ea typeface="宋体" panose="02010600030101010101" pitchFamily="2" charset="-122"/>
                        </a:rPr>
                        <a:t>${index + 1}</a:t>
                      </a:r>
                      <a:r>
                        <a:rPr lang="zh-CN" altLang="en-US" sz="1400">
                          <a:solidFill>
                            <a:srgbClr val="008080"/>
                          </a:solidFill>
                          <a:latin typeface="宋体" panose="02010600030101010101" pitchFamily="2" charset="-122"/>
                          <a:ea typeface="宋体" panose="02010600030101010101" pitchFamily="2" charset="-122"/>
                        </a:rPr>
                        <a:t>行标题</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overlineContent = { Text("</a:t>
                      </a:r>
                      <a:r>
                        <a:rPr lang="zh-CN" altLang="en-US" sz="1400">
                          <a:solidFill>
                            <a:srgbClr val="008080"/>
                          </a:solidFill>
                          <a:latin typeface="宋体" panose="02010600030101010101" pitchFamily="2" charset="-122"/>
                          <a:ea typeface="宋体" panose="02010600030101010101" pitchFamily="2" charset="-122"/>
                        </a:rPr>
                        <a:t>顶部补充内容</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supportingContent = { Text("</a:t>
                      </a:r>
                      <a:r>
                        <a:rPr lang="zh-CN" altLang="en-US" sz="1400">
                          <a:solidFill>
                            <a:srgbClr val="008080"/>
                          </a:solidFill>
                          <a:latin typeface="宋体" panose="02010600030101010101" pitchFamily="2" charset="-122"/>
                          <a:ea typeface="宋体" panose="02010600030101010101" pitchFamily="2" charset="-122"/>
                        </a:rPr>
                        <a:t>副内容说明</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leadingContent =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Icon(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Icons.Filled.Favorite,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contentDescription = "Localized description",</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13 </a:t>
                      </a:r>
                      <a:r>
                        <a:rPr lang="en-US" altLang="zh-CN" sz="1400">
                          <a:solidFill>
                            <a:srgbClr val="008080"/>
                          </a:solidFill>
                          <a:latin typeface="宋体" panose="02010600030101010101" pitchFamily="2" charset="-122"/>
                          <a:ea typeface="宋体" panose="02010600030101010101" pitchFamily="2" charset="-122"/>
                        </a:rPr>
                        <a:t>                trailingContent = { Text("</a:t>
                      </a:r>
                      <a:r>
                        <a:rPr lang="zh-CN" altLang="en-US" sz="1400">
                          <a:solidFill>
                            <a:srgbClr val="008080"/>
                          </a:solidFill>
                          <a:latin typeface="宋体" panose="02010600030101010101" pitchFamily="2" charset="-122"/>
                          <a:ea typeface="宋体" panose="02010600030101010101" pitchFamily="2" charset="-122"/>
                        </a:rPr>
                        <a:t>尾部内容</a:t>
                      </a:r>
                      <a:r>
                        <a:rPr lang="en-US" altLang="zh-CN" sz="1400">
                          <a:solidFill>
                            <a:srgbClr val="008080"/>
                          </a:solidFill>
                          <a:latin typeface="宋体" panose="02010600030101010101" pitchFamily="2" charset="-122"/>
                          <a:ea typeface="宋体" panose="02010600030101010101" pitchFamily="2" charset="-122"/>
                        </a:rPr>
                        <a:t>")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HorizontalDivider()</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custDataLst>
              <p:tags r:id="rId8"/>
            </p:custDataLst>
          </p:nvPr>
        </p:nvGraphicFramePr>
        <p:xfrm>
          <a:off x="718185" y="3889375"/>
          <a:ext cx="5336540" cy="2052955"/>
        </p:xfrm>
        <a:graphic>
          <a:graphicData uri="http://schemas.openxmlformats.org/drawingml/2006/table">
            <a:tbl>
              <a:tblPr firstRow="1" bandRow="1">
                <a:tableStyleId>{AF8EA0EB-083F-49C8-83F6-25E9E099664A}</a:tableStyleId>
              </a:tblPr>
              <a:tblGrid>
                <a:gridCol w="2668270"/>
                <a:gridCol w="2668270"/>
              </a:tblGrid>
              <a:tr h="298450">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属性名</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说明</a:t>
                      </a:r>
                      <a:endParaRPr lang="zh-CN" sz="1400">
                        <a:latin typeface="等线" panose="02010600030101010101" pitchFamily="2" charset="-122"/>
                        <a:ea typeface="等线" panose="02010600030101010101" pitchFamily="2" charset="-122"/>
                      </a:endParaRPr>
                    </a:p>
                  </a:txBody>
                  <a:tcPr marL="9525" marR="9525" marT="9525" marB="9525" anchor="ctr" anchorCtr="1"/>
                </a:tc>
              </a:tr>
              <a:tr h="29845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headlineContent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主内容区域，通常是标题文字</a:t>
                      </a:r>
                      <a:endParaRPr lang="zh-CN" sz="1400">
                        <a:latin typeface="等线" panose="02010600030101010101" pitchFamily="2" charset="-122"/>
                        <a:ea typeface="等线" panose="02010600030101010101" pitchFamily="2" charset="-122"/>
                      </a:endParaRPr>
                    </a:p>
                  </a:txBody>
                  <a:tcPr marL="9525" marR="9525" marT="9525" marB="9525" anchor="ctr" anchorCtr="1"/>
                </a:tc>
              </a:tr>
              <a:tr h="29845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supportingContent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可选，副内容区域，用于说明或次要信息</a:t>
                      </a:r>
                      <a:endParaRPr lang="zh-CN" sz="1400">
                        <a:latin typeface="等线" panose="02010600030101010101" pitchFamily="2" charset="-122"/>
                        <a:ea typeface="等线" panose="02010600030101010101" pitchFamily="2" charset="-122"/>
                      </a:endParaRPr>
                    </a:p>
                  </a:txBody>
                  <a:tcPr marL="9525" marR="9525" marT="9525" marB="9525" anchor="ctr" anchorCtr="1"/>
                </a:tc>
              </a:tr>
              <a:tr h="29845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leadingContent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可选，前置图标</a:t>
                      </a:r>
                      <a:r>
                        <a:rPr lang="en-US" altLang="zh-CN" sz="1400">
                          <a:latin typeface="等线" panose="02010600030101010101" pitchFamily="2" charset="-122"/>
                          <a:ea typeface="等线" panose="02010600030101010101" pitchFamily="2" charset="-122"/>
                          <a:cs typeface="等线" panose="02010600030101010101" pitchFamily="2" charset="-122"/>
                        </a:rPr>
                        <a:t>/</a:t>
                      </a:r>
                      <a:r>
                        <a:rPr lang="zh-CN" altLang="en-US" sz="1400">
                          <a:latin typeface="等线" panose="02010600030101010101" pitchFamily="2" charset="-122"/>
                          <a:ea typeface="等线" panose="02010600030101010101" pitchFamily="2" charset="-122"/>
                          <a:cs typeface="等线" panose="02010600030101010101" pitchFamily="2" charset="-122"/>
                        </a:rPr>
                        <a:t>头像区域</a:t>
                      </a:r>
                      <a:r>
                        <a:rPr lang="zh-CN" sz="1400">
                          <a:latin typeface="等线" panose="02010600030101010101" pitchFamily="2" charset="-122"/>
                          <a:ea typeface="等线" panose="02010600030101010101" pitchFamily="2" charset="-122"/>
                          <a:cs typeface="等线" panose="02010600030101010101" pitchFamily="2" charset="-122"/>
                        </a:rPr>
                        <a:t>，常用于放置</a:t>
                      </a:r>
                      <a:r>
                        <a:rPr lang="zh-CN" altLang="en-US" sz="1400">
                          <a:latin typeface="等线" panose="02010600030101010101" pitchFamily="2" charset="-122"/>
                          <a:ea typeface="等线" panose="02010600030101010101" pitchFamily="2" charset="-122"/>
                          <a:cs typeface="等线" panose="02010600030101010101" pitchFamily="2" charset="-122"/>
                        </a:rPr>
                        <a:t> </a:t>
                      </a:r>
                      <a:r>
                        <a:rPr lang="en-US" altLang="zh-CN" sz="1400">
                          <a:latin typeface="等线" panose="02010600030101010101" pitchFamily="2" charset="-122"/>
                          <a:ea typeface="等线" panose="02010600030101010101" pitchFamily="2" charset="-122"/>
                          <a:cs typeface="等线" panose="02010600030101010101" pitchFamily="2" charset="-122"/>
                        </a:rPr>
                        <a:t>Icon/Image</a:t>
                      </a:r>
                      <a:endParaRPr lang="en-US" altLang="zh-CN"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29845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overlineContent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可选，顶部补充信息，出现在标题上方</a:t>
                      </a:r>
                      <a:endParaRPr lang="zh-CN" sz="1400">
                        <a:latin typeface="等线" panose="02010600030101010101" pitchFamily="2" charset="-122"/>
                        <a:ea typeface="等线" panose="02010600030101010101" pitchFamily="2" charset="-122"/>
                      </a:endParaRPr>
                    </a:p>
                  </a:txBody>
                  <a:tcPr marL="9525" marR="9525" marT="9525" marB="9525" anchor="ctr" anchorCtr="1"/>
                </a:tc>
              </a:tr>
              <a:tr h="56070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trailingContent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可选，尾部内容区域，用于放操作图标或信息（如时间）</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023475" cy="28968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5.6.7 LazyRow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LazyRow</a:t>
            </a:r>
            <a:r>
              <a:rPr lang="zh-CN" altLang="en-US" sz="2000" dirty="0">
                <a:latin typeface="等线" panose="02010600030101010101" pitchFamily="2" charset="-122"/>
                <a:ea typeface="等线" panose="02010600030101010101" pitchFamily="2" charset="-122"/>
                <a:cs typeface="等线" panose="02010600030101010101" pitchFamily="2" charset="-122"/>
              </a:rPr>
              <a:t>用于构建横向滚动列表的组件，具有懒加载特性，仅渲染屏幕可见的部分，适合展示横向排列的数据项。在实际应用中，多用于呈现图片</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视频轮播、分类标签选择栏、推荐内容滑动卡片等功能</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458460" cy="17557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5.6.7 LazyRow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：分类标签</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中使用了</a:t>
            </a:r>
            <a:r>
              <a:rPr lang="en-US" altLang="zh-CN" sz="2000" dirty="0">
                <a:latin typeface="等线" panose="02010600030101010101" pitchFamily="2" charset="-122"/>
                <a:ea typeface="等线" panose="02010600030101010101" pitchFamily="2" charset="-122"/>
                <a:cs typeface="等线" panose="02010600030101010101" pitchFamily="2" charset="-122"/>
              </a:rPr>
              <a:t>LazyRow</a:t>
            </a:r>
            <a:r>
              <a:rPr lang="zh-CN" altLang="en-US" sz="2000" dirty="0">
                <a:latin typeface="等线" panose="02010600030101010101" pitchFamily="2" charset="-122"/>
                <a:ea typeface="等线" panose="02010600030101010101" pitchFamily="2" charset="-122"/>
                <a:cs typeface="等线" panose="02010600030101010101" pitchFamily="2" charset="-122"/>
              </a:rPr>
              <a:t>组件，用于构建水平滚动列表的组件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7" name="文本框 6"/>
          <p:cNvSpPr txBox="1"/>
          <p:nvPr/>
        </p:nvSpPr>
        <p:spPr>
          <a:xfrm>
            <a:off x="718185" y="4314825"/>
            <a:ext cx="5336540" cy="2046605"/>
          </a:xfrm>
          <a:prstGeom prst="rect">
            <a:avLst/>
          </a:prstGeom>
        </p:spPr>
        <p:txBody>
          <a:bodyPr>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letters</a:t>
            </a:r>
            <a:r>
              <a:rPr lang="zh-CN" altLang="en-US">
                <a:latin typeface="等线" panose="02010600030101010101" pitchFamily="2" charset="-122"/>
                <a:ea typeface="等线" panose="02010600030101010101" pitchFamily="2" charset="-122"/>
                <a:cs typeface="等线" panose="02010600030101010101" pitchFamily="2" charset="-122"/>
              </a:rPr>
              <a:t>中的数据无法在屏幕的宽度下显示全部内容，此时可以横向划动水平列表，产生滚动效果进行查看。</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LazyRow</a:t>
            </a:r>
            <a:r>
              <a:rPr lang="zh-CN" altLang="en-US">
                <a:latin typeface="等线" panose="02010600030101010101" pitchFamily="2" charset="-122"/>
                <a:ea typeface="等线" panose="02010600030101010101" pitchFamily="2" charset="-122"/>
                <a:cs typeface="等线" panose="02010600030101010101" pitchFamily="2" charset="-122"/>
              </a:rPr>
              <a:t>创建水平滚动列表。</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itemsIndexed(...)</a:t>
            </a:r>
            <a:r>
              <a:rPr lang="zh-CN" altLang="en-US">
                <a:latin typeface="等线" panose="02010600030101010101" pitchFamily="2" charset="-122"/>
                <a:ea typeface="等线" panose="02010600030101010101" pitchFamily="2" charset="-122"/>
                <a:cs typeface="等线" panose="02010600030101010101" pitchFamily="2" charset="-122"/>
              </a:rPr>
              <a:t>是另一个用于懒加载的列表构建器函数，</a:t>
            </a:r>
            <a:r>
              <a:rPr lang="en-US" altLang="zh-CN">
                <a:latin typeface="等线" panose="02010600030101010101" pitchFamily="2" charset="-122"/>
                <a:ea typeface="等线" panose="02010600030101010101" pitchFamily="2" charset="-122"/>
                <a:cs typeface="等线" panose="02010600030101010101" pitchFamily="2" charset="-122"/>
              </a:rPr>
              <a:t>itemsIndexed</a:t>
            </a:r>
            <a:r>
              <a:rPr lang="zh-CN" altLang="en-US">
                <a:latin typeface="等线" panose="02010600030101010101" pitchFamily="2" charset="-122"/>
                <a:ea typeface="等线" panose="02010600030101010101" pitchFamily="2" charset="-122"/>
                <a:cs typeface="等线" panose="02010600030101010101" pitchFamily="2" charset="-122"/>
              </a:rPr>
              <a:t>可以直接使用列表数据本身（</a:t>
            </a:r>
            <a:r>
              <a:rPr lang="en-US" altLang="zh-CN">
                <a:latin typeface="等线" panose="02010600030101010101" pitchFamily="2" charset="-122"/>
                <a:ea typeface="等线" panose="02010600030101010101" pitchFamily="2" charset="-122"/>
                <a:cs typeface="等线" panose="02010600030101010101" pitchFamily="2" charset="-122"/>
              </a:rPr>
              <a:t>item </a:t>
            </a:r>
            <a:r>
              <a:rPr lang="zh-CN" altLang="en-US">
                <a:latin typeface="等线" panose="02010600030101010101" pitchFamily="2" charset="-122"/>
                <a:ea typeface="等线" panose="02010600030101010101" pitchFamily="2" charset="-122"/>
                <a:cs typeface="等线" panose="02010600030101010101" pitchFamily="2" charset="-122"/>
              </a:rPr>
              <a:t>）和其索引号（</a:t>
            </a:r>
            <a:r>
              <a:rPr lang="en-US" altLang="zh-CN">
                <a:latin typeface="等线" panose="02010600030101010101" pitchFamily="2" charset="-122"/>
                <a:ea typeface="等线" panose="02010600030101010101" pitchFamily="2" charset="-122"/>
                <a:cs typeface="等线" panose="02010600030101010101" pitchFamily="2" charset="-122"/>
              </a:rPr>
              <a:t>Index</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8" name="表格 7"/>
          <p:cNvGraphicFramePr/>
          <p:nvPr/>
        </p:nvGraphicFramePr>
        <p:xfrm>
          <a:off x="6260465" y="422783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val letters = listOf("A", "B", "C", "D", "E","F","G","H","I","J","K","L","M")</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LazyRow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itemsIndexed(letters) { index, item -&gt;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text = item,</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30" name="图片 4"/>
          <p:cNvPicPr>
            <a:picLocks noChangeAspect="1"/>
          </p:cNvPicPr>
          <p:nvPr/>
        </p:nvPicPr>
        <p:blipFill>
          <a:blip r:embed="rId8"/>
          <a:stretch>
            <a:fillRect/>
          </a:stretch>
        </p:blipFill>
        <p:spPr>
          <a:xfrm>
            <a:off x="7149465" y="2993073"/>
            <a:ext cx="3633470" cy="476885"/>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458460" cy="22758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5.6.7 LazyRow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：图片轮播示</a:t>
            </a:r>
            <a:r>
              <a:rPr lang="zh-CN" altLang="en-US" sz="2000" dirty="0">
                <a:latin typeface="等线" panose="02010600030101010101" pitchFamily="2" charset="-122"/>
                <a:ea typeface="等线" panose="02010600030101010101" pitchFamily="2" charset="-122"/>
                <a:cs typeface="等线" panose="02010600030101010101" pitchFamily="2" charset="-122"/>
              </a:rPr>
              <a:t>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图片轮播常用于展示商品预览、活动宣传、推荐内容等横向滑动图片集合，适合电商首页、社交媒体、新闻客户端等场景，提升界面互动性与视觉吸引力</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7" name="文本框 6"/>
          <p:cNvSpPr txBox="1"/>
          <p:nvPr/>
        </p:nvSpPr>
        <p:spPr>
          <a:xfrm>
            <a:off x="870585" y="4494530"/>
            <a:ext cx="5336540" cy="2241550"/>
          </a:xfrm>
          <a:prstGeom prst="rect">
            <a:avLst/>
          </a:prstGeom>
        </p:spPr>
        <p:txBody>
          <a:bodyPr>
            <a:no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8</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10</a:t>
            </a:r>
            <a:r>
              <a:rPr lang="zh-CN" altLang="en-US">
                <a:latin typeface="等线" panose="02010600030101010101" pitchFamily="2" charset="-122"/>
                <a:ea typeface="等线" panose="02010600030101010101" pitchFamily="2" charset="-122"/>
                <a:cs typeface="等线" panose="02010600030101010101" pitchFamily="2" charset="-122"/>
              </a:rPr>
              <a:t>行代码首先设定</a:t>
            </a:r>
            <a:r>
              <a:rPr lang="en-US" altLang="zh-CN">
                <a:latin typeface="等线" panose="02010600030101010101" pitchFamily="2" charset="-122"/>
                <a:ea typeface="等线" panose="02010600030101010101" pitchFamily="2" charset="-122"/>
                <a:cs typeface="等线" panose="02010600030101010101" pitchFamily="2" charset="-122"/>
              </a:rPr>
              <a:t>LazyRow</a:t>
            </a:r>
            <a:r>
              <a:rPr lang="zh-CN" altLang="en-US">
                <a:latin typeface="等线" panose="02010600030101010101" pitchFamily="2" charset="-122"/>
                <a:ea typeface="等线" panose="02010600030101010101" pitchFamily="2" charset="-122"/>
                <a:cs typeface="等线" panose="02010600030101010101" pitchFamily="2" charset="-122"/>
              </a:rPr>
              <a:t>的高度为</a:t>
            </a:r>
            <a:r>
              <a:rPr lang="en-US" altLang="zh-CN">
                <a:latin typeface="等线" panose="02010600030101010101" pitchFamily="2" charset="-122"/>
                <a:ea typeface="等线" panose="02010600030101010101" pitchFamily="2" charset="-122"/>
                <a:cs typeface="等线" panose="02010600030101010101" pitchFamily="2" charset="-122"/>
              </a:rPr>
              <a:t>200.dp</a:t>
            </a:r>
            <a:r>
              <a:rPr lang="zh-CN" altLang="en-US">
                <a:latin typeface="等线" panose="02010600030101010101" pitchFamily="2" charset="-122"/>
                <a:ea typeface="等线" panose="02010600030101010101" pitchFamily="2" charset="-122"/>
                <a:cs typeface="等线" panose="02010600030101010101" pitchFamily="2" charset="-122"/>
              </a:rPr>
              <a:t>，宽度为充满屏幕宽度。</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15</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19</a:t>
            </a:r>
            <a:r>
              <a:rPr lang="zh-CN" altLang="en-US">
                <a:latin typeface="等线" panose="02010600030101010101" pitchFamily="2" charset="-122"/>
                <a:ea typeface="等线" panose="02010600030101010101" pitchFamily="2" charset="-122"/>
                <a:cs typeface="等线" panose="02010600030101010101" pitchFamily="2" charset="-122"/>
              </a:rPr>
              <a:t>行代码在</a:t>
            </a:r>
            <a:r>
              <a:rPr lang="en-US" altLang="zh-CN">
                <a:latin typeface="等线" panose="02010600030101010101" pitchFamily="2" charset="-122"/>
                <a:ea typeface="等线" panose="02010600030101010101" pitchFamily="2" charset="-122"/>
                <a:cs typeface="等线" panose="02010600030101010101" pitchFamily="2" charset="-122"/>
              </a:rPr>
              <a:t>LazyRow</a:t>
            </a:r>
            <a:r>
              <a:rPr lang="zh-CN" altLang="en-US">
                <a:latin typeface="等线" panose="02010600030101010101" pitchFamily="2" charset="-122"/>
                <a:ea typeface="等线" panose="02010600030101010101" pitchFamily="2" charset="-122"/>
                <a:cs typeface="等线" panose="02010600030101010101" pitchFamily="2" charset="-122"/>
              </a:rPr>
              <a:t>内部使用</a:t>
            </a:r>
            <a:r>
              <a:rPr lang="en-US" altLang="zh-CN">
                <a:latin typeface="等线" panose="02010600030101010101" pitchFamily="2" charset="-122"/>
                <a:ea typeface="等线" panose="02010600030101010101" pitchFamily="2" charset="-122"/>
                <a:cs typeface="等线" panose="02010600030101010101" pitchFamily="2" charset="-122"/>
              </a:rPr>
              <a:t>Card</a:t>
            </a:r>
            <a:r>
              <a:rPr lang="zh-CN" altLang="en-US">
                <a:latin typeface="等线" panose="02010600030101010101" pitchFamily="2" charset="-122"/>
                <a:ea typeface="等线" panose="02010600030101010101" pitchFamily="2" charset="-122"/>
                <a:cs typeface="等线" panose="02010600030101010101" pitchFamily="2" charset="-122"/>
              </a:rPr>
              <a:t>作为图片的父组件，设定</a:t>
            </a:r>
            <a:r>
              <a:rPr lang="en-US" altLang="zh-CN">
                <a:latin typeface="等线" panose="02010600030101010101" pitchFamily="2" charset="-122"/>
                <a:ea typeface="等线" panose="02010600030101010101" pitchFamily="2" charset="-122"/>
                <a:cs typeface="等线" panose="02010600030101010101" pitchFamily="2" charset="-122"/>
              </a:rPr>
              <a:t>Card</a:t>
            </a:r>
            <a:r>
              <a:rPr lang="zh-CN" altLang="en-US">
                <a:latin typeface="等线" panose="02010600030101010101" pitchFamily="2" charset="-122"/>
                <a:ea typeface="等线" panose="02010600030101010101" pitchFamily="2" charset="-122"/>
                <a:cs typeface="等线" panose="02010600030101010101" pitchFamily="2" charset="-122"/>
              </a:rPr>
              <a:t>的宽度为</a:t>
            </a:r>
            <a:r>
              <a:rPr lang="en-US" altLang="zh-CN">
                <a:latin typeface="等线" panose="02010600030101010101" pitchFamily="2" charset="-122"/>
                <a:ea typeface="等线" panose="02010600030101010101" pitchFamily="2" charset="-122"/>
                <a:cs typeface="等线" panose="02010600030101010101" pitchFamily="2" charset="-122"/>
              </a:rPr>
              <a:t>300.dp</a:t>
            </a:r>
            <a:r>
              <a:rPr lang="zh-CN" altLang="en-US">
                <a:latin typeface="等线" panose="02010600030101010101" pitchFamily="2" charset="-122"/>
                <a:ea typeface="等线" panose="02010600030101010101" pitchFamily="2" charset="-122"/>
                <a:cs typeface="等线" panose="02010600030101010101" pitchFamily="2" charset="-122"/>
              </a:rPr>
              <a:t>，高度充满父组件</a:t>
            </a:r>
            <a:r>
              <a:rPr lang="en-US" altLang="zh-CN">
                <a:latin typeface="等线" panose="02010600030101010101" pitchFamily="2" charset="-122"/>
                <a:ea typeface="等线" panose="02010600030101010101" pitchFamily="2" charset="-122"/>
                <a:cs typeface="等线" panose="02010600030101010101" pitchFamily="2" charset="-122"/>
              </a:rPr>
              <a:t>LazyRow</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12</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26</a:t>
            </a:r>
            <a:r>
              <a:rPr lang="zh-CN" altLang="en-US">
                <a:latin typeface="等线" panose="02010600030101010101" pitchFamily="2" charset="-122"/>
                <a:ea typeface="等线" panose="02010600030101010101" pitchFamily="2" charset="-122"/>
                <a:cs typeface="等线" panose="02010600030101010101" pitchFamily="2" charset="-122"/>
              </a:rPr>
              <a:t>行代码设定图片填充满父组件</a:t>
            </a:r>
            <a:r>
              <a:rPr lang="en-US" altLang="zh-CN">
                <a:latin typeface="等线" panose="02010600030101010101" pitchFamily="2" charset="-122"/>
                <a:ea typeface="等线" panose="02010600030101010101" pitchFamily="2" charset="-122"/>
                <a:cs typeface="等线" panose="02010600030101010101" pitchFamily="2" charset="-122"/>
              </a:rPr>
              <a:t>Card</a:t>
            </a:r>
            <a:r>
              <a:rPr lang="zh-CN" altLang="en-US">
                <a:latin typeface="等线" panose="02010600030101010101" pitchFamily="2" charset="-122"/>
                <a:ea typeface="等线" panose="02010600030101010101" pitchFamily="2" charset="-122"/>
                <a:cs typeface="等线" panose="02010600030101010101" pitchFamily="2" charset="-122"/>
              </a:rPr>
              <a:t>，并使用</a:t>
            </a:r>
            <a:r>
              <a:rPr lang="en-US" altLang="zh-CN">
                <a:latin typeface="等线" panose="02010600030101010101" pitchFamily="2" charset="-122"/>
                <a:ea typeface="等线" panose="02010600030101010101" pitchFamily="2" charset="-122"/>
                <a:cs typeface="等线" panose="02010600030101010101" pitchFamily="2" charset="-122"/>
              </a:rPr>
              <a:t>imageList</a:t>
            </a:r>
            <a:r>
              <a:rPr lang="zh-CN" altLang="en-US">
                <a:latin typeface="等线" panose="02010600030101010101" pitchFamily="2" charset="-122"/>
                <a:ea typeface="等线" panose="02010600030101010101" pitchFamily="2" charset="-122"/>
                <a:cs typeface="等线" panose="02010600030101010101" pitchFamily="2" charset="-122"/>
              </a:rPr>
              <a:t>中的图片</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41" name="图片 5"/>
          <p:cNvPicPr>
            <a:picLocks noChangeAspect="1"/>
          </p:cNvPicPr>
          <p:nvPr/>
        </p:nvPicPr>
        <p:blipFill>
          <a:blip r:embed="rId8"/>
          <a:stretch>
            <a:fillRect/>
          </a:stretch>
        </p:blipFill>
        <p:spPr>
          <a:xfrm>
            <a:off x="3971925" y="1543685"/>
            <a:ext cx="2436495" cy="1253490"/>
          </a:xfrm>
          <a:prstGeom prst="rect">
            <a:avLst/>
          </a:prstGeom>
          <a:noFill/>
          <a:ln>
            <a:noFill/>
          </a:ln>
        </p:spPr>
      </p:pic>
      <p:graphicFrame>
        <p:nvGraphicFramePr>
          <p:cNvPr id="2" name="表格 1"/>
          <p:cNvGraphicFramePr/>
          <p:nvPr/>
        </p:nvGraphicFramePr>
        <p:xfrm>
          <a:off x="6632575" y="1219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val imageList = listOf(</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R.drawable.ic_launcher_background,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R.drawable.ic_launcher_background,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R.drawable.ic_launcher_background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LazyRow(</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.height(200.dp),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horizontalArrangement = Arrangement.spacedBy(12.dp),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contentPadding = PaddingValues(horizontal = 16.dp)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itemsIndexed(imageList) { index, imageRes -&gt;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Card(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shape = RoundedCornerShape(16.dp),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rPr>
                        <a:t>                    .width(300.dp)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rPr>
                        <a:t>                    .fillMaxHeight(),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rPr>
                        <a:t>                elevation = CardDefaults.cardElevation(defaultElevation = 4.dp)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rPr>
                        <a:t>                Image(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rPr>
                        <a:t>                    painter = painterResource(id = imageRes),</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rPr>
                        <a:t>                    contentDescription = null,</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rPr>
                        <a:t>                    contentScale = ContentScale.Crop,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26 </a:t>
                      </a:r>
                      <a:r>
                        <a:rPr lang="en-US" altLang="zh-CN" sz="1400">
                          <a:solidFill>
                            <a:srgbClr val="008080"/>
                          </a:solidFill>
                          <a:latin typeface="等线" panose="02010600030101010101" pitchFamily="2" charset="-122"/>
                          <a:ea typeface="等线" panose="02010600030101010101" pitchFamily="2" charset="-122"/>
                        </a:rPr>
                        <a:t>                    modifier = Modifier.fillMaxSize()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27 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29 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30 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982325" cy="43586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5.6.8 TabRow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TabRow</a:t>
            </a:r>
            <a:r>
              <a:rPr lang="zh-CN" altLang="en-US" sz="2000" dirty="0">
                <a:latin typeface="等线" panose="02010600030101010101" pitchFamily="2" charset="-122"/>
                <a:ea typeface="等线" panose="02010600030101010101" pitchFamily="2" charset="-122"/>
                <a:cs typeface="等线" panose="02010600030101010101" pitchFamily="2" charset="-122"/>
              </a:rPr>
              <a:t>用于构建水平标签栏（</a:t>
            </a:r>
            <a:r>
              <a:rPr lang="en-US" altLang="zh-CN" sz="2000" dirty="0">
                <a:latin typeface="等线" panose="02010600030101010101" pitchFamily="2" charset="-122"/>
                <a:ea typeface="等线" panose="02010600030101010101" pitchFamily="2" charset="-122"/>
                <a:cs typeface="等线" panose="02010600030101010101" pitchFamily="2" charset="-122"/>
              </a:rPr>
              <a:t>Tabs</a:t>
            </a:r>
            <a:r>
              <a:rPr lang="zh-CN" altLang="en-US" sz="2000" dirty="0">
                <a:latin typeface="等线" panose="02010600030101010101" pitchFamily="2" charset="-122"/>
                <a:ea typeface="等线" panose="02010600030101010101" pitchFamily="2" charset="-122"/>
                <a:cs typeface="等线" panose="02010600030101010101" pitchFamily="2" charset="-122"/>
              </a:rPr>
              <a:t>）的组件，它保持了熟悉的结构和用法，支持自定义选中指示器、滚动行为等。每个标签项由</a:t>
            </a:r>
            <a:r>
              <a:rPr lang="en-US" altLang="zh-CN" sz="2000" dirty="0">
                <a:latin typeface="等线" panose="02010600030101010101" pitchFamily="2" charset="-122"/>
                <a:ea typeface="等线" panose="02010600030101010101" pitchFamily="2" charset="-122"/>
                <a:cs typeface="等线" panose="02010600030101010101" pitchFamily="2" charset="-122"/>
              </a:rPr>
              <a:t>Tab</a:t>
            </a:r>
            <a:r>
              <a:rPr lang="zh-CN" altLang="en-US" sz="2000" dirty="0">
                <a:latin typeface="等线" panose="02010600030101010101" pitchFamily="2" charset="-122"/>
                <a:ea typeface="等线" panose="02010600030101010101" pitchFamily="2" charset="-122"/>
                <a:cs typeface="等线" panose="02010600030101010101" pitchFamily="2" charset="-122"/>
              </a:rPr>
              <a:t>组件表示，可以显示文本、图标或两者的组合。通过维护当前选中的索引（如</a:t>
            </a:r>
            <a:r>
              <a:rPr lang="en-US" altLang="zh-CN" sz="2000" dirty="0">
                <a:latin typeface="等线" panose="02010600030101010101" pitchFamily="2" charset="-122"/>
                <a:ea typeface="等线" panose="02010600030101010101" pitchFamily="2" charset="-122"/>
                <a:cs typeface="等线" panose="02010600030101010101" pitchFamily="2" charset="-122"/>
              </a:rPr>
              <a:t>selectedTabIndex</a:t>
            </a:r>
            <a:r>
              <a:rPr lang="zh-CN" altLang="en-US" sz="2000" dirty="0">
                <a:latin typeface="等线" panose="02010600030101010101" pitchFamily="2" charset="-122"/>
                <a:ea typeface="等线" panose="02010600030101010101" pitchFamily="2" charset="-122"/>
                <a:cs typeface="等线" panose="02010600030101010101" pitchFamily="2" charset="-122"/>
              </a:rPr>
              <a:t>），配合状态更新，</a:t>
            </a:r>
            <a:r>
              <a:rPr lang="en-US" altLang="zh-CN" sz="2000" dirty="0">
                <a:latin typeface="等线" panose="02010600030101010101" pitchFamily="2" charset="-122"/>
                <a:ea typeface="等线" panose="02010600030101010101" pitchFamily="2" charset="-122"/>
                <a:cs typeface="等线" panose="02010600030101010101" pitchFamily="2" charset="-122"/>
              </a:rPr>
              <a:t>TabRow</a:t>
            </a:r>
            <a:r>
              <a:rPr lang="zh-CN" altLang="en-US" sz="2000" dirty="0">
                <a:latin typeface="等线" panose="02010600030101010101" pitchFamily="2" charset="-122"/>
                <a:ea typeface="等线" panose="02010600030101010101" pitchFamily="2" charset="-122"/>
                <a:cs typeface="等线" panose="02010600030101010101" pitchFamily="2" charset="-122"/>
              </a:rPr>
              <a:t>可以实现常见的页面切换交互。</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在实际开发中，</a:t>
            </a:r>
            <a:r>
              <a:rPr lang="en-US" altLang="zh-CN" sz="2000" dirty="0">
                <a:latin typeface="等线" panose="02010600030101010101" pitchFamily="2" charset="-122"/>
                <a:ea typeface="等线" panose="02010600030101010101" pitchFamily="2" charset="-122"/>
                <a:cs typeface="等线" panose="02010600030101010101" pitchFamily="2" charset="-122"/>
              </a:rPr>
              <a:t>TabRow</a:t>
            </a:r>
            <a:r>
              <a:rPr lang="zh-CN" altLang="en-US" sz="2000" dirty="0">
                <a:latin typeface="等线" panose="02010600030101010101" pitchFamily="2" charset="-122"/>
                <a:ea typeface="等线" panose="02010600030101010101" pitchFamily="2" charset="-122"/>
                <a:cs typeface="等线" panose="02010600030101010101" pitchFamily="2" charset="-122"/>
              </a:rPr>
              <a:t>常用于构建多页面内容的入口，例如首页、推荐、我的等场景，用户可通过点击标签快速切换内容区。它也适合用于内容分类、步骤引导等界面设计</a:t>
            </a:r>
            <a:r>
              <a:rPr lang="zh-CN" altLang="en-US" sz="2000" dirty="0">
                <a:latin typeface="等线" panose="02010600030101010101" pitchFamily="2" charset="-122"/>
                <a:ea typeface="等线" panose="02010600030101010101" pitchFamily="2" charset="-122"/>
                <a:cs typeface="等线" panose="02010600030101010101" pitchFamily="2" charset="-122"/>
              </a:rPr>
              <a:t>图片轮播常用于展示商品预览、活动宣传、推荐内容等横向滑动图片集合，适合电商首页、社交媒体、新闻客户端等场景，提升界面互动性与视觉吸引力</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458460" cy="22758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5.6.8 TabRow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：水平标签栏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7" name="文本框 6"/>
          <p:cNvSpPr txBox="1"/>
          <p:nvPr/>
        </p:nvSpPr>
        <p:spPr>
          <a:xfrm>
            <a:off x="6555105" y="2685415"/>
            <a:ext cx="5336540" cy="4069080"/>
          </a:xfrm>
          <a:prstGeom prst="rect">
            <a:avLst/>
          </a:prstGeom>
        </p:spPr>
        <p:txBody>
          <a:bodyPr>
            <a:no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行代码定义一个包含标签标题的列表，表示三个页面的名称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行代码声明一个可变状态</a:t>
            </a:r>
            <a:r>
              <a:rPr lang="en-US" altLang="zh-CN">
                <a:latin typeface="等线" panose="02010600030101010101" pitchFamily="2" charset="-122"/>
                <a:ea typeface="等线" panose="02010600030101010101" pitchFamily="2" charset="-122"/>
                <a:cs typeface="等线" panose="02010600030101010101" pitchFamily="2" charset="-122"/>
              </a:rPr>
              <a:t>selectedTabIndex</a:t>
            </a:r>
            <a:r>
              <a:rPr lang="zh-CN" altLang="en-US">
                <a:latin typeface="等线" panose="02010600030101010101" pitchFamily="2" charset="-122"/>
                <a:ea typeface="等线" panose="02010600030101010101" pitchFamily="2" charset="-122"/>
                <a:cs typeface="等线" panose="02010600030101010101" pitchFamily="2" charset="-122"/>
              </a:rPr>
              <a:t>，初始为</a:t>
            </a:r>
            <a:r>
              <a:rPr lang="en-US" altLang="zh-CN">
                <a:latin typeface="等线" panose="02010600030101010101" pitchFamily="2" charset="-122"/>
                <a:ea typeface="等线" panose="02010600030101010101" pitchFamily="2" charset="-122"/>
                <a:cs typeface="等线" panose="02010600030101010101" pitchFamily="2" charset="-122"/>
              </a:rPr>
              <a:t>0</a:t>
            </a:r>
            <a:r>
              <a:rPr lang="zh-CN" altLang="en-US">
                <a:latin typeface="等线" panose="02010600030101010101" pitchFamily="2" charset="-122"/>
                <a:ea typeface="等线" panose="02010600030101010101" pitchFamily="2" charset="-122"/>
                <a:cs typeface="等线" panose="02010600030101010101" pitchFamily="2" charset="-122"/>
              </a:rPr>
              <a:t>，用于记录当前选中的标签索引，并通过</a:t>
            </a:r>
            <a:r>
              <a:rPr lang="en-US" altLang="zh-CN">
                <a:latin typeface="等线" panose="02010600030101010101" pitchFamily="2" charset="-122"/>
                <a:ea typeface="等线" panose="02010600030101010101" pitchFamily="2" charset="-122"/>
                <a:cs typeface="等线" panose="02010600030101010101" pitchFamily="2" charset="-122"/>
              </a:rPr>
              <a:t>remember</a:t>
            </a:r>
            <a:r>
              <a:rPr lang="zh-CN" altLang="en-US">
                <a:latin typeface="等线" panose="02010600030101010101" pitchFamily="2" charset="-122"/>
                <a:ea typeface="等线" panose="02010600030101010101" pitchFamily="2" charset="-122"/>
                <a:cs typeface="等线" panose="02010600030101010101" pitchFamily="2" charset="-122"/>
              </a:rPr>
              <a:t>保持在组合期间的一致性。</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在</a:t>
            </a:r>
            <a:r>
              <a:rPr lang="en-US" altLang="zh-CN">
                <a:latin typeface="等线" panose="02010600030101010101" pitchFamily="2" charset="-122"/>
                <a:ea typeface="等线" panose="02010600030101010101" pitchFamily="2" charset="-122"/>
                <a:cs typeface="等线" panose="02010600030101010101" pitchFamily="2" charset="-122"/>
              </a:rPr>
              <a:t>UI</a:t>
            </a:r>
            <a:r>
              <a:rPr lang="zh-CN" altLang="en-US">
                <a:latin typeface="等线" panose="02010600030101010101" pitchFamily="2" charset="-122"/>
                <a:ea typeface="等线" panose="02010600030101010101" pitchFamily="2" charset="-122"/>
                <a:cs typeface="等线" panose="02010600030101010101" pitchFamily="2" charset="-122"/>
              </a:rPr>
              <a:t>部分，使用</a:t>
            </a:r>
            <a:r>
              <a:rPr lang="en-US" altLang="zh-CN">
                <a:latin typeface="等线" panose="02010600030101010101" pitchFamily="2" charset="-122"/>
                <a:ea typeface="等线" panose="02010600030101010101" pitchFamily="2" charset="-122"/>
                <a:cs typeface="等线" panose="02010600030101010101" pitchFamily="2" charset="-122"/>
              </a:rPr>
              <a:t>Column</a:t>
            </a:r>
            <a:r>
              <a:rPr lang="zh-CN" altLang="en-US">
                <a:latin typeface="等线" panose="02010600030101010101" pitchFamily="2" charset="-122"/>
                <a:ea typeface="等线" panose="02010600030101010101" pitchFamily="2" charset="-122"/>
                <a:cs typeface="等线" panose="02010600030101010101" pitchFamily="2" charset="-122"/>
              </a:rPr>
              <a:t>垂直布局，</a:t>
            </a:r>
            <a:r>
              <a:rPr lang="en-US" altLang="zh-CN">
                <a:latin typeface="等线" panose="02010600030101010101" pitchFamily="2" charset="-122"/>
                <a:ea typeface="等线" panose="02010600030101010101" pitchFamily="2" charset="-122"/>
                <a:cs typeface="等线" panose="02010600030101010101" pitchFamily="2" charset="-122"/>
              </a:rPr>
              <a:t>TabRow</a:t>
            </a:r>
            <a:r>
              <a:rPr lang="zh-CN" altLang="en-US">
                <a:latin typeface="等线" panose="02010600030101010101" pitchFamily="2" charset="-122"/>
                <a:ea typeface="等线" panose="02010600030101010101" pitchFamily="2" charset="-122"/>
                <a:cs typeface="等线" panose="02010600030101010101" pitchFamily="2" charset="-122"/>
              </a:rPr>
              <a:t>在上，内容区域在下。在</a:t>
            </a:r>
            <a:r>
              <a:rPr lang="en-US" altLang="zh-CN">
                <a:latin typeface="等线" panose="02010600030101010101" pitchFamily="2" charset="-122"/>
                <a:ea typeface="等线" panose="02010600030101010101" pitchFamily="2" charset="-122"/>
                <a:cs typeface="等线" panose="02010600030101010101" pitchFamily="2" charset="-122"/>
              </a:rPr>
              <a:t>TabRow</a:t>
            </a:r>
            <a:r>
              <a:rPr lang="zh-CN" altLang="en-US">
                <a:latin typeface="等线" panose="02010600030101010101" pitchFamily="2" charset="-122"/>
                <a:ea typeface="等线" panose="02010600030101010101" pitchFamily="2" charset="-122"/>
                <a:cs typeface="等线" panose="02010600030101010101" pitchFamily="2" charset="-122"/>
              </a:rPr>
              <a:t>区域，</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行代码构建标签栏，绑定当前选中的标签索引，并会自动高亮选中的标签项。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12</a:t>
            </a:r>
            <a:r>
              <a:rPr lang="zh-CN" altLang="en-US">
                <a:latin typeface="等线" panose="02010600030101010101" pitchFamily="2" charset="-122"/>
                <a:ea typeface="等线" panose="02010600030101010101" pitchFamily="2" charset="-122"/>
                <a:cs typeface="等线" panose="02010600030101010101" pitchFamily="2" charset="-122"/>
              </a:rPr>
              <a:t>行代码遍历</a:t>
            </a:r>
            <a:r>
              <a:rPr lang="en-US" altLang="zh-CN">
                <a:latin typeface="等线" panose="02010600030101010101" pitchFamily="2" charset="-122"/>
                <a:ea typeface="等线" panose="02010600030101010101" pitchFamily="2" charset="-122"/>
                <a:cs typeface="等线" panose="02010600030101010101" pitchFamily="2" charset="-122"/>
              </a:rPr>
              <a:t>tabs</a:t>
            </a:r>
            <a:r>
              <a:rPr lang="zh-CN" altLang="en-US">
                <a:latin typeface="等线" panose="02010600030101010101" pitchFamily="2" charset="-122"/>
                <a:ea typeface="等线" panose="02010600030101010101" pitchFamily="2" charset="-122"/>
                <a:cs typeface="等线" panose="02010600030101010101" pitchFamily="2" charset="-122"/>
              </a:rPr>
              <a:t>列表，为每个标签创建一个</a:t>
            </a:r>
            <a:r>
              <a:rPr lang="en-US" altLang="zh-CN">
                <a:latin typeface="等线" panose="02010600030101010101" pitchFamily="2" charset="-122"/>
                <a:ea typeface="等线" panose="02010600030101010101" pitchFamily="2" charset="-122"/>
                <a:cs typeface="等线" panose="02010600030101010101" pitchFamily="2" charset="-122"/>
              </a:rPr>
              <a:t>Tab</a:t>
            </a:r>
            <a:r>
              <a:rPr lang="zh-CN" altLang="en-US">
                <a:latin typeface="等线" panose="02010600030101010101" pitchFamily="2" charset="-122"/>
                <a:ea typeface="等线" panose="02010600030101010101" pitchFamily="2" charset="-122"/>
                <a:cs typeface="等线" panose="02010600030101010101" pitchFamily="2" charset="-122"/>
              </a:rPr>
              <a:t>。点击某个标签时，将</a:t>
            </a:r>
            <a:r>
              <a:rPr lang="en-US" altLang="zh-CN">
                <a:latin typeface="等线" panose="02010600030101010101" pitchFamily="2" charset="-122"/>
                <a:ea typeface="等线" panose="02010600030101010101" pitchFamily="2" charset="-122"/>
                <a:cs typeface="等线" panose="02010600030101010101" pitchFamily="2" charset="-122"/>
              </a:rPr>
              <a:t> selectedTabIndex</a:t>
            </a:r>
            <a:r>
              <a:rPr lang="zh-CN" altLang="en-US">
                <a:latin typeface="等线" panose="02010600030101010101" pitchFamily="2" charset="-122"/>
                <a:ea typeface="等线" panose="02010600030101010101" pitchFamily="2" charset="-122"/>
                <a:cs typeface="等线" panose="02010600030101010101" pitchFamily="2" charset="-122"/>
              </a:rPr>
              <a:t>更新为对应的索引，触发重组，更新</a:t>
            </a:r>
            <a:r>
              <a:rPr lang="en-US" altLang="zh-CN">
                <a:latin typeface="等线" panose="02010600030101010101" pitchFamily="2" charset="-122"/>
                <a:ea typeface="等线" panose="02010600030101010101" pitchFamily="2" charset="-122"/>
                <a:cs typeface="等线" panose="02010600030101010101" pitchFamily="2" charset="-122"/>
              </a:rPr>
              <a:t>UI</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920115" y="253301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tabs = listOf("</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首页</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推荐</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我的</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selectedTabIndex by remember { mutableStateOf(0)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TabRow(selectedTabIndex = selectedTabIndex)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tabs.forEachIndexed { index, title -&gt;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Tab(</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selected = selectedTabIndex == index,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selectedTabIndex = index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 Text(title)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when (selectedTabIndex)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0 -&gt;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首页内容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1 -&gt;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推荐内容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2 -&gt;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我的内容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51" name="图片 7"/>
          <p:cNvPicPr>
            <a:picLocks noChangeAspect="1"/>
          </p:cNvPicPr>
          <p:nvPr/>
        </p:nvPicPr>
        <p:blipFill>
          <a:blip r:embed="rId8"/>
          <a:stretch>
            <a:fillRect/>
          </a:stretch>
        </p:blipFill>
        <p:spPr>
          <a:xfrm>
            <a:off x="7908290" y="59690"/>
            <a:ext cx="1845310" cy="26257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10982325" cy="43586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5.6.9 ScrollableTabRow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ScrollableTabRow</a:t>
            </a:r>
            <a:r>
              <a:rPr lang="zh-CN" altLang="en-US" sz="2000" dirty="0">
                <a:latin typeface="等线" panose="02010600030101010101" pitchFamily="2" charset="-122"/>
                <a:ea typeface="等线" panose="02010600030101010101" pitchFamily="2" charset="-122"/>
                <a:cs typeface="等线" panose="02010600030101010101" pitchFamily="2" charset="-122"/>
              </a:rPr>
              <a:t>提供的可横向滚动的标签栏组件，当标签数量较多、无法在一屏内完全展示时，</a:t>
            </a:r>
            <a:r>
              <a:rPr lang="en-US" altLang="zh-CN" sz="2000" dirty="0">
                <a:latin typeface="等线" panose="02010600030101010101" pitchFamily="2" charset="-122"/>
                <a:ea typeface="等线" panose="02010600030101010101" pitchFamily="2" charset="-122"/>
                <a:cs typeface="等线" panose="02010600030101010101" pitchFamily="2" charset="-122"/>
              </a:rPr>
              <a:t>ScrollableTabRow</a:t>
            </a:r>
            <a:r>
              <a:rPr lang="zh-CN" altLang="en-US" sz="2000" dirty="0">
                <a:latin typeface="等线" panose="02010600030101010101" pitchFamily="2" charset="-122"/>
                <a:ea typeface="等线" panose="02010600030101010101" pitchFamily="2" charset="-122"/>
                <a:cs typeface="等线" panose="02010600030101010101" pitchFamily="2" charset="-122"/>
              </a:rPr>
              <a:t>可提供良好的横向滚动支持，保持布局整洁和可用性。其内部仍使用</a:t>
            </a:r>
            <a:r>
              <a:rPr lang="en-US" altLang="zh-CN" sz="2000" dirty="0">
                <a:latin typeface="等线" panose="02010600030101010101" pitchFamily="2" charset="-122"/>
                <a:ea typeface="等线" panose="02010600030101010101" pitchFamily="2" charset="-122"/>
                <a:cs typeface="等线" panose="02010600030101010101" pitchFamily="2" charset="-122"/>
              </a:rPr>
              <a:t>Tab</a:t>
            </a:r>
            <a:r>
              <a:rPr lang="zh-CN" altLang="en-US" sz="2000" dirty="0">
                <a:latin typeface="等线" panose="02010600030101010101" pitchFamily="2" charset="-122"/>
                <a:ea typeface="等线" panose="02010600030101010101" pitchFamily="2" charset="-122"/>
                <a:cs typeface="等线" panose="02010600030101010101" pitchFamily="2" charset="-122"/>
              </a:rPr>
              <a:t>组件来表示每一个标签项，并通过</a:t>
            </a:r>
            <a:r>
              <a:rPr lang="en-US" altLang="zh-CN" sz="2000" dirty="0">
                <a:latin typeface="等线" panose="02010600030101010101" pitchFamily="2" charset="-122"/>
                <a:ea typeface="等线" panose="02010600030101010101" pitchFamily="2" charset="-122"/>
                <a:cs typeface="等线" panose="02010600030101010101" pitchFamily="2" charset="-122"/>
              </a:rPr>
              <a:t>selectedTabIndex</a:t>
            </a:r>
            <a:r>
              <a:rPr lang="zh-CN" altLang="en-US" sz="2000" dirty="0">
                <a:latin typeface="等线" panose="02010600030101010101" pitchFamily="2" charset="-122"/>
                <a:ea typeface="等线" panose="02010600030101010101" pitchFamily="2" charset="-122"/>
                <a:cs typeface="等线" panose="02010600030101010101" pitchFamily="2" charset="-122"/>
              </a:rPr>
              <a:t>控制当前选中状态。与</a:t>
            </a:r>
            <a:r>
              <a:rPr lang="en-US" altLang="zh-CN" sz="2000" dirty="0">
                <a:latin typeface="等线" panose="02010600030101010101" pitchFamily="2" charset="-122"/>
                <a:ea typeface="等线" panose="02010600030101010101" pitchFamily="2" charset="-122"/>
                <a:cs typeface="等线" panose="02010600030101010101" pitchFamily="2" charset="-122"/>
              </a:rPr>
              <a:t>TabRow</a:t>
            </a:r>
            <a:r>
              <a:rPr lang="zh-CN" altLang="en-US" sz="2000" dirty="0">
                <a:latin typeface="等线" panose="02010600030101010101" pitchFamily="2" charset="-122"/>
                <a:ea typeface="等线" panose="02010600030101010101" pitchFamily="2" charset="-122"/>
                <a:cs typeface="等线" panose="02010600030101010101" pitchFamily="2" charset="-122"/>
              </a:rPr>
              <a:t>使用方式基本一致，但在外观和行为上更具灵活性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在实际开发中，</a:t>
            </a:r>
            <a:r>
              <a:rPr lang="en-US" altLang="zh-CN" sz="2000" dirty="0">
                <a:latin typeface="等线" panose="02010600030101010101" pitchFamily="2" charset="-122"/>
                <a:ea typeface="等线" panose="02010600030101010101" pitchFamily="2" charset="-122"/>
                <a:cs typeface="等线" panose="02010600030101010101" pitchFamily="2" charset="-122"/>
              </a:rPr>
              <a:t>ScrollableTabRow</a:t>
            </a:r>
            <a:r>
              <a:rPr lang="zh-CN" altLang="en-US" sz="2000" dirty="0">
                <a:latin typeface="等线" panose="02010600030101010101" pitchFamily="2" charset="-122"/>
                <a:ea typeface="等线" panose="02010600030101010101" pitchFamily="2" charset="-122"/>
                <a:cs typeface="等线" panose="02010600030101010101" pitchFamily="2" charset="-122"/>
              </a:rPr>
              <a:t>常用于新闻、视频、商城等应用中，标签项内容较多或文字较长的场景，例如</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推荐</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热榜</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娱乐</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体育</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科技</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等分类切换。它可以让用户通过滑动浏览并选择对应的内容分类，提升导航效率与用户体验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4665345" cy="110807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5.6.9 ScrollableTabRow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：横向滚动标签栏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pic>
        <p:nvPicPr>
          <p:cNvPr id="71" name="图片 8"/>
          <p:cNvPicPr>
            <a:picLocks noChangeAspect="1"/>
          </p:cNvPicPr>
          <p:nvPr/>
        </p:nvPicPr>
        <p:blipFill>
          <a:blip r:embed="rId8"/>
          <a:stretch>
            <a:fillRect/>
          </a:stretch>
        </p:blipFill>
        <p:spPr>
          <a:xfrm>
            <a:off x="1359535" y="3541078"/>
            <a:ext cx="3139440" cy="1280795"/>
          </a:xfrm>
          <a:prstGeom prst="rect">
            <a:avLst/>
          </a:prstGeom>
          <a:noFill/>
          <a:ln>
            <a:noFill/>
          </a:ln>
        </p:spPr>
      </p:pic>
      <p:graphicFrame>
        <p:nvGraphicFramePr>
          <p:cNvPr id="2" name="表格 1"/>
          <p:cNvGraphicFramePr/>
          <p:nvPr/>
        </p:nvGraphicFramePr>
        <p:xfrm>
          <a:off x="5810250" y="239395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    val tabs = listOf("</a:t>
                      </a:r>
                      <a:r>
                        <a:rPr lang="zh-CN" altLang="en-US" sz="1400">
                          <a:solidFill>
                            <a:srgbClr val="008080"/>
                          </a:solidFill>
                          <a:latin typeface="宋体" panose="02010600030101010101" pitchFamily="2" charset="-122"/>
                          <a:ea typeface="宋体" panose="02010600030101010101" pitchFamily="2" charset="-122"/>
                        </a:rPr>
                        <a:t>推荐</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热点</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娱乐</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科技</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财经</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体育</a:t>
                      </a:r>
                      <a:r>
                        <a:rPr lang="en-US" altLang="zh-CN" sz="1400">
                          <a:solidFill>
                            <a:srgbClr val="008080"/>
                          </a:solidFill>
                          <a:latin typeface="宋体" panose="02010600030101010101" pitchFamily="2" charset="-122"/>
                          <a:ea typeface="宋体" panose="02010600030101010101" pitchFamily="2" charset="-122"/>
                        </a:rPr>
                        <a:t>", "</a:t>
                      </a:r>
                      <a:r>
                        <a:rPr lang="zh-CN" altLang="en-US" sz="1400">
                          <a:solidFill>
                            <a:srgbClr val="008080"/>
                          </a:solidFill>
                          <a:latin typeface="宋体" panose="02010600030101010101" pitchFamily="2" charset="-122"/>
                          <a:ea typeface="宋体" panose="02010600030101010101" pitchFamily="2" charset="-122"/>
                        </a:rPr>
                        <a:t>更多</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var selectedTabIndex by remember { mutableStateOf(0)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ScrollableTabRow(selectedTabIndex = selectedTabIndex)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tabs.forEachIndexed { index, title -&gt;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Tab(</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selected = selectedTabIndex == index,</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8 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onClick = { selectedTabIndex = index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9 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text = { Text(title)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10 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11 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12 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1079500" y="5641975"/>
            <a:ext cx="10427970" cy="544195"/>
          </a:xfrm>
          <a:prstGeom prst="rect">
            <a:avLst/>
          </a:prstGeom>
          <a:noFill/>
        </p:spPr>
        <p:txBody>
          <a:bodyPr wrap="square" rtlCol="0">
            <a:noAutofit/>
          </a:bodyPr>
          <a:p>
            <a:pPr marL="285750" lvl="2"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与</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TabRow</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示例的代码几乎一样，只有第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4</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行代码中的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ScrollableTabRow</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说明了使用的组件不同</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4832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5.2.3 </a:t>
            </a:r>
            <a:r>
              <a:rPr lang="zh-CN" altLang="en-US" sz="3200" dirty="0">
                <a:latin typeface="等线" panose="02010600030101010101" pitchFamily="2" charset="-122"/>
                <a:ea typeface="等线" panose="02010600030101010101" pitchFamily="2" charset="-122"/>
                <a:cs typeface="等线" panose="02010600030101010101" pitchFamily="2" charset="-122"/>
              </a:rPr>
              <a:t>状态</a:t>
            </a:r>
            <a:r>
              <a:rPr lang="zh-CN" altLang="en-US" sz="3200" dirty="0">
                <a:latin typeface="等线" panose="02010600030101010101" pitchFamily="2" charset="-122"/>
                <a:ea typeface="等线" panose="02010600030101010101" pitchFamily="2" charset="-122"/>
                <a:cs typeface="等线" panose="02010600030101010101" pitchFamily="2" charset="-122"/>
              </a:rPr>
              <a:t>管理</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如果需要在配置变更（如旋转屏幕）后依然能恢复数据，可以使用</a:t>
            </a:r>
            <a:r>
              <a:rPr lang="en-US" altLang="zh-CN" sz="2000" dirty="0">
                <a:latin typeface="等线" panose="02010600030101010101" pitchFamily="2" charset="-122"/>
                <a:ea typeface="等线" panose="02010600030101010101" pitchFamily="2" charset="-122"/>
                <a:cs typeface="等线" panose="02010600030101010101" pitchFamily="2" charset="-122"/>
              </a:rPr>
              <a:t>rememberSaveable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390015" y="2399030"/>
          <a:ext cx="5411470" cy="189865"/>
        </p:xfrm>
        <a:graphic>
          <a:graphicData uri="http://schemas.openxmlformats.org/drawingml/2006/table">
            <a:tbl>
              <a:tblPr/>
              <a:tblGrid>
                <a:gridCol w="5411470"/>
              </a:tblGrid>
              <a:tr h="189865">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var count by remember { mutableStateOf(0) }</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955155" y="3199765"/>
            <a:ext cx="3976370" cy="2245360"/>
          </a:xfrm>
          <a:prstGeom prst="rect">
            <a:avLst/>
          </a:prstGeom>
          <a:noFill/>
        </p:spPr>
        <p:txBody>
          <a:bodyPr wrap="square" rtlCol="0">
            <a:spAutoFit/>
          </a:bodyPr>
          <a:p>
            <a:pPr marL="0" lvl="3"/>
            <a:r>
              <a:rPr lang="zh-CN" altLang="en-US" sz="2000"/>
              <a:t>这个新的</a:t>
            </a:r>
            <a:r>
              <a:rPr lang="en-US" altLang="zh-CN" sz="2000"/>
              <a:t>Counter</a:t>
            </a:r>
            <a:r>
              <a:rPr lang="zh-CN" altLang="en-US" sz="2000"/>
              <a:t>只有第</a:t>
            </a:r>
            <a:r>
              <a:rPr lang="en-US" altLang="zh-CN" sz="2000"/>
              <a:t>3</a:t>
            </a:r>
            <a:r>
              <a:rPr lang="zh-CN" altLang="en-US" sz="2000"/>
              <a:t>行代码不同，将原来的</a:t>
            </a:r>
            <a:r>
              <a:rPr lang="en-US" altLang="zh-CN" sz="2000"/>
              <a:t>remember</a:t>
            </a:r>
            <a:r>
              <a:rPr lang="zh-CN" altLang="en-US" sz="2000"/>
              <a:t>修改成</a:t>
            </a:r>
            <a:r>
              <a:rPr lang="en-US" altLang="zh-CN" sz="2000"/>
              <a:t>rememberSaveable</a:t>
            </a:r>
            <a:r>
              <a:rPr lang="zh-CN" altLang="en-US" sz="2000"/>
              <a:t>。示例需要启动</a:t>
            </a:r>
            <a:r>
              <a:rPr lang="en-US" altLang="zh-CN" sz="2000"/>
              <a:t>Android</a:t>
            </a:r>
            <a:r>
              <a:rPr lang="zh-CN" altLang="en-US" sz="2000"/>
              <a:t>模拟器进行测试。先点击按钮增加点击次数，然后旋转模拟器屏幕方向，查看</a:t>
            </a:r>
            <a:r>
              <a:rPr lang="en-US" altLang="zh-CN" sz="2000"/>
              <a:t>“</a:t>
            </a:r>
            <a:r>
              <a:rPr lang="zh-CN" altLang="en-US" sz="2000"/>
              <a:t>点击次数</a:t>
            </a:r>
            <a:r>
              <a:rPr lang="en-US" altLang="zh-CN" sz="2000"/>
              <a:t>”</a:t>
            </a:r>
            <a:r>
              <a:rPr lang="zh-CN" altLang="en-US" sz="2000"/>
              <a:t>是否保持不变</a:t>
            </a:r>
            <a:endParaRPr lang="zh-CN" altLang="en-US" sz="2000"/>
          </a:p>
        </p:txBody>
      </p:sp>
      <p:graphicFrame>
        <p:nvGraphicFramePr>
          <p:cNvPr id="8" name="表格 7"/>
          <p:cNvGraphicFramePr/>
          <p:nvPr/>
        </p:nvGraphicFramePr>
        <p:xfrm>
          <a:off x="1390015" y="313372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fun CounterSave()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var count by rememberSaveable { mutableStateOf(0)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4 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5 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点击次数</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$count")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6 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7 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76420" y="-1202356"/>
            <a:ext cx="4234543" cy="2975306"/>
          </a:xfrm>
          <a:prstGeom prst="rect">
            <a:avLst/>
          </a:prstGeom>
        </p:spPr>
      </p:pic>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rPr>
              <a:t>习题</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等线" panose="02010600030101010101" pitchFamily="2" charset="-122"/>
              <a:ea typeface="等线" panose="02010600030101010101" pitchFamily="2" charset="-122"/>
              <a:sym typeface="+mn-ea"/>
            </a:endParaRPr>
          </a:p>
        </p:txBody>
      </p:sp>
      <p:sp>
        <p:nvSpPr>
          <p:cNvPr id="9" name="Text Placeholder 33">
            <a:hlinkClick r:id="rId2"/>
          </p:cNvPr>
          <p:cNvSpPr txBox="1"/>
          <p:nvPr/>
        </p:nvSpPr>
        <p:spPr>
          <a:xfrm>
            <a:off x="1219835" y="2005965"/>
            <a:ext cx="9441815" cy="451993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1. </a:t>
            </a:r>
            <a:r>
              <a:rPr lang="zh-CN" altLang="en-US" sz="2000" dirty="0">
                <a:latin typeface="等线" panose="02010600030101010101" pitchFamily="2" charset="-122"/>
                <a:ea typeface="等线" panose="02010600030101010101" pitchFamily="2" charset="-122"/>
                <a:cs typeface="等线" panose="02010600030101010101" pitchFamily="2" charset="-122"/>
              </a:rPr>
              <a:t>说明什么是重组机制和状态提升</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2. </a:t>
            </a:r>
            <a:r>
              <a:rPr lang="zh-CN" altLang="en-US" sz="2000" dirty="0">
                <a:latin typeface="等线" panose="02010600030101010101" pitchFamily="2" charset="-122"/>
                <a:ea typeface="等线" panose="02010600030101010101" pitchFamily="2" charset="-122"/>
                <a:cs typeface="等线" panose="02010600030101010101" pitchFamily="2" charset="-122"/>
              </a:rPr>
              <a:t>简述</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种界面布局组件的特点。</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3. </a:t>
            </a:r>
            <a:r>
              <a:rPr lang="zh-CN" altLang="en-US" sz="2000" dirty="0">
                <a:latin typeface="等线" panose="02010600030101010101" pitchFamily="2" charset="-122"/>
                <a:ea typeface="等线" panose="02010600030101010101" pitchFamily="2" charset="-122"/>
                <a:cs typeface="等线" panose="02010600030101010101" pitchFamily="2" charset="-122"/>
              </a:rPr>
              <a:t>参考图中界面组件的摆放位置，使用多种布局方法实现界面。</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285750" lvl="2" indent="0">
              <a:lnSpc>
                <a:spcPct val="140000"/>
              </a:lnSpc>
              <a:buNone/>
            </a:pP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简述</a:t>
            </a:r>
            <a:r>
              <a:rPr lang="en-US" altLang="zh-CN" sz="2000" dirty="0">
                <a:latin typeface="等线" panose="02010600030101010101" pitchFamily="2" charset="-122"/>
                <a:ea typeface="等线" panose="02010600030101010101" pitchFamily="2" charset="-122"/>
                <a:cs typeface="等线" panose="02010600030101010101" pitchFamily="2" charset="-122"/>
              </a:rPr>
              <a:t>LazyColumn</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LazyRow</a:t>
            </a:r>
            <a:r>
              <a:rPr lang="zh-CN" altLang="en-US" sz="2000" dirty="0">
                <a:latin typeface="等线" panose="02010600030101010101" pitchFamily="2" charset="-122"/>
                <a:ea typeface="等线" panose="02010600030101010101" pitchFamily="2" charset="-122"/>
                <a:cs typeface="等线" panose="02010600030101010101" pitchFamily="2" charset="-122"/>
              </a:rPr>
              <a:t>如何在性能上提升的。</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65" name="图片 4"/>
          <p:cNvPicPr>
            <a:picLocks noChangeAspect="1"/>
          </p:cNvPicPr>
          <p:nvPr/>
        </p:nvPicPr>
        <p:blipFill>
          <a:blip r:embed="rId3"/>
          <a:stretch>
            <a:fillRect/>
          </a:stretch>
        </p:blipFill>
        <p:spPr>
          <a:xfrm>
            <a:off x="1918335" y="3471228"/>
            <a:ext cx="4671060" cy="269684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endParaRPr lang="en-US" altLang="zh-CN" sz="8800" dirty="0">
              <a:ln>
                <a:solidFill>
                  <a:srgbClr val="383987"/>
                </a:solidFill>
              </a:ln>
              <a:noFill/>
              <a:latin typeface="Agency FB" panose="020B0503020202020204" charset="0"/>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endParaRPr lang="zh-CN" altLang="en-US" sz="2400">
              <a:ln>
                <a:noFill/>
              </a:ln>
              <a:solidFill>
                <a:srgbClr val="383987"/>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50671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5.2.3 </a:t>
            </a:r>
            <a:r>
              <a:rPr lang="zh-CN" altLang="en-US" sz="3200" dirty="0">
                <a:latin typeface="等线" panose="02010600030101010101" pitchFamily="2" charset="-122"/>
                <a:ea typeface="等线" panose="02010600030101010101" pitchFamily="2" charset="-122"/>
                <a:cs typeface="等线" panose="02010600030101010101" pitchFamily="2" charset="-122"/>
              </a:rPr>
              <a:t>状态</a:t>
            </a:r>
            <a:r>
              <a:rPr lang="zh-CN" altLang="en-US" sz="3200" dirty="0">
                <a:latin typeface="等线" panose="02010600030101010101" pitchFamily="2" charset="-122"/>
                <a:ea typeface="等线" panose="02010600030101010101" pitchFamily="2" charset="-122"/>
                <a:cs typeface="等线" panose="02010600030101010101" pitchFamily="2" charset="-122"/>
              </a:rPr>
              <a:t>管理</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By</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by</a:t>
            </a:r>
            <a:r>
              <a:rPr lang="zh-CN" altLang="en-US" sz="2000" dirty="0">
                <a:latin typeface="等线" panose="02010600030101010101" pitchFamily="2" charset="-122"/>
                <a:ea typeface="等线" panose="02010600030101010101" pitchFamily="2" charset="-122"/>
                <a:cs typeface="等线" panose="02010600030101010101" pitchFamily="2" charset="-122"/>
              </a:rPr>
              <a:t>是一个委托关键字，用于将某个属性的读写操作委托给另一个对象来实现。这种机制称为</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属性委托（</a:t>
            </a:r>
            <a:r>
              <a:rPr lang="en-US" altLang="zh-CN" sz="2000" dirty="0">
                <a:latin typeface="等线" panose="02010600030101010101" pitchFamily="2" charset="-122"/>
                <a:ea typeface="等线" panose="02010600030101010101" pitchFamily="2" charset="-122"/>
                <a:cs typeface="等线" panose="02010600030101010101" pitchFamily="2" charset="-122"/>
              </a:rPr>
              <a:t>Property Delegation</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by</a:t>
            </a:r>
            <a:r>
              <a:rPr lang="zh-CN" altLang="en-US" sz="2000" dirty="0">
                <a:latin typeface="等线" panose="02010600030101010101" pitchFamily="2" charset="-122"/>
                <a:ea typeface="等线" panose="02010600030101010101" pitchFamily="2" charset="-122"/>
                <a:cs typeface="等线" panose="02010600030101010101" pitchFamily="2" charset="-122"/>
              </a:rPr>
              <a:t>关键字在</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中的常见用途就是简化状态变量的读写语法，让代码更自然、接近普通变量的使用方式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上面的代码和下面的代码等效：</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390015" y="2399030"/>
          <a:ext cx="5411470" cy="189865"/>
        </p:xfrm>
        <a:graphic>
          <a:graphicData uri="http://schemas.openxmlformats.org/drawingml/2006/table">
            <a:tbl>
              <a:tblPr/>
              <a:tblGrid>
                <a:gridCol w="5411470"/>
              </a:tblGrid>
              <a:tr h="189865">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var count by remember { mutableStateOf(0) }</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nvGraphicFramePr>
        <p:xfrm>
          <a:off x="2117090" y="43770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1 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val state = remember { mutableStateOf(0)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2 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var count = state.value</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3 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state.value = 1 // </a:t>
                      </a:r>
                      <a:r>
                        <a:rPr lang="zh-CN" altLang="en-US" sz="1800">
                          <a:solidFill>
                            <a:srgbClr val="008080"/>
                          </a:solidFill>
                          <a:latin typeface="等线" panose="02010600030101010101" pitchFamily="2" charset="-122"/>
                          <a:ea typeface="等线" panose="02010600030101010101" pitchFamily="2" charset="-122"/>
                          <a:cs typeface="等线" panose="02010600030101010101" pitchFamily="2" charset="-122"/>
                        </a:rPr>
                        <a:t>这样写要手动处理</a:t>
                      </a:r>
                      <a:endParaRPr lang="zh-CN" altLang="en-US" sz="18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7" name="表格 6"/>
          <p:cNvGraphicFramePr/>
          <p:nvPr/>
        </p:nvGraphicFramePr>
        <p:xfrm>
          <a:off x="2086610" y="5737225"/>
          <a:ext cx="5411470" cy="598170"/>
        </p:xfrm>
        <a:graphic>
          <a:graphicData uri="http://schemas.openxmlformats.org/drawingml/2006/table">
            <a:tbl>
              <a:tblPr/>
              <a:tblGrid>
                <a:gridCol w="5411470"/>
              </a:tblGrid>
              <a:tr h="598170">
                <a:tc>
                  <a:txBody>
                    <a:bodyPr/>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1 </a:t>
                      </a:r>
                      <a:r>
                        <a:rPr lang="en-US" altLang="zh-CN" sz="1800">
                          <a:solidFill>
                            <a:srgbClr val="008080"/>
                          </a:solidFill>
                          <a:latin typeface="宋体" panose="02010600030101010101" pitchFamily="2" charset="-122"/>
                          <a:ea typeface="宋体" panose="02010600030101010101" pitchFamily="2" charset="-122"/>
                        </a:rPr>
                        <a:t>var count by remember { mutableStateOf(0) }</a:t>
                      </a:r>
                      <a:endParaRPr lang="en-US" altLang="zh-CN" sz="18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800">
                          <a:latin typeface="宋体" panose="02010600030101010101" pitchFamily="2" charset="-122"/>
                          <a:ea typeface="宋体" panose="02010600030101010101" pitchFamily="2" charset="-122"/>
                        </a:rPr>
                        <a:t>2 </a:t>
                      </a:r>
                      <a:r>
                        <a:rPr lang="en-US" altLang="zh-CN" sz="1800">
                          <a:solidFill>
                            <a:srgbClr val="008080"/>
                          </a:solidFill>
                          <a:latin typeface="宋体" panose="02010600030101010101" pitchFamily="2" charset="-122"/>
                          <a:ea typeface="宋体" panose="02010600030101010101" pitchFamily="2" charset="-122"/>
                        </a:rPr>
                        <a:t>count </a:t>
                      </a:r>
                      <a:r>
                        <a:rPr lang="en-US" altLang="zh-CN" sz="1800">
                          <a:solidFill>
                            <a:srgbClr val="008080"/>
                          </a:solidFill>
                          <a:latin typeface="宋体" panose="02010600030101010101" pitchFamily="2" charset="-122"/>
                          <a:ea typeface="宋体" panose="02010600030101010101" pitchFamily="2" charset="-122"/>
                        </a:rPr>
                        <a:t>= 1</a:t>
                      </a:r>
                      <a:endParaRPr lang="en-US" altLang="zh-CN" sz="18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5775960" y="4816475"/>
            <a:ext cx="6096000" cy="1014730"/>
          </a:xfrm>
          <a:prstGeom prst="rect">
            <a:avLst/>
          </a:prstGeom>
          <a:noFill/>
        </p:spPr>
        <p:txBody>
          <a:bodyPr wrap="square" rtlCol="0" anchor="t">
            <a:spAutoFit/>
          </a:bodyPr>
          <a:p>
            <a:pPr marL="2114550" lvl="4"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使用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by</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后，就可以像操作普通变量一样使用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count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，其实背后会调用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state.value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，使代码更简洁、清晰</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897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5.2.4 </a:t>
            </a:r>
            <a:r>
              <a:rPr lang="zh-CN" altLang="en-US" sz="3200" dirty="0">
                <a:latin typeface="等线" panose="02010600030101010101" pitchFamily="2" charset="-122"/>
                <a:ea typeface="等线" panose="02010600030101010101" pitchFamily="2" charset="-122"/>
                <a:cs typeface="等线" panose="02010600030101010101" pitchFamily="2" charset="-122"/>
              </a:rPr>
              <a:t>状态提升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Compose </a:t>
            </a:r>
            <a:r>
              <a:rPr lang="zh-CN" altLang="en-US" sz="2000" dirty="0">
                <a:latin typeface="等线" panose="02010600030101010101" pitchFamily="2" charset="-122"/>
                <a:ea typeface="等线" panose="02010600030101010101" pitchFamily="2" charset="-122"/>
                <a:cs typeface="等线" panose="02010600030101010101" pitchFamily="2" charset="-122"/>
              </a:rPr>
              <a:t>中，为了保持组件的可组合性与可重用性，通常不推荐在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函数内部直接管理状态，而是将状态作为参数传入，通过回调函数通知外部更新。这一模式称为状态提升（</a:t>
            </a:r>
            <a:r>
              <a:rPr lang="en-US" altLang="zh-CN" sz="2000" dirty="0">
                <a:latin typeface="等线" panose="02010600030101010101" pitchFamily="2" charset="-122"/>
                <a:ea typeface="等线" panose="02010600030101010101" pitchFamily="2" charset="-122"/>
                <a:cs typeface="等线" panose="02010600030101010101" pitchFamily="2" charset="-122"/>
              </a:rPr>
              <a:t>State Hoisting</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用通俗的讲就是：把状态管理从子组件</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提升</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到父组件中，由父组件来控制状态，子组件只负责展示和通知变化</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首先看一下没有进行状态提升的代码：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5877560" y="371157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fun Counter()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var count by remember { mutableStateOf(0)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Button(onClick = { count++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Text("Count: $count")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fun CounterScreen()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Counter()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5.2.4 </a:t>
            </a:r>
            <a:r>
              <a:rPr lang="zh-CN" altLang="en-US" sz="3200" dirty="0">
                <a:latin typeface="等线" panose="02010600030101010101" pitchFamily="2" charset="-122"/>
                <a:ea typeface="等线" panose="02010600030101010101" pitchFamily="2" charset="-122"/>
                <a:cs typeface="等线" panose="02010600030101010101" pitchFamily="2" charset="-122"/>
              </a:rPr>
              <a:t>状态提升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这里的子组件</a:t>
            </a:r>
            <a:r>
              <a:rPr lang="en-US" altLang="zh-CN" sz="2000" dirty="0">
                <a:latin typeface="等线" panose="02010600030101010101" pitchFamily="2" charset="-122"/>
                <a:ea typeface="等线" panose="02010600030101010101" pitchFamily="2" charset="-122"/>
                <a:cs typeface="等线" panose="02010600030101010101" pitchFamily="2" charset="-122"/>
              </a:rPr>
              <a:t>Counter</a:t>
            </a:r>
            <a:r>
              <a:rPr lang="zh-CN" altLang="en-US" sz="2000" dirty="0">
                <a:latin typeface="等线" panose="02010600030101010101" pitchFamily="2" charset="-122"/>
                <a:ea typeface="等线" panose="02010600030101010101" pitchFamily="2" charset="-122"/>
                <a:cs typeface="等线" panose="02010600030101010101" pitchFamily="2" charset="-122"/>
              </a:rPr>
              <a:t>管理状态</a:t>
            </a:r>
            <a:r>
              <a:rPr lang="en-US" altLang="zh-CN" sz="2000" dirty="0">
                <a:latin typeface="等线" panose="02010600030101010101" pitchFamily="2" charset="-122"/>
                <a:ea typeface="等线" panose="02010600030101010101" pitchFamily="2" charset="-122"/>
                <a:cs typeface="等线" panose="02010600030101010101" pitchFamily="2" charset="-122"/>
              </a:rPr>
              <a:t>count</a:t>
            </a:r>
            <a:r>
              <a:rPr lang="zh-CN" altLang="en-US" sz="2000" dirty="0">
                <a:latin typeface="等线" panose="02010600030101010101" pitchFamily="2" charset="-122"/>
                <a:ea typeface="等线" panose="02010600030101010101" pitchFamily="2" charset="-122"/>
                <a:cs typeface="等线" panose="02010600030101010101" pitchFamily="2" charset="-122"/>
              </a:rPr>
              <a:t>，父组件</a:t>
            </a:r>
            <a:r>
              <a:rPr lang="en-US" altLang="zh-CN" sz="2000" dirty="0">
                <a:latin typeface="等线" panose="02010600030101010101" pitchFamily="2" charset="-122"/>
                <a:ea typeface="等线" panose="02010600030101010101" pitchFamily="2" charset="-122"/>
                <a:cs typeface="等线" panose="02010600030101010101" pitchFamily="2" charset="-122"/>
              </a:rPr>
              <a:t>CounterScreen</a:t>
            </a:r>
            <a:r>
              <a:rPr lang="zh-CN" altLang="en-US" sz="2000" dirty="0">
                <a:latin typeface="等线" panose="02010600030101010101" pitchFamily="2" charset="-122"/>
                <a:ea typeface="等线" panose="02010600030101010101" pitchFamily="2" charset="-122"/>
                <a:cs typeface="等线" panose="02010600030101010101" pitchFamily="2" charset="-122"/>
              </a:rPr>
              <a:t>没有管理任何状态。如果将状</a:t>
            </a:r>
            <a:r>
              <a:rPr lang="en-US" altLang="zh-CN" sz="2000" dirty="0">
                <a:latin typeface="等线" panose="02010600030101010101" pitchFamily="2" charset="-122"/>
                <a:ea typeface="等线" panose="02010600030101010101" pitchFamily="2" charset="-122"/>
                <a:cs typeface="等线" panose="02010600030101010101" pitchFamily="2" charset="-122"/>
              </a:rPr>
              <a:t>count</a:t>
            </a:r>
            <a:r>
              <a:rPr lang="zh-CN" altLang="en-US" sz="2000" dirty="0">
                <a:latin typeface="等线" panose="02010600030101010101" pitchFamily="2" charset="-122"/>
                <a:ea typeface="等线" panose="02010600030101010101" pitchFamily="2" charset="-122"/>
                <a:cs typeface="等线" panose="02010600030101010101" pitchFamily="2" charset="-122"/>
              </a:rPr>
              <a:t>的态管理从子组件</a:t>
            </a:r>
            <a:r>
              <a:rPr lang="en-US" altLang="zh-CN" sz="2000" dirty="0">
                <a:latin typeface="等线" panose="02010600030101010101" pitchFamily="2" charset="-122"/>
                <a:ea typeface="等线" panose="02010600030101010101" pitchFamily="2" charset="-122"/>
                <a:cs typeface="等线" panose="02010600030101010101" pitchFamily="2" charset="-122"/>
              </a:rPr>
              <a:t>Counter“</a:t>
            </a:r>
            <a:r>
              <a:rPr lang="zh-CN" altLang="en-US" sz="2000" dirty="0">
                <a:latin typeface="等线" panose="02010600030101010101" pitchFamily="2" charset="-122"/>
                <a:ea typeface="等线" panose="02010600030101010101" pitchFamily="2" charset="-122"/>
                <a:cs typeface="等线" panose="02010600030101010101" pitchFamily="2" charset="-122"/>
              </a:rPr>
              <a:t>提升</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到父组件</a:t>
            </a:r>
            <a:r>
              <a:rPr lang="en-US" altLang="zh-CN" sz="2000" dirty="0">
                <a:latin typeface="等线" panose="02010600030101010101" pitchFamily="2" charset="-122"/>
                <a:ea typeface="等线" panose="02010600030101010101" pitchFamily="2" charset="-122"/>
                <a:cs typeface="等线" panose="02010600030101010101" pitchFamily="2" charset="-122"/>
              </a:rPr>
              <a:t>CounterScreen</a:t>
            </a:r>
            <a:r>
              <a:rPr lang="zh-CN" altLang="en-US" sz="2000" dirty="0">
                <a:latin typeface="等线" panose="02010600030101010101" pitchFamily="2" charset="-122"/>
                <a:ea typeface="等线" panose="02010600030101010101" pitchFamily="2" charset="-122"/>
                <a:cs typeface="等线" panose="02010600030101010101" pitchFamily="2" charset="-122"/>
              </a:rPr>
              <a:t>中，代码如下：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5760085" y="33096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fun Counter(count: Int, onIncrement: () -&gt; Unit)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Button(onClick = onIncrement)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Text("Count: $count")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fun CounterScreen()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var count by remember { mutableStateOf(0)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Counter(count = count, onIncrement = { count++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Text Placeholder 33"/>
          <p:cNvSpPr txBox="1"/>
          <p:nvPr/>
        </p:nvSpPr>
        <p:spPr>
          <a:xfrm>
            <a:off x="589915" y="2945765"/>
            <a:ext cx="49841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Counter</a:t>
            </a:r>
            <a:r>
              <a:rPr lang="zh-CN" altLang="en-US" sz="2000" dirty="0">
                <a:latin typeface="等线" panose="02010600030101010101" pitchFamily="2" charset="-122"/>
                <a:ea typeface="等线" panose="02010600030101010101" pitchFamily="2" charset="-122"/>
                <a:cs typeface="等线" panose="02010600030101010101" pitchFamily="2" charset="-122"/>
              </a:rPr>
              <a:t>不再自己管理状态，而是通过参数</a:t>
            </a:r>
            <a:r>
              <a:rPr lang="en-US" altLang="zh-CN" sz="2000" dirty="0">
                <a:latin typeface="等线" panose="02010600030101010101" pitchFamily="2" charset="-122"/>
                <a:ea typeface="等线" panose="02010600030101010101" pitchFamily="2" charset="-122"/>
                <a:cs typeface="等线" panose="02010600030101010101" pitchFamily="2" charset="-122"/>
              </a:rPr>
              <a:t>count </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onIncrement</a:t>
            </a:r>
            <a:r>
              <a:rPr lang="zh-CN" altLang="en-US" sz="2000" dirty="0">
                <a:latin typeface="等线" panose="02010600030101010101" pitchFamily="2" charset="-122"/>
                <a:ea typeface="等线" panose="02010600030101010101" pitchFamily="2" charset="-122"/>
                <a:cs typeface="等线" panose="02010600030101010101" pitchFamily="2" charset="-122"/>
              </a:rPr>
              <a:t>实现展示与事件处理。</a:t>
            </a:r>
            <a:r>
              <a:rPr lang="en-US" altLang="zh-CN" sz="2000" dirty="0">
                <a:latin typeface="等线" panose="02010600030101010101" pitchFamily="2" charset="-122"/>
                <a:ea typeface="等线" panose="02010600030101010101" pitchFamily="2" charset="-122"/>
                <a:cs typeface="等线" panose="02010600030101010101" pitchFamily="2" charset="-122"/>
              </a:rPr>
              <a:t>CounterScreen</a:t>
            </a:r>
            <a:r>
              <a:rPr lang="zh-CN" altLang="en-US" sz="2000" dirty="0">
                <a:latin typeface="等线" panose="02010600030101010101" pitchFamily="2" charset="-122"/>
                <a:ea typeface="等线" panose="02010600030101010101" pitchFamily="2" charset="-122"/>
                <a:cs typeface="等线" panose="02010600030101010101" pitchFamily="2" charset="-122"/>
              </a:rPr>
              <a:t>管理状态并传递给</a:t>
            </a:r>
            <a:r>
              <a:rPr lang="en-US" altLang="zh-CN" sz="2000" dirty="0">
                <a:latin typeface="等线" panose="02010600030101010101" pitchFamily="2" charset="-122"/>
                <a:ea typeface="等线" panose="02010600030101010101" pitchFamily="2" charset="-122"/>
                <a:cs typeface="等线" panose="02010600030101010101" pitchFamily="2" charset="-122"/>
              </a:rPr>
              <a:t>Counter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之所以要做状态提升，就是把状态交给更高层的组件管理，让子组件专注于展示与反馈，写出更清晰、解耦、可重用的</a:t>
            </a:r>
            <a:r>
              <a:rPr lang="en-US" altLang="zh-CN" sz="2000" dirty="0">
                <a:latin typeface="等线" panose="02010600030101010101" pitchFamily="2" charset="-122"/>
                <a:ea typeface="等线" panose="02010600030101010101" pitchFamily="2" charset="-122"/>
                <a:cs typeface="等线" panose="02010600030101010101" pitchFamily="2" charset="-122"/>
              </a:rPr>
              <a:t> UI</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5.2.4 </a:t>
            </a:r>
            <a:r>
              <a:rPr lang="zh-CN" altLang="en-US" sz="3200" dirty="0">
                <a:latin typeface="等线" panose="02010600030101010101" pitchFamily="2" charset="-122"/>
                <a:ea typeface="等线" panose="02010600030101010101" pitchFamily="2" charset="-122"/>
                <a:cs typeface="等线" panose="02010600030101010101" pitchFamily="2" charset="-122"/>
              </a:rPr>
              <a:t>状态提升</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这里举个通俗易懂的例子：孩子（子组件）玩玩具（显示</a:t>
            </a:r>
            <a:r>
              <a:rPr lang="en-US" altLang="zh-CN" sz="2000" dirty="0">
                <a:latin typeface="等线" panose="02010600030101010101" pitchFamily="2" charset="-122"/>
                <a:ea typeface="等线" panose="02010600030101010101" pitchFamily="2" charset="-122"/>
                <a:cs typeface="等线" panose="02010600030101010101" pitchFamily="2" charset="-122"/>
              </a:rPr>
              <a:t> UI</a:t>
            </a:r>
            <a:r>
              <a:rPr lang="zh-CN" altLang="en-US" sz="2000" dirty="0">
                <a:latin typeface="等线" panose="02010600030101010101" pitchFamily="2" charset="-122"/>
                <a:ea typeface="等线" panose="02010600030101010101" pitchFamily="2" charset="-122"/>
                <a:cs typeface="等线" panose="02010600030101010101" pitchFamily="2" charset="-122"/>
              </a:rPr>
              <a:t>），原来是自己保管玩具（自己管理状态）；但现在玩具太贵了（状态要被多个组件共享或保存），于是家长（父组件）来保管玩具（状态），孩子只管玩和告诉家长</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我要换玩具</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（通过回调通知改变状态）；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这种方式遵循了单向数据流（</a:t>
            </a:r>
            <a:r>
              <a:rPr lang="en-US" altLang="zh-CN" sz="2000" dirty="0">
                <a:latin typeface="等线" panose="02010600030101010101" pitchFamily="2" charset="-122"/>
                <a:ea typeface="等线" panose="02010600030101010101" pitchFamily="2" charset="-122"/>
                <a:cs typeface="等线" panose="02010600030101010101" pitchFamily="2" charset="-122"/>
              </a:rPr>
              <a:t>Unidirectional Data Flow, UDF</a:t>
            </a:r>
            <a:r>
              <a:rPr lang="zh-CN" altLang="en-US" sz="2000" dirty="0">
                <a:latin typeface="等线" panose="02010600030101010101" pitchFamily="2" charset="-122"/>
                <a:ea typeface="等线" panose="02010600030101010101" pitchFamily="2" charset="-122"/>
                <a:cs typeface="等线" panose="02010600030101010101" pitchFamily="2" charset="-122"/>
              </a:rPr>
              <a:t>）的设计理念。单向数据流是一种设计模式，指的是数据在应用中沿着单一方向流动：状态（</a:t>
            </a:r>
            <a:r>
              <a:rPr lang="en-US" altLang="zh-CN" sz="2000" dirty="0">
                <a:latin typeface="等线" panose="02010600030101010101" pitchFamily="2" charset="-122"/>
                <a:ea typeface="等线" panose="02010600030101010101" pitchFamily="2" charset="-122"/>
                <a:cs typeface="等线" panose="02010600030101010101" pitchFamily="2" charset="-122"/>
              </a:rPr>
              <a:t>State</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驱动</a:t>
            </a:r>
            <a:r>
              <a:rPr lang="en-US" altLang="zh-CN" sz="2000" dirty="0">
                <a:latin typeface="等线" panose="02010600030101010101" pitchFamily="2" charset="-122"/>
                <a:ea typeface="等线" panose="02010600030101010101" pitchFamily="2" charset="-122"/>
                <a:cs typeface="等线" panose="02010600030101010101" pitchFamily="2" charset="-122"/>
              </a:rPr>
              <a:t>UI </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用户操作（</a:t>
            </a:r>
            <a:r>
              <a:rPr lang="en-US" altLang="zh-CN" sz="2000" dirty="0">
                <a:latin typeface="等线" panose="02010600030101010101" pitchFamily="2" charset="-122"/>
                <a:ea typeface="等线" panose="02010600030101010101" pitchFamily="2" charset="-122"/>
                <a:cs typeface="等线" panose="02010600030101010101" pitchFamily="2" charset="-122"/>
              </a:rPr>
              <a:t>Event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更新状态</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再次驱动</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107884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5.2.4 </a:t>
            </a:r>
            <a:r>
              <a:rPr lang="zh-CN" altLang="en-US" sz="3200" dirty="0">
                <a:latin typeface="等线" panose="02010600030101010101" pitchFamily="2" charset="-122"/>
                <a:ea typeface="等线" panose="02010600030101010101" pitchFamily="2" charset="-122"/>
                <a:cs typeface="等线" panose="02010600030101010101" pitchFamily="2" charset="-122"/>
              </a:rPr>
              <a:t>状态提升</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数据流动路径：</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a)</a:t>
            </a:r>
            <a:r>
              <a:rPr lang="en-US" altLang="zh-CN" sz="1800" dirty="0">
                <a:latin typeface="等线" panose="02010600030101010101" pitchFamily="2" charset="-122"/>
                <a:ea typeface="等线" panose="02010600030101010101" pitchFamily="2" charset="-122"/>
                <a:cs typeface="等线" panose="02010600030101010101" pitchFamily="2" charset="-122"/>
                <a:sym typeface="+mn-ea"/>
              </a:rPr>
              <a:t> </a:t>
            </a:r>
            <a:r>
              <a:rPr lang="zh-CN" altLang="en-US" sz="1800" dirty="0">
                <a:latin typeface="等线" panose="02010600030101010101" pitchFamily="2" charset="-122"/>
                <a:ea typeface="等线" panose="02010600030101010101" pitchFamily="2" charset="-122"/>
                <a:cs typeface="等线" panose="02010600030101010101" pitchFamily="2" charset="-122"/>
                <a:sym typeface="+mn-ea"/>
              </a:rPr>
              <a:t>State（状态）：由上层组件提供</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b) UI</a:t>
            </a:r>
            <a:r>
              <a:rPr lang="zh-CN" altLang="en-US" sz="1800" dirty="0">
                <a:latin typeface="等线" panose="02010600030101010101" pitchFamily="2" charset="-122"/>
                <a:ea typeface="等线" panose="02010600030101010101" pitchFamily="2" charset="-122"/>
                <a:cs typeface="等线" panose="02010600030101010101" pitchFamily="2" charset="-122"/>
              </a:rPr>
              <a:t>（界面）：由状态生成，</a:t>
            </a:r>
            <a:r>
              <a:rPr lang="en-US" altLang="zh-CN" sz="1800" dirty="0">
                <a:latin typeface="等线" panose="02010600030101010101" pitchFamily="2" charset="-122"/>
                <a:ea typeface="等线" panose="02010600030101010101" pitchFamily="2" charset="-122"/>
                <a:cs typeface="等线" panose="02010600030101010101" pitchFamily="2" charset="-122"/>
              </a:rPr>
              <a:t>Compose </a:t>
            </a:r>
            <a:r>
              <a:rPr lang="zh-CN" altLang="en-US" sz="1800" dirty="0">
                <a:latin typeface="等线" panose="02010600030101010101" pitchFamily="2" charset="-122"/>
                <a:ea typeface="等线" panose="02010600030101010101" pitchFamily="2" charset="-122"/>
                <a:cs typeface="等线" panose="02010600030101010101" pitchFamily="2" charset="-122"/>
              </a:rPr>
              <a:t>会根据状态变化自动重组</a:t>
            </a:r>
            <a:r>
              <a:rPr lang="en-US" altLang="zh-CN" sz="1800" dirty="0">
                <a:latin typeface="等线" panose="02010600030101010101" pitchFamily="2" charset="-122"/>
                <a:ea typeface="等线" panose="02010600030101010101" pitchFamily="2" charset="-122"/>
                <a:cs typeface="等线" panose="02010600030101010101" pitchFamily="2" charset="-122"/>
              </a:rPr>
              <a:t> UI</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c) Event</a:t>
            </a:r>
            <a:r>
              <a:rPr lang="zh-CN" altLang="en-US" sz="1800" dirty="0">
                <a:latin typeface="等线" panose="02010600030101010101" pitchFamily="2" charset="-122"/>
                <a:ea typeface="等线" panose="02010600030101010101" pitchFamily="2" charset="-122"/>
                <a:cs typeface="等线" panose="02010600030101010101" pitchFamily="2" charset="-122"/>
              </a:rPr>
              <a:t>（事件）：用户与</a:t>
            </a:r>
            <a:r>
              <a:rPr lang="en-US" altLang="zh-CN" sz="1800" dirty="0">
                <a:latin typeface="等线" panose="02010600030101010101" pitchFamily="2" charset="-122"/>
                <a:ea typeface="等线" panose="02010600030101010101" pitchFamily="2" charset="-122"/>
                <a:cs typeface="等线" panose="02010600030101010101" pitchFamily="2" charset="-122"/>
              </a:rPr>
              <a:t>UI</a:t>
            </a:r>
            <a:r>
              <a:rPr lang="zh-CN" altLang="en-US" sz="1800" dirty="0">
                <a:latin typeface="等线" panose="02010600030101010101" pitchFamily="2" charset="-122"/>
                <a:ea typeface="等线" panose="02010600030101010101" pitchFamily="2" charset="-122"/>
                <a:cs typeface="等线" panose="02010600030101010101" pitchFamily="2" charset="-122"/>
              </a:rPr>
              <a:t>交互，触发事件（如点击按钮）。</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d) State</a:t>
            </a:r>
            <a:r>
              <a:rPr lang="zh-CN" altLang="en-US" sz="1800" dirty="0">
                <a:latin typeface="等线" panose="02010600030101010101" pitchFamily="2" charset="-122"/>
                <a:ea typeface="等线" panose="02010600030101010101" pitchFamily="2" charset="-122"/>
                <a:cs typeface="等线" panose="02010600030101010101" pitchFamily="2" charset="-122"/>
              </a:rPr>
              <a:t>更新：事件处理函数更新状态。</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e) </a:t>
            </a:r>
            <a:r>
              <a:rPr lang="zh-CN" altLang="en-US" sz="1800" dirty="0">
                <a:latin typeface="等线" panose="02010600030101010101" pitchFamily="2" charset="-122"/>
                <a:ea typeface="等线" panose="02010600030101010101" pitchFamily="2" charset="-122"/>
                <a:cs typeface="等线" panose="02010600030101010101" pitchFamily="2" charset="-122"/>
              </a:rPr>
              <a:t>新的</a:t>
            </a:r>
            <a:r>
              <a:rPr lang="en-US" altLang="zh-CN" sz="1800" dirty="0">
                <a:latin typeface="等线" panose="02010600030101010101" pitchFamily="2" charset="-122"/>
                <a:ea typeface="等线" panose="02010600030101010101" pitchFamily="2" charset="-122"/>
                <a:cs typeface="等线" panose="02010600030101010101" pitchFamily="2" charset="-122"/>
              </a:rPr>
              <a:t>UI</a:t>
            </a:r>
            <a:r>
              <a:rPr lang="zh-CN" altLang="en-US" sz="1800" dirty="0">
                <a:latin typeface="等线" panose="02010600030101010101" pitchFamily="2" charset="-122"/>
                <a:ea typeface="等线" panose="02010600030101010101" pitchFamily="2" charset="-122"/>
                <a:cs typeface="等线" panose="02010600030101010101" pitchFamily="2" charset="-122"/>
              </a:rPr>
              <a:t>渲染：状态变化，</a:t>
            </a:r>
            <a:r>
              <a:rPr lang="en-US" altLang="zh-CN" sz="1800" dirty="0">
                <a:latin typeface="等线" panose="02010600030101010101" pitchFamily="2" charset="-122"/>
                <a:ea typeface="等线" panose="02010600030101010101" pitchFamily="2" charset="-122"/>
                <a:cs typeface="等线" panose="02010600030101010101" pitchFamily="2" charset="-122"/>
              </a:rPr>
              <a:t>Compose</a:t>
            </a:r>
            <a:r>
              <a:rPr lang="zh-CN" altLang="en-US" sz="1800" dirty="0">
                <a:latin typeface="等线" panose="02010600030101010101" pitchFamily="2" charset="-122"/>
                <a:ea typeface="等线" panose="02010600030101010101" pitchFamily="2" charset="-122"/>
                <a:cs typeface="等线" panose="02010600030101010101" pitchFamily="2" charset="-122"/>
              </a:rPr>
              <a:t>重新绘制</a:t>
            </a:r>
            <a:r>
              <a:rPr lang="en-US" altLang="zh-CN" sz="1800" dirty="0">
                <a:latin typeface="等线" panose="02010600030101010101" pitchFamily="2" charset="-122"/>
                <a:ea typeface="等线" panose="02010600030101010101" pitchFamily="2" charset="-122"/>
                <a:cs typeface="等线" panose="02010600030101010101" pitchFamily="2" charset="-122"/>
              </a:rPr>
              <a:t> UI</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3"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单向数据流的核心优势在于数据流动路径清晰、可控，极大地简化了界面状态的管理。当状态始终从上层传递给下层组件，并且所有状态更新通过统一的事件回传处理，就避免了</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状态不同步</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或</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状态来源不明</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的问题</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这种模式让</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渲染成为状态的纯函数，提高了组件的可预测性与可测试性。同时，它也促进了业务逻辑与界面显示的分离，降低了组件之间的耦合，增强了代码的复用性和维护性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5.2.5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生命周期</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是响应式</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框架，是以</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状态变化</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为核心的生命周期来驱动</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渲染。生命周期是状态驱动、事件触发的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循环过程</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，而非一次性的线性流程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在声明周期中有三种状态：组合（</a:t>
            </a:r>
            <a:r>
              <a:rPr lang="en-US" altLang="zh-CN" sz="2000" dirty="0">
                <a:latin typeface="等线" panose="02010600030101010101" pitchFamily="2" charset="-122"/>
                <a:ea typeface="等线" panose="02010600030101010101" pitchFamily="2" charset="-122"/>
                <a:cs typeface="等线" panose="02010600030101010101" pitchFamily="2" charset="-122"/>
              </a:rPr>
              <a:t>Composition</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Recomposition</a:t>
            </a:r>
            <a:r>
              <a:rPr lang="zh-CN" altLang="en-US" sz="2000" dirty="0">
                <a:latin typeface="等线" panose="02010600030101010101" pitchFamily="2" charset="-122"/>
                <a:ea typeface="等线" panose="02010600030101010101" pitchFamily="2" charset="-122"/>
                <a:cs typeface="等线" panose="02010600030101010101" pitchFamily="2" charset="-122"/>
              </a:rPr>
              <a:t>）和卸载（</a:t>
            </a:r>
            <a:r>
              <a:rPr lang="en-US" altLang="zh-CN" sz="2000" dirty="0">
                <a:latin typeface="等线" panose="02010600030101010101" pitchFamily="2" charset="-122"/>
                <a:ea typeface="等线" panose="02010600030101010101" pitchFamily="2" charset="-122"/>
                <a:cs typeface="等线" panose="02010600030101010101" pitchFamily="2" charset="-122"/>
              </a:rPr>
              <a:t>Disposal</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）组合</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（可以多次执行）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每次组件重新出现在界面中都会重新组合。例如，用户从首页进入详情页再返回首页，这时候首页的</a:t>
            </a:r>
            <a:r>
              <a:rPr lang="en-US" altLang="zh-CN" sz="2000" dirty="0">
                <a:latin typeface="等线" panose="02010600030101010101" pitchFamily="2" charset="-122"/>
                <a:ea typeface="等线" panose="02010600030101010101" pitchFamily="2" charset="-122"/>
                <a:cs typeface="等线" panose="02010600030101010101" pitchFamily="2" charset="-122"/>
              </a:rPr>
              <a:t>Composables</a:t>
            </a:r>
            <a:r>
              <a:rPr lang="zh-CN" altLang="en-US" sz="2000" dirty="0">
                <a:latin typeface="等线" panose="02010600030101010101" pitchFamily="2" charset="-122"/>
                <a:ea typeface="等线" panose="02010600030101010101" pitchFamily="2" charset="-122"/>
                <a:cs typeface="等线" panose="02010600030101010101" pitchFamily="2" charset="-122"/>
              </a:rPr>
              <a:t>又会重新被</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组合</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一次。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5.2.5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生命周期</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（频繁被执行）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只要状态变了，就会触发重组，次数可能很多。每次状态变动（如点击按钮、输入文字等）都会触发对应</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，这是</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最核心的机制。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示例：每点一次按钮，就会触发</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482725" y="443420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val count = remember { mutableStateOf(0)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Button(onClick = { count.value++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点击次数：</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${count.value}")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87487" y="866453"/>
            <a:ext cx="1015663" cy="3432497"/>
          </a:xfrm>
          <a:prstGeom prst="rect">
            <a:avLst/>
          </a:prstGeom>
          <a:noFill/>
        </p:spPr>
        <p:txBody>
          <a:bodyPr vert="eaVert" wrap="square" rtlCol="0">
            <a:spAutoFit/>
          </a:bodyPr>
          <a:lstStyle/>
          <a:p>
            <a:pPr algn="dist"/>
            <a:r>
              <a:rPr lang="zh-CN" altLang="en-US" sz="5400" dirty="0">
                <a:ln>
                  <a:solidFill>
                    <a:srgbClr val="383987"/>
                  </a:solidFill>
                </a:ln>
                <a:noFill/>
                <a:latin typeface="微软雅黑" panose="020B0503020204020204" charset="-122"/>
                <a:ea typeface="微软雅黑" panose="020B0503020204020204" charset="-122"/>
              </a:rPr>
              <a:t>学习目标</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AIMS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custDataLst>
              <p:tags r:id="rId2"/>
            </p:custDataLst>
          </p:nvPr>
        </p:nvSpPr>
        <p:spPr>
          <a:xfrm>
            <a:off x="3960494" y="1044775"/>
            <a:ext cx="7781563"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了解</a:t>
            </a:r>
            <a:r>
              <a:rPr lang="en-US" altLang="zh-CN" sz="2400" kern="0" dirty="0">
                <a:solidFill>
                  <a:srgbClr val="383987"/>
                </a:solidFill>
                <a:latin typeface="微软雅黑" panose="020B0503020204020204" charset="-122"/>
                <a:ea typeface="微软雅黑" panose="020B0503020204020204" charset="-122"/>
                <a:sym typeface="+mn-ea"/>
              </a:rPr>
              <a:t>UI</a:t>
            </a:r>
            <a:r>
              <a:rPr lang="zh-CN" altLang="en-US" sz="2400" kern="0" dirty="0">
                <a:solidFill>
                  <a:srgbClr val="383987"/>
                </a:solidFill>
                <a:latin typeface="微软雅黑" panose="020B0503020204020204" charset="-122"/>
                <a:ea typeface="微软雅黑" panose="020B0503020204020204" charset="-122"/>
                <a:sym typeface="+mn-ea"/>
              </a:rPr>
              <a:t>开发的基本概念</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3"/>
            </p:custDataLst>
          </p:nvPr>
        </p:nvSpPr>
        <p:spPr>
          <a:xfrm>
            <a:off x="2967355" y="121241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01</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8" name="文本框 7"/>
          <p:cNvSpPr txBox="1"/>
          <p:nvPr>
            <p:custDataLst>
              <p:tags r:id="rId4"/>
            </p:custDataLst>
          </p:nvPr>
        </p:nvSpPr>
        <p:spPr>
          <a:xfrm>
            <a:off x="2967355" y="220682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02</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28" name="文本框 27"/>
          <p:cNvSpPr txBox="1"/>
          <p:nvPr>
            <p:custDataLst>
              <p:tags r:id="rId5"/>
            </p:custDataLst>
          </p:nvPr>
        </p:nvSpPr>
        <p:spPr>
          <a:xfrm>
            <a:off x="2967355" y="31885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03</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16" name="文本框 15"/>
          <p:cNvSpPr txBox="1"/>
          <p:nvPr>
            <p:custDataLst>
              <p:tags r:id="rId6"/>
            </p:custDataLst>
          </p:nvPr>
        </p:nvSpPr>
        <p:spPr>
          <a:xfrm>
            <a:off x="3960495" y="2100780"/>
            <a:ext cx="5541920" cy="713740"/>
          </a:xfrm>
          <a:prstGeom prst="rect">
            <a:avLst/>
          </a:prstGeom>
          <a:noFill/>
        </p:spPr>
        <p:txBody>
          <a:bodyPr anchor="ctr"/>
          <a:lstStyle/>
          <a:p>
            <a:pPr lvl="0" fontAlgn="t">
              <a:defRPr/>
            </a:pPr>
            <a:r>
              <a:rPr lang="zh-CN" altLang="en-US" sz="2400" kern="0" dirty="0">
                <a:solidFill>
                  <a:srgbClr val="383987"/>
                </a:solidFill>
                <a:latin typeface="微软雅黑" panose="020B0503020204020204" charset="-122"/>
                <a:ea typeface="微软雅黑" panose="020B0503020204020204" charset="-122"/>
                <a:sym typeface="+mn-ea"/>
              </a:rPr>
              <a:t>掌握</a:t>
            </a:r>
            <a:r>
              <a:rPr lang="en-US" altLang="zh-CN" sz="2400" kern="0" dirty="0">
                <a:solidFill>
                  <a:srgbClr val="383987"/>
                </a:solidFill>
                <a:latin typeface="微软雅黑" panose="020B0503020204020204" charset="-122"/>
                <a:ea typeface="微软雅黑" panose="020B0503020204020204" charset="-122"/>
                <a:sym typeface="+mn-ea"/>
              </a:rPr>
              <a:t>Modifier</a:t>
            </a:r>
            <a:r>
              <a:rPr lang="zh-CN" altLang="en-US" sz="2400" kern="0" dirty="0">
                <a:solidFill>
                  <a:srgbClr val="383987"/>
                </a:solidFill>
                <a:latin typeface="微软雅黑" panose="020B0503020204020204" charset="-122"/>
                <a:ea typeface="微软雅黑" panose="020B0503020204020204" charset="-122"/>
                <a:sym typeface="+mn-ea"/>
              </a:rPr>
              <a:t>修饰符的使用方法</a:t>
            </a:r>
            <a:endParaRPr lang="zh-CN" altLang="en-US" sz="2400" kern="0" dirty="0">
              <a:solidFill>
                <a:srgbClr val="383987"/>
              </a:solidFill>
              <a:latin typeface="微软雅黑" panose="020B0503020204020204" charset="-122"/>
              <a:ea typeface="微软雅黑" panose="020B0503020204020204" charset="-122"/>
              <a:sym typeface="+mn-ea"/>
            </a:endParaRPr>
          </a:p>
        </p:txBody>
      </p:sp>
      <p:sp>
        <p:nvSpPr>
          <p:cNvPr id="18" name="文本框 17"/>
          <p:cNvSpPr txBox="1"/>
          <p:nvPr>
            <p:custDataLst>
              <p:tags r:id="rId7"/>
            </p:custDataLst>
          </p:nvPr>
        </p:nvSpPr>
        <p:spPr>
          <a:xfrm>
            <a:off x="3960495" y="3083560"/>
            <a:ext cx="6985000" cy="713740"/>
          </a:xfrm>
          <a:prstGeom prst="rect">
            <a:avLst/>
          </a:prstGeom>
          <a:noFill/>
        </p:spPr>
        <p:txBody>
          <a:bodyPr anchor="ctr"/>
          <a:lstStyle/>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掌握基础</a:t>
            </a:r>
            <a:r>
              <a:rPr lang="en-US" altLang="zh-CN" sz="2400" kern="0" noProof="0" dirty="0">
                <a:ln>
                  <a:noFill/>
                </a:ln>
                <a:solidFill>
                  <a:srgbClr val="383987"/>
                </a:solidFill>
                <a:uLnTx/>
                <a:uFillTx/>
                <a:latin typeface="微软雅黑" panose="020B0503020204020204" charset="-122"/>
                <a:ea typeface="微软雅黑" panose="020B0503020204020204" charset="-122"/>
                <a:sym typeface="+mn-ea"/>
              </a:rPr>
              <a:t>UI</a:t>
            </a: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组件、布局组件和高级组件的使用方法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2967355" y="4171515"/>
            <a:ext cx="795655" cy="583565"/>
          </a:xfrm>
          <a:prstGeom prst="rect">
            <a:avLst/>
          </a:prstGeom>
          <a:noFill/>
        </p:spPr>
        <p:txBody>
          <a:bodyPr wrap="square" rtlCol="0">
            <a:spAutoFit/>
          </a:bodyPr>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charset="-122"/>
                <a:sym typeface="+mn-ea"/>
              </a:rPr>
              <a:t>04</a:t>
            </a:r>
            <a:endParaRPr lang="en-US" altLang="zh-CN" sz="3200" noProof="0" dirty="0">
              <a:ln w="3175">
                <a:solidFill>
                  <a:srgbClr val="383987"/>
                </a:solidFill>
              </a:ln>
              <a:noFill/>
              <a:uLnTx/>
              <a:uFillTx/>
              <a:latin typeface="Agency FB" panose="020B0503020202020204" charset="0"/>
              <a:ea typeface="微软雅黑" panose="020B0503020204020204" charset="-122"/>
              <a:sym typeface="+mn-ea"/>
            </a:endParaRPr>
          </a:p>
        </p:txBody>
      </p:sp>
      <p:sp>
        <p:nvSpPr>
          <p:cNvPr id="3" name="文本框 2"/>
          <p:cNvSpPr txBox="1"/>
          <p:nvPr>
            <p:custDataLst>
              <p:tags r:id="rId9"/>
            </p:custDataLst>
          </p:nvPr>
        </p:nvSpPr>
        <p:spPr>
          <a:xfrm>
            <a:off x="3960494" y="4066740"/>
            <a:ext cx="5183505" cy="713740"/>
          </a:xfrm>
          <a:prstGeom prst="rect">
            <a:avLst/>
          </a:prstGeom>
          <a:noFill/>
        </p:spPr>
        <p:txBody>
          <a:bodyPr anchor="ctr"/>
          <a:p>
            <a:pPr lvl="0" fontAlgn="t">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掌握导航组件的使用方法</a:t>
            </a:r>
            <a:endParaRPr lang="zh-CN" altLang="en-US" sz="2400" kern="0" noProof="0" dirty="0">
              <a:ln>
                <a:noFill/>
              </a:ln>
              <a:solidFill>
                <a:srgbClr val="383987"/>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5.2.5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生命周期</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）卸载</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（每次消失就会被执行）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当组件被从界面中移除（或替换）时就会执行卸载，可能发生多次。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示例：多次显示</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隐藏</a:t>
            </a:r>
            <a:r>
              <a:rPr lang="en-US" altLang="zh-CN" sz="2000" dirty="0">
                <a:latin typeface="等线" panose="02010600030101010101" pitchFamily="2" charset="-122"/>
                <a:ea typeface="等线" panose="02010600030101010101" pitchFamily="2" charset="-122"/>
                <a:cs typeface="等线" panose="02010600030101010101" pitchFamily="2" charset="-122"/>
              </a:rPr>
              <a:t>MyDialog</a:t>
            </a:r>
            <a:r>
              <a:rPr lang="zh-CN" altLang="en-US" sz="2000" dirty="0">
                <a:latin typeface="等线" panose="02010600030101010101" pitchFamily="2" charset="-122"/>
                <a:ea typeface="等线" panose="02010600030101010101" pitchFamily="2" charset="-122"/>
                <a:cs typeface="等线" panose="02010600030101010101" pitchFamily="2" charset="-122"/>
              </a:rPr>
              <a:t>组件，就会多次触发卸载</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组合</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卸载</a:t>
            </a:r>
            <a:r>
              <a:rPr lang="en-US"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482725" y="443420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if (showDialog)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MyDialog()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当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showDialog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变为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false</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，这个组件会被卸载</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中，界面是通过函数式方式</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声明</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出来的。这意味着</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会频繁地调用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函数来</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界面。当状态变化时，</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会重新执行</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构建逻辑，以更新界面内容</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非</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操作之所以不能直接写在</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逻辑中，是因为</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的重组机制会导致它们被多次执行，从而破坏预期的行为或引发性能问题</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示例：为什么非</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操作不能直接放在</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逻辑中？</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482725" y="503491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1 </a:t>
                      </a:r>
                      <a:r>
                        <a:rPr lang="en-US" altLang="zh-CN" sz="1400">
                          <a:solidFill>
                            <a:srgbClr val="008080"/>
                          </a:solidFill>
                          <a:latin typeface="宋体" panose="02010600030101010101" pitchFamily="2" charset="-122"/>
                          <a:ea typeface="宋体" panose="02010600030101010101" pitchFamily="2" charset="-122"/>
                        </a:rPr>
                        <a:t>@Composable</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2 </a:t>
                      </a:r>
                      <a:r>
                        <a:rPr lang="en-US" altLang="zh-CN" sz="1400">
                          <a:solidFill>
                            <a:srgbClr val="008080"/>
                          </a:solidFill>
                          <a:latin typeface="宋体" panose="02010600030101010101" pitchFamily="2" charset="-122"/>
                          <a:ea typeface="宋体" panose="02010600030101010101" pitchFamily="2" charset="-122"/>
                        </a:rPr>
                        <a:t>fun MyScreen()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3 </a:t>
                      </a:r>
                      <a:r>
                        <a:rPr lang="en-US" altLang="zh-CN" sz="1400">
                          <a:solidFill>
                            <a:srgbClr val="008080"/>
                          </a:solidFill>
                          <a:latin typeface="宋体" panose="02010600030101010101" pitchFamily="2" charset="-122"/>
                          <a:ea typeface="宋体" panose="02010600030101010101" pitchFamily="2" charset="-122"/>
                        </a:rPr>
                        <a:t>    // ❌ </a:t>
                      </a:r>
                      <a:r>
                        <a:rPr lang="zh-CN" altLang="en-US" sz="1400">
                          <a:solidFill>
                            <a:srgbClr val="008080"/>
                          </a:solidFill>
                          <a:latin typeface="宋体" panose="02010600030101010101" pitchFamily="2" charset="-122"/>
                          <a:ea typeface="宋体" panose="02010600030101010101" pitchFamily="2" charset="-122"/>
                        </a:rPr>
                        <a:t>这是危险的做法：协程会在每次重组时都重新启动</a:t>
                      </a:r>
                      <a:endParaRPr lang="zh-CN" altLang="en-US"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4 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CoroutineScope(Dispatchers.IO).launch {</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5 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fetchData()</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6 </a:t>
                      </a:r>
                      <a:r>
                        <a:rPr lang="en-US" altLang="zh-CN" sz="1400">
                          <a:solidFill>
                            <a:srgbClr val="008080"/>
                          </a:solidFill>
                          <a:latin typeface="宋体" panose="02010600030101010101" pitchFamily="2" charset="-122"/>
                          <a:ea typeface="宋体" panose="02010600030101010101" pitchFamily="2" charset="-122"/>
                        </a:rPr>
                        <a:t>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p>
                      <a:pPr marL="0" indent="0" algn="l" defTabSz="914400">
                        <a:spcBef>
                          <a:spcPct val="0"/>
                        </a:spcBef>
                        <a:spcAft>
                          <a:spcPct val="0"/>
                        </a:spcAft>
                        <a:tabLst>
                          <a:tab pos="0" algn="l"/>
                        </a:tabLst>
                      </a:pPr>
                      <a:r>
                        <a:rPr lang="en-US" altLang="zh-CN" sz="1400">
                          <a:latin typeface="宋体" panose="02010600030101010101" pitchFamily="2" charset="-122"/>
                          <a:ea typeface="宋体" panose="02010600030101010101" pitchFamily="2" charset="-122"/>
                        </a:rPr>
                        <a:t>7 </a:t>
                      </a:r>
                      <a:r>
                        <a:rPr lang="en-US" altLang="zh-CN" sz="1400">
                          <a:solidFill>
                            <a:srgbClr val="008080"/>
                          </a:solidFill>
                          <a:latin typeface="宋体" panose="02010600030101010101" pitchFamily="2" charset="-122"/>
                          <a:ea typeface="宋体" panose="02010600030101010101" pitchFamily="2" charset="-122"/>
                        </a:rPr>
                        <a:t>}</a:t>
                      </a:r>
                      <a:endParaRPr lang="en-US" altLang="zh-CN" sz="1400">
                        <a:solidFill>
                          <a:srgbClr val="008080"/>
                        </a:solidFill>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逻辑中直接启动协程是非常危险的做法，因为重组会导致多次执行这部分代码，从而导致代码异常或性能问题</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应该使用：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这里的</a:t>
            </a:r>
            <a:r>
              <a:rPr lang="en-US" altLang="zh-CN" sz="2000" dirty="0">
                <a:latin typeface="等线" panose="02010600030101010101" pitchFamily="2" charset="-122"/>
                <a:ea typeface="等线" panose="02010600030101010101" pitchFamily="2" charset="-122"/>
                <a:cs typeface="等线" panose="02010600030101010101" pitchFamily="2" charset="-122"/>
              </a:rPr>
              <a:t>LaunchedEffect</a:t>
            </a:r>
            <a:r>
              <a:rPr lang="zh-CN" altLang="en-US" sz="2000" dirty="0">
                <a:latin typeface="等线" panose="02010600030101010101" pitchFamily="2" charset="-122"/>
                <a:ea typeface="等线" panose="02010600030101010101" pitchFamily="2" charset="-122"/>
                <a:cs typeface="等线" panose="02010600030101010101" pitchFamily="2" charset="-122"/>
              </a:rPr>
              <a:t>是副作用函数的一种，可以保证在一个</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生命周期中只执行一次，只有这样才是安全的做法</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1513840" y="373380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MyScreen()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LaunchedEffect(Unit)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这样是正确的，只启动一次</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fetchData()</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副作用函数（</a:t>
            </a:r>
            <a:r>
              <a:rPr lang="en-US" altLang="zh-CN" sz="2000" dirty="0">
                <a:latin typeface="等线" panose="02010600030101010101" pitchFamily="2" charset="-122"/>
                <a:ea typeface="等线" panose="02010600030101010101" pitchFamily="2" charset="-122"/>
                <a:cs typeface="等线" panose="02010600030101010101" pitchFamily="2" charset="-122"/>
              </a:rPr>
              <a:t>Side-effect APIs</a:t>
            </a:r>
            <a:r>
              <a:rPr lang="zh-CN" altLang="en-US" sz="2000" dirty="0">
                <a:latin typeface="等线" panose="02010600030101010101" pitchFamily="2" charset="-122"/>
                <a:ea typeface="等线" panose="02010600030101010101" pitchFamily="2" charset="-122"/>
                <a:cs typeface="等线" panose="02010600030101010101" pitchFamily="2" charset="-122"/>
              </a:rPr>
              <a:t>）是用来执行那些不能直接放进</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构建逻辑里的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额外操作</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，例如启动协程、注册监听器或者更新外部状态等。这些函数会跟随</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的生命周期自动启动和清理，不用手动控制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7" name="表格 6"/>
          <p:cNvGraphicFramePr/>
          <p:nvPr/>
        </p:nvGraphicFramePr>
        <p:xfrm>
          <a:off x="1019810" y="3489495"/>
          <a:ext cx="10152380" cy="3002915"/>
        </p:xfrm>
        <a:graphic>
          <a:graphicData uri="http://schemas.openxmlformats.org/drawingml/2006/table">
            <a:tbl>
              <a:tblPr firstRow="1" bandRow="1">
                <a:tableStyleId>{0674152C-AD86-454B-BF94-468A297AA8CA}</a:tableStyleId>
              </a:tblPr>
              <a:tblGrid>
                <a:gridCol w="2880360"/>
                <a:gridCol w="3871595"/>
                <a:gridCol w="3400425"/>
              </a:tblGrid>
              <a:tr h="410845">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副作用函数</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用途</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生命周期关系</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840">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LaunchedEffect</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启动协程，在组合时或键变化时执行</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绑定组合，自动取消</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rememberCoroutineScope</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获取可复用的协程作用域，配合事件用</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不会自动取消，需要手动管理</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SideEffect</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每次成功重组后执行</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依附于组合，重组时触发</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DisposableEffect</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cs typeface="等线" panose="02010600030101010101" pitchFamily="2" charset="-122"/>
                        </a:rPr>
                        <a:t>注册</a:t>
                      </a:r>
                      <a:r>
                        <a:rPr lang="en-US" altLang="zh-CN" sz="1200" spc="120">
                          <a:latin typeface="等线" panose="02010600030101010101" pitchFamily="2" charset="-122"/>
                          <a:ea typeface="等线" panose="02010600030101010101" pitchFamily="2" charset="-122"/>
                          <a:cs typeface="等线" panose="02010600030101010101" pitchFamily="2" charset="-122"/>
                        </a:rPr>
                        <a:t>/</a:t>
                      </a:r>
                      <a:r>
                        <a:rPr lang="zh-CN" altLang="en-US" sz="1200" spc="120">
                          <a:latin typeface="等线" panose="02010600030101010101" pitchFamily="2" charset="-122"/>
                          <a:ea typeface="等线" panose="02010600030101010101" pitchFamily="2" charset="-122"/>
                          <a:cs typeface="等线" panose="02010600030101010101" pitchFamily="2" charset="-122"/>
                        </a:rPr>
                        <a:t>解绑资源，如监听器、回调</a:t>
                      </a:r>
                      <a:endParaRPr lang="zh-CN" altLang="en-US" sz="1200" spc="120">
                        <a:latin typeface="等线" panose="02010600030101010101" pitchFamily="2" charset="-122"/>
                        <a:ea typeface="等线" panose="02010600030101010101" pitchFamily="2" charset="-122"/>
                        <a:cs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组合时执行，卸载时清理</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derivedStateOf</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派生状态，防止无效重组</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cs typeface="等线" panose="02010600030101010101" pitchFamily="2" charset="-122"/>
                        </a:rPr>
                        <a:t>与</a:t>
                      </a:r>
                      <a:r>
                        <a:rPr lang="en-US" altLang="zh-CN" sz="1200" spc="120">
                          <a:latin typeface="等线" panose="02010600030101010101" pitchFamily="2" charset="-122"/>
                          <a:ea typeface="等线" panose="02010600030101010101" pitchFamily="2" charset="-122"/>
                          <a:cs typeface="等线" panose="02010600030101010101" pitchFamily="2" charset="-122"/>
                        </a:rPr>
                        <a:t>remember</a:t>
                      </a:r>
                      <a:r>
                        <a:rPr lang="zh-CN" sz="1200" spc="120">
                          <a:latin typeface="等线" panose="02010600030101010101" pitchFamily="2" charset="-122"/>
                          <a:ea typeface="等线" panose="02010600030101010101" pitchFamily="2" charset="-122"/>
                          <a:cs typeface="等线" panose="02010600030101010101" pitchFamily="2" charset="-122"/>
                        </a:rPr>
                        <a:t>一起用，随组合</a:t>
                      </a:r>
                      <a:endParaRPr lang="zh-CN" sz="1200" spc="120">
                        <a:latin typeface="等线" panose="02010600030101010101" pitchFamily="2" charset="-122"/>
                        <a:ea typeface="等线" panose="02010600030101010101" pitchFamily="2" charset="-122"/>
                        <a:cs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rememberUpdatedState</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保存更新值，避免闭包引用旧值</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组合时更新，用于协程或监听器</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r h="370205">
                <a:tc>
                  <a:txBody>
                    <a:bodyPr/>
                    <a:p>
                      <a:pPr indent="0" algn="ctr">
                        <a:lnSpc>
                          <a:spcPct val="120000"/>
                        </a:lnSpc>
                        <a:spcBef>
                          <a:spcPts val="0"/>
                        </a:spcBef>
                        <a:spcAft>
                          <a:spcPts val="0"/>
                        </a:spcAft>
                      </a:pPr>
                      <a:r>
                        <a:rPr lang="en-US" altLang="zh-CN" sz="1200" spc="120">
                          <a:latin typeface="等线" panose="02010600030101010101" pitchFamily="2" charset="-122"/>
                          <a:ea typeface="等线" panose="02010600030101010101" pitchFamily="2" charset="-122"/>
                        </a:rPr>
                        <a:t>snapshotFlow</a:t>
                      </a:r>
                      <a:endParaRPr lang="en-US" altLang="zh-CN" sz="1200" spc="120">
                        <a:latin typeface="等线" panose="02010600030101010101" pitchFamily="2" charset="-122"/>
                        <a:ea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cs typeface="等线" panose="02010600030101010101" pitchFamily="2" charset="-122"/>
                        </a:rPr>
                        <a:t>将</a:t>
                      </a:r>
                      <a:r>
                        <a:rPr lang="en-US" altLang="zh-CN" sz="1200" spc="120">
                          <a:latin typeface="等线" panose="02010600030101010101" pitchFamily="2" charset="-122"/>
                          <a:ea typeface="等线" panose="02010600030101010101" pitchFamily="2" charset="-122"/>
                          <a:cs typeface="等线" panose="02010600030101010101" pitchFamily="2" charset="-122"/>
                        </a:rPr>
                        <a:t>Compose</a:t>
                      </a:r>
                      <a:r>
                        <a:rPr lang="zh-CN" altLang="en-US" sz="1200" spc="120">
                          <a:latin typeface="等线" panose="02010600030101010101" pitchFamily="2" charset="-122"/>
                          <a:ea typeface="等线" panose="02010600030101010101" pitchFamily="2" charset="-122"/>
                          <a:cs typeface="等线" panose="02010600030101010101" pitchFamily="2" charset="-122"/>
                        </a:rPr>
                        <a:t>状态转换成</a:t>
                      </a:r>
                      <a:r>
                        <a:rPr lang="en-US" altLang="zh-CN" sz="1200" spc="120">
                          <a:latin typeface="等线" panose="02010600030101010101" pitchFamily="2" charset="-122"/>
                          <a:ea typeface="等线" panose="02010600030101010101" pitchFamily="2" charset="-122"/>
                          <a:cs typeface="等线" panose="02010600030101010101" pitchFamily="2" charset="-122"/>
                        </a:rPr>
                        <a:t>Flow</a:t>
                      </a:r>
                      <a:endParaRPr lang="en-US" altLang="zh-CN" sz="1200" spc="120">
                        <a:latin typeface="等线" panose="02010600030101010101" pitchFamily="2" charset="-122"/>
                        <a:ea typeface="等线" panose="02010600030101010101" pitchFamily="2" charset="-122"/>
                        <a:cs typeface="等线" panose="02010600030101010101" pitchFamily="2" charset="-122"/>
                      </a:endParaRPr>
                    </a:p>
                  </a:txBody>
                  <a:tcPr marL="177800" marR="177800" marT="57150" marB="57150" anchor="ctr" anchorCtr="0"/>
                </a:tc>
                <a:tc>
                  <a:txBody>
                    <a:bodyPr/>
                    <a:p>
                      <a:pPr indent="0" algn="ctr">
                        <a:lnSpc>
                          <a:spcPct val="120000"/>
                        </a:lnSpc>
                        <a:spcBef>
                          <a:spcPts val="0"/>
                        </a:spcBef>
                        <a:spcAft>
                          <a:spcPts val="0"/>
                        </a:spcAft>
                      </a:pPr>
                      <a:r>
                        <a:rPr lang="zh-CN" sz="1200" spc="120">
                          <a:latin typeface="等线" panose="02010600030101010101" pitchFamily="2" charset="-122"/>
                          <a:ea typeface="等线" panose="02010600030101010101" pitchFamily="2" charset="-122"/>
                        </a:rPr>
                        <a:t>用于协程，跟随状态更新</a:t>
                      </a:r>
                      <a:endParaRPr lang="zh-CN" sz="1200" spc="120">
                        <a:latin typeface="等线" panose="02010600030101010101" pitchFamily="2" charset="-122"/>
                        <a:ea typeface="等线" panose="02010600030101010101" pitchFamily="2" charset="-122"/>
                      </a:endParaRPr>
                    </a:p>
                  </a:txBody>
                  <a:tcPr marL="177800" marR="177800" marT="57150" marB="57150" anchor="ctr" anchorCtr="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80008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副作用函数依赖于组合函数的生命周期，用于确保某些只能执行一次或需在特定时机执行的操作不会在重组时被重复触发。它们根据生命周期变化自动启动、更新或清理副作用，从而避免重复执行、内存泄漏或逻辑错误，使界面行为与状态保持一致</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a:graphicFrameLocks noChangeAspect="1"/>
          </p:cNvGraphicFramePr>
          <p:nvPr>
            <p:custDataLst>
              <p:tags r:id="rId2"/>
            </p:custDataLst>
          </p:nvPr>
        </p:nvGraphicFramePr>
        <p:xfrm>
          <a:off x="589915" y="3484880"/>
          <a:ext cx="10946130" cy="2822575"/>
        </p:xfrm>
        <a:graphic>
          <a:graphicData uri="http://schemas.openxmlformats.org/drawingml/2006/table">
            <a:tbl>
              <a:tblPr firstRow="1" bandRow="1">
                <a:tableStyleId>{D27677F6-07B8-4799-8974-CB87089E40D1}</a:tableStyleId>
              </a:tblPr>
              <a:tblGrid>
                <a:gridCol w="1407160"/>
                <a:gridCol w="5864225"/>
                <a:gridCol w="3674745"/>
              </a:tblGrid>
              <a:tr h="869950">
                <a:tc>
                  <a:txBody>
                    <a:bodyPr/>
                    <a:p>
                      <a:pPr indent="0" algn="ctr">
                        <a:lnSpc>
                          <a:spcPct val="120000"/>
                        </a:lnSpc>
                        <a:spcBef>
                          <a:spcPts val="0"/>
                        </a:spcBef>
                        <a:spcAft>
                          <a:spcPts val="0"/>
                        </a:spcAft>
                      </a:pPr>
                      <a:r>
                        <a:rPr lang="zh-CN" sz="1200" b="1" spc="130">
                          <a:latin typeface="等线" panose="02010600030101010101" pitchFamily="2" charset="-122"/>
                          <a:ea typeface="等线" panose="02010600030101010101" pitchFamily="2" charset="-122"/>
                        </a:rPr>
                        <a:t>生命周期阶段</a:t>
                      </a:r>
                      <a:endParaRPr lang="zh-CN" sz="1200" b="1"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ctr">
                        <a:lnSpc>
                          <a:spcPct val="120000"/>
                        </a:lnSpc>
                        <a:spcBef>
                          <a:spcPts val="0"/>
                        </a:spcBef>
                        <a:spcAft>
                          <a:spcPts val="0"/>
                        </a:spcAft>
                      </a:pPr>
                      <a:r>
                        <a:rPr lang="zh-CN" sz="1200" b="1" spc="130">
                          <a:latin typeface="等线" panose="02010600030101010101" pitchFamily="2" charset="-122"/>
                          <a:ea typeface="等线" panose="02010600030101010101" pitchFamily="2" charset="-122"/>
                        </a:rPr>
                        <a:t>可用副作用函数</a:t>
                      </a:r>
                      <a:endParaRPr lang="zh-CN" sz="1200" b="1"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ctr">
                        <a:lnSpc>
                          <a:spcPct val="120000"/>
                        </a:lnSpc>
                        <a:spcBef>
                          <a:spcPts val="0"/>
                        </a:spcBef>
                        <a:spcAft>
                          <a:spcPts val="0"/>
                        </a:spcAft>
                      </a:pPr>
                      <a:r>
                        <a:rPr lang="zh-CN" sz="1200" b="1" spc="130">
                          <a:latin typeface="等线" panose="02010600030101010101" pitchFamily="2" charset="-122"/>
                          <a:ea typeface="等线" panose="02010600030101010101" pitchFamily="2" charset="-122"/>
                        </a:rPr>
                        <a:t>说明</a:t>
                      </a:r>
                      <a:endParaRPr lang="zh-CN" sz="1200" b="1" spc="130">
                        <a:latin typeface="等线" panose="02010600030101010101" pitchFamily="2" charset="-122"/>
                        <a:ea typeface="等线" panose="02010600030101010101" pitchFamily="2" charset="-122"/>
                      </a:endParaRPr>
                    </a:p>
                  </a:txBody>
                  <a:tcPr marL="317500" marR="317500" marT="215900" marB="215900" anchor="ctr" anchorCtr="0"/>
                </a:tc>
              </a:tr>
              <a:tr h="650875">
                <a:tc>
                  <a:txBody>
                    <a:bodyPr/>
                    <a:p>
                      <a:pPr indent="0" algn="ctr">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组合</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en-US" altLang="zh-CN" sz="1200" b="0" spc="130">
                          <a:latin typeface="等线" panose="02010600030101010101" pitchFamily="2" charset="-122"/>
                          <a:ea typeface="等线" panose="02010600030101010101" pitchFamily="2" charset="-122"/>
                        </a:rPr>
                        <a:t>LaunchedEffect, DisposableEffect, remember, SideEffect</a:t>
                      </a:r>
                      <a:endParaRPr lang="en-US" altLang="zh-CN" sz="1200" b="0"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初始化操作、监听器注册、状态派生</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r>
              <a:tr h="650875">
                <a:tc>
                  <a:txBody>
                    <a:bodyPr/>
                    <a:p>
                      <a:pPr indent="0" algn="ctr">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重组</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en-US" altLang="zh-CN" sz="1200" b="0" spc="130">
                          <a:latin typeface="等线" panose="02010600030101010101" pitchFamily="2" charset="-122"/>
                          <a:ea typeface="等线" panose="02010600030101010101" pitchFamily="2" charset="-122"/>
                        </a:rPr>
                        <a:t>SideEffect, rememberUpdatedState</a:t>
                      </a:r>
                      <a:endParaRPr lang="en-US" altLang="zh-CN" sz="1200" b="0"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重组后同步外部状态、更新闭包引用值</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r>
              <a:tr h="650875">
                <a:tc>
                  <a:txBody>
                    <a:bodyPr/>
                    <a:p>
                      <a:pPr indent="0" algn="ctr">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卸载</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en-US" altLang="zh-CN" sz="1200" b="0" spc="130">
                          <a:latin typeface="等线" panose="02010600030101010101" pitchFamily="2" charset="-122"/>
                          <a:ea typeface="等线" panose="02010600030101010101" pitchFamily="2" charset="-122"/>
                          <a:cs typeface="等线" panose="02010600030101010101" pitchFamily="2" charset="-122"/>
                        </a:rPr>
                        <a:t>DisposableEffect</a:t>
                      </a:r>
                      <a:r>
                        <a:rPr lang="zh-CN" sz="1200" b="0" spc="130">
                          <a:latin typeface="等线" panose="02010600030101010101" pitchFamily="2" charset="-122"/>
                          <a:ea typeface="等线" panose="02010600030101010101" pitchFamily="2" charset="-122"/>
                          <a:cs typeface="等线" panose="02010600030101010101" pitchFamily="2" charset="-122"/>
                        </a:rPr>
                        <a:t>的</a:t>
                      </a:r>
                      <a:r>
                        <a:rPr lang="en-US" altLang="zh-CN" sz="1200" b="0" spc="130">
                          <a:latin typeface="等线" panose="02010600030101010101" pitchFamily="2" charset="-122"/>
                          <a:ea typeface="等线" panose="02010600030101010101" pitchFamily="2" charset="-122"/>
                          <a:cs typeface="等线" panose="02010600030101010101" pitchFamily="2" charset="-122"/>
                        </a:rPr>
                        <a:t>onDispose</a:t>
                      </a:r>
                      <a:endParaRPr lang="en-US" altLang="zh-CN" sz="1200" b="0" spc="130">
                        <a:latin typeface="等线" panose="02010600030101010101" pitchFamily="2" charset="-122"/>
                        <a:ea typeface="等线" panose="02010600030101010101" pitchFamily="2" charset="-122"/>
                        <a:cs typeface="等线" panose="02010600030101010101" pitchFamily="2" charset="-122"/>
                      </a:endParaRPr>
                    </a:p>
                  </a:txBody>
                  <a:tcPr marL="317500" marR="317500" marT="215900" marB="215900" anchor="ctr" anchorCtr="0"/>
                </a:tc>
                <a:tc>
                  <a:txBody>
                    <a:bodyPr/>
                    <a:p>
                      <a:pPr indent="0" algn="l">
                        <a:lnSpc>
                          <a:spcPct val="120000"/>
                        </a:lnSpc>
                        <a:spcBef>
                          <a:spcPts val="0"/>
                        </a:spcBef>
                        <a:spcAft>
                          <a:spcPts val="0"/>
                        </a:spcAft>
                      </a:pPr>
                      <a:r>
                        <a:rPr lang="zh-CN" sz="1200" b="0" spc="130">
                          <a:latin typeface="等线" panose="02010600030101010101" pitchFamily="2" charset="-122"/>
                          <a:ea typeface="等线" panose="02010600030101010101" pitchFamily="2" charset="-122"/>
                        </a:rPr>
                        <a:t>在移除时自动释放资源（如注销回调）</a:t>
                      </a:r>
                      <a:endParaRPr lang="zh-CN" sz="1200" b="0" spc="130">
                        <a:latin typeface="等线" panose="02010600030101010101" pitchFamily="2" charset="-122"/>
                        <a:ea typeface="等线" panose="02010600030101010101" pitchFamily="2" charset="-122"/>
                      </a:endParaRPr>
                    </a:p>
                  </a:txBody>
                  <a:tcPr marL="317500" marR="317500" marT="215900" marB="215900" anchor="ctr" anchorCtr="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39750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LaunchedEffect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用于启动协程并绑定</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组合</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生命周期的副作用函数。只会在指定的</a:t>
            </a:r>
            <a:r>
              <a:rPr lang="en-US" altLang="zh-CN" sz="2000" dirty="0">
                <a:latin typeface="等线" panose="02010600030101010101" pitchFamily="2" charset="-122"/>
                <a:ea typeface="等线" panose="02010600030101010101" pitchFamily="2" charset="-122"/>
                <a:cs typeface="等线" panose="02010600030101010101" pitchFamily="2" charset="-122"/>
              </a:rPr>
              <a:t> key</a:t>
            </a:r>
            <a:r>
              <a:rPr lang="zh-CN" altLang="en-US" sz="2000" dirty="0">
                <a:latin typeface="等线" panose="02010600030101010101" pitchFamily="2" charset="-122"/>
                <a:ea typeface="等线" panose="02010600030101010101" pitchFamily="2" charset="-122"/>
                <a:cs typeface="等线" panose="02010600030101010101" pitchFamily="2" charset="-122"/>
              </a:rPr>
              <a:t>变化时或第一次进入</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组合</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时执行一次。适合用来执行一次性的逻辑，例如加载数据、发起网络请求、播放动画、延时跳转等</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6132195" y="615950"/>
          <a:ext cx="5736590" cy="4145280"/>
        </p:xfrm>
        <a:graphic>
          <a:graphicData uri="http://schemas.openxmlformats.org/drawingml/2006/table">
            <a:tbl>
              <a:tblPr/>
              <a:tblGrid>
                <a:gridCol w="5736590"/>
              </a:tblGrid>
              <a:tr h="4145280">
                <a:tc>
                  <a:txBody>
                    <a:bodyPr/>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2 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fun UserProfile(userId: String)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3 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var userName by remember { mutableStateOf("</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加载中</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4 </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5 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LaunchedEffect(userId)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6 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当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userId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变化时重新执行此协程</a:t>
                      </a:r>
                      <a:endPar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7 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userName = loadUserName(userId)</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8 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9 </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10 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用户名：</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$userName")</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12 </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13 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模拟网络请求</a:t>
                      </a:r>
                      <a:endPar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14 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suspend fun loadUserName(id: String): String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15 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delay(1000)</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16 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return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用户</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$id"</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17 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2" name="文本框 1"/>
          <p:cNvSpPr txBox="1"/>
          <p:nvPr/>
        </p:nvSpPr>
        <p:spPr>
          <a:xfrm>
            <a:off x="1094105" y="4855845"/>
            <a:ext cx="10774680" cy="2002790"/>
          </a:xfrm>
          <a:prstGeom prst="rect">
            <a:avLst/>
          </a:prstGeom>
          <a:noFill/>
        </p:spPr>
        <p:txBody>
          <a:bodyPr wrap="square" rtlCol="0" anchor="t">
            <a:noAutofit/>
          </a:bodyPr>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zh-CN" altLang="en-US" dirty="0">
                <a:latin typeface="等线" panose="02010600030101010101" pitchFamily="2" charset="-122"/>
                <a:ea typeface="等线" panose="02010600030101010101" pitchFamily="2" charset="-122"/>
                <a:cs typeface="等线" panose="02010600030101010101" pitchFamily="2" charset="-122"/>
              </a:rPr>
              <a:t>14行代码suspend关键字用于声明挂起函数，表示这个函数可以在协程中挂起执行，不会阻塞主线程。</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第15行代码使用delay(1000)模拟网络延迟，不会阻塞线程，只是“挂起”1秒。</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第5行代码LaunchedEffect(userId)启动协程，并在第一次进入组合时执行协程逻辑。同时，因为设定了key的值userId，因此在userId改变后会再次执行协程逻辑。</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在Compose中更新界面必须运行在主线程，但网络请求、读取文件等耗时任务不能阻塞主线程，否则界面会卡顿甚至失去相应。使用suspend配合LaunchedEffect可以在后台执行这些操作，并在完成后安全地更新界面状态</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
        <p:nvSpPr>
          <p:cNvPr id="7" name="文本框 6"/>
          <p:cNvSpPr txBox="1"/>
          <p:nvPr/>
        </p:nvSpPr>
        <p:spPr>
          <a:xfrm>
            <a:off x="238760" y="4362450"/>
            <a:ext cx="4612640" cy="398780"/>
          </a:xfrm>
          <a:prstGeom prst="rect">
            <a:avLst/>
          </a:prstGeom>
          <a:noFill/>
        </p:spPr>
        <p:txBody>
          <a:bodyPr wrap="square" rtlCol="0" anchor="t">
            <a:spAutoFit/>
          </a:bodyPr>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示例</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：启动协程加载数据</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53115" cy="6902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：定时器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627380" y="29825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1 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2 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fun TimerLoggerComposable()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3 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LaunchedEffect(Unit)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4 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while (true)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5 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delay(1000)</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6 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Log.d("TimerLogger", "</a:t>
                      </a:r>
                      <a:r>
                        <a:rPr lang="zh-CN" altLang="en-US" sz="1800">
                          <a:solidFill>
                            <a:srgbClr val="008080"/>
                          </a:solidFill>
                          <a:latin typeface="等线" panose="02010600030101010101" pitchFamily="2" charset="-122"/>
                          <a:ea typeface="等线" panose="02010600030101010101" pitchFamily="2" charset="-122"/>
                          <a:cs typeface="等线" panose="02010600030101010101" pitchFamily="2" charset="-122"/>
                        </a:rPr>
                        <a:t>定时任务触发</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7 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8 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9 </a:t>
                      </a:r>
                      <a:endParaRPr lang="en-US" altLang="zh-CN" sz="18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10 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800">
                          <a:solidFill>
                            <a:srgbClr val="008080"/>
                          </a:solidFill>
                          <a:latin typeface="等线" panose="02010600030101010101" pitchFamily="2" charset="-122"/>
                          <a:ea typeface="等线" panose="02010600030101010101" pitchFamily="2" charset="-122"/>
                          <a:cs typeface="等线" panose="02010600030101010101" pitchFamily="2" charset="-122"/>
                        </a:rPr>
                        <a:t>定时任务已启动，每秒触发一次</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cs typeface="等线" panose="02010600030101010101" pitchFamily="2" charset="-122"/>
                        </a:rPr>
                        <a:t>11 </a:t>
                      </a:r>
                      <a:r>
                        <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8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130925" y="3117850"/>
            <a:ext cx="5781675" cy="1902460"/>
          </a:xfrm>
          <a:prstGeom prst="rect">
            <a:avLst/>
          </a:prstGeom>
          <a:noFill/>
        </p:spPr>
        <p:txBody>
          <a:bodyPr wrap="square" rtlCol="0" anchor="t">
            <a:noAutofit/>
          </a:bodyPr>
          <a:p>
            <a:pPr marL="342900" indent="-34290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第3行代码启动协程，因为key设置为Unit，则只在第一次进入组合时执行一次。</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342900" indent="-34290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第4行到第6行代码是无限循环，每1000毫秒，在Logcat中打印一次数据。</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342900" indent="-34290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LaunchedEffect自动绑定到Composable生命周期，退出界面就会自动停止任务，不会造成内存泄漏</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531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DisposableEffect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DisposableEffect</a:t>
            </a:r>
            <a:r>
              <a:rPr lang="zh-CN" altLang="en-US" sz="2000" dirty="0">
                <a:latin typeface="等线" panose="02010600030101010101" pitchFamily="2" charset="-122"/>
                <a:ea typeface="等线" panose="02010600030101010101" pitchFamily="2" charset="-122"/>
                <a:cs typeface="等线" panose="02010600030101010101" pitchFamily="2" charset="-122"/>
              </a:rPr>
              <a:t>可以用于有初始化和清理需求的副作用操作。它会在指定的</a:t>
            </a:r>
            <a:r>
              <a:rPr lang="en-US" altLang="zh-CN" sz="2000" dirty="0">
                <a:latin typeface="等线" panose="02010600030101010101" pitchFamily="2" charset="-122"/>
                <a:ea typeface="等线" panose="02010600030101010101" pitchFamily="2" charset="-122"/>
                <a:cs typeface="等线" panose="02010600030101010101" pitchFamily="2" charset="-122"/>
              </a:rPr>
              <a:t>key</a:t>
            </a:r>
            <a:r>
              <a:rPr lang="zh-CN" altLang="en-US" sz="2000" dirty="0">
                <a:latin typeface="等线" panose="02010600030101010101" pitchFamily="2" charset="-122"/>
                <a:ea typeface="等线" panose="02010600030101010101" pitchFamily="2" charset="-122"/>
                <a:cs typeface="等线" panose="02010600030101010101" pitchFamily="2" charset="-122"/>
              </a:rPr>
              <a:t>第一次出现时执行副作用逻辑，并在组合退出或</a:t>
            </a:r>
            <a:r>
              <a:rPr lang="en-US" altLang="zh-CN" sz="2000" dirty="0">
                <a:latin typeface="等线" panose="02010600030101010101" pitchFamily="2" charset="-122"/>
                <a:ea typeface="等线" panose="02010600030101010101" pitchFamily="2" charset="-122"/>
                <a:cs typeface="等线" panose="02010600030101010101" pitchFamily="2" charset="-122"/>
              </a:rPr>
              <a:t>key</a:t>
            </a:r>
            <a:r>
              <a:rPr lang="zh-CN" altLang="en-US" sz="2000" dirty="0">
                <a:latin typeface="等线" panose="02010600030101010101" pitchFamily="2" charset="-122"/>
                <a:ea typeface="等线" panose="02010600030101010101" pitchFamily="2" charset="-122"/>
                <a:cs typeface="等线" panose="02010600030101010101" pitchFamily="2" charset="-122"/>
              </a:rPr>
              <a:t>变化时自动调用清理操作。适合用于注册监听器、订阅回调、启动计时器、添加生命周期观察者等场景，这些操作通常需要在不使用时取消或释放资源。</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75754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：进入页面时打印</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注册</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，退出页面时打印</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注销</a:t>
            </a:r>
            <a:r>
              <a:rPr lang="en-US" altLang="zh-CN" sz="2000" dirty="0">
                <a:latin typeface="等线" panose="02010600030101010101" pitchFamily="2" charset="-122"/>
                <a:ea typeface="等线" panose="02010600030101010101" pitchFamily="2" charset="-122"/>
                <a:cs typeface="等线" panose="02010600030101010101" pitchFamily="2" charset="-122"/>
              </a:rPr>
              <a: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19</a:t>
            </a:r>
            <a:r>
              <a:rPr lang="zh-CN" altLang="en-US" sz="2000" dirty="0">
                <a:latin typeface="等线" panose="02010600030101010101" pitchFamily="2" charset="-122"/>
                <a:ea typeface="等线" panose="02010600030101010101" pitchFamily="2" charset="-122"/>
                <a:cs typeface="等线" panose="02010600030101010101" pitchFamily="2" charset="-122"/>
              </a:rPr>
              <a:t>行代码</a:t>
            </a:r>
            <a:r>
              <a:rPr lang="en-US" altLang="zh-CN" sz="2000" dirty="0">
                <a:latin typeface="等线" panose="02010600030101010101" pitchFamily="2" charset="-122"/>
                <a:ea typeface="等线" panose="02010600030101010101" pitchFamily="2" charset="-122"/>
                <a:cs typeface="等线" panose="02010600030101010101" pitchFamily="2" charset="-122"/>
              </a:rPr>
              <a:t>DisposableEffect(Unit)</a:t>
            </a:r>
            <a:r>
              <a:rPr lang="zh-CN" altLang="en-US" sz="2000" dirty="0">
                <a:latin typeface="等线" panose="02010600030101010101" pitchFamily="2" charset="-122"/>
                <a:ea typeface="等线" panose="02010600030101010101" pitchFamily="2" charset="-122"/>
                <a:cs typeface="等线" panose="02010600030101010101" pitchFamily="2" charset="-122"/>
              </a:rPr>
              <a:t>表示只在第一次进入时执行一次，退出时自动调用第</a:t>
            </a:r>
            <a:r>
              <a:rPr lang="en-US" altLang="zh-CN" sz="2000" dirty="0">
                <a:latin typeface="等线" panose="02010600030101010101" pitchFamily="2" charset="-122"/>
                <a:ea typeface="等线" panose="02010600030101010101" pitchFamily="2" charset="-122"/>
                <a:cs typeface="等线" panose="02010600030101010101" pitchFamily="2" charset="-122"/>
              </a:rPr>
              <a:t>22</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onDispose</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这个示例需要查看</a:t>
            </a:r>
            <a:r>
              <a:rPr lang="en-US" altLang="zh-CN" sz="2000" dirty="0">
                <a:latin typeface="等线" panose="02010600030101010101" pitchFamily="2" charset="-122"/>
                <a:ea typeface="等线" panose="02010600030101010101" pitchFamily="2" charset="-122"/>
                <a:cs typeface="等线" panose="02010600030101010101" pitchFamily="2" charset="-122"/>
              </a:rPr>
              <a:t>Logcat</a:t>
            </a:r>
            <a:r>
              <a:rPr lang="zh-CN" altLang="en-US" sz="2000" dirty="0">
                <a:latin typeface="等线" panose="02010600030101010101" pitchFamily="2" charset="-122"/>
                <a:ea typeface="等线" panose="02010600030101010101" pitchFamily="2" charset="-122"/>
                <a:cs typeface="等线" panose="02010600030101010101" pitchFamily="2" charset="-122"/>
              </a:rPr>
              <a:t>日志，点击按钮后，观察日志输出，就能发现</a:t>
            </a:r>
            <a:r>
              <a:rPr lang="en-US" altLang="zh-CN" sz="2000" dirty="0">
                <a:latin typeface="等线" panose="02010600030101010101" pitchFamily="2" charset="-122"/>
                <a:ea typeface="等线" panose="02010600030101010101" pitchFamily="2" charset="-122"/>
                <a:cs typeface="等线" panose="02010600030101010101" pitchFamily="2" charset="-122"/>
              </a:rPr>
              <a:t>SimpleDisposableEffect</a:t>
            </a:r>
            <a:r>
              <a:rPr lang="zh-CN" altLang="en-US" sz="2000" dirty="0">
                <a:latin typeface="等线" panose="02010600030101010101" pitchFamily="2" charset="-122"/>
                <a:ea typeface="等线" panose="02010600030101010101" pitchFamily="2" charset="-122"/>
                <a:cs typeface="等线" panose="02010600030101010101" pitchFamily="2" charset="-122"/>
              </a:rPr>
              <a:t>组件出现的时候会进行注册，消失的时候会注销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6461760" y="33528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DisposableScreen(){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show by remember { mutableStateOf(true)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show = !show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切换组件</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if (show)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SimpleDisposableEffect()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SimpleDisposableEffect()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DisposableEffect(Unit)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Log.d("DisposableEffect",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注册资源</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onDispose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Log.d("DisposableEffect",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释放资源</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26 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观察日志输出</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29 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156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SideEffect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SideEffect</a:t>
            </a:r>
            <a:r>
              <a:rPr lang="zh-CN" altLang="en-US" sz="2000" dirty="0">
                <a:latin typeface="等线" panose="02010600030101010101" pitchFamily="2" charset="-122"/>
                <a:ea typeface="等线" panose="02010600030101010101" pitchFamily="2" charset="-122"/>
                <a:cs typeface="等线" panose="02010600030101010101" pitchFamily="2" charset="-122"/>
              </a:rPr>
              <a:t>是一种用于与可组合函数外部世界进行同步的机制，适用于在每次成功</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之后需要执行的逻辑。它通常用于更新某些外部状态，比如向</a:t>
            </a:r>
            <a:r>
              <a:rPr lang="en-US" altLang="zh-CN" sz="2000" dirty="0">
                <a:latin typeface="等线" panose="02010600030101010101" pitchFamily="2" charset="-122"/>
                <a:ea typeface="等线" panose="02010600030101010101" pitchFamily="2" charset="-122"/>
                <a:cs typeface="等线" panose="02010600030101010101" pitchFamily="2" charset="-122"/>
              </a:rPr>
              <a:t>ViewModel</a:t>
            </a:r>
            <a:r>
              <a:rPr lang="zh-CN" altLang="en-US" sz="2000" dirty="0">
                <a:latin typeface="等线" panose="02010600030101010101" pitchFamily="2" charset="-122"/>
                <a:ea typeface="等线" panose="02010600030101010101" pitchFamily="2" charset="-122"/>
                <a:cs typeface="等线" panose="02010600030101010101" pitchFamily="2" charset="-122"/>
              </a:rPr>
              <a:t>写入数据、记录日志、或者与非</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的库交互等。与</a:t>
            </a:r>
            <a:r>
              <a:rPr lang="en-US" altLang="zh-CN" sz="2000" dirty="0">
                <a:latin typeface="等线" panose="02010600030101010101" pitchFamily="2" charset="-122"/>
                <a:ea typeface="等线" panose="02010600030101010101" pitchFamily="2" charset="-122"/>
                <a:cs typeface="等线" panose="02010600030101010101" pitchFamily="2" charset="-122"/>
              </a:rPr>
              <a:t>LaunchedEffect</a:t>
            </a:r>
            <a:r>
              <a:rPr lang="zh-CN" altLang="en-US" sz="2000" dirty="0">
                <a:latin typeface="等线" panose="02010600030101010101" pitchFamily="2" charset="-122"/>
                <a:ea typeface="等线" panose="02010600030101010101" pitchFamily="2" charset="-122"/>
                <a:cs typeface="等线" panose="02010600030101010101" pitchFamily="2" charset="-122"/>
              </a:rPr>
              <a:t>不同的是，</a:t>
            </a:r>
            <a:r>
              <a:rPr lang="en-US" altLang="zh-CN" sz="2000" dirty="0">
                <a:latin typeface="等线" panose="02010600030101010101" pitchFamily="2" charset="-122"/>
                <a:ea typeface="等线" panose="02010600030101010101" pitchFamily="2" charset="-122"/>
                <a:cs typeface="等线" panose="02010600030101010101" pitchFamily="2" charset="-122"/>
              </a:rPr>
              <a:t>SideEffect</a:t>
            </a:r>
            <a:r>
              <a:rPr lang="zh-CN" altLang="en-US" sz="2000" dirty="0">
                <a:latin typeface="等线" panose="02010600030101010101" pitchFamily="2" charset="-122"/>
                <a:ea typeface="等线" panose="02010600030101010101" pitchFamily="2" charset="-122"/>
                <a:cs typeface="等线" panose="02010600030101010101" pitchFamily="2" charset="-122"/>
              </a:rPr>
              <a:t>不具备挂起能力，它在每次重新组合之后都会立即执行一次，因此适用于快速、轻量的操作。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5.1</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Jecpack Compose</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概述</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7311390" cy="36499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（简称</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Google</a:t>
            </a:r>
            <a:r>
              <a:rPr lang="zh-CN" altLang="en-US" sz="2000" dirty="0">
                <a:latin typeface="等线" panose="02010600030101010101" pitchFamily="2" charset="-122"/>
                <a:ea typeface="等线" panose="02010600030101010101" pitchFamily="2" charset="-122"/>
                <a:cs typeface="等线" panose="02010600030101010101" pitchFamily="2" charset="-122"/>
              </a:rPr>
              <a:t>推出的现代化</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框架，用于简化</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应用界面的开发</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Compose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的推出标志着</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Android UI</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开发从命令式向声明式的重大转变，它不仅提高了代码可维护性，也加快了界面开发效率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改变了</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Android UI</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的编程方式，使界面构建更自然、响应更灵活、开发效率更高，代表了</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Android UI</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开发的未来方向</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2" name="图片 2" descr="1_bb7-hm3I7qFX0Xam-Bab5w"/>
          <p:cNvPicPr>
            <a:picLocks noChangeAspect="1"/>
          </p:cNvPicPr>
          <p:nvPr/>
        </p:nvPicPr>
        <p:blipFill>
          <a:blip r:embed="rId2"/>
          <a:stretch>
            <a:fillRect/>
          </a:stretch>
        </p:blipFill>
        <p:spPr>
          <a:xfrm>
            <a:off x="7937183" y="1772920"/>
            <a:ext cx="4067175" cy="39319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75754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：在每次重组后，将</a:t>
            </a:r>
            <a:r>
              <a:rPr lang="en-US" altLang="zh-CN" sz="2000" dirty="0">
                <a:latin typeface="等线" panose="02010600030101010101" pitchFamily="2" charset="-122"/>
                <a:ea typeface="等线" panose="02010600030101010101" pitchFamily="2" charset="-122"/>
                <a:cs typeface="等线" panose="02010600030101010101" pitchFamily="2" charset="-122"/>
              </a:rPr>
              <a:t>count</a:t>
            </a:r>
            <a:r>
              <a:rPr lang="zh-CN" altLang="en-US" sz="2000" dirty="0">
                <a:latin typeface="等线" panose="02010600030101010101" pitchFamily="2" charset="-122"/>
                <a:ea typeface="等线" panose="02010600030101010101" pitchFamily="2" charset="-122"/>
                <a:cs typeface="等线" panose="02010600030101010101" pitchFamily="2" charset="-122"/>
              </a:rPr>
              <a:t>的值记录到日志中</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在这个例子中，无论什么时候</a:t>
            </a:r>
            <a:r>
              <a:rPr lang="en-US" altLang="zh-CN" sz="2000" dirty="0">
                <a:latin typeface="等线" panose="02010600030101010101" pitchFamily="2" charset="-122"/>
                <a:ea typeface="等线" panose="02010600030101010101" pitchFamily="2" charset="-122"/>
                <a:cs typeface="等线" panose="02010600030101010101" pitchFamily="2" charset="-122"/>
              </a:rPr>
              <a:t>count</a:t>
            </a:r>
            <a:r>
              <a:rPr lang="zh-CN" altLang="en-US" sz="2000" dirty="0">
                <a:latin typeface="等线" panose="02010600030101010101" pitchFamily="2" charset="-122"/>
                <a:ea typeface="等线" panose="02010600030101010101" pitchFamily="2" charset="-122"/>
                <a:cs typeface="等线" panose="02010600030101010101" pitchFamily="2" charset="-122"/>
              </a:rPr>
              <a:t>发生变化并触发重新组合，</a:t>
            </a:r>
            <a:r>
              <a:rPr lang="en-US" altLang="zh-CN" sz="2000" dirty="0">
                <a:latin typeface="等线" panose="02010600030101010101" pitchFamily="2" charset="-122"/>
                <a:ea typeface="等线" panose="02010600030101010101" pitchFamily="2" charset="-122"/>
                <a:cs typeface="等线" panose="02010600030101010101" pitchFamily="2" charset="-122"/>
              </a:rPr>
              <a:t>SideEffect</a:t>
            </a:r>
            <a:r>
              <a:rPr lang="zh-CN" altLang="en-US" sz="2000" dirty="0">
                <a:latin typeface="等线" panose="02010600030101010101" pitchFamily="2" charset="-122"/>
                <a:ea typeface="等线" panose="02010600030101010101" pitchFamily="2" charset="-122"/>
                <a:cs typeface="等线" panose="02010600030101010101" pitchFamily="2" charset="-122"/>
              </a:rPr>
              <a:t>块中的代码都会被执行一次，从而保证日志始终记录最新的状态。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SideEffect</a:t>
            </a:r>
            <a:r>
              <a:rPr lang="zh-CN" altLang="en-US" sz="2000" dirty="0">
                <a:latin typeface="等线" panose="02010600030101010101" pitchFamily="2" charset="-122"/>
                <a:ea typeface="等线" panose="02010600030101010101" pitchFamily="2" charset="-122"/>
                <a:cs typeface="等线" panose="02010600030101010101" pitchFamily="2" charset="-122"/>
              </a:rPr>
              <a:t>是与</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生命周期紧密关联的一种工具，适合用于执行那些必须在每次</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更新后同步的副作用操作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6484620" y="205359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2 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fun SideEffectExample()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3 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var count by remember { mutableStateOf(0)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4 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SideEffect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5 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Log.d("SideEffectExample",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当前计数值为：</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6 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7 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8 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计数：</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9 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 1}){</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10 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增加</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12 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13 </a:t>
                      </a:r>
                      <a:endParaRPr lang="en-US" altLang="zh-CN" sz="16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14 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156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rememberCoroutineScope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rememberCoroutineScope</a:t>
            </a:r>
            <a:r>
              <a:rPr lang="zh-CN" altLang="en-US" sz="2000" dirty="0">
                <a:latin typeface="等线" panose="02010600030101010101" pitchFamily="2" charset="-122"/>
                <a:ea typeface="等线" panose="02010600030101010101" pitchFamily="2" charset="-122"/>
                <a:cs typeface="等线" panose="02010600030101010101" pitchFamily="2" charset="-122"/>
              </a:rPr>
              <a:t>是一个用于获取与当前可组合函数生命周期相关的协程作用域（</a:t>
            </a:r>
            <a:r>
              <a:rPr lang="en-US" altLang="zh-CN" sz="2000" dirty="0">
                <a:latin typeface="等线" panose="02010600030101010101" pitchFamily="2" charset="-122"/>
                <a:ea typeface="等线" panose="02010600030101010101" pitchFamily="2" charset="-122"/>
                <a:cs typeface="等线" panose="02010600030101010101" pitchFamily="2" charset="-122"/>
              </a:rPr>
              <a:t>CoroutineScope</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API</a:t>
            </a:r>
            <a:r>
              <a:rPr lang="zh-CN" altLang="en-US" sz="2000" dirty="0">
                <a:latin typeface="等线" panose="02010600030101010101" pitchFamily="2" charset="-122"/>
                <a:ea typeface="等线" panose="02010600030101010101" pitchFamily="2" charset="-122"/>
                <a:cs typeface="等线" panose="02010600030101010101" pitchFamily="2" charset="-122"/>
              </a:rPr>
              <a:t>。这个作用域可以用来在</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中启动协程任务，比如执行异步操作、触发动画、延迟操作等。可以在这个协程中执行挂起操作，如延迟操作、网络请求、数据库访问等，协程运行期间不会阻塞主线程，因此非常适合处理需要异步响应的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行为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由于</a:t>
            </a:r>
            <a:r>
              <a:rPr lang="en-US" altLang="zh-CN" sz="2000" dirty="0">
                <a:latin typeface="等线" panose="02010600030101010101" pitchFamily="2" charset="-122"/>
                <a:ea typeface="等线" panose="02010600030101010101" pitchFamily="2" charset="-122"/>
                <a:cs typeface="等线" panose="02010600030101010101" pitchFamily="2" charset="-122"/>
              </a:rPr>
              <a:t>rememberCoroutineScope</a:t>
            </a:r>
            <a:r>
              <a:rPr lang="zh-CN" altLang="en-US" sz="2000" dirty="0">
                <a:latin typeface="等线" panose="02010600030101010101" pitchFamily="2" charset="-122"/>
                <a:ea typeface="等线" panose="02010600030101010101" pitchFamily="2" charset="-122"/>
                <a:cs typeface="等线" panose="02010600030101010101" pitchFamily="2" charset="-122"/>
              </a:rPr>
              <a:t>返回的作用域与</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的生命周期相关，因此它创建的协程可以安全地随着界面销毁而自动取消，避免内存泄漏或无效执行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615378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：在点击按钮时启动一个协程，并在延迟后更新界面状态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在这个示例中，使用</a:t>
            </a:r>
            <a:r>
              <a:rPr lang="en-US" altLang="zh-CN" sz="1800" dirty="0">
                <a:latin typeface="等线" panose="02010600030101010101" pitchFamily="2" charset="-122"/>
                <a:ea typeface="等线" panose="02010600030101010101" pitchFamily="2" charset="-122"/>
                <a:cs typeface="等线" panose="02010600030101010101" pitchFamily="2" charset="-122"/>
              </a:rPr>
              <a:t>rememberCoroutineScope</a:t>
            </a:r>
            <a:r>
              <a:rPr lang="zh-CN" altLang="en-US" sz="1800" dirty="0">
                <a:latin typeface="等线" panose="02010600030101010101" pitchFamily="2" charset="-122"/>
                <a:ea typeface="等线" panose="02010600030101010101" pitchFamily="2" charset="-122"/>
                <a:cs typeface="等线" panose="02010600030101010101" pitchFamily="2" charset="-122"/>
              </a:rPr>
              <a:t>创建的协程，可以在用户点击按钮后启动任务并延迟</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秒更新文本状态。</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由于作用域是记忆化的，它不会在每次重组时重新创建，从而确保操作的连续性和正确性</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4</a:t>
            </a:r>
            <a:r>
              <a:rPr lang="zh-CN" altLang="en-US" sz="1800" dirty="0">
                <a:latin typeface="等线" panose="02010600030101010101" pitchFamily="2" charset="-122"/>
                <a:ea typeface="等线" panose="02010600030101010101" pitchFamily="2" charset="-122"/>
                <a:cs typeface="等线" panose="02010600030101010101" pitchFamily="2" charset="-122"/>
              </a:rPr>
              <a:t>行代码获取一个与当前</a:t>
            </a:r>
            <a:r>
              <a:rPr lang="en-US" altLang="zh-CN" sz="1800" dirty="0">
                <a:latin typeface="等线" panose="02010600030101010101" pitchFamily="2" charset="-122"/>
                <a:ea typeface="等线" panose="02010600030101010101" pitchFamily="2" charset="-122"/>
                <a:cs typeface="等线" panose="02010600030101010101" pitchFamily="2" charset="-122"/>
              </a:rPr>
              <a:t>Composable</a:t>
            </a:r>
            <a:r>
              <a:rPr lang="zh-CN" altLang="en-US" sz="1800" dirty="0">
                <a:latin typeface="等线" panose="02010600030101010101" pitchFamily="2" charset="-122"/>
                <a:ea typeface="等线" panose="02010600030101010101" pitchFamily="2" charset="-122"/>
                <a:cs typeface="等线" panose="02010600030101010101" pitchFamily="2" charset="-122"/>
              </a:rPr>
              <a:t>生命周期相关联的</a:t>
            </a:r>
            <a:r>
              <a:rPr lang="en-US" altLang="zh-CN" sz="1800" dirty="0">
                <a:latin typeface="等线" panose="02010600030101010101" pitchFamily="2" charset="-122"/>
                <a:ea typeface="等线" panose="02010600030101010101" pitchFamily="2" charset="-122"/>
                <a:cs typeface="等线" panose="02010600030101010101" pitchFamily="2" charset="-122"/>
              </a:rPr>
              <a:t>CoroutineScope</a:t>
            </a: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14</a:t>
            </a:r>
            <a:r>
              <a:rPr lang="zh-CN" altLang="en-US" sz="1800" dirty="0">
                <a:latin typeface="等线" panose="02010600030101010101" pitchFamily="2" charset="-122"/>
                <a:ea typeface="等线" panose="02010600030101010101" pitchFamily="2" charset="-122"/>
                <a:cs typeface="等线" panose="02010600030101010101" pitchFamily="2" charset="-122"/>
              </a:rPr>
              <a:t>行代码使用前面获取到的</a:t>
            </a:r>
            <a:r>
              <a:rPr lang="en-US" altLang="zh-CN" sz="1800" dirty="0">
                <a:latin typeface="等线" panose="02010600030101010101" pitchFamily="2" charset="-122"/>
                <a:ea typeface="等线" panose="02010600030101010101" pitchFamily="2" charset="-122"/>
                <a:cs typeface="等线" panose="02010600030101010101" pitchFamily="2" charset="-122"/>
              </a:rPr>
              <a:t>scope</a:t>
            </a:r>
            <a:r>
              <a:rPr lang="zh-CN" altLang="en-US" sz="1800" dirty="0">
                <a:latin typeface="等线" panose="02010600030101010101" pitchFamily="2" charset="-122"/>
                <a:ea typeface="等线" panose="02010600030101010101" pitchFamily="2" charset="-122"/>
                <a:cs typeface="等线" panose="02010600030101010101" pitchFamily="2" charset="-122"/>
              </a:rPr>
              <a:t>启动一个新的协程任务</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6743700" y="9029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@Preview</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RememberCoroutineScopeExample()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scope = rememberCoroutineScope()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请点击按钮</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.fillMaxSize()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verticalArrangement = Arrangement.Center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scope.launch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正在处理中</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delay(2000)</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处理完成！</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开始任务</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156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r>
              <a:rPr lang="zh-CN" altLang="en-US" sz="2000" dirty="0">
                <a:latin typeface="等线" panose="02010600030101010101" pitchFamily="2" charset="-122"/>
                <a:ea typeface="等线" panose="02010600030101010101" pitchFamily="2" charset="-122"/>
                <a:cs typeface="等线" panose="02010600030101010101" pitchFamily="2" charset="-122"/>
              </a:rPr>
              <a:t>是一种用于创建派生状态的工具。当某个状态值依赖于其他状态计算得出时，可以使用</a:t>
            </a: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r>
              <a:rPr lang="zh-CN" altLang="en-US" sz="2000" dirty="0">
                <a:latin typeface="等线" panose="02010600030101010101" pitchFamily="2" charset="-122"/>
                <a:ea typeface="等线" panose="02010600030101010101" pitchFamily="2" charset="-122"/>
                <a:cs typeface="等线" panose="02010600030101010101" pitchFamily="2" charset="-122"/>
              </a:rPr>
              <a:t>将其封装为一个响应式的、只在依赖项发生变化时才重新计算的状态。这样不仅可以避免不必要的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，还可以提升性能和逻辑清晰度</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683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：在文本框中输入字符，在界面上会显示字符的数量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如果直接使用</a:t>
            </a:r>
            <a:r>
              <a:rPr lang="en-US" altLang="zh-CN" sz="2000" dirty="0">
                <a:latin typeface="等线" panose="02010600030101010101" pitchFamily="2" charset="-122"/>
                <a:ea typeface="等线" panose="02010600030101010101" pitchFamily="2" charset="-122"/>
                <a:cs typeface="等线" panose="02010600030101010101" pitchFamily="2" charset="-122"/>
              </a:rPr>
              <a:t>remember</a:t>
            </a:r>
            <a:r>
              <a:rPr lang="zh-CN" altLang="en-US" sz="2000" dirty="0">
                <a:latin typeface="等线" panose="02010600030101010101" pitchFamily="2" charset="-122"/>
                <a:ea typeface="等线" panose="02010600030101010101" pitchFamily="2" charset="-122"/>
                <a:cs typeface="等线" panose="02010600030101010101" pitchFamily="2" charset="-122"/>
              </a:rPr>
              <a:t>并在每次输入变化时都计算长度，会导致每次重组都执行逻辑。而使用</a:t>
            </a: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r>
              <a:rPr lang="zh-CN" altLang="en-US" sz="2000" dirty="0">
                <a:latin typeface="等线" panose="02010600030101010101" pitchFamily="2" charset="-122"/>
                <a:ea typeface="等线" panose="02010600030101010101" pitchFamily="2" charset="-122"/>
                <a:cs typeface="等线" panose="02010600030101010101" pitchFamily="2" charset="-122"/>
              </a:rPr>
              <a:t>，只有当输入文本发生变化时，才会重新计算长度，提高效率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6452235" y="275336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DerivedStateExample()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textLength by remember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derivedStateOf { text.length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Modifier.padding(16.dp))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OutlinedTextField(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text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请输入文本</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Modifier.height(8.dp))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当前字数：</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$textLength")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683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在这个例子中，</a:t>
            </a:r>
            <a:r>
              <a:rPr lang="en-US" altLang="zh-CN" sz="2000" dirty="0">
                <a:latin typeface="等线" panose="02010600030101010101" pitchFamily="2" charset="-122"/>
                <a:ea typeface="等线" panose="02010600030101010101" pitchFamily="2" charset="-122"/>
                <a:cs typeface="等线" panose="02010600030101010101" pitchFamily="2" charset="-122"/>
              </a:rPr>
              <a:t>textLength</a:t>
            </a:r>
            <a:r>
              <a:rPr lang="zh-CN" altLang="en-US" sz="2000" dirty="0">
                <a:latin typeface="等线" panose="02010600030101010101" pitchFamily="2" charset="-122"/>
                <a:ea typeface="等线" panose="02010600030101010101" pitchFamily="2" charset="-122"/>
                <a:cs typeface="等线" panose="02010600030101010101" pitchFamily="2" charset="-122"/>
              </a:rPr>
              <a:t>是一个派生状态，它通过</a:t>
            </a: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r>
              <a:rPr lang="zh-CN" altLang="en-US" sz="2000" dirty="0">
                <a:latin typeface="等线" panose="02010600030101010101" pitchFamily="2" charset="-122"/>
                <a:ea typeface="等线" panose="02010600030101010101" pitchFamily="2" charset="-122"/>
                <a:cs typeface="等线" panose="02010600030101010101" pitchFamily="2" charset="-122"/>
              </a:rPr>
              <a:t>从</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派生而来。只有当</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实际发生变化时，</a:t>
            </a:r>
            <a:r>
              <a:rPr lang="en-US" altLang="zh-CN" sz="2000" dirty="0">
                <a:latin typeface="等线" panose="02010600030101010101" pitchFamily="2" charset="-122"/>
                <a:ea typeface="等线" panose="02010600030101010101" pitchFamily="2" charset="-122"/>
                <a:cs typeface="等线" panose="02010600030101010101" pitchFamily="2" charset="-122"/>
              </a:rPr>
              <a:t>textLength</a:t>
            </a:r>
            <a:r>
              <a:rPr lang="zh-CN" altLang="en-US" sz="2000" dirty="0">
                <a:latin typeface="等线" panose="02010600030101010101" pitchFamily="2" charset="-122"/>
                <a:ea typeface="等线" panose="02010600030101010101" pitchFamily="2" charset="-122"/>
                <a:cs typeface="等线" panose="02010600030101010101" pitchFamily="2" charset="-122"/>
              </a:rPr>
              <a:t>才会被重新计算和更新，从而减少不必要的逻辑计算和界面重组</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使用</a:t>
            </a:r>
            <a:r>
              <a:rPr lang="en-US" altLang="zh-CN" sz="2000" dirty="0">
                <a:latin typeface="等线" panose="02010600030101010101" pitchFamily="2" charset="-122"/>
                <a:ea typeface="等线" panose="02010600030101010101" pitchFamily="2" charset="-122"/>
                <a:cs typeface="等线" panose="02010600030101010101" pitchFamily="2" charset="-122"/>
              </a:rPr>
              <a:t>derivedStateOf</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状态管理中一种推荐的优化方式，适合用于构建依赖复杂状态或高频变化界面的应用场景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6452235" y="275336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DerivedStateExample()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textLength by remember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derivedStateOf { text.length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Modifier.padding(16.dp))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OutlinedTextField(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text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请输入文本</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Modifier.height(8.dp))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当前字数：</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$textLength")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156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rememberUpdatedState </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rememberUpdatedState</a:t>
            </a:r>
            <a:r>
              <a:rPr lang="zh-CN" altLang="en-US" sz="2000" dirty="0">
                <a:latin typeface="等线" panose="02010600030101010101" pitchFamily="2" charset="-122"/>
                <a:ea typeface="等线" panose="02010600030101010101" pitchFamily="2" charset="-122"/>
                <a:cs typeface="等线" panose="02010600030101010101" pitchFamily="2" charset="-122"/>
              </a:rPr>
              <a:t>是一个专门用于在异步或延迟执行的代码中，保持对最新状态引用的工具。它可以确保即使协程或回调在未来某个时刻才触发，内部访问的依然是当前最新的状态值。</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这个</a:t>
            </a:r>
            <a:r>
              <a:rPr lang="en-US" altLang="zh-CN" sz="2000" dirty="0">
                <a:latin typeface="等线" panose="02010600030101010101" pitchFamily="2" charset="-122"/>
                <a:ea typeface="等线" panose="02010600030101010101" pitchFamily="2" charset="-122"/>
                <a:cs typeface="等线" panose="02010600030101010101" pitchFamily="2" charset="-122"/>
              </a:rPr>
              <a:t>API</a:t>
            </a:r>
            <a:r>
              <a:rPr lang="zh-CN" altLang="en-US" sz="2000" dirty="0">
                <a:latin typeface="等线" panose="02010600030101010101" pitchFamily="2" charset="-122"/>
                <a:ea typeface="等线" panose="02010600030101010101" pitchFamily="2" charset="-122"/>
                <a:cs typeface="等线" panose="02010600030101010101" pitchFamily="2" charset="-122"/>
              </a:rPr>
              <a:t>通常用于避免因重组导致的状态</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过期</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问题，尤其适用于</a:t>
            </a:r>
            <a:r>
              <a:rPr lang="en-US" altLang="zh-CN" sz="2000" dirty="0">
                <a:latin typeface="等线" panose="02010600030101010101" pitchFamily="2" charset="-122"/>
                <a:ea typeface="等线" panose="02010600030101010101" pitchFamily="2" charset="-122"/>
                <a:cs typeface="等线" panose="02010600030101010101" pitchFamily="2" charset="-122"/>
              </a:rPr>
              <a:t>LaunchedEffect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DisposableEffect</a:t>
            </a:r>
            <a:r>
              <a:rPr lang="zh-CN" altLang="en-US" sz="2000" dirty="0">
                <a:latin typeface="等线" panose="02010600030101010101" pitchFamily="2" charset="-122"/>
                <a:ea typeface="等线" panose="02010600030101010101" pitchFamily="2" charset="-122"/>
                <a:cs typeface="等线" panose="02010600030101010101" pitchFamily="2" charset="-122"/>
              </a:rPr>
              <a:t>等生命周期作用域中引用的</a:t>
            </a:r>
            <a:r>
              <a:rPr lang="en-US" altLang="zh-CN" sz="2000" dirty="0">
                <a:latin typeface="等线" panose="02010600030101010101" pitchFamily="2" charset="-122"/>
                <a:ea typeface="等线" panose="02010600030101010101" pitchFamily="2" charset="-122"/>
                <a:cs typeface="等线" panose="02010600030101010101" pitchFamily="2" charset="-122"/>
              </a:rPr>
              <a:t>lambda</a:t>
            </a:r>
            <a:r>
              <a:rPr lang="zh-CN" altLang="en-US" sz="2000" dirty="0">
                <a:latin typeface="等线" panose="02010600030101010101" pitchFamily="2" charset="-122"/>
                <a:ea typeface="等线" panose="02010600030101010101" pitchFamily="2" charset="-122"/>
                <a:cs typeface="等线" panose="02010600030101010101" pitchFamily="2" charset="-122"/>
              </a:rPr>
              <a:t>或状态变量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683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7</a:t>
            </a:r>
            <a:r>
              <a:rPr lang="zh-CN" altLang="en-US" sz="2000" dirty="0">
                <a:latin typeface="等线" panose="02010600030101010101" pitchFamily="2" charset="-122"/>
                <a:ea typeface="等线" panose="02010600030101010101" pitchFamily="2" charset="-122"/>
                <a:cs typeface="等线" panose="02010600030101010101" pitchFamily="2" charset="-122"/>
              </a:rPr>
              <a:t>：按钮增加计数</a:t>
            </a:r>
            <a:r>
              <a:rPr lang="en-US" altLang="zh-CN" sz="2000" dirty="0">
                <a:latin typeface="等线" panose="02010600030101010101" pitchFamily="2" charset="-122"/>
                <a:ea typeface="等线" panose="02010600030101010101" pitchFamily="2" charset="-122"/>
                <a:cs typeface="等线" panose="02010600030101010101" pitchFamily="2" charset="-122"/>
              </a:rPr>
              <a:t> + </a:t>
            </a:r>
            <a:r>
              <a:rPr lang="zh-CN" altLang="en-US" sz="2000" dirty="0">
                <a:latin typeface="等线" panose="02010600030101010101" pitchFamily="2" charset="-122"/>
                <a:ea typeface="等线" panose="02010600030101010101" pitchFamily="2" charset="-122"/>
                <a:cs typeface="等线" panose="02010600030101010101" pitchFamily="2" charset="-122"/>
              </a:rPr>
              <a:t>延迟日志输出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该示例中，每点击一次按钮，</a:t>
            </a:r>
            <a:r>
              <a:rPr lang="en-US" altLang="zh-CN" sz="1800" dirty="0">
                <a:latin typeface="等线" panose="02010600030101010101" pitchFamily="2" charset="-122"/>
                <a:ea typeface="等线" panose="02010600030101010101" pitchFamily="2" charset="-122"/>
                <a:cs typeface="等线" panose="02010600030101010101" pitchFamily="2" charset="-122"/>
              </a:rPr>
              <a:t>count</a:t>
            </a:r>
            <a:r>
              <a:rPr lang="zh-CN" altLang="en-US" sz="1800" dirty="0">
                <a:latin typeface="等线" panose="02010600030101010101" pitchFamily="2" charset="-122"/>
                <a:ea typeface="等线" panose="02010600030101010101" pitchFamily="2" charset="-122"/>
                <a:cs typeface="等线" panose="02010600030101010101" pitchFamily="2" charset="-122"/>
              </a:rPr>
              <a:t>就会递增。</a:t>
            </a:r>
            <a:r>
              <a:rPr lang="en-US" altLang="zh-CN" sz="1800" dirty="0">
                <a:latin typeface="等线" panose="02010600030101010101" pitchFamily="2" charset="-122"/>
                <a:ea typeface="等线" panose="02010600030101010101" pitchFamily="2" charset="-122"/>
                <a:cs typeface="等线" panose="02010600030101010101" pitchFamily="2" charset="-122"/>
              </a:rPr>
              <a:t>LaunchedEffect</a:t>
            </a:r>
            <a:r>
              <a:rPr lang="zh-CN" altLang="en-US" sz="1800" dirty="0">
                <a:latin typeface="等线" panose="02010600030101010101" pitchFamily="2" charset="-122"/>
                <a:ea typeface="等线" panose="02010600030101010101" pitchFamily="2" charset="-122"/>
                <a:cs typeface="等线" panose="02010600030101010101" pitchFamily="2" charset="-122"/>
              </a:rPr>
              <a:t>在首次组合时启动一个</a:t>
            </a:r>
            <a:r>
              <a:rPr lang="en-US" altLang="zh-CN" sz="1800" dirty="0">
                <a:latin typeface="等线" panose="02010600030101010101" pitchFamily="2" charset="-122"/>
                <a:ea typeface="等线" panose="02010600030101010101" pitchFamily="2" charset="-122"/>
                <a:cs typeface="等线" panose="02010600030101010101" pitchFamily="2" charset="-122"/>
              </a:rPr>
              <a:t> 5</a:t>
            </a:r>
            <a:r>
              <a:rPr lang="zh-CN" altLang="en-US" sz="1800" dirty="0">
                <a:latin typeface="等线" panose="02010600030101010101" pitchFamily="2" charset="-122"/>
                <a:ea typeface="等线" panose="02010600030101010101" pitchFamily="2" charset="-122"/>
                <a:cs typeface="等线" panose="02010600030101010101" pitchFamily="2" charset="-122"/>
              </a:rPr>
              <a:t>秒的协程，在协程结束时分别打印</a:t>
            </a:r>
            <a:r>
              <a:rPr lang="en-US" altLang="zh-CN" sz="1800" dirty="0">
                <a:latin typeface="等线" panose="02010600030101010101" pitchFamily="2" charset="-122"/>
                <a:ea typeface="等线" panose="02010600030101010101" pitchFamily="2" charset="-122"/>
                <a:cs typeface="等线" panose="02010600030101010101" pitchFamily="2" charset="-122"/>
              </a:rPr>
              <a:t>currentCount</a:t>
            </a:r>
            <a:r>
              <a:rPr lang="zh-CN" altLang="en-US" sz="1800" dirty="0">
                <a:latin typeface="等线" panose="02010600030101010101" pitchFamily="2" charset="-122"/>
                <a:ea typeface="等线" panose="02010600030101010101" pitchFamily="2" charset="-122"/>
                <a:cs typeface="等线" panose="02010600030101010101" pitchFamily="2" charset="-122"/>
              </a:rPr>
              <a:t>和</a:t>
            </a:r>
            <a:r>
              <a:rPr lang="en-US" altLang="zh-CN" sz="1800" dirty="0">
                <a:latin typeface="等线" panose="02010600030101010101" pitchFamily="2" charset="-122"/>
                <a:ea typeface="等线" panose="02010600030101010101" pitchFamily="2" charset="-122"/>
                <a:cs typeface="等线" panose="02010600030101010101" pitchFamily="2" charset="-122"/>
              </a:rPr>
              <a:t>capturedCount</a:t>
            </a:r>
            <a:r>
              <a:rPr lang="zh-CN" altLang="en-US" sz="1800" dirty="0">
                <a:latin typeface="等线" panose="02010600030101010101" pitchFamily="2" charset="-122"/>
                <a:ea typeface="等线" panose="02010600030101010101" pitchFamily="2" charset="-122"/>
                <a:cs typeface="等线" panose="02010600030101010101" pitchFamily="2" charset="-122"/>
              </a:rPr>
              <a:t>的值。</a:t>
            </a:r>
            <a:endParaRPr lang="en-US" altLang="zh-CN"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Logcat</a:t>
            </a:r>
            <a:r>
              <a:rPr lang="zh-CN" altLang="en-US" sz="1800" dirty="0">
                <a:latin typeface="等线" panose="02010600030101010101" pitchFamily="2" charset="-122"/>
                <a:ea typeface="等线" panose="02010600030101010101" pitchFamily="2" charset="-122"/>
                <a:cs typeface="等线" panose="02010600030101010101" pitchFamily="2" charset="-122"/>
              </a:rPr>
              <a:t>打印的结果：</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currentCount</a:t>
            </a:r>
            <a:r>
              <a:rPr lang="zh-CN" altLang="en-US" sz="1800" dirty="0">
                <a:latin typeface="等线" panose="02010600030101010101" pitchFamily="2" charset="-122"/>
                <a:ea typeface="等线" panose="02010600030101010101" pitchFamily="2" charset="-122"/>
                <a:cs typeface="等线" panose="02010600030101010101" pitchFamily="2" charset="-122"/>
              </a:rPr>
              <a:t>始终是当前最新的</a:t>
            </a:r>
            <a:r>
              <a:rPr lang="en-US" altLang="zh-CN" sz="1800" dirty="0">
                <a:latin typeface="等线" panose="02010600030101010101" pitchFamily="2" charset="-122"/>
                <a:ea typeface="等线" panose="02010600030101010101" pitchFamily="2" charset="-122"/>
                <a:cs typeface="等线" panose="02010600030101010101" pitchFamily="2" charset="-122"/>
              </a:rPr>
              <a:t>count </a:t>
            </a:r>
            <a:r>
              <a:rPr lang="zh-CN" altLang="en-US" sz="1800" dirty="0">
                <a:latin typeface="等线" panose="02010600030101010101" pitchFamily="2" charset="-122"/>
                <a:ea typeface="等线" panose="02010600030101010101" pitchFamily="2" charset="-122"/>
                <a:cs typeface="等线" panose="02010600030101010101" pitchFamily="2" charset="-122"/>
              </a:rPr>
              <a:t>值，因为它通过</a:t>
            </a:r>
            <a:r>
              <a:rPr lang="en-US" altLang="zh-CN" sz="1800" dirty="0">
                <a:latin typeface="等线" panose="02010600030101010101" pitchFamily="2" charset="-122"/>
                <a:ea typeface="等线" panose="02010600030101010101" pitchFamily="2" charset="-122"/>
                <a:cs typeface="等线" panose="02010600030101010101" pitchFamily="2" charset="-122"/>
              </a:rPr>
              <a:t>rememberUpdatedState</a:t>
            </a:r>
            <a:r>
              <a:rPr lang="zh-CN" altLang="en-US" sz="1800" dirty="0">
                <a:latin typeface="等线" panose="02010600030101010101" pitchFamily="2" charset="-122"/>
                <a:ea typeface="等线" panose="02010600030101010101" pitchFamily="2" charset="-122"/>
                <a:cs typeface="等线" panose="02010600030101010101" pitchFamily="2" charset="-122"/>
              </a:rPr>
              <a:t>维护；</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而</a:t>
            </a:r>
            <a:r>
              <a:rPr lang="en-US" altLang="zh-CN" sz="1800" dirty="0">
                <a:latin typeface="等线" panose="02010600030101010101" pitchFamily="2" charset="-122"/>
                <a:ea typeface="等线" panose="02010600030101010101" pitchFamily="2" charset="-122"/>
                <a:cs typeface="等线" panose="02010600030101010101" pitchFamily="2" charset="-122"/>
              </a:rPr>
              <a:t>capturedCount</a:t>
            </a:r>
            <a:r>
              <a:rPr lang="zh-CN" altLang="en-US" sz="1800" dirty="0">
                <a:latin typeface="等线" panose="02010600030101010101" pitchFamily="2" charset="-122"/>
                <a:ea typeface="等线" panose="02010600030101010101" pitchFamily="2" charset="-122"/>
                <a:cs typeface="等线" panose="02010600030101010101" pitchFamily="2" charset="-122"/>
              </a:rPr>
              <a:t>是在</a:t>
            </a:r>
            <a:r>
              <a:rPr lang="en-US" altLang="zh-CN" sz="1800" dirty="0">
                <a:latin typeface="等线" panose="02010600030101010101" pitchFamily="2" charset="-122"/>
                <a:ea typeface="等线" panose="02010600030101010101" pitchFamily="2" charset="-122"/>
                <a:cs typeface="等线" panose="02010600030101010101" pitchFamily="2" charset="-122"/>
              </a:rPr>
              <a:t>LaunchedEffect</a:t>
            </a:r>
            <a:r>
              <a:rPr lang="zh-CN" altLang="en-US" sz="1800" dirty="0">
                <a:latin typeface="等线" panose="02010600030101010101" pitchFamily="2" charset="-122"/>
                <a:ea typeface="等线" panose="02010600030101010101" pitchFamily="2" charset="-122"/>
                <a:cs typeface="等线" panose="02010600030101010101" pitchFamily="2" charset="-122"/>
              </a:rPr>
              <a:t>启动时</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锁定</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的值，即不会随着点击更新</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6226175" y="74930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CountLoggerExample()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count by remember { mutableStateOf(0)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currentCount by rememberUpdatedState(count)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capturedCount = 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LaunchedEffect(Unit)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delay(5000)</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Log.d("CountLogger", "[currentCount] count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${currentCount}")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Log.d("CountLogger", "[capturedCount] count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${capturedCount}")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当前</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count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是</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+=1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增加</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7" name="表格 6"/>
          <p:cNvGraphicFramePr/>
          <p:nvPr/>
        </p:nvGraphicFramePr>
        <p:xfrm>
          <a:off x="6226175" y="5523865"/>
          <a:ext cx="5411470" cy="1045845"/>
        </p:xfrm>
        <a:graphic>
          <a:graphicData uri="http://schemas.openxmlformats.org/drawingml/2006/table">
            <a:tbl>
              <a:tblPr/>
              <a:tblGrid>
                <a:gridCol w="5411470"/>
              </a:tblGrid>
              <a:tr h="1045845">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[currentCount] count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9</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[capturedCount] count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0</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226175" y="5155565"/>
            <a:ext cx="4064000" cy="368300"/>
          </a:xfrm>
          <a:prstGeom prst="rect">
            <a:avLst/>
          </a:prstGeom>
          <a:noFill/>
        </p:spPr>
        <p:txBody>
          <a:bodyPr wrap="square" rtlCol="0">
            <a:spAutoFit/>
          </a:bodyPr>
          <a:p>
            <a:r>
              <a:rPr lang="zh-CN" altLang="en-US" dirty="0">
                <a:latin typeface="等线" panose="02010600030101010101" pitchFamily="2" charset="-122"/>
                <a:ea typeface="等线" panose="02010600030101010101" pitchFamily="2" charset="-122"/>
                <a:cs typeface="等线" panose="02010600030101010101" pitchFamily="2" charset="-122"/>
              </a:rPr>
              <a:t>Logcat打印的结果：</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156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7</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snapshotFlow</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snapshotFlow</a:t>
            </a:r>
            <a:r>
              <a:rPr lang="zh-CN" altLang="en-US" sz="2000" dirty="0">
                <a:latin typeface="等线" panose="02010600030101010101" pitchFamily="2" charset="-122"/>
                <a:ea typeface="等线" panose="02010600030101010101" pitchFamily="2" charset="-122"/>
                <a:cs typeface="等线" panose="02010600030101010101" pitchFamily="2" charset="-122"/>
              </a:rPr>
              <a:t>是一个非常实用的</a:t>
            </a:r>
            <a:r>
              <a:rPr lang="en-US" altLang="zh-CN" sz="2000" dirty="0">
                <a:latin typeface="等线" panose="02010600030101010101" pitchFamily="2" charset="-122"/>
                <a:ea typeface="等线" panose="02010600030101010101" pitchFamily="2" charset="-122"/>
                <a:cs typeface="等线" panose="02010600030101010101" pitchFamily="2" charset="-122"/>
              </a:rPr>
              <a:t>API</a:t>
            </a:r>
            <a:r>
              <a:rPr lang="zh-CN" altLang="en-US" sz="2000" dirty="0">
                <a:latin typeface="等线" panose="02010600030101010101" pitchFamily="2" charset="-122"/>
                <a:ea typeface="等线" panose="02010600030101010101" pitchFamily="2" charset="-122"/>
                <a:cs typeface="等线" panose="02010600030101010101" pitchFamily="2" charset="-122"/>
              </a:rPr>
              <a:t>，用于将</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状态（</a:t>
            </a:r>
            <a:r>
              <a:rPr lang="en-US" altLang="zh-CN" sz="2000" dirty="0">
                <a:latin typeface="等线" panose="02010600030101010101" pitchFamily="2" charset="-122"/>
                <a:ea typeface="等线" panose="02010600030101010101" pitchFamily="2" charset="-122"/>
                <a:cs typeface="等线" panose="02010600030101010101" pitchFamily="2" charset="-122"/>
              </a:rPr>
              <a:t>State</a:t>
            </a:r>
            <a:r>
              <a:rPr lang="zh-CN" altLang="en-US" sz="2000" dirty="0">
                <a:latin typeface="等线" panose="02010600030101010101" pitchFamily="2" charset="-122"/>
                <a:ea typeface="等线" panose="02010600030101010101" pitchFamily="2" charset="-122"/>
                <a:cs typeface="等线" panose="02010600030101010101" pitchFamily="2" charset="-122"/>
              </a:rPr>
              <a:t>）转化为可观察的数据流（</a:t>
            </a:r>
            <a:r>
              <a:rPr lang="en-US" altLang="zh-CN" sz="2000" dirty="0">
                <a:latin typeface="等线" panose="02010600030101010101" pitchFamily="2" charset="-122"/>
                <a:ea typeface="等线" panose="02010600030101010101" pitchFamily="2" charset="-122"/>
                <a:cs typeface="等线" panose="02010600030101010101" pitchFamily="2" charset="-122"/>
              </a:rPr>
              <a:t>Flow</a:t>
            </a:r>
            <a:r>
              <a:rPr lang="zh-CN" altLang="en-US" sz="2000" dirty="0">
                <a:latin typeface="等线" panose="02010600030101010101" pitchFamily="2" charset="-122"/>
                <a:ea typeface="等线" panose="02010600030101010101" pitchFamily="2" charset="-122"/>
                <a:cs typeface="等线" panose="02010600030101010101" pitchFamily="2" charset="-122"/>
              </a:rPr>
              <a:t>），以便与协程或数据处理逻辑结合使用。它的作用是在</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状态发生变化时触发数据流发射，从而实现响应式处理逻辑。通过</a:t>
            </a:r>
            <a:r>
              <a:rPr lang="en-US" altLang="zh-CN" sz="2000" dirty="0">
                <a:latin typeface="等线" panose="02010600030101010101" pitchFamily="2" charset="-122"/>
                <a:ea typeface="等线" panose="02010600030101010101" pitchFamily="2" charset="-122"/>
                <a:cs typeface="等线" panose="02010600030101010101" pitchFamily="2" charset="-122"/>
              </a:rPr>
              <a:t>snapshotFlow</a:t>
            </a:r>
            <a:r>
              <a:rPr lang="zh-CN" altLang="en-US" sz="2000" dirty="0">
                <a:latin typeface="等线" panose="02010600030101010101" pitchFamily="2" charset="-122"/>
                <a:ea typeface="等线" panose="02010600030101010101" pitchFamily="2" charset="-122"/>
                <a:cs typeface="等线" panose="02010600030101010101" pitchFamily="2" charset="-122"/>
              </a:rPr>
              <a:t>，开发者可以在状态更新的同时，启动协程执行副作用操作，例如网络请求、数据持久化或日志记录等</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5683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5.2.6 </a:t>
            </a:r>
            <a:r>
              <a:rPr lang="zh-CN" altLang="en-US" sz="3200" dirty="0">
                <a:latin typeface="等线" panose="02010600030101010101" pitchFamily="2" charset="-122"/>
                <a:ea typeface="等线" panose="02010600030101010101" pitchFamily="2" charset="-122"/>
                <a:cs typeface="等线" panose="02010600030101010101" pitchFamily="2" charset="-122"/>
              </a:rPr>
              <a:t>副作用函数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8</a:t>
            </a:r>
            <a:r>
              <a:rPr lang="zh-CN" altLang="en-US" sz="2000" dirty="0">
                <a:latin typeface="等线" panose="02010600030101010101" pitchFamily="2" charset="-122"/>
                <a:ea typeface="等线" panose="02010600030101010101" pitchFamily="2" charset="-122"/>
                <a:cs typeface="等线" panose="02010600030101010101" pitchFamily="2" charset="-122"/>
              </a:rPr>
              <a:t>：使用</a:t>
            </a:r>
            <a:r>
              <a:rPr lang="en-US" altLang="zh-CN" sz="2000" dirty="0">
                <a:latin typeface="等线" panose="02010600030101010101" pitchFamily="2" charset="-122"/>
                <a:ea typeface="等线" panose="02010600030101010101" pitchFamily="2" charset="-122"/>
                <a:cs typeface="等线" panose="02010600030101010101" pitchFamily="2" charset="-122"/>
              </a:rPr>
              <a:t>snapshotFlow</a:t>
            </a:r>
            <a:r>
              <a:rPr lang="zh-CN" altLang="en-US" sz="2000" dirty="0">
                <a:latin typeface="等线" panose="02010600030101010101" pitchFamily="2" charset="-122"/>
                <a:ea typeface="等线" panose="02010600030101010101" pitchFamily="2" charset="-122"/>
                <a:cs typeface="等线" panose="02010600030101010101" pitchFamily="2" charset="-122"/>
              </a:rPr>
              <a:t>收集文本框数据</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在这个例子中，</a:t>
            </a:r>
            <a:r>
              <a:rPr lang="en-US" altLang="zh-CN" sz="1800" dirty="0">
                <a:latin typeface="等线" panose="02010600030101010101" pitchFamily="2" charset="-122"/>
                <a:ea typeface="等线" panose="02010600030101010101" pitchFamily="2" charset="-122"/>
                <a:cs typeface="等线" panose="02010600030101010101" pitchFamily="2" charset="-122"/>
              </a:rPr>
              <a:t>snapshotFlow</a:t>
            </a:r>
            <a:r>
              <a:rPr lang="zh-CN" altLang="en-US" sz="1800" dirty="0">
                <a:latin typeface="等线" panose="02010600030101010101" pitchFamily="2" charset="-122"/>
                <a:ea typeface="等线" panose="02010600030101010101" pitchFamily="2" charset="-122"/>
                <a:cs typeface="等线" panose="02010600030101010101" pitchFamily="2" charset="-122"/>
              </a:rPr>
              <a:t>会持续监听</a:t>
            </a:r>
            <a:r>
              <a:rPr lang="en-US" altLang="zh-CN" sz="1800" dirty="0">
                <a:latin typeface="等线" panose="02010600030101010101" pitchFamily="2" charset="-122"/>
                <a:ea typeface="等线" panose="02010600030101010101" pitchFamily="2" charset="-122"/>
                <a:cs typeface="等线" panose="02010600030101010101" pitchFamily="2" charset="-122"/>
              </a:rPr>
              <a:t>text</a:t>
            </a:r>
            <a:r>
              <a:rPr lang="zh-CN" altLang="en-US" sz="1800" dirty="0">
                <a:latin typeface="等线" panose="02010600030101010101" pitchFamily="2" charset="-122"/>
                <a:ea typeface="等线" panose="02010600030101010101" pitchFamily="2" charset="-122"/>
                <a:cs typeface="等线" panose="02010600030101010101" pitchFamily="2" charset="-122"/>
              </a:rPr>
              <a:t>状态的变化。</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当用户在</a:t>
            </a:r>
            <a:r>
              <a:rPr lang="en-US" altLang="zh-CN" sz="1800" dirty="0">
                <a:latin typeface="等线" panose="02010600030101010101" pitchFamily="2" charset="-122"/>
                <a:ea typeface="等线" panose="02010600030101010101" pitchFamily="2" charset="-122"/>
                <a:cs typeface="等线" panose="02010600030101010101" pitchFamily="2" charset="-122"/>
              </a:rPr>
              <a:t>TextField</a:t>
            </a:r>
            <a:r>
              <a:rPr lang="zh-CN" altLang="en-US" sz="1800" dirty="0">
                <a:latin typeface="等线" panose="02010600030101010101" pitchFamily="2" charset="-122"/>
                <a:ea typeface="等线" panose="02010600030101010101" pitchFamily="2" charset="-122"/>
                <a:cs typeface="等线" panose="02010600030101010101" pitchFamily="2" charset="-122"/>
              </a:rPr>
              <a:t>中输入内容时，</a:t>
            </a:r>
            <a:r>
              <a:rPr lang="en-US" altLang="zh-CN" sz="1800" dirty="0">
                <a:latin typeface="等线" panose="02010600030101010101" pitchFamily="2" charset="-122"/>
                <a:ea typeface="等线" panose="02010600030101010101" pitchFamily="2" charset="-122"/>
                <a:cs typeface="等线" panose="02010600030101010101" pitchFamily="2" charset="-122"/>
              </a:rPr>
              <a:t>Compose</a:t>
            </a:r>
            <a:r>
              <a:rPr lang="zh-CN" altLang="en-US" sz="1800" dirty="0">
                <a:latin typeface="等线" panose="02010600030101010101" pitchFamily="2" charset="-122"/>
                <a:ea typeface="等线" panose="02010600030101010101" pitchFamily="2" charset="-122"/>
                <a:cs typeface="等线" panose="02010600030101010101" pitchFamily="2" charset="-122"/>
              </a:rPr>
              <a:t>状态更新，</a:t>
            </a:r>
            <a:r>
              <a:rPr lang="en-US" altLang="zh-CN" sz="1800" dirty="0">
                <a:latin typeface="等线" panose="02010600030101010101" pitchFamily="2" charset="-122"/>
                <a:ea typeface="等线" panose="02010600030101010101" pitchFamily="2" charset="-122"/>
                <a:cs typeface="等线" panose="02010600030101010101" pitchFamily="2" charset="-122"/>
              </a:rPr>
              <a:t>snapshotFlow</a:t>
            </a:r>
            <a:r>
              <a:rPr lang="zh-CN" altLang="en-US" sz="1800" dirty="0">
                <a:latin typeface="等线" panose="02010600030101010101" pitchFamily="2" charset="-122"/>
                <a:ea typeface="等线" panose="02010600030101010101" pitchFamily="2" charset="-122"/>
                <a:cs typeface="等线" panose="02010600030101010101" pitchFamily="2" charset="-122"/>
              </a:rPr>
              <a:t>会捕捉到这一变化并发射新的数据，从而触发</a:t>
            </a:r>
            <a:r>
              <a:rPr lang="en-US" altLang="zh-CN" sz="1800" dirty="0">
                <a:latin typeface="等线" panose="02010600030101010101" pitchFamily="2" charset="-122"/>
                <a:ea typeface="等线" panose="02010600030101010101" pitchFamily="2" charset="-122"/>
                <a:cs typeface="等线" panose="02010600030101010101" pitchFamily="2" charset="-122"/>
              </a:rPr>
              <a:t> collectLatest</a:t>
            </a:r>
            <a:r>
              <a:rPr lang="zh-CN" altLang="en-US" sz="1800" dirty="0">
                <a:latin typeface="等线" panose="02010600030101010101" pitchFamily="2" charset="-122"/>
                <a:ea typeface="等线" panose="02010600030101010101" pitchFamily="2" charset="-122"/>
                <a:cs typeface="等线" panose="02010600030101010101" pitchFamily="2" charset="-122"/>
              </a:rPr>
              <a:t>中的逻辑进行日志输出。</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collectLatest</a:t>
            </a:r>
            <a:r>
              <a:rPr lang="zh-CN" altLang="en-US" sz="1800" dirty="0">
                <a:latin typeface="等线" panose="02010600030101010101" pitchFamily="2" charset="-122"/>
                <a:ea typeface="等线" panose="02010600030101010101" pitchFamily="2" charset="-122"/>
                <a:cs typeface="等线" panose="02010600030101010101" pitchFamily="2" charset="-122"/>
              </a:rPr>
              <a:t>是</a:t>
            </a:r>
            <a:r>
              <a:rPr lang="en-US" altLang="zh-CN" sz="1800" dirty="0">
                <a:latin typeface="等线" panose="02010600030101010101" pitchFamily="2" charset="-122"/>
                <a:ea typeface="等线" panose="02010600030101010101" pitchFamily="2" charset="-122"/>
                <a:cs typeface="等线" panose="02010600030101010101" pitchFamily="2" charset="-122"/>
              </a:rPr>
              <a:t>Flow</a:t>
            </a:r>
            <a:r>
              <a:rPr lang="zh-CN" altLang="en-US" sz="1800" dirty="0">
                <a:latin typeface="等线" panose="02010600030101010101" pitchFamily="2" charset="-122"/>
                <a:ea typeface="等线" panose="02010600030101010101" pitchFamily="2" charset="-122"/>
                <a:cs typeface="等线" panose="02010600030101010101" pitchFamily="2" charset="-122"/>
              </a:rPr>
              <a:t>的一个终端操作符，用于收集最新发射的值。</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1800" dirty="0">
                <a:latin typeface="等线" panose="02010600030101010101" pitchFamily="2" charset="-122"/>
                <a:ea typeface="等线" panose="02010600030101010101" pitchFamily="2" charset="-122"/>
                <a:cs typeface="等线" panose="02010600030101010101" pitchFamily="2" charset="-122"/>
              </a:rPr>
              <a:t>snapshotFlow</a:t>
            </a:r>
            <a:r>
              <a:rPr lang="zh-CN" altLang="en-US" sz="1800" dirty="0">
                <a:latin typeface="等线" panose="02010600030101010101" pitchFamily="2" charset="-122"/>
                <a:ea typeface="等线" panose="02010600030101010101" pitchFamily="2" charset="-122"/>
                <a:cs typeface="等线" panose="02010600030101010101" pitchFamily="2" charset="-122"/>
              </a:rPr>
              <a:t>是与</a:t>
            </a:r>
            <a:r>
              <a:rPr lang="en-US" altLang="zh-CN" sz="1800" dirty="0">
                <a:latin typeface="等线" panose="02010600030101010101" pitchFamily="2" charset="-122"/>
                <a:ea typeface="等线" panose="02010600030101010101" pitchFamily="2" charset="-122"/>
                <a:cs typeface="等线" panose="02010600030101010101" pitchFamily="2" charset="-122"/>
              </a:rPr>
              <a:t>Compose</a:t>
            </a:r>
            <a:r>
              <a:rPr lang="zh-CN" altLang="en-US" sz="1800" dirty="0">
                <a:latin typeface="等线" panose="02010600030101010101" pitchFamily="2" charset="-122"/>
                <a:ea typeface="等线" panose="02010600030101010101" pitchFamily="2" charset="-122"/>
                <a:cs typeface="等线" panose="02010600030101010101" pitchFamily="2" charset="-122"/>
              </a:rPr>
              <a:t>的状态系统深度集成的，能够感知可组合状态的变化，非常适合在界面中结合</a:t>
            </a:r>
            <a:r>
              <a:rPr lang="en-US" altLang="zh-CN" sz="1800" dirty="0">
                <a:latin typeface="等线" panose="02010600030101010101" pitchFamily="2" charset="-122"/>
                <a:ea typeface="等线" panose="02010600030101010101" pitchFamily="2" charset="-122"/>
                <a:cs typeface="等线" panose="02010600030101010101" pitchFamily="2" charset="-122"/>
              </a:rPr>
              <a:t>State</a:t>
            </a:r>
            <a:r>
              <a:rPr lang="zh-CN" altLang="en-US" sz="1800" dirty="0">
                <a:latin typeface="等线" panose="02010600030101010101" pitchFamily="2" charset="-122"/>
                <a:ea typeface="等线" panose="02010600030101010101" pitchFamily="2" charset="-122"/>
                <a:cs typeface="等线" panose="02010600030101010101" pitchFamily="2" charset="-122"/>
              </a:rPr>
              <a:t>和协程逻辑。</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6466205" y="183261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fun SnapshotFlowExample()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 scope = rememberCoroutineScope()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LaunchedEffect(Unit)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snapshotFlow { text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.collectLatest { value -&gt;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Log.d("SnapshotFlow",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文本变化为：</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$value")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Modifier.padding(16.dp))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请输入内容：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fontSize = 18.sp)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Modifier.height(8.dp))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text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输入</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793095" cy="18110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5.2.1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中的所有</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都是由可组合函数（</a:t>
            </a:r>
            <a:r>
              <a:rPr lang="en-US" altLang="zh-CN" sz="2000" dirty="0">
                <a:latin typeface="等线" panose="02010600030101010101" pitchFamily="2" charset="-122"/>
                <a:ea typeface="等线" panose="02010600030101010101" pitchFamily="2" charset="-122"/>
                <a:cs typeface="等线" panose="02010600030101010101" pitchFamily="2" charset="-122"/>
              </a:rPr>
              <a:t>Composable functions</a:t>
            </a:r>
            <a:r>
              <a:rPr lang="zh-CN" altLang="en-US" sz="2000" dirty="0">
                <a:latin typeface="等线" panose="02010600030101010101" pitchFamily="2" charset="-122"/>
                <a:ea typeface="等线" panose="02010600030101010101" pitchFamily="2" charset="-122"/>
                <a:cs typeface="等线" panose="02010600030101010101" pitchFamily="2" charset="-122"/>
              </a:rPr>
              <a:t>）构成的。这些函数是</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编程模型的核心，负责描述界面的结构与内容</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函数，是指使用</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注解标记的</a:t>
            </a:r>
            <a:r>
              <a:rPr lang="en-US" altLang="zh-CN" sz="2000" dirty="0">
                <a:latin typeface="等线" panose="02010600030101010101" pitchFamily="2" charset="-122"/>
                <a:ea typeface="等线" panose="02010600030101010101" pitchFamily="2" charset="-122"/>
                <a:cs typeface="等线" panose="02010600030101010101" pitchFamily="2" charset="-122"/>
              </a:rPr>
              <a:t>Kotlin</a:t>
            </a:r>
            <a:r>
              <a:rPr lang="zh-CN" altLang="en-US" sz="2000" dirty="0">
                <a:latin typeface="等线" panose="02010600030101010101" pitchFamily="2" charset="-122"/>
                <a:ea typeface="等线" panose="02010600030101010101" pitchFamily="2" charset="-122"/>
                <a:cs typeface="等线" panose="02010600030101010101" pitchFamily="2" charset="-122"/>
              </a:rPr>
              <a:t>函数。它们可以直接输出</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元素，也可以组合其他</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函数构建更复杂的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1311910" y="4418330"/>
          <a:ext cx="3888105" cy="1219200"/>
        </p:xfrm>
        <a:graphic>
          <a:graphicData uri="http://schemas.openxmlformats.org/drawingml/2006/table">
            <a:tbl>
              <a:tblPr/>
              <a:tblGrid>
                <a:gridCol w="3888105"/>
              </a:tblGrid>
              <a:tr h="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rPr>
                        <a:t>fun Greeting(name: String) {</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rPr>
                        <a:t>    Text(text = "Hello, $name!")</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4 </a:t>
                      </a:r>
                      <a:r>
                        <a:rPr lang="en-US" altLang="zh-CN" sz="2000">
                          <a:solidFill>
                            <a:srgbClr val="008080"/>
                          </a:solidFill>
                          <a:latin typeface="等线" panose="02010600030101010101" pitchFamily="2" charset="-122"/>
                          <a:ea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660400" y="4019550"/>
            <a:ext cx="2419985" cy="398780"/>
          </a:xfrm>
          <a:prstGeom prst="rect">
            <a:avLst/>
          </a:prstGeom>
          <a:noFill/>
        </p:spPr>
        <p:txBody>
          <a:bodyPr wrap="square" rtlCol="0" anchor="t">
            <a:spAutoFit/>
          </a:bodyPr>
          <a:p>
            <a:pPr lvl="2"/>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基本语法：</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p:txBody>
      </p:sp>
      <p:sp>
        <p:nvSpPr>
          <p:cNvPr id="7" name="文本框 6"/>
          <p:cNvSpPr txBox="1"/>
          <p:nvPr/>
        </p:nvSpPr>
        <p:spPr>
          <a:xfrm>
            <a:off x="4876165" y="4227195"/>
            <a:ext cx="6096000" cy="1753235"/>
          </a:xfrm>
          <a:prstGeom prst="rect">
            <a:avLst/>
          </a:prstGeom>
          <a:noFill/>
        </p:spPr>
        <p:txBody>
          <a:bodyPr wrap="square" rtlCol="0" anchor="t">
            <a:spAutoFit/>
          </a:bodyPr>
          <a:p>
            <a:pPr marL="1200150" lvl="2" indent="-285750">
              <a:buFont typeface="Arial" panose="020B0604020202020204" pitchFamily="34" charset="0"/>
              <a:buChar char="•"/>
            </a:pP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1200150" lvl="2"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@Composable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注解，表示函数</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Greeting()</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是一个</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Composable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函数。</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1200150" lvl="2"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3</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Text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是一个显示文本的基础</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UI</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组件，显示的内容是</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“Hello, $name!”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，其中</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name</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是函数</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Greeting</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传递的参数</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1017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 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是一个关键的概念，用于描述</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组件的外观、布局、行为等特性。通过链式组合</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，开发者可以灵活地控制组件的尺寸、对齐、背景、边框、交互行为等，极大地增强了</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的可配置性与重</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1017250"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3.1 </a:t>
            </a:r>
            <a:r>
              <a:rPr lang="zh-CN" altLang="en-US" sz="3200" dirty="0">
                <a:latin typeface="等线" panose="02010600030101010101" pitchFamily="2" charset="-122"/>
                <a:ea typeface="等线" panose="02010600030101010101" pitchFamily="2" charset="-122"/>
                <a:cs typeface="等线" panose="02010600030101010101" pitchFamily="2" charset="-122"/>
              </a:rPr>
              <a:t>作用和概念</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中，组件的尺寸、布局、交互等则由</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决定。可以将</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理解为修饰</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元素行为和外观的工具</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行代码中的</a:t>
            </a:r>
            <a:r>
              <a:rPr lang="en-US" altLang="zh-CN" sz="1800" dirty="0">
                <a:latin typeface="等线" panose="02010600030101010101" pitchFamily="2" charset="-122"/>
                <a:ea typeface="等线" panose="02010600030101010101" pitchFamily="2" charset="-122"/>
                <a:cs typeface="等线" panose="02010600030101010101" pitchFamily="2" charset="-122"/>
              </a:rPr>
              <a:t>Box</a:t>
            </a:r>
            <a:r>
              <a:rPr lang="zh-CN" altLang="en-US" sz="1800" dirty="0">
                <a:latin typeface="等线" panose="02010600030101010101" pitchFamily="2" charset="-122"/>
                <a:ea typeface="等线" panose="02010600030101010101" pitchFamily="2" charset="-122"/>
                <a:cs typeface="等线" panose="02010600030101010101" pitchFamily="2" charset="-122"/>
              </a:rPr>
              <a:t>是一种布局容器，用于在同一个位置上叠放多个子组件。后加入的子项会覆盖在前面的上面。通常用于实现组件重叠、定位、背景叠加等场景。</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行代码的定义</a:t>
            </a:r>
            <a:r>
              <a:rPr lang="en-US" altLang="zh-CN" sz="1800" dirty="0">
                <a:latin typeface="等线" panose="02010600030101010101" pitchFamily="2" charset="-122"/>
                <a:ea typeface="等线" panose="02010600030101010101" pitchFamily="2" charset="-122"/>
                <a:cs typeface="等线" panose="02010600030101010101" pitchFamily="2" charset="-122"/>
              </a:rPr>
              <a:t>Box</a:t>
            </a:r>
            <a:r>
              <a:rPr lang="zh-CN" altLang="en-US" sz="1800" dirty="0">
                <a:latin typeface="等线" panose="02010600030101010101" pitchFamily="2" charset="-122"/>
                <a:ea typeface="等线" panose="02010600030101010101" pitchFamily="2" charset="-122"/>
                <a:cs typeface="等线" panose="02010600030101010101" pitchFamily="2" charset="-122"/>
              </a:rPr>
              <a:t>有一个</a:t>
            </a:r>
            <a:r>
              <a:rPr lang="en-US" altLang="zh-CN" sz="1800" dirty="0">
                <a:latin typeface="等线" panose="02010600030101010101" pitchFamily="2" charset="-122"/>
                <a:ea typeface="等线" panose="02010600030101010101" pitchFamily="2" charset="-122"/>
                <a:cs typeface="等线" panose="02010600030101010101" pitchFamily="2" charset="-122"/>
              </a:rPr>
              <a:t>16dp</a:t>
            </a:r>
            <a:r>
              <a:rPr lang="zh-CN" altLang="en-US" sz="1800" dirty="0">
                <a:latin typeface="等线" panose="02010600030101010101" pitchFamily="2" charset="-122"/>
                <a:ea typeface="等线" panose="02010600030101010101" pitchFamily="2" charset="-122"/>
                <a:cs typeface="等线" panose="02010600030101010101" pitchFamily="2" charset="-122"/>
              </a:rPr>
              <a:t>的内边距。</a:t>
            </a:r>
            <a:r>
              <a:rPr lang="en-US" altLang="zh-CN" sz="1800" dirty="0">
                <a:latin typeface="等线" panose="02010600030101010101" pitchFamily="2" charset="-122"/>
                <a:ea typeface="等线" panose="02010600030101010101" pitchFamily="2" charset="-122"/>
                <a:cs typeface="等线" panose="02010600030101010101" pitchFamily="2" charset="-122"/>
              </a:rPr>
              <a:t>dp</a:t>
            </a:r>
            <a:r>
              <a:rPr lang="zh-CN" altLang="en-US" sz="1800" dirty="0">
                <a:latin typeface="等线" panose="02010600030101010101" pitchFamily="2" charset="-122"/>
                <a:ea typeface="等线" panose="02010600030101010101" pitchFamily="2" charset="-122"/>
                <a:cs typeface="等线" panose="02010600030101010101" pitchFamily="2" charset="-122"/>
              </a:rPr>
              <a:t>（</a:t>
            </a:r>
            <a:r>
              <a:rPr lang="en-US" altLang="zh-CN" sz="1800" dirty="0">
                <a:latin typeface="等线" panose="02010600030101010101" pitchFamily="2" charset="-122"/>
                <a:ea typeface="等线" panose="02010600030101010101" pitchFamily="2" charset="-122"/>
                <a:cs typeface="等线" panose="02010600030101010101" pitchFamily="2" charset="-122"/>
              </a:rPr>
              <a:t>density-independent pixels</a:t>
            </a:r>
            <a:r>
              <a:rPr lang="zh-CN" altLang="en-US" sz="1800" dirty="0">
                <a:latin typeface="等线" panose="02010600030101010101" pitchFamily="2" charset="-122"/>
                <a:ea typeface="等线" panose="02010600030101010101" pitchFamily="2" charset="-122"/>
                <a:cs typeface="等线" panose="02010600030101010101" pitchFamily="2" charset="-122"/>
              </a:rPr>
              <a:t>，密度无关像素）是</a:t>
            </a:r>
            <a:r>
              <a:rPr lang="en-US" altLang="zh-CN" sz="1800" dirty="0">
                <a:latin typeface="等线" panose="02010600030101010101" pitchFamily="2" charset="-122"/>
                <a:ea typeface="等线" panose="02010600030101010101" pitchFamily="2" charset="-122"/>
                <a:cs typeface="等线" panose="02010600030101010101" pitchFamily="2" charset="-122"/>
              </a:rPr>
              <a:t>Android</a:t>
            </a:r>
            <a:r>
              <a:rPr lang="zh-CN" altLang="en-US" sz="1800" dirty="0">
                <a:latin typeface="等线" panose="02010600030101010101" pitchFamily="2" charset="-122"/>
                <a:ea typeface="等线" panose="02010600030101010101" pitchFamily="2" charset="-122"/>
                <a:cs typeface="等线" panose="02010600030101010101" pitchFamily="2" charset="-122"/>
              </a:rPr>
              <a:t>中用于表示尺寸的单位，常用于指定布局中的宽高、边距、字体大小等。它可以在不同屏幕密度的设备上保持一致的视觉大小，避免尺寸在高</a:t>
            </a:r>
            <a:r>
              <a:rPr lang="en-US" altLang="zh-CN" sz="1800" dirty="0">
                <a:latin typeface="等线" panose="02010600030101010101" pitchFamily="2" charset="-122"/>
                <a:ea typeface="等线" panose="02010600030101010101" pitchFamily="2" charset="-122"/>
                <a:cs typeface="等线" panose="02010600030101010101" pitchFamily="2" charset="-122"/>
              </a:rPr>
              <a:t>/</a:t>
            </a:r>
            <a:r>
              <a:rPr lang="zh-CN" altLang="en-US" sz="1800" dirty="0">
                <a:latin typeface="等线" panose="02010600030101010101" pitchFamily="2" charset="-122"/>
                <a:ea typeface="等线" panose="02010600030101010101" pitchFamily="2" charset="-122"/>
                <a:cs typeface="等线" panose="02010600030101010101" pitchFamily="2" charset="-122"/>
              </a:rPr>
              <a:t>低分辨率屏幕上出现偏差，是构建响应式界面的推荐单位。</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1371600" lvl="5"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4</a:t>
            </a:r>
            <a:r>
              <a:rPr lang="zh-CN" altLang="en-US" sz="1800" dirty="0">
                <a:latin typeface="等线" panose="02010600030101010101" pitchFamily="2" charset="-122"/>
                <a:ea typeface="等线" panose="02010600030101010101" pitchFamily="2" charset="-122"/>
                <a:cs typeface="等线" panose="02010600030101010101" pitchFamily="2" charset="-122"/>
              </a:rPr>
              <a:t>行代码</a:t>
            </a:r>
            <a:r>
              <a:rPr lang="en-US" altLang="zh-CN" sz="1800" dirty="0">
                <a:latin typeface="等线" panose="02010600030101010101" pitchFamily="2" charset="-122"/>
                <a:ea typeface="等线" panose="02010600030101010101" pitchFamily="2" charset="-122"/>
                <a:cs typeface="等线" panose="02010600030101010101" pitchFamily="2" charset="-122"/>
              </a:rPr>
              <a:t>Text</a:t>
            </a:r>
            <a:r>
              <a:rPr lang="zh-CN" altLang="en-US" sz="1800" dirty="0">
                <a:latin typeface="等线" panose="02010600030101010101" pitchFamily="2" charset="-122"/>
                <a:ea typeface="等线" panose="02010600030101010101" pitchFamily="2" charset="-122"/>
                <a:cs typeface="等线" panose="02010600030101010101" pitchFamily="2" charset="-122"/>
              </a:rPr>
              <a:t>组件显示</a:t>
            </a:r>
            <a:r>
              <a:rPr lang="en-US" altLang="zh-CN" sz="1800" dirty="0">
                <a:latin typeface="等线" panose="02010600030101010101" pitchFamily="2" charset="-122"/>
                <a:ea typeface="等线" panose="02010600030101010101" pitchFamily="2" charset="-122"/>
                <a:cs typeface="等线" panose="02010600030101010101" pitchFamily="2" charset="-122"/>
              </a:rPr>
              <a:t>"Hello Compose!"</a:t>
            </a:r>
            <a:r>
              <a:rPr lang="zh-CN" altLang="en-US" sz="1800" dirty="0">
                <a:latin typeface="等线" panose="02010600030101010101" pitchFamily="2" charset="-122"/>
                <a:ea typeface="等线" panose="02010600030101010101" pitchFamily="2" charset="-122"/>
                <a:cs typeface="等线" panose="02010600030101010101" pitchFamily="2" charset="-122"/>
              </a:rPr>
              <a:t>，文字和</a:t>
            </a:r>
            <a:r>
              <a:rPr lang="en-US" altLang="zh-CN" sz="1800" dirty="0">
                <a:latin typeface="等线" panose="02010600030101010101" pitchFamily="2" charset="-122"/>
                <a:ea typeface="等线" panose="02010600030101010101" pitchFamily="2" charset="-122"/>
                <a:cs typeface="等线" panose="02010600030101010101" pitchFamily="2" charset="-122"/>
              </a:rPr>
              <a:t>Box</a:t>
            </a:r>
            <a:r>
              <a:rPr lang="zh-CN" altLang="en-US" sz="1800" dirty="0">
                <a:latin typeface="等线" panose="02010600030101010101" pitchFamily="2" charset="-122"/>
                <a:ea typeface="等线" panose="02010600030101010101" pitchFamily="2" charset="-122"/>
                <a:cs typeface="等线" panose="02010600030101010101" pitchFamily="2" charset="-122"/>
              </a:rPr>
              <a:t>的外边框有</a:t>
            </a:r>
            <a:r>
              <a:rPr lang="en-US" altLang="zh-CN" sz="1800" dirty="0">
                <a:latin typeface="等线" panose="02010600030101010101" pitchFamily="2" charset="-122"/>
                <a:ea typeface="等线" panose="02010600030101010101" pitchFamily="2" charset="-122"/>
                <a:cs typeface="等线" panose="02010600030101010101" pitchFamily="2" charset="-122"/>
              </a:rPr>
              <a:t>16dp</a:t>
            </a:r>
            <a:r>
              <a:rPr lang="zh-CN" altLang="en-US" sz="1800" dirty="0">
                <a:latin typeface="等线" panose="02010600030101010101" pitchFamily="2" charset="-122"/>
                <a:ea typeface="等线" panose="02010600030101010101" pitchFamily="2" charset="-122"/>
                <a:cs typeface="等线" panose="02010600030101010101" pitchFamily="2" charset="-122"/>
              </a:rPr>
              <a:t>的距离</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1474470" y="2992120"/>
          <a:ext cx="6574790" cy="1371600"/>
        </p:xfrm>
        <a:graphic>
          <a:graphicData uri="http://schemas.openxmlformats.org/drawingml/2006/table">
            <a:tbl>
              <a:tblPr/>
              <a:tblGrid>
                <a:gridCol w="6574790"/>
              </a:tblGrid>
              <a:tr h="1371600">
                <a:tc>
                  <a:txBody>
                    <a:bodyPr/>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rPr>
                        <a:t>1 </a:t>
                      </a:r>
                      <a:r>
                        <a:rPr lang="en-US" altLang="zh-CN" sz="1800">
                          <a:solidFill>
                            <a:srgbClr val="008080"/>
                          </a:solidFill>
                          <a:latin typeface="等线" panose="02010600030101010101" pitchFamily="2" charset="-122"/>
                          <a:ea typeface="等线" panose="02010600030101010101" pitchFamily="2" charset="-122"/>
                        </a:rPr>
                        <a:t>Box(</a:t>
                      </a:r>
                      <a:endParaRPr lang="en-US" altLang="zh-CN" sz="18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rPr>
                        <a:t>2 </a:t>
                      </a:r>
                      <a:r>
                        <a:rPr lang="en-US" altLang="zh-CN" sz="1800">
                          <a:solidFill>
                            <a:srgbClr val="008080"/>
                          </a:solidFill>
                          <a:latin typeface="等线" panose="02010600030101010101" pitchFamily="2" charset="-122"/>
                          <a:ea typeface="等线" panose="02010600030101010101" pitchFamily="2" charset="-122"/>
                        </a:rPr>
                        <a:t>    modifier = Modifier.padding(16.dp)</a:t>
                      </a:r>
                      <a:endParaRPr lang="en-US" altLang="zh-CN" sz="18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rPr>
                        <a:t>3 </a:t>
                      </a:r>
                      <a:r>
                        <a:rPr lang="en-US" altLang="zh-CN" sz="1800">
                          <a:solidFill>
                            <a:srgbClr val="008080"/>
                          </a:solidFill>
                          <a:latin typeface="等线" panose="02010600030101010101" pitchFamily="2" charset="-122"/>
                          <a:ea typeface="等线" panose="02010600030101010101" pitchFamily="2" charset="-122"/>
                        </a:rPr>
                        <a:t>) {</a:t>
                      </a:r>
                      <a:endParaRPr lang="en-US" altLang="zh-CN" sz="18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rPr>
                        <a:t>4 </a:t>
                      </a:r>
                      <a:r>
                        <a:rPr lang="en-US" altLang="zh-CN" sz="1800">
                          <a:solidFill>
                            <a:srgbClr val="008080"/>
                          </a:solidFill>
                          <a:latin typeface="等线" panose="02010600030101010101" pitchFamily="2" charset="-122"/>
                          <a:ea typeface="等线" panose="02010600030101010101" pitchFamily="2" charset="-122"/>
                        </a:rPr>
                        <a:t>    Text("Hello Compose!")</a:t>
                      </a:r>
                      <a:endParaRPr lang="en-US" altLang="zh-CN" sz="18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800">
                          <a:latin typeface="等线" panose="02010600030101010101" pitchFamily="2" charset="-122"/>
                          <a:ea typeface="等线" panose="02010600030101010101" pitchFamily="2" charset="-122"/>
                        </a:rPr>
                        <a:t>5 </a:t>
                      </a:r>
                      <a:r>
                        <a:rPr lang="en-US" altLang="zh-CN" sz="1800">
                          <a:solidFill>
                            <a:srgbClr val="008080"/>
                          </a:solidFill>
                          <a:latin typeface="等线" panose="02010600030101010101" pitchFamily="2" charset="-122"/>
                          <a:ea typeface="等线" panose="02010600030101010101" pitchFamily="2" charset="-122"/>
                        </a:rPr>
                        <a:t>}</a:t>
                      </a:r>
                      <a:endParaRPr lang="en-US" altLang="zh-CN" sz="18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32" name="图片 7"/>
          <p:cNvPicPr>
            <a:picLocks noChangeAspect="1"/>
          </p:cNvPicPr>
          <p:nvPr/>
        </p:nvPicPr>
        <p:blipFill>
          <a:blip r:embed="rId3"/>
          <a:stretch>
            <a:fillRect/>
          </a:stretch>
        </p:blipFill>
        <p:spPr>
          <a:xfrm>
            <a:off x="8694420" y="3021965"/>
            <a:ext cx="2675255" cy="100774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92837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3.2 </a:t>
            </a:r>
            <a:r>
              <a:rPr lang="zh-CN" altLang="en-US" sz="3200" dirty="0">
                <a:latin typeface="等线" panose="02010600030101010101" pitchFamily="2" charset="-122"/>
                <a:ea typeface="等线" panose="02010600030101010101" pitchFamily="2" charset="-122"/>
                <a:cs typeface="等线" panose="02010600030101010101" pitchFamily="2" charset="-122"/>
              </a:rPr>
              <a:t>链式调用机制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调用方式采用链式结构，每次操作返回一个新的</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实例。因此其调用顺序对结果具有重要影响</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1080135" y="3233420"/>
          <a:ext cx="4598670" cy="1493520"/>
        </p:xfrm>
        <a:graphic>
          <a:graphicData uri="http://schemas.openxmlformats.org/drawingml/2006/table">
            <a:tbl>
              <a:tblPr/>
              <a:tblGrid>
                <a:gridCol w="4598670"/>
              </a:tblGrid>
              <a:tr h="149352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.background(Color.Gray)</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Text("Hello Compose!")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33" name="图片 8"/>
          <p:cNvPicPr>
            <a:picLocks noChangeAspect="1"/>
          </p:cNvPicPr>
          <p:nvPr/>
        </p:nvPicPr>
        <p:blipFill>
          <a:blip r:embed="rId3"/>
          <a:stretch>
            <a:fillRect/>
          </a:stretch>
        </p:blipFill>
        <p:spPr>
          <a:xfrm>
            <a:off x="1786255" y="4977765"/>
            <a:ext cx="3702685" cy="1404620"/>
          </a:xfrm>
          <a:prstGeom prst="rect">
            <a:avLst/>
          </a:prstGeom>
          <a:noFill/>
          <a:ln>
            <a:noFill/>
          </a:ln>
        </p:spPr>
      </p:pic>
      <p:graphicFrame>
        <p:nvGraphicFramePr>
          <p:cNvPr id="2" name="表格 1"/>
          <p:cNvGraphicFramePr/>
          <p:nvPr/>
        </p:nvGraphicFramePr>
        <p:xfrm>
          <a:off x="6238240" y="32334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.background(Color.Gray)</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Text("Hello Compose!")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34" name="图片 9"/>
          <p:cNvPicPr>
            <a:picLocks noChangeAspect="1"/>
          </p:cNvPicPr>
          <p:nvPr/>
        </p:nvPicPr>
        <p:blipFill>
          <a:blip r:embed="rId4"/>
          <a:stretch>
            <a:fillRect/>
          </a:stretch>
        </p:blipFill>
        <p:spPr>
          <a:xfrm>
            <a:off x="7302500" y="5009515"/>
            <a:ext cx="3635375" cy="137287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）布局相关</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提供了一些与布局相关的扩展函数，用来控制组件的尺寸、位置和排列方式，如设置宽高、填满父布局、包裹内容、偏移位置等，便于构建灵活响应的界面布局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862330" y="3405505"/>
          <a:ext cx="10485120" cy="3234690"/>
        </p:xfrm>
        <a:graphic>
          <a:graphicData uri="http://schemas.openxmlformats.org/drawingml/2006/table">
            <a:tbl>
              <a:tblPr firstRow="1" bandRow="1">
                <a:tableStyleId>{7AEEC0DB-4093-480F-A880-970B02E41ED1}</a:tableStyleId>
              </a:tblPr>
              <a:tblGrid>
                <a:gridCol w="5242560"/>
                <a:gridCol w="5242560"/>
              </a:tblGrid>
              <a:tr h="35941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Modifier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作用说明</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Modifier.padding(...)</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设置组件的内边距</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Modifier.size(...)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设置组件的固定宽高尺寸</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Modifier.width(...) / Modifier.height(...)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分别设置组件的宽度或高度</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Modifier.fillMaxWidth() / fillMaxHeight()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让组件填满父布局的宽度</a:t>
                      </a:r>
                      <a:r>
                        <a:rPr lang="en-US" altLang="zh-CN" sz="1400">
                          <a:latin typeface="等线" panose="02010600030101010101" pitchFamily="2" charset="-122"/>
                          <a:ea typeface="等线" panose="02010600030101010101" pitchFamily="2" charset="-122"/>
                          <a:cs typeface="等线" panose="02010600030101010101" pitchFamily="2" charset="-122"/>
                        </a:rPr>
                        <a:t>/</a:t>
                      </a:r>
                      <a:r>
                        <a:rPr lang="zh-CN" altLang="en-US" sz="1400">
                          <a:latin typeface="等线" panose="02010600030101010101" pitchFamily="2" charset="-122"/>
                          <a:ea typeface="等线" panose="02010600030101010101" pitchFamily="2" charset="-122"/>
                          <a:cs typeface="等线" panose="02010600030101010101" pitchFamily="2" charset="-122"/>
                        </a:rPr>
                        <a:t>高度</a:t>
                      </a:r>
                      <a:endParaRPr lang="zh-CN" altLang="en-US"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Modifier.fillMaxSize()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让组件在父布局中占满整个空间</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Modifier.wrapContentSize()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根据内容大小自动调整组件尺寸</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Modifier.offset(...)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相对当前位置偏移组件</a:t>
                      </a:r>
                      <a:endParaRPr lang="zh-CN" sz="1400">
                        <a:latin typeface="等线" panose="02010600030101010101" pitchFamily="2" charset="-122"/>
                        <a:ea typeface="等线" panose="02010600030101010101" pitchFamily="2" charset="-122"/>
                      </a:endParaRPr>
                    </a:p>
                  </a:txBody>
                  <a:tcPr marL="9525" marR="9525" marT="9525" marB="9525" anchor="ctr" anchorCtr="1"/>
                </a:tc>
              </a:tr>
              <a:tr h="3594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endParaRPr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行代码创建一个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，尺寸是</a:t>
            </a:r>
            <a:r>
              <a:rPr lang="en-US" altLang="zh-CN" sz="2000" dirty="0">
                <a:latin typeface="等线" panose="02010600030101010101" pitchFamily="2" charset="-122"/>
                <a:ea typeface="等线" panose="02010600030101010101" pitchFamily="2" charset="-122"/>
                <a:cs typeface="等线" panose="02010600030101010101" pitchFamily="2" charset="-122"/>
              </a:rPr>
              <a:t>100.dp</a:t>
            </a:r>
            <a:r>
              <a:rPr lang="zh-CN" altLang="en-US" sz="2000" dirty="0">
                <a:latin typeface="等线" panose="02010600030101010101" pitchFamily="2" charset="-122"/>
                <a:ea typeface="等线" panose="02010600030101010101" pitchFamily="2" charset="-122"/>
                <a:cs typeface="等线" panose="02010600030101010101" pitchFamily="2" charset="-122"/>
              </a:rPr>
              <a:t>，这个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作为父组件。第</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行和第</a:t>
            </a:r>
            <a:r>
              <a:rPr lang="en-US" altLang="zh-CN" sz="2000" dirty="0">
                <a:latin typeface="等线" panose="02010600030101010101" pitchFamily="2" charset="-122"/>
                <a:ea typeface="等线" panose="02010600030101010101" pitchFamily="2" charset="-122"/>
                <a:cs typeface="等线" panose="02010600030101010101" pitchFamily="2" charset="-122"/>
              </a:rPr>
              <a:t>11</a:t>
            </a:r>
            <a:r>
              <a:rPr lang="zh-CN" altLang="en-US" sz="2000" dirty="0">
                <a:latin typeface="等线" panose="02010600030101010101" pitchFamily="2" charset="-122"/>
                <a:ea typeface="等线" panose="02010600030101010101" pitchFamily="2" charset="-122"/>
                <a:cs typeface="等线" panose="02010600030101010101" pitchFamily="2" charset="-122"/>
              </a:rPr>
              <a:t>行代码创建的两个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是子组件，两个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的尺寸都是</a:t>
            </a:r>
            <a:r>
              <a:rPr lang="en-US" altLang="zh-CN" sz="2000" dirty="0">
                <a:latin typeface="等线" panose="02010600030101010101" pitchFamily="2" charset="-122"/>
                <a:ea typeface="等线" panose="02010600030101010101" pitchFamily="2" charset="-122"/>
                <a:cs typeface="等线" panose="02010600030101010101" pitchFamily="2" charset="-122"/>
              </a:rPr>
              <a:t>50.dp</a:t>
            </a:r>
            <a:r>
              <a:rPr lang="zh-CN" altLang="en-US" sz="2000" dirty="0">
                <a:latin typeface="等线" panose="02010600030101010101" pitchFamily="2" charset="-122"/>
                <a:ea typeface="等线" panose="02010600030101010101" pitchFamily="2" charset="-122"/>
                <a:cs typeface="等线" panose="02010600030101010101" pitchFamily="2" charset="-122"/>
              </a:rPr>
              <a:t>。第一个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没有偏移，第二个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横纵坐标都偏移</a:t>
            </a:r>
            <a:r>
              <a:rPr lang="en-US" altLang="zh-CN" sz="2000" dirty="0">
                <a:latin typeface="等线" panose="02010600030101010101" pitchFamily="2" charset="-122"/>
                <a:ea typeface="等线" panose="02010600030101010101" pitchFamily="2" charset="-122"/>
                <a:cs typeface="等线" panose="02010600030101010101" pitchFamily="2" charset="-122"/>
              </a:rPr>
              <a:t>50.dp</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38" name="图片 11"/>
          <p:cNvPicPr>
            <a:picLocks noChangeAspect="1"/>
          </p:cNvPicPr>
          <p:nvPr/>
        </p:nvPicPr>
        <p:blipFill>
          <a:blip r:embed="rId2"/>
          <a:stretch>
            <a:fillRect/>
          </a:stretch>
        </p:blipFill>
        <p:spPr>
          <a:xfrm>
            <a:off x="2462213" y="2793683"/>
            <a:ext cx="2271395" cy="2271395"/>
          </a:xfrm>
          <a:prstGeom prst="rect">
            <a:avLst/>
          </a:prstGeom>
          <a:noFill/>
          <a:ln>
            <a:noFill/>
          </a:ln>
        </p:spPr>
      </p:pic>
      <p:graphicFrame>
        <p:nvGraphicFramePr>
          <p:cNvPr id="2" name="表格 1"/>
          <p:cNvGraphicFramePr/>
          <p:nvPr/>
        </p:nvGraphicFramePr>
        <p:xfrm>
          <a:off x="6009005" y="166751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.size(100.dp)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Box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.size(50.dp)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.background(color= Color.Red)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Box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.size(50.dp)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.offset(50.dp,50.dp)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.background(color= Color.Red)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行代码创建一个</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，尺寸是</a:t>
            </a:r>
            <a:r>
              <a:rPr lang="en-US" altLang="zh-CN" sz="2000" dirty="0">
                <a:latin typeface="等线" panose="02010600030101010101" pitchFamily="2" charset="-122"/>
                <a:ea typeface="等线" panose="02010600030101010101" pitchFamily="2" charset="-122"/>
                <a:cs typeface="等线" panose="02010600030101010101" pitchFamily="2" charset="-122"/>
              </a:rPr>
              <a:t>100.dp</a:t>
            </a: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行</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是第</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行</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子组件，高度是</a:t>
            </a:r>
            <a:r>
              <a:rPr lang="en-US" altLang="zh-CN" sz="2000" dirty="0">
                <a:latin typeface="等线" panose="02010600030101010101" pitchFamily="2" charset="-122"/>
                <a:ea typeface="等线" panose="02010600030101010101" pitchFamily="2" charset="-122"/>
                <a:cs typeface="等线" panose="02010600030101010101" pitchFamily="2" charset="-122"/>
              </a:rPr>
              <a:t>30.dp</a:t>
            </a:r>
            <a:r>
              <a:rPr lang="zh-CN" altLang="en-US" sz="2000" dirty="0">
                <a:latin typeface="等线" panose="02010600030101010101" pitchFamily="2" charset="-122"/>
                <a:ea typeface="等线" panose="02010600030101010101" pitchFamily="2" charset="-122"/>
                <a:cs typeface="等线" panose="02010600030101010101" pitchFamily="2" charset="-122"/>
              </a:rPr>
              <a:t>，宽度是填父</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的宽度，因此宽度也是</a:t>
            </a:r>
            <a:r>
              <a:rPr lang="en-US" altLang="zh-CN" sz="2000" dirty="0">
                <a:latin typeface="等线" panose="02010600030101010101" pitchFamily="2" charset="-122"/>
                <a:ea typeface="等线" panose="02010600030101010101" pitchFamily="2" charset="-122"/>
                <a:cs typeface="等线" panose="02010600030101010101" pitchFamily="2" charset="-122"/>
              </a:rPr>
              <a:t>100.dp</a:t>
            </a: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12</a:t>
            </a:r>
            <a:r>
              <a:rPr lang="zh-CN" altLang="en-US" sz="2000" dirty="0">
                <a:latin typeface="等线" panose="02010600030101010101" pitchFamily="2" charset="-122"/>
                <a:ea typeface="等线" panose="02010600030101010101" pitchFamily="2" charset="-122"/>
                <a:cs typeface="等线" panose="02010600030101010101" pitchFamily="2" charset="-122"/>
              </a:rPr>
              <a:t>行是第</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行</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子组件，高度和宽度是父</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的高度宽度，内边距是</a:t>
            </a:r>
            <a:r>
              <a:rPr lang="en-US" altLang="zh-CN" sz="2000" dirty="0">
                <a:latin typeface="等线" panose="02010600030101010101" pitchFamily="2" charset="-122"/>
                <a:ea typeface="等线" panose="02010600030101010101" pitchFamily="2" charset="-122"/>
                <a:cs typeface="等线" panose="02010600030101010101" pitchFamily="2" charset="-122"/>
              </a:rPr>
              <a:t>10</a:t>
            </a:r>
            <a:r>
              <a:rPr lang="zh-CN" altLang="en-US" sz="2000" dirty="0">
                <a:latin typeface="等线" panose="02010600030101010101" pitchFamily="2" charset="-122"/>
                <a:ea typeface="等线" panose="02010600030101010101" pitchFamily="2" charset="-122"/>
                <a:cs typeface="等线" panose="02010600030101010101" pitchFamily="2" charset="-122"/>
              </a:rPr>
              <a:t>，因此会呈现一个高度为</a:t>
            </a:r>
            <a:r>
              <a:rPr lang="en-US" altLang="zh-CN" sz="2000" dirty="0">
                <a:latin typeface="等线" panose="02010600030101010101" pitchFamily="2" charset="-122"/>
                <a:ea typeface="等线" panose="02010600030101010101" pitchFamily="2" charset="-122"/>
                <a:cs typeface="等线" panose="02010600030101010101" pitchFamily="2" charset="-122"/>
              </a:rPr>
              <a:t>10.dp</a:t>
            </a:r>
            <a:r>
              <a:rPr lang="zh-CN" altLang="en-US" sz="2000" dirty="0">
                <a:latin typeface="等线" panose="02010600030101010101" pitchFamily="2" charset="-122"/>
                <a:ea typeface="等线" panose="02010600030101010101" pitchFamily="2" charset="-122"/>
                <a:cs typeface="等线" panose="02010600030101010101" pitchFamily="2" charset="-122"/>
              </a:rPr>
              <a:t>，宽度为</a:t>
            </a:r>
            <a:r>
              <a:rPr lang="en-US" altLang="zh-CN" sz="2000" dirty="0">
                <a:latin typeface="等线" panose="02010600030101010101" pitchFamily="2" charset="-122"/>
                <a:ea typeface="等线" panose="02010600030101010101" pitchFamily="2" charset="-122"/>
                <a:cs typeface="等线" panose="02010600030101010101" pitchFamily="2" charset="-122"/>
              </a:rPr>
              <a:t>80.dp</a:t>
            </a:r>
            <a:r>
              <a:rPr lang="zh-CN" altLang="en-US" sz="2000" dirty="0">
                <a:latin typeface="等线" panose="02010600030101010101" pitchFamily="2" charset="-122"/>
                <a:ea typeface="等线" panose="02010600030101010101" pitchFamily="2" charset="-122"/>
                <a:cs typeface="等线" panose="02010600030101010101" pitchFamily="2" charset="-122"/>
              </a:rPr>
              <a:t>的矩形</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50" name="图片 12"/>
          <p:cNvPicPr>
            <a:picLocks noChangeAspect="1"/>
          </p:cNvPicPr>
          <p:nvPr/>
        </p:nvPicPr>
        <p:blipFill>
          <a:blip r:embed="rId2"/>
          <a:stretch>
            <a:fillRect/>
          </a:stretch>
        </p:blipFill>
        <p:spPr>
          <a:xfrm>
            <a:off x="2578735" y="2910205"/>
            <a:ext cx="2039620" cy="2039620"/>
          </a:xfrm>
          <a:prstGeom prst="rect">
            <a:avLst/>
          </a:prstGeom>
          <a:noFill/>
          <a:ln>
            <a:noFill/>
          </a:ln>
        </p:spPr>
      </p:pic>
      <p:graphicFrame>
        <p:nvGraphicFramePr>
          <p:cNvPr id="3" name="表格 2"/>
          <p:cNvGraphicFramePr/>
          <p:nvPr/>
        </p:nvGraphicFramePr>
        <p:xfrm>
          <a:off x="6110605" y="135128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.size(100.dp)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Box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.height(30.dp)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.background(color= Color.Red)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Box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.fillMaxSize()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.padding(10.dp)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.background(color= Color.White)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）对齐方式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提供了一些与对齐方式相关的扩展函数，常用于控制组件在父布局（如</a:t>
            </a:r>
            <a:r>
              <a:rPr lang="en-US" altLang="zh-CN" sz="2000" dirty="0">
                <a:latin typeface="等线" panose="02010600030101010101" pitchFamily="2" charset="-122"/>
                <a:ea typeface="等线" panose="02010600030101010101" pitchFamily="2" charset="-122"/>
                <a:cs typeface="等线" panose="02010600030101010101" pitchFamily="2" charset="-122"/>
              </a:rPr>
              <a:t> Box</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Column </a:t>
            </a:r>
            <a:r>
              <a:rPr lang="zh-CN" altLang="en-US" sz="2000" dirty="0">
                <a:latin typeface="等线" panose="02010600030101010101" pitchFamily="2" charset="-122"/>
                <a:ea typeface="等线" panose="02010600030101010101" pitchFamily="2" charset="-122"/>
                <a:cs typeface="等线" panose="02010600030101010101" pitchFamily="2" charset="-122"/>
              </a:rPr>
              <a:t>等）中的位置</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862330" y="3405505"/>
          <a:ext cx="10485120" cy="3173730"/>
        </p:xfrm>
        <a:graphic>
          <a:graphicData uri="http://schemas.openxmlformats.org/drawingml/2006/table">
            <a:tbl>
              <a:tblPr firstRow="1" bandRow="1">
                <a:tableStyleId>{FB56D5A5-830F-4A56-AA2E-03FA28556A05}</a:tableStyleId>
              </a:tblPr>
              <a:tblGrid>
                <a:gridCol w="5242560"/>
                <a:gridCol w="5242560"/>
              </a:tblGrid>
              <a:tr h="52895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Modifier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作用说明</a:t>
                      </a:r>
                      <a:endParaRPr lang="zh-CN" sz="1400">
                        <a:latin typeface="等线" panose="02010600030101010101" pitchFamily="2" charset="-122"/>
                        <a:ea typeface="等线" panose="02010600030101010101" pitchFamily="2" charset="-122"/>
                      </a:endParaRPr>
                    </a:p>
                  </a:txBody>
                  <a:tcPr marL="9525" marR="9525" marT="9525" marB="9525" anchor="ctr" anchorCtr="1"/>
                </a:tc>
              </a:tr>
              <a:tr h="528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Modifier.align(...)</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设置当前组件在父布局中的对齐方式（适用于</a:t>
                      </a:r>
                      <a:r>
                        <a:rPr lang="zh-CN" altLang="en-US" sz="1400">
                          <a:latin typeface="等线" panose="02010600030101010101" pitchFamily="2" charset="-122"/>
                          <a:ea typeface="等线" panose="02010600030101010101" pitchFamily="2" charset="-122"/>
                          <a:cs typeface="等线" panose="02010600030101010101" pitchFamily="2" charset="-122"/>
                        </a:rPr>
                        <a:t> </a:t>
                      </a:r>
                      <a:r>
                        <a:rPr lang="en-US" altLang="zh-CN" sz="1400">
                          <a:latin typeface="等线" panose="02010600030101010101" pitchFamily="2" charset="-122"/>
                          <a:ea typeface="等线" panose="02010600030101010101" pitchFamily="2" charset="-122"/>
                          <a:cs typeface="等线" panose="02010600030101010101" pitchFamily="2" charset="-122"/>
                        </a:rPr>
                        <a:t>Box</a:t>
                      </a:r>
                      <a:r>
                        <a:rPr lang="zh-CN" sz="1400">
                          <a:latin typeface="等线" panose="02010600030101010101" pitchFamily="2" charset="-122"/>
                          <a:ea typeface="等线" panose="02010600030101010101" pitchFamily="2" charset="-122"/>
                          <a:cs typeface="等线" panose="02010600030101010101" pitchFamily="2" charset="-122"/>
                        </a:rPr>
                        <a:t>）</a:t>
                      </a:r>
                      <a:endParaRPr lang="zh-CN"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528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Modifier.alignBy(...)</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用于在</a:t>
                      </a:r>
                      <a:r>
                        <a:rPr lang="en-US" altLang="zh-CN" sz="1400">
                          <a:latin typeface="等线" panose="02010600030101010101" pitchFamily="2" charset="-122"/>
                          <a:ea typeface="等线" panose="02010600030101010101" pitchFamily="2" charset="-122"/>
                          <a:cs typeface="等线" panose="02010600030101010101" pitchFamily="2" charset="-122"/>
                        </a:rPr>
                        <a:t>Row</a:t>
                      </a:r>
                      <a:r>
                        <a:rPr lang="zh-CN" sz="1400">
                          <a:latin typeface="等线" panose="02010600030101010101" pitchFamily="2" charset="-122"/>
                          <a:ea typeface="等线" panose="02010600030101010101" pitchFamily="2" charset="-122"/>
                          <a:cs typeface="等线" panose="02010600030101010101" pitchFamily="2" charset="-122"/>
                        </a:rPr>
                        <a:t>中根据基线或自定义逻辑对齐</a:t>
                      </a:r>
                      <a:endParaRPr lang="zh-CN"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528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Modifier.alignByBaseline()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按照文本的基线对齐（适用于</a:t>
                      </a:r>
                      <a:r>
                        <a:rPr lang="zh-CN" altLang="en-US" sz="1400">
                          <a:latin typeface="等线" panose="02010600030101010101" pitchFamily="2" charset="-122"/>
                          <a:ea typeface="等线" panose="02010600030101010101" pitchFamily="2" charset="-122"/>
                          <a:cs typeface="等线" panose="02010600030101010101" pitchFamily="2" charset="-122"/>
                        </a:rPr>
                        <a:t> </a:t>
                      </a:r>
                      <a:r>
                        <a:rPr lang="en-US" altLang="zh-CN" sz="1400">
                          <a:latin typeface="等线" panose="02010600030101010101" pitchFamily="2" charset="-122"/>
                          <a:ea typeface="等线" panose="02010600030101010101" pitchFamily="2" charset="-122"/>
                          <a:cs typeface="等线" panose="02010600030101010101" pitchFamily="2" charset="-122"/>
                        </a:rPr>
                        <a:t>Row </a:t>
                      </a:r>
                      <a:r>
                        <a:rPr lang="zh-CN" sz="1400">
                          <a:latin typeface="等线" panose="02010600030101010101" pitchFamily="2" charset="-122"/>
                          <a:ea typeface="等线" panose="02010600030101010101" pitchFamily="2" charset="-122"/>
                          <a:cs typeface="等线" panose="02010600030101010101" pitchFamily="2" charset="-122"/>
                        </a:rPr>
                        <a:t>中的文本）</a:t>
                      </a:r>
                      <a:endParaRPr lang="zh-CN"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528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Modifier.layoutId(...)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在</a:t>
                      </a:r>
                      <a:r>
                        <a:rPr lang="en-US" altLang="zh-CN" sz="1400">
                          <a:latin typeface="等线" panose="02010600030101010101" pitchFamily="2" charset="-122"/>
                          <a:ea typeface="等线" panose="02010600030101010101" pitchFamily="2" charset="-122"/>
                          <a:cs typeface="等线" panose="02010600030101010101" pitchFamily="2" charset="-122"/>
                        </a:rPr>
                        <a:t>ConstraintLayout</a:t>
                      </a:r>
                      <a:r>
                        <a:rPr lang="zh-CN" sz="1400">
                          <a:latin typeface="等线" panose="02010600030101010101" pitchFamily="2" charset="-122"/>
                          <a:ea typeface="等线" panose="02010600030101010101" pitchFamily="2" charset="-122"/>
                          <a:cs typeface="等线" panose="02010600030101010101" pitchFamily="2" charset="-122"/>
                        </a:rPr>
                        <a:t>中通过</a:t>
                      </a:r>
                      <a:r>
                        <a:rPr lang="en-US" altLang="zh-CN" sz="1400">
                          <a:latin typeface="等线" panose="02010600030101010101" pitchFamily="2" charset="-122"/>
                          <a:ea typeface="等线" panose="02010600030101010101" pitchFamily="2" charset="-122"/>
                          <a:cs typeface="等线" panose="02010600030101010101" pitchFamily="2" charset="-122"/>
                        </a:rPr>
                        <a:t>ID</a:t>
                      </a:r>
                      <a:r>
                        <a:rPr lang="zh-CN" altLang="en-US" sz="1400">
                          <a:latin typeface="等线" panose="02010600030101010101" pitchFamily="2" charset="-122"/>
                          <a:ea typeface="等线" panose="02010600030101010101" pitchFamily="2" charset="-122"/>
                          <a:cs typeface="等线" panose="02010600030101010101" pitchFamily="2" charset="-122"/>
                        </a:rPr>
                        <a:t>参与布局约束（间接影响对齐）</a:t>
                      </a:r>
                      <a:endParaRPr lang="zh-CN" altLang="en-US"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528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Modifier.absoluteOffset(...)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精确地偏移组件位置，影响其相对位置</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作用在</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上，控制</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的尺寸和背景颜色。第</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作用在</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上，第</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行代码控制</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在父组件（</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）布局中的对齐方式为</a:t>
            </a:r>
            <a:r>
              <a:rPr lang="en-US" altLang="zh-CN" sz="2000" dirty="0">
                <a:latin typeface="等线" panose="02010600030101010101" pitchFamily="2" charset="-122"/>
                <a:ea typeface="等线" panose="02010600030101010101" pitchFamily="2" charset="-122"/>
                <a:cs typeface="等线" panose="02010600030101010101" pitchFamily="2" charset="-122"/>
              </a:rPr>
              <a:t>Center</a:t>
            </a:r>
            <a:r>
              <a:rPr lang="zh-CN" altLang="en-US" sz="2000" dirty="0">
                <a:latin typeface="等线" panose="02010600030101010101" pitchFamily="2" charset="-122"/>
                <a:ea typeface="等线" panose="02010600030101010101" pitchFamily="2" charset="-122"/>
                <a:cs typeface="等线" panose="02010600030101010101" pitchFamily="2" charset="-122"/>
              </a:rPr>
              <a:t>居中</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52" name="图片 13"/>
          <p:cNvPicPr>
            <a:picLocks noChangeAspect="1"/>
          </p:cNvPicPr>
          <p:nvPr/>
        </p:nvPicPr>
        <p:blipFill>
          <a:blip r:embed="rId2"/>
          <a:stretch>
            <a:fillRect/>
          </a:stretch>
        </p:blipFill>
        <p:spPr>
          <a:xfrm>
            <a:off x="2540953" y="2861310"/>
            <a:ext cx="2168525" cy="2137410"/>
          </a:xfrm>
          <a:prstGeom prst="rect">
            <a:avLst/>
          </a:prstGeom>
          <a:noFill/>
          <a:ln>
            <a:noFill/>
          </a:ln>
        </p:spPr>
      </p:pic>
      <p:graphicFrame>
        <p:nvGraphicFramePr>
          <p:cNvPr id="3" name="表格 2"/>
          <p:cNvGraphicFramePr/>
          <p:nvPr/>
        </p:nvGraphicFramePr>
        <p:xfrm>
          <a:off x="6009005" y="29698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Box(modifier = Modifier.size(200.dp).background(Color.LightGray))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右下角</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.align(Alignment.Center)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.background(Color.Cyan)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marL="685800" lvl="2" indent="0" fontAlgn="auto">
              <a:lnSpc>
                <a:spcPts val="2400"/>
              </a:lnSpc>
              <a:spcBef>
                <a:spcPts val="300"/>
              </a:spcBef>
              <a:buNone/>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3</a:t>
            </a:r>
            <a:r>
              <a:rPr lang="zh-CN" altLang="en-US" sz="2000" dirty="0">
                <a:latin typeface="等线" panose="02010600030101010101" pitchFamily="2" charset="-122"/>
                <a:ea typeface="等线" panose="02010600030101010101" pitchFamily="2" charset="-122"/>
                <a:cs typeface="等线" panose="02010600030101010101" pitchFamily="2" charset="-122"/>
              </a:rPr>
              <a:t>）外观样式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提供了丰富的与外观样式相关的扩展函数，用于美化组件、控制形状、边框、阴影等。这些</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可自由组合使用，打造具有丰富视觉效果的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组件，比如实现卡片、圆角按钮、半透明面板等</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876300" y="3752215"/>
          <a:ext cx="10485120" cy="2787015"/>
        </p:xfrm>
        <a:graphic>
          <a:graphicData uri="http://schemas.openxmlformats.org/drawingml/2006/table">
            <a:tbl>
              <a:tblPr firstRow="1" bandRow="1">
                <a:tableStyleId>{A1BD1DB8-48EC-4785-8F93-4228604B4F10}</a:tableStyleId>
              </a:tblPr>
              <a:tblGrid>
                <a:gridCol w="5242560"/>
                <a:gridCol w="5242560"/>
              </a:tblGrid>
              <a:tr h="25336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Modifier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功能说明</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Modifier.background(...)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设置组件的背景颜色或背景图形（可指定形状）</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Modifier.border(...)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添加边框，可指定颜色、宽度和形状</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Modifier.clip(...)</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裁剪组件形状，例如圆角、圆形等</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Modifier.shadow(...)</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添加阴影效果</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Modifier.alpha(...)</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设置透明度（</a:t>
                      </a:r>
                      <a:r>
                        <a:rPr lang="en-US" altLang="zh-CN" sz="1400">
                          <a:latin typeface="等线" panose="02010600030101010101" pitchFamily="2" charset="-122"/>
                          <a:ea typeface="等线" panose="02010600030101010101" pitchFamily="2" charset="-122"/>
                          <a:cs typeface="等线" panose="02010600030101010101" pitchFamily="2" charset="-122"/>
                        </a:rPr>
                        <a:t>0f~1f</a:t>
                      </a:r>
                      <a:r>
                        <a:rPr lang="zh-CN" altLang="en-US" sz="1400">
                          <a:latin typeface="等线" panose="02010600030101010101" pitchFamily="2" charset="-122"/>
                          <a:ea typeface="等线" panose="02010600030101010101" pitchFamily="2" charset="-122"/>
                          <a:cs typeface="等线" panose="02010600030101010101" pitchFamily="2" charset="-122"/>
                        </a:rPr>
                        <a:t>）</a:t>
                      </a:r>
                      <a:endParaRPr lang="zh-CN" altLang="en-US"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Modifier.graphicsLayer(...)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提供更底层的图形变换，如缩放、旋转、透明度等</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Modifier.drawBehind { ... }</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在组件绘制内容的后面自定义绘制背景图案</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Modifier.drawWithContent { ... }</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自定义绘制逻辑，可结合内容一起绘制</a:t>
                      </a:r>
                      <a:endParaRPr lang="zh-CN" sz="1400">
                        <a:latin typeface="等线" panose="02010600030101010101" pitchFamily="2" charset="-122"/>
                        <a:ea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Modifier.paint(...)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cs typeface="等线" panose="02010600030101010101" pitchFamily="2" charset="-122"/>
                        </a:rPr>
                        <a:t>设置使用</a:t>
                      </a:r>
                      <a:r>
                        <a:rPr lang="zh-CN" altLang="en-US" sz="1400">
                          <a:latin typeface="等线" panose="02010600030101010101" pitchFamily="2" charset="-122"/>
                          <a:ea typeface="等线" panose="02010600030101010101" pitchFamily="2" charset="-122"/>
                          <a:cs typeface="等线" panose="02010600030101010101" pitchFamily="2" charset="-122"/>
                        </a:rPr>
                        <a:t> </a:t>
                      </a:r>
                      <a:r>
                        <a:rPr lang="en-US" altLang="zh-CN" sz="1400">
                          <a:latin typeface="等线" panose="02010600030101010101" pitchFamily="2" charset="-122"/>
                          <a:ea typeface="等线" panose="02010600030101010101" pitchFamily="2" charset="-122"/>
                          <a:cs typeface="等线" panose="02010600030101010101" pitchFamily="2" charset="-122"/>
                        </a:rPr>
                        <a:t>Brush</a:t>
                      </a:r>
                      <a:r>
                        <a:rPr lang="zh-CN" sz="1400">
                          <a:latin typeface="等线" panose="02010600030101010101" pitchFamily="2" charset="-122"/>
                          <a:ea typeface="等线" panose="02010600030101010101" pitchFamily="2" charset="-122"/>
                          <a:cs typeface="等线" panose="02010600030101010101" pitchFamily="2" charset="-122"/>
                        </a:rPr>
                        <a:t>（渐变、图像等）进行绘制背景</a:t>
                      </a:r>
                      <a:endParaRPr lang="zh-CN" sz="14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2533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Modifier.zIndex(...)</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控制组件的绘制层级（影响重叠时的显示优先级）</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clip</a:t>
            </a:r>
            <a:r>
              <a:rPr lang="zh-CN" altLang="en-US" sz="2000" dirty="0">
                <a:latin typeface="等线" panose="02010600030101010101" pitchFamily="2" charset="-122"/>
                <a:ea typeface="等线" panose="02010600030101010101" pitchFamily="2" charset="-122"/>
                <a:cs typeface="等线" panose="02010600030101010101" pitchFamily="2" charset="-122"/>
              </a:rPr>
              <a:t>裁剪圆角半径为</a:t>
            </a:r>
            <a:r>
              <a:rPr lang="en-US" altLang="zh-CN" sz="2000" dirty="0">
                <a:latin typeface="等线" panose="02010600030101010101" pitchFamily="2" charset="-122"/>
                <a:ea typeface="等线" panose="02010600030101010101" pitchFamily="2" charset="-122"/>
                <a:cs typeface="等线" panose="02010600030101010101" pitchFamily="2" charset="-122"/>
              </a:rPr>
              <a:t>20dp</a:t>
            </a:r>
            <a:r>
              <a:rPr lang="zh-CN" altLang="en-US" sz="2000" dirty="0">
                <a:latin typeface="等线" panose="02010600030101010101" pitchFamily="2" charset="-122"/>
                <a:ea typeface="等线" panose="02010600030101010101" pitchFamily="2" charset="-122"/>
                <a:cs typeface="等线" panose="02010600030101010101" pitchFamily="2" charset="-122"/>
              </a:rPr>
              <a:t>的矩形形状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55" name="图片 14"/>
          <p:cNvPicPr>
            <a:picLocks noChangeAspect="1"/>
          </p:cNvPicPr>
          <p:nvPr/>
        </p:nvPicPr>
        <p:blipFill>
          <a:blip r:embed="rId2"/>
          <a:stretch>
            <a:fillRect/>
          </a:stretch>
        </p:blipFill>
        <p:spPr>
          <a:xfrm>
            <a:off x="2258695" y="3483610"/>
            <a:ext cx="2778760" cy="891540"/>
          </a:xfrm>
          <a:prstGeom prst="rect">
            <a:avLst/>
          </a:prstGeom>
          <a:noFill/>
          <a:ln>
            <a:noFill/>
          </a:ln>
        </p:spPr>
      </p:pic>
      <p:graphicFrame>
        <p:nvGraphicFramePr>
          <p:cNvPr id="3" name="表格 2"/>
          <p:cNvGraphicFramePr/>
          <p:nvPr/>
        </p:nvGraphicFramePr>
        <p:xfrm>
          <a:off x="6009005" y="328930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.size(100.dp, 30.dp)                    // </a:t>
                      </a:r>
                      <a:r>
                        <a:rPr lang="zh-CN" sz="1400">
                          <a:solidFill>
                            <a:srgbClr val="008080"/>
                          </a:solidFill>
                          <a:latin typeface="等线" panose="02010600030101010101" pitchFamily="2" charset="-122"/>
                          <a:ea typeface="等线" panose="02010600030101010101" pitchFamily="2" charset="-122"/>
                          <a:cs typeface="等线" panose="02010600030101010101" pitchFamily="2" charset="-122"/>
                        </a:rPr>
                        <a:t>尺寸</a:t>
                      </a:r>
                      <a:endParaRPr 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.clip(RoundedCornerShape(20.dp))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圆角</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.background(Color.Gray)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背景色</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408930" cy="34461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5.2.1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函数</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预览功能，需要再写一个</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增加</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@Preview</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注解</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行代码</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增加</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@Preview</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注解</a:t>
            </a:r>
            <a:r>
              <a:rPr lang="zh-CN" altLang="en-US" sz="2000" dirty="0">
                <a:latin typeface="等线" panose="02010600030101010101" pitchFamily="2" charset="-122"/>
                <a:ea typeface="等线" panose="02010600030101010101" pitchFamily="2" charset="-122"/>
                <a:cs typeface="等线" panose="02010600030101010101" pitchFamily="2" charset="-122"/>
              </a:rPr>
              <a:t>，用于在</a:t>
            </a:r>
            <a:r>
              <a:rPr lang="en-US" altLang="zh-CN" sz="2000" dirty="0">
                <a:latin typeface="等线" panose="02010600030101010101" pitchFamily="2" charset="-122"/>
                <a:ea typeface="等线" panose="02010600030101010101" pitchFamily="2" charset="-122"/>
                <a:cs typeface="等线" panose="02010600030101010101" pitchFamily="2" charset="-122"/>
              </a:rPr>
              <a:t>Android Studio</a:t>
            </a:r>
            <a:r>
              <a:rPr lang="zh-CN" altLang="en-US" sz="2000" dirty="0">
                <a:latin typeface="等线" panose="02010600030101010101" pitchFamily="2" charset="-122"/>
                <a:ea typeface="等线" panose="02010600030101010101" pitchFamily="2" charset="-122"/>
                <a:cs typeface="等线" panose="02010600030101010101" pitchFamily="2" charset="-122"/>
              </a:rPr>
              <a:t>中预览</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，无需在模拟器中运行应用，就可以看到</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的显示效果，而且可设置如主题、设备尺寸等参数，帮助开发者快速调试和设计界面</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6720205" y="2611755"/>
          <a:ext cx="3888105" cy="1219200"/>
        </p:xfrm>
        <a:graphic>
          <a:graphicData uri="http://schemas.openxmlformats.org/drawingml/2006/table">
            <a:tbl>
              <a:tblPr/>
              <a:tblGrid>
                <a:gridCol w="3888105"/>
              </a:tblGrid>
              <a:tr h="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rPr>
                        <a:t>@Preview</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rPr>
                        <a:t>fun DefaultPreview(){</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4 </a:t>
                      </a:r>
                      <a:r>
                        <a:rPr lang="en-US" altLang="zh-CN" sz="2000">
                          <a:solidFill>
                            <a:srgbClr val="008080"/>
                          </a:solidFill>
                          <a:latin typeface="等线" panose="02010600030101010101" pitchFamily="2" charset="-122"/>
                          <a:ea typeface="等线" panose="02010600030101010101" pitchFamily="2" charset="-122"/>
                        </a:rPr>
                        <a:t>    Greeting("Android")</a:t>
                      </a:r>
                      <a:endParaRPr lang="en-US" altLang="zh-CN" sz="20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rPr>
                        <a:t>5 </a:t>
                      </a:r>
                      <a:r>
                        <a:rPr lang="en-US" altLang="zh-CN" sz="2000">
                          <a:solidFill>
                            <a:srgbClr val="008080"/>
                          </a:solidFill>
                          <a:latin typeface="等线" panose="02010600030101010101" pitchFamily="2" charset="-122"/>
                          <a:ea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10" name="图片 2"/>
          <p:cNvPicPr>
            <a:picLocks noChangeAspect="1"/>
          </p:cNvPicPr>
          <p:nvPr/>
        </p:nvPicPr>
        <p:blipFill>
          <a:blip r:embed="rId3"/>
          <a:stretch>
            <a:fillRect/>
          </a:stretch>
        </p:blipFill>
        <p:spPr>
          <a:xfrm>
            <a:off x="6596698" y="4569143"/>
            <a:ext cx="4134485" cy="163639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行代码的设置了一个宽度为</a:t>
            </a:r>
            <a:r>
              <a:rPr lang="en-US" altLang="zh-CN" sz="2000" dirty="0">
                <a:latin typeface="等线" panose="02010600030101010101" pitchFamily="2" charset="-122"/>
                <a:ea typeface="等线" panose="02010600030101010101" pitchFamily="2" charset="-122"/>
                <a:cs typeface="等线" panose="02010600030101010101" pitchFamily="2" charset="-122"/>
              </a:rPr>
              <a:t>2.dp</a:t>
            </a:r>
            <a:r>
              <a:rPr lang="zh-CN" altLang="en-US" sz="2000" dirty="0">
                <a:latin typeface="等线" panose="02010600030101010101" pitchFamily="2" charset="-122"/>
                <a:ea typeface="等线" panose="02010600030101010101" pitchFamily="2" charset="-122"/>
                <a:cs typeface="等线" panose="02010600030101010101" pitchFamily="2" charset="-122"/>
              </a:rPr>
              <a:t>的黑色边框</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35" name="图片 10"/>
          <p:cNvPicPr>
            <a:picLocks noChangeAspect="1"/>
          </p:cNvPicPr>
          <p:nvPr/>
        </p:nvPicPr>
        <p:blipFill>
          <a:blip r:embed="rId2"/>
          <a:stretch>
            <a:fillRect/>
          </a:stretch>
        </p:blipFill>
        <p:spPr>
          <a:xfrm>
            <a:off x="2677160" y="3081973"/>
            <a:ext cx="1941830" cy="1950085"/>
          </a:xfrm>
          <a:prstGeom prst="rect">
            <a:avLst/>
          </a:prstGeom>
          <a:noFill/>
          <a:ln>
            <a:noFill/>
          </a:ln>
        </p:spPr>
      </p:pic>
      <p:graphicFrame>
        <p:nvGraphicFramePr>
          <p:cNvPr id="2" name="表格 1"/>
          <p:cNvGraphicFramePr/>
          <p:nvPr/>
        </p:nvGraphicFramePr>
        <p:xfrm>
          <a:off x="5760085" y="308229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.size(100.dp)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.background(Color.Yellow)</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.border(2.dp, Color.Black)</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）交互相关</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提供了用于处理用户交互的扩展函数，如点击、拖拽、滚动、焦点处理等。这些扩展函数提供了强大、灵活的交互能力，既可以处理简单点击，也能实现复杂的手势和输入交互。通过合理组合，可以实现自然流畅的人机交互体验</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876300" y="3723640"/>
          <a:ext cx="10485120" cy="2755900"/>
        </p:xfrm>
        <a:graphic>
          <a:graphicData uri="http://schemas.openxmlformats.org/drawingml/2006/table">
            <a:tbl>
              <a:tblPr firstRow="1" bandRow="1">
                <a:tableStyleId>{AAE61DFE-C816-49ED-9B7D-179080430D42}</a:tableStyleId>
              </a:tblPr>
              <a:tblGrid>
                <a:gridCol w="5242560"/>
                <a:gridCol w="5242560"/>
              </a:tblGrid>
              <a:tr h="196850">
                <a:tc>
                  <a:txBody>
                    <a:bodyPr/>
                    <a:p>
                      <a:pPr marL="0" indent="0" algn="ctr">
                        <a:spcBef>
                          <a:spcPct val="0"/>
                        </a:spcBef>
                        <a:spcAft>
                          <a:spcPct val="0"/>
                        </a:spcAft>
                      </a:pPr>
                      <a:r>
                        <a:rPr lang="en-US" altLang="zh-CN" sz="1200">
                          <a:latin typeface="等线" panose="02010600030101010101" pitchFamily="2" charset="-122"/>
                          <a:ea typeface="等线" panose="02010600030101010101" pitchFamily="2" charset="-122"/>
                        </a:rPr>
                        <a:t>Modifier</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200">
                          <a:latin typeface="等线" panose="02010600030101010101" pitchFamily="2" charset="-122"/>
                          <a:ea typeface="等线" panose="02010600030101010101" pitchFamily="2" charset="-122"/>
                        </a:rPr>
                        <a:t>功能说明</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Modifier.clickable { ... }</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组件可点击，触发点击事件</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Modifier.combinedClickable(...)</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支持单击、长按、双击等组合点击事件</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Modifier.pointerInput { ... }</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处理更底层的触摸输入，如拖拽、手势识别</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Modifier.draggable(...)</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支持拖拽行为，常配合状态控制位置</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Modifier.scrollable(...)</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实现自定义滚动行为（手动控制）</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Modifier.verticalScroll(...)</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支持垂直滚动（内置行为）</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Modifier.horizontalScroll(...)</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支持水平滚动（内置行为）</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Modifier.focusable()</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使组件能获取焦点（用于键盘输入或辅助功能）</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Modifier.focusRequester(...)</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cs typeface="等线" panose="02010600030101010101" pitchFamily="2" charset="-122"/>
                        </a:rPr>
                        <a:t>配合</a:t>
                      </a:r>
                      <a:r>
                        <a:rPr lang="zh-CN" altLang="en-US" sz="1200">
                          <a:latin typeface="等线" panose="02010600030101010101" pitchFamily="2" charset="-122"/>
                          <a:ea typeface="等线" panose="02010600030101010101" pitchFamily="2" charset="-122"/>
                          <a:cs typeface="等线" panose="02010600030101010101" pitchFamily="2" charset="-122"/>
                        </a:rPr>
                        <a:t> </a:t>
                      </a:r>
                      <a:r>
                        <a:rPr lang="en-US" altLang="zh-CN" sz="1200">
                          <a:latin typeface="等线" panose="02010600030101010101" pitchFamily="2" charset="-122"/>
                          <a:ea typeface="等线" panose="02010600030101010101" pitchFamily="2" charset="-122"/>
                          <a:cs typeface="等线" panose="02010600030101010101" pitchFamily="2" charset="-122"/>
                        </a:rPr>
                        <a:t>FocusRequester </a:t>
                      </a:r>
                      <a:r>
                        <a:rPr lang="zh-CN" sz="1200">
                          <a:latin typeface="等线" panose="02010600030101010101" pitchFamily="2" charset="-122"/>
                          <a:ea typeface="等线" panose="02010600030101010101" pitchFamily="2" charset="-122"/>
                          <a:cs typeface="等线" panose="02010600030101010101" pitchFamily="2" charset="-122"/>
                        </a:rPr>
                        <a:t>手动请求焦点</a:t>
                      </a:r>
                      <a:endParaRPr lang="zh-CN" sz="1200">
                        <a:latin typeface="等线" panose="02010600030101010101" pitchFamily="2" charset="-122"/>
                        <a:ea typeface="等线" panose="02010600030101010101" pitchFamily="2" charset="-122"/>
                        <a:cs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Modifier.onFocusChanged { ... }</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响应焦点变化事件</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Modifier.onKeyEvent { ... }</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监听键盘事件（如按键响应）</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Modifier.pointerHoverIcon(...)</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设置鼠标悬停时的光标样式（桌面端）</a:t>
                      </a:r>
                      <a:endParaRPr lang="zh-CN" sz="1200">
                        <a:latin typeface="等线" panose="02010600030101010101" pitchFamily="2" charset="-122"/>
                        <a:ea typeface="等线" panose="02010600030101010101" pitchFamily="2" charset="-122"/>
                      </a:endParaRPr>
                    </a:p>
                  </a:txBody>
                  <a:tcPr marL="9525" marR="9525" marT="9525" marB="9525" anchor="ctr" anchorCtr="1"/>
                </a:tc>
              </a:tr>
              <a:tr h="196850">
                <a:tc>
                  <a:txBody>
                    <a:bodyPr/>
                    <a:p>
                      <a:pPr marL="0" indent="0" algn="l">
                        <a:spcBef>
                          <a:spcPct val="0"/>
                        </a:spcBef>
                        <a:spcAft>
                          <a:spcPct val="0"/>
                        </a:spcAft>
                      </a:pPr>
                      <a:r>
                        <a:rPr lang="en-US" altLang="zh-CN" sz="1200">
                          <a:latin typeface="等线" panose="02010600030101010101" pitchFamily="2" charset="-122"/>
                          <a:ea typeface="等线" panose="02010600030101010101" pitchFamily="2" charset="-122"/>
                        </a:rPr>
                        <a:t>Modifier.indication(...)</a:t>
                      </a:r>
                      <a:endParaRPr lang="en-US" altLang="zh-CN" sz="12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200">
                          <a:latin typeface="等线" panose="02010600030101010101" pitchFamily="2" charset="-122"/>
                          <a:ea typeface="等线" panose="02010600030101010101" pitchFamily="2" charset="-122"/>
                        </a:rPr>
                        <a:t>自定义点击反馈动画效果（如涟漪）</a:t>
                      </a:r>
                      <a:endParaRPr lang="zh-CN" sz="12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4</a:t>
            </a:r>
            <a:r>
              <a:rPr lang="zh-CN" altLang="en-US" sz="2000" dirty="0">
                <a:latin typeface="等线" panose="02010600030101010101" pitchFamily="2" charset="-122"/>
                <a:ea typeface="等线" panose="02010600030101010101" pitchFamily="2" charset="-122"/>
                <a:cs typeface="等线" panose="02010600030101010101" pitchFamily="2" charset="-122"/>
              </a:rPr>
              <a:t>行代码</a:t>
            </a:r>
            <a:r>
              <a:rPr lang="en-US" altLang="zh-CN" sz="2000" dirty="0">
                <a:latin typeface="等线" panose="02010600030101010101" pitchFamily="2" charset="-122"/>
                <a:ea typeface="等线" panose="02010600030101010101" pitchFamily="2" charset="-122"/>
                <a:cs typeface="等线" panose="02010600030101010101" pitchFamily="2" charset="-122"/>
              </a:rPr>
              <a:t>clickable{ ... }</a:t>
            </a:r>
            <a:r>
              <a:rPr lang="zh-CN" altLang="en-US" sz="2000" dirty="0">
                <a:latin typeface="等线" panose="02010600030101010101" pitchFamily="2" charset="-122"/>
                <a:ea typeface="等线" panose="02010600030101010101" pitchFamily="2" charset="-122"/>
                <a:cs typeface="等线" panose="02010600030101010101" pitchFamily="2" charset="-122"/>
              </a:rPr>
              <a:t>使</a:t>
            </a:r>
            <a:r>
              <a:rPr lang="en-US" altLang="zh-CN" sz="2000" dirty="0">
                <a:latin typeface="等线" panose="02010600030101010101" pitchFamily="2" charset="-122"/>
                <a:ea typeface="等线" panose="02010600030101010101" pitchFamily="2" charset="-122"/>
                <a:cs typeface="等线" panose="02010600030101010101" pitchFamily="2" charset="-122"/>
              </a:rPr>
              <a:t> Box </a:t>
            </a:r>
            <a:r>
              <a:rPr lang="zh-CN" altLang="en-US" sz="2000" dirty="0">
                <a:latin typeface="等线" panose="02010600030101010101" pitchFamily="2" charset="-122"/>
                <a:ea typeface="等线" panose="02010600030101010101" pitchFamily="2" charset="-122"/>
                <a:cs typeface="等线" panose="02010600030101010101" pitchFamily="2" charset="-122"/>
              </a:rPr>
              <a:t>组件变得可点击，并在点击时执行传入的</a:t>
            </a:r>
            <a:r>
              <a:rPr lang="en-US" altLang="zh-CN" sz="2000" dirty="0">
                <a:latin typeface="等线" panose="02010600030101010101" pitchFamily="2" charset="-122"/>
                <a:ea typeface="等线" panose="02010600030101010101" pitchFamily="2" charset="-122"/>
                <a:cs typeface="等线" panose="02010600030101010101" pitchFamily="2" charset="-122"/>
              </a:rPr>
              <a:t>lambda </a:t>
            </a:r>
            <a:r>
              <a:rPr lang="zh-CN" altLang="en-US" sz="2000" dirty="0">
                <a:latin typeface="等线" panose="02010600030101010101" pitchFamily="2" charset="-122"/>
                <a:ea typeface="等线" panose="02010600030101010101" pitchFamily="2" charset="-122"/>
                <a:cs typeface="等线" panose="02010600030101010101" pitchFamily="2" charset="-122"/>
              </a:rPr>
              <a:t>函数中的代码。在这个例子中，点击</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时，会在控制台输出</a:t>
            </a:r>
            <a:r>
              <a:rPr lang="en-US" altLang="zh-CN" sz="2000" dirty="0">
                <a:latin typeface="等线" panose="02010600030101010101" pitchFamily="2" charset="-122"/>
                <a:ea typeface="等线" panose="02010600030101010101" pitchFamily="2" charset="-122"/>
                <a:cs typeface="等线" panose="02010600030101010101" pitchFamily="2" charset="-122"/>
              </a:rPr>
              <a:t> "Box clicked!"</a:t>
            </a:r>
            <a:r>
              <a:rPr lang="zh-CN" altLang="en-US" sz="2000" dirty="0">
                <a:latin typeface="等线" panose="02010600030101010101" pitchFamily="2" charset="-122"/>
                <a:ea typeface="等线" panose="02010600030101010101" pitchFamily="2" charset="-122"/>
                <a:cs typeface="等线" panose="02010600030101010101" pitchFamily="2" charset="-122"/>
              </a:rPr>
              <a:t>。测试代码时，需要运行</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模拟器，在</a:t>
            </a:r>
            <a:r>
              <a:rPr lang="en-US" altLang="zh-CN" sz="2000" dirty="0">
                <a:latin typeface="等线" panose="02010600030101010101" pitchFamily="2" charset="-122"/>
                <a:ea typeface="等线" panose="02010600030101010101" pitchFamily="2" charset="-122"/>
                <a:cs typeface="等线" panose="02010600030101010101" pitchFamily="2" charset="-122"/>
              </a:rPr>
              <a:t>Logcat</a:t>
            </a:r>
            <a:r>
              <a:rPr lang="zh-CN" altLang="en-US" sz="2000" dirty="0">
                <a:latin typeface="等线" panose="02010600030101010101" pitchFamily="2" charset="-122"/>
                <a:ea typeface="等线" panose="02010600030101010101" pitchFamily="2" charset="-122"/>
                <a:cs typeface="等线" panose="02010600030101010101" pitchFamily="2" charset="-122"/>
              </a:rPr>
              <a:t>中观察打印结果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57" name="图片 15"/>
          <p:cNvPicPr>
            <a:picLocks noChangeAspect="1"/>
          </p:cNvPicPr>
          <p:nvPr/>
        </p:nvPicPr>
        <p:blipFill>
          <a:blip r:embed="rId2"/>
          <a:stretch>
            <a:fillRect/>
          </a:stretch>
        </p:blipFill>
        <p:spPr>
          <a:xfrm>
            <a:off x="2731135" y="3010218"/>
            <a:ext cx="1833880" cy="1837055"/>
          </a:xfrm>
          <a:prstGeom prst="rect">
            <a:avLst/>
          </a:prstGeom>
          <a:noFill/>
          <a:ln>
            <a:noFill/>
          </a:ln>
        </p:spPr>
      </p:pic>
      <p:graphicFrame>
        <p:nvGraphicFramePr>
          <p:cNvPr id="2" name="表格 1"/>
          <p:cNvGraphicFramePr/>
          <p:nvPr/>
        </p:nvGraphicFramePr>
        <p:xfrm>
          <a:off x="5764530" y="2139633"/>
          <a:ext cx="5411470" cy="2981325"/>
        </p:xfrm>
        <a:graphic>
          <a:graphicData uri="http://schemas.openxmlformats.org/drawingml/2006/table">
            <a:tbl>
              <a:tblPr/>
              <a:tblGrid>
                <a:gridCol w="5411470"/>
              </a:tblGrid>
              <a:tr h="2981325">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.size(200.dp)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.background(Color.White)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.clickable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处理点击事件</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println("Box clicked!")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"Click Me",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Modifier.align(Alignment.Center),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color = Color.Black</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5.3</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Modifier</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修饰符</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a:t>
            </a:r>
            <a:r>
              <a:rPr lang="en-US" altLang="zh-CN" sz="3200" dirty="0">
                <a:latin typeface="等线" panose="02010600030101010101" pitchFamily="2" charset="-122"/>
                <a:ea typeface="等线" panose="02010600030101010101" pitchFamily="2" charset="-122"/>
                <a:cs typeface="等线" panose="02010600030101010101" pitchFamily="2" charset="-122"/>
              </a:rPr>
              <a:t>3.3 </a:t>
            </a:r>
            <a:r>
              <a:rPr lang="zh-CN" altLang="en-US" sz="3200" dirty="0">
                <a:latin typeface="等线" panose="02010600030101010101" pitchFamily="2" charset="-122"/>
                <a:ea typeface="等线" panose="02010600030101010101" pitchFamily="2" charset="-122"/>
                <a:cs typeface="等线" panose="02010600030101010101" pitchFamily="2" charset="-122"/>
              </a:rPr>
              <a:t>示例</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7</a:t>
            </a:r>
            <a:r>
              <a:rPr lang="zh-CN" altLang="en-US" sz="2000" dirty="0">
                <a:latin typeface="等线" panose="02010600030101010101" pitchFamily="2" charset="-122"/>
                <a:ea typeface="等线" panose="02010600030101010101" pitchFamily="2" charset="-122"/>
                <a:cs typeface="等线" panose="02010600030101010101" pitchFamily="2" charset="-122"/>
              </a:rPr>
              <a:t>行代码使</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可获得键盘焦点。第</a:t>
            </a:r>
            <a:r>
              <a:rPr lang="en-US" altLang="zh-CN" sz="2000" dirty="0">
                <a:latin typeface="等线" panose="02010600030101010101" pitchFamily="2" charset="-122"/>
                <a:ea typeface="等线" panose="02010600030101010101" pitchFamily="2" charset="-122"/>
                <a:cs typeface="等线" panose="02010600030101010101" pitchFamily="2" charset="-122"/>
              </a:rPr>
              <a:t>8</a:t>
            </a:r>
            <a:r>
              <a:rPr lang="zh-CN" altLang="en-US" sz="2000" dirty="0">
                <a:latin typeface="等线" panose="02010600030101010101" pitchFamily="2" charset="-122"/>
                <a:ea typeface="等线" panose="02010600030101010101" pitchFamily="2" charset="-122"/>
                <a:cs typeface="等线" panose="02010600030101010101" pitchFamily="2" charset="-122"/>
              </a:rPr>
              <a:t>行代码</a:t>
            </a:r>
            <a:r>
              <a:rPr lang="en-US" altLang="zh-CN" sz="2000" dirty="0">
                <a:latin typeface="等线" panose="02010600030101010101" pitchFamily="2" charset="-122"/>
                <a:ea typeface="等线" panose="02010600030101010101" pitchFamily="2" charset="-122"/>
                <a:cs typeface="等线" panose="02010600030101010101" pitchFamily="2" charset="-122"/>
              </a:rPr>
              <a:t>onKeyEvent</a:t>
            </a:r>
            <a:r>
              <a:rPr lang="zh-CN" altLang="en-US" sz="2000" dirty="0">
                <a:latin typeface="等线" panose="02010600030101010101" pitchFamily="2" charset="-122"/>
                <a:ea typeface="等线" panose="02010600030101010101" pitchFamily="2" charset="-122"/>
                <a:cs typeface="等线" panose="02010600030101010101" pitchFamily="2" charset="-122"/>
              </a:rPr>
              <a:t>监听键盘事件。第</a:t>
            </a:r>
            <a:r>
              <a:rPr lang="en-US" altLang="zh-CN" sz="2000" dirty="0">
                <a:latin typeface="等线" panose="02010600030101010101" pitchFamily="2" charset="-122"/>
                <a:ea typeface="等线" panose="02010600030101010101" pitchFamily="2" charset="-122"/>
                <a:cs typeface="等线" panose="02010600030101010101" pitchFamily="2" charset="-122"/>
              </a:rPr>
              <a:t>9</a:t>
            </a:r>
            <a:r>
              <a:rPr lang="zh-CN" altLang="en-US" sz="2000" dirty="0">
                <a:latin typeface="等线" panose="02010600030101010101" pitchFamily="2" charset="-122"/>
                <a:ea typeface="等线" panose="02010600030101010101" pitchFamily="2" charset="-122"/>
                <a:cs typeface="等线" panose="02010600030101010101" pitchFamily="2" charset="-122"/>
              </a:rPr>
              <a:t>行代码</a:t>
            </a:r>
            <a:r>
              <a:rPr lang="en-US" altLang="zh-CN" sz="2000" dirty="0">
                <a:latin typeface="等线" panose="02010600030101010101" pitchFamily="2" charset="-122"/>
                <a:ea typeface="等线" panose="02010600030101010101" pitchFamily="2" charset="-122"/>
                <a:cs typeface="等线" panose="02010600030101010101" pitchFamily="2" charset="-122"/>
              </a:rPr>
              <a:t>KeyEventType.KeyDown</a:t>
            </a:r>
            <a:r>
              <a:rPr lang="zh-CN" altLang="en-US" sz="2000" dirty="0">
                <a:latin typeface="等线" panose="02010600030101010101" pitchFamily="2" charset="-122"/>
                <a:ea typeface="等线" panose="02010600030101010101" pitchFamily="2" charset="-122"/>
                <a:cs typeface="等线" panose="02010600030101010101" pitchFamily="2" charset="-122"/>
              </a:rPr>
              <a:t>表示只处理按下事件，不处理抬起事件。第</a:t>
            </a:r>
            <a:r>
              <a:rPr lang="en-US" altLang="zh-CN" sz="2000" dirty="0">
                <a:latin typeface="等线" panose="02010600030101010101" pitchFamily="2" charset="-122"/>
                <a:ea typeface="等线" panose="02010600030101010101" pitchFamily="2" charset="-122"/>
                <a:cs typeface="等线" panose="02010600030101010101" pitchFamily="2" charset="-122"/>
              </a:rPr>
              <a:t>10</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event.key</a:t>
            </a:r>
            <a:r>
              <a:rPr lang="zh-CN" altLang="en-US" sz="2000" dirty="0">
                <a:latin typeface="等线" panose="02010600030101010101" pitchFamily="2" charset="-122"/>
                <a:ea typeface="等线" panose="02010600030101010101" pitchFamily="2" charset="-122"/>
                <a:cs typeface="等线" panose="02010600030101010101" pitchFamily="2" charset="-122"/>
              </a:rPr>
              <a:t>表示获取按下的键。测试代码时，仍需要运行</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模拟器，在</a:t>
            </a:r>
            <a:r>
              <a:rPr lang="en-US" altLang="zh-CN" sz="2000" dirty="0">
                <a:latin typeface="等线" panose="02010600030101010101" pitchFamily="2" charset="-122"/>
                <a:ea typeface="等线" panose="02010600030101010101" pitchFamily="2" charset="-122"/>
                <a:cs typeface="等线" panose="02010600030101010101" pitchFamily="2" charset="-122"/>
              </a:rPr>
              <a:t>Logcat</a:t>
            </a:r>
            <a:r>
              <a:rPr lang="zh-CN" altLang="en-US" sz="2000" dirty="0">
                <a:latin typeface="等线" panose="02010600030101010101" pitchFamily="2" charset="-122"/>
                <a:ea typeface="等线" panose="02010600030101010101" pitchFamily="2" charset="-122"/>
                <a:cs typeface="等线" panose="02010600030101010101" pitchFamily="2" charset="-122"/>
              </a:rPr>
              <a:t>中观察打印结果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59" name="图片 16"/>
          <p:cNvPicPr>
            <a:picLocks noChangeAspect="1"/>
          </p:cNvPicPr>
          <p:nvPr/>
        </p:nvPicPr>
        <p:blipFill>
          <a:blip r:embed="rId2"/>
          <a:stretch>
            <a:fillRect/>
          </a:stretch>
        </p:blipFill>
        <p:spPr>
          <a:xfrm>
            <a:off x="1694180" y="3226753"/>
            <a:ext cx="1464310" cy="1467485"/>
          </a:xfrm>
          <a:prstGeom prst="rect">
            <a:avLst/>
          </a:prstGeom>
          <a:noFill/>
          <a:ln>
            <a:noFill/>
          </a:ln>
        </p:spPr>
      </p:pic>
      <p:pic>
        <p:nvPicPr>
          <p:cNvPr id="60" name="图片 17"/>
          <p:cNvPicPr>
            <a:picLocks noChangeAspect="1"/>
          </p:cNvPicPr>
          <p:nvPr/>
        </p:nvPicPr>
        <p:blipFill>
          <a:blip r:embed="rId3"/>
          <a:stretch>
            <a:fillRect/>
          </a:stretch>
        </p:blipFill>
        <p:spPr>
          <a:xfrm>
            <a:off x="3645535" y="3223895"/>
            <a:ext cx="1531620" cy="1470660"/>
          </a:xfrm>
          <a:prstGeom prst="rect">
            <a:avLst/>
          </a:prstGeom>
          <a:noFill/>
          <a:ln>
            <a:noFill/>
          </a:ln>
        </p:spPr>
      </p:pic>
      <p:graphicFrame>
        <p:nvGraphicFramePr>
          <p:cNvPr id="3" name="表格 2"/>
          <p:cNvGraphicFramePr/>
          <p:nvPr/>
        </p:nvGraphicFramePr>
        <p:xfrm>
          <a:off x="5764530" y="1275398"/>
          <a:ext cx="5411470" cy="2981325"/>
        </p:xfrm>
        <a:graphic>
          <a:graphicData uri="http://schemas.openxmlformats.org/drawingml/2006/table">
            <a:tbl>
              <a:tblPr/>
              <a:tblGrid>
                <a:gridCol w="5411470"/>
              </a:tblGrid>
              <a:tr h="2981325">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var message by remember { mutableStateOf("</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按下任意键</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.size(150.dp)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.background(Color.LightGray)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.focusable()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必须可聚焦</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.onKeyEvent { event -&gt;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if (event.type == KeyEventType.KeyDown)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message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你按下了</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${event.key}"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true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表示事件已处理</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message,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Modifier.align(Alignment.Center)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提供了一套丰富的基础</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组件，用于构建响应式和声明式</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。这些组件包括常用的</a:t>
            </a:r>
            <a:r>
              <a:rPr lang="en-US" altLang="zh-CN" sz="2000" dirty="0">
                <a:latin typeface="等线" panose="02010600030101010101" pitchFamily="2" charset="-122"/>
                <a:ea typeface="等线" panose="02010600030101010101" pitchFamily="2" charset="-122"/>
                <a:cs typeface="等线" panose="02010600030101010101" pitchFamily="2" charset="-122"/>
              </a:rPr>
              <a:t> Text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Button</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Image</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Column</a:t>
            </a:r>
            <a:r>
              <a:rPr lang="zh-CN" altLang="en-US" sz="2000" dirty="0">
                <a:latin typeface="等线" panose="02010600030101010101" pitchFamily="2" charset="-122"/>
                <a:ea typeface="等线" panose="02010600030101010101" pitchFamily="2" charset="-122"/>
                <a:cs typeface="等线" panose="02010600030101010101" pitchFamily="2" charset="-122"/>
              </a:rPr>
              <a:t>等，能够灵活组合、嵌套和修改，通过</a:t>
            </a:r>
            <a:r>
              <a:rPr lang="en-US" altLang="zh-CN" sz="2000" dirty="0">
                <a:latin typeface="等线" panose="02010600030101010101" pitchFamily="2" charset="-122"/>
                <a:ea typeface="等线" panose="02010600030101010101" pitchFamily="2" charset="-122"/>
                <a:cs typeface="等线" panose="02010600030101010101" pitchFamily="2" charset="-122"/>
              </a:rPr>
              <a:t> Modifier</a:t>
            </a:r>
            <a:r>
              <a:rPr lang="zh-CN" altLang="en-US" sz="2000" dirty="0">
                <a:latin typeface="等线" panose="02010600030101010101" pitchFamily="2" charset="-122"/>
                <a:ea typeface="等线" panose="02010600030101010101" pitchFamily="2" charset="-122"/>
                <a:cs typeface="等线" panose="02010600030101010101" pitchFamily="2" charset="-122"/>
              </a:rPr>
              <a:t>进行外观、布局、交互等调整。它们本身是可组合函数，可响应状态变化自动重组更新界面，简化了传统繁杂的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构建逻辑。开发者可以用更简洁、直观的方式高效构建现代</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应用界面</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914400" lvl="4"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742950" lvl="4" indent="0" fontAlgn="auto">
              <a:lnSpc>
                <a:spcPts val="2400"/>
              </a:lnSpc>
              <a:spcBef>
                <a:spcPts val="300"/>
              </a:spcBef>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 Text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用于显示文本的基础组件，支持设置字体大小、颜色、样式、行数限制、对齐方式等，还可以通过</a:t>
            </a:r>
            <a:r>
              <a:rPr lang="en-US" altLang="zh-CN" sz="2000" dirty="0">
                <a:latin typeface="等线" panose="02010600030101010101" pitchFamily="2" charset="-122"/>
                <a:ea typeface="等线" panose="02010600030101010101" pitchFamily="2" charset="-122"/>
                <a:cs typeface="等线" panose="02010600030101010101" pitchFamily="2" charset="-122"/>
              </a:rPr>
              <a:t> Modifier</a:t>
            </a:r>
            <a:r>
              <a:rPr lang="zh-CN" altLang="en-US" sz="2000" dirty="0">
                <a:latin typeface="等线" panose="02010600030101010101" pitchFamily="2" charset="-122"/>
                <a:ea typeface="等线" panose="02010600030101010101" pitchFamily="2" charset="-122"/>
                <a:cs typeface="等线" panose="02010600030101010101" pitchFamily="2" charset="-122"/>
              </a:rPr>
              <a:t>实现布局控制和交互扩展。</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借助</a:t>
            </a:r>
            <a:r>
              <a:rPr lang="en-US" altLang="zh-CN" sz="2000" dirty="0">
                <a:latin typeface="等线" panose="02010600030101010101" pitchFamily="2" charset="-122"/>
                <a:ea typeface="等线" panose="02010600030101010101" pitchFamily="2" charset="-122"/>
                <a:cs typeface="等线" panose="02010600030101010101" pitchFamily="2" charset="-122"/>
              </a:rPr>
              <a:t> TextStyle</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AnnotatedString</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还能实现富文本展示。它是构建</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界面中最常用的元素之一，适用于标题、内容、标签等各种文本展示场景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28" name="图片 2"/>
          <p:cNvPicPr>
            <a:picLocks noChangeAspect="1"/>
          </p:cNvPicPr>
          <p:nvPr/>
        </p:nvPicPr>
        <p:blipFill>
          <a:blip r:embed="rId2"/>
          <a:stretch>
            <a:fillRect/>
          </a:stretch>
        </p:blipFill>
        <p:spPr>
          <a:xfrm>
            <a:off x="1372553" y="4035743"/>
            <a:ext cx="4185285" cy="608965"/>
          </a:xfrm>
          <a:prstGeom prst="rect">
            <a:avLst/>
          </a:prstGeom>
          <a:noFill/>
          <a:ln>
            <a:noFill/>
          </a:ln>
        </p:spPr>
      </p:pic>
      <p:graphicFrame>
        <p:nvGraphicFramePr>
          <p:cNvPr id="2" name="表格 1"/>
          <p:cNvGraphicFramePr/>
          <p:nvPr/>
        </p:nvGraphicFramePr>
        <p:xfrm>
          <a:off x="369570" y="475361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Text(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rPr>
                        <a:t>text = "Hello, Compose!",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style = TextStyle(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fontSize = 24.sp,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color = Color.Blue,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fontWeight = FontWeight.Bold,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letterSpacing = 2.sp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5858510" y="3670935"/>
            <a:ext cx="6096000"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第1行代码Text创建一个文本组件，第2行代码的text为Text设置要显示的字符串内容。</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第3行代码style=TextStyle(...)为文本应用样式，TextStyle是Compose提供的样式配置类，支持设置颜色、字体、大小、行高等。</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第4行指定文本字体的大小为24sp，其中sp是尺寸单位。</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第5行代码设置文本颜色为蓝色（Color.Blue），Color是Compose提供的颜色类。</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第6行代码设置字体加粗（FontWeight.Bold）。</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第7行代码设置字符之间的间距为2sp，使字距更宽。</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16802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 Text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sp</a:t>
            </a:r>
            <a:r>
              <a:rPr lang="zh-CN" altLang="en-US" sz="2000" dirty="0">
                <a:latin typeface="等线" panose="02010600030101010101" pitchFamily="2" charset="-122"/>
                <a:ea typeface="等线" panose="02010600030101010101" pitchFamily="2" charset="-122"/>
                <a:cs typeface="等线" panose="02010600030101010101" pitchFamily="2" charset="-122"/>
              </a:rPr>
              <a:t>是缩放独立像素（</a:t>
            </a:r>
            <a:r>
              <a:rPr lang="en-US" altLang="zh-CN" sz="2000" dirty="0">
                <a:latin typeface="等线" panose="02010600030101010101" pitchFamily="2" charset="-122"/>
                <a:ea typeface="等线" panose="02010600030101010101" pitchFamily="2" charset="-122"/>
                <a:cs typeface="等线" panose="02010600030101010101" pitchFamily="2" charset="-122"/>
              </a:rPr>
              <a:t>scale-independent pixels</a:t>
            </a:r>
            <a:r>
              <a:rPr lang="zh-CN" altLang="en-US" sz="2000" dirty="0">
                <a:latin typeface="等线" panose="02010600030101010101" pitchFamily="2" charset="-122"/>
                <a:ea typeface="等线" panose="02010600030101010101" pitchFamily="2" charset="-122"/>
                <a:cs typeface="等线" panose="02010600030101010101" pitchFamily="2" charset="-122"/>
              </a:rPr>
              <a:t>）的缩写，用于设置文本大小的单位。它类似于</a:t>
            </a:r>
            <a:r>
              <a:rPr lang="en-US" altLang="zh-CN" sz="2000" dirty="0">
                <a:latin typeface="等线" panose="02010600030101010101" pitchFamily="2" charset="-122"/>
                <a:ea typeface="等线" panose="02010600030101010101" pitchFamily="2" charset="-122"/>
                <a:cs typeface="等线" panose="02010600030101010101" pitchFamily="2" charset="-122"/>
              </a:rPr>
              <a:t>dp</a:t>
            </a:r>
            <a:r>
              <a:rPr lang="zh-CN" altLang="en-US" sz="2000" dirty="0">
                <a:latin typeface="等线" panose="02010600030101010101" pitchFamily="2" charset="-122"/>
                <a:ea typeface="等线" panose="02010600030101010101" pitchFamily="2" charset="-122"/>
                <a:cs typeface="等线" panose="02010600030101010101" pitchFamily="2" charset="-122"/>
              </a:rPr>
              <a:t>，但会根据用户在设备中设置的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字体缩放</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比例进行缩放。使用</a:t>
            </a:r>
            <a:r>
              <a:rPr lang="en-US" altLang="zh-CN" sz="2000" dirty="0">
                <a:latin typeface="等线" panose="02010600030101010101" pitchFamily="2" charset="-122"/>
                <a:ea typeface="等线" panose="02010600030101010101" pitchFamily="2" charset="-122"/>
                <a:cs typeface="等线" panose="02010600030101010101" pitchFamily="2" charset="-122"/>
              </a:rPr>
              <a:t>sp</a:t>
            </a:r>
            <a:r>
              <a:rPr lang="zh-CN" altLang="en-US" sz="2000" dirty="0">
                <a:latin typeface="等线" panose="02010600030101010101" pitchFamily="2" charset="-122"/>
                <a:ea typeface="等线" panose="02010600030101010101" pitchFamily="2" charset="-122"/>
                <a:cs typeface="等线" panose="02010600030101010101" pitchFamily="2" charset="-122"/>
              </a:rPr>
              <a:t>可以确保在不同屏幕和用户设置下，文本大小保持适当的可读性，因此推荐在设置文字尺寸时使用</a:t>
            </a:r>
            <a:r>
              <a:rPr lang="en-US" altLang="zh-CN" sz="2000" dirty="0">
                <a:latin typeface="等线" panose="02010600030101010101" pitchFamily="2" charset="-122"/>
                <a:ea typeface="等线" panose="02010600030101010101" pitchFamily="2" charset="-122"/>
                <a:cs typeface="等线" panose="02010600030101010101" pitchFamily="2" charset="-122"/>
              </a:rPr>
              <a:t>sp</a:t>
            </a:r>
            <a:r>
              <a:rPr lang="zh-CN" altLang="en-US" sz="2000" dirty="0">
                <a:latin typeface="等线" panose="02010600030101010101" pitchFamily="2" charset="-122"/>
                <a:ea typeface="等线" panose="02010600030101010101" pitchFamily="2" charset="-122"/>
                <a:cs typeface="等线" panose="02010600030101010101" pitchFamily="2" charset="-122"/>
              </a:rPr>
              <a:t>单位。</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FontWeight</a:t>
            </a:r>
            <a:r>
              <a:rPr lang="zh-CN" altLang="en-US" sz="2000" dirty="0">
                <a:latin typeface="等线" panose="02010600030101010101" pitchFamily="2" charset="-122"/>
                <a:ea typeface="等线" panose="02010600030101010101" pitchFamily="2" charset="-122"/>
                <a:cs typeface="等线" panose="02010600030101010101" pitchFamily="2" charset="-122"/>
              </a:rPr>
              <a:t>用于设置字体粗细的枚举类，提供的常用值列表。</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2541270" y="3733165"/>
          <a:ext cx="7513320" cy="3007360"/>
        </p:xfrm>
        <a:graphic>
          <a:graphicData uri="http://schemas.openxmlformats.org/drawingml/2006/table">
            <a:tbl>
              <a:tblPr firstRow="1" bandRow="1">
                <a:tableStyleId>{D2E4D10C-2F6E-4047-84FC-99F8E61A874A}</a:tableStyleId>
              </a:tblPr>
              <a:tblGrid>
                <a:gridCol w="1939925"/>
                <a:gridCol w="1292860"/>
                <a:gridCol w="992505"/>
                <a:gridCol w="1209040"/>
                <a:gridCol w="2078990"/>
              </a:tblGrid>
              <a:tr h="25654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FontWeight</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别名</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说明</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数值表示</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示意图</a:t>
                      </a:r>
                      <a:endParaRPr lang="zh-CN" sz="1400">
                        <a:latin typeface="等线" panose="02010600030101010101" pitchFamily="2" charset="-122"/>
                        <a:ea typeface="等线" panose="02010600030101010101" pitchFamily="2" charset="-122"/>
                      </a:endParaRPr>
                    </a:p>
                  </a:txBody>
                  <a:tcPr marL="9525" marR="9525" marT="9525" marB="9525" anchor="ctr" anchorCtr="0"/>
                </a:tc>
              </a:tr>
              <a:tr h="30543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Thin</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W100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极细</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100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543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ExtraLight</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W200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特细</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200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543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Light</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W300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细体</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300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607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Normal</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W400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常规</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400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5435">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Medium</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W500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中等粗细</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500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607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SemiBold</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W600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半粗</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600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607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Bold</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W700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粗体</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700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480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ExtraBold</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W800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特粗</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800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 </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r>
              <a:tr h="306070">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Black</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W900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极粗</a:t>
                      </a:r>
                      <a:endParaRPr 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ctr">
                        <a:spcBef>
                          <a:spcPct val="0"/>
                        </a:spcBef>
                        <a:spcAft>
                          <a:spcPct val="0"/>
                        </a:spcAft>
                      </a:pPr>
                      <a:r>
                        <a:rPr lang="en-US" altLang="zh-CN" sz="1400">
                          <a:latin typeface="等线" panose="02010600030101010101" pitchFamily="2" charset="-122"/>
                          <a:ea typeface="等线" panose="02010600030101010101" pitchFamily="2" charset="-122"/>
                        </a:rPr>
                        <a:t>900</a:t>
                      </a:r>
                      <a:endParaRPr lang="en-US" altLang="zh-CN" sz="1400">
                        <a:latin typeface="等线" panose="02010600030101010101" pitchFamily="2" charset="-122"/>
                        <a:ea typeface="等线" panose="02010600030101010101" pitchFamily="2" charset="-122"/>
                      </a:endParaRPr>
                    </a:p>
                  </a:txBody>
                  <a:tcPr marL="9525" marR="9525" marT="9525" marB="9525" anchor="ctr" anchorCtr="0"/>
                </a:tc>
                <a:tc>
                  <a:txBody>
                    <a:bodyPr/>
                    <a:p>
                      <a:pPr marL="0" indent="0" algn="l">
                        <a:spcBef>
                          <a:spcPct val="0"/>
                        </a:spcBef>
                        <a:spcAft>
                          <a:spcPct val="0"/>
                        </a:spcAft>
                      </a:pPr>
                      <a:endParaRPr sz="1400">
                        <a:latin typeface="等线" panose="02010600030101010101" pitchFamily="2" charset="-122"/>
                        <a:ea typeface="等线" panose="02010600030101010101" pitchFamily="2" charset="-122"/>
                      </a:endParaRPr>
                    </a:p>
                  </a:txBody>
                  <a:tcPr marL="9525" marR="9525" marT="9525" marB="9525" anchor="ctr" anchorCtr="0"/>
                </a:tc>
              </a:tr>
            </a:tbl>
          </a:graphicData>
        </a:graphic>
      </p:graphicFrame>
      <p:pic>
        <p:nvPicPr>
          <p:cNvPr id="3" name="图片 2"/>
          <p:cNvPicPr/>
          <p:nvPr/>
        </p:nvPicPr>
        <p:blipFill>
          <a:blip r:embed="rId3"/>
          <a:stretch>
            <a:fillRect/>
          </a:stretch>
        </p:blipFill>
        <p:spPr>
          <a:xfrm>
            <a:off x="8484552" y="4014470"/>
            <a:ext cx="902017" cy="241617"/>
          </a:xfrm>
          <a:prstGeom prst="rect">
            <a:avLst/>
          </a:prstGeom>
        </p:spPr>
      </p:pic>
      <p:pic>
        <p:nvPicPr>
          <p:cNvPr id="7" name="图片 6"/>
          <p:cNvPicPr/>
          <p:nvPr/>
        </p:nvPicPr>
        <p:blipFill>
          <a:blip r:embed="rId4"/>
          <a:stretch>
            <a:fillRect/>
          </a:stretch>
        </p:blipFill>
        <p:spPr>
          <a:xfrm>
            <a:off x="8497887" y="4337050"/>
            <a:ext cx="902017" cy="235267"/>
          </a:xfrm>
          <a:prstGeom prst="rect">
            <a:avLst/>
          </a:prstGeom>
        </p:spPr>
      </p:pic>
      <p:pic>
        <p:nvPicPr>
          <p:cNvPr id="8" name="图片 7"/>
          <p:cNvPicPr/>
          <p:nvPr/>
        </p:nvPicPr>
        <p:blipFill>
          <a:blip r:embed="rId5"/>
          <a:stretch>
            <a:fillRect/>
          </a:stretch>
        </p:blipFill>
        <p:spPr>
          <a:xfrm>
            <a:off x="8485822" y="4624070"/>
            <a:ext cx="895667" cy="228917"/>
          </a:xfrm>
          <a:prstGeom prst="rect">
            <a:avLst/>
          </a:prstGeom>
        </p:spPr>
      </p:pic>
      <p:pic>
        <p:nvPicPr>
          <p:cNvPr id="10" name="图片 9"/>
          <p:cNvPicPr/>
          <p:nvPr/>
        </p:nvPicPr>
        <p:blipFill>
          <a:blip r:embed="rId6"/>
          <a:stretch>
            <a:fillRect/>
          </a:stretch>
        </p:blipFill>
        <p:spPr>
          <a:xfrm>
            <a:off x="8491537" y="4953000"/>
            <a:ext cx="902017" cy="228917"/>
          </a:xfrm>
          <a:prstGeom prst="rect">
            <a:avLst/>
          </a:prstGeom>
        </p:spPr>
      </p:pic>
      <p:pic>
        <p:nvPicPr>
          <p:cNvPr id="11" name="图片 10"/>
          <p:cNvPicPr/>
          <p:nvPr/>
        </p:nvPicPr>
        <p:blipFill>
          <a:blip r:embed="rId7"/>
          <a:stretch>
            <a:fillRect/>
          </a:stretch>
        </p:blipFill>
        <p:spPr>
          <a:xfrm>
            <a:off x="8491537" y="5234940"/>
            <a:ext cx="914717" cy="241617"/>
          </a:xfrm>
          <a:prstGeom prst="rect">
            <a:avLst/>
          </a:prstGeom>
        </p:spPr>
      </p:pic>
      <p:pic>
        <p:nvPicPr>
          <p:cNvPr id="12" name="图片 11"/>
          <p:cNvPicPr/>
          <p:nvPr/>
        </p:nvPicPr>
        <p:blipFill>
          <a:blip r:embed="rId8"/>
          <a:stretch>
            <a:fillRect/>
          </a:stretch>
        </p:blipFill>
        <p:spPr>
          <a:xfrm>
            <a:off x="8491537" y="5562600"/>
            <a:ext cx="927417" cy="241617"/>
          </a:xfrm>
          <a:prstGeom prst="rect">
            <a:avLst/>
          </a:prstGeom>
        </p:spPr>
      </p:pic>
      <p:pic>
        <p:nvPicPr>
          <p:cNvPr id="13" name="图片 12"/>
          <p:cNvPicPr/>
          <p:nvPr/>
        </p:nvPicPr>
        <p:blipFill>
          <a:blip r:embed="rId9"/>
          <a:stretch>
            <a:fillRect/>
          </a:stretch>
        </p:blipFill>
        <p:spPr>
          <a:xfrm>
            <a:off x="8485822" y="5858510"/>
            <a:ext cx="914717" cy="228917"/>
          </a:xfrm>
          <a:prstGeom prst="rect">
            <a:avLst/>
          </a:prstGeom>
        </p:spPr>
      </p:pic>
      <p:pic>
        <p:nvPicPr>
          <p:cNvPr id="14" name="图片 13"/>
          <p:cNvPicPr/>
          <p:nvPr/>
        </p:nvPicPr>
        <p:blipFill>
          <a:blip r:embed="rId10"/>
          <a:stretch>
            <a:fillRect/>
          </a:stretch>
        </p:blipFill>
        <p:spPr>
          <a:xfrm>
            <a:off x="8484552" y="6184900"/>
            <a:ext cx="927417" cy="241617"/>
          </a:xfrm>
          <a:prstGeom prst="rect">
            <a:avLst/>
          </a:prstGeom>
        </p:spPr>
      </p:pic>
      <p:pic>
        <p:nvPicPr>
          <p:cNvPr id="15" name="图片 14"/>
          <p:cNvPicPr/>
          <p:nvPr/>
        </p:nvPicPr>
        <p:blipFill>
          <a:blip r:embed="rId11"/>
          <a:stretch>
            <a:fillRect/>
          </a:stretch>
        </p:blipFill>
        <p:spPr>
          <a:xfrm>
            <a:off x="8484552" y="6469380"/>
            <a:ext cx="933767" cy="24161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 Text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1</a:t>
            </a:r>
            <a:r>
              <a:rPr lang="zh-CN" altLang="en-US" sz="1800" dirty="0">
                <a:latin typeface="等线" panose="02010600030101010101" pitchFamily="2" charset="-122"/>
                <a:ea typeface="等线" panose="02010600030101010101" pitchFamily="2" charset="-122"/>
                <a:cs typeface="等线" panose="02010600030101010101" pitchFamily="2" charset="-122"/>
              </a:rPr>
              <a:t>行代码创建了一个</a:t>
            </a:r>
            <a:r>
              <a:rPr lang="en-US" altLang="zh-CN" sz="1800" dirty="0">
                <a:latin typeface="等线" panose="02010600030101010101" pitchFamily="2" charset="-122"/>
                <a:ea typeface="等线" panose="02010600030101010101" pitchFamily="2" charset="-122"/>
                <a:cs typeface="等线" panose="02010600030101010101" pitchFamily="2" charset="-122"/>
              </a:rPr>
              <a:t>AnnotatedString</a:t>
            </a:r>
            <a:r>
              <a:rPr lang="zh-CN" altLang="en-US" sz="1800" dirty="0">
                <a:latin typeface="等线" panose="02010600030101010101" pitchFamily="2" charset="-122"/>
                <a:ea typeface="等线" panose="02010600030101010101" pitchFamily="2" charset="-122"/>
                <a:cs typeface="等线" panose="02010600030101010101" pitchFamily="2" charset="-122"/>
              </a:rPr>
              <a:t>，用于构建具有不同样式的富文本。</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2</a:t>
            </a:r>
            <a:r>
              <a:rPr lang="zh-CN" altLang="en-US" sz="1800" dirty="0">
                <a:latin typeface="等线" panose="02010600030101010101" pitchFamily="2" charset="-122"/>
                <a:ea typeface="等线" panose="02010600030101010101" pitchFamily="2" charset="-122"/>
                <a:cs typeface="等线" panose="02010600030101010101" pitchFamily="2" charset="-122"/>
              </a:rPr>
              <a:t>行使用</a:t>
            </a:r>
            <a:r>
              <a:rPr lang="en-US" altLang="zh-CN" sz="1800" dirty="0">
                <a:latin typeface="等线" panose="02010600030101010101" pitchFamily="2" charset="-122"/>
                <a:ea typeface="等线" panose="02010600030101010101" pitchFamily="2" charset="-122"/>
                <a:cs typeface="等线" panose="02010600030101010101" pitchFamily="2" charset="-122"/>
              </a:rPr>
              <a:t>append</a:t>
            </a:r>
            <a:r>
              <a:rPr lang="zh-CN" altLang="en-US" sz="1800" dirty="0">
                <a:latin typeface="等线" panose="02010600030101010101" pitchFamily="2" charset="-122"/>
                <a:ea typeface="等线" panose="02010600030101010101" pitchFamily="2" charset="-122"/>
                <a:cs typeface="等线" panose="02010600030101010101" pitchFamily="2" charset="-122"/>
              </a:rPr>
              <a:t>添加普通文本字符串</a:t>
            </a:r>
            <a:r>
              <a:rPr lang="en-US" altLang="zh-CN" sz="1800" dirty="0">
                <a:latin typeface="等线" panose="02010600030101010101" pitchFamily="2" charset="-122"/>
                <a:ea typeface="等线" panose="02010600030101010101" pitchFamily="2" charset="-122"/>
                <a:cs typeface="等线" panose="02010600030101010101" pitchFamily="2" charset="-122"/>
              </a:rPr>
              <a:t>“Hello, ”</a:t>
            </a:r>
            <a:r>
              <a:rPr lang="zh-CN" altLang="en-US" sz="1800" dirty="0">
                <a:latin typeface="等线" panose="02010600030101010101" pitchFamily="2" charset="-122"/>
                <a:ea typeface="等线" panose="02010600030101010101" pitchFamily="2" charset="-122"/>
                <a:cs typeface="等线" panose="02010600030101010101" pitchFamily="2" charset="-122"/>
              </a:rPr>
              <a:t>。</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3</a:t>
            </a:r>
            <a:r>
              <a:rPr lang="zh-CN" altLang="en-US" sz="1800" dirty="0">
                <a:latin typeface="等线" panose="02010600030101010101" pitchFamily="2" charset="-122"/>
                <a:ea typeface="等线" panose="02010600030101010101" pitchFamily="2" charset="-122"/>
                <a:cs typeface="等线" panose="02010600030101010101" pitchFamily="2" charset="-122"/>
              </a:rPr>
              <a:t>行通过</a:t>
            </a:r>
            <a:r>
              <a:rPr lang="en-US" altLang="zh-CN" sz="1800" dirty="0">
                <a:latin typeface="等线" panose="02010600030101010101" pitchFamily="2" charset="-122"/>
                <a:ea typeface="等线" panose="02010600030101010101" pitchFamily="2" charset="-122"/>
                <a:cs typeface="等线" panose="02010600030101010101" pitchFamily="2" charset="-122"/>
              </a:rPr>
              <a:t> pushStyle(...)</a:t>
            </a:r>
            <a:r>
              <a:rPr lang="zh-CN" altLang="en-US" sz="1800" dirty="0">
                <a:latin typeface="等线" panose="02010600030101010101" pitchFamily="2" charset="-122"/>
                <a:ea typeface="等线" panose="02010600030101010101" pitchFamily="2" charset="-122"/>
                <a:cs typeface="等线" panose="02010600030101010101" pitchFamily="2" charset="-122"/>
              </a:rPr>
              <a:t>设置后续文本的样式，包括字体粗细为</a:t>
            </a:r>
            <a:r>
              <a:rPr lang="en-US" altLang="zh-CN" sz="1800" dirty="0">
                <a:latin typeface="等线" panose="02010600030101010101" pitchFamily="2" charset="-122"/>
                <a:ea typeface="等线" panose="02010600030101010101" pitchFamily="2" charset="-122"/>
                <a:cs typeface="等线" panose="02010600030101010101" pitchFamily="2" charset="-122"/>
              </a:rPr>
              <a:t>W300</a:t>
            </a:r>
            <a:r>
              <a:rPr lang="zh-CN" altLang="en-US" sz="1800" dirty="0">
                <a:latin typeface="等线" panose="02010600030101010101" pitchFamily="2" charset="-122"/>
                <a:ea typeface="等线" panose="02010600030101010101" pitchFamily="2" charset="-122"/>
                <a:cs typeface="等线" panose="02010600030101010101" pitchFamily="2" charset="-122"/>
              </a:rPr>
              <a:t>和字体大小为</a:t>
            </a:r>
            <a:r>
              <a:rPr lang="en-US" altLang="zh-CN" sz="1800" dirty="0">
                <a:latin typeface="等线" panose="02010600030101010101" pitchFamily="2" charset="-122"/>
                <a:ea typeface="等线" panose="02010600030101010101" pitchFamily="2" charset="-122"/>
                <a:cs typeface="等线" panose="02010600030101010101" pitchFamily="2" charset="-122"/>
              </a:rPr>
              <a:t>12sp</a:t>
            </a:r>
            <a:r>
              <a:rPr lang="zh-CN" altLang="en-US" sz="1800" dirty="0">
                <a:latin typeface="等线" panose="02010600030101010101" pitchFamily="2" charset="-122"/>
                <a:ea typeface="等线" panose="02010600030101010101" pitchFamily="2" charset="-122"/>
                <a:cs typeface="等线" panose="02010600030101010101" pitchFamily="2" charset="-122"/>
              </a:rPr>
              <a:t>，并将该样式入栈。</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4</a:t>
            </a:r>
            <a:r>
              <a:rPr lang="zh-CN" altLang="en-US" sz="1800" dirty="0">
                <a:latin typeface="等线" panose="02010600030101010101" pitchFamily="2" charset="-122"/>
                <a:ea typeface="等线" panose="02010600030101010101" pitchFamily="2" charset="-122"/>
                <a:cs typeface="等线" panose="02010600030101010101" pitchFamily="2" charset="-122"/>
              </a:rPr>
              <a:t>行使用</a:t>
            </a:r>
            <a:r>
              <a:rPr lang="en-US" altLang="zh-CN" sz="1800" dirty="0">
                <a:latin typeface="等线" panose="02010600030101010101" pitchFamily="2" charset="-122"/>
                <a:ea typeface="等线" panose="02010600030101010101" pitchFamily="2" charset="-122"/>
                <a:cs typeface="等线" panose="02010600030101010101" pitchFamily="2" charset="-122"/>
              </a:rPr>
              <a:t> append</a:t>
            </a:r>
            <a:r>
              <a:rPr lang="zh-CN" altLang="en-US" sz="1800" dirty="0">
                <a:latin typeface="等线" panose="02010600030101010101" pitchFamily="2" charset="-122"/>
                <a:ea typeface="等线" panose="02010600030101010101" pitchFamily="2" charset="-122"/>
                <a:cs typeface="等线" panose="02010600030101010101" pitchFamily="2" charset="-122"/>
              </a:rPr>
              <a:t>添加字符串</a:t>
            </a:r>
            <a:r>
              <a:rPr lang="en-US" altLang="zh-CN" sz="1800" dirty="0">
                <a:latin typeface="等线" panose="02010600030101010101" pitchFamily="2" charset="-122"/>
                <a:ea typeface="等线" panose="02010600030101010101" pitchFamily="2" charset="-122"/>
                <a:cs typeface="等线" panose="02010600030101010101" pitchFamily="2" charset="-122"/>
              </a:rPr>
              <a:t>“Compose”</a:t>
            </a:r>
            <a:r>
              <a:rPr lang="zh-CN" altLang="en-US" sz="1800" dirty="0">
                <a:latin typeface="等线" panose="02010600030101010101" pitchFamily="2" charset="-122"/>
                <a:ea typeface="等线" panose="02010600030101010101" pitchFamily="2" charset="-122"/>
                <a:cs typeface="等线" panose="02010600030101010101" pitchFamily="2" charset="-122"/>
              </a:rPr>
              <a:t>，该字符串将应用上一步入栈的样式。</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5</a:t>
            </a:r>
            <a:r>
              <a:rPr lang="zh-CN" altLang="en-US" sz="1800" dirty="0">
                <a:latin typeface="等线" panose="02010600030101010101" pitchFamily="2" charset="-122"/>
                <a:ea typeface="等线" panose="02010600030101010101" pitchFamily="2" charset="-122"/>
                <a:cs typeface="等线" panose="02010600030101010101" pitchFamily="2" charset="-122"/>
              </a:rPr>
              <a:t>行使用</a:t>
            </a:r>
            <a:r>
              <a:rPr lang="en-US" altLang="zh-CN" sz="1800" dirty="0">
                <a:latin typeface="等线" panose="02010600030101010101" pitchFamily="2" charset="-122"/>
                <a:ea typeface="等线" panose="02010600030101010101" pitchFamily="2" charset="-122"/>
                <a:cs typeface="等线" panose="02010600030101010101" pitchFamily="2" charset="-122"/>
              </a:rPr>
              <a:t>pop()</a:t>
            </a:r>
            <a:r>
              <a:rPr lang="zh-CN" altLang="en-US" sz="1800" dirty="0">
                <a:latin typeface="等线" panose="02010600030101010101" pitchFamily="2" charset="-122"/>
                <a:ea typeface="等线" panose="02010600030101010101" pitchFamily="2" charset="-122"/>
                <a:cs typeface="等线" panose="02010600030101010101" pitchFamily="2" charset="-122"/>
              </a:rPr>
              <a:t>将最近入栈的样式出栈，后续添加的文本不再应用该样式。</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1800" dirty="0">
                <a:latin typeface="等线" panose="02010600030101010101" pitchFamily="2" charset="-122"/>
                <a:ea typeface="等线" panose="02010600030101010101" pitchFamily="2" charset="-122"/>
                <a:cs typeface="等线" panose="02010600030101010101" pitchFamily="2" charset="-122"/>
              </a:rPr>
              <a:t>第</a:t>
            </a:r>
            <a:r>
              <a:rPr lang="en-US" altLang="zh-CN" sz="1800" dirty="0">
                <a:latin typeface="等线" panose="02010600030101010101" pitchFamily="2" charset="-122"/>
                <a:ea typeface="等线" panose="02010600030101010101" pitchFamily="2" charset="-122"/>
                <a:cs typeface="等线" panose="02010600030101010101" pitchFamily="2" charset="-122"/>
              </a:rPr>
              <a:t>6</a:t>
            </a:r>
            <a:r>
              <a:rPr lang="zh-CN" altLang="en-US" sz="1800" dirty="0">
                <a:latin typeface="等线" panose="02010600030101010101" pitchFamily="2" charset="-122"/>
                <a:ea typeface="等线" panose="02010600030101010101" pitchFamily="2" charset="-122"/>
                <a:cs typeface="等线" panose="02010600030101010101" pitchFamily="2" charset="-122"/>
              </a:rPr>
              <a:t>行使用</a:t>
            </a:r>
            <a:r>
              <a:rPr lang="en-US" altLang="zh-CN" sz="1800" dirty="0">
                <a:latin typeface="等线" panose="02010600030101010101" pitchFamily="2" charset="-122"/>
                <a:ea typeface="等线" panose="02010600030101010101" pitchFamily="2" charset="-122"/>
                <a:cs typeface="等线" panose="02010600030101010101" pitchFamily="2" charset="-122"/>
              </a:rPr>
              <a:t>append</a:t>
            </a:r>
            <a:r>
              <a:rPr lang="zh-CN" altLang="en-US" sz="1800" dirty="0">
                <a:latin typeface="等线" panose="02010600030101010101" pitchFamily="2" charset="-122"/>
                <a:ea typeface="等线" panose="02010600030101010101" pitchFamily="2" charset="-122"/>
                <a:cs typeface="等线" panose="02010600030101010101" pitchFamily="2" charset="-122"/>
              </a:rPr>
              <a:t>添加普通文本字符串</a:t>
            </a:r>
            <a:r>
              <a:rPr lang="en-US" altLang="zh-CN" sz="1800" dirty="0">
                <a:latin typeface="等线" panose="02010600030101010101" pitchFamily="2" charset="-122"/>
                <a:ea typeface="等线" panose="02010600030101010101" pitchFamily="2" charset="-122"/>
                <a:cs typeface="等线" panose="02010600030101010101" pitchFamily="2" charset="-122"/>
              </a:rPr>
              <a:t>“ World!”</a:t>
            </a:r>
            <a:r>
              <a:rPr lang="zh-CN" altLang="en-US" sz="1800" dirty="0">
                <a:latin typeface="等线" panose="02010600030101010101" pitchFamily="2" charset="-122"/>
                <a:ea typeface="等线" panose="02010600030101010101" pitchFamily="2" charset="-122"/>
                <a:cs typeface="等线" panose="02010600030101010101" pitchFamily="2" charset="-122"/>
              </a:rPr>
              <a:t>，其样式恢复为默认样式</a:t>
            </a:r>
            <a:endParaRPr lang="zh-CN" altLang="en-US" sz="1800" dirty="0">
              <a:latin typeface="等线" panose="02010600030101010101" pitchFamily="2" charset="-122"/>
              <a:ea typeface="等线" panose="02010600030101010101" pitchFamily="2" charset="-122"/>
              <a:cs typeface="等线" panose="02010600030101010101" pitchFamily="2" charset="-122"/>
            </a:endParaRPr>
          </a:p>
        </p:txBody>
      </p:sp>
      <p:pic>
        <p:nvPicPr>
          <p:cNvPr id="67" name="图片 12"/>
          <p:cNvPicPr>
            <a:picLocks noChangeAspect="1"/>
          </p:cNvPicPr>
          <p:nvPr/>
        </p:nvPicPr>
        <p:blipFill>
          <a:blip r:embed="rId2"/>
          <a:stretch>
            <a:fillRect/>
          </a:stretch>
        </p:blipFill>
        <p:spPr>
          <a:xfrm>
            <a:off x="1254443" y="3044190"/>
            <a:ext cx="3193415" cy="516890"/>
          </a:xfrm>
          <a:prstGeom prst="rect">
            <a:avLst/>
          </a:prstGeom>
          <a:noFill/>
          <a:ln>
            <a:noFill/>
          </a:ln>
        </p:spPr>
      </p:pic>
      <p:graphicFrame>
        <p:nvGraphicFramePr>
          <p:cNvPr id="3" name="表格 2"/>
          <p:cNvGraphicFramePr/>
          <p:nvPr/>
        </p:nvGraphicFramePr>
        <p:xfrm>
          <a:off x="4845050" y="1688465"/>
          <a:ext cx="6133465" cy="2165350"/>
        </p:xfrm>
        <a:graphic>
          <a:graphicData uri="http://schemas.openxmlformats.org/drawingml/2006/table">
            <a:tbl>
              <a:tblPr/>
              <a:tblGrid>
                <a:gridCol w="6133465"/>
              </a:tblGrid>
              <a:tr h="216535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val text = buildAnnotatedString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append("Hello,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pushStyle(SpanStyle(fontWeight = FontWeight.W300, fontSize = 12.sp))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append("Compose")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pop()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append(" World!")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Text(text = text, fontSize = 18.sp)</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 Text</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BuildAnnotatedString</a:t>
            </a:r>
            <a:r>
              <a:rPr lang="zh-CN" altLang="en-US" sz="2000" dirty="0">
                <a:latin typeface="等线" panose="02010600030101010101" pitchFamily="2" charset="-122"/>
                <a:ea typeface="等线" panose="02010600030101010101" pitchFamily="2" charset="-122"/>
                <a:cs typeface="等线" panose="02010600030101010101" pitchFamily="2" charset="-122"/>
              </a:rPr>
              <a:t>不仅支持</a:t>
            </a:r>
            <a:r>
              <a:rPr lang="en-US" altLang="zh-CN" sz="2000" dirty="0">
                <a:latin typeface="等线" panose="02010600030101010101" pitchFamily="2" charset="-122"/>
                <a:ea typeface="等线" panose="02010600030101010101" pitchFamily="2" charset="-122"/>
                <a:cs typeface="等线" panose="02010600030101010101" pitchFamily="2" charset="-122"/>
              </a:rPr>
              <a:t>pushStyle</a:t>
            </a:r>
            <a:r>
              <a:rPr lang="zh-CN" altLang="en-US" sz="2000" dirty="0">
                <a:latin typeface="等线" panose="02010600030101010101" pitchFamily="2" charset="-122"/>
                <a:ea typeface="等线" panose="02010600030101010101" pitchFamily="2" charset="-122"/>
                <a:cs typeface="等线" panose="02010600030101010101" pitchFamily="2" charset="-122"/>
              </a:rPr>
              <a:t>来设置文本样式，还提供了多个功能，实现颜色、大小、字体粗细混合、超链接、标注等复杂文本场景，具体功能方法参考表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1230630" y="3275965"/>
          <a:ext cx="10166985" cy="2919730"/>
        </p:xfrm>
        <a:graphic>
          <a:graphicData uri="http://schemas.openxmlformats.org/drawingml/2006/table">
            <a:tbl>
              <a:tblPr firstRow="1" bandRow="1">
                <a:tableStyleId>{AF681575-426E-4278-AEBB-1D9697206797}</a:tableStyleId>
              </a:tblPr>
              <a:tblGrid>
                <a:gridCol w="4323080"/>
                <a:gridCol w="5843905"/>
              </a:tblGrid>
              <a:tr h="335915">
                <a:tc>
                  <a:txBody>
                    <a:bodyPr/>
                    <a:p>
                      <a:pPr marL="0" indent="0" algn="ctr">
                        <a:spcBef>
                          <a:spcPct val="0"/>
                        </a:spcBef>
                        <a:spcAft>
                          <a:spcPct val="0"/>
                        </a:spcAft>
                      </a:pPr>
                      <a:r>
                        <a:rPr lang="zh-CN" sz="1400"/>
                        <a:t>功能方法</a:t>
                      </a:r>
                      <a:endParaRPr lang="zh-CN" sz="1400"/>
                    </a:p>
                  </a:txBody>
                  <a:tcPr marL="9525" marR="9525" marT="9525" marB="9525" anchor="ctr" anchorCtr="0"/>
                </a:tc>
                <a:tc>
                  <a:txBody>
                    <a:bodyPr/>
                    <a:p>
                      <a:pPr marL="0" indent="0" algn="ctr">
                        <a:spcBef>
                          <a:spcPct val="0"/>
                        </a:spcBef>
                        <a:spcAft>
                          <a:spcPct val="0"/>
                        </a:spcAft>
                      </a:pPr>
                      <a:r>
                        <a:rPr lang="zh-CN" sz="1400"/>
                        <a:t>说明</a:t>
                      </a:r>
                      <a:endParaRPr lang="zh-CN" sz="1400"/>
                    </a:p>
                  </a:txBody>
                  <a:tcPr marL="9525" marR="9525" marT="9525" marB="9525" anchor="ctr" anchorCtr="0"/>
                </a:tc>
              </a:tr>
              <a:tr h="335915">
                <a:tc>
                  <a:txBody>
                    <a:bodyPr/>
                    <a:p>
                      <a:pPr marL="0" indent="0" algn="l">
                        <a:spcBef>
                          <a:spcPct val="0"/>
                        </a:spcBef>
                        <a:spcAft>
                          <a:spcPct val="0"/>
                        </a:spcAft>
                      </a:pPr>
                      <a:r>
                        <a:rPr lang="en-US" altLang="zh-CN" sz="1400"/>
                        <a:t>append(text)</a:t>
                      </a:r>
                      <a:endParaRPr lang="en-US" altLang="zh-CN" sz="1400"/>
                    </a:p>
                  </a:txBody>
                  <a:tcPr marL="9525" marR="9525" marT="9525" marB="9525" anchor="ctr" anchorCtr="0"/>
                </a:tc>
                <a:tc>
                  <a:txBody>
                    <a:bodyPr/>
                    <a:p>
                      <a:pPr marL="0" indent="0" algn="l">
                        <a:spcBef>
                          <a:spcPct val="0"/>
                        </a:spcBef>
                        <a:spcAft>
                          <a:spcPct val="0"/>
                        </a:spcAft>
                      </a:pPr>
                      <a:r>
                        <a:rPr lang="zh-CN" sz="1400"/>
                        <a:t>添加普通文本。</a:t>
                      </a:r>
                      <a:endParaRPr lang="zh-CN" sz="1400"/>
                    </a:p>
                  </a:txBody>
                  <a:tcPr marL="9525" marR="9525" marT="9525" marB="9525" anchor="ctr" anchorCtr="0"/>
                </a:tc>
              </a:tr>
              <a:tr h="0">
                <a:tc>
                  <a:txBody>
                    <a:bodyPr/>
                    <a:p>
                      <a:pPr marL="0" indent="0" algn="l">
                        <a:spcBef>
                          <a:spcPct val="0"/>
                        </a:spcBef>
                        <a:spcAft>
                          <a:spcPct val="0"/>
                        </a:spcAft>
                      </a:pPr>
                      <a:r>
                        <a:rPr lang="en-US" altLang="zh-CN" sz="1400"/>
                        <a:t>append(char)</a:t>
                      </a:r>
                      <a:endParaRPr lang="en-US" altLang="zh-CN" sz="1400"/>
                    </a:p>
                  </a:txBody>
                  <a:tcPr marL="9525" marR="9525" marT="9525" marB="9525" anchor="ctr" anchorCtr="0"/>
                </a:tc>
                <a:tc>
                  <a:txBody>
                    <a:bodyPr/>
                    <a:p>
                      <a:pPr marL="0" indent="0" algn="l">
                        <a:spcBef>
                          <a:spcPct val="0"/>
                        </a:spcBef>
                        <a:spcAft>
                          <a:spcPct val="0"/>
                        </a:spcAft>
                      </a:pPr>
                      <a:r>
                        <a:rPr lang="zh-CN" sz="1400"/>
                        <a:t>添加单个字符。</a:t>
                      </a:r>
                      <a:endParaRPr lang="zh-CN" sz="1400"/>
                    </a:p>
                  </a:txBody>
                  <a:tcPr marL="9525" marR="9525" marT="9525" marB="9525" anchor="ctr" anchorCtr="0"/>
                </a:tc>
              </a:tr>
              <a:tr h="335915">
                <a:tc>
                  <a:txBody>
                    <a:bodyPr/>
                    <a:p>
                      <a:pPr marL="0" indent="0" algn="l">
                        <a:spcBef>
                          <a:spcPct val="0"/>
                        </a:spcBef>
                        <a:spcAft>
                          <a:spcPct val="0"/>
                        </a:spcAft>
                      </a:pPr>
                      <a:r>
                        <a:rPr lang="en-US" altLang="zh-CN" sz="1400"/>
                        <a:t>append(AnnotatedString)</a:t>
                      </a:r>
                      <a:endParaRPr lang="en-US" altLang="zh-CN" sz="1400"/>
                    </a:p>
                  </a:txBody>
                  <a:tcPr marL="9525" marR="9525" marT="9525" marB="9525" anchor="ctr" anchorCtr="0"/>
                </a:tc>
                <a:tc>
                  <a:txBody>
                    <a:bodyPr/>
                    <a:p>
                      <a:pPr marL="0" indent="0" algn="l">
                        <a:spcBef>
                          <a:spcPct val="0"/>
                        </a:spcBef>
                        <a:spcAft>
                          <a:spcPct val="0"/>
                        </a:spcAft>
                      </a:pPr>
                      <a:r>
                        <a:rPr lang="zh-CN" sz="1400"/>
                        <a:t>添加已有的</a:t>
                      </a:r>
                      <a:r>
                        <a:rPr lang="zh-CN" altLang="en-US" sz="1400"/>
                        <a:t> </a:t>
                      </a:r>
                      <a:r>
                        <a:rPr lang="en-US" altLang="zh-CN" sz="1400"/>
                        <a:t>AnnotatedString</a:t>
                      </a:r>
                      <a:r>
                        <a:rPr lang="zh-CN" sz="1400"/>
                        <a:t>。</a:t>
                      </a:r>
                      <a:endParaRPr lang="zh-CN" sz="1400"/>
                    </a:p>
                  </a:txBody>
                  <a:tcPr marL="9525" marR="9525" marT="9525" marB="9525" anchor="ctr" anchorCtr="0"/>
                </a:tc>
              </a:tr>
              <a:tr h="335915">
                <a:tc>
                  <a:txBody>
                    <a:bodyPr/>
                    <a:p>
                      <a:pPr marL="0" indent="0" algn="l">
                        <a:spcBef>
                          <a:spcPct val="0"/>
                        </a:spcBef>
                        <a:spcAft>
                          <a:spcPct val="0"/>
                        </a:spcAft>
                      </a:pPr>
                      <a:r>
                        <a:rPr lang="en-US" altLang="zh-CN" sz="1400"/>
                        <a:t>pushStyle(style)</a:t>
                      </a:r>
                      <a:endParaRPr lang="en-US" altLang="zh-CN" sz="1400"/>
                    </a:p>
                  </a:txBody>
                  <a:tcPr marL="9525" marR="9525" marT="9525" marB="9525" anchor="ctr" anchorCtr="0"/>
                </a:tc>
                <a:tc>
                  <a:txBody>
                    <a:bodyPr/>
                    <a:p>
                      <a:pPr marL="0" indent="0" algn="l">
                        <a:spcBef>
                          <a:spcPct val="0"/>
                        </a:spcBef>
                        <a:spcAft>
                          <a:spcPct val="0"/>
                        </a:spcAft>
                      </a:pPr>
                      <a:r>
                        <a:rPr lang="zh-CN" sz="1400"/>
                        <a:t>入栈一个样式（</a:t>
                      </a:r>
                      <a:r>
                        <a:rPr lang="en-US" altLang="zh-CN" sz="1400"/>
                        <a:t>SpanStyle</a:t>
                      </a:r>
                      <a:r>
                        <a:rPr lang="zh-CN" sz="1400"/>
                        <a:t>），之后追加的文本会使用这个样式。</a:t>
                      </a:r>
                      <a:endParaRPr lang="zh-CN" sz="1400"/>
                    </a:p>
                  </a:txBody>
                  <a:tcPr marL="9525" marR="9525" marT="9525" marB="9525" anchor="ctr" anchorCtr="0"/>
                </a:tc>
              </a:tr>
              <a:tr h="335915">
                <a:tc>
                  <a:txBody>
                    <a:bodyPr/>
                    <a:p>
                      <a:pPr marL="0" indent="0" algn="l">
                        <a:spcBef>
                          <a:spcPct val="0"/>
                        </a:spcBef>
                        <a:spcAft>
                          <a:spcPct val="0"/>
                        </a:spcAft>
                      </a:pPr>
                      <a:r>
                        <a:rPr lang="en-US" altLang="zh-CN" sz="1400"/>
                        <a:t>pop()</a:t>
                      </a:r>
                      <a:endParaRPr lang="en-US" altLang="zh-CN" sz="1400"/>
                    </a:p>
                  </a:txBody>
                  <a:tcPr marL="9525" marR="9525" marT="9525" marB="9525" anchor="ctr" anchorCtr="0"/>
                </a:tc>
                <a:tc>
                  <a:txBody>
                    <a:bodyPr/>
                    <a:p>
                      <a:pPr marL="0" indent="0" algn="l">
                        <a:spcBef>
                          <a:spcPct val="0"/>
                        </a:spcBef>
                        <a:spcAft>
                          <a:spcPct val="0"/>
                        </a:spcAft>
                      </a:pPr>
                      <a:r>
                        <a:rPr lang="zh-CN" sz="1400"/>
                        <a:t>移除最近一次</a:t>
                      </a:r>
                      <a:r>
                        <a:rPr lang="en-US" altLang="zh-CN" sz="1400"/>
                        <a:t>pushStyle</a:t>
                      </a:r>
                      <a:r>
                        <a:rPr lang="zh-CN" sz="1400"/>
                        <a:t>入栈的样式，之后追加的文本不再使用该样式。</a:t>
                      </a:r>
                      <a:endParaRPr lang="zh-CN" sz="1400"/>
                    </a:p>
                  </a:txBody>
                  <a:tcPr marL="9525" marR="9525" marT="9525" marB="9525" anchor="ctr" anchorCtr="0"/>
                </a:tc>
              </a:tr>
              <a:tr h="335915">
                <a:tc>
                  <a:txBody>
                    <a:bodyPr/>
                    <a:p>
                      <a:pPr marL="0" indent="0" algn="l">
                        <a:spcBef>
                          <a:spcPct val="0"/>
                        </a:spcBef>
                        <a:spcAft>
                          <a:spcPct val="0"/>
                        </a:spcAft>
                      </a:pPr>
                      <a:r>
                        <a:rPr lang="en-US" altLang="zh-CN" sz="1400"/>
                        <a:t>addStyle(style, start, end)</a:t>
                      </a:r>
                      <a:endParaRPr lang="en-US" altLang="zh-CN" sz="1400"/>
                    </a:p>
                  </a:txBody>
                  <a:tcPr marL="9525" marR="9525" marT="9525" marB="9525" anchor="ctr" anchorCtr="0"/>
                </a:tc>
                <a:tc>
                  <a:txBody>
                    <a:bodyPr/>
                    <a:p>
                      <a:pPr marL="0" indent="0" algn="l">
                        <a:spcBef>
                          <a:spcPct val="0"/>
                        </a:spcBef>
                        <a:spcAft>
                          <a:spcPct val="0"/>
                        </a:spcAft>
                      </a:pPr>
                      <a:r>
                        <a:rPr lang="zh-CN" sz="1400"/>
                        <a:t>对指定区间的文本应用样式。更灵活，但需先添加文本再指定区间。</a:t>
                      </a:r>
                      <a:endParaRPr lang="zh-CN" sz="1400"/>
                    </a:p>
                  </a:txBody>
                  <a:tcPr marL="9525" marR="9525" marT="9525" marB="9525" anchor="ctr" anchorCtr="0"/>
                </a:tc>
              </a:tr>
              <a:tr h="335915">
                <a:tc>
                  <a:txBody>
                    <a:bodyPr/>
                    <a:p>
                      <a:pPr marL="0" indent="0" algn="l">
                        <a:spcBef>
                          <a:spcPct val="0"/>
                        </a:spcBef>
                        <a:spcAft>
                          <a:spcPct val="0"/>
                        </a:spcAft>
                      </a:pPr>
                      <a:r>
                        <a:rPr lang="en-US" altLang="zh-CN" sz="1400"/>
                        <a:t>addStringAnnotation(tag, annotation, start, end)</a:t>
                      </a:r>
                      <a:endParaRPr lang="en-US" altLang="zh-CN" sz="1400"/>
                    </a:p>
                  </a:txBody>
                  <a:tcPr marL="9525" marR="9525" marT="9525" marB="9525" anchor="ctr" anchorCtr="0"/>
                </a:tc>
                <a:tc>
                  <a:txBody>
                    <a:bodyPr/>
                    <a:p>
                      <a:pPr marL="0" indent="0" algn="l">
                        <a:spcBef>
                          <a:spcPct val="0"/>
                        </a:spcBef>
                        <a:spcAft>
                          <a:spcPct val="0"/>
                        </a:spcAft>
                      </a:pPr>
                      <a:r>
                        <a:rPr lang="zh-CN" sz="1400"/>
                        <a:t>为指定文本区间添加字符串标记，可用于交互（如点击跳转）。</a:t>
                      </a:r>
                      <a:endParaRPr lang="zh-CN" sz="1400"/>
                    </a:p>
                  </a:txBody>
                  <a:tcPr marL="9525" marR="9525" marT="9525" marB="9525" anchor="ctr" anchorCtr="0"/>
                </a:tc>
              </a:tr>
              <a:tr h="335915">
                <a:tc>
                  <a:txBody>
                    <a:bodyPr/>
                    <a:p>
                      <a:pPr marL="0" indent="0" algn="l">
                        <a:spcBef>
                          <a:spcPct val="0"/>
                        </a:spcBef>
                        <a:spcAft>
                          <a:spcPct val="0"/>
                        </a:spcAft>
                      </a:pPr>
                      <a:r>
                        <a:rPr lang="en-US" altLang="zh-CN" sz="1400"/>
                        <a:t>getStringAnnotations(tag, start, end)</a:t>
                      </a:r>
                      <a:endParaRPr lang="en-US" altLang="zh-CN" sz="1400"/>
                    </a:p>
                  </a:txBody>
                  <a:tcPr marL="9525" marR="9525" marT="9525" marB="9525" anchor="ctr" anchorCtr="0"/>
                </a:tc>
                <a:tc>
                  <a:txBody>
                    <a:bodyPr/>
                    <a:p>
                      <a:pPr marL="0" indent="0" algn="l">
                        <a:spcBef>
                          <a:spcPct val="0"/>
                        </a:spcBef>
                        <a:spcAft>
                          <a:spcPct val="0"/>
                        </a:spcAft>
                      </a:pPr>
                      <a:r>
                        <a:rPr lang="zh-CN" sz="1400"/>
                        <a:t>获取指定区间的注解信息，常用于处理点击事件等。</a:t>
                      </a:r>
                      <a:endParaRPr lang="zh-CN" sz="1400"/>
                    </a:p>
                  </a:txBody>
                  <a:tcPr marL="9525" marR="9525" marT="9525" marB="9525" anchor="ctr" anchorCtr="0"/>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219138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5.4.2 Icon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用于展示矢量图标，通常用于显示标准化的图形符号，如按钮、导航栏、菜单或操作图标等。</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提供了内置的</a:t>
            </a: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组件，能够支持多种不同的图标资源格式，如矢量图和位图</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通过与</a:t>
            </a:r>
            <a:r>
              <a:rPr lang="en-US" altLang="zh-CN" sz="2000" dirty="0">
                <a:latin typeface="等线" panose="02010600030101010101" pitchFamily="2" charset="-122"/>
                <a:ea typeface="等线" panose="02010600030101010101" pitchFamily="2" charset="-122"/>
                <a:cs typeface="等线" panose="02010600030101010101" pitchFamily="2" charset="-122"/>
              </a:rPr>
              <a:t>Painter</a:t>
            </a:r>
            <a:r>
              <a:rPr lang="zh-CN" altLang="en-US" sz="2000" dirty="0">
                <a:latin typeface="等线" panose="02010600030101010101" pitchFamily="2" charset="-122"/>
                <a:ea typeface="等线" panose="02010600030101010101" pitchFamily="2" charset="-122"/>
                <a:cs typeface="等线" panose="02010600030101010101" pitchFamily="2" charset="-122"/>
              </a:rPr>
              <a:t>结合使用，支持从资源文件、矢量图等载入图标。通过</a:t>
            </a: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可以快速集成</a:t>
            </a:r>
            <a:r>
              <a:rPr lang="en-US" altLang="zh-CN" sz="2000" dirty="0">
                <a:latin typeface="等线" panose="02010600030101010101" pitchFamily="2" charset="-122"/>
                <a:ea typeface="等线" panose="02010600030101010101" pitchFamily="2" charset="-122"/>
                <a:cs typeface="等线" panose="02010600030101010101" pitchFamily="2" charset="-122"/>
              </a:rPr>
              <a:t>Material Design</a:t>
            </a:r>
            <a:r>
              <a:rPr lang="zh-CN" altLang="en-US" sz="2000" dirty="0">
                <a:latin typeface="等线" panose="02010600030101010101" pitchFamily="2" charset="-122"/>
                <a:ea typeface="等线" panose="02010600030101010101" pitchFamily="2" charset="-122"/>
                <a:cs typeface="等线" panose="02010600030101010101" pitchFamily="2" charset="-122"/>
              </a:rPr>
              <a:t>图标或自定义图标，为界面提供简洁且直观的交互方式</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82" name="图片 82" descr="Screenshot_20250406_135751"/>
          <p:cNvPicPr>
            <a:picLocks noChangeAspect="1"/>
          </p:cNvPicPr>
          <p:nvPr/>
        </p:nvPicPr>
        <p:blipFill>
          <a:blip r:embed="rId2"/>
          <a:stretch>
            <a:fillRect/>
          </a:stretch>
        </p:blipFill>
        <p:spPr>
          <a:xfrm>
            <a:off x="3125153" y="4586288"/>
            <a:ext cx="809625" cy="600075"/>
          </a:xfrm>
          <a:prstGeom prst="rect">
            <a:avLst/>
          </a:prstGeom>
        </p:spPr>
      </p:pic>
      <p:graphicFrame>
        <p:nvGraphicFramePr>
          <p:cNvPr id="3" name="表格 2"/>
          <p:cNvGraphicFramePr/>
          <p:nvPr/>
        </p:nvGraphicFramePr>
        <p:xfrm>
          <a:off x="5455285" y="424624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Icon(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imageVector = Icons.Filled.Email,</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contentDescription = "Email Icon",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tint = Color.Blue,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modifier = Modifier.size(24.dp)</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5455285" y="5659120"/>
            <a:ext cx="609600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第</a:t>
            </a:r>
            <a:r>
              <a:rPr lang="en-US" altLang="zh-CN"/>
              <a:t>2</a:t>
            </a:r>
            <a:r>
              <a:rPr lang="zh-CN" altLang="en-US"/>
              <a:t>行代码</a:t>
            </a:r>
            <a:r>
              <a:rPr lang="en-US" altLang="zh-CN"/>
              <a:t>imageVector</a:t>
            </a:r>
            <a:r>
              <a:rPr lang="zh-CN" altLang="en-US"/>
              <a:t>用来指定图标的向量图，</a:t>
            </a:r>
            <a:r>
              <a:rPr lang="en-US" altLang="zh-CN"/>
              <a:t>Icons.Filled.Email</a:t>
            </a:r>
            <a:r>
              <a:rPr lang="zh-CN" altLang="en-US"/>
              <a:t>是电子邮件图标。</a:t>
            </a:r>
            <a:endParaRPr lang="zh-CN" altLang="en-US"/>
          </a:p>
          <a:p>
            <a:pPr marL="285750" indent="-285750">
              <a:buFont typeface="Arial" panose="020B0604020202020204" pitchFamily="34" charset="0"/>
              <a:buChar char="•"/>
            </a:pPr>
            <a:r>
              <a:rPr lang="zh-CN" altLang="en-US"/>
              <a:t>第</a:t>
            </a:r>
            <a:r>
              <a:rPr lang="en-US" altLang="zh-CN"/>
              <a:t>4</a:t>
            </a:r>
            <a:r>
              <a:rPr lang="zh-CN" altLang="en-US"/>
              <a:t>行代码</a:t>
            </a:r>
            <a:r>
              <a:rPr lang="en-US" altLang="zh-CN"/>
              <a:t>tint</a:t>
            </a:r>
            <a:r>
              <a:rPr lang="zh-CN" altLang="en-US"/>
              <a:t>用来设置图标的颜色，这里使用</a:t>
            </a:r>
            <a:r>
              <a:rPr lang="en-US" altLang="zh-CN"/>
              <a:t>Color.Blue</a:t>
            </a:r>
            <a:r>
              <a:rPr lang="zh-CN" altLang="en-US"/>
              <a:t>将图标着色为蓝色</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978515" cy="34461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5.2.1 Composable</a:t>
            </a:r>
            <a:r>
              <a:rPr lang="zh-CN" altLang="en-US" sz="3200" dirty="0">
                <a:latin typeface="等线" panose="02010600030101010101" pitchFamily="2" charset="-122"/>
                <a:ea typeface="等线" panose="02010600030101010101" pitchFamily="2" charset="-122"/>
                <a:cs typeface="等线" panose="02010600030101010101" pitchFamily="2" charset="-122"/>
              </a:rPr>
              <a:t>函数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en-US" altLang="zh-CN" sz="2000" dirty="0">
                <a:latin typeface="等线" panose="02010600030101010101" pitchFamily="2" charset="-122"/>
                <a:ea typeface="等线" panose="02010600030101010101" pitchFamily="2" charset="-122"/>
                <a:cs typeface="等线" panose="02010600030101010101" pitchFamily="2" charset="-122"/>
              </a:rPr>
              <a:t>@Preview</a:t>
            </a:r>
            <a:r>
              <a:rPr lang="zh-CN" altLang="en-US" sz="2000" dirty="0">
                <a:latin typeface="等线" panose="02010600030101010101" pitchFamily="2" charset="-122"/>
                <a:ea typeface="等线" panose="02010600030101010101" pitchFamily="2" charset="-122"/>
                <a:cs typeface="等线" panose="02010600030101010101" pitchFamily="2" charset="-122"/>
              </a:rPr>
              <a:t>注解还可以指定预览时使用不同参数设置分辨率和显示效果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将这些注解组合使用，以覆盖更多真实设备和环境下的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效果</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1070610" y="2911475"/>
          <a:ext cx="9806940" cy="3053715"/>
        </p:xfrm>
        <a:graphic>
          <a:graphicData uri="http://schemas.openxmlformats.org/drawingml/2006/table">
            <a:tbl>
              <a:tblPr firstRow="1">
                <a:tableStyleId>{B0634298-E9E6-424D-A051-DD846C4AD29E}</a:tableStyleId>
              </a:tblPr>
              <a:tblGrid>
                <a:gridCol w="4903470"/>
                <a:gridCol w="4903470"/>
              </a:tblGrid>
              <a:tr h="436245">
                <a:tc>
                  <a:txBody>
                    <a:bodyPr/>
                    <a:p>
                      <a:pPr marL="0" indent="0" algn="ctr">
                        <a:spcBef>
                          <a:spcPct val="0"/>
                        </a:spcBef>
                        <a:spcAft>
                          <a:spcPct val="0"/>
                        </a:spcAft>
                      </a:pPr>
                      <a:r>
                        <a:rPr lang="zh-CN" sz="1200"/>
                        <a:t>用途说明</a:t>
                      </a:r>
                      <a:endParaRPr lang="zh-CN" sz="1200"/>
                    </a:p>
                  </a:txBody>
                  <a:tcPr marL="9525" marR="9525" marT="9525" marB="9525" anchor="ctr" anchorCtr="0"/>
                </a:tc>
                <a:tc>
                  <a:txBody>
                    <a:bodyPr/>
                    <a:p>
                      <a:pPr marL="0" indent="0" algn="ctr">
                        <a:spcBef>
                          <a:spcPct val="0"/>
                        </a:spcBef>
                        <a:spcAft>
                          <a:spcPct val="0"/>
                        </a:spcAft>
                      </a:pPr>
                      <a:r>
                        <a:rPr lang="zh-CN" sz="1200"/>
                        <a:t>示例代码</a:t>
                      </a:r>
                      <a:endParaRPr lang="zh-CN" sz="1200"/>
                    </a:p>
                  </a:txBody>
                  <a:tcPr marL="9525" marR="9525" marT="9525" marB="9525" anchor="ctr" anchorCtr="0"/>
                </a:tc>
              </a:tr>
              <a:tr h="436245">
                <a:tc>
                  <a:txBody>
                    <a:bodyPr/>
                    <a:p>
                      <a:pPr marL="0" indent="0" algn="l">
                        <a:spcBef>
                          <a:spcPct val="0"/>
                        </a:spcBef>
                        <a:spcAft>
                          <a:spcPct val="0"/>
                        </a:spcAft>
                      </a:pPr>
                      <a:r>
                        <a:rPr lang="zh-CN" sz="1200"/>
                        <a:t>设置预览名称</a:t>
                      </a:r>
                      <a:endParaRPr lang="zh-CN" sz="1200"/>
                    </a:p>
                  </a:txBody>
                  <a:tcPr marL="9525" marR="9525" marT="9525" marB="9525" anchor="ctr" anchorCtr="0"/>
                </a:tc>
                <a:tc>
                  <a:txBody>
                    <a:bodyPr/>
                    <a:p>
                      <a:pPr marL="0" indent="0" algn="l">
                        <a:spcBef>
                          <a:spcPct val="0"/>
                        </a:spcBef>
                        <a:spcAft>
                          <a:spcPct val="0"/>
                        </a:spcAft>
                      </a:pPr>
                      <a:r>
                        <a:rPr lang="en-US" altLang="zh-CN" sz="1200"/>
                        <a:t>@Preview(name = "Light Mode Preview")</a:t>
                      </a:r>
                      <a:endParaRPr lang="en-US" altLang="zh-CN" sz="1200"/>
                    </a:p>
                  </a:txBody>
                  <a:tcPr marL="9525" marR="9525" marT="9525" marB="9525" anchor="ctr" anchorCtr="0"/>
                </a:tc>
              </a:tr>
              <a:tr h="436245">
                <a:tc>
                  <a:txBody>
                    <a:bodyPr/>
                    <a:p>
                      <a:pPr marL="0" indent="0" algn="l">
                        <a:spcBef>
                          <a:spcPct val="0"/>
                        </a:spcBef>
                        <a:spcAft>
                          <a:spcPct val="0"/>
                        </a:spcAft>
                      </a:pPr>
                      <a:r>
                        <a:rPr lang="zh-CN" sz="1200"/>
                        <a:t>显示背景色</a:t>
                      </a:r>
                      <a:endParaRPr lang="zh-CN" sz="1200"/>
                    </a:p>
                  </a:txBody>
                  <a:tcPr marL="9525" marR="9525" marT="9525" marB="9525" anchor="ctr" anchorCtr="0"/>
                </a:tc>
                <a:tc>
                  <a:txBody>
                    <a:bodyPr/>
                    <a:p>
                      <a:pPr marL="0" indent="0" algn="l">
                        <a:spcBef>
                          <a:spcPct val="0"/>
                        </a:spcBef>
                        <a:spcAft>
                          <a:spcPct val="0"/>
                        </a:spcAft>
                      </a:pPr>
                      <a:r>
                        <a:rPr lang="en-US" altLang="zh-CN" sz="1200"/>
                        <a:t>@Preview(showBackground = true)</a:t>
                      </a:r>
                      <a:endParaRPr lang="en-US" altLang="zh-CN" sz="1200"/>
                    </a:p>
                  </a:txBody>
                  <a:tcPr marL="9525" marR="9525" marT="9525" marB="9525" anchor="ctr" anchorCtr="0"/>
                </a:tc>
              </a:tr>
              <a:tr h="436245">
                <a:tc>
                  <a:txBody>
                    <a:bodyPr/>
                    <a:p>
                      <a:pPr marL="0" indent="0" algn="l">
                        <a:spcBef>
                          <a:spcPct val="0"/>
                        </a:spcBef>
                        <a:spcAft>
                          <a:spcPct val="0"/>
                        </a:spcAft>
                      </a:pPr>
                      <a:r>
                        <a:rPr lang="zh-CN" sz="1200"/>
                        <a:t>自定义背景颜色</a:t>
                      </a:r>
                      <a:endParaRPr lang="zh-CN" sz="1200"/>
                    </a:p>
                  </a:txBody>
                  <a:tcPr marL="9525" marR="9525" marT="9525" marB="9525" anchor="ctr" anchorCtr="0"/>
                </a:tc>
                <a:tc>
                  <a:txBody>
                    <a:bodyPr/>
                    <a:p>
                      <a:pPr marL="0" indent="0" algn="l">
                        <a:spcBef>
                          <a:spcPct val="0"/>
                        </a:spcBef>
                        <a:spcAft>
                          <a:spcPct val="0"/>
                        </a:spcAft>
                      </a:pPr>
                      <a:r>
                        <a:rPr lang="en-US" altLang="zh-CN" sz="1200"/>
                        <a:t>@Preview(showBackground = true, backgroundColor = 0xFFE0E0E0)</a:t>
                      </a:r>
                      <a:endParaRPr lang="en-US" altLang="zh-CN" sz="1200"/>
                    </a:p>
                  </a:txBody>
                  <a:tcPr marL="9525" marR="9525" marT="9525" marB="9525" anchor="ctr" anchorCtr="0"/>
                </a:tc>
              </a:tr>
              <a:tr h="436245">
                <a:tc>
                  <a:txBody>
                    <a:bodyPr/>
                    <a:p>
                      <a:pPr marL="0" indent="0" algn="l">
                        <a:spcBef>
                          <a:spcPct val="0"/>
                        </a:spcBef>
                        <a:spcAft>
                          <a:spcPct val="0"/>
                        </a:spcAft>
                      </a:pPr>
                      <a:r>
                        <a:rPr lang="zh-CN" sz="1200"/>
                        <a:t>设置固定预览尺寸</a:t>
                      </a:r>
                      <a:endParaRPr lang="zh-CN" sz="1200"/>
                    </a:p>
                  </a:txBody>
                  <a:tcPr marL="9525" marR="9525" marT="9525" marB="9525" anchor="ctr" anchorCtr="0"/>
                </a:tc>
                <a:tc>
                  <a:txBody>
                    <a:bodyPr/>
                    <a:p>
                      <a:pPr marL="0" indent="0" algn="l">
                        <a:spcBef>
                          <a:spcPct val="0"/>
                        </a:spcBef>
                        <a:spcAft>
                          <a:spcPct val="0"/>
                        </a:spcAft>
                      </a:pPr>
                      <a:r>
                        <a:rPr lang="en-US" altLang="zh-CN" sz="1200"/>
                        <a:t>@Preview(widthDp = 360, heightDp = 640)</a:t>
                      </a:r>
                      <a:endParaRPr lang="en-US" altLang="zh-CN" sz="1200"/>
                    </a:p>
                  </a:txBody>
                  <a:tcPr marL="9525" marR="9525" marT="9525" marB="9525" anchor="ctr" anchorCtr="0"/>
                </a:tc>
              </a:tr>
              <a:tr h="436245">
                <a:tc>
                  <a:txBody>
                    <a:bodyPr/>
                    <a:p>
                      <a:pPr marL="0" indent="0" algn="l">
                        <a:spcBef>
                          <a:spcPct val="0"/>
                        </a:spcBef>
                        <a:spcAft>
                          <a:spcPct val="0"/>
                        </a:spcAft>
                      </a:pPr>
                      <a:r>
                        <a:rPr lang="zh-CN" sz="1200"/>
                        <a:t>夜间模式预览</a:t>
                      </a:r>
                      <a:endParaRPr lang="zh-CN" sz="1200"/>
                    </a:p>
                  </a:txBody>
                  <a:tcPr marL="9525" marR="9525" marT="9525" marB="9525" anchor="ctr" anchorCtr="0"/>
                </a:tc>
                <a:tc>
                  <a:txBody>
                    <a:bodyPr/>
                    <a:p>
                      <a:pPr marL="0" indent="0" algn="l">
                        <a:spcBef>
                          <a:spcPct val="0"/>
                        </a:spcBef>
                        <a:spcAft>
                          <a:spcPct val="0"/>
                        </a:spcAft>
                      </a:pPr>
                      <a:r>
                        <a:rPr lang="en-US" altLang="zh-CN" sz="1200"/>
                        <a:t>@Preview(uiMode = Configuration.UI_MODE_NIGHT_YES, showBackground = true)</a:t>
                      </a:r>
                      <a:endParaRPr lang="en-US" altLang="zh-CN" sz="1200"/>
                    </a:p>
                  </a:txBody>
                  <a:tcPr marL="9525" marR="9525" marT="9525" marB="9525" anchor="ctr" anchorCtr="0"/>
                </a:tc>
              </a:tr>
              <a:tr h="436245">
                <a:tc>
                  <a:txBody>
                    <a:bodyPr/>
                    <a:p>
                      <a:pPr marL="0" indent="0" algn="l">
                        <a:spcBef>
                          <a:spcPct val="0"/>
                        </a:spcBef>
                        <a:spcAft>
                          <a:spcPct val="0"/>
                        </a:spcAft>
                      </a:pPr>
                      <a:r>
                        <a:rPr lang="zh-CN" sz="1200"/>
                        <a:t>模拟特定设备（如</a:t>
                      </a:r>
                      <a:r>
                        <a:rPr lang="zh-CN" altLang="en-US" sz="1200"/>
                        <a:t> </a:t>
                      </a:r>
                      <a:r>
                        <a:rPr lang="en-US" altLang="zh-CN" sz="1200"/>
                        <a:t>Pixel 4</a:t>
                      </a:r>
                      <a:r>
                        <a:rPr lang="zh-CN" altLang="en-US" sz="1200"/>
                        <a:t>）</a:t>
                      </a:r>
                      <a:endParaRPr lang="zh-CN" altLang="en-US" sz="1200"/>
                    </a:p>
                  </a:txBody>
                  <a:tcPr marL="9525" marR="9525" marT="9525" marB="9525" anchor="ctr" anchorCtr="0"/>
                </a:tc>
                <a:tc>
                  <a:txBody>
                    <a:bodyPr/>
                    <a:p>
                      <a:pPr marL="0" indent="0" algn="l">
                        <a:spcBef>
                          <a:spcPct val="0"/>
                        </a:spcBef>
                        <a:spcAft>
                          <a:spcPct val="0"/>
                        </a:spcAft>
                      </a:pPr>
                      <a:r>
                        <a:rPr lang="en-US" altLang="zh-CN" sz="1200"/>
                        <a:t>@Preview(device = "spec:shape=Normal,width=411,height=891,unit=dp") </a:t>
                      </a:r>
                      <a:r>
                        <a:rPr lang="zh-CN" sz="1200"/>
                        <a:t>或</a:t>
                      </a:r>
                      <a:r>
                        <a:rPr lang="zh-CN" altLang="en-US" sz="1200"/>
                        <a:t> </a:t>
                      </a:r>
                      <a:r>
                        <a:rPr lang="en-US" altLang="zh-CN" sz="1200"/>
                        <a:t>@Preview(device = "pixel_4")</a:t>
                      </a:r>
                      <a:endParaRPr lang="en-US" altLang="zh-CN" sz="1200"/>
                    </a:p>
                  </a:txBody>
                  <a:tcPr marL="9525" marR="9525" marT="9525" marB="9525" anchor="ctr" anchorCtr="0"/>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5.4.2 Icon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Icons</a:t>
            </a:r>
            <a:r>
              <a:rPr lang="zh-CN" altLang="en-US" sz="2000" dirty="0">
                <a:latin typeface="等线" panose="02010600030101010101" pitchFamily="2" charset="-122"/>
                <a:ea typeface="等线" panose="02010600030101010101" pitchFamily="2" charset="-122"/>
                <a:cs typeface="等线" panose="02010600030101010101" pitchFamily="2" charset="-122"/>
              </a:rPr>
              <a:t>中的不同类型为开发者提供了多种风格的选择，能够根据不同的</a:t>
            </a:r>
            <a:r>
              <a:rPr lang="en-US" altLang="zh-CN" sz="2000" dirty="0">
                <a:latin typeface="等线" panose="02010600030101010101" pitchFamily="2" charset="-122"/>
                <a:ea typeface="等线" panose="02010600030101010101" pitchFamily="2" charset="-122"/>
                <a:cs typeface="等线" panose="02010600030101010101" pitchFamily="2" charset="-122"/>
              </a:rPr>
              <a:t> UI </a:t>
            </a:r>
            <a:r>
              <a:rPr lang="zh-CN" altLang="en-US" sz="2000" dirty="0">
                <a:latin typeface="等线" panose="02010600030101010101" pitchFamily="2" charset="-122"/>
                <a:ea typeface="等线" panose="02010600030101010101" pitchFamily="2" charset="-122"/>
                <a:cs typeface="等线" panose="02010600030101010101" pitchFamily="2" charset="-122"/>
              </a:rPr>
              <a:t>设计需求灵活选用。选择合适的图标风格能帮助提高界面的可读性、舒适感和美观度</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1491615" y="3461385"/>
          <a:ext cx="9380220" cy="2715895"/>
        </p:xfrm>
        <a:graphic>
          <a:graphicData uri="http://schemas.openxmlformats.org/drawingml/2006/table">
            <a:tbl>
              <a:tblPr firstRow="1" bandRow="1">
                <a:tableStyleId>{B2CFC915-4957-4AAC-BE78-39A97BAB203E}</a:tableStyleId>
              </a:tblPr>
              <a:tblGrid>
                <a:gridCol w="4690110"/>
                <a:gridCol w="4690110"/>
              </a:tblGrid>
              <a:tr h="392430">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类型</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描述</a:t>
                      </a:r>
                      <a:endParaRPr lang="zh-CN" sz="1400">
                        <a:latin typeface="等线" panose="02010600030101010101" pitchFamily="2" charset="-122"/>
                        <a:ea typeface="等线" panose="02010600030101010101" pitchFamily="2" charset="-122"/>
                      </a:endParaRPr>
                    </a:p>
                  </a:txBody>
                  <a:tcPr marL="9525" marR="9525" marT="9525" marB="9525" anchor="ctr" anchorCtr="1"/>
                </a:tc>
              </a:tr>
              <a:tr h="39306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Icons.Filled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填充（实心）图标，适用于强调或需要突出显示的场合。</a:t>
                      </a:r>
                      <a:endParaRPr lang="zh-CN" sz="1400">
                        <a:latin typeface="等线" panose="02010600030101010101" pitchFamily="2" charset="-122"/>
                        <a:ea typeface="等线" panose="02010600030101010101" pitchFamily="2" charset="-122"/>
                      </a:endParaRPr>
                    </a:p>
                  </a:txBody>
                  <a:tcPr marL="9525" marR="9525" marT="9525" marB="9525" anchor="ctr" anchorCtr="1"/>
                </a:tc>
              </a:tr>
              <a:tr h="39243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Icons.Outlined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轮廓（边框）图标，线条较细，适合轻量化和辅助性图标。</a:t>
                      </a:r>
                      <a:endParaRPr lang="zh-CN" sz="1400">
                        <a:latin typeface="等线" panose="02010600030101010101" pitchFamily="2" charset="-122"/>
                        <a:ea typeface="等线" panose="02010600030101010101" pitchFamily="2" charset="-122"/>
                      </a:endParaRPr>
                    </a:p>
                  </a:txBody>
                  <a:tcPr marL="9525" marR="9525" marT="9525" marB="9525" anchor="ctr" anchorCtr="1"/>
                </a:tc>
              </a:tr>
              <a:tr h="39243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Icons.Rounded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圆角风格的图标，线条较为圆滑，给人柔和的视觉效果。</a:t>
                      </a:r>
                      <a:endParaRPr lang="zh-CN" sz="1400">
                        <a:latin typeface="等线" panose="02010600030101010101" pitchFamily="2" charset="-122"/>
                        <a:ea typeface="等线" panose="02010600030101010101" pitchFamily="2" charset="-122"/>
                      </a:endParaRPr>
                    </a:p>
                  </a:txBody>
                  <a:tcPr marL="9525" marR="9525" marT="9525" marB="9525" anchor="ctr" anchorCtr="1"/>
                </a:tc>
              </a:tr>
              <a:tr h="39243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Icons.Sharp</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尖角风格的图标，线条锐利，适合现代和简洁的设计。</a:t>
                      </a:r>
                      <a:endParaRPr lang="zh-CN" sz="1400">
                        <a:latin typeface="等线" panose="02010600030101010101" pitchFamily="2" charset="-122"/>
                        <a:ea typeface="等线" panose="02010600030101010101" pitchFamily="2" charset="-122"/>
                      </a:endParaRPr>
                    </a:p>
                  </a:txBody>
                  <a:tcPr marL="9525" marR="9525" marT="9525" marB="9525" anchor="ctr" anchorCtr="1"/>
                </a:tc>
              </a:tr>
              <a:tr h="75311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Icons.TwoTone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双色风格的图标，通常有两种颜色，用于区分图标的不同部分。</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5.4.2 Icon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84" name="图片 19"/>
          <p:cNvPicPr>
            <a:picLocks noChangeAspect="1"/>
          </p:cNvPicPr>
          <p:nvPr/>
        </p:nvPicPr>
        <p:blipFill>
          <a:blip r:embed="rId2"/>
          <a:stretch>
            <a:fillRect/>
          </a:stretch>
        </p:blipFill>
        <p:spPr>
          <a:xfrm>
            <a:off x="1929765" y="2716530"/>
            <a:ext cx="1728470" cy="1680210"/>
          </a:xfrm>
          <a:prstGeom prst="rect">
            <a:avLst/>
          </a:prstGeom>
          <a:noFill/>
          <a:ln>
            <a:noFill/>
          </a:ln>
        </p:spPr>
      </p:pic>
      <p:graphicFrame>
        <p:nvGraphicFramePr>
          <p:cNvPr id="3" name="表格 2"/>
          <p:cNvGraphicFramePr/>
          <p:nvPr/>
        </p:nvGraphicFramePr>
        <p:xfrm>
          <a:off x="5092065" y="280987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painter = painterResource(id = R.drawable.ic_launcher_foreground),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contentDescription = "App Icon",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tint = Color.Unspecified,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保持图标原始颜色</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Modifier.size(40.dp)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5091430" y="4462145"/>
            <a:ext cx="6231890" cy="2270760"/>
          </a:xfrm>
          <a:prstGeom prst="rect">
            <a:avLst/>
          </a:prstGeom>
        </p:spPr>
        <p:txBody>
          <a:bodyPr wrap="square">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painterResource</a:t>
            </a:r>
            <a:r>
              <a:rPr lang="zh-CN" altLang="en-US">
                <a:latin typeface="等线" panose="02010600030101010101" pitchFamily="2" charset="-122"/>
                <a:ea typeface="等线" panose="02010600030101010101" pitchFamily="2" charset="-122"/>
                <a:cs typeface="等线" panose="02010600030101010101" pitchFamily="2" charset="-122"/>
              </a:rPr>
              <a:t>加载资源文件中的图片，</a:t>
            </a:r>
            <a:r>
              <a:rPr lang="en-US" altLang="zh-CN">
                <a:latin typeface="等线" panose="02010600030101010101" pitchFamily="2" charset="-122"/>
                <a:ea typeface="等线" panose="02010600030101010101" pitchFamily="2" charset="-122"/>
                <a:cs typeface="等线" panose="02010600030101010101" pitchFamily="2" charset="-122"/>
              </a:rPr>
              <a:t>R.drawable</a:t>
            </a:r>
            <a:r>
              <a:rPr lang="zh-CN" altLang="en-US">
                <a:latin typeface="等线" panose="02010600030101010101" pitchFamily="2" charset="-122"/>
                <a:ea typeface="等线" panose="02010600030101010101" pitchFamily="2" charset="-122"/>
                <a:cs typeface="等线" panose="02010600030101010101" pitchFamily="2" charset="-122"/>
              </a:rPr>
              <a:t>表示</a:t>
            </a:r>
            <a:r>
              <a:rPr lang="en-US" altLang="zh-CN">
                <a:latin typeface="等线" panose="02010600030101010101" pitchFamily="2" charset="-122"/>
                <a:ea typeface="等线" panose="02010600030101010101" pitchFamily="2" charset="-122"/>
                <a:cs typeface="等线" panose="02010600030101010101" pitchFamily="2" charset="-122"/>
              </a:rPr>
              <a:t>res/drawable</a:t>
            </a:r>
            <a:r>
              <a:rPr lang="zh-CN" altLang="en-US">
                <a:latin typeface="等线" panose="02010600030101010101" pitchFamily="2" charset="-122"/>
                <a:ea typeface="等线" panose="02010600030101010101" pitchFamily="2" charset="-122"/>
                <a:cs typeface="等线" panose="02010600030101010101" pitchFamily="2" charset="-122"/>
              </a:rPr>
              <a:t>目录，</a:t>
            </a:r>
            <a:r>
              <a:rPr lang="en-US" altLang="zh-CN">
                <a:latin typeface="等线" panose="02010600030101010101" pitchFamily="2" charset="-122"/>
                <a:ea typeface="等线" panose="02010600030101010101" pitchFamily="2" charset="-122"/>
                <a:cs typeface="等线" panose="02010600030101010101" pitchFamily="2" charset="-122"/>
              </a:rPr>
              <a:t>ic_launcher_foreground</a:t>
            </a:r>
            <a:r>
              <a:rPr lang="zh-CN" altLang="en-US">
                <a:latin typeface="等线" panose="02010600030101010101" pitchFamily="2" charset="-122"/>
                <a:ea typeface="等线" panose="02010600030101010101" pitchFamily="2" charset="-122"/>
                <a:cs typeface="等线" panose="02010600030101010101" pitchFamily="2" charset="-122"/>
              </a:rPr>
              <a:t>是这个目录下的</a:t>
            </a:r>
            <a:r>
              <a:rPr lang="en-US" altLang="zh-CN">
                <a:latin typeface="等线" panose="02010600030101010101" pitchFamily="2" charset="-122"/>
                <a:ea typeface="等线" panose="02010600030101010101" pitchFamily="2" charset="-122"/>
                <a:cs typeface="等线" panose="02010600030101010101" pitchFamily="2" charset="-122"/>
              </a:rPr>
              <a:t>ic_launcher_foreground.xml</a:t>
            </a:r>
            <a:r>
              <a:rPr lang="zh-CN" altLang="en-US">
                <a:latin typeface="等线" panose="02010600030101010101" pitchFamily="2" charset="-122"/>
                <a:ea typeface="等线" panose="02010600030101010101" pitchFamily="2" charset="-122"/>
                <a:cs typeface="等线" panose="02010600030101010101" pitchFamily="2" charset="-122"/>
              </a:rPr>
              <a:t>文件。 </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Color.Unspecified</a:t>
            </a:r>
            <a:r>
              <a:rPr lang="zh-CN" altLang="en-US">
                <a:latin typeface="等线" panose="02010600030101010101" pitchFamily="2" charset="-122"/>
                <a:ea typeface="等线" panose="02010600030101010101" pitchFamily="2" charset="-122"/>
                <a:cs typeface="等线" panose="02010600030101010101" pitchFamily="2" charset="-122"/>
              </a:rPr>
              <a:t>保持图标原始颜色。</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这种方式适用于自定义的图标资源或导入的外部图标文件，不依赖系统内部的图标。如果有</a:t>
            </a:r>
            <a:r>
              <a:rPr lang="en-US" altLang="zh-CN">
                <a:latin typeface="等线" panose="02010600030101010101" pitchFamily="2" charset="-122"/>
                <a:ea typeface="等线" panose="02010600030101010101" pitchFamily="2" charset="-122"/>
                <a:cs typeface="等线" panose="02010600030101010101" pitchFamily="2" charset="-122"/>
              </a:rPr>
              <a:t>SVG</a:t>
            </a:r>
            <a:r>
              <a:rPr lang="zh-CN" altLang="en-US">
                <a:latin typeface="等线" panose="02010600030101010101" pitchFamily="2" charset="-122"/>
                <a:ea typeface="等线" panose="02010600030101010101" pitchFamily="2" charset="-122"/>
                <a:cs typeface="等线" panose="02010600030101010101" pitchFamily="2" charset="-122"/>
              </a:rPr>
              <a:t>或</a:t>
            </a:r>
            <a:r>
              <a:rPr lang="en-US" altLang="zh-CN">
                <a:latin typeface="等线" panose="02010600030101010101" pitchFamily="2" charset="-122"/>
                <a:ea typeface="等线" panose="02010600030101010101" pitchFamily="2" charset="-122"/>
                <a:cs typeface="等线" panose="02010600030101010101" pitchFamily="2" charset="-122"/>
              </a:rPr>
              <a:t>PNG</a:t>
            </a:r>
            <a:r>
              <a:rPr lang="zh-CN" altLang="en-US">
                <a:latin typeface="等线" panose="02010600030101010101" pitchFamily="2" charset="-122"/>
                <a:ea typeface="等线" panose="02010600030101010101" pitchFamily="2" charset="-122"/>
                <a:cs typeface="等线" panose="02010600030101010101" pitchFamily="2" charset="-122"/>
              </a:rPr>
              <a:t>图标，也可以用这种方式显示</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13036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5.4.3 Image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Image</a:t>
            </a:r>
            <a:r>
              <a:rPr lang="zh-CN" altLang="en-US" sz="2000" dirty="0">
                <a:latin typeface="等线" panose="02010600030101010101" pitchFamily="2" charset="-122"/>
                <a:ea typeface="等线" panose="02010600030101010101" pitchFamily="2" charset="-122"/>
                <a:cs typeface="等线" panose="02010600030101010101" pitchFamily="2" charset="-122"/>
              </a:rPr>
              <a:t>用于显示图片的基础组件。它支持从资源、</a:t>
            </a:r>
            <a:r>
              <a:rPr lang="en-US" altLang="zh-CN" sz="2000" dirty="0">
                <a:latin typeface="等线" panose="02010600030101010101" pitchFamily="2" charset="-122"/>
                <a:ea typeface="等线" panose="02010600030101010101" pitchFamily="2" charset="-122"/>
                <a:cs typeface="等线" panose="02010600030101010101" pitchFamily="2" charset="-122"/>
              </a:rPr>
              <a:t>Bitmap</a:t>
            </a:r>
            <a:r>
              <a:rPr lang="zh-CN" altLang="en-US" sz="2000" dirty="0">
                <a:latin typeface="等线" panose="02010600030101010101" pitchFamily="2" charset="-122"/>
                <a:ea typeface="等线" panose="02010600030101010101" pitchFamily="2" charset="-122"/>
                <a:cs typeface="等线" panose="02010600030101010101" pitchFamily="2" charset="-122"/>
              </a:rPr>
              <a:t>、矢量图等多种来源加载图像，并可通过</a:t>
            </a:r>
            <a:r>
              <a:rPr lang="en-US" altLang="zh-CN" sz="2000" dirty="0">
                <a:latin typeface="等线" panose="02010600030101010101" pitchFamily="2" charset="-122"/>
                <a:ea typeface="等线" panose="02010600030101010101" pitchFamily="2" charset="-122"/>
                <a:cs typeface="等线" panose="02010600030101010101" pitchFamily="2" charset="-122"/>
              </a:rPr>
              <a:t>contentScale</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等</a:t>
            </a:r>
            <a:r>
              <a:rPr lang="en-US" altLang="zh-CN" sz="2000" dirty="0">
                <a:latin typeface="等线" panose="02010600030101010101" pitchFamily="2" charset="-122"/>
                <a:ea typeface="等线" panose="02010600030101010101" pitchFamily="2" charset="-122"/>
                <a:cs typeface="等线" panose="02010600030101010101" pitchFamily="2" charset="-122"/>
              </a:rPr>
              <a:t> </a:t>
            </a:r>
            <a:r>
              <a:rPr lang="zh-CN" altLang="en-US" sz="2000" dirty="0">
                <a:latin typeface="等线" panose="02010600030101010101" pitchFamily="2" charset="-122"/>
                <a:ea typeface="等线" panose="02010600030101010101" pitchFamily="2" charset="-122"/>
                <a:cs typeface="等线" panose="02010600030101010101" pitchFamily="2" charset="-122"/>
              </a:rPr>
              <a:t>参数控制图像的大小、缩放方式和位置。</a:t>
            </a:r>
            <a:r>
              <a:rPr lang="en-US" altLang="zh-CN" sz="2000" dirty="0">
                <a:latin typeface="等线" panose="02010600030101010101" pitchFamily="2" charset="-122"/>
                <a:ea typeface="等线" panose="02010600030101010101" pitchFamily="2" charset="-122"/>
                <a:cs typeface="等线" panose="02010600030101010101" pitchFamily="2" charset="-122"/>
              </a:rPr>
              <a:t>Image</a:t>
            </a:r>
            <a:r>
              <a:rPr lang="zh-CN" altLang="en-US" sz="2000" dirty="0">
                <a:latin typeface="等线" panose="02010600030101010101" pitchFamily="2" charset="-122"/>
                <a:ea typeface="等线" panose="02010600030101010101" pitchFamily="2" charset="-122"/>
                <a:cs typeface="等线" panose="02010600030101010101" pitchFamily="2" charset="-122"/>
              </a:rPr>
              <a:t>组件常用于界面装饰、图标展示或内容展示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7" name="文本框 6"/>
          <p:cNvSpPr txBox="1"/>
          <p:nvPr/>
        </p:nvSpPr>
        <p:spPr>
          <a:xfrm>
            <a:off x="5431155" y="5233035"/>
            <a:ext cx="6231890" cy="2270760"/>
          </a:xfrm>
          <a:prstGeom prst="rect">
            <a:avLst/>
          </a:prstGeom>
        </p:spPr>
        <p:txBody>
          <a:bodyPr wrap="square">
            <a:no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painterResource</a:t>
            </a:r>
            <a:r>
              <a:rPr lang="zh-CN" altLang="en-US">
                <a:latin typeface="等线" panose="02010600030101010101" pitchFamily="2" charset="-122"/>
                <a:ea typeface="等线" panose="02010600030101010101" pitchFamily="2" charset="-122"/>
                <a:cs typeface="等线" panose="02010600030101010101" pitchFamily="2" charset="-122"/>
              </a:rPr>
              <a:t>用于加载资源文件中的图片，这里加载的是工程自带的图标背景图片</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行代码设置图片大小并裁剪为圆角</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ContentScale.Crop</a:t>
            </a:r>
            <a:r>
              <a:rPr lang="zh-CN" altLang="en-US">
                <a:latin typeface="等线" panose="02010600030101010101" pitchFamily="2" charset="-122"/>
                <a:ea typeface="等线" panose="02010600030101010101" pitchFamily="2" charset="-122"/>
                <a:cs typeface="等线" panose="02010600030101010101" pitchFamily="2" charset="-122"/>
              </a:rPr>
              <a:t>表示图片按比例裁剪填充组件区域</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80" name="图片 18"/>
          <p:cNvPicPr>
            <a:picLocks noChangeAspect="1"/>
          </p:cNvPicPr>
          <p:nvPr/>
        </p:nvPicPr>
        <p:blipFill>
          <a:blip r:embed="rId2"/>
          <a:stretch>
            <a:fillRect/>
          </a:stretch>
        </p:blipFill>
        <p:spPr>
          <a:xfrm>
            <a:off x="1360805" y="3268028"/>
            <a:ext cx="2179320" cy="2108835"/>
          </a:xfrm>
          <a:prstGeom prst="rect">
            <a:avLst/>
          </a:prstGeom>
          <a:noFill/>
          <a:ln>
            <a:noFill/>
          </a:ln>
        </p:spPr>
      </p:pic>
      <p:graphicFrame>
        <p:nvGraphicFramePr>
          <p:cNvPr id="2" name="表格 1"/>
          <p:cNvGraphicFramePr/>
          <p:nvPr/>
        </p:nvGraphicFramePr>
        <p:xfrm>
          <a:off x="5431155" y="33127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Image(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painter = painterResource(id = R.drawable.ic_launcher_background),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contentDescription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示例图片</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.size(120.dp)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.clip(RoundedCornerShape(12.dp)),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contentScale = ContentScale.Crop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9823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5.4.3 Image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ContentScale</a:t>
            </a:r>
            <a:r>
              <a:rPr lang="zh-CN" altLang="en-US" sz="2000" dirty="0">
                <a:latin typeface="等线" panose="02010600030101010101" pitchFamily="2" charset="-122"/>
                <a:ea typeface="等线" panose="02010600030101010101" pitchFamily="2" charset="-122"/>
                <a:cs typeface="等线" panose="02010600030101010101" pitchFamily="2" charset="-122"/>
              </a:rPr>
              <a:t>是用于控制</a:t>
            </a:r>
            <a:r>
              <a:rPr lang="en-US" altLang="zh-CN" sz="2000" dirty="0">
                <a:latin typeface="等线" panose="02010600030101010101" pitchFamily="2" charset="-122"/>
                <a:ea typeface="等线" panose="02010600030101010101" pitchFamily="2" charset="-122"/>
                <a:cs typeface="等线" panose="02010600030101010101" pitchFamily="2" charset="-122"/>
              </a:rPr>
              <a:t>Image</a:t>
            </a:r>
            <a:r>
              <a:rPr lang="zh-CN" altLang="en-US" sz="2000" dirty="0">
                <a:latin typeface="等线" panose="02010600030101010101" pitchFamily="2" charset="-122"/>
                <a:ea typeface="等线" panose="02010600030101010101" pitchFamily="2" charset="-122"/>
                <a:cs typeface="等线" panose="02010600030101010101" pitchFamily="2" charset="-122"/>
              </a:rPr>
              <a:t>或</a:t>
            </a:r>
            <a:r>
              <a:rPr lang="en-US" altLang="zh-CN" sz="2000" dirty="0">
                <a:latin typeface="等线" panose="02010600030101010101" pitchFamily="2" charset="-122"/>
                <a:ea typeface="等线" panose="02010600030101010101" pitchFamily="2" charset="-122"/>
                <a:cs typeface="等线" panose="02010600030101010101" pitchFamily="2" charset="-122"/>
              </a:rPr>
              <a:t>Painter</a:t>
            </a:r>
            <a:r>
              <a:rPr lang="zh-CN" altLang="en-US" sz="2000" dirty="0">
                <a:latin typeface="等线" panose="02010600030101010101" pitchFamily="2" charset="-122"/>
                <a:ea typeface="等线" panose="02010600030101010101" pitchFamily="2" charset="-122"/>
                <a:cs typeface="等线" panose="02010600030101010101" pitchFamily="2" charset="-122"/>
              </a:rPr>
              <a:t>如何适应其父容器大小的功能。常见的几种</a:t>
            </a:r>
            <a:r>
              <a:rPr lang="en-US" altLang="zh-CN" sz="2000" dirty="0">
                <a:latin typeface="等线" panose="02010600030101010101" pitchFamily="2" charset="-122"/>
                <a:ea typeface="等线" panose="02010600030101010101" pitchFamily="2" charset="-122"/>
                <a:cs typeface="等线" panose="02010600030101010101" pitchFamily="2" charset="-122"/>
              </a:rPr>
              <a:t>ContentScale</a:t>
            </a:r>
            <a:r>
              <a:rPr lang="zh-CN" altLang="en-US" sz="2000" dirty="0">
                <a:latin typeface="等线" panose="02010600030101010101" pitchFamily="2" charset="-122"/>
                <a:ea typeface="等线" panose="02010600030101010101" pitchFamily="2" charset="-122"/>
                <a:cs typeface="等线" panose="02010600030101010101" pitchFamily="2" charset="-122"/>
              </a:rPr>
              <a:t>功能</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custDataLst>
              <p:tags r:id="rId2"/>
            </p:custDataLst>
          </p:nvPr>
        </p:nvGraphicFramePr>
        <p:xfrm>
          <a:off x="853440" y="3035935"/>
          <a:ext cx="10485120" cy="3636645"/>
        </p:xfrm>
        <a:graphic>
          <a:graphicData uri="http://schemas.openxmlformats.org/drawingml/2006/table">
            <a:tbl>
              <a:tblPr firstRow="1" bandRow="1">
                <a:tableStyleId>{2B7A0AC6-8CEA-4A80-B66C-26EC032C7924}</a:tableStyleId>
              </a:tblPr>
              <a:tblGrid>
                <a:gridCol w="4992370"/>
                <a:gridCol w="5492750"/>
              </a:tblGrid>
              <a:tr h="408305">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功能</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功能描述</a:t>
                      </a:r>
                      <a:endParaRPr lang="zh-CN" sz="1400">
                        <a:latin typeface="等线" panose="02010600030101010101" pitchFamily="2" charset="-122"/>
                        <a:ea typeface="等线" panose="02010600030101010101" pitchFamily="2" charset="-122"/>
                      </a:endParaRPr>
                    </a:p>
                  </a:txBody>
                  <a:tcPr marL="9525" marR="9525" marT="9525" marB="9525" anchor="ctr" anchorCtr="1"/>
                </a:tc>
              </a:tr>
              <a:tr h="40703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FillBounds</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拉伸图像以完全填充父容器，可能会失真（改变宽高比例）。</a:t>
                      </a:r>
                      <a:endParaRPr lang="zh-CN" sz="1400">
                        <a:latin typeface="等线" panose="02010600030101010101" pitchFamily="2" charset="-122"/>
                        <a:ea typeface="等线" panose="02010600030101010101" pitchFamily="2" charset="-122"/>
                      </a:endParaRPr>
                    </a:p>
                  </a:txBody>
                  <a:tcPr marL="9525" marR="9525" marT="9525" marB="9525" anchor="ctr" anchorCtr="1"/>
                </a:tc>
              </a:tr>
              <a:tr h="4076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Fit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保持图像的宽高比例，使图像尽可能大，但不会超出父容器的边界。</a:t>
                      </a:r>
                      <a:endParaRPr lang="zh-CN" sz="1400">
                        <a:latin typeface="等线" panose="02010600030101010101" pitchFamily="2" charset="-122"/>
                        <a:ea typeface="等线" panose="02010600030101010101" pitchFamily="2" charset="-122"/>
                      </a:endParaRPr>
                    </a:p>
                  </a:txBody>
                  <a:tcPr marL="9525" marR="9525" marT="9525" marB="9525" anchor="ctr" anchorCtr="1"/>
                </a:tc>
              </a:tr>
              <a:tr h="40830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FillHeight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按照高度填充父容器，可能会失真（宽度自适应高度）。</a:t>
                      </a:r>
                      <a:endParaRPr lang="zh-CN" sz="1400">
                        <a:latin typeface="等线" panose="02010600030101010101" pitchFamily="2" charset="-122"/>
                        <a:ea typeface="等线" panose="02010600030101010101" pitchFamily="2" charset="-122"/>
                      </a:endParaRPr>
                    </a:p>
                  </a:txBody>
                  <a:tcPr marL="9525" marR="9525" marT="9525" marB="9525" anchor="ctr" anchorCtr="1"/>
                </a:tc>
              </a:tr>
              <a:tr h="40703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FillWidth</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按照宽度填充父容器，可能会失真（高度自适应宽度）。</a:t>
                      </a:r>
                      <a:endParaRPr lang="zh-CN" sz="1400">
                        <a:latin typeface="等线" panose="02010600030101010101" pitchFamily="2" charset="-122"/>
                        <a:ea typeface="等线" panose="02010600030101010101" pitchFamily="2" charset="-122"/>
                      </a:endParaRPr>
                    </a:p>
                  </a:txBody>
                  <a:tcPr marL="9525" marR="9525" marT="9525" marB="9525" anchor="ctr" anchorCtr="1"/>
                </a:tc>
              </a:tr>
              <a:tr h="78295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Inside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保持图像的宽高比例，图像完全显示在容器内部，且不会超出容器的边界。</a:t>
                      </a:r>
                      <a:endParaRPr lang="zh-CN" sz="1400">
                        <a:latin typeface="等线" panose="02010600030101010101" pitchFamily="2" charset="-122"/>
                        <a:ea typeface="等线" panose="02010600030101010101" pitchFamily="2" charset="-122"/>
                      </a:endParaRPr>
                    </a:p>
                  </a:txBody>
                  <a:tcPr marL="9525" marR="9525" marT="9525" marB="9525" anchor="ctr" anchorCtr="1"/>
                </a:tc>
              </a:tr>
              <a:tr h="40703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Crop</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保持图像的宽高比例，裁剪多余的部分以填满父容器。</a:t>
                      </a:r>
                      <a:endParaRPr lang="zh-CN" sz="1400">
                        <a:latin typeface="等线" panose="02010600030101010101" pitchFamily="2" charset="-122"/>
                        <a:ea typeface="等线" panose="02010600030101010101" pitchFamily="2" charset="-122"/>
                      </a:endParaRPr>
                    </a:p>
                  </a:txBody>
                  <a:tcPr marL="9525" marR="9525" marT="9525" marB="9525" anchor="ctr" anchorCtr="1"/>
                </a:tc>
              </a:tr>
              <a:tr h="40830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None</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不做任何调整，图像将按原始尺寸显示，可能会超出父容器的边界。</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16617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5.4.4 TextField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69" name="图片 14"/>
          <p:cNvPicPr>
            <a:picLocks noChangeAspect="1"/>
          </p:cNvPicPr>
          <p:nvPr/>
        </p:nvPicPr>
        <p:blipFill>
          <a:blip r:embed="rId2"/>
          <a:stretch>
            <a:fillRect/>
          </a:stretch>
        </p:blipFill>
        <p:spPr>
          <a:xfrm>
            <a:off x="1371283" y="2833688"/>
            <a:ext cx="3330575" cy="719455"/>
          </a:xfrm>
          <a:prstGeom prst="rect">
            <a:avLst/>
          </a:prstGeom>
          <a:noFill/>
          <a:ln>
            <a:noFill/>
          </a:ln>
        </p:spPr>
      </p:pic>
      <p:graphicFrame>
        <p:nvGraphicFramePr>
          <p:cNvPr id="2" name="表格 1"/>
          <p:cNvGraphicFramePr/>
          <p:nvPr>
            <p:custDataLst>
              <p:tags r:id="rId3"/>
            </p:custDataLst>
          </p:nvPr>
        </p:nvGraphicFramePr>
        <p:xfrm>
          <a:off x="913130" y="3809365"/>
          <a:ext cx="4248785" cy="1280160"/>
        </p:xfrm>
        <a:graphic>
          <a:graphicData uri="http://schemas.openxmlformats.org/drawingml/2006/table">
            <a:tbl>
              <a:tblPr/>
              <a:tblGrid>
                <a:gridCol w="4248785"/>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text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请输入内容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5922645" y="2994660"/>
            <a:ext cx="5609590" cy="3685540"/>
          </a:xfrm>
          <a:prstGeom prst="rect">
            <a:avLst/>
          </a:prstGeom>
        </p:spPr>
        <p:txBody>
          <a:bodyPr wrap="square">
            <a:no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行代码用</a:t>
            </a:r>
            <a:r>
              <a:rPr lang="en-US" altLang="zh-CN">
                <a:latin typeface="等线" panose="02010600030101010101" pitchFamily="2" charset="-122"/>
                <a:ea typeface="等线" panose="02010600030101010101" pitchFamily="2" charset="-122"/>
                <a:cs typeface="等线" panose="02010600030101010101" pitchFamily="2" charset="-122"/>
              </a:rPr>
              <a:t>remember</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mutableStateOf</a:t>
            </a:r>
            <a:r>
              <a:rPr lang="zh-CN" altLang="en-US">
                <a:latin typeface="等线" panose="02010600030101010101" pitchFamily="2" charset="-122"/>
                <a:ea typeface="等线" panose="02010600030101010101" pitchFamily="2" charset="-122"/>
                <a:cs typeface="等线" panose="02010600030101010101" pitchFamily="2" charset="-122"/>
              </a:rPr>
              <a:t>实现文本内容的状态管理。</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value</a:t>
            </a:r>
            <a:r>
              <a:rPr lang="zh-CN" altLang="en-US">
                <a:latin typeface="等线" panose="02010600030101010101" pitchFamily="2" charset="-122"/>
                <a:ea typeface="等线" panose="02010600030101010101" pitchFamily="2" charset="-122"/>
                <a:cs typeface="等线" panose="02010600030101010101" pitchFamily="2" charset="-122"/>
              </a:rPr>
              <a:t>是输入框当前的内容，修改</a:t>
            </a:r>
            <a:r>
              <a:rPr lang="en-US" altLang="zh-CN">
                <a:latin typeface="等线" panose="02010600030101010101" pitchFamily="2" charset="-122"/>
                <a:ea typeface="等线" panose="02010600030101010101" pitchFamily="2" charset="-122"/>
                <a:cs typeface="等线" panose="02010600030101010101" pitchFamily="2" charset="-122"/>
              </a:rPr>
              <a:t>value</a:t>
            </a:r>
            <a:r>
              <a:rPr lang="zh-CN" altLang="en-US">
                <a:latin typeface="等线" panose="02010600030101010101" pitchFamily="2" charset="-122"/>
                <a:ea typeface="等线" panose="02010600030101010101" pitchFamily="2" charset="-122"/>
                <a:cs typeface="等线" panose="02010600030101010101" pitchFamily="2" charset="-122"/>
              </a:rPr>
              <a:t>的值就会修改输入框的显示内容；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onValueChange</a:t>
            </a:r>
            <a:r>
              <a:rPr lang="zh-CN" altLang="en-US">
                <a:latin typeface="等线" panose="02010600030101010101" pitchFamily="2" charset="-122"/>
                <a:ea typeface="等线" panose="02010600030101010101" pitchFamily="2" charset="-122"/>
                <a:cs typeface="等线" panose="02010600030101010101" pitchFamily="2" charset="-122"/>
              </a:rPr>
              <a:t>是每次输入变化时的回调，</a:t>
            </a:r>
            <a:r>
              <a:rPr lang="en-US" altLang="zh-CN">
                <a:latin typeface="等线" panose="02010600030101010101" pitchFamily="2" charset="-122"/>
                <a:ea typeface="等线" panose="02010600030101010101" pitchFamily="2" charset="-122"/>
                <a:cs typeface="等线" panose="02010600030101010101" pitchFamily="2" charset="-122"/>
              </a:rPr>
              <a:t>it</a:t>
            </a:r>
            <a:r>
              <a:rPr lang="zh-CN" altLang="en-US">
                <a:latin typeface="等线" panose="02010600030101010101" pitchFamily="2" charset="-122"/>
                <a:ea typeface="等线" panose="02010600030101010101" pitchFamily="2" charset="-122"/>
                <a:cs typeface="等线" panose="02010600030101010101" pitchFamily="2" charset="-122"/>
              </a:rPr>
              <a:t>表示</a:t>
            </a:r>
            <a:r>
              <a:rPr lang="en-US" altLang="zh-CN">
                <a:latin typeface="等线" panose="02010600030101010101" pitchFamily="2" charset="-122"/>
                <a:ea typeface="等线" panose="02010600030101010101" pitchFamily="2" charset="-122"/>
                <a:cs typeface="等线" panose="02010600030101010101" pitchFamily="2" charset="-122"/>
              </a:rPr>
              <a:t>UI</a:t>
            </a:r>
            <a:r>
              <a:rPr lang="zh-CN" altLang="en-US">
                <a:latin typeface="等线" panose="02010600030101010101" pitchFamily="2" charset="-122"/>
                <a:ea typeface="等线" panose="02010600030101010101" pitchFamily="2" charset="-122"/>
                <a:cs typeface="等线" panose="02010600030101010101" pitchFamily="2" charset="-122"/>
              </a:rPr>
              <a:t>上输入框的字符串内容，将字符串内容赋值给</a:t>
            </a:r>
            <a:r>
              <a:rPr lang="en-US" altLang="zh-CN">
                <a:latin typeface="等线" panose="02010600030101010101" pitchFamily="2" charset="-122"/>
                <a:ea typeface="等线" panose="02010600030101010101" pitchFamily="2" charset="-122"/>
                <a:cs typeface="等线" panose="02010600030101010101" pitchFamily="2" charset="-122"/>
              </a:rPr>
              <a:t>text</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label</a:t>
            </a:r>
            <a:r>
              <a:rPr lang="zh-CN" altLang="en-US">
                <a:latin typeface="等线" panose="02010600030101010101" pitchFamily="2" charset="-122"/>
                <a:ea typeface="等线" panose="02010600030101010101" pitchFamily="2" charset="-122"/>
                <a:cs typeface="等线" panose="02010600030101010101" pitchFamily="2" charset="-122"/>
              </a:rPr>
              <a:t>是一个可选参数，用于在输入框中显示提示标签文字，它通常在输入框未聚焦且为空时显示在输入框内部，一旦聚焦或有内容，就会上移显示在输入框上方</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74" name="图片 74" descr="16"/>
          <p:cNvPicPr>
            <a:picLocks noChangeAspect="1"/>
          </p:cNvPicPr>
          <p:nvPr/>
        </p:nvPicPr>
        <p:blipFill>
          <a:blip r:embed="rId4"/>
          <a:stretch>
            <a:fillRect/>
          </a:stretch>
        </p:blipFill>
        <p:spPr>
          <a:xfrm>
            <a:off x="401320" y="5379720"/>
            <a:ext cx="5271770" cy="1165860"/>
          </a:xfrm>
          <a:prstGeom prst="rect">
            <a:avLst/>
          </a:prstGeom>
        </p:spPr>
      </p:pic>
      <p:sp>
        <p:nvSpPr>
          <p:cNvPr id="8" name="文本框 7"/>
          <p:cNvSpPr txBox="1"/>
          <p:nvPr/>
        </p:nvSpPr>
        <p:spPr>
          <a:xfrm>
            <a:off x="4878070" y="1416685"/>
            <a:ext cx="6823075" cy="1476375"/>
          </a:xfrm>
          <a:prstGeom prst="rect">
            <a:avLst/>
          </a:prstGeom>
          <a:noFill/>
        </p:spPr>
        <p:txBody>
          <a:bodyPr wrap="square" rtlCol="0" anchor="t">
            <a:spAutoFit/>
          </a:bodyPr>
          <a:p>
            <a:r>
              <a:rPr lang="zh-CN" altLang="en-US">
                <a:latin typeface="等线" panose="02010600030101010101" pitchFamily="2" charset="-122"/>
                <a:ea typeface="等线" panose="02010600030101010101" pitchFamily="2" charset="-122"/>
                <a:cs typeface="等线" panose="02010600030101010101" pitchFamily="2" charset="-122"/>
              </a:rPr>
              <a:t>TextField是基础输入框组件，用于接收用户输入文本。它支持可编辑的文本内容、光标控制、输入验证等功能，并可通过value和onValueChange实现状态管理。TextField提供了丰富的自定义选项，如标签、占位符、图标、样式等，同时也支持只读、禁用等状态，常用于表单、搜索栏和评论区等交互场景。</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16617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5.4.4 TextField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7" name="文本框 6"/>
          <p:cNvSpPr txBox="1"/>
          <p:nvPr/>
        </p:nvSpPr>
        <p:spPr>
          <a:xfrm>
            <a:off x="5871210" y="4942840"/>
            <a:ext cx="5609590" cy="1744980"/>
          </a:xfrm>
          <a:prstGeom prst="rect">
            <a:avLst/>
          </a:prstGeom>
        </p:spPr>
        <p:txBody>
          <a:bodyPr wrap="square">
            <a:no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leadingIcon</a:t>
            </a:r>
            <a:r>
              <a:rPr lang="zh-CN" altLang="en-US">
                <a:latin typeface="等线" panose="02010600030101010101" pitchFamily="2" charset="-122"/>
                <a:ea typeface="等线" panose="02010600030101010101" pitchFamily="2" charset="-122"/>
                <a:cs typeface="等线" panose="02010600030101010101" pitchFamily="2" charset="-122"/>
              </a:rPr>
              <a:t>用于在</a:t>
            </a:r>
            <a:r>
              <a:rPr lang="en-US" altLang="zh-CN">
                <a:latin typeface="等线" panose="02010600030101010101" pitchFamily="2" charset="-122"/>
                <a:ea typeface="等线" panose="02010600030101010101" pitchFamily="2" charset="-122"/>
                <a:cs typeface="等线" panose="02010600030101010101" pitchFamily="2" charset="-122"/>
              </a:rPr>
              <a:t>TextField</a:t>
            </a:r>
            <a:r>
              <a:rPr lang="zh-CN" altLang="en-US">
                <a:latin typeface="等线" panose="02010600030101010101" pitchFamily="2" charset="-122"/>
                <a:ea typeface="等线" panose="02010600030101010101" pitchFamily="2" charset="-122"/>
                <a:cs typeface="等线" panose="02010600030101010101" pitchFamily="2" charset="-122"/>
              </a:rPr>
              <a:t>左侧添加图标。</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8</a:t>
            </a:r>
            <a:r>
              <a:rPr lang="zh-CN" altLang="en-US">
                <a:latin typeface="等线" panose="02010600030101010101" pitchFamily="2" charset="-122"/>
                <a:ea typeface="等线" panose="02010600030101010101" pitchFamily="2" charset="-122"/>
                <a:cs typeface="等线" panose="02010600030101010101" pitchFamily="2" charset="-122"/>
              </a:rPr>
              <a:t>行代码中的</a:t>
            </a:r>
            <a:r>
              <a:rPr lang="en-US" altLang="zh-CN">
                <a:latin typeface="等线" panose="02010600030101010101" pitchFamily="2" charset="-122"/>
                <a:ea typeface="等线" panose="02010600030101010101" pitchFamily="2" charset="-122"/>
                <a:cs typeface="等线" panose="02010600030101010101" pitchFamily="2" charset="-122"/>
              </a:rPr>
              <a:t>Icons.Default.Search</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Jetpack Compose</a:t>
            </a:r>
            <a:r>
              <a:rPr lang="zh-CN" altLang="en-US">
                <a:latin typeface="等线" panose="02010600030101010101" pitchFamily="2" charset="-122"/>
                <a:ea typeface="等线" panose="02010600030101010101" pitchFamily="2" charset="-122"/>
                <a:cs typeface="等线" panose="02010600030101010101" pitchFamily="2" charset="-122"/>
              </a:rPr>
              <a:t>内置的放大镜图标（需要依赖</a:t>
            </a:r>
            <a:r>
              <a:rPr lang="en-US" altLang="zh-CN">
                <a:latin typeface="等线" panose="02010600030101010101" pitchFamily="2" charset="-122"/>
                <a:ea typeface="等线" panose="02010600030101010101" pitchFamily="2" charset="-122"/>
                <a:cs typeface="等线" panose="02010600030101010101" pitchFamily="2" charset="-122"/>
              </a:rPr>
              <a:t>Material Icons</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9</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contentDescription</a:t>
            </a:r>
            <a:r>
              <a:rPr lang="zh-CN" altLang="en-US">
                <a:latin typeface="等线" panose="02010600030101010101" pitchFamily="2" charset="-122"/>
                <a:ea typeface="等线" panose="02010600030101010101" pitchFamily="2" charset="-122"/>
                <a:cs typeface="等线" panose="02010600030101010101" pitchFamily="2" charset="-122"/>
              </a:rPr>
              <a:t>用于辅助功能描述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76" name="图片 17"/>
          <p:cNvPicPr>
            <a:picLocks noChangeAspect="1"/>
          </p:cNvPicPr>
          <p:nvPr/>
        </p:nvPicPr>
        <p:blipFill>
          <a:blip r:embed="rId2"/>
          <a:stretch>
            <a:fillRect/>
          </a:stretch>
        </p:blipFill>
        <p:spPr>
          <a:xfrm>
            <a:off x="1306513" y="2796540"/>
            <a:ext cx="3461385" cy="722630"/>
          </a:xfrm>
          <a:prstGeom prst="rect">
            <a:avLst/>
          </a:prstGeom>
          <a:noFill/>
          <a:ln>
            <a:noFill/>
          </a:ln>
        </p:spPr>
      </p:pic>
      <p:graphicFrame>
        <p:nvGraphicFramePr>
          <p:cNvPr id="3" name="表格 2"/>
          <p:cNvGraphicFramePr/>
          <p:nvPr/>
        </p:nvGraphicFramePr>
        <p:xfrm>
          <a:off x="459740" y="36461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text by remember { mutableStateOf("")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text,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text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搜索</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leadingIcon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imageVector = Icons.Default.Search,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contentDescription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搜索图标</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5871210" y="2053590"/>
            <a:ext cx="5609590" cy="1744980"/>
          </a:xfrm>
          <a:prstGeom prst="rect">
            <a:avLst/>
          </a:prstGeom>
        </p:spPr>
        <p:txBody>
          <a:bodyPr wrap="square">
            <a:noAutofit/>
          </a:bodyPr>
          <a:p>
            <a:pPr marL="285750" indent="-285750" algn="just" defTabSz="266700" fontAlgn="auto">
              <a:lnSpc>
                <a:spcPts val="2400"/>
              </a:lnSpc>
              <a:spcBef>
                <a:spcPct val="0"/>
              </a:spcBef>
              <a:spcAft>
                <a:spcPct val="0"/>
              </a:spcAft>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Material Icons</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Google</a:t>
            </a:r>
            <a:r>
              <a:rPr lang="zh-CN" altLang="en-US">
                <a:latin typeface="等线" panose="02010600030101010101" pitchFamily="2" charset="-122"/>
                <a:ea typeface="等线" panose="02010600030101010101" pitchFamily="2" charset="-122"/>
                <a:cs typeface="等线" panose="02010600030101010101" pitchFamily="2" charset="-122"/>
              </a:rPr>
              <a:t>推出的图标库，基于</a:t>
            </a:r>
            <a:r>
              <a:rPr lang="en-US" altLang="zh-CN">
                <a:latin typeface="等线" panose="02010600030101010101" pitchFamily="2" charset="-122"/>
                <a:ea typeface="等线" panose="02010600030101010101" pitchFamily="2" charset="-122"/>
                <a:cs typeface="等线" panose="02010600030101010101" pitchFamily="2" charset="-122"/>
              </a:rPr>
              <a:t>Material Design</a:t>
            </a:r>
            <a:r>
              <a:rPr lang="zh-CN" altLang="en-US">
                <a:latin typeface="等线" panose="02010600030101010101" pitchFamily="2" charset="-122"/>
                <a:ea typeface="等线" panose="02010600030101010101" pitchFamily="2" charset="-122"/>
                <a:cs typeface="等线" panose="02010600030101010101" pitchFamily="2" charset="-122"/>
              </a:rPr>
              <a:t>设计规范，提供了大量标准化、统一风格的图标</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ContentDescription</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Android</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Jetpack Compose</a:t>
            </a:r>
            <a:r>
              <a:rPr lang="zh-CN" altLang="en-US">
                <a:latin typeface="等线" panose="02010600030101010101" pitchFamily="2" charset="-122"/>
                <a:ea typeface="等线" panose="02010600030101010101" pitchFamily="2" charset="-122"/>
                <a:cs typeface="等线" panose="02010600030101010101" pitchFamily="2" charset="-122"/>
              </a:rPr>
              <a:t>中用于无障碍（</a:t>
            </a:r>
            <a:r>
              <a:rPr lang="en-US" altLang="zh-CN">
                <a:latin typeface="等线" panose="02010600030101010101" pitchFamily="2" charset="-122"/>
                <a:ea typeface="等线" panose="02010600030101010101" pitchFamily="2" charset="-122"/>
                <a:cs typeface="等线" panose="02010600030101010101" pitchFamily="2" charset="-122"/>
              </a:rPr>
              <a:t>Accessibility</a:t>
            </a:r>
            <a:r>
              <a:rPr lang="zh-CN" altLang="en-US">
                <a:latin typeface="等线" panose="02010600030101010101" pitchFamily="2" charset="-122"/>
                <a:ea typeface="等线" panose="02010600030101010101" pitchFamily="2" charset="-122"/>
                <a:cs typeface="等线" panose="02010600030101010101" pitchFamily="2" charset="-122"/>
              </a:rPr>
              <a:t>）的属性。它为图像、图标等非文字控件提供一段文字描述，供屏幕阅读器等辅助工具读取。这样，视力障碍用户在使用应用时，也能理解图标或图片的含义</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16617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5.4.5 Button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Button</a:t>
            </a:r>
            <a:r>
              <a:rPr lang="zh-CN" altLang="en-US" sz="2000" dirty="0">
                <a:latin typeface="等线" panose="02010600030101010101" pitchFamily="2" charset="-122"/>
                <a:ea typeface="等线" panose="02010600030101010101" pitchFamily="2" charset="-122"/>
                <a:cs typeface="等线" panose="02010600030101010101" pitchFamily="2" charset="-122"/>
              </a:rPr>
              <a:t>提供的基础交互组件之一，用于触发用户操作，例如提交表单、执行某个命令或切换界面状态。默认具有圆角、阴影、点击反馈等视觉效果。开发者可以通过</a:t>
            </a:r>
            <a:r>
              <a:rPr lang="en-US" altLang="zh-CN" sz="2000" dirty="0">
                <a:latin typeface="等线" panose="02010600030101010101" pitchFamily="2" charset="-122"/>
                <a:ea typeface="等线" panose="02010600030101010101" pitchFamily="2" charset="-122"/>
                <a:cs typeface="等线" panose="02010600030101010101" pitchFamily="2" charset="-122"/>
              </a:rPr>
              <a:t>onClick</a:t>
            </a:r>
            <a:r>
              <a:rPr lang="zh-CN" altLang="en-US" sz="2000" dirty="0">
                <a:latin typeface="等线" panose="02010600030101010101" pitchFamily="2" charset="-122"/>
                <a:ea typeface="等线" panose="02010600030101010101" pitchFamily="2" charset="-122"/>
                <a:cs typeface="等线" panose="02010600030101010101" pitchFamily="2" charset="-122"/>
              </a:rPr>
              <a:t>参数指定点击事件逻辑，并使用</a:t>
            </a:r>
            <a:r>
              <a:rPr lang="en-US" altLang="zh-CN" sz="2000" dirty="0">
                <a:latin typeface="等线" panose="02010600030101010101" pitchFamily="2" charset="-122"/>
                <a:ea typeface="等线" panose="02010600030101010101" pitchFamily="2" charset="-122"/>
                <a:cs typeface="等线" panose="02010600030101010101" pitchFamily="2" charset="-122"/>
              </a:rPr>
              <a:t>Text</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等内容组合定义按钮的外观，是构建响应式界面不可或缺的组件之一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3" name="表格 2"/>
          <p:cNvGraphicFramePr/>
          <p:nvPr/>
        </p:nvGraphicFramePr>
        <p:xfrm>
          <a:off x="5287645" y="368554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println("</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按钮被点击了</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点击我</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86" name="图片 20"/>
          <p:cNvPicPr>
            <a:picLocks noChangeAspect="1"/>
          </p:cNvPicPr>
          <p:nvPr/>
        </p:nvPicPr>
        <p:blipFill>
          <a:blip r:embed="rId2"/>
          <a:stretch>
            <a:fillRect/>
          </a:stretch>
        </p:blipFill>
        <p:spPr>
          <a:xfrm>
            <a:off x="1907540" y="4370070"/>
            <a:ext cx="2480310" cy="1301750"/>
          </a:xfrm>
          <a:prstGeom prst="rect">
            <a:avLst/>
          </a:prstGeom>
          <a:noFill/>
          <a:ln>
            <a:noFill/>
          </a:ln>
        </p:spPr>
      </p:pic>
      <p:sp>
        <p:nvSpPr>
          <p:cNvPr id="10" name="文本框 9"/>
          <p:cNvSpPr txBox="1"/>
          <p:nvPr/>
        </p:nvSpPr>
        <p:spPr>
          <a:xfrm>
            <a:off x="5287645" y="4465320"/>
            <a:ext cx="5080000" cy="203009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这是最简单的按钮，</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onClick</a:t>
            </a:r>
            <a:r>
              <a:rPr lang="zh-CN" altLang="en-US">
                <a:latin typeface="等线" panose="02010600030101010101" pitchFamily="2" charset="-122"/>
                <a:ea typeface="等线" panose="02010600030101010101" pitchFamily="2" charset="-122"/>
                <a:cs typeface="等线" panose="02010600030101010101" pitchFamily="2" charset="-122"/>
              </a:rPr>
              <a:t>是一个</a:t>
            </a:r>
            <a:r>
              <a:rPr lang="en-US" altLang="zh-CN">
                <a:latin typeface="等线" panose="02010600030101010101" pitchFamily="2" charset="-122"/>
                <a:ea typeface="等线" panose="02010600030101010101" pitchFamily="2" charset="-122"/>
                <a:cs typeface="等线" panose="02010600030101010101" pitchFamily="2" charset="-122"/>
              </a:rPr>
              <a:t>Lambda</a:t>
            </a:r>
            <a:r>
              <a:rPr lang="zh-CN" altLang="en-US">
                <a:latin typeface="等线" panose="02010600030101010101" pitchFamily="2" charset="-122"/>
                <a:ea typeface="等线" panose="02010600030101010101" pitchFamily="2" charset="-122"/>
                <a:cs typeface="等线" panose="02010600030101010101" pitchFamily="2" charset="-122"/>
              </a:rPr>
              <a:t>表达式，当用户点击该组件时，会执行其中的代码逻辑。它的类型通常是 </a:t>
            </a:r>
            <a:r>
              <a:rPr lang="en-US" altLang="zh-CN">
                <a:latin typeface="等线" panose="02010600030101010101" pitchFamily="2" charset="-122"/>
                <a:ea typeface="等线" panose="02010600030101010101" pitchFamily="2" charset="-122"/>
                <a:cs typeface="等线" panose="02010600030101010101" pitchFamily="2" charset="-122"/>
              </a:rPr>
              <a:t>() -&gt; Unit</a:t>
            </a:r>
            <a:r>
              <a:rPr lang="zh-CN" altLang="en-US">
                <a:latin typeface="等线" panose="02010600030101010101" pitchFamily="2" charset="-122"/>
                <a:ea typeface="等线" panose="02010600030101010101" pitchFamily="2" charset="-122"/>
                <a:cs typeface="等线" panose="02010600030101010101" pitchFamily="2" charset="-122"/>
              </a:rPr>
              <a:t>，即无参数、无返回值的函数。</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行代码中的</a:t>
            </a:r>
            <a:r>
              <a:rPr lang="en-US" altLang="zh-CN">
                <a:latin typeface="等线" panose="02010600030101010101" pitchFamily="2" charset="-122"/>
                <a:ea typeface="等线" panose="02010600030101010101" pitchFamily="2" charset="-122"/>
                <a:cs typeface="等线" panose="02010600030101010101" pitchFamily="2" charset="-122"/>
              </a:rPr>
              <a:t>Text</a:t>
            </a:r>
            <a:r>
              <a:rPr lang="zh-CN" altLang="en-US">
                <a:latin typeface="等线" panose="02010600030101010101" pitchFamily="2" charset="-122"/>
                <a:ea typeface="等线" panose="02010600030101010101" pitchFamily="2" charset="-122"/>
                <a:cs typeface="等线" panose="02010600030101010101" pitchFamily="2" charset="-122"/>
              </a:rPr>
              <a:t>，是按钮中间显示的文字内容</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5.4.5 Button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10" name="文本框 9"/>
          <p:cNvSpPr txBox="1"/>
          <p:nvPr/>
        </p:nvSpPr>
        <p:spPr>
          <a:xfrm>
            <a:off x="5634990" y="4112260"/>
            <a:ext cx="5080000" cy="230695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这个示例自定义按钮颜色、圆角和内边距。</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colors</a:t>
            </a:r>
            <a:r>
              <a:rPr lang="zh-CN" altLang="en-US">
                <a:latin typeface="等线" panose="02010600030101010101" pitchFamily="2" charset="-122"/>
                <a:ea typeface="等线" panose="02010600030101010101" pitchFamily="2" charset="-122"/>
                <a:cs typeface="等线" panose="02010600030101010101" pitchFamily="2" charset="-122"/>
              </a:rPr>
              <a:t>这个参数不是接收一个颜色，而是接收</a:t>
            </a:r>
            <a:r>
              <a:rPr lang="en-US" altLang="zh-CN">
                <a:latin typeface="等线" panose="02010600030101010101" pitchFamily="2" charset="-122"/>
                <a:ea typeface="等线" panose="02010600030101010101" pitchFamily="2" charset="-122"/>
                <a:cs typeface="等线" panose="02010600030101010101" pitchFamily="2" charset="-122"/>
              </a:rPr>
              <a:t>ButtonColors</a:t>
            </a:r>
            <a:r>
              <a:rPr lang="zh-CN" altLang="en-US">
                <a:latin typeface="等线" panose="02010600030101010101" pitchFamily="2" charset="-122"/>
                <a:ea typeface="等线" panose="02010600030101010101" pitchFamily="2" charset="-122"/>
                <a:cs typeface="等线" panose="02010600030101010101" pitchFamily="2" charset="-122"/>
              </a:rPr>
              <a:t>类型的对象，</a:t>
            </a:r>
            <a:r>
              <a:rPr lang="en-US" altLang="zh-CN">
                <a:latin typeface="等线" panose="02010600030101010101" pitchFamily="2" charset="-122"/>
                <a:ea typeface="等线" panose="02010600030101010101" pitchFamily="2" charset="-122"/>
                <a:cs typeface="等线" panose="02010600030101010101" pitchFamily="2" charset="-122"/>
              </a:rPr>
              <a:t>ButtonColors</a:t>
            </a:r>
            <a:r>
              <a:rPr lang="zh-CN" altLang="en-US">
                <a:latin typeface="等线" panose="02010600030101010101" pitchFamily="2" charset="-122"/>
                <a:ea typeface="等线" panose="02010600030101010101" pitchFamily="2" charset="-122"/>
                <a:cs typeface="等线" panose="02010600030101010101" pitchFamily="2" charset="-122"/>
              </a:rPr>
              <a:t>封装了不同状态下颜色（正常、禁用等）管理逻辑的对象。</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9</a:t>
            </a:r>
            <a:r>
              <a:rPr lang="zh-CN" altLang="en-US">
                <a:latin typeface="等线" panose="02010600030101010101" pitchFamily="2" charset="-122"/>
                <a:ea typeface="等线" panose="02010600030101010101" pitchFamily="2" charset="-122"/>
                <a:cs typeface="等线" panose="02010600030101010101" pitchFamily="2" charset="-122"/>
              </a:rPr>
              <a:t>行代码定义了</a:t>
            </a:r>
            <a:r>
              <a:rPr lang="en-US" altLang="zh-CN">
                <a:latin typeface="等线" panose="02010600030101010101" pitchFamily="2" charset="-122"/>
                <a:ea typeface="等线" panose="02010600030101010101" pitchFamily="2" charset="-122"/>
                <a:cs typeface="等线" panose="02010600030101010101" pitchFamily="2" charset="-122"/>
              </a:rPr>
              <a:t>Button</a:t>
            </a:r>
            <a:r>
              <a:rPr lang="zh-CN" altLang="en-US">
                <a:latin typeface="等线" panose="02010600030101010101" pitchFamily="2" charset="-122"/>
                <a:ea typeface="等线" panose="02010600030101010101" pitchFamily="2" charset="-122"/>
                <a:cs typeface="等线" panose="02010600030101010101" pitchFamily="2" charset="-122"/>
              </a:rPr>
              <a:t>的内容块（</a:t>
            </a:r>
            <a:r>
              <a:rPr lang="en-US" altLang="zh-CN">
                <a:latin typeface="等线" panose="02010600030101010101" pitchFamily="2" charset="-122"/>
                <a:ea typeface="等线" panose="02010600030101010101" pitchFamily="2" charset="-122"/>
                <a:cs typeface="等线" panose="02010600030101010101" pitchFamily="2" charset="-122"/>
              </a:rPr>
              <a:t>Content Block</a:t>
            </a:r>
            <a:r>
              <a:rPr lang="zh-CN" altLang="en-US">
                <a:latin typeface="等线" panose="02010600030101010101" pitchFamily="2" charset="-122"/>
                <a:ea typeface="等线" panose="02010600030101010101" pitchFamily="2" charset="-122"/>
                <a:cs typeface="等线" panose="02010600030101010101" pitchFamily="2" charset="-122"/>
              </a:rPr>
              <a:t>），是按钮的显示内容，包括一个</a:t>
            </a:r>
            <a:r>
              <a:rPr lang="en-US" altLang="zh-CN">
                <a:latin typeface="等线" panose="02010600030101010101" pitchFamily="2" charset="-122"/>
                <a:ea typeface="等线" panose="02010600030101010101" pitchFamily="2" charset="-122"/>
                <a:cs typeface="等线" panose="02010600030101010101" pitchFamily="2" charset="-122"/>
              </a:rPr>
              <a:t>Icon</a:t>
            </a:r>
            <a:r>
              <a:rPr lang="zh-CN" altLang="en-US">
                <a:latin typeface="等线" panose="02010600030101010101" pitchFamily="2" charset="-122"/>
                <a:ea typeface="等线" panose="02010600030101010101" pitchFamily="2" charset="-122"/>
                <a:cs typeface="等线" panose="02010600030101010101" pitchFamily="2" charset="-122"/>
              </a:rPr>
              <a:t>和一个</a:t>
            </a:r>
            <a:r>
              <a:rPr lang="en-US" altLang="zh-CN">
                <a:latin typeface="等线" panose="02010600030101010101" pitchFamily="2" charset="-122"/>
                <a:ea typeface="等线" panose="02010600030101010101" pitchFamily="2" charset="-122"/>
                <a:cs typeface="等线" panose="02010600030101010101" pitchFamily="2" charset="-122"/>
              </a:rPr>
              <a:t>Text</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pic>
        <p:nvPicPr>
          <p:cNvPr id="94" name="图片 21"/>
          <p:cNvPicPr>
            <a:picLocks noChangeAspect="1"/>
          </p:cNvPicPr>
          <p:nvPr/>
        </p:nvPicPr>
        <p:blipFill>
          <a:blip r:embed="rId2"/>
          <a:stretch>
            <a:fillRect/>
          </a:stretch>
        </p:blipFill>
        <p:spPr>
          <a:xfrm>
            <a:off x="2007870" y="2698433"/>
            <a:ext cx="2379980" cy="1461135"/>
          </a:xfrm>
          <a:prstGeom prst="rect">
            <a:avLst/>
          </a:prstGeom>
          <a:noFill/>
          <a:ln>
            <a:noFill/>
          </a:ln>
        </p:spPr>
      </p:pic>
      <p:graphicFrame>
        <p:nvGraphicFramePr>
          <p:cNvPr id="2" name="表格 1"/>
          <p:cNvGraphicFramePr/>
          <p:nvPr/>
        </p:nvGraphicFramePr>
        <p:xfrm>
          <a:off x="5469255" y="17729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println("</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自定义按钮点击</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colors = ButtonDefaults.buttonColors(Color.Red),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shape = RoundedCornerShape(16.dp),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Icon(Icons.Default.Favorite, contentDescription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图标</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tint = Color.White)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喜欢</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color = Color.White)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7" name="表格 6"/>
          <p:cNvGraphicFramePr/>
          <p:nvPr>
            <p:custDataLst>
              <p:tags r:id="rId3"/>
            </p:custDataLst>
          </p:nvPr>
        </p:nvGraphicFramePr>
        <p:xfrm>
          <a:off x="365760" y="4312920"/>
          <a:ext cx="5172710" cy="2033270"/>
        </p:xfrm>
        <a:graphic>
          <a:graphicData uri="http://schemas.openxmlformats.org/drawingml/2006/table">
            <a:tbl>
              <a:tblPr firstRow="1" bandRow="1">
                <a:tableStyleId>{AFA185BE-0E4A-4933-93B0-D5C307311BCF}</a:tableStyleId>
              </a:tblPr>
              <a:tblGrid>
                <a:gridCol w="2409825"/>
                <a:gridCol w="2762885"/>
              </a:tblGrid>
              <a:tr h="396875">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参数名</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说明</a:t>
                      </a:r>
                      <a:endParaRPr lang="zh-CN" sz="1400">
                        <a:latin typeface="等线" panose="02010600030101010101" pitchFamily="2" charset="-122"/>
                        <a:ea typeface="等线" panose="02010600030101010101" pitchFamily="2" charset="-122"/>
                      </a:endParaRPr>
                    </a:p>
                  </a:txBody>
                  <a:tcPr marL="9525" marR="9525" marT="9525" marB="9525" anchor="ctr" anchorCtr="1"/>
                </a:tc>
              </a:tr>
              <a:tr h="39687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containerColor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正常状态下按钮的背景颜色</a:t>
                      </a:r>
                      <a:endParaRPr lang="zh-CN" sz="1400">
                        <a:latin typeface="等线" panose="02010600030101010101" pitchFamily="2" charset="-122"/>
                        <a:ea typeface="等线" panose="02010600030101010101" pitchFamily="2" charset="-122"/>
                      </a:endParaRPr>
                    </a:p>
                  </a:txBody>
                  <a:tcPr marL="9525" marR="9525" marT="9525" marB="9525" anchor="ctr" anchorCtr="1"/>
                </a:tc>
              </a:tr>
              <a:tr h="39687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contentColor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正常状态下按钮内容（如文字、图标）的颜色</a:t>
                      </a:r>
                      <a:endParaRPr lang="zh-CN" sz="1400">
                        <a:latin typeface="等线" panose="02010600030101010101" pitchFamily="2" charset="-122"/>
                        <a:ea typeface="等线" panose="02010600030101010101" pitchFamily="2" charset="-122"/>
                      </a:endParaRPr>
                    </a:p>
                  </a:txBody>
                  <a:tcPr marL="9525" marR="9525" marT="9525" marB="9525" anchor="ctr" anchorCtr="1"/>
                </a:tc>
              </a:tr>
              <a:tr h="39687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disabledContainerColor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按钮在禁用状态下的背景颜色</a:t>
                      </a:r>
                      <a:endParaRPr lang="zh-CN" sz="1400">
                        <a:latin typeface="等线" panose="02010600030101010101" pitchFamily="2" charset="-122"/>
                        <a:ea typeface="等线" panose="02010600030101010101" pitchFamily="2" charset="-122"/>
                      </a:endParaRPr>
                    </a:p>
                  </a:txBody>
                  <a:tcPr marL="9525" marR="9525" marT="9525" marB="9525" anchor="ctr" anchorCtr="1"/>
                </a:tc>
              </a:tr>
              <a:tr h="396875">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disabledContentColor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按钮在禁用状态下的内容颜色</a:t>
                      </a:r>
                      <a:endParaRPr lang="zh-CN"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5.4.6 IconButton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IconButton</a:t>
            </a:r>
            <a:r>
              <a:rPr lang="zh-CN" altLang="en-US" sz="2000" dirty="0">
                <a:latin typeface="等线" panose="02010600030101010101" pitchFamily="2" charset="-122"/>
                <a:ea typeface="等线" panose="02010600030101010101" pitchFamily="2" charset="-122"/>
                <a:cs typeface="等线" panose="02010600030101010101" pitchFamily="2" charset="-122"/>
              </a:rPr>
              <a:t>用于只包含图标的按钮组件，适合用于工具栏、卡片操作等场景。它的外观比标准按钮更紧凑，通常与</a:t>
            </a: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组件搭配使用。</a:t>
            </a:r>
            <a:r>
              <a:rPr lang="en-US" altLang="zh-CN" sz="2000" dirty="0">
                <a:latin typeface="等线" panose="02010600030101010101" pitchFamily="2" charset="-122"/>
                <a:ea typeface="等线" panose="02010600030101010101" pitchFamily="2" charset="-122"/>
                <a:cs typeface="等线" panose="02010600030101010101" pitchFamily="2" charset="-122"/>
              </a:rPr>
              <a:t>IconButton</a:t>
            </a:r>
            <a:r>
              <a:rPr lang="zh-CN" altLang="en-US" sz="2000" dirty="0">
                <a:latin typeface="等线" panose="02010600030101010101" pitchFamily="2" charset="-122"/>
                <a:ea typeface="等线" panose="02010600030101010101" pitchFamily="2" charset="-122"/>
                <a:cs typeface="等线" panose="02010600030101010101" pitchFamily="2" charset="-122"/>
              </a:rPr>
              <a:t>提供点击事件回调</a:t>
            </a:r>
            <a:r>
              <a:rPr lang="en-US" altLang="zh-CN" sz="2000" dirty="0">
                <a:latin typeface="等线" panose="02010600030101010101" pitchFamily="2" charset="-122"/>
                <a:ea typeface="等线" panose="02010600030101010101" pitchFamily="2" charset="-122"/>
                <a:cs typeface="等线" panose="02010600030101010101" pitchFamily="2" charset="-122"/>
              </a:rPr>
              <a:t>onClick</a:t>
            </a:r>
            <a:r>
              <a:rPr lang="zh-CN" altLang="en-US" sz="2000" dirty="0">
                <a:latin typeface="等线" panose="02010600030101010101" pitchFamily="2" charset="-122"/>
                <a:ea typeface="等线" panose="02010600030101010101" pitchFamily="2" charset="-122"/>
                <a:cs typeface="等线" panose="02010600030101010101" pitchFamily="2" charset="-122"/>
              </a:rPr>
              <a:t>，支持与</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、颜色、无障碍等组合使用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10" name="文本框 9"/>
          <p:cNvSpPr txBox="1"/>
          <p:nvPr/>
        </p:nvSpPr>
        <p:spPr>
          <a:xfrm>
            <a:off x="5634990" y="5579110"/>
            <a:ext cx="5080000" cy="645160"/>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行代码创建一个</a:t>
            </a:r>
            <a:r>
              <a:rPr lang="en-US" altLang="zh-CN">
                <a:latin typeface="等线" panose="02010600030101010101" pitchFamily="2" charset="-122"/>
                <a:ea typeface="等线" panose="02010600030101010101" pitchFamily="2" charset="-122"/>
                <a:cs typeface="等线" panose="02010600030101010101" pitchFamily="2" charset="-122"/>
              </a:rPr>
              <a:t>IconButton</a:t>
            </a: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行代码创建一个</a:t>
            </a:r>
            <a:r>
              <a:rPr lang="en-US" altLang="zh-CN">
                <a:latin typeface="等线" panose="02010600030101010101" pitchFamily="2" charset="-122"/>
                <a:ea typeface="等线" panose="02010600030101010101" pitchFamily="2" charset="-122"/>
                <a:cs typeface="等线" panose="02010600030101010101" pitchFamily="2" charset="-122"/>
              </a:rPr>
              <a:t>Icon</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pic>
        <p:nvPicPr>
          <p:cNvPr id="99" name="图片 23"/>
          <p:cNvPicPr>
            <a:picLocks noChangeAspect="1"/>
          </p:cNvPicPr>
          <p:nvPr/>
        </p:nvPicPr>
        <p:blipFill>
          <a:blip r:embed="rId2"/>
          <a:stretch>
            <a:fillRect/>
          </a:stretch>
        </p:blipFill>
        <p:spPr>
          <a:xfrm>
            <a:off x="2391093" y="3770948"/>
            <a:ext cx="1591945" cy="1571625"/>
          </a:xfrm>
          <a:prstGeom prst="rect">
            <a:avLst/>
          </a:prstGeom>
          <a:noFill/>
          <a:ln>
            <a:noFill/>
          </a:ln>
        </p:spPr>
      </p:pic>
      <p:graphicFrame>
        <p:nvGraphicFramePr>
          <p:cNvPr id="3" name="表格 2"/>
          <p:cNvGraphicFramePr/>
          <p:nvPr/>
        </p:nvGraphicFramePr>
        <p:xfrm>
          <a:off x="5634990" y="377126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IconButton(onClick =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执行操作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imageVector = Icons.Filled.Home,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contentDescription = "Like",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tint = Color.Red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5.4.6 IconButton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IconButton</a:t>
            </a:r>
            <a:r>
              <a:rPr lang="zh-CN" altLang="en-US" sz="2000" dirty="0">
                <a:latin typeface="等线" panose="02010600030101010101" pitchFamily="2" charset="-122"/>
                <a:ea typeface="等线" panose="02010600030101010101" pitchFamily="2" charset="-122"/>
                <a:cs typeface="等线" panose="02010600030101010101" pitchFamily="2" charset="-122"/>
              </a:rPr>
              <a:t>用于只包含图标的按钮组件，适合用于工具栏、卡片操作等场景。它的外观比标准按钮更紧凑，通常与</a:t>
            </a:r>
            <a:r>
              <a:rPr lang="en-US" altLang="zh-CN" sz="2000" dirty="0">
                <a:latin typeface="等线" panose="02010600030101010101" pitchFamily="2" charset="-122"/>
                <a:ea typeface="等线" panose="02010600030101010101" pitchFamily="2" charset="-122"/>
                <a:cs typeface="等线" panose="02010600030101010101" pitchFamily="2" charset="-122"/>
              </a:rPr>
              <a:t>Icon</a:t>
            </a:r>
            <a:r>
              <a:rPr lang="zh-CN" altLang="en-US" sz="2000" dirty="0">
                <a:latin typeface="等线" panose="02010600030101010101" pitchFamily="2" charset="-122"/>
                <a:ea typeface="等线" panose="02010600030101010101" pitchFamily="2" charset="-122"/>
                <a:cs typeface="等线" panose="02010600030101010101" pitchFamily="2" charset="-122"/>
              </a:rPr>
              <a:t>组件搭配使用。</a:t>
            </a:r>
            <a:r>
              <a:rPr lang="en-US" altLang="zh-CN" sz="2000" dirty="0">
                <a:latin typeface="等线" panose="02010600030101010101" pitchFamily="2" charset="-122"/>
                <a:ea typeface="等线" panose="02010600030101010101" pitchFamily="2" charset="-122"/>
                <a:cs typeface="等线" panose="02010600030101010101" pitchFamily="2" charset="-122"/>
              </a:rPr>
              <a:t>IconButton</a:t>
            </a:r>
            <a:r>
              <a:rPr lang="zh-CN" altLang="en-US" sz="2000" dirty="0">
                <a:latin typeface="等线" panose="02010600030101010101" pitchFamily="2" charset="-122"/>
                <a:ea typeface="等线" panose="02010600030101010101" pitchFamily="2" charset="-122"/>
                <a:cs typeface="等线" panose="02010600030101010101" pitchFamily="2" charset="-122"/>
              </a:rPr>
              <a:t>提供点击事件回调</a:t>
            </a:r>
            <a:r>
              <a:rPr lang="en-US" altLang="zh-CN" sz="2000" dirty="0">
                <a:latin typeface="等线" panose="02010600030101010101" pitchFamily="2" charset="-122"/>
                <a:ea typeface="等线" panose="02010600030101010101" pitchFamily="2" charset="-122"/>
                <a:cs typeface="等线" panose="02010600030101010101" pitchFamily="2" charset="-122"/>
              </a:rPr>
              <a:t>onClick</a:t>
            </a:r>
            <a:r>
              <a:rPr lang="zh-CN" altLang="en-US" sz="2000" dirty="0">
                <a:latin typeface="等线" panose="02010600030101010101" pitchFamily="2" charset="-122"/>
                <a:ea typeface="等线" panose="02010600030101010101" pitchFamily="2" charset="-122"/>
                <a:cs typeface="等线" panose="02010600030101010101" pitchFamily="2" charset="-122"/>
              </a:rPr>
              <a:t>，支持与</a:t>
            </a:r>
            <a:r>
              <a:rPr lang="en-US" altLang="zh-CN" sz="2000" dirty="0">
                <a:latin typeface="等线" panose="02010600030101010101" pitchFamily="2" charset="-122"/>
                <a:ea typeface="等线" panose="02010600030101010101" pitchFamily="2" charset="-122"/>
                <a:cs typeface="等线" panose="02010600030101010101" pitchFamily="2" charset="-122"/>
              </a:rPr>
              <a:t>Modifier</a:t>
            </a:r>
            <a:r>
              <a:rPr lang="zh-CN" altLang="en-US" sz="2000" dirty="0">
                <a:latin typeface="等线" panose="02010600030101010101" pitchFamily="2" charset="-122"/>
                <a:ea typeface="等线" panose="02010600030101010101" pitchFamily="2" charset="-122"/>
                <a:cs typeface="等线" panose="02010600030101010101" pitchFamily="2" charset="-122"/>
              </a:rPr>
              <a:t>、颜色、无障碍等组合使用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00" name="图片 24"/>
          <p:cNvPicPr>
            <a:picLocks noChangeAspect="1"/>
          </p:cNvPicPr>
          <p:nvPr/>
        </p:nvPicPr>
        <p:blipFill>
          <a:blip r:embed="rId2"/>
          <a:stretch>
            <a:fillRect/>
          </a:stretch>
        </p:blipFill>
        <p:spPr>
          <a:xfrm>
            <a:off x="7154228" y="3093720"/>
            <a:ext cx="1327785" cy="1337310"/>
          </a:xfrm>
          <a:prstGeom prst="rect">
            <a:avLst/>
          </a:prstGeom>
          <a:noFill/>
          <a:ln>
            <a:noFill/>
          </a:ln>
        </p:spPr>
      </p:pic>
      <p:pic>
        <p:nvPicPr>
          <p:cNvPr id="101" name="图片 25"/>
          <p:cNvPicPr>
            <a:picLocks noChangeAspect="1"/>
          </p:cNvPicPr>
          <p:nvPr/>
        </p:nvPicPr>
        <p:blipFill>
          <a:blip r:embed="rId3"/>
          <a:stretch>
            <a:fillRect/>
          </a:stretch>
        </p:blipFill>
        <p:spPr>
          <a:xfrm>
            <a:off x="9595803" y="3093720"/>
            <a:ext cx="1341755" cy="1327150"/>
          </a:xfrm>
          <a:prstGeom prst="rect">
            <a:avLst/>
          </a:prstGeom>
          <a:noFill/>
          <a:ln>
            <a:noFill/>
          </a:ln>
        </p:spPr>
      </p:pic>
      <p:graphicFrame>
        <p:nvGraphicFramePr>
          <p:cNvPr id="2" name="表格 1"/>
          <p:cNvGraphicFramePr/>
          <p:nvPr/>
        </p:nvGraphicFramePr>
        <p:xfrm>
          <a:off x="510540" y="4080510"/>
          <a:ext cx="5830570" cy="2327275"/>
        </p:xfrm>
        <a:graphic>
          <a:graphicData uri="http://schemas.openxmlformats.org/drawingml/2006/table">
            <a:tbl>
              <a:tblPr/>
              <a:tblGrid>
                <a:gridCol w="5830570"/>
              </a:tblGrid>
              <a:tr h="2327275">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isFavorite by remember { mutableStateOf(false)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IconButton(onClick = { isFavorite = !isFavorite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imageVector = if (isFavorite) Icons.Filled.Favorite else Icons.Outlined.FavoriteBorder,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contentDescription = if (isFavorite)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取消收藏</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else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添加收藏</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tint = if (isFavorite) Color.Red else Color.Gray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488430" y="4494530"/>
            <a:ext cx="5080000" cy="2306955"/>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sym typeface="+mn-ea"/>
              </a:rPr>
              <a:t>这是稍微复杂一点的</a:t>
            </a:r>
            <a:r>
              <a:rPr lang="en-US" altLang="zh-CN">
                <a:latin typeface="等线" panose="02010600030101010101" pitchFamily="2" charset="-122"/>
                <a:ea typeface="等线" panose="02010600030101010101" pitchFamily="2" charset="-122"/>
                <a:cs typeface="等线" panose="02010600030101010101" pitchFamily="2" charset="-122"/>
                <a:sym typeface="+mn-ea"/>
              </a:rPr>
              <a:t>IconButton</a:t>
            </a:r>
            <a:r>
              <a:rPr lang="zh-CN" altLang="en-US">
                <a:latin typeface="等线" panose="02010600030101010101" pitchFamily="2" charset="-122"/>
                <a:ea typeface="等线" panose="02010600030101010101" pitchFamily="2" charset="-122"/>
                <a:cs typeface="等线" panose="02010600030101010101" pitchFamily="2" charset="-122"/>
                <a:sym typeface="+mn-ea"/>
              </a:rPr>
              <a:t>例子，点击按钮的时候，按钮的图片和颜色会变化。需要使用</a:t>
            </a:r>
            <a:r>
              <a:rPr lang="en-US" altLang="zh-CN">
                <a:latin typeface="等线" panose="02010600030101010101" pitchFamily="2" charset="-122"/>
                <a:ea typeface="等线" panose="02010600030101010101" pitchFamily="2" charset="-122"/>
                <a:cs typeface="等线" panose="02010600030101010101" pitchFamily="2" charset="-122"/>
                <a:sym typeface="+mn-ea"/>
              </a:rPr>
              <a:t>Android</a:t>
            </a:r>
            <a:r>
              <a:rPr lang="zh-CN" altLang="en-US">
                <a:latin typeface="等线" panose="02010600030101010101" pitchFamily="2" charset="-122"/>
                <a:ea typeface="等线" panose="02010600030101010101" pitchFamily="2" charset="-122"/>
                <a:cs typeface="等线" panose="02010600030101010101" pitchFamily="2" charset="-122"/>
                <a:sym typeface="+mn-ea"/>
              </a:rPr>
              <a:t>模拟器查看点击效果</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行代码使用了</a:t>
            </a:r>
            <a:r>
              <a:rPr lang="en-US" altLang="zh-CN">
                <a:latin typeface="等线" panose="02010600030101010101" pitchFamily="2" charset="-122"/>
                <a:ea typeface="等线" panose="02010600030101010101" pitchFamily="2" charset="-122"/>
                <a:cs typeface="等线" panose="02010600030101010101" pitchFamily="2" charset="-122"/>
              </a:rPr>
              <a:t>remember</a:t>
            </a:r>
            <a:r>
              <a:rPr lang="zh-CN" altLang="en-US">
                <a:latin typeface="等线" panose="02010600030101010101" pitchFamily="2" charset="-122"/>
                <a:ea typeface="等线" panose="02010600030101010101" pitchFamily="2" charset="-122"/>
                <a:cs typeface="等线" panose="02010600030101010101" pitchFamily="2" charset="-122"/>
              </a:rPr>
              <a:t>和</a:t>
            </a:r>
            <a:r>
              <a:rPr lang="en-US" altLang="zh-CN">
                <a:latin typeface="等线" panose="02010600030101010101" pitchFamily="2" charset="-122"/>
                <a:ea typeface="等线" panose="02010600030101010101" pitchFamily="2" charset="-122"/>
                <a:cs typeface="等线" panose="02010600030101010101" pitchFamily="2" charset="-122"/>
              </a:rPr>
              <a:t>mutableStateOf</a:t>
            </a:r>
            <a:r>
              <a:rPr lang="zh-CN" altLang="en-US">
                <a:latin typeface="等线" panose="02010600030101010101" pitchFamily="2" charset="-122"/>
                <a:ea typeface="等线" panose="02010600030101010101" pitchFamily="2" charset="-122"/>
                <a:cs typeface="等线" panose="02010600030101010101" pitchFamily="2" charset="-122"/>
              </a:rPr>
              <a:t>来保存当前是否</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已收藏</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的状态。</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行代码根据</a:t>
            </a:r>
            <a:r>
              <a:rPr lang="en-US" altLang="zh-CN">
                <a:latin typeface="等线" panose="02010600030101010101" pitchFamily="2" charset="-122"/>
                <a:ea typeface="等线" panose="02010600030101010101" pitchFamily="2" charset="-122"/>
                <a:cs typeface="等线" panose="02010600030101010101" pitchFamily="2" charset="-122"/>
              </a:rPr>
              <a:t>isFavorite</a:t>
            </a:r>
            <a:r>
              <a:rPr lang="zh-CN" altLang="en-US">
                <a:latin typeface="等线" panose="02010600030101010101" pitchFamily="2" charset="-122"/>
                <a:ea typeface="等线" panose="02010600030101010101" pitchFamily="2" charset="-122"/>
                <a:cs typeface="等线" panose="02010600030101010101" pitchFamily="2" charset="-122"/>
              </a:rPr>
              <a:t>状态选择不同的图片。</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行代码也是根据</a:t>
            </a:r>
            <a:r>
              <a:rPr lang="en-US" altLang="zh-CN">
                <a:latin typeface="等线" panose="02010600030101010101" pitchFamily="2" charset="-122"/>
                <a:ea typeface="等线" panose="02010600030101010101" pitchFamily="2" charset="-122"/>
                <a:cs typeface="等线" panose="02010600030101010101" pitchFamily="2" charset="-122"/>
              </a:rPr>
              <a:t>isFavorite</a:t>
            </a:r>
            <a:r>
              <a:rPr lang="zh-CN" altLang="en-US">
                <a:latin typeface="等线" panose="02010600030101010101" pitchFamily="2" charset="-122"/>
                <a:ea typeface="等线" panose="02010600030101010101" pitchFamily="2" charset="-122"/>
                <a:cs typeface="等线" panose="02010600030101010101" pitchFamily="2" charset="-122"/>
              </a:rPr>
              <a:t>状态选择不同的提示颜色</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02602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5.2.2 </a:t>
            </a:r>
            <a:r>
              <a:rPr lang="zh-CN" altLang="en-US" sz="3200" dirty="0">
                <a:latin typeface="等线" panose="02010600030101010101" pitchFamily="2" charset="-122"/>
                <a:ea typeface="等线" panose="02010600030101010101" pitchFamily="2" charset="-122"/>
                <a:cs typeface="等线" panose="02010600030101010101" pitchFamily="2" charset="-122"/>
              </a:rPr>
              <a:t>重组机制</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 </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重组</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指当界面数据发生变化时，自动重新计算和更新</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的过程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重组是由</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状态</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变化触发的，当界面上的数据或状态变化时，</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会自动检查哪些</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元素需要更新</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右面是</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重组示例，这个例子用来展示</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如何自动进行局部重组：</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5765165" y="25228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fun CounterExample()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var count by remember { mutableStateOf(0)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4 </a:t>
                      </a:r>
                      <a:endParaRPr lang="en-US" altLang="zh-CN" sz="20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5 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6 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当前计数：</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7 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8 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增加</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9 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10 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12 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5.4.7 CheckBox</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CheckBox</a:t>
            </a:r>
            <a:r>
              <a:rPr lang="zh-CN" altLang="en-US" sz="2000" dirty="0">
                <a:latin typeface="等线" panose="02010600030101010101" pitchFamily="2" charset="-122"/>
                <a:ea typeface="等线" panose="02010600030101010101" pitchFamily="2" charset="-122"/>
                <a:cs typeface="等线" panose="02010600030101010101" pitchFamily="2" charset="-122"/>
              </a:rPr>
              <a:t>用于表示布尔状态的开关控件，常用于选中</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未选中的状态切换，例如设置选项、任务完成标记等，它具有选中、未选中和可选的中间状态，还支持</a:t>
            </a:r>
            <a:r>
              <a:rPr lang="en-US" altLang="zh-CN" sz="2000" dirty="0">
                <a:latin typeface="等线" panose="02010600030101010101" pitchFamily="2" charset="-122"/>
                <a:ea typeface="等线" panose="02010600030101010101" pitchFamily="2" charset="-122"/>
                <a:cs typeface="等线" panose="02010600030101010101" pitchFamily="2" charset="-122"/>
              </a:rPr>
              <a:t>enabled</a:t>
            </a:r>
            <a:r>
              <a:rPr lang="zh-CN" altLang="en-US" sz="2000" dirty="0">
                <a:latin typeface="等线" panose="02010600030101010101" pitchFamily="2" charset="-122"/>
                <a:ea typeface="等线" panose="02010600030101010101" pitchFamily="2" charset="-122"/>
                <a:cs typeface="等线" panose="02010600030101010101" pitchFamily="2" charset="-122"/>
              </a:rPr>
              <a:t>控制是否可用，并可通过</a:t>
            </a:r>
            <a:r>
              <a:rPr lang="en-US" altLang="zh-CN" sz="2000" dirty="0">
                <a:latin typeface="等线" panose="02010600030101010101" pitchFamily="2" charset="-122"/>
                <a:ea typeface="等线" panose="02010600030101010101" pitchFamily="2" charset="-122"/>
                <a:cs typeface="等线" panose="02010600030101010101" pitchFamily="2" charset="-122"/>
              </a:rPr>
              <a:t>colors</a:t>
            </a:r>
            <a:r>
              <a:rPr lang="zh-CN" altLang="en-US" sz="2000" dirty="0">
                <a:latin typeface="等线" panose="02010600030101010101" pitchFamily="2" charset="-122"/>
                <a:ea typeface="等线" panose="02010600030101010101" pitchFamily="2" charset="-122"/>
                <a:cs typeface="等线" panose="02010600030101010101" pitchFamily="2" charset="-122"/>
              </a:rPr>
              <a:t>自定义样式，适用于构建响应式、声明式</a:t>
            </a:r>
            <a:r>
              <a:rPr lang="en-US" altLang="zh-CN" sz="2000" dirty="0">
                <a:latin typeface="等线" panose="02010600030101010101" pitchFamily="2" charset="-122"/>
                <a:ea typeface="等线" panose="02010600030101010101" pitchFamily="2" charset="-122"/>
                <a:cs typeface="等线" panose="02010600030101010101" pitchFamily="2" charset="-122"/>
              </a:rPr>
              <a:t> UI </a:t>
            </a:r>
            <a:r>
              <a:rPr lang="zh-CN" altLang="en-US" sz="2000" dirty="0">
                <a:latin typeface="等线" panose="02010600030101010101" pitchFamily="2" charset="-122"/>
                <a:ea typeface="等线" panose="02010600030101010101" pitchFamily="2" charset="-122"/>
                <a:cs typeface="等线" panose="02010600030101010101" pitchFamily="2" charset="-122"/>
              </a:rPr>
              <a:t>表单或列表项等场景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929640" y="473773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var checked by remember { mutableStateOf(false)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Row(verticalAlignment = Alignment.CenterVertically)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Checkbox(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checked = checked,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onCheckedChange = { checked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Text(text = if (checked)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已选中</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else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未选中</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7" name="文本框 6"/>
          <p:cNvSpPr txBox="1"/>
          <p:nvPr/>
        </p:nvSpPr>
        <p:spPr>
          <a:xfrm>
            <a:off x="6341110" y="3519805"/>
            <a:ext cx="5080000" cy="3138170"/>
          </a:xfrm>
          <a:prstGeom prst="rect">
            <a:avLst/>
          </a:prstGeom>
        </p:spPr>
        <p:txBody>
          <a:bodyPr>
            <a:spAutoFit/>
          </a:bodyPr>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行代码创建横向布局</a:t>
            </a:r>
            <a:r>
              <a:rPr lang="en-US" altLang="zh-CN">
                <a:latin typeface="等线" panose="02010600030101010101" pitchFamily="2" charset="-122"/>
                <a:ea typeface="等线" panose="02010600030101010101" pitchFamily="2" charset="-122"/>
                <a:cs typeface="等线" panose="02010600030101010101" pitchFamily="2" charset="-122"/>
              </a:rPr>
              <a:t>Row</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Row</a:t>
            </a:r>
            <a:r>
              <a:rPr lang="zh-CN" altLang="en-US">
                <a:latin typeface="等线" panose="02010600030101010101" pitchFamily="2" charset="-122"/>
                <a:ea typeface="等线" panose="02010600030101010101" pitchFamily="2" charset="-122"/>
                <a:cs typeface="等线" panose="02010600030101010101" pitchFamily="2" charset="-122"/>
              </a:rPr>
              <a:t>的内容会在后续章节中讲解，这里只要知道</a:t>
            </a:r>
            <a:r>
              <a:rPr lang="en-US" altLang="zh-CN">
                <a:latin typeface="等线" panose="02010600030101010101" pitchFamily="2" charset="-122"/>
                <a:ea typeface="等线" panose="02010600030101010101" pitchFamily="2" charset="-122"/>
                <a:cs typeface="等线" panose="02010600030101010101" pitchFamily="2" charset="-122"/>
              </a:rPr>
              <a:t>Row</a:t>
            </a:r>
            <a:r>
              <a:rPr lang="zh-CN" altLang="en-US">
                <a:latin typeface="等线" panose="02010600030101010101" pitchFamily="2" charset="-122"/>
                <a:ea typeface="等线" panose="02010600030101010101" pitchFamily="2" charset="-122"/>
                <a:cs typeface="等线" panose="02010600030101010101" pitchFamily="2" charset="-122"/>
              </a:rPr>
              <a:t>内部的组件会横向排列即可。</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行代码创建一个复选框组件，用于显示当前选中状态并接收用户交互。</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行代码设置复选框当前是否被选中，值来自一个状态变量</a:t>
            </a:r>
            <a:r>
              <a:rPr lang="en-US" altLang="zh-CN">
                <a:latin typeface="等线" panose="02010600030101010101" pitchFamily="2" charset="-122"/>
                <a:ea typeface="等线" panose="02010600030101010101" pitchFamily="2" charset="-122"/>
                <a:cs typeface="等线" panose="02010600030101010101" pitchFamily="2" charset="-122"/>
              </a:rPr>
              <a:t>checked</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行代码定义当用户点击复选框，状态发生改变时的回调函数。这里通过</a:t>
            </a:r>
            <a:r>
              <a:rPr lang="en-US" altLang="zh-CN">
                <a:latin typeface="等线" panose="02010600030101010101" pitchFamily="2" charset="-122"/>
                <a:ea typeface="等线" panose="02010600030101010101" pitchFamily="2" charset="-122"/>
                <a:cs typeface="等线" panose="02010600030101010101" pitchFamily="2" charset="-122"/>
              </a:rPr>
              <a:t>it</a:t>
            </a:r>
            <a:r>
              <a:rPr lang="zh-CN" altLang="en-US">
                <a:latin typeface="等线" panose="02010600030101010101" pitchFamily="2" charset="-122"/>
                <a:ea typeface="等线" panose="02010600030101010101" pitchFamily="2" charset="-122"/>
                <a:cs typeface="等线" panose="02010600030101010101" pitchFamily="2" charset="-122"/>
              </a:rPr>
              <a:t>获取当前新的选中状态，并赋值给状态变量</a:t>
            </a:r>
            <a:r>
              <a:rPr lang="en-US" altLang="zh-CN">
                <a:latin typeface="等线" panose="02010600030101010101" pitchFamily="2" charset="-122"/>
                <a:ea typeface="等线" panose="02010600030101010101" pitchFamily="2" charset="-122"/>
                <a:cs typeface="等线" panose="02010600030101010101" pitchFamily="2" charset="-122"/>
              </a:rPr>
              <a:t>checked</a:t>
            </a:r>
            <a:r>
              <a:rPr lang="zh-CN" altLang="en-US">
                <a:latin typeface="等线" panose="02010600030101010101" pitchFamily="2" charset="-122"/>
                <a:ea typeface="等线" panose="02010600030101010101" pitchFamily="2" charset="-122"/>
                <a:cs typeface="等线" panose="02010600030101010101" pitchFamily="2" charset="-122"/>
              </a:rPr>
              <a:t>，从而实现状态更新和界面刷新</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103" name="图片 26"/>
          <p:cNvPicPr>
            <a:picLocks noChangeAspect="1"/>
          </p:cNvPicPr>
          <p:nvPr/>
        </p:nvPicPr>
        <p:blipFill>
          <a:blip r:embed="rId2"/>
          <a:stretch>
            <a:fillRect/>
          </a:stretch>
        </p:blipFill>
        <p:spPr>
          <a:xfrm>
            <a:off x="2368550" y="3429000"/>
            <a:ext cx="2401570" cy="120777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5.4.8 RadioButton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6096000" y="79756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var selectedOption by remember { mutableStateOf("Male")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Column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Row(verticalAlignment = Alignment.CenterVertically)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RadioButton(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selected = selectedOption == "Male",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onClick = { selectedOption = "Male"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Text("Male")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Row(verticalAlignment = Alignment.CenterVertically)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RadioButton(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selected = selectedOption == "Female",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                onClick = { selectedOption = "Female"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rPr>
                        <a:t>            Text("Female")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19 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rPr>
                        <a:t>        Text("Selected: $selectedOption")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104" name="图片 27"/>
          <p:cNvPicPr>
            <a:picLocks noChangeAspect="1"/>
          </p:cNvPicPr>
          <p:nvPr/>
        </p:nvPicPr>
        <p:blipFill>
          <a:blip r:embed="rId2"/>
          <a:stretch>
            <a:fillRect/>
          </a:stretch>
        </p:blipFill>
        <p:spPr>
          <a:xfrm>
            <a:off x="4297045" y="1452880"/>
            <a:ext cx="1623695" cy="1738630"/>
          </a:xfrm>
          <a:prstGeom prst="rect">
            <a:avLst/>
          </a:prstGeom>
          <a:noFill/>
          <a:ln>
            <a:noFill/>
          </a:ln>
        </p:spPr>
      </p:pic>
      <p:sp>
        <p:nvSpPr>
          <p:cNvPr id="3" name="文本框 2"/>
          <p:cNvSpPr txBox="1"/>
          <p:nvPr/>
        </p:nvSpPr>
        <p:spPr>
          <a:xfrm>
            <a:off x="666750" y="3191510"/>
            <a:ext cx="5253990" cy="2137410"/>
          </a:xfrm>
          <a:prstGeom prst="rect">
            <a:avLst/>
          </a:prstGeom>
        </p:spPr>
        <p:txBody>
          <a:bodyPr wrap="square">
            <a:no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这个例子中定义了两个性别选项，通过</a:t>
            </a:r>
            <a:r>
              <a:rPr lang="en-US" altLang="zh-CN">
                <a:latin typeface="等线" panose="02010600030101010101" pitchFamily="2" charset="-122"/>
                <a:ea typeface="等线" panose="02010600030101010101" pitchFamily="2" charset="-122"/>
                <a:cs typeface="等线" panose="02010600030101010101" pitchFamily="2" charset="-122"/>
              </a:rPr>
              <a:t>RadioButton</a:t>
            </a:r>
            <a:r>
              <a:rPr lang="zh-CN" altLang="en-US">
                <a:latin typeface="等线" panose="02010600030101010101" pitchFamily="2" charset="-122"/>
                <a:ea typeface="等线" panose="02010600030101010101" pitchFamily="2" charset="-122"/>
                <a:cs typeface="等线" panose="02010600030101010101" pitchFamily="2" charset="-122"/>
              </a:rPr>
              <a:t>和文本组合展示，并通过状态</a:t>
            </a:r>
            <a:r>
              <a:rPr lang="en-US" altLang="zh-CN">
                <a:latin typeface="等线" panose="02010600030101010101" pitchFamily="2" charset="-122"/>
                <a:ea typeface="等线" panose="02010600030101010101" pitchFamily="2" charset="-122"/>
                <a:cs typeface="等线" panose="02010600030101010101" pitchFamily="2" charset="-122"/>
              </a:rPr>
              <a:t> selectedOption</a:t>
            </a:r>
            <a:r>
              <a:rPr lang="zh-CN" altLang="en-US">
                <a:latin typeface="等线" panose="02010600030101010101" pitchFamily="2" charset="-122"/>
                <a:ea typeface="等线" panose="02010600030101010101" pitchFamily="2" charset="-122"/>
                <a:cs typeface="等线" panose="02010600030101010101" pitchFamily="2" charset="-122"/>
              </a:rPr>
              <a:t>来管理选中项。点击其中一个选项，文本会显示当前选择。</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行代码创建纵向布局</a:t>
            </a:r>
            <a:r>
              <a:rPr lang="en-US" altLang="zh-CN">
                <a:latin typeface="等线" panose="02010600030101010101" pitchFamily="2" charset="-122"/>
                <a:ea typeface="等线" panose="02010600030101010101" pitchFamily="2" charset="-122"/>
                <a:cs typeface="等线" panose="02010600030101010101" pitchFamily="2" charset="-122"/>
              </a:rPr>
              <a:t>Column</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Column</a:t>
            </a:r>
            <a:r>
              <a:rPr lang="zh-CN" altLang="en-US">
                <a:latin typeface="等线" panose="02010600030101010101" pitchFamily="2" charset="-122"/>
                <a:ea typeface="等线" panose="02010600030101010101" pitchFamily="2" charset="-122"/>
                <a:cs typeface="等线" panose="02010600030101010101" pitchFamily="2" charset="-122"/>
              </a:rPr>
              <a:t>的内容会在后续章节中讲解，这里只要知道</a:t>
            </a:r>
            <a:r>
              <a:rPr lang="en-US" altLang="zh-CN">
                <a:latin typeface="等线" panose="02010600030101010101" pitchFamily="2" charset="-122"/>
                <a:ea typeface="等线" panose="02010600030101010101" pitchFamily="2" charset="-122"/>
                <a:cs typeface="等线" panose="02010600030101010101" pitchFamily="2" charset="-122"/>
              </a:rPr>
              <a:t>Column</a:t>
            </a:r>
            <a:r>
              <a:rPr lang="zh-CN" altLang="en-US">
                <a:latin typeface="等线" panose="02010600030101010101" pitchFamily="2" charset="-122"/>
                <a:ea typeface="等线" panose="02010600030101010101" pitchFamily="2" charset="-122"/>
                <a:cs typeface="等线" panose="02010600030101010101" pitchFamily="2" charset="-122"/>
              </a:rPr>
              <a:t>内部的组件会纵向排列即可。</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
        <p:nvSpPr>
          <p:cNvPr id="8" name="文本框 7"/>
          <p:cNvSpPr txBox="1"/>
          <p:nvPr/>
        </p:nvSpPr>
        <p:spPr>
          <a:xfrm>
            <a:off x="666750" y="5325745"/>
            <a:ext cx="10900410" cy="1322070"/>
          </a:xfrm>
          <a:prstGeom prst="rect">
            <a:avLst/>
          </a:prstGeom>
        </p:spPr>
        <p:txBody>
          <a:bodyPr wrap="square">
            <a:spAutoFit/>
          </a:bodyPr>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selected </a:t>
            </a:r>
            <a:r>
              <a:rPr lang="zh-CN" altLang="en-US">
                <a:latin typeface="等线" panose="02010600030101010101" pitchFamily="2" charset="-122"/>
                <a:ea typeface="等线" panose="02010600030101010101" pitchFamily="2" charset="-122"/>
                <a:cs typeface="等线" panose="02010600030101010101" pitchFamily="2" charset="-122"/>
              </a:rPr>
              <a:t>这个属性用于表示当前单选按钮是否被选中。通过比较</a:t>
            </a:r>
            <a:r>
              <a:rPr lang="en-US" altLang="zh-CN">
                <a:latin typeface="等线" panose="02010600030101010101" pitchFamily="2" charset="-122"/>
                <a:ea typeface="等线" panose="02010600030101010101" pitchFamily="2" charset="-122"/>
                <a:cs typeface="等线" panose="02010600030101010101" pitchFamily="2" charset="-122"/>
              </a:rPr>
              <a:t> selectedOption</a:t>
            </a:r>
            <a:r>
              <a:rPr lang="zh-CN" altLang="en-US">
                <a:latin typeface="等线" panose="02010600030101010101" pitchFamily="2" charset="-122"/>
                <a:ea typeface="等线" panose="02010600030101010101" pitchFamily="2" charset="-122"/>
                <a:cs typeface="等线" panose="02010600030101010101" pitchFamily="2" charset="-122"/>
              </a:rPr>
              <a:t>的值是否为</a:t>
            </a:r>
            <a:r>
              <a:rPr lang="en-US" altLang="zh-CN">
                <a:latin typeface="等线" panose="02010600030101010101" pitchFamily="2" charset="-122"/>
                <a:ea typeface="等线" panose="02010600030101010101" pitchFamily="2" charset="-122"/>
                <a:cs typeface="等线" panose="02010600030101010101" pitchFamily="2" charset="-122"/>
              </a:rPr>
              <a:t>Male</a:t>
            </a:r>
            <a:r>
              <a:rPr lang="zh-CN" altLang="en-US">
                <a:latin typeface="等线" panose="02010600030101010101" pitchFamily="2" charset="-122"/>
                <a:ea typeface="等线" panose="02010600030101010101" pitchFamily="2" charset="-122"/>
                <a:cs typeface="等线" panose="02010600030101010101" pitchFamily="2" charset="-122"/>
              </a:rPr>
              <a:t>来确定，如果是，按钮就处于选中状态。</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lgn="just" defTabSz="266700" fontAlgn="auto">
              <a:lnSpc>
                <a:spcPts val="2400"/>
              </a:lnSpc>
              <a:spcBef>
                <a:spcPct val="0"/>
              </a:spcBef>
              <a:spcAft>
                <a:spcPct val="0"/>
              </a:spcAft>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7</a:t>
            </a:r>
            <a:r>
              <a:rPr lang="zh-CN" altLang="en-US">
                <a:latin typeface="等线" panose="02010600030101010101" pitchFamily="2" charset="-122"/>
                <a:ea typeface="等线" panose="02010600030101010101" pitchFamily="2" charset="-122"/>
                <a:cs typeface="等线" panose="02010600030101010101" pitchFamily="2" charset="-122"/>
              </a:rPr>
              <a:t>行代码是用户点击这个单选按钮时的行为，这里的逻辑是将</a:t>
            </a:r>
            <a:r>
              <a:rPr lang="en-US" altLang="zh-CN">
                <a:latin typeface="等线" panose="02010600030101010101" pitchFamily="2" charset="-122"/>
                <a:ea typeface="等线" panose="02010600030101010101" pitchFamily="2" charset="-122"/>
                <a:cs typeface="等线" panose="02010600030101010101" pitchFamily="2" charset="-122"/>
              </a:rPr>
              <a:t>selectedOption</a:t>
            </a:r>
            <a:r>
              <a:rPr lang="zh-CN" altLang="en-US">
                <a:latin typeface="等线" panose="02010600030101010101" pitchFamily="2" charset="-122"/>
                <a:ea typeface="等线" panose="02010600030101010101" pitchFamily="2" charset="-122"/>
                <a:cs typeface="等线" panose="02010600030101010101" pitchFamily="2" charset="-122"/>
              </a:rPr>
              <a:t>设置为</a:t>
            </a:r>
            <a:r>
              <a:rPr lang="en-US" altLang="zh-CN">
                <a:latin typeface="等线" panose="02010600030101010101" pitchFamily="2" charset="-122"/>
                <a:ea typeface="等线" panose="02010600030101010101" pitchFamily="2" charset="-122"/>
                <a:cs typeface="等线" panose="02010600030101010101" pitchFamily="2" charset="-122"/>
              </a:rPr>
              <a:t>Male</a:t>
            </a:r>
            <a:r>
              <a:rPr lang="zh-CN" altLang="en-US">
                <a:latin typeface="等线" panose="02010600030101010101" pitchFamily="2" charset="-122"/>
                <a:ea typeface="等线" panose="02010600030101010101" pitchFamily="2" charset="-122"/>
                <a:cs typeface="等线" panose="02010600030101010101" pitchFamily="2" charset="-122"/>
              </a:rPr>
              <a:t>，表示选择了该选项</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5.4.9 Switch</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Switch</a:t>
            </a:r>
            <a:r>
              <a:rPr lang="zh-CN" altLang="en-US" sz="2000" dirty="0">
                <a:latin typeface="等线" panose="02010600030101010101" pitchFamily="2" charset="-122"/>
                <a:ea typeface="等线" panose="02010600030101010101" pitchFamily="2" charset="-122"/>
                <a:cs typeface="等线" panose="02010600030101010101" pitchFamily="2" charset="-122"/>
              </a:rPr>
              <a:t>提供的用于切换</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开</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关</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状态的组件，常用于布尔选项的控制，例如启用</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禁用某个功能。</a:t>
            </a:r>
            <a:r>
              <a:rPr lang="en-US" altLang="zh-CN" sz="2000" dirty="0">
                <a:latin typeface="等线" panose="02010600030101010101" pitchFamily="2" charset="-122"/>
                <a:ea typeface="等线" panose="02010600030101010101" pitchFamily="2" charset="-122"/>
                <a:cs typeface="等线" panose="02010600030101010101" pitchFamily="2" charset="-122"/>
              </a:rPr>
              <a:t>Switch</a:t>
            </a:r>
            <a:r>
              <a:rPr lang="zh-CN" altLang="en-US" sz="2000" dirty="0">
                <a:latin typeface="等线" panose="02010600030101010101" pitchFamily="2" charset="-122"/>
                <a:ea typeface="等线" panose="02010600030101010101" pitchFamily="2" charset="-122"/>
                <a:cs typeface="等线" panose="02010600030101010101" pitchFamily="2" charset="-122"/>
              </a:rPr>
              <a:t>具有两个关键参数：</a:t>
            </a:r>
            <a:r>
              <a:rPr lang="en-US" altLang="zh-CN" sz="2000" dirty="0">
                <a:latin typeface="等线" panose="02010600030101010101" pitchFamily="2" charset="-122"/>
                <a:ea typeface="等线" panose="02010600030101010101" pitchFamily="2" charset="-122"/>
                <a:cs typeface="等线" panose="02010600030101010101" pitchFamily="2" charset="-122"/>
              </a:rPr>
              <a:t>checked</a:t>
            </a:r>
            <a:r>
              <a:rPr lang="zh-CN" altLang="en-US" sz="2000" dirty="0">
                <a:latin typeface="等线" panose="02010600030101010101" pitchFamily="2" charset="-122"/>
                <a:ea typeface="等线" panose="02010600030101010101" pitchFamily="2" charset="-122"/>
                <a:cs typeface="等线" panose="02010600030101010101" pitchFamily="2" charset="-122"/>
              </a:rPr>
              <a:t>表示当前状态，</a:t>
            </a:r>
            <a:r>
              <a:rPr lang="en-US" altLang="zh-CN" sz="2000" dirty="0">
                <a:latin typeface="等线" panose="02010600030101010101" pitchFamily="2" charset="-122"/>
                <a:ea typeface="等线" panose="02010600030101010101" pitchFamily="2" charset="-122"/>
                <a:cs typeface="等线" panose="02010600030101010101" pitchFamily="2" charset="-122"/>
              </a:rPr>
              <a:t>onCheckedChange</a:t>
            </a:r>
            <a:r>
              <a:rPr lang="zh-CN" altLang="en-US" sz="2000" dirty="0">
                <a:latin typeface="等线" panose="02010600030101010101" pitchFamily="2" charset="-122"/>
                <a:ea typeface="等线" panose="02010600030101010101" pitchFamily="2" charset="-122"/>
                <a:cs typeface="等线" panose="02010600030101010101" pitchFamily="2" charset="-122"/>
              </a:rPr>
              <a:t>用于响应用户交互并更新状态</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5332095" y="377444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var checked</a:t>
                      </a:r>
                      <a:r>
                        <a:rPr lang="en-US" altLang="zh-CN" sz="1400">
                          <a:solidFill>
                            <a:srgbClr val="008080"/>
                          </a:solidFill>
                          <a:latin typeface="等线" panose="02010600030101010101" pitchFamily="2" charset="-122"/>
                          <a:ea typeface="等线" panose="02010600030101010101" pitchFamily="2" charset="-122"/>
                        </a:rPr>
                        <a:t>State by remember { mutableStateOf(true)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Switch(</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checked = checked</a:t>
                      </a:r>
                      <a:r>
                        <a:rPr lang="en-US" altLang="zh-CN" sz="1400">
                          <a:solidFill>
                            <a:srgbClr val="008080"/>
                          </a:solidFill>
                          <a:latin typeface="等线" panose="02010600030101010101" pitchFamily="2" charset="-122"/>
                          <a:ea typeface="等线" panose="02010600030101010101" pitchFamily="2" charset="-122"/>
                        </a:rPr>
                        <a:t>State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onCheckedChange = { checkedState= it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106" name="图片 28"/>
          <p:cNvPicPr>
            <a:picLocks noChangeAspect="1"/>
          </p:cNvPicPr>
          <p:nvPr/>
        </p:nvPicPr>
        <p:blipFill>
          <a:blip r:embed="rId2"/>
          <a:stretch>
            <a:fillRect/>
          </a:stretch>
        </p:blipFill>
        <p:spPr>
          <a:xfrm>
            <a:off x="2541270" y="3484880"/>
            <a:ext cx="1847215" cy="1646555"/>
          </a:xfrm>
          <a:prstGeom prst="rect">
            <a:avLst/>
          </a:prstGeom>
          <a:noFill/>
          <a:ln>
            <a:noFill/>
          </a:ln>
        </p:spPr>
      </p:pic>
      <p:sp>
        <p:nvSpPr>
          <p:cNvPr id="11" name="文本框 10"/>
          <p:cNvSpPr txBox="1"/>
          <p:nvPr/>
        </p:nvSpPr>
        <p:spPr>
          <a:xfrm>
            <a:off x="4507230" y="5131435"/>
            <a:ext cx="7061200" cy="1476375"/>
          </a:xfrm>
          <a:prstGeom prst="rect">
            <a:avLst/>
          </a:prstGeom>
          <a:noFill/>
        </p:spPr>
        <p:txBody>
          <a:bodyPr wrap="square" rtlCol="0">
            <a:spAutoFit/>
          </a:bodyPr>
          <a:p>
            <a:pPr marL="285750" indent="-285750">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checked</a:t>
            </a:r>
            <a:r>
              <a:rPr lang="zh-CN" altLang="en-US">
                <a:latin typeface="等线" panose="02010600030101010101" pitchFamily="2" charset="-122"/>
                <a:ea typeface="等线" panose="02010600030101010101" pitchFamily="2" charset="-122"/>
                <a:cs typeface="等线" panose="02010600030101010101" pitchFamily="2" charset="-122"/>
              </a:rPr>
              <a:t>表示当前的状态</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开</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或者</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关</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true</a:t>
            </a:r>
            <a:r>
              <a:rPr lang="zh-CN" altLang="en-US">
                <a:latin typeface="等线" panose="02010600030101010101" pitchFamily="2" charset="-122"/>
                <a:ea typeface="等线" panose="02010600030101010101" pitchFamily="2" charset="-122"/>
                <a:cs typeface="等线" panose="02010600030101010101" pitchFamily="2" charset="-122"/>
              </a:rPr>
              <a:t>则处于</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开</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状态，</a:t>
            </a:r>
            <a:r>
              <a:rPr lang="en-US" altLang="zh-CN">
                <a:latin typeface="等线" panose="02010600030101010101" pitchFamily="2" charset="-122"/>
                <a:ea typeface="等线" panose="02010600030101010101" pitchFamily="2" charset="-122"/>
                <a:cs typeface="等线" panose="02010600030101010101" pitchFamily="2" charset="-122"/>
              </a:rPr>
              <a:t>false</a:t>
            </a:r>
            <a:r>
              <a:rPr lang="zh-CN" altLang="en-US">
                <a:latin typeface="等线" panose="02010600030101010101" pitchFamily="2" charset="-122"/>
                <a:ea typeface="等线" panose="02010600030101010101" pitchFamily="2" charset="-122"/>
                <a:cs typeface="等线" panose="02010600030101010101" pitchFamily="2" charset="-122"/>
              </a:rPr>
              <a:t>则处于</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关</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状态，而这个状态由状态变量</a:t>
            </a:r>
            <a:r>
              <a:rPr lang="en-US" altLang="zh-CN">
                <a:latin typeface="等线" panose="02010600030101010101" pitchFamily="2" charset="-122"/>
                <a:ea typeface="等线" panose="02010600030101010101" pitchFamily="2" charset="-122"/>
                <a:cs typeface="等线" panose="02010600030101010101" pitchFamily="2" charset="-122"/>
              </a:rPr>
              <a:t>checkedState</a:t>
            </a:r>
            <a:r>
              <a:rPr lang="zh-CN" altLang="en-US">
                <a:latin typeface="等线" panose="02010600030101010101" pitchFamily="2" charset="-122"/>
                <a:ea typeface="等线" panose="02010600030101010101" pitchFamily="2" charset="-122"/>
                <a:cs typeface="等线" panose="02010600030101010101" pitchFamily="2" charset="-122"/>
              </a:rPr>
              <a:t>传递。</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行代码是在开关状态变化的时候被调用，</a:t>
            </a:r>
            <a:r>
              <a:rPr lang="en-US" altLang="zh-CN">
                <a:latin typeface="等线" panose="02010600030101010101" pitchFamily="2" charset="-122"/>
                <a:ea typeface="等线" panose="02010600030101010101" pitchFamily="2" charset="-122"/>
                <a:cs typeface="等线" panose="02010600030101010101" pitchFamily="2" charset="-122"/>
              </a:rPr>
              <a:t>it</a:t>
            </a:r>
            <a:r>
              <a:rPr lang="zh-CN" altLang="en-US">
                <a:latin typeface="等线" panose="02010600030101010101" pitchFamily="2" charset="-122"/>
                <a:ea typeface="等线" panose="02010600030101010101" pitchFamily="2" charset="-122"/>
                <a:cs typeface="等线" panose="02010600030101010101" pitchFamily="2" charset="-122"/>
              </a:rPr>
              <a:t>表示开关状态（</a:t>
            </a:r>
            <a:r>
              <a:rPr lang="en-US" altLang="zh-CN">
                <a:latin typeface="等线" panose="02010600030101010101" pitchFamily="2" charset="-122"/>
                <a:ea typeface="等线" panose="02010600030101010101" pitchFamily="2" charset="-122"/>
                <a:cs typeface="等线" panose="02010600030101010101" pitchFamily="2" charset="-122"/>
              </a:rPr>
              <a:t>true/false</a:t>
            </a:r>
            <a:r>
              <a:rPr lang="zh-CN" altLang="en-US">
                <a:latin typeface="等线" panose="02010600030101010101" pitchFamily="2" charset="-122"/>
                <a:ea typeface="等线" panose="02010600030101010101" pitchFamily="2" charset="-122"/>
                <a:cs typeface="等线" panose="02010600030101010101" pitchFamily="2" charset="-122"/>
              </a:rPr>
              <a:t>），将开关状态保存在</a:t>
            </a:r>
            <a:r>
              <a:rPr lang="en-US" altLang="zh-CN">
                <a:latin typeface="等线" panose="02010600030101010101" pitchFamily="2" charset="-122"/>
                <a:ea typeface="等线" panose="02010600030101010101" pitchFamily="2" charset="-122"/>
                <a:cs typeface="等线" panose="02010600030101010101" pitchFamily="2" charset="-122"/>
              </a:rPr>
              <a:t>checkedState</a:t>
            </a:r>
            <a:r>
              <a:rPr lang="zh-CN" altLang="en-US">
                <a:latin typeface="等线" panose="02010600030101010101" pitchFamily="2" charset="-122"/>
                <a:ea typeface="等线" panose="02010600030101010101" pitchFamily="2" charset="-122"/>
                <a:cs typeface="等线" panose="02010600030101010101" pitchFamily="2" charset="-122"/>
              </a:rPr>
              <a:t>中</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5.4.9 Switch</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nvGraphicFramePr>
        <p:xfrm>
          <a:off x="5857240" y="30435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var checked by remember { mutableStateOf(true)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endParaRPr lang="en-US" altLang="zh-CN" sz="14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Switch(</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checked = checked,</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onCheckedChange = { checked = it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thumbContent =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if (checked)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Icon(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rPr>
                        <a:t>                imageVector = Icons.Filled.Check,</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rPr>
                        <a:t>                contentDescription = null,</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rPr>
                        <a:t>                modifier = Modifier.size(SwitchDefaults.IconSize),</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11" name="文本框 10"/>
          <p:cNvSpPr txBox="1"/>
          <p:nvPr/>
        </p:nvSpPr>
        <p:spPr>
          <a:xfrm>
            <a:off x="915670" y="4157345"/>
            <a:ext cx="4765675" cy="2244725"/>
          </a:xfrm>
          <a:prstGeom prst="rect">
            <a:avLst/>
          </a:prstGeom>
          <a:noFill/>
        </p:spPr>
        <p:txBody>
          <a:bodyPr wrap="square" rtlCol="0">
            <a:noAutofit/>
          </a:bodyPr>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thumbContent</a:t>
            </a:r>
            <a:r>
              <a:rPr lang="zh-CN" altLang="en-US">
                <a:latin typeface="等线" panose="02010600030101010101" pitchFamily="2" charset="-122"/>
                <a:ea typeface="等线" panose="02010600030101010101" pitchFamily="2" charset="-122"/>
                <a:cs typeface="等线" panose="02010600030101010101" pitchFamily="2" charset="-122"/>
              </a:rPr>
              <a:t>是</a:t>
            </a:r>
            <a:r>
              <a:rPr lang="en-US" altLang="zh-CN">
                <a:latin typeface="等线" panose="02010600030101010101" pitchFamily="2" charset="-122"/>
                <a:ea typeface="等线" panose="02010600030101010101" pitchFamily="2" charset="-122"/>
                <a:cs typeface="等线" panose="02010600030101010101" pitchFamily="2" charset="-122"/>
              </a:rPr>
              <a:t>Switch</a:t>
            </a:r>
            <a:r>
              <a:rPr lang="zh-CN" altLang="en-US">
                <a:latin typeface="等线" panose="02010600030101010101" pitchFamily="2" charset="-122"/>
                <a:ea typeface="等线" panose="02010600030101010101" pitchFamily="2" charset="-122"/>
                <a:cs typeface="等线" panose="02010600030101010101" pitchFamily="2" charset="-122"/>
              </a:rPr>
              <a:t>的一个可选参数，用于自定义</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滑块</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部分的内容（也就是开关上那个可以左右滑动的小圆点），这行传入一个</a:t>
            </a:r>
            <a:r>
              <a:rPr lang="en-US" altLang="zh-CN">
                <a:latin typeface="等线" panose="02010600030101010101" pitchFamily="2" charset="-122"/>
                <a:ea typeface="等线" panose="02010600030101010101" pitchFamily="2" charset="-122"/>
                <a:cs typeface="等线" panose="02010600030101010101" pitchFamily="2" charset="-122"/>
              </a:rPr>
              <a:t>Lambda</a:t>
            </a:r>
            <a:r>
              <a:rPr lang="zh-CN" altLang="en-US">
                <a:latin typeface="等线" panose="02010600030101010101" pitchFamily="2" charset="-122"/>
                <a:ea typeface="等线" panose="02010600030101010101" pitchFamily="2" charset="-122"/>
                <a:cs typeface="等线" panose="02010600030101010101" pitchFamily="2" charset="-122"/>
              </a:rPr>
              <a:t>表达式来自定义这个滑块内容。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8</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Icon</a:t>
            </a:r>
            <a:r>
              <a:rPr lang="zh-CN" altLang="en-US">
                <a:latin typeface="等线" panose="02010600030101010101" pitchFamily="2" charset="-122"/>
                <a:ea typeface="等线" panose="02010600030101010101" pitchFamily="2" charset="-122"/>
                <a:cs typeface="等线" panose="02010600030101010101" pitchFamily="2" charset="-122"/>
              </a:rPr>
              <a:t>组件用于在滑块中显示一个勾选图标</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108" name="图片 29"/>
          <p:cNvPicPr>
            <a:picLocks noChangeAspect="1"/>
          </p:cNvPicPr>
          <p:nvPr/>
        </p:nvPicPr>
        <p:blipFill>
          <a:blip r:embed="rId2"/>
          <a:stretch>
            <a:fillRect/>
          </a:stretch>
        </p:blipFill>
        <p:spPr>
          <a:xfrm>
            <a:off x="2452688" y="2656840"/>
            <a:ext cx="1691005" cy="154432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5.4.10 Slider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Slider</a:t>
            </a:r>
            <a:r>
              <a:rPr lang="zh-CN" altLang="en-US" sz="2000" dirty="0">
                <a:latin typeface="等线" panose="02010600030101010101" pitchFamily="2" charset="-122"/>
                <a:ea typeface="等线" panose="02010600030101010101" pitchFamily="2" charset="-122"/>
                <a:cs typeface="等线" panose="02010600030101010101" pitchFamily="2" charset="-122"/>
              </a:rPr>
              <a:t>提供的滑动条组件，允许用户通过拖动滑块在连续范围内选择数值，常用于音量、亮度、进度等控制场景。支持设置最小值、最大值、步长，还可以监听值的变化。通过自定义</a:t>
            </a:r>
            <a:r>
              <a:rPr lang="en-US" altLang="zh-CN" sz="2000" dirty="0">
                <a:latin typeface="等线" panose="02010600030101010101" pitchFamily="2" charset="-122"/>
                <a:ea typeface="等线" panose="02010600030101010101" pitchFamily="2" charset="-122"/>
                <a:cs typeface="等线" panose="02010600030101010101" pitchFamily="2" charset="-122"/>
              </a:rPr>
              <a:t>value</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onValueChange</a:t>
            </a:r>
            <a:r>
              <a:rPr lang="zh-CN" altLang="en-US" sz="2000" dirty="0">
                <a:latin typeface="等线" panose="02010600030101010101" pitchFamily="2" charset="-122"/>
                <a:ea typeface="等线" panose="02010600030101010101" pitchFamily="2" charset="-122"/>
                <a:cs typeface="等线" panose="02010600030101010101" pitchFamily="2" charset="-122"/>
              </a:rPr>
              <a:t>等参数，实现对用户输入的实时响应</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915670" y="4996180"/>
            <a:ext cx="10652760" cy="1734185"/>
          </a:xfrm>
          <a:prstGeom prst="rect">
            <a:avLst/>
          </a:prstGeom>
          <a:noFill/>
        </p:spPr>
        <p:txBody>
          <a:bodyPr wrap="square" rtlCol="0">
            <a:noAutofit/>
          </a:bodyPr>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sliderPosition</a:t>
            </a:r>
            <a:r>
              <a:rPr lang="zh-CN" altLang="en-US">
                <a:latin typeface="等线" panose="02010600030101010101" pitchFamily="2" charset="-122"/>
                <a:ea typeface="等线" panose="02010600030101010101" pitchFamily="2" charset="-122"/>
                <a:cs typeface="等线" panose="02010600030101010101" pitchFamily="2" charset="-122"/>
              </a:rPr>
              <a:t>用来记录</a:t>
            </a:r>
            <a:r>
              <a:rPr lang="en-US" altLang="zh-CN">
                <a:latin typeface="等线" panose="02010600030101010101" pitchFamily="2" charset="-122"/>
                <a:ea typeface="等线" panose="02010600030101010101" pitchFamily="2" charset="-122"/>
                <a:cs typeface="等线" panose="02010600030101010101" pitchFamily="2" charset="-122"/>
              </a:rPr>
              <a:t>Slider</a:t>
            </a:r>
            <a:r>
              <a:rPr lang="zh-CN" altLang="en-US">
                <a:latin typeface="等线" panose="02010600030101010101" pitchFamily="2" charset="-122"/>
                <a:ea typeface="等线" panose="02010600030101010101" pitchFamily="2" charset="-122"/>
                <a:cs typeface="等线" panose="02010600030101010101" pitchFamily="2" charset="-122"/>
              </a:rPr>
              <a:t>的滑动状态。</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行代码是字符串的格式化输出，其中</a:t>
            </a:r>
            <a:r>
              <a:rPr lang="en-US" altLang="zh-CN">
                <a:latin typeface="等线" panose="02010600030101010101" pitchFamily="2" charset="-122"/>
                <a:ea typeface="等线" panose="02010600030101010101" pitchFamily="2" charset="-122"/>
                <a:cs typeface="等线" panose="02010600030101010101" pitchFamily="2" charset="-122"/>
              </a:rPr>
              <a:t>"%.2f"</a:t>
            </a:r>
            <a:r>
              <a:rPr lang="zh-CN" altLang="en-US">
                <a:latin typeface="等线" panose="02010600030101010101" pitchFamily="2" charset="-122"/>
                <a:ea typeface="等线" panose="02010600030101010101" pitchFamily="2" charset="-122"/>
                <a:cs typeface="等线" panose="02010600030101010101" pitchFamily="2" charset="-122"/>
              </a:rPr>
              <a:t>表示显示小数点后</a:t>
            </a:r>
            <a:r>
              <a:rPr lang="en-US" altLang="zh-CN">
                <a:latin typeface="等线" panose="02010600030101010101" pitchFamily="2" charset="-122"/>
                <a:ea typeface="等线" panose="02010600030101010101" pitchFamily="2" charset="-122"/>
                <a:cs typeface="等线" panose="02010600030101010101" pitchFamily="2" charset="-122"/>
              </a:rPr>
              <a:t>2</a:t>
            </a:r>
            <a:r>
              <a:rPr lang="zh-CN" altLang="en-US">
                <a:latin typeface="等线" panose="02010600030101010101" pitchFamily="2" charset="-122"/>
                <a:ea typeface="等线" panose="02010600030101010101" pitchFamily="2" charset="-122"/>
                <a:cs typeface="等线" panose="02010600030101010101" pitchFamily="2" charset="-122"/>
              </a:rPr>
              <a:t>位。</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行代码创建了</a:t>
            </a:r>
            <a:r>
              <a:rPr lang="en-US" altLang="zh-CN">
                <a:latin typeface="等线" panose="02010600030101010101" pitchFamily="2" charset="-122"/>
                <a:ea typeface="等线" panose="02010600030101010101" pitchFamily="2" charset="-122"/>
                <a:cs typeface="等线" panose="02010600030101010101" pitchFamily="2" charset="-122"/>
              </a:rPr>
              <a:t>Slider</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value</a:t>
            </a:r>
            <a:r>
              <a:rPr lang="zh-CN" altLang="en-US">
                <a:latin typeface="等线" panose="02010600030101010101" pitchFamily="2" charset="-122"/>
                <a:ea typeface="等线" panose="02010600030101010101" pitchFamily="2" charset="-122"/>
                <a:cs typeface="等线" panose="02010600030101010101" pitchFamily="2" charset="-122"/>
              </a:rPr>
              <a:t>表示</a:t>
            </a:r>
            <a:r>
              <a:rPr lang="en-US" altLang="zh-CN">
                <a:latin typeface="等线" panose="02010600030101010101" pitchFamily="2" charset="-122"/>
                <a:ea typeface="等线" panose="02010600030101010101" pitchFamily="2" charset="-122"/>
                <a:cs typeface="等线" panose="02010600030101010101" pitchFamily="2" charset="-122"/>
              </a:rPr>
              <a:t>Slider</a:t>
            </a:r>
            <a:r>
              <a:rPr lang="zh-CN" altLang="en-US">
                <a:latin typeface="等线" panose="02010600030101010101" pitchFamily="2" charset="-122"/>
                <a:ea typeface="等线" panose="02010600030101010101" pitchFamily="2" charset="-122"/>
                <a:cs typeface="等线" panose="02010600030101010101" pitchFamily="2" charset="-122"/>
              </a:rPr>
              <a:t>的当前值。第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行代码设置</a:t>
            </a:r>
            <a:r>
              <a:rPr lang="en-US" altLang="zh-CN">
                <a:latin typeface="等线" panose="02010600030101010101" pitchFamily="2" charset="-122"/>
                <a:ea typeface="等线" panose="02010600030101010101" pitchFamily="2" charset="-122"/>
                <a:cs typeface="等线" panose="02010600030101010101" pitchFamily="2" charset="-122"/>
              </a:rPr>
              <a:t>Slider</a:t>
            </a:r>
            <a:r>
              <a:rPr lang="zh-CN" altLang="en-US">
                <a:latin typeface="等线" panose="02010600030101010101" pitchFamily="2" charset="-122"/>
                <a:ea typeface="等线" panose="02010600030101010101" pitchFamily="2" charset="-122"/>
                <a:cs typeface="等线" panose="02010600030101010101" pitchFamily="2" charset="-122"/>
              </a:rPr>
              <a:t>的范围为</a:t>
            </a:r>
            <a:r>
              <a:rPr lang="en-US" altLang="zh-CN">
                <a:latin typeface="等线" panose="02010600030101010101" pitchFamily="2" charset="-122"/>
                <a:ea typeface="等线" panose="02010600030101010101" pitchFamily="2" charset="-122"/>
                <a:cs typeface="等线" panose="02010600030101010101" pitchFamily="2" charset="-122"/>
              </a:rPr>
              <a:t>0</a:t>
            </a:r>
            <a:r>
              <a:rPr lang="zh-CN" altLang="en-US">
                <a:latin typeface="等线" panose="02010600030101010101" pitchFamily="2" charset="-122"/>
                <a:ea typeface="等线" panose="02010600030101010101" pitchFamily="2" charset="-122"/>
                <a:cs typeface="等线" panose="02010600030101010101" pitchFamily="2" charset="-122"/>
              </a:rPr>
              <a:t>到</a:t>
            </a:r>
            <a:r>
              <a:rPr lang="en-US" altLang="zh-CN">
                <a:latin typeface="等线" panose="02010600030101010101" pitchFamily="2" charset="-122"/>
                <a:ea typeface="等线" panose="02010600030101010101" pitchFamily="2" charset="-122"/>
                <a:cs typeface="等线" panose="02010600030101010101" pitchFamily="2" charset="-122"/>
              </a:rPr>
              <a:t>100</a:t>
            </a:r>
            <a:r>
              <a:rPr lang="zh-CN" altLang="en-US">
                <a:latin typeface="等线" panose="02010600030101010101" pitchFamily="2" charset="-122"/>
                <a:ea typeface="等线" panose="02010600030101010101" pitchFamily="2" charset="-122"/>
                <a:cs typeface="等线" panose="02010600030101010101" pitchFamily="2" charset="-122"/>
              </a:rPr>
              <a:t>，默认范围是</a:t>
            </a:r>
            <a:r>
              <a:rPr lang="en-US" altLang="zh-CN">
                <a:latin typeface="等线" panose="02010600030101010101" pitchFamily="2" charset="-122"/>
                <a:ea typeface="等线" panose="02010600030101010101" pitchFamily="2" charset="-122"/>
                <a:cs typeface="等线" panose="02010600030101010101" pitchFamily="2" charset="-122"/>
              </a:rPr>
              <a:t>0</a:t>
            </a:r>
            <a:r>
              <a:rPr lang="zh-CN" altLang="en-US">
                <a:latin typeface="等线" panose="02010600030101010101" pitchFamily="2" charset="-122"/>
                <a:ea typeface="等线" panose="02010600030101010101" pitchFamily="2" charset="-122"/>
                <a:cs typeface="等线" panose="02010600030101010101" pitchFamily="2" charset="-122"/>
              </a:rPr>
              <a:t>到</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onValueChange</a:t>
            </a:r>
            <a:r>
              <a:rPr lang="zh-CN" altLang="en-US">
                <a:latin typeface="等线" panose="02010600030101010101" pitchFamily="2" charset="-122"/>
                <a:ea typeface="等线" panose="02010600030101010101" pitchFamily="2" charset="-122"/>
                <a:cs typeface="等线" panose="02010600030101010101" pitchFamily="2" charset="-122"/>
              </a:rPr>
              <a:t>在</a:t>
            </a:r>
            <a:r>
              <a:rPr lang="en-US" altLang="zh-CN">
                <a:latin typeface="等线" panose="02010600030101010101" pitchFamily="2" charset="-122"/>
                <a:ea typeface="等线" panose="02010600030101010101" pitchFamily="2" charset="-122"/>
                <a:cs typeface="等线" panose="02010600030101010101" pitchFamily="2" charset="-122"/>
              </a:rPr>
              <a:t>Slide</a:t>
            </a:r>
            <a:r>
              <a:rPr lang="zh-CN" altLang="en-US">
                <a:latin typeface="等线" panose="02010600030101010101" pitchFamily="2" charset="-122"/>
                <a:ea typeface="等线" panose="02010600030101010101" pitchFamily="2" charset="-122"/>
                <a:cs typeface="等线" panose="02010600030101010101" pitchFamily="2" charset="-122"/>
              </a:rPr>
              <a:t>的值变动时被调用</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110" name="图片 30"/>
          <p:cNvPicPr>
            <a:picLocks noChangeAspect="1"/>
          </p:cNvPicPr>
          <p:nvPr/>
        </p:nvPicPr>
        <p:blipFill>
          <a:blip r:embed="rId2"/>
          <a:stretch>
            <a:fillRect/>
          </a:stretch>
        </p:blipFill>
        <p:spPr>
          <a:xfrm>
            <a:off x="1819910" y="3814445"/>
            <a:ext cx="3639820" cy="735330"/>
          </a:xfrm>
          <a:prstGeom prst="rect">
            <a:avLst/>
          </a:prstGeom>
          <a:noFill/>
          <a:ln>
            <a:noFill/>
          </a:ln>
        </p:spPr>
      </p:pic>
      <p:graphicFrame>
        <p:nvGraphicFramePr>
          <p:cNvPr id="8" name="表格 7"/>
          <p:cNvGraphicFramePr/>
          <p:nvPr/>
        </p:nvGraphicFramePr>
        <p:xfrm>
          <a:off x="6156960" y="33286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rPr>
                        <a:t>    var sliderPosition by remember{ mutableStateOf(0f)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rPr>
                        <a:t>    Column(modifier = Modifier.padding(horizontal = 16.dp))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rPr>
                        <a:t>        Text(text = "%.2f".format(sliderPosition))</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rPr>
                        <a:t>        Slider(</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rPr>
                        <a:t>            value = sliderPosition,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rPr>
                        <a:t>            valueRange = 0f..100f,</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rPr>
                        <a:t>            onValueChange = { sliderPosition = it })</a:t>
                      </a:r>
                      <a:endParaRPr lang="en-US" altLang="zh-CN" sz="14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5.4.11 ProgressIndicator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ProgressIndicator</a:t>
            </a:r>
            <a:r>
              <a:rPr lang="zh-CN" altLang="en-US" sz="2000" dirty="0">
                <a:latin typeface="等线" panose="02010600030101010101" pitchFamily="2" charset="-122"/>
                <a:ea typeface="等线" panose="02010600030101010101" pitchFamily="2" charset="-122"/>
                <a:cs typeface="等线" panose="02010600030101010101" pitchFamily="2" charset="-122"/>
              </a:rPr>
              <a:t>用于展示任务进度的组件，常用于加载数据、处理请求等异步操作中，向用户提供视觉反馈。</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提供了两种形式：线性进度条（</a:t>
            </a:r>
            <a:r>
              <a:rPr lang="en-US" altLang="zh-CN" sz="2000" dirty="0">
                <a:latin typeface="等线" panose="02010600030101010101" pitchFamily="2" charset="-122"/>
                <a:ea typeface="等线" panose="02010600030101010101" pitchFamily="2" charset="-122"/>
                <a:cs typeface="等线" panose="02010600030101010101" pitchFamily="2" charset="-122"/>
              </a:rPr>
              <a:t>LinearProgressIndicator</a:t>
            </a:r>
            <a:r>
              <a:rPr lang="zh-CN" altLang="en-US" sz="2000" dirty="0">
                <a:latin typeface="等线" panose="02010600030101010101" pitchFamily="2" charset="-122"/>
                <a:ea typeface="等线" panose="02010600030101010101" pitchFamily="2" charset="-122"/>
                <a:cs typeface="等线" panose="02010600030101010101" pitchFamily="2" charset="-122"/>
              </a:rPr>
              <a:t>）和圆形进度条（</a:t>
            </a:r>
            <a:r>
              <a:rPr lang="en-US" altLang="zh-CN" sz="2000" dirty="0">
                <a:latin typeface="等线" panose="02010600030101010101" pitchFamily="2" charset="-122"/>
                <a:ea typeface="等线" panose="02010600030101010101" pitchFamily="2" charset="-122"/>
                <a:cs typeface="等线" panose="02010600030101010101" pitchFamily="2" charset="-122"/>
              </a:rPr>
              <a:t>CircularProgressIndicator</a:t>
            </a:r>
            <a:r>
              <a:rPr lang="zh-CN" altLang="en-US" sz="2000" dirty="0">
                <a:latin typeface="等线" panose="02010600030101010101" pitchFamily="2" charset="-122"/>
                <a:ea typeface="等线" panose="02010600030101010101" pitchFamily="2" charset="-122"/>
                <a:cs typeface="等线" panose="02010600030101010101" pitchFamily="2" charset="-122"/>
              </a:rPr>
              <a:t>），均支持确定进度和不确定进度，还可通过参数灵活控制颜色、大小、进度等属性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：圆形进度条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3835400" y="5849620"/>
            <a:ext cx="7586980" cy="792480"/>
          </a:xfrm>
          <a:prstGeom prst="rect">
            <a:avLst/>
          </a:prstGeom>
          <a:noFill/>
        </p:spPr>
        <p:txBody>
          <a:bodyPr wrap="square" rtlCol="0">
            <a:noAutofit/>
          </a:bodyPr>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行代码创建了一个圆形进度条，进度来自状态变量</a:t>
            </a:r>
            <a:r>
              <a:rPr lang="en-US" altLang="zh-CN">
                <a:latin typeface="等线" panose="02010600030101010101" pitchFamily="2" charset="-122"/>
                <a:ea typeface="等线" panose="02010600030101010101" pitchFamily="2" charset="-122"/>
                <a:cs typeface="等线" panose="02010600030101010101" pitchFamily="2" charset="-122"/>
              </a:rPr>
              <a:t>progress</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行代码创建了一个</a:t>
            </a:r>
            <a:r>
              <a:rPr lang="en-US" altLang="zh-CN">
                <a:latin typeface="等线" panose="02010600030101010101" pitchFamily="2" charset="-122"/>
                <a:ea typeface="等线" panose="02010600030101010101" pitchFamily="2" charset="-122"/>
                <a:cs typeface="等线" panose="02010600030101010101" pitchFamily="2" charset="-122"/>
              </a:rPr>
              <a:t>Slide</a:t>
            </a:r>
            <a:r>
              <a:rPr lang="zh-CN" altLang="en-US">
                <a:latin typeface="等线" panose="02010600030101010101" pitchFamily="2" charset="-122"/>
                <a:ea typeface="等线" panose="02010600030101010101" pitchFamily="2" charset="-122"/>
                <a:cs typeface="等线" panose="02010600030101010101" pitchFamily="2" charset="-122"/>
              </a:rPr>
              <a:t>，用于与用户交互，修改状态变量</a:t>
            </a:r>
            <a:r>
              <a:rPr lang="en-US" altLang="zh-CN">
                <a:latin typeface="等线" panose="02010600030101010101" pitchFamily="2" charset="-122"/>
                <a:ea typeface="等线" panose="02010600030101010101" pitchFamily="2" charset="-122"/>
                <a:cs typeface="等线" panose="02010600030101010101" pitchFamily="2" charset="-122"/>
              </a:rPr>
              <a:t>progress</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pic>
        <p:nvPicPr>
          <p:cNvPr id="112" name="图片 31"/>
          <p:cNvPicPr>
            <a:picLocks noChangeAspect="1"/>
          </p:cNvPicPr>
          <p:nvPr/>
        </p:nvPicPr>
        <p:blipFill>
          <a:blip r:embed="rId2"/>
          <a:stretch>
            <a:fillRect/>
          </a:stretch>
        </p:blipFill>
        <p:spPr>
          <a:xfrm>
            <a:off x="1749425" y="4093845"/>
            <a:ext cx="3876040" cy="1555750"/>
          </a:xfrm>
          <a:prstGeom prst="rect">
            <a:avLst/>
          </a:prstGeom>
          <a:noFill/>
          <a:ln>
            <a:noFill/>
          </a:ln>
        </p:spPr>
      </p:pic>
      <p:graphicFrame>
        <p:nvGraphicFramePr>
          <p:cNvPr id="2" name="表格 1"/>
          <p:cNvGraphicFramePr/>
          <p:nvPr/>
        </p:nvGraphicFramePr>
        <p:xfrm>
          <a:off x="6044565" y="33286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progress by remember { mutableFloatStateOf(0.1f)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Column(horizontalAlignment = Alignment.CenterHorizontally)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CircularProgressIndicator(progress = { progress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设置进度</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Slider(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Modifier.width(300.dp),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progress,</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valueRange = 0f..1f,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progress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5.4</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基础</a:t>
            </a:r>
            <a:r>
              <a:rPr lang="en-US" altLang="zh-CN"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UI</a:t>
            </a:r>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8572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5.4.11 ProgressIndicator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：线性进度条</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
        <p:nvSpPr>
          <p:cNvPr id="11" name="文本框 10"/>
          <p:cNvSpPr txBox="1"/>
          <p:nvPr/>
        </p:nvSpPr>
        <p:spPr>
          <a:xfrm>
            <a:off x="3835400" y="5849620"/>
            <a:ext cx="7586980" cy="792480"/>
          </a:xfrm>
          <a:prstGeom prst="rect">
            <a:avLst/>
          </a:prstGeom>
          <a:noFill/>
        </p:spPr>
        <p:txBody>
          <a:bodyPr wrap="square" rtlCol="0">
            <a:noAutofit/>
          </a:bodyPr>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这里代码和圆形进度条示例，只有第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行代码不同，创建了一个线性进度条</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114" name="图片 32"/>
          <p:cNvPicPr>
            <a:picLocks noChangeAspect="1"/>
          </p:cNvPicPr>
          <p:nvPr/>
        </p:nvPicPr>
        <p:blipFill>
          <a:blip r:embed="rId2"/>
          <a:stretch>
            <a:fillRect/>
          </a:stretch>
        </p:blipFill>
        <p:spPr>
          <a:xfrm>
            <a:off x="1350963" y="3054985"/>
            <a:ext cx="3768725" cy="1052830"/>
          </a:xfrm>
          <a:prstGeom prst="rect">
            <a:avLst/>
          </a:prstGeom>
          <a:noFill/>
          <a:ln>
            <a:noFill/>
          </a:ln>
        </p:spPr>
      </p:pic>
      <p:graphicFrame>
        <p:nvGraphicFramePr>
          <p:cNvPr id="3" name="表格 2"/>
          <p:cNvGraphicFramePr/>
          <p:nvPr/>
        </p:nvGraphicFramePr>
        <p:xfrm>
          <a:off x="5838190" y="264033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var progress by remember { mutableFloatStateOf(0.1f)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Column(horizontalAlignment = Alignment.CenterHorizontally)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LinearProgressIndicator(progress = { progress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设置进度</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Slider(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Modifier.width(300.dp),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progress,</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valueRange = 0f..1f,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 progress = it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348234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界面布局（</a:t>
            </a:r>
            <a:r>
              <a:rPr lang="en-US" altLang="zh-CN" sz="2000" dirty="0">
                <a:latin typeface="等线" panose="02010600030101010101" pitchFamily="2" charset="-122"/>
                <a:ea typeface="等线" panose="02010600030101010101" pitchFamily="2" charset="-122"/>
                <a:cs typeface="等线" panose="02010600030101010101" pitchFamily="2" charset="-122"/>
              </a:rPr>
              <a:t>Layout</a:t>
            </a:r>
            <a:r>
              <a:rPr lang="zh-CN" altLang="en-US" sz="2000" dirty="0">
                <a:latin typeface="等线" panose="02010600030101010101" pitchFamily="2" charset="-122"/>
                <a:ea typeface="等线" panose="02010600030101010101" pitchFamily="2" charset="-122"/>
                <a:cs typeface="等线" panose="02010600030101010101" pitchFamily="2" charset="-122"/>
              </a:rPr>
              <a:t>）是用户界面结构的描述，定义了界面中所有的元素、结构和相互关系。一般声明</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程序的界面布局有两种方法，第一种是使用</a:t>
            </a:r>
            <a:r>
              <a:rPr lang="en-US" altLang="zh-CN" sz="2000" dirty="0">
                <a:latin typeface="等线" panose="02010600030101010101" pitchFamily="2" charset="-122"/>
                <a:ea typeface="等线" panose="02010600030101010101" pitchFamily="2" charset="-122"/>
                <a:cs typeface="等线" panose="02010600030101010101" pitchFamily="2" charset="-122"/>
              </a:rPr>
              <a:t>XML</a:t>
            </a:r>
            <a:r>
              <a:rPr lang="zh-CN" altLang="en-US" sz="2000" dirty="0">
                <a:latin typeface="等线" panose="02010600030101010101" pitchFamily="2" charset="-122"/>
                <a:ea typeface="等线" panose="02010600030101010101" pitchFamily="2" charset="-122"/>
                <a:cs typeface="等线" panose="02010600030101010101" pitchFamily="2" charset="-122"/>
              </a:rPr>
              <a:t>文件描述界面布局，另一种是在程序运行时动态添加或修改界面布局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中，布局组件用于定义界面元素的排列方式，是构建界面的基础。</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提供了一系列灵活而强大的布局组件，如</a:t>
            </a:r>
            <a:r>
              <a:rPr lang="en-US" altLang="zh-CN" sz="2000" dirty="0">
                <a:latin typeface="等线" panose="02010600030101010101" pitchFamily="2" charset="-122"/>
                <a:ea typeface="等线" panose="02010600030101010101" pitchFamily="2" charset="-122"/>
                <a:cs typeface="等线" panose="02010600030101010101" pitchFamily="2" charset="-122"/>
              </a:rPr>
              <a:t>Column</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ConstraintLayout</a:t>
            </a:r>
            <a:r>
              <a:rPr lang="zh-CN" altLang="en-US" sz="2000" dirty="0">
                <a:latin typeface="等线" panose="02010600030101010101" pitchFamily="2" charset="-122"/>
                <a:ea typeface="等线" panose="02010600030101010101" pitchFamily="2" charset="-122"/>
                <a:cs typeface="等线" panose="02010600030101010101" pitchFamily="2" charset="-122"/>
              </a:rPr>
              <a:t>等，它们都以声明式方式组织</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容，替代了传统</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XML</a:t>
            </a:r>
            <a:r>
              <a:rPr lang="zh-CN" altLang="en-US" sz="2000" dirty="0">
                <a:latin typeface="等线" panose="02010600030101010101" pitchFamily="2" charset="-122"/>
                <a:ea typeface="等线" panose="02010600030101010101" pitchFamily="2" charset="-122"/>
                <a:cs typeface="等线" panose="02010600030101010101" pitchFamily="2" charset="-122"/>
              </a:rPr>
              <a:t>布局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相比传统</a:t>
            </a:r>
            <a:r>
              <a:rPr lang="en-US" altLang="zh-CN" sz="2000" dirty="0">
                <a:latin typeface="等线" panose="02010600030101010101" pitchFamily="2" charset="-122"/>
                <a:ea typeface="等线" panose="02010600030101010101" pitchFamily="2" charset="-122"/>
                <a:cs typeface="等线" panose="02010600030101010101" pitchFamily="2" charset="-122"/>
              </a:rPr>
              <a:t>Android</a:t>
            </a:r>
            <a:r>
              <a:rPr lang="zh-CN" altLang="en-US" sz="2000" dirty="0">
                <a:latin typeface="等线" panose="02010600030101010101" pitchFamily="2" charset="-122"/>
                <a:ea typeface="等线" panose="02010600030101010101" pitchFamily="2" charset="-122"/>
                <a:cs typeface="等线" panose="02010600030101010101" pitchFamily="2" charset="-122"/>
              </a:rPr>
              <a:t>布局方式，</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的布局组件更具响应性和可组合性，极大地提升了界面开发的效率与可维护性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26035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5.5.1 Box</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Box</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中一个基础布局组件，用于在同一个容器中叠放多个子组件。它类似于传统的帧布局（</a:t>
            </a:r>
            <a:r>
              <a:rPr lang="en-US" altLang="zh-CN" sz="2000" dirty="0">
                <a:latin typeface="等线" panose="02010600030101010101" pitchFamily="2" charset="-122"/>
                <a:ea typeface="等线" panose="02010600030101010101" pitchFamily="2" charset="-122"/>
                <a:cs typeface="等线" panose="02010600030101010101" pitchFamily="2" charset="-122"/>
              </a:rPr>
              <a:t>FrameLayout</a:t>
            </a:r>
            <a:r>
              <a:rPr lang="zh-CN" altLang="en-US" sz="2000" dirty="0">
                <a:latin typeface="等线" panose="02010600030101010101" pitchFamily="2" charset="-122"/>
                <a:ea typeface="等线" panose="02010600030101010101" pitchFamily="2" charset="-122"/>
                <a:cs typeface="等线" panose="02010600030101010101" pitchFamily="2" charset="-122"/>
              </a:rPr>
              <a:t>），默认情况下，后添加的子项会显示在前面的子项上层。</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Box </a:t>
            </a:r>
            <a:r>
              <a:rPr lang="zh-CN" altLang="en-US" sz="2000" dirty="0">
                <a:latin typeface="等线" panose="02010600030101010101" pitchFamily="2" charset="-122"/>
                <a:ea typeface="等线" panose="02010600030101010101" pitchFamily="2" charset="-122"/>
                <a:cs typeface="等线" panose="02010600030101010101" pitchFamily="2" charset="-122"/>
              </a:rPr>
              <a:t>在实际开发中常用于实现内容重叠、绝对定位、悬浮按钮、徽章提示、背景图层等场景。它支持子项自由对齐，适合多个组件堆叠展示，例如在图片右下角添加播放按钮，或在页面右上角显示未读消息角标。</a:t>
            </a:r>
            <a:r>
              <a:rPr lang="en-US" altLang="zh-CN" sz="2000" dirty="0">
                <a:latin typeface="等线" panose="02010600030101010101" pitchFamily="2" charset="-122"/>
                <a:ea typeface="等线" panose="02010600030101010101" pitchFamily="2" charset="-122"/>
                <a:cs typeface="等线" panose="02010600030101010101" pitchFamily="2" charset="-122"/>
              </a:rPr>
              <a:t>Box </a:t>
            </a:r>
            <a:r>
              <a:rPr lang="zh-CN" altLang="en-US" sz="2000" dirty="0">
                <a:latin typeface="等线" panose="02010600030101010101" pitchFamily="2" charset="-122"/>
                <a:ea typeface="等线" panose="02010600030101010101" pitchFamily="2" charset="-122"/>
                <a:cs typeface="等线" panose="02010600030101010101" pitchFamily="2" charset="-122"/>
              </a:rPr>
              <a:t>结构简单，灵活性强，是</a:t>
            </a:r>
            <a:r>
              <a:rPr lang="en-US" altLang="zh-CN" sz="2000" dirty="0">
                <a:latin typeface="等线" panose="02010600030101010101" pitchFamily="2" charset="-122"/>
                <a:ea typeface="等线" panose="02010600030101010101" pitchFamily="2" charset="-122"/>
                <a:cs typeface="等线" panose="02010600030101010101" pitchFamily="2" charset="-122"/>
              </a:rPr>
              <a:t>Compose</a:t>
            </a:r>
            <a:r>
              <a:rPr lang="zh-CN" altLang="en-US" sz="2000" dirty="0">
                <a:latin typeface="等线" panose="02010600030101010101" pitchFamily="2" charset="-122"/>
                <a:ea typeface="等线" panose="02010600030101010101" pitchFamily="2" charset="-122"/>
                <a:cs typeface="等线" panose="02010600030101010101" pitchFamily="2" charset="-122"/>
              </a:rPr>
              <a:t>中常用的基础布局组件之一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978515" cy="26035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5.5.1 Box</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8" name="图片 1"/>
          <p:cNvPicPr>
            <a:picLocks noChangeAspect="1"/>
          </p:cNvPicPr>
          <p:nvPr/>
        </p:nvPicPr>
        <p:blipFill>
          <a:blip r:embed="rId2"/>
          <a:stretch>
            <a:fillRect/>
          </a:stretch>
        </p:blipFill>
        <p:spPr>
          <a:xfrm>
            <a:off x="3761423" y="272415"/>
            <a:ext cx="2353945" cy="2343150"/>
          </a:xfrm>
          <a:prstGeom prst="rect">
            <a:avLst/>
          </a:prstGeom>
          <a:noFill/>
          <a:ln>
            <a:noFill/>
          </a:ln>
        </p:spPr>
      </p:pic>
      <p:graphicFrame>
        <p:nvGraphicFramePr>
          <p:cNvPr id="2" name="表格 1"/>
          <p:cNvGraphicFramePr/>
          <p:nvPr/>
        </p:nvGraphicFramePr>
        <p:xfrm>
          <a:off x="6344285" y="55689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.size(200.dp)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.background(Color.LightGray),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contentAlignment = Alignment.Center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背景圆形</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.size(150.dp)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.background(Color.Cyan, shape = CircleShape)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重叠的方形</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.size(100.dp)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.background(Color.Blue.copy(alpha = 0.3f))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嵌套的小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Box</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，位于右下角</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Box(</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.size(50.dp)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.align(Alignment.BottomEnd)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.background(Color.Red)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876300" y="2689860"/>
            <a:ext cx="5316855" cy="4092575"/>
          </a:xfrm>
          <a:prstGeom prst="rect">
            <a:avLst/>
          </a:prstGeom>
          <a:noFill/>
        </p:spPr>
        <p:txBody>
          <a:bodyPr wrap="square" rtlCol="0">
            <a:spAutoFit/>
          </a:bodyPr>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6</a:t>
            </a:r>
            <a:r>
              <a:rPr lang="zh-CN" altLang="en-US">
                <a:latin typeface="等线" panose="02010600030101010101" pitchFamily="2" charset="-122"/>
                <a:ea typeface="等线" panose="02010600030101010101" pitchFamily="2" charset="-122"/>
                <a:cs typeface="等线" panose="02010600030101010101" pitchFamily="2" charset="-122"/>
              </a:rPr>
              <a:t>行代码创建了外层</a:t>
            </a:r>
            <a:r>
              <a:rPr lang="en-US" altLang="zh-CN">
                <a:latin typeface="等线" panose="02010600030101010101" pitchFamily="2" charset="-122"/>
                <a:ea typeface="等线" panose="02010600030101010101" pitchFamily="2" charset="-122"/>
                <a:cs typeface="等线" panose="02010600030101010101" pitchFamily="2" charset="-122"/>
              </a:rPr>
              <a:t>200x200</a:t>
            </a:r>
            <a:r>
              <a:rPr lang="zh-CN" altLang="en-US">
                <a:latin typeface="等线" panose="02010600030101010101" pitchFamily="2" charset="-122"/>
                <a:ea typeface="等线" panose="02010600030101010101" pitchFamily="2" charset="-122"/>
                <a:cs typeface="等线" panose="02010600030101010101" pitchFamily="2" charset="-122"/>
              </a:rPr>
              <a:t>的灰色</a:t>
            </a:r>
            <a:r>
              <a:rPr lang="en-US" altLang="zh-CN">
                <a:latin typeface="等线" panose="02010600030101010101" pitchFamily="2" charset="-122"/>
                <a:ea typeface="等线" panose="02010600030101010101" pitchFamily="2" charset="-122"/>
                <a:cs typeface="等线" panose="02010600030101010101" pitchFamily="2" charset="-122"/>
              </a:rPr>
              <a:t>Box</a:t>
            </a:r>
            <a:r>
              <a:rPr lang="zh-CN" altLang="en-US">
                <a:latin typeface="等线" panose="02010600030101010101" pitchFamily="2" charset="-122"/>
                <a:ea typeface="等线" panose="02010600030101010101" pitchFamily="2" charset="-122"/>
                <a:cs typeface="等线" panose="02010600030101010101" pitchFamily="2" charset="-122"/>
              </a:rPr>
              <a:t>，这个</a:t>
            </a:r>
            <a:r>
              <a:rPr lang="en-US" altLang="zh-CN">
                <a:latin typeface="等线" panose="02010600030101010101" pitchFamily="2" charset="-122"/>
                <a:ea typeface="等线" panose="02010600030101010101" pitchFamily="2" charset="-122"/>
                <a:cs typeface="等线" panose="02010600030101010101" pitchFamily="2" charset="-122"/>
              </a:rPr>
              <a:t>Box</a:t>
            </a:r>
            <a:r>
              <a:rPr lang="zh-CN" altLang="en-US">
                <a:latin typeface="等线" panose="02010600030101010101" pitchFamily="2" charset="-122"/>
                <a:ea typeface="等线" panose="02010600030101010101" pitchFamily="2" charset="-122"/>
                <a:cs typeface="等线" panose="02010600030101010101" pitchFamily="2" charset="-122"/>
              </a:rPr>
              <a:t>是其他</a:t>
            </a:r>
            <a:r>
              <a:rPr lang="en-US" altLang="zh-CN">
                <a:latin typeface="等线" panose="02010600030101010101" pitchFamily="2" charset="-122"/>
                <a:ea typeface="等线" panose="02010600030101010101" pitchFamily="2" charset="-122"/>
                <a:cs typeface="等线" panose="02010600030101010101" pitchFamily="2" charset="-122"/>
              </a:rPr>
              <a:t>Box</a:t>
            </a:r>
            <a:r>
              <a:rPr lang="zh-CN" altLang="en-US">
                <a:latin typeface="等线" panose="02010600030101010101" pitchFamily="2" charset="-122"/>
                <a:ea typeface="等线" panose="02010600030101010101" pitchFamily="2" charset="-122"/>
                <a:cs typeface="等线" panose="02010600030101010101" pitchFamily="2" charset="-122"/>
              </a:rPr>
              <a:t>的父容器</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行代码居实现其子组件居中显示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8</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12</a:t>
            </a:r>
            <a:r>
              <a:rPr lang="zh-CN" altLang="en-US">
                <a:latin typeface="等线" panose="02010600030101010101" pitchFamily="2" charset="-122"/>
                <a:ea typeface="等线" panose="02010600030101010101" pitchFamily="2" charset="-122"/>
                <a:cs typeface="等线" panose="02010600030101010101" pitchFamily="2" charset="-122"/>
              </a:rPr>
              <a:t>行代码绘制了一个青色的圆形</a:t>
            </a:r>
            <a:r>
              <a:rPr lang="en-US" altLang="zh-CN">
                <a:latin typeface="等线" panose="02010600030101010101" pitchFamily="2" charset="-122"/>
                <a:ea typeface="等线" panose="02010600030101010101" pitchFamily="2" charset="-122"/>
                <a:cs typeface="等线" panose="02010600030101010101" pitchFamily="2" charset="-122"/>
              </a:rPr>
              <a:t>Box</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17</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19</a:t>
            </a:r>
            <a:r>
              <a:rPr lang="zh-CN" altLang="en-US">
                <a:latin typeface="等线" panose="02010600030101010101" pitchFamily="2" charset="-122"/>
                <a:ea typeface="等线" panose="02010600030101010101" pitchFamily="2" charset="-122"/>
                <a:cs typeface="等线" panose="02010600030101010101" pitchFamily="2" charset="-122"/>
              </a:rPr>
              <a:t>行代码居中放置了一个蓝色透明方形</a:t>
            </a:r>
            <a:r>
              <a:rPr lang="en-US" altLang="zh-CN">
                <a:latin typeface="等线" panose="02010600030101010101" pitchFamily="2" charset="-122"/>
                <a:ea typeface="等线" panose="02010600030101010101" pitchFamily="2" charset="-122"/>
                <a:cs typeface="等线" panose="02010600030101010101" pitchFamily="2" charset="-122"/>
              </a:rPr>
              <a:t>Box</a:t>
            </a:r>
            <a:r>
              <a:rPr lang="zh-CN" altLang="en-US">
                <a:latin typeface="等线" panose="02010600030101010101" pitchFamily="2" charset="-122"/>
                <a:ea typeface="等线" panose="02010600030101010101" pitchFamily="2" charset="-122"/>
                <a:cs typeface="等线" panose="02010600030101010101" pitchFamily="2" charset="-122"/>
              </a:rPr>
              <a:t>，重叠在中间的青色圆形之上</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15</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Color.Blue</a:t>
            </a:r>
            <a:r>
              <a:rPr lang="zh-CN" altLang="en-US">
                <a:latin typeface="等线" panose="02010600030101010101" pitchFamily="2" charset="-122"/>
                <a:ea typeface="等线" panose="02010600030101010101" pitchFamily="2" charset="-122"/>
                <a:cs typeface="等线" panose="02010600030101010101" pitchFamily="2" charset="-122"/>
              </a:rPr>
              <a:t>表示系统预定义的纯蓝色，</a:t>
            </a:r>
            <a:r>
              <a:rPr lang="en-US" altLang="zh-CN">
                <a:latin typeface="等线" panose="02010600030101010101" pitchFamily="2" charset="-122"/>
                <a:ea typeface="等线" panose="02010600030101010101" pitchFamily="2" charset="-122"/>
                <a:cs typeface="等线" panose="02010600030101010101" pitchFamily="2" charset="-122"/>
              </a:rPr>
              <a:t>.copy(alpha = 0.3f)</a:t>
            </a:r>
            <a:r>
              <a:rPr lang="zh-CN" altLang="en-US">
                <a:latin typeface="等线" panose="02010600030101010101" pitchFamily="2" charset="-122"/>
                <a:ea typeface="等线" panose="02010600030101010101" pitchFamily="2" charset="-122"/>
                <a:cs typeface="等线" panose="02010600030101010101" pitchFamily="2" charset="-122"/>
              </a:rPr>
              <a:t>是复制这个颜色，同时将不透明度（</a:t>
            </a:r>
            <a:r>
              <a:rPr lang="en-US" altLang="zh-CN">
                <a:latin typeface="等线" panose="02010600030101010101" pitchFamily="2" charset="-122"/>
                <a:ea typeface="等线" panose="02010600030101010101" pitchFamily="2" charset="-122"/>
                <a:cs typeface="等线" panose="02010600030101010101" pitchFamily="2" charset="-122"/>
              </a:rPr>
              <a:t>alpha</a:t>
            </a:r>
            <a:r>
              <a:rPr lang="zh-CN" altLang="en-US">
                <a:latin typeface="等线" panose="02010600030101010101" pitchFamily="2" charset="-122"/>
                <a:ea typeface="等线" panose="02010600030101010101" pitchFamily="2" charset="-122"/>
                <a:cs typeface="等线" panose="02010600030101010101" pitchFamily="2" charset="-122"/>
              </a:rPr>
              <a:t>）设置为</a:t>
            </a:r>
            <a:r>
              <a:rPr lang="en-US" altLang="zh-CN">
                <a:latin typeface="等线" panose="02010600030101010101" pitchFamily="2" charset="-122"/>
                <a:ea typeface="等线" panose="02010600030101010101" pitchFamily="2" charset="-122"/>
                <a:cs typeface="等线" panose="02010600030101010101" pitchFamily="2" charset="-122"/>
              </a:rPr>
              <a:t>0.3f</a:t>
            </a:r>
            <a:r>
              <a:rPr lang="zh-CN" altLang="en-US">
                <a:latin typeface="等线" panose="02010600030101010101" pitchFamily="2" charset="-122"/>
                <a:ea typeface="等线" panose="02010600030101010101" pitchFamily="2" charset="-122"/>
                <a:cs typeface="等线" panose="02010600030101010101" pitchFamily="2" charset="-122"/>
              </a:rPr>
              <a:t>，即</a:t>
            </a:r>
            <a:r>
              <a:rPr lang="en-US" altLang="zh-CN">
                <a:latin typeface="等线" panose="02010600030101010101" pitchFamily="2" charset="-122"/>
                <a:ea typeface="等线" panose="02010600030101010101" pitchFamily="2" charset="-122"/>
                <a:cs typeface="等线" panose="02010600030101010101" pitchFamily="2" charset="-122"/>
              </a:rPr>
              <a:t>30%</a:t>
            </a:r>
            <a:r>
              <a:rPr lang="zh-CN" altLang="en-US">
                <a:latin typeface="等线" panose="02010600030101010101" pitchFamily="2" charset="-122"/>
                <a:ea typeface="等线" panose="02010600030101010101" pitchFamily="2" charset="-122"/>
                <a:cs typeface="等线" panose="02010600030101010101" pitchFamily="2" charset="-122"/>
              </a:rPr>
              <a:t>不透明，</a:t>
            </a:r>
            <a:r>
              <a:rPr lang="en-US" altLang="zh-CN">
                <a:latin typeface="等线" panose="02010600030101010101" pitchFamily="2" charset="-122"/>
                <a:ea typeface="等线" panose="02010600030101010101" pitchFamily="2" charset="-122"/>
                <a:cs typeface="等线" panose="02010600030101010101" pitchFamily="2" charset="-122"/>
              </a:rPr>
              <a:t>70%</a:t>
            </a:r>
            <a:r>
              <a:rPr lang="zh-CN" altLang="en-US">
                <a:latin typeface="等线" panose="02010600030101010101" pitchFamily="2" charset="-122"/>
                <a:ea typeface="等线" panose="02010600030101010101" pitchFamily="2" charset="-122"/>
                <a:cs typeface="等线" panose="02010600030101010101" pitchFamily="2" charset="-122"/>
              </a:rPr>
              <a:t>透明</a:t>
            </a:r>
            <a:endParaRPr lang="zh-CN" altLang="en-US">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22</a:t>
            </a:r>
            <a:r>
              <a:rPr lang="zh-CN" altLang="en-US">
                <a:latin typeface="等线" panose="02010600030101010101" pitchFamily="2" charset="-122"/>
                <a:ea typeface="等线" panose="02010600030101010101" pitchFamily="2" charset="-122"/>
                <a:cs typeface="等线" panose="02010600030101010101" pitchFamily="2" charset="-122"/>
              </a:rPr>
              <a:t>行到第</a:t>
            </a:r>
            <a:r>
              <a:rPr lang="en-US" altLang="zh-CN">
                <a:latin typeface="等线" panose="02010600030101010101" pitchFamily="2" charset="-122"/>
                <a:ea typeface="等线" panose="02010600030101010101" pitchFamily="2" charset="-122"/>
                <a:cs typeface="等线" panose="02010600030101010101" pitchFamily="2" charset="-122"/>
              </a:rPr>
              <a:t>27</a:t>
            </a:r>
            <a:r>
              <a:rPr lang="zh-CN" altLang="en-US">
                <a:latin typeface="等线" panose="02010600030101010101" pitchFamily="2" charset="-122"/>
                <a:ea typeface="等线" panose="02010600030101010101" pitchFamily="2" charset="-122"/>
                <a:cs typeface="等线" panose="02010600030101010101" pitchFamily="2" charset="-122"/>
              </a:rPr>
              <a:t>行代码在右下角嵌套了一个红色小方块，使用</a:t>
            </a:r>
            <a:r>
              <a:rPr lang="en-US" altLang="zh-CN">
                <a:latin typeface="等线" panose="02010600030101010101" pitchFamily="2" charset="-122"/>
                <a:ea typeface="等线" panose="02010600030101010101" pitchFamily="2" charset="-122"/>
                <a:cs typeface="等线" panose="02010600030101010101" pitchFamily="2" charset="-122"/>
              </a:rPr>
              <a:t>Alignment.BottomEnd</a:t>
            </a:r>
            <a:r>
              <a:rPr lang="zh-CN" altLang="en-US">
                <a:latin typeface="等线" panose="02010600030101010101" pitchFamily="2" charset="-122"/>
                <a:ea typeface="等线" panose="02010600030101010101" pitchFamily="2" charset="-122"/>
                <a:cs typeface="等线" panose="02010600030101010101" pitchFamily="2" charset="-122"/>
              </a:rPr>
              <a:t>实现嵌套对齐的效果</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5026025" cy="443865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5.2.2 </a:t>
            </a:r>
            <a:r>
              <a:rPr lang="zh-CN" altLang="en-US" sz="3200" dirty="0">
                <a:latin typeface="等线" panose="02010600030101010101" pitchFamily="2" charset="-122"/>
                <a:ea typeface="等线" panose="02010600030101010101" pitchFamily="2" charset="-122"/>
                <a:cs typeface="等线" panose="02010600030101010101" pitchFamily="2" charset="-122"/>
              </a:rPr>
              <a:t>重组机制</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这段代码现在看起来还是有些难懂，读者可以只关注第</a:t>
            </a:r>
            <a:r>
              <a:rPr lang="en-US" altLang="zh-CN" sz="2000" dirty="0">
                <a:latin typeface="等线" panose="02010600030101010101" pitchFamily="2" charset="-122"/>
                <a:ea typeface="等线" panose="02010600030101010101" pitchFamily="2" charset="-122"/>
                <a:cs typeface="等线" panose="02010600030101010101" pitchFamily="2" charset="-122"/>
              </a:rPr>
              <a:t>6</a:t>
            </a:r>
            <a:r>
              <a:rPr lang="zh-CN" altLang="en-US" sz="2000" dirty="0">
                <a:latin typeface="等线" panose="02010600030101010101" pitchFamily="2" charset="-122"/>
                <a:ea typeface="等线" panose="02010600030101010101" pitchFamily="2" charset="-122"/>
                <a:cs typeface="等线" panose="02010600030101010101" pitchFamily="2" charset="-122"/>
              </a:rPr>
              <a:t>行和第</a:t>
            </a:r>
            <a:r>
              <a:rPr lang="en-US" altLang="zh-CN" sz="2000" dirty="0">
                <a:latin typeface="等线" panose="02010600030101010101" pitchFamily="2" charset="-122"/>
                <a:ea typeface="等线" panose="02010600030101010101" pitchFamily="2" charset="-122"/>
                <a:cs typeface="等线" panose="02010600030101010101" pitchFamily="2" charset="-122"/>
              </a:rPr>
              <a:t>7</a:t>
            </a:r>
            <a:r>
              <a:rPr lang="zh-CN" altLang="en-US" sz="2000" dirty="0">
                <a:latin typeface="等线" panose="02010600030101010101" pitchFamily="2" charset="-122"/>
                <a:ea typeface="等线" panose="02010600030101010101" pitchFamily="2" charset="-122"/>
                <a:cs typeface="等线" panose="02010600030101010101" pitchFamily="2" charset="-122"/>
              </a:rPr>
              <a:t>行代码，分别创建了文本组件和按钮组件</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marL="342900" lvl="1" indent="0">
              <a:buNone/>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5765165" y="242570"/>
          <a:ext cx="6033135" cy="3657600"/>
        </p:xfrm>
        <a:graphic>
          <a:graphicData uri="http://schemas.openxmlformats.org/drawingml/2006/table">
            <a:tbl>
              <a:tblPr/>
              <a:tblGrid>
                <a:gridCol w="6033135"/>
              </a:tblGrid>
              <a:tr h="365760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fun CounterExample()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var count by remember { mutableStateOf(0)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4 </a:t>
                      </a:r>
                      <a:endParaRPr lang="en-US" altLang="zh-CN" sz="20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5 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Column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6 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当前计数：</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$count")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7 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8 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增加</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9 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10 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12 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24" name="图片 4"/>
          <p:cNvPicPr>
            <a:picLocks noChangeAspect="1"/>
          </p:cNvPicPr>
          <p:nvPr/>
        </p:nvPicPr>
        <p:blipFill>
          <a:blip r:embed="rId3"/>
          <a:stretch>
            <a:fillRect/>
          </a:stretch>
        </p:blipFill>
        <p:spPr>
          <a:xfrm>
            <a:off x="1778953" y="4100513"/>
            <a:ext cx="2825115" cy="2201545"/>
          </a:xfrm>
          <a:prstGeom prst="rect">
            <a:avLst/>
          </a:prstGeom>
          <a:noFill/>
          <a:ln>
            <a:noFill/>
          </a:ln>
        </p:spPr>
      </p:pic>
      <p:sp>
        <p:nvSpPr>
          <p:cNvPr id="7" name="文本框 6"/>
          <p:cNvSpPr txBox="1"/>
          <p:nvPr/>
        </p:nvSpPr>
        <p:spPr>
          <a:xfrm>
            <a:off x="5765165" y="3900170"/>
            <a:ext cx="6096000"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当点击按钮时，count发生变化，因为文本组件显示的内容依赖与count，因此文本组件会被更新。而按钮组件的显示与count无关，因此不会参与UI更新</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重组的意义在于提升界面更新的效率与性能。传统UI框架在状态变化时常常需要手动刷新整个界面或控件，容易导致冗余渲染和性能浪费</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而Compose通过重组机制，能够根据状态的变化，仅更新界面中受影响的部分，避免不必要的计算和重绘。这样既能保持UI的一致性，又能提升应用的响应速度和流畅性</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53590"/>
            <a:ext cx="10861040" cy="260350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5.5.2 Row</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是用于水平排列子组件的布局组件，它会从左到右依次布置其子项。</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常用于构建横向布局，如顶部导航栏、一行按钮、图标</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文字组合、卡片中的信息行等。它适合展示逻辑上并列的内容，并支持精细对齐与间距控制。比如在电商页面中，用于展示商品名称左对齐、价格右对齐；在社交卡片中，展示头像、昵称与时间信息排列</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5793105" cy="2878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5.5.2 Row</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每个</a:t>
            </a:r>
            <a:r>
              <a:rPr lang="en-US" altLang="zh-CN" sz="2000" dirty="0">
                <a:latin typeface="等线" panose="02010600030101010101" pitchFamily="2" charset="-122"/>
                <a:ea typeface="等线" panose="02010600030101010101" pitchFamily="2" charset="-122"/>
                <a:cs typeface="等线" panose="02010600030101010101" pitchFamily="2" charset="-122"/>
              </a:rPr>
              <a:t>Button</a:t>
            </a:r>
            <a:r>
              <a:rPr lang="zh-CN" altLang="en-US" sz="2000" dirty="0">
                <a:latin typeface="等线" panose="02010600030101010101" pitchFamily="2" charset="-122"/>
                <a:ea typeface="等线" panose="02010600030101010101" pitchFamily="2" charset="-122"/>
                <a:cs typeface="等线" panose="02010600030101010101" pitchFamily="2" charset="-122"/>
              </a:rPr>
              <a:t>使用了</a:t>
            </a:r>
            <a:r>
              <a:rPr lang="en-US" altLang="zh-CN" sz="2000" dirty="0">
                <a:latin typeface="等线" panose="02010600030101010101" pitchFamily="2" charset="-122"/>
                <a:ea typeface="等线" panose="02010600030101010101" pitchFamily="2" charset="-122"/>
                <a:cs typeface="等线" panose="02010600030101010101" pitchFamily="2" charset="-122"/>
              </a:rPr>
              <a:t>Modifier.weight(1f)</a:t>
            </a:r>
            <a:r>
              <a:rPr lang="zh-CN" altLang="en-US" sz="2000" dirty="0">
                <a:latin typeface="等线" panose="02010600030101010101" pitchFamily="2" charset="-122"/>
                <a:ea typeface="等线" panose="02010600030101010101" pitchFamily="2" charset="-122"/>
                <a:cs typeface="等线" panose="02010600030101010101" pitchFamily="2" charset="-122"/>
              </a:rPr>
              <a:t>，表示它们平均分配行宽。使用了</a:t>
            </a:r>
            <a:r>
              <a:rPr lang="en-US" altLang="zh-CN" sz="2000" dirty="0">
                <a:latin typeface="等线" panose="02010600030101010101" pitchFamily="2" charset="-122"/>
                <a:ea typeface="等线" panose="02010600030101010101" pitchFamily="2" charset="-122"/>
                <a:cs typeface="等线" panose="02010600030101010101" pitchFamily="2" charset="-122"/>
              </a:rPr>
              <a:t>padding</a:t>
            </a:r>
            <a:r>
              <a:rPr lang="zh-CN" altLang="en-US" sz="2000" dirty="0">
                <a:latin typeface="等线" panose="02010600030101010101" pitchFamily="2" charset="-122"/>
                <a:ea typeface="等线" panose="02010600030101010101" pitchFamily="2" charset="-122"/>
                <a:cs typeface="等线" panose="02010600030101010101" pitchFamily="2" charset="-122"/>
              </a:rPr>
              <a:t>控制按钮之间的间距。</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本身使用</a:t>
            </a:r>
            <a:r>
              <a:rPr lang="en-US" altLang="zh-CN" sz="2000" dirty="0">
                <a:latin typeface="等线" panose="02010600030101010101" pitchFamily="2" charset="-122"/>
                <a:ea typeface="等线" panose="02010600030101010101" pitchFamily="2" charset="-122"/>
                <a:cs typeface="等线" panose="02010600030101010101" pitchFamily="2" charset="-122"/>
              </a:rPr>
              <a:t>fillMaxWidth()</a:t>
            </a:r>
            <a:r>
              <a:rPr lang="zh-CN" altLang="en-US" sz="2000" dirty="0">
                <a:latin typeface="等线" panose="02010600030101010101" pitchFamily="2" charset="-122"/>
                <a:ea typeface="等线" panose="02010600030101010101" pitchFamily="2" charset="-122"/>
                <a:cs typeface="等线" panose="02010600030101010101" pitchFamily="2" charset="-122"/>
              </a:rPr>
              <a:t>撑满父布局宽度。</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将右侧代码精简后，可以清晰看出</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和子组件之间的关系</a:t>
            </a:r>
            <a:r>
              <a:rPr lang="zh-CN" altLang="en-US" sz="2000" dirty="0">
                <a:latin typeface="等线" panose="02010600030101010101" pitchFamily="2" charset="-122"/>
                <a:ea typeface="等线" panose="02010600030101010101" pitchFamily="2" charset="-122"/>
                <a:cs typeface="等线" panose="02010600030101010101" pitchFamily="2" charset="-122"/>
              </a:rPr>
              <a:t>如下：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0" name="图片 2"/>
          <p:cNvPicPr>
            <a:picLocks noChangeAspect="1"/>
          </p:cNvPicPr>
          <p:nvPr/>
        </p:nvPicPr>
        <p:blipFill>
          <a:blip r:embed="rId2"/>
          <a:stretch>
            <a:fillRect/>
          </a:stretch>
        </p:blipFill>
        <p:spPr>
          <a:xfrm>
            <a:off x="2783840" y="1772920"/>
            <a:ext cx="3488690" cy="755650"/>
          </a:xfrm>
          <a:prstGeom prst="rect">
            <a:avLst/>
          </a:prstGeom>
          <a:noFill/>
          <a:ln>
            <a:noFill/>
          </a:ln>
        </p:spPr>
      </p:pic>
      <p:graphicFrame>
        <p:nvGraphicFramePr>
          <p:cNvPr id="2" name="表格 1"/>
          <p:cNvGraphicFramePr/>
          <p:nvPr/>
        </p:nvGraphicFramePr>
        <p:xfrm>
          <a:off x="6481445" y="3048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Row(</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 TODO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.weight(1f)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.padding(end = 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按钮一</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 TODO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.weight(1f)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.padding(horizontal = 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按钮二</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23 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 TODO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.weight(1f)</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.padding(start = 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按钮三</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graphicFrame>
        <p:nvGraphicFramePr>
          <p:cNvPr id="3" name="表格 2"/>
          <p:cNvGraphicFramePr/>
          <p:nvPr/>
        </p:nvGraphicFramePr>
        <p:xfrm>
          <a:off x="861060" y="451104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Row()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按钮一</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按钮二</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按钮三</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5.5.2 Row</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第</a:t>
            </a:r>
            <a:r>
              <a:rPr lang="en-US" altLang="zh-CN" sz="2000" dirty="0">
                <a:latin typeface="等线" panose="02010600030101010101" pitchFamily="2" charset="-122"/>
                <a:ea typeface="等线" panose="02010600030101010101" pitchFamily="2" charset="-122"/>
                <a:cs typeface="等线" panose="02010600030101010101" pitchFamily="2" charset="-122"/>
              </a:rPr>
              <a:t>5</a:t>
            </a:r>
            <a:r>
              <a:rPr lang="zh-CN" altLang="en-US" sz="2000" dirty="0">
                <a:latin typeface="等线" panose="02010600030101010101" pitchFamily="2" charset="-122"/>
                <a:ea typeface="等线" panose="02010600030101010101" pitchFamily="2" charset="-122"/>
                <a:cs typeface="等线" panose="02010600030101010101" pitchFamily="2" charset="-122"/>
              </a:rPr>
              <a:t>行代码的</a:t>
            </a:r>
            <a:r>
              <a:rPr lang="en-US" altLang="zh-CN" sz="2000" dirty="0">
                <a:latin typeface="等线" panose="02010600030101010101" pitchFamily="2" charset="-122"/>
                <a:ea typeface="等线" panose="02010600030101010101" pitchFamily="2" charset="-122"/>
                <a:cs typeface="等线" panose="02010600030101010101" pitchFamily="2" charset="-122"/>
              </a:rPr>
              <a:t>Arrangement.SpaceBetween</a:t>
            </a:r>
            <a:r>
              <a:rPr lang="zh-CN" altLang="en-US" sz="2000" dirty="0">
                <a:latin typeface="等线" panose="02010600030101010101" pitchFamily="2" charset="-122"/>
                <a:ea typeface="等线" panose="02010600030101010101" pitchFamily="2" charset="-122"/>
                <a:cs typeface="等线" panose="02010600030101010101" pitchFamily="2" charset="-122"/>
              </a:rPr>
              <a:t>表示子组件的两端对齐，其余之间的间隔平分，这样就会让第一个子项贴左边，最后一个子项贴右边，中间的子项平均分布在中间</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2" name="图片 3"/>
          <p:cNvPicPr>
            <a:picLocks noChangeAspect="1"/>
          </p:cNvPicPr>
          <p:nvPr/>
        </p:nvPicPr>
        <p:blipFill>
          <a:blip r:embed="rId2"/>
          <a:stretch>
            <a:fillRect/>
          </a:stretch>
        </p:blipFill>
        <p:spPr>
          <a:xfrm>
            <a:off x="4316095" y="2372995"/>
            <a:ext cx="3559810" cy="547370"/>
          </a:xfrm>
          <a:prstGeom prst="rect">
            <a:avLst/>
          </a:prstGeom>
          <a:noFill/>
          <a:ln>
            <a:noFill/>
          </a:ln>
        </p:spPr>
      </p:pic>
      <p:graphicFrame>
        <p:nvGraphicFramePr>
          <p:cNvPr id="7" name="表格 6"/>
          <p:cNvGraphicFramePr/>
          <p:nvPr>
            <p:custDataLst>
              <p:tags r:id="rId3"/>
            </p:custDataLst>
          </p:nvPr>
        </p:nvGraphicFramePr>
        <p:xfrm>
          <a:off x="716915" y="3706495"/>
          <a:ext cx="4881880" cy="2133600"/>
        </p:xfrm>
        <a:graphic>
          <a:graphicData uri="http://schemas.openxmlformats.org/drawingml/2006/table">
            <a:tbl>
              <a:tblPr/>
              <a:tblGrid>
                <a:gridCol w="488188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Row(</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horizontalArrangement = Arrangement.SpaceBetween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左边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中间</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右边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11" name="图片 10"/>
          <p:cNvPicPr/>
          <p:nvPr/>
        </p:nvPicPr>
        <p:blipFill>
          <a:blip r:embed="rId4"/>
          <a:stretch>
            <a:fillRect/>
          </a:stretch>
        </p:blipFill>
        <p:spPr>
          <a:xfrm>
            <a:off x="5494020" y="-4592955"/>
            <a:ext cx="914717" cy="140017"/>
          </a:xfrm>
          <a:prstGeom prst="rect">
            <a:avLst/>
          </a:prstGeom>
        </p:spPr>
      </p:pic>
      <p:pic>
        <p:nvPicPr>
          <p:cNvPr id="13" name="图片 12"/>
          <p:cNvPicPr/>
          <p:nvPr/>
        </p:nvPicPr>
        <p:blipFill>
          <a:blip r:embed="rId5"/>
          <a:stretch>
            <a:fillRect/>
          </a:stretch>
        </p:blipFill>
        <p:spPr>
          <a:xfrm>
            <a:off x="5494020" y="-4592955"/>
            <a:ext cx="914717" cy="140017"/>
          </a:xfrm>
          <a:prstGeom prst="rect">
            <a:avLst/>
          </a:prstGeom>
        </p:spPr>
      </p:pic>
      <p:pic>
        <p:nvPicPr>
          <p:cNvPr id="14" name="图片 13"/>
          <p:cNvPicPr/>
          <p:nvPr/>
        </p:nvPicPr>
        <p:blipFill>
          <a:blip r:embed="rId6"/>
          <a:stretch>
            <a:fillRect/>
          </a:stretch>
        </p:blipFill>
        <p:spPr>
          <a:xfrm>
            <a:off x="5494020" y="-4592955"/>
            <a:ext cx="914717" cy="140017"/>
          </a:xfrm>
          <a:prstGeom prst="rect">
            <a:avLst/>
          </a:prstGeom>
        </p:spPr>
      </p:pic>
      <p:pic>
        <p:nvPicPr>
          <p:cNvPr id="15" name="图片 14"/>
          <p:cNvPicPr/>
          <p:nvPr/>
        </p:nvPicPr>
        <p:blipFill>
          <a:blip r:embed="rId7"/>
          <a:stretch>
            <a:fillRect/>
          </a:stretch>
        </p:blipFill>
        <p:spPr>
          <a:xfrm>
            <a:off x="5494020" y="-4592955"/>
            <a:ext cx="914717" cy="140017"/>
          </a:xfrm>
          <a:prstGeom prst="rect">
            <a:avLst/>
          </a:prstGeom>
        </p:spPr>
      </p:pic>
      <p:pic>
        <p:nvPicPr>
          <p:cNvPr id="16" name="图片 15"/>
          <p:cNvPicPr/>
          <p:nvPr/>
        </p:nvPicPr>
        <p:blipFill>
          <a:blip r:embed="rId8"/>
          <a:stretch>
            <a:fillRect/>
          </a:stretch>
        </p:blipFill>
        <p:spPr>
          <a:xfrm>
            <a:off x="5494020" y="-4592955"/>
            <a:ext cx="914717" cy="140017"/>
          </a:xfrm>
          <a:prstGeom prst="rect">
            <a:avLst/>
          </a:prstGeom>
        </p:spPr>
      </p:pic>
      <p:pic>
        <p:nvPicPr>
          <p:cNvPr id="17" name="图片 16"/>
          <p:cNvPicPr/>
          <p:nvPr/>
        </p:nvPicPr>
        <p:blipFill>
          <a:blip r:embed="rId9"/>
          <a:stretch>
            <a:fillRect/>
          </a:stretch>
        </p:blipFill>
        <p:spPr>
          <a:xfrm>
            <a:off x="5494020" y="-4592955"/>
            <a:ext cx="908367" cy="140017"/>
          </a:xfrm>
          <a:prstGeom prst="rect">
            <a:avLst/>
          </a:prstGeom>
        </p:spPr>
      </p:pic>
      <p:pic>
        <p:nvPicPr>
          <p:cNvPr id="19" name="图片 18"/>
          <p:cNvPicPr/>
          <p:nvPr/>
        </p:nvPicPr>
        <p:blipFill>
          <a:blip r:embed="rId4"/>
          <a:stretch>
            <a:fillRect/>
          </a:stretch>
        </p:blipFill>
        <p:spPr>
          <a:xfrm>
            <a:off x="5494020" y="-4592955"/>
            <a:ext cx="914717" cy="140017"/>
          </a:xfrm>
          <a:prstGeom prst="rect">
            <a:avLst/>
          </a:prstGeom>
        </p:spPr>
      </p:pic>
      <p:pic>
        <p:nvPicPr>
          <p:cNvPr id="20" name="图片 19"/>
          <p:cNvPicPr/>
          <p:nvPr/>
        </p:nvPicPr>
        <p:blipFill>
          <a:blip r:embed="rId5"/>
          <a:stretch>
            <a:fillRect/>
          </a:stretch>
        </p:blipFill>
        <p:spPr>
          <a:xfrm>
            <a:off x="5494020" y="-4592955"/>
            <a:ext cx="914717" cy="140017"/>
          </a:xfrm>
          <a:prstGeom prst="rect">
            <a:avLst/>
          </a:prstGeom>
        </p:spPr>
      </p:pic>
      <p:pic>
        <p:nvPicPr>
          <p:cNvPr id="21" name="图片 20"/>
          <p:cNvPicPr/>
          <p:nvPr/>
        </p:nvPicPr>
        <p:blipFill>
          <a:blip r:embed="rId6"/>
          <a:stretch>
            <a:fillRect/>
          </a:stretch>
        </p:blipFill>
        <p:spPr>
          <a:xfrm>
            <a:off x="5494020" y="-4592955"/>
            <a:ext cx="914717" cy="140017"/>
          </a:xfrm>
          <a:prstGeom prst="rect">
            <a:avLst/>
          </a:prstGeom>
        </p:spPr>
      </p:pic>
      <p:pic>
        <p:nvPicPr>
          <p:cNvPr id="22" name="图片 21"/>
          <p:cNvPicPr/>
          <p:nvPr/>
        </p:nvPicPr>
        <p:blipFill>
          <a:blip r:embed="rId7"/>
          <a:stretch>
            <a:fillRect/>
          </a:stretch>
        </p:blipFill>
        <p:spPr>
          <a:xfrm>
            <a:off x="5494020" y="-4592955"/>
            <a:ext cx="914717" cy="140017"/>
          </a:xfrm>
          <a:prstGeom prst="rect">
            <a:avLst/>
          </a:prstGeom>
        </p:spPr>
      </p:pic>
      <p:pic>
        <p:nvPicPr>
          <p:cNvPr id="23" name="图片 22"/>
          <p:cNvPicPr/>
          <p:nvPr/>
        </p:nvPicPr>
        <p:blipFill>
          <a:blip r:embed="rId8"/>
          <a:stretch>
            <a:fillRect/>
          </a:stretch>
        </p:blipFill>
        <p:spPr>
          <a:xfrm>
            <a:off x="5494020" y="-4592955"/>
            <a:ext cx="914717" cy="140017"/>
          </a:xfrm>
          <a:prstGeom prst="rect">
            <a:avLst/>
          </a:prstGeom>
        </p:spPr>
      </p:pic>
      <p:pic>
        <p:nvPicPr>
          <p:cNvPr id="24" name="图片 23"/>
          <p:cNvPicPr/>
          <p:nvPr/>
        </p:nvPicPr>
        <p:blipFill>
          <a:blip r:embed="rId9"/>
          <a:stretch>
            <a:fillRect/>
          </a:stretch>
        </p:blipFill>
        <p:spPr>
          <a:xfrm>
            <a:off x="5494020" y="-4592955"/>
            <a:ext cx="908367" cy="140017"/>
          </a:xfrm>
          <a:prstGeom prst="rect">
            <a:avLst/>
          </a:prstGeom>
        </p:spPr>
      </p:pic>
      <p:graphicFrame>
        <p:nvGraphicFramePr>
          <p:cNvPr id="25" name="表格 24"/>
          <p:cNvGraphicFramePr/>
          <p:nvPr>
            <p:custDataLst>
              <p:tags r:id="rId10"/>
            </p:custDataLst>
          </p:nvPr>
        </p:nvGraphicFramePr>
        <p:xfrm>
          <a:off x="5696585" y="3657600"/>
          <a:ext cx="6174105" cy="2231390"/>
        </p:xfrm>
        <a:graphic>
          <a:graphicData uri="http://schemas.openxmlformats.org/drawingml/2006/table">
            <a:tbl>
              <a:tblPr firstRow="1" bandRow="1">
                <a:tableStyleId>{A586DDAA-AC6B-4DA8-A73C-6319B54ACED2}</a:tableStyleId>
              </a:tblPr>
              <a:tblGrid>
                <a:gridCol w="2422525"/>
                <a:gridCol w="2227580"/>
                <a:gridCol w="1524000"/>
              </a:tblGrid>
              <a:tr h="318770">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属性</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pPr>
                      <a:r>
                        <a:rPr lang="zh-CN" sz="1400">
                          <a:latin typeface="等线" panose="02010600030101010101" pitchFamily="2" charset="-122"/>
                          <a:ea typeface="等线" panose="02010600030101010101" pitchFamily="2" charset="-122"/>
                        </a:rPr>
                        <a:t>效果</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ctr">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Arrangement.Start</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所有子项靠左</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Arrangement.End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所有子项靠右</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Arrangement.Center</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所有子项居中</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Arrangement.SpaceBetween</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两端对齐，间隔平分</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Arrangement.SpaceAround</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每个子项左右间距相等</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r h="318770">
                <a:tc>
                  <a:txBody>
                    <a:bodyPr/>
                    <a:p>
                      <a:pPr marL="0" indent="0" algn="l">
                        <a:spcBef>
                          <a:spcPct val="0"/>
                        </a:spcBef>
                        <a:spcAft>
                          <a:spcPct val="0"/>
                        </a:spcAft>
                      </a:pPr>
                      <a:r>
                        <a:rPr lang="en-US" altLang="zh-CN" sz="1400">
                          <a:latin typeface="等线" panose="02010600030101010101" pitchFamily="2" charset="-122"/>
                          <a:ea typeface="等线" panose="02010600030101010101" pitchFamily="2" charset="-122"/>
                        </a:rPr>
                        <a:t>Arrangement.SpaceEvenly</a:t>
                      </a:r>
                      <a:endParaRPr lang="en-US" alt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pPr>
                      <a:r>
                        <a:rPr lang="zh-CN" sz="1400">
                          <a:latin typeface="等线" panose="02010600030101010101" pitchFamily="2" charset="-122"/>
                          <a:ea typeface="等线" panose="02010600030101010101" pitchFamily="2" charset="-122"/>
                        </a:rPr>
                        <a:t>所有间隔均等</a:t>
                      </a:r>
                      <a:endParaRPr lang="zh-CN" sz="1400">
                        <a:latin typeface="等线" panose="02010600030101010101" pitchFamily="2" charset="-122"/>
                        <a:ea typeface="等线" panose="02010600030101010101" pitchFamily="2" charset="-122"/>
                      </a:endParaRPr>
                    </a:p>
                  </a:txBody>
                  <a:tcPr marL="9525" marR="9525" marT="9525" marB="9525" anchor="ctr" anchorCtr="1"/>
                </a:tc>
                <a:tc>
                  <a:txBody>
                    <a:bodyPr/>
                    <a:p>
                      <a:pPr marL="0" indent="0" algn="l">
                        <a:spcBef>
                          <a:spcPct val="0"/>
                        </a:spcBef>
                        <a:spcAft>
                          <a:spcPct val="0"/>
                        </a:spcAft>
                        <a:buNone/>
                      </a:pPr>
                      <a:endParaRPr lang="zh-CN" altLang="en-US" sz="1400">
                        <a:latin typeface="等线" panose="02010600030101010101" pitchFamily="2" charset="-122"/>
                        <a:ea typeface="等线" panose="02010600030101010101" pitchFamily="2" charset="-122"/>
                      </a:endParaRPr>
                    </a:p>
                  </a:txBody>
                  <a:tcPr marL="9525" marR="9525" marT="9525" marB="9525" anchor="ctr" anchorCtr="1"/>
                </a:tc>
              </a:tr>
            </a:tbl>
          </a:graphicData>
        </a:graphic>
      </p:graphicFrame>
      <p:pic>
        <p:nvPicPr>
          <p:cNvPr id="39" name="图片 39" descr="Start"/>
          <p:cNvPicPr>
            <a:picLocks noChangeAspect="1"/>
          </p:cNvPicPr>
          <p:nvPr/>
        </p:nvPicPr>
        <p:blipFill>
          <a:blip r:embed="rId11"/>
          <a:stretch>
            <a:fillRect/>
          </a:stretch>
        </p:blipFill>
        <p:spPr>
          <a:xfrm>
            <a:off x="10426383" y="4047173"/>
            <a:ext cx="1369695" cy="212725"/>
          </a:xfrm>
          <a:prstGeom prst="rect">
            <a:avLst/>
          </a:prstGeom>
        </p:spPr>
      </p:pic>
      <p:pic>
        <p:nvPicPr>
          <p:cNvPr id="40" name="图片 40" descr="End"/>
          <p:cNvPicPr>
            <a:picLocks noChangeAspect="1"/>
          </p:cNvPicPr>
          <p:nvPr/>
        </p:nvPicPr>
        <p:blipFill>
          <a:blip r:embed="rId12"/>
          <a:stretch>
            <a:fillRect/>
          </a:stretch>
        </p:blipFill>
        <p:spPr>
          <a:xfrm>
            <a:off x="10426700" y="4366260"/>
            <a:ext cx="1370330" cy="212090"/>
          </a:xfrm>
          <a:prstGeom prst="rect">
            <a:avLst/>
          </a:prstGeom>
        </p:spPr>
      </p:pic>
      <p:pic>
        <p:nvPicPr>
          <p:cNvPr id="37" name="图片 37" descr="Center"/>
          <p:cNvPicPr>
            <a:picLocks noChangeAspect="1"/>
          </p:cNvPicPr>
          <p:nvPr/>
        </p:nvPicPr>
        <p:blipFill>
          <a:blip r:embed="rId13"/>
          <a:stretch>
            <a:fillRect/>
          </a:stretch>
        </p:blipFill>
        <p:spPr>
          <a:xfrm>
            <a:off x="10430510" y="4684078"/>
            <a:ext cx="1366520" cy="207645"/>
          </a:xfrm>
          <a:prstGeom prst="rect">
            <a:avLst/>
          </a:prstGeom>
        </p:spPr>
      </p:pic>
      <p:pic>
        <p:nvPicPr>
          <p:cNvPr id="26" name="图片 13" descr="SpaceBetween"/>
          <p:cNvPicPr>
            <a:picLocks noChangeAspect="1"/>
          </p:cNvPicPr>
          <p:nvPr/>
        </p:nvPicPr>
        <p:blipFill>
          <a:blip r:embed="rId2"/>
          <a:stretch>
            <a:fillRect/>
          </a:stretch>
        </p:blipFill>
        <p:spPr>
          <a:xfrm>
            <a:off x="10430510" y="4998720"/>
            <a:ext cx="1371600" cy="210820"/>
          </a:xfrm>
          <a:prstGeom prst="rect">
            <a:avLst/>
          </a:prstGeom>
        </p:spPr>
      </p:pic>
      <p:pic>
        <p:nvPicPr>
          <p:cNvPr id="36" name="图片 36" descr="SpaceAround"/>
          <p:cNvPicPr>
            <a:picLocks noChangeAspect="1"/>
          </p:cNvPicPr>
          <p:nvPr/>
        </p:nvPicPr>
        <p:blipFill>
          <a:blip r:embed="rId14"/>
          <a:stretch>
            <a:fillRect/>
          </a:stretch>
        </p:blipFill>
        <p:spPr>
          <a:xfrm>
            <a:off x="10433050" y="5315585"/>
            <a:ext cx="1369060" cy="212090"/>
          </a:xfrm>
          <a:prstGeom prst="rect">
            <a:avLst/>
          </a:prstGeom>
        </p:spPr>
      </p:pic>
      <p:pic>
        <p:nvPicPr>
          <p:cNvPr id="31" name="图片 31" descr="SpaceEvenly"/>
          <p:cNvPicPr>
            <a:picLocks noChangeAspect="1"/>
          </p:cNvPicPr>
          <p:nvPr/>
        </p:nvPicPr>
        <p:blipFill>
          <a:blip r:embed="rId15"/>
          <a:stretch>
            <a:fillRect/>
          </a:stretch>
        </p:blipFill>
        <p:spPr>
          <a:xfrm>
            <a:off x="10426700" y="5629910"/>
            <a:ext cx="1365250" cy="212090"/>
          </a:xfrm>
          <a:prstGeom prst="rect">
            <a:avLst/>
          </a:prstGeom>
        </p:spPr>
      </p:pic>
      <p:sp>
        <p:nvSpPr>
          <p:cNvPr id="28" name="文本框 27"/>
          <p:cNvSpPr txBox="1"/>
          <p:nvPr/>
        </p:nvSpPr>
        <p:spPr>
          <a:xfrm>
            <a:off x="1078865" y="5951220"/>
            <a:ext cx="10791190" cy="702310"/>
          </a:xfrm>
          <a:prstGeom prst="rect">
            <a:avLst/>
          </a:prstGeom>
          <a:noFill/>
        </p:spPr>
        <p:txBody>
          <a:bodyPr wrap="square" rtlCol="0">
            <a:noAutofit/>
          </a:bodyPr>
          <a:p>
            <a:pPr marL="285750" lvl="2" indent="-285750" fontAlgn="auto">
              <a:lnSpc>
                <a:spcPts val="24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等线" panose="02010600030101010101" pitchFamily="2" charset="-122"/>
                <a:sym typeface="+mn-ea"/>
              </a:rPr>
              <a:t>Arrangement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用于控制子项在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Row</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或</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Column</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中的排列方式，决定它们在主轴方向上的间距与对齐，如靠左、居中、平均分布等，提升布局灵活性</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fontAlgn="auto">
              <a:lnSpc>
                <a:spcPts val="2400"/>
              </a:lnSpc>
              <a:buFont typeface="Arial" panose="020B0604020202020204" pitchFamily="34" charset="0"/>
              <a:buChar char="•"/>
            </a:pP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287845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5.5.3 Column</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Column</a:t>
            </a:r>
            <a:r>
              <a:rPr lang="zh-CN" altLang="en-US" sz="2000" dirty="0">
                <a:latin typeface="等线" panose="02010600030101010101" pitchFamily="2" charset="-122"/>
                <a:ea typeface="等线" panose="02010600030101010101" pitchFamily="2" charset="-122"/>
                <a:cs typeface="等线" panose="02010600030101010101" pitchFamily="2" charset="-122"/>
              </a:rPr>
              <a:t>用于垂直排列子组件的布局容器，子项会从上到下依次排列。</a:t>
            </a:r>
            <a:r>
              <a:rPr lang="en-US" altLang="zh-CN" sz="2000" dirty="0">
                <a:latin typeface="等线" panose="02010600030101010101" pitchFamily="2" charset="-122"/>
                <a:ea typeface="等线" panose="02010600030101010101" pitchFamily="2" charset="-122"/>
                <a:cs typeface="等线" panose="02010600030101010101" pitchFamily="2" charset="-122"/>
              </a:rPr>
              <a:t>Column</a:t>
            </a:r>
            <a:r>
              <a:rPr lang="zh-CN" altLang="en-US" sz="2000" dirty="0">
                <a:latin typeface="等线" panose="02010600030101010101" pitchFamily="2" charset="-122"/>
                <a:ea typeface="等线" panose="02010600030101010101" pitchFamily="2" charset="-122"/>
                <a:cs typeface="等线" panose="02010600030101010101" pitchFamily="2" charset="-122"/>
              </a:rPr>
              <a:t>常用于构建垂直方向的</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结构，比如表单输入、列表项堆叠、卡片内容、设置界面等。适合展示有上下层级关系的内容。通过对齐与间距设置，可以实现从顶部对齐的控件组，到居中的欢迎页，再到底部按钮布局等多种场景，是移动应用中最常用的布局组件之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5.5.3 Column</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pic>
        <p:nvPicPr>
          <p:cNvPr id="42" name="图片 4"/>
          <p:cNvPicPr>
            <a:picLocks noChangeAspect="1"/>
          </p:cNvPicPr>
          <p:nvPr/>
        </p:nvPicPr>
        <p:blipFill>
          <a:blip r:embed="rId8"/>
          <a:stretch>
            <a:fillRect/>
          </a:stretch>
        </p:blipFill>
        <p:spPr>
          <a:xfrm>
            <a:off x="3576955" y="462915"/>
            <a:ext cx="2736850" cy="2148840"/>
          </a:xfrm>
          <a:prstGeom prst="rect">
            <a:avLst/>
          </a:prstGeom>
          <a:noFill/>
          <a:ln>
            <a:noFill/>
          </a:ln>
        </p:spPr>
      </p:pic>
      <p:graphicFrame>
        <p:nvGraphicFramePr>
          <p:cNvPr id="2" name="表格 1"/>
          <p:cNvGraphicFramePr/>
          <p:nvPr/>
        </p:nvGraphicFramePr>
        <p:xfrm>
          <a:off x="6348730" y="16954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.padding(24.dp),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verticalArrangement = Arrangement.spacedBy(16.dp),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horizontalAlignment = Alignment.CenterHorizontally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登录</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fontSize = 24.sp, fontWeight = FontWeight.Bold)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OutlinedTextField(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用户名</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OutlinedTextField(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value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onValueChange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label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密码</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visualTransformation = PasswordVisualTransformation()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onClick =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登录操作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登录</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3" name="文本框 2"/>
          <p:cNvSpPr txBox="1"/>
          <p:nvPr/>
        </p:nvSpPr>
        <p:spPr>
          <a:xfrm>
            <a:off x="-349250" y="2611755"/>
            <a:ext cx="6663055" cy="417195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行代码声明使用</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Column</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实现表单式垂直排列。</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1200150" lvl="2"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5</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spacedBy(16.dp)</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自动添加子项间距。</a:t>
            </a:r>
            <a:endParaRPr lang="zh-CN" altLang="en-US" dirty="0">
              <a:latin typeface="等线" panose="02010600030101010101" pitchFamily="2" charset="-122"/>
              <a:ea typeface="等线" panose="02010600030101010101" pitchFamily="2" charset="-122"/>
              <a:cs typeface="等线" panose="02010600030101010101" pitchFamily="2" charset="-122"/>
              <a:sym typeface="+mn-ea"/>
            </a:endParaRPr>
          </a:p>
          <a:p>
            <a:pPr marL="1200150" lvl="2"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6</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行代码的</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CenterHorizontally</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表示子项控制居中对齐。</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10</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行代码使用了</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OutlinedTextField</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组件，</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TextField</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底部有下划线，适用于密集的表单；</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OutlinedTextField</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有完整的圆角边框，更加醒目、清晰，适用于表单界面、卡片内、需要强调的输入区域。</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sym typeface="+mn-ea"/>
              </a:rPr>
              <a:t>第</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22</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行代码</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visualTransformation</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TextField</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的一个参数，用于指定输入内容的显示转换效果；</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PasswordVisualTransformation()</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是一个内置类，用来将文本隐藏成密码样式（通常是</a:t>
            </a:r>
            <a:r>
              <a:rPr lang="en-US" altLang="zh-CN"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dirty="0">
                <a:latin typeface="等线" panose="02010600030101010101" pitchFamily="2" charset="-122"/>
                <a:ea typeface="等线" panose="02010600030101010101" pitchFamily="2" charset="-122"/>
                <a:cs typeface="等线" panose="02010600030101010101" pitchFamily="2" charset="-122"/>
                <a:sym typeface="+mn-ea"/>
              </a:rPr>
              <a:t>符号），实际内容仍然保留在内存中，但界面上不可见</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lvl="0" indent="-285750">
              <a:buFont typeface="Arial" panose="020B0604020202020204" pitchFamily="34" charset="0"/>
              <a:buChar char="•"/>
            </a:pPr>
            <a:endParaRPr lang="zh-CN" altLang="en-US"/>
          </a:p>
          <a:p>
            <a:pPr marL="285750" lvl="0" indent="-285750">
              <a:buFont typeface="Arial" panose="020B0604020202020204" pitchFamily="34" charset="0"/>
              <a:buChar char="•"/>
            </a:pP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0731500" cy="30524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5.5.4 Spacer</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Spacer</a:t>
            </a:r>
            <a:r>
              <a:rPr lang="zh-CN" altLang="en-US" sz="2000" dirty="0">
                <a:latin typeface="等线" panose="02010600030101010101" pitchFamily="2" charset="-122"/>
                <a:ea typeface="等线" panose="02010600030101010101" pitchFamily="2" charset="-122"/>
                <a:cs typeface="等线" panose="02010600030101010101" pitchFamily="2" charset="-122"/>
              </a:rPr>
              <a:t>用于创建空白空间的布局组件，本身不显示任何内容，作用是为布局中的元素之间提供间距或占位。</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Spacer</a:t>
            </a:r>
            <a:r>
              <a:rPr lang="zh-CN" altLang="en-US" sz="2000" dirty="0">
                <a:latin typeface="等线" panose="02010600030101010101" pitchFamily="2" charset="-122"/>
                <a:ea typeface="等线" panose="02010600030101010101" pitchFamily="2" charset="-122"/>
                <a:cs typeface="等线" panose="02010600030101010101" pitchFamily="2" charset="-122"/>
              </a:rPr>
              <a:t>常用于在组件之间插入空白，例如在表单项之间增加间距、在顶部</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底部保留视觉空白、或在</a:t>
            </a:r>
            <a:r>
              <a:rPr lang="en-US" altLang="zh-CN" sz="2000" dirty="0">
                <a:latin typeface="等线" panose="02010600030101010101" pitchFamily="2" charset="-122"/>
                <a:ea typeface="等线" panose="02010600030101010101" pitchFamily="2" charset="-122"/>
                <a:cs typeface="等线" panose="02010600030101010101" pitchFamily="2" charset="-122"/>
              </a:rPr>
              <a:t>Row</a:t>
            </a:r>
            <a:r>
              <a:rPr lang="zh-CN" altLang="en-US" sz="2000" dirty="0">
                <a:latin typeface="等线" panose="02010600030101010101" pitchFamily="2" charset="-122"/>
                <a:ea typeface="等线" panose="02010600030101010101" pitchFamily="2" charset="-122"/>
                <a:cs typeface="等线" panose="02010600030101010101" pitchFamily="2" charset="-122"/>
              </a:rPr>
              <a:t>中用于推开两端内容。它还能用于占位或布局适配，确保界面元素对齐、美观。使用</a:t>
            </a:r>
            <a:r>
              <a:rPr lang="en-US" altLang="zh-CN" sz="2000" dirty="0">
                <a:latin typeface="等线" panose="02010600030101010101" pitchFamily="2" charset="-122"/>
                <a:ea typeface="等线" panose="02010600030101010101" pitchFamily="2" charset="-122"/>
                <a:cs typeface="等线" panose="02010600030101010101" pitchFamily="2" charset="-122"/>
              </a:rPr>
              <a:t>Spacer</a:t>
            </a:r>
            <a:r>
              <a:rPr lang="zh-CN" altLang="en-US" sz="2000" dirty="0">
                <a:latin typeface="等线" panose="02010600030101010101" pitchFamily="2" charset="-122"/>
                <a:ea typeface="等线" panose="02010600030101010101" pitchFamily="2" charset="-122"/>
                <a:cs typeface="等线" panose="02010600030101010101" pitchFamily="2" charset="-122"/>
              </a:rPr>
              <a:t>可以让布局更清晰、结构更分明</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5.5.4 Spacer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4699635" y="4759960"/>
            <a:ext cx="6663055" cy="72072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6</a:t>
            </a:r>
            <a:r>
              <a:rPr lang="zh-CN" altLang="en-US"/>
              <a:t>行代码创建了一个</a:t>
            </a:r>
            <a:r>
              <a:rPr lang="en-US" altLang="zh-CN"/>
              <a:t>Spacer</a:t>
            </a:r>
            <a:r>
              <a:rPr lang="zh-CN" altLang="en-US"/>
              <a:t>，使用</a:t>
            </a:r>
            <a:r>
              <a:rPr lang="en-US" altLang="zh-CN"/>
              <a:t>Modifier</a:t>
            </a:r>
            <a:r>
              <a:rPr lang="zh-CN" altLang="en-US"/>
              <a:t>指定插入了高度为</a:t>
            </a:r>
            <a:r>
              <a:rPr lang="en-US" altLang="zh-CN"/>
              <a:t>20dp</a:t>
            </a:r>
            <a:r>
              <a:rPr lang="zh-CN" altLang="en-US"/>
              <a:t>的一个空白</a:t>
            </a:r>
            <a:endParaRPr lang="zh-CN" altLang="en-US"/>
          </a:p>
        </p:txBody>
      </p:sp>
      <p:pic>
        <p:nvPicPr>
          <p:cNvPr id="44" name="图片 5"/>
          <p:cNvPicPr>
            <a:picLocks noChangeAspect="1"/>
          </p:cNvPicPr>
          <p:nvPr/>
        </p:nvPicPr>
        <p:blipFill>
          <a:blip r:embed="rId8"/>
          <a:stretch>
            <a:fillRect/>
          </a:stretch>
        </p:blipFill>
        <p:spPr>
          <a:xfrm>
            <a:off x="2315210" y="2640965"/>
            <a:ext cx="2160270" cy="1892300"/>
          </a:xfrm>
          <a:prstGeom prst="rect">
            <a:avLst/>
          </a:prstGeom>
          <a:noFill/>
          <a:ln>
            <a:noFill/>
          </a:ln>
        </p:spPr>
      </p:pic>
      <p:graphicFrame>
        <p:nvGraphicFramePr>
          <p:cNvPr id="7" name="表格 6"/>
          <p:cNvGraphicFramePr/>
          <p:nvPr>
            <p:custDataLst>
              <p:tags r:id="rId9"/>
            </p:custDataLst>
          </p:nvPr>
        </p:nvGraphicFramePr>
        <p:xfrm>
          <a:off x="5115560" y="2584450"/>
          <a:ext cx="5914390" cy="2069465"/>
        </p:xfrm>
        <a:graphic>
          <a:graphicData uri="http://schemas.openxmlformats.org/drawingml/2006/table">
            <a:tbl>
              <a:tblPr/>
              <a:tblGrid>
                <a:gridCol w="5914390"/>
              </a:tblGrid>
              <a:tr h="2069465">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上面的文字</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Modifier.height(20.dp))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插入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20dp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高的空白</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下面的文字</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5.5</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布局组件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5.5.4 Spacer</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4699635" y="4892040"/>
            <a:ext cx="6663055" cy="72072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7</a:t>
            </a:r>
            <a:r>
              <a:rPr lang="zh-CN" altLang="en-US"/>
              <a:t>行和第</a:t>
            </a:r>
            <a:r>
              <a:rPr lang="en-US" altLang="zh-CN"/>
              <a:t>9</a:t>
            </a:r>
            <a:r>
              <a:rPr lang="zh-CN" altLang="en-US"/>
              <a:t>行代码的</a:t>
            </a:r>
            <a:r>
              <a:rPr lang="en-US" altLang="zh-CN"/>
              <a:t>Spacer.weight(1f)</a:t>
            </a:r>
            <a:r>
              <a:rPr lang="zh-CN" altLang="en-US"/>
              <a:t>，会将除了显示</a:t>
            </a:r>
            <a:r>
              <a:rPr lang="en-US" altLang="zh-CN"/>
              <a:t>3</a:t>
            </a:r>
            <a:r>
              <a:rPr lang="zh-CN" altLang="en-US"/>
              <a:t>个</a:t>
            </a:r>
            <a:r>
              <a:rPr lang="en-US" altLang="zh-CN"/>
              <a:t>Text</a:t>
            </a:r>
            <a:r>
              <a:rPr lang="zh-CN" altLang="en-US"/>
              <a:t>的全部剩余空间，按照</a:t>
            </a:r>
            <a:r>
              <a:rPr lang="en-US" altLang="zh-CN"/>
              <a:t>1</a:t>
            </a:r>
            <a:r>
              <a:rPr lang="zh-CN" altLang="en-US"/>
              <a:t>：</a:t>
            </a:r>
            <a:r>
              <a:rPr lang="en-US" altLang="zh-CN"/>
              <a:t>1</a:t>
            </a:r>
            <a:r>
              <a:rPr lang="zh-CN" altLang="en-US"/>
              <a:t>分配给这两个</a:t>
            </a:r>
            <a:r>
              <a:rPr lang="en-US" altLang="zh-CN"/>
              <a:t>Spacer</a:t>
            </a:r>
            <a:endParaRPr lang="en-US" altLang="zh-CN"/>
          </a:p>
        </p:txBody>
      </p:sp>
      <p:pic>
        <p:nvPicPr>
          <p:cNvPr id="47" name="图片 7"/>
          <p:cNvPicPr>
            <a:picLocks noChangeAspect="1"/>
          </p:cNvPicPr>
          <p:nvPr/>
        </p:nvPicPr>
        <p:blipFill>
          <a:blip r:embed="rId8"/>
          <a:stretch>
            <a:fillRect/>
          </a:stretch>
        </p:blipFill>
        <p:spPr>
          <a:xfrm>
            <a:off x="1589088" y="3317875"/>
            <a:ext cx="3495675" cy="541020"/>
          </a:xfrm>
          <a:prstGeom prst="rect">
            <a:avLst/>
          </a:prstGeom>
          <a:noFill/>
          <a:ln>
            <a:noFill/>
          </a:ln>
        </p:spPr>
      </p:pic>
      <p:graphicFrame>
        <p:nvGraphicFramePr>
          <p:cNvPr id="2" name="表格 1"/>
          <p:cNvGraphicFramePr/>
          <p:nvPr/>
        </p:nvGraphicFramePr>
        <p:xfrm>
          <a:off x="5720080" y="246443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Row(</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左边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Modifier.weight(1f))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弹性撑开空间</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中间</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Modifier.weight(1f))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弹性撑开空间</a:t>
                      </a:r>
                      <a:endPar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右边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0991215" cy="451929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5.6.1 Surface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sym typeface="+mn-ea"/>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Surface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用于构建具有背景色、阴影、圆角、边框等视觉效果的容器组件。它本质上是一个增强版的容器，可包裹任意内容，并提供风格的一致性表现。通过</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elevation</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控制阴影层级，</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shape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设置圆角，</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color</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控制背景，</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border</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设置边框。</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Surface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是实现卡片、按钮背景、自定义组件基础样式的核心组件之一，常用于界面分区或强调内容层级。</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Surface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常用于构建卡片区域、弹窗背景、按钮外壳或任何需要具备视觉包裹性的界面元素。它为内容提供了清晰的</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容器感</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，提升</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UI</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的层次感与美观度。例如，在新闻列表中用</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Surface</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包裹每条新闻卡片，在设置页中包裹每个模块区域，或作为对话框底板。可以快速构建出立体感和一致的视觉风格</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5.6.1 Surface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：带阴影的卡片容器</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103505" y="5407025"/>
            <a:ext cx="11308715" cy="111569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5</a:t>
            </a:r>
            <a:r>
              <a:rPr lang="zh-CN" altLang="en-US"/>
              <a:t>行代码</a:t>
            </a:r>
            <a:r>
              <a:rPr lang="en-US" altLang="zh-CN"/>
              <a:t>RoundedCornerShape(12.dp)</a:t>
            </a:r>
            <a:r>
              <a:rPr lang="zh-CN" altLang="en-US"/>
              <a:t>指定圆角效果，表示四个角都是</a:t>
            </a:r>
            <a:r>
              <a:rPr lang="en-US" altLang="zh-CN"/>
              <a:t>12dp</a:t>
            </a:r>
            <a:r>
              <a:rPr lang="zh-CN" altLang="en-US"/>
              <a:t>的圆角。</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7</a:t>
            </a:r>
            <a:r>
              <a:rPr lang="zh-CN" altLang="en-US"/>
              <a:t>行代码</a:t>
            </a:r>
            <a:r>
              <a:rPr lang="en-US" altLang="zh-CN"/>
              <a:t>shadowElevation</a:t>
            </a:r>
            <a:r>
              <a:rPr lang="zh-CN" altLang="en-US"/>
              <a:t>用来设定阴影的高度，从而营造出立体层次感，数值越大，阴影越明显，组件</a:t>
            </a:r>
            <a:r>
              <a:rPr lang="en-US" altLang="zh-CN"/>
              <a:t>“</a:t>
            </a:r>
            <a:r>
              <a:rPr lang="zh-CN" altLang="en-US"/>
              <a:t>看起来</a:t>
            </a:r>
            <a:r>
              <a:rPr lang="en-US" altLang="zh-CN"/>
              <a:t>”</a:t>
            </a:r>
            <a:r>
              <a:rPr lang="zh-CN" altLang="en-US"/>
              <a:t>越浮在其他组件之上</a:t>
            </a:r>
            <a:endParaRPr lang="zh-CN" altLang="en-US"/>
          </a:p>
        </p:txBody>
      </p:sp>
      <p:pic>
        <p:nvPicPr>
          <p:cNvPr id="53" name="图片 8"/>
          <p:cNvPicPr>
            <a:picLocks noChangeAspect="1"/>
          </p:cNvPicPr>
          <p:nvPr/>
        </p:nvPicPr>
        <p:blipFill>
          <a:blip r:embed="rId8"/>
          <a:stretch>
            <a:fillRect/>
          </a:stretch>
        </p:blipFill>
        <p:spPr>
          <a:xfrm>
            <a:off x="1304925" y="3128010"/>
            <a:ext cx="3950970" cy="1534160"/>
          </a:xfrm>
          <a:prstGeom prst="rect">
            <a:avLst/>
          </a:prstGeom>
          <a:noFill/>
          <a:ln>
            <a:noFill/>
          </a:ln>
        </p:spPr>
      </p:pic>
      <p:graphicFrame>
        <p:nvGraphicFramePr>
          <p:cNvPr id="7" name="表格 6"/>
          <p:cNvGraphicFramePr/>
          <p:nvPr/>
        </p:nvGraphicFramePr>
        <p:xfrm>
          <a:off x="5960745" y="177292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Surface(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shape = RoundedCornerShape(12.dp),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color = Color.White,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shadowElevation = 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Modifier.padding(16.dp))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标题</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fontSize = 20.sp, fontWeight = FontWeight.Bold)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Spacer(modifier = Modifier.height(8.dp))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这里是一些内容，展示在一个带圆角和阴影的卡片里。</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5.2</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基本概念</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2046605"/>
            <a:ext cx="10128250" cy="250126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en-US" altLang="zh-CN" sz="3200" dirty="0">
                <a:latin typeface="等线" panose="02010600030101010101" pitchFamily="2" charset="-122"/>
                <a:ea typeface="等线" panose="02010600030101010101" pitchFamily="2" charset="-122"/>
                <a:cs typeface="等线" panose="02010600030101010101" pitchFamily="2" charset="-122"/>
              </a:rPr>
              <a:t>5.2.3 </a:t>
            </a:r>
            <a:r>
              <a:rPr lang="zh-CN" altLang="en-US" sz="3200" dirty="0">
                <a:latin typeface="等线" panose="02010600030101010101" pitchFamily="2" charset="-122"/>
                <a:ea typeface="等线" panose="02010600030101010101" pitchFamily="2" charset="-122"/>
                <a:cs typeface="等线" panose="02010600030101010101" pitchFamily="2" charset="-122"/>
              </a:rPr>
              <a:t>状态</a:t>
            </a:r>
            <a:r>
              <a:rPr lang="zh-CN" altLang="en-US" sz="3200" dirty="0">
                <a:latin typeface="等线" panose="02010600030101010101" pitchFamily="2" charset="-122"/>
                <a:ea typeface="等线" panose="02010600030101010101" pitchFamily="2" charset="-122"/>
                <a:cs typeface="等线" panose="02010600030101010101" pitchFamily="2" charset="-122"/>
              </a:rPr>
              <a:t>管理</a:t>
            </a:r>
            <a:endParaRPr lang="zh-CN" altLang="en-US" sz="3200" dirty="0">
              <a:latin typeface="等线" panose="02010600030101010101" pitchFamily="2" charset="-122"/>
              <a:ea typeface="等线" panose="02010600030101010101" pitchFamily="2" charset="-122"/>
              <a:cs typeface="等线" panose="02010600030101010101" pitchFamily="2" charset="-122"/>
            </a:endParaRPr>
          </a:p>
          <a:p>
            <a:pPr lvl="1"/>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中，状态（</a:t>
            </a:r>
            <a:r>
              <a:rPr lang="en-US" altLang="zh-CN" sz="2000" dirty="0">
                <a:latin typeface="等线" panose="02010600030101010101" pitchFamily="2" charset="-122"/>
                <a:ea typeface="等线" panose="02010600030101010101" pitchFamily="2" charset="-122"/>
                <a:cs typeface="等线" panose="02010600030101010101" pitchFamily="2" charset="-122"/>
              </a:rPr>
              <a:t>State</a:t>
            </a:r>
            <a:r>
              <a:rPr lang="zh-CN" altLang="en-US" sz="2000" dirty="0">
                <a:latin typeface="等线" panose="02010600030101010101" pitchFamily="2" charset="-122"/>
                <a:ea typeface="等线" panose="02010600030101010101" pitchFamily="2" charset="-122"/>
                <a:cs typeface="等线" panose="02010600030101010101" pitchFamily="2" charset="-122"/>
              </a:rPr>
              <a:t>）是指那些会影响</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显示的数据，并且这些数据一旦发生变化，系统就会自动触发对应</a:t>
            </a:r>
            <a:r>
              <a:rPr lang="en-US" altLang="zh-CN" sz="2000" dirty="0">
                <a:latin typeface="等线" panose="02010600030101010101" pitchFamily="2" charset="-122"/>
                <a:ea typeface="等线" panose="02010600030101010101" pitchFamily="2" charset="-122"/>
                <a:cs typeface="等线" panose="02010600030101010101" pitchFamily="2" charset="-122"/>
              </a:rPr>
              <a:t>Composable</a:t>
            </a:r>
            <a:r>
              <a:rPr lang="zh-CN" altLang="en-US" sz="2000" dirty="0">
                <a:latin typeface="等线" panose="02010600030101010101" pitchFamily="2" charset="-122"/>
                <a:ea typeface="等线" panose="02010600030101010101" pitchFamily="2" charset="-122"/>
                <a:cs typeface="等线" panose="02010600030101010101" pitchFamily="2" charset="-122"/>
              </a:rPr>
              <a:t>函数的重组，以更新界面显示。可以简单理解为：状态是驱动</a:t>
            </a:r>
            <a:r>
              <a:rPr lang="en-US" altLang="zh-CN" sz="2000" dirty="0">
                <a:latin typeface="等线" panose="02010600030101010101" pitchFamily="2" charset="-122"/>
                <a:ea typeface="等线" panose="02010600030101010101" pitchFamily="2" charset="-122"/>
                <a:cs typeface="等线" panose="02010600030101010101" pitchFamily="2" charset="-122"/>
              </a:rPr>
              <a:t>Compose UI</a:t>
            </a:r>
            <a:r>
              <a:rPr lang="zh-CN" altLang="en-US" sz="2000" dirty="0">
                <a:latin typeface="等线" panose="02010600030101010101" pitchFamily="2" charset="-122"/>
                <a:ea typeface="等线" panose="02010600030101010101" pitchFamily="2" charset="-122"/>
                <a:cs typeface="等线" panose="02010600030101010101" pitchFamily="2" charset="-122"/>
              </a:rPr>
              <a:t>的源头</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graphicFrame>
        <p:nvGraphicFramePr>
          <p:cNvPr id="2" name="表格 1"/>
          <p:cNvGraphicFramePr/>
          <p:nvPr>
            <p:custDataLst>
              <p:tags r:id="rId2"/>
            </p:custDataLst>
          </p:nvPr>
        </p:nvGraphicFramePr>
        <p:xfrm>
          <a:off x="6639560" y="3912235"/>
          <a:ext cx="5980430" cy="2148840"/>
        </p:xfrm>
        <a:graphic>
          <a:graphicData uri="http://schemas.openxmlformats.org/drawingml/2006/table">
            <a:tbl>
              <a:tblPr/>
              <a:tblGrid>
                <a:gridCol w="5980430"/>
              </a:tblGrid>
              <a:tr h="2148840">
                <a:tc>
                  <a:txBody>
                    <a:bodyPr/>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1 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@Composable</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2 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fun CounterRemember()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3 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var count by remember { mutableStateOf(0)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4 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count++ })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5 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Text(text = "</a:t>
                      </a:r>
                      <a:r>
                        <a:rPr lang="zh-CN" altLang="en-US" sz="2000">
                          <a:solidFill>
                            <a:srgbClr val="008080"/>
                          </a:solidFill>
                          <a:latin typeface="等线" panose="02010600030101010101" pitchFamily="2" charset="-122"/>
                          <a:ea typeface="等线" panose="02010600030101010101" pitchFamily="2" charset="-122"/>
                          <a:cs typeface="等线" panose="02010600030101010101" pitchFamily="2" charset="-122"/>
                        </a:rPr>
                        <a:t>点击次数</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$count")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6 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2000">
                          <a:latin typeface="等线" panose="02010600030101010101" pitchFamily="2" charset="-122"/>
                          <a:ea typeface="等线" panose="02010600030101010101" pitchFamily="2" charset="-122"/>
                          <a:cs typeface="等线" panose="02010600030101010101" pitchFamily="2" charset="-122"/>
                        </a:rPr>
                        <a:t>7 </a:t>
                      </a:r>
                      <a:r>
                        <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20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25" name="图片 5"/>
          <p:cNvPicPr>
            <a:picLocks noChangeAspect="1"/>
          </p:cNvPicPr>
          <p:nvPr/>
        </p:nvPicPr>
        <p:blipFill>
          <a:blip r:embed="rId3"/>
          <a:stretch>
            <a:fillRect/>
          </a:stretch>
        </p:blipFill>
        <p:spPr>
          <a:xfrm>
            <a:off x="7749858" y="1025843"/>
            <a:ext cx="2361565" cy="955675"/>
          </a:xfrm>
          <a:prstGeom prst="rect">
            <a:avLst/>
          </a:prstGeom>
          <a:noFill/>
          <a:ln>
            <a:noFill/>
          </a:ln>
        </p:spPr>
      </p:pic>
      <p:sp>
        <p:nvSpPr>
          <p:cNvPr id="3" name="文本框 2"/>
          <p:cNvSpPr txBox="1"/>
          <p:nvPr/>
        </p:nvSpPr>
        <p:spPr>
          <a:xfrm>
            <a:off x="589915" y="4348480"/>
            <a:ext cx="6096000" cy="1753235"/>
          </a:xfrm>
          <a:prstGeom prst="rect">
            <a:avLst/>
          </a:prstGeom>
          <a:noFill/>
        </p:spPr>
        <p:txBody>
          <a:bodyPr wrap="square" rtlCol="0" anchor="t">
            <a:spAutoFit/>
          </a:bodyPr>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在这个代码中，第3行代码的count就是一个状态变量。</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第4行代码当用户点击按钮时，count会累加1，因此改变了count状态。</a:t>
            </a:r>
            <a:endParaRPr lang="zh-CN" altLang="en-US" dirty="0">
              <a:latin typeface="等线" panose="02010600030101010101" pitchFamily="2" charset="-122"/>
              <a:ea typeface="等线" panose="02010600030101010101" pitchFamily="2" charset="-122"/>
              <a:cs typeface="等线" panose="02010600030101010101" pitchFamily="2" charset="-122"/>
            </a:endParaRPr>
          </a:p>
          <a:p>
            <a:pPr marL="285750" indent="-285750">
              <a:buFont typeface="Arial" panose="020B0604020202020204" pitchFamily="34" charset="0"/>
              <a:buChar char="•"/>
            </a:pPr>
            <a:r>
              <a:rPr lang="zh-CN" altLang="en-US" dirty="0">
                <a:latin typeface="等线" panose="02010600030101010101" pitchFamily="2" charset="-122"/>
                <a:ea typeface="等线" panose="02010600030101010101" pitchFamily="2" charset="-122"/>
                <a:cs typeface="等线" panose="02010600030101010101" pitchFamily="2" charset="-122"/>
              </a:rPr>
              <a:t>因为第5行代码的Text的显示内容依赖与count这个状态，所以count状态的改变会导致Compose重组，更新UI中的数值</a:t>
            </a:r>
            <a:endParaRPr lang="zh-CN" altLang="en-US" dirty="0">
              <a:latin typeface="等线" panose="02010600030101010101" pitchFamily="2" charset="-122"/>
              <a:ea typeface="等线" panose="02010600030101010101" pitchFamily="2" charset="-122"/>
              <a:cs typeface="等线" panose="02010600030101010101" pitchFamily="2" charset="-122"/>
            </a:endParaRPr>
          </a:p>
        </p:txBody>
      </p:sp>
      <p:sp>
        <p:nvSpPr>
          <p:cNvPr id="7" name="文本框 6"/>
          <p:cNvSpPr txBox="1"/>
          <p:nvPr/>
        </p:nvSpPr>
        <p:spPr>
          <a:xfrm>
            <a:off x="6142355" y="180975"/>
            <a:ext cx="4088765" cy="398780"/>
          </a:xfrm>
          <a:prstGeom prst="rect">
            <a:avLst/>
          </a:prstGeom>
          <a:noFill/>
        </p:spPr>
        <p:txBody>
          <a:bodyPr wrap="square" rtlCol="0" anchor="t">
            <a:spAutoFit/>
          </a:bodyPr>
          <a:p>
            <a:pPr lvl="2"/>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举个例子说明什么是</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状态</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endParaRPr lang="zh-CN" altLang="en-US" sz="2000" dirty="0">
              <a:latin typeface="等线" panose="02010600030101010101" pitchFamily="2" charset="-122"/>
              <a:ea typeface="等线" panose="02010600030101010101" pitchFamily="2" charset="-122"/>
              <a:cs typeface="等线" panose="02010600030101010101" pitchFamily="2"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128077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5.6.1 Surface</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：对话框底板布局</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103505" y="5407025"/>
            <a:ext cx="6893560" cy="111569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en-US" altLang="zh-CN"/>
              <a:t>Box</a:t>
            </a:r>
            <a:r>
              <a:rPr lang="zh-CN" altLang="en-US"/>
              <a:t>作为背景，设置了半透明遮罩，模仿弹窗效果；用</a:t>
            </a:r>
            <a:r>
              <a:rPr lang="en-US" altLang="zh-CN"/>
              <a:t>Surface</a:t>
            </a:r>
            <a:r>
              <a:rPr lang="zh-CN" altLang="en-US"/>
              <a:t>构建了对话框底板，带圆角和阴影</a:t>
            </a:r>
            <a:endParaRPr lang="zh-CN" altLang="en-US"/>
          </a:p>
        </p:txBody>
      </p:sp>
      <p:pic>
        <p:nvPicPr>
          <p:cNvPr id="66" name="图片 9"/>
          <p:cNvPicPr>
            <a:picLocks noChangeAspect="1"/>
          </p:cNvPicPr>
          <p:nvPr/>
        </p:nvPicPr>
        <p:blipFill>
          <a:blip r:embed="rId8"/>
          <a:stretch>
            <a:fillRect/>
          </a:stretch>
        </p:blipFill>
        <p:spPr>
          <a:xfrm>
            <a:off x="1924685" y="2901950"/>
            <a:ext cx="4036060" cy="2188210"/>
          </a:xfrm>
          <a:prstGeom prst="rect">
            <a:avLst/>
          </a:prstGeom>
          <a:noFill/>
          <a:ln>
            <a:noFill/>
          </a:ln>
        </p:spPr>
      </p:pic>
      <p:graphicFrame>
        <p:nvGraphicFramePr>
          <p:cNvPr id="2" name="表格 1"/>
          <p:cNvGraphicFramePr/>
          <p:nvPr/>
        </p:nvGraphicFramePr>
        <p:xfrm>
          <a:off x="6910070" y="166243"/>
          <a:ext cx="5411470" cy="4526280"/>
        </p:xfrm>
        <a:graphic>
          <a:graphicData uri="http://schemas.openxmlformats.org/drawingml/2006/table">
            <a:tbl>
              <a:tblPr/>
              <a:tblGrid>
                <a:gridCol w="4960620"/>
              </a:tblGrid>
              <a:tr h="4526280">
                <a:tc>
                  <a:txBody>
                    <a:bodyPr/>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Box(</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.fillMaxSize()</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4 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.background(Color(0x88000000)), // </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半透明遮罩背景</a:t>
                      </a:r>
                      <a:endPar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5 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contentAlignment = Alignment.Center</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6 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7 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Surface(</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8 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9 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.padding(24.dp)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10 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11 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.wrapContentHeight(),</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12 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shape = RoundedCornerShape(16.dp),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13 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color = Color.White,</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14 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shadowElevation = 8.dp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15 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16 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Column(</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17 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Modifier.padding(24.dp),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18 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verticalArrangement = Arrangement.spacedBy(12.dp),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19 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horizontalAlignment = Alignment.CenterHorizontally</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20 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21 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提示</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fontSize = 20.sp, fontWeight = FontWeight.Bold)</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22 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确定要执行这个操作吗？</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23 </a:t>
                      </a:r>
                      <a:endParaRPr lang="en-US" altLang="zh-CN" sz="12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24 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Row(</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25 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horizontalArrangement = Arrangement.spacedBy(16.dp)</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26 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27 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 </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取消逻辑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28 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取消</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29 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30 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 </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确认逻辑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31 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200">
                          <a:solidFill>
                            <a:srgbClr val="008080"/>
                          </a:solidFill>
                          <a:latin typeface="等线" panose="02010600030101010101" pitchFamily="2" charset="-122"/>
                          <a:ea typeface="等线" panose="02010600030101010101" pitchFamily="2" charset="-122"/>
                          <a:cs typeface="等线" panose="02010600030101010101" pitchFamily="2" charset="-122"/>
                        </a:rPr>
                        <a:t>确认</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32 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33 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34 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35 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cs typeface="等线" panose="02010600030101010101" pitchFamily="2" charset="-122"/>
                        </a:rPr>
                        <a:t>36 </a:t>
                      </a:r>
                      <a:r>
                        <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0977245" cy="163004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5.6.2 Card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Card</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Surface</a:t>
            </a:r>
            <a:r>
              <a:rPr lang="zh-CN" altLang="en-US" sz="2000" dirty="0">
                <a:latin typeface="等线" panose="02010600030101010101" pitchFamily="2" charset="-122"/>
                <a:ea typeface="等线" panose="02010600030101010101" pitchFamily="2" charset="-122"/>
                <a:cs typeface="等线" panose="02010600030101010101" pitchFamily="2" charset="-122"/>
              </a:rPr>
              <a:t>都是视觉容器组件，其实</a:t>
            </a:r>
            <a:r>
              <a:rPr lang="en-US" altLang="zh-CN" sz="2000" dirty="0">
                <a:latin typeface="等线" panose="02010600030101010101" pitchFamily="2" charset="-122"/>
                <a:ea typeface="等线" panose="02010600030101010101" pitchFamily="2" charset="-122"/>
                <a:cs typeface="等线" panose="02010600030101010101" pitchFamily="2" charset="-122"/>
              </a:rPr>
              <a:t>Card</a:t>
            </a:r>
            <a:r>
              <a:rPr lang="zh-CN" altLang="en-US" sz="2000" dirty="0">
                <a:latin typeface="等线" panose="02010600030101010101" pitchFamily="2" charset="-122"/>
                <a:ea typeface="等线" panose="02010600030101010101" pitchFamily="2" charset="-122"/>
                <a:cs typeface="等线" panose="02010600030101010101" pitchFamily="2" charset="-122"/>
              </a:rPr>
              <a:t>本质上是对</a:t>
            </a:r>
            <a:r>
              <a:rPr lang="en-US" altLang="zh-CN" sz="2000" dirty="0">
                <a:latin typeface="等线" panose="02010600030101010101" pitchFamily="2" charset="-122"/>
                <a:ea typeface="等线" panose="02010600030101010101" pitchFamily="2" charset="-122"/>
                <a:cs typeface="等线" panose="02010600030101010101" pitchFamily="2" charset="-122"/>
              </a:rPr>
              <a:t>Surface</a:t>
            </a:r>
            <a:r>
              <a:rPr lang="zh-CN" altLang="en-US" sz="2000" dirty="0">
                <a:latin typeface="等线" panose="02010600030101010101" pitchFamily="2" charset="-122"/>
                <a:ea typeface="等线" panose="02010600030101010101" pitchFamily="2" charset="-122"/>
                <a:cs typeface="等线" panose="02010600030101010101" pitchFamily="2" charset="-122"/>
              </a:rPr>
              <a:t>的封装。相比之下，</a:t>
            </a:r>
            <a:r>
              <a:rPr lang="en-US" altLang="zh-CN" sz="2000" dirty="0">
                <a:latin typeface="等线" panose="02010600030101010101" pitchFamily="2" charset="-122"/>
                <a:ea typeface="等线" panose="02010600030101010101" pitchFamily="2" charset="-122"/>
                <a:cs typeface="等线" panose="02010600030101010101" pitchFamily="2" charset="-122"/>
              </a:rPr>
              <a:t>Card</a:t>
            </a:r>
            <a:r>
              <a:rPr lang="zh-CN" altLang="en-US" sz="2000" dirty="0">
                <a:latin typeface="等线" panose="02010600030101010101" pitchFamily="2" charset="-122"/>
                <a:ea typeface="等线" panose="02010600030101010101" pitchFamily="2" charset="-122"/>
                <a:cs typeface="等线" panose="02010600030101010101" pitchFamily="2" charset="-122"/>
              </a:rPr>
              <a:t>的优势在于更专注</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卡片式内容展示</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，并简化了常用样式配置。</a:t>
            </a:r>
            <a:r>
              <a:rPr lang="en-US" altLang="zh-CN" sz="2000" dirty="0">
                <a:latin typeface="等线" panose="02010600030101010101" pitchFamily="2" charset="-122"/>
                <a:ea typeface="等线" panose="02010600030101010101" pitchFamily="2" charset="-122"/>
                <a:cs typeface="等线" panose="02010600030101010101" pitchFamily="2" charset="-122"/>
              </a:rPr>
              <a:t>Card</a:t>
            </a:r>
            <a:r>
              <a:rPr lang="zh-CN" altLang="en-US" sz="2000" dirty="0">
                <a:latin typeface="等线" panose="02010600030101010101" pitchFamily="2" charset="-122"/>
                <a:ea typeface="等线" panose="02010600030101010101" pitchFamily="2" charset="-122"/>
                <a:cs typeface="等线" panose="02010600030101010101" pitchFamily="2" charset="-122"/>
              </a:rPr>
              <a:t>默认带有圆角，自动带有适中的阴影，无需手动设置，可快速构建常见卡片样式，比如新闻项、设置块等</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：快速构建内容卡片</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162560" y="5459095"/>
            <a:ext cx="5708015" cy="100330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en-US" altLang="zh-CN"/>
              <a:t>Card</a:t>
            </a:r>
            <a:r>
              <a:rPr lang="zh-CN" altLang="en-US"/>
              <a:t>更精简，默认就带圆角和阴影。对比之前的</a:t>
            </a:r>
            <a:r>
              <a:rPr lang="en-US" altLang="zh-CN"/>
              <a:t>Surface</a:t>
            </a:r>
            <a:r>
              <a:rPr lang="zh-CN" altLang="en-US"/>
              <a:t>示例</a:t>
            </a:r>
            <a:r>
              <a:rPr lang="en-US" altLang="zh-CN"/>
              <a:t>1</a:t>
            </a:r>
            <a:r>
              <a:rPr lang="zh-CN" altLang="en-US"/>
              <a:t>，无需写代码设定圆角和阴影</a:t>
            </a:r>
            <a:endParaRPr lang="zh-CN" altLang="en-US"/>
          </a:p>
        </p:txBody>
      </p:sp>
      <p:pic>
        <p:nvPicPr>
          <p:cNvPr id="70" name="图片 10"/>
          <p:cNvPicPr>
            <a:picLocks noChangeAspect="1"/>
          </p:cNvPicPr>
          <p:nvPr/>
        </p:nvPicPr>
        <p:blipFill>
          <a:blip r:embed="rId8"/>
          <a:stretch>
            <a:fillRect/>
          </a:stretch>
        </p:blipFill>
        <p:spPr>
          <a:xfrm>
            <a:off x="1648778" y="3944620"/>
            <a:ext cx="3537585" cy="1054100"/>
          </a:xfrm>
          <a:prstGeom prst="rect">
            <a:avLst/>
          </a:prstGeom>
          <a:noFill/>
          <a:ln>
            <a:noFill/>
          </a:ln>
        </p:spPr>
      </p:pic>
      <p:graphicFrame>
        <p:nvGraphicFramePr>
          <p:cNvPr id="7" name="表格 6"/>
          <p:cNvGraphicFramePr/>
          <p:nvPr/>
        </p:nvGraphicFramePr>
        <p:xfrm>
          <a:off x="6155690" y="353631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Card(</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2 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3 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.fillMaxWidth()</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4 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.padding(16.dp),</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5 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onClick = { /*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可点击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6 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7 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Modifier.padding(16.dp))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8 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Text("Card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标题</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fontWeight = FontWeight.Bold)</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9 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这是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Card </a:t>
                      </a:r>
                      <a:r>
                        <a:rPr lang="zh-CN" altLang="en-US" sz="1600">
                          <a:solidFill>
                            <a:srgbClr val="008080"/>
                          </a:solidFill>
                          <a:latin typeface="等线" panose="02010600030101010101" pitchFamily="2" charset="-122"/>
                          <a:ea typeface="等线" panose="02010600030101010101" pitchFamily="2" charset="-122"/>
                          <a:cs typeface="等线" panose="02010600030101010101" pitchFamily="2" charset="-122"/>
                        </a:rPr>
                        <a:t>容器中的内容。</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10 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11 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600">
                          <a:latin typeface="等线" panose="02010600030101010101" pitchFamily="2" charset="-122"/>
                          <a:ea typeface="等线" panose="02010600030101010101" pitchFamily="2" charset="-122"/>
                          <a:cs typeface="等线" panose="02010600030101010101" pitchFamily="2" charset="-122"/>
                        </a:rPr>
                        <a:t>12 </a:t>
                      </a:r>
                      <a:r>
                        <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6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0977245" cy="4485005"/>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5.6.3 Dialog</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中，</a:t>
            </a:r>
            <a:r>
              <a:rPr lang="en-US" altLang="zh-CN" sz="2000" dirty="0">
                <a:latin typeface="等线" panose="02010600030101010101" pitchFamily="2" charset="-122"/>
                <a:ea typeface="等线" panose="02010600030101010101" pitchFamily="2" charset="-122"/>
                <a:cs typeface="等线" panose="02010600030101010101" pitchFamily="2" charset="-122"/>
              </a:rPr>
              <a:t>Dialog</a:t>
            </a:r>
            <a:r>
              <a:rPr lang="zh-CN" altLang="en-US" sz="2000" dirty="0">
                <a:latin typeface="等线" panose="02010600030101010101" pitchFamily="2" charset="-122"/>
                <a:ea typeface="等线" panose="02010600030101010101" pitchFamily="2" charset="-122"/>
                <a:cs typeface="等线" panose="02010600030101010101" pitchFamily="2" charset="-122"/>
              </a:rPr>
              <a:t>和</a:t>
            </a:r>
            <a:r>
              <a:rPr lang="en-US" altLang="zh-CN" sz="2000" dirty="0">
                <a:latin typeface="等线" panose="02010600030101010101" pitchFamily="2" charset="-122"/>
                <a:ea typeface="等线" panose="02010600030101010101" pitchFamily="2" charset="-122"/>
                <a:cs typeface="等线" panose="02010600030101010101" pitchFamily="2" charset="-122"/>
              </a:rPr>
              <a:t>AlertDialog</a:t>
            </a:r>
            <a:r>
              <a:rPr lang="zh-CN" altLang="en-US" sz="2000" dirty="0">
                <a:latin typeface="等线" panose="02010600030101010101" pitchFamily="2" charset="-122"/>
                <a:ea typeface="等线" panose="02010600030101010101" pitchFamily="2" charset="-122"/>
                <a:cs typeface="等线" panose="02010600030101010101" pitchFamily="2" charset="-122"/>
              </a:rPr>
              <a:t>都是用于显示模态弹窗的核心组件。广泛用于需要用户明确操作的场景，如删除确认、退出提示、表单填写、二维码展示等。</a:t>
            </a:r>
            <a:r>
              <a:rPr lang="en-US" altLang="zh-CN" sz="2000" dirty="0">
                <a:latin typeface="等线" panose="02010600030101010101" pitchFamily="2" charset="-122"/>
                <a:ea typeface="等线" panose="02010600030101010101" pitchFamily="2" charset="-122"/>
                <a:cs typeface="等线" panose="02010600030101010101" pitchFamily="2" charset="-122"/>
              </a:rPr>
              <a:t>Dialog </a:t>
            </a:r>
            <a:r>
              <a:rPr lang="zh-CN" altLang="en-US" sz="2000" dirty="0">
                <a:latin typeface="等线" panose="02010600030101010101" pitchFamily="2" charset="-122"/>
                <a:ea typeface="等线" panose="02010600030101010101" pitchFamily="2" charset="-122"/>
                <a:cs typeface="等线" panose="02010600030101010101" pitchFamily="2" charset="-122"/>
              </a:rPr>
              <a:t>是一个通用的弹出框容器，而</a:t>
            </a:r>
            <a:r>
              <a:rPr lang="en-US" altLang="zh-CN" sz="2000" dirty="0">
                <a:latin typeface="等线" panose="02010600030101010101" pitchFamily="2" charset="-122"/>
                <a:ea typeface="等线" panose="02010600030101010101" pitchFamily="2" charset="-122"/>
                <a:cs typeface="等线" panose="02010600030101010101" pitchFamily="2" charset="-122"/>
              </a:rPr>
              <a:t>AlertDialog</a:t>
            </a:r>
            <a:r>
              <a:rPr lang="zh-CN" altLang="en-US" sz="2000" dirty="0">
                <a:latin typeface="等线" panose="02010600030101010101" pitchFamily="2" charset="-122"/>
                <a:ea typeface="等线" panose="02010600030101010101" pitchFamily="2" charset="-122"/>
                <a:cs typeface="等线" panose="02010600030101010101" pitchFamily="2" charset="-122"/>
              </a:rPr>
              <a:t>是简化版本，为展示提示信息、确认操作等常见对话场景预设好布局和行为</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5812155" cy="23660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5.6.3 Dialog</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1</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Dialog </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Dialog</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是一个通用弹窗容器，提供了弹窗显示与隐藏的机制，但不包含具体内容。开发者可完全自定义其内部</a:t>
            </a:r>
            <a:r>
              <a:rPr lang="en-US" altLang="zh-CN" sz="2000" dirty="0">
                <a:latin typeface="等线" panose="02010600030101010101" pitchFamily="2" charset="-122"/>
                <a:ea typeface="等线" panose="02010600030101010101" pitchFamily="2" charset="-122"/>
                <a:cs typeface="等线" panose="02010600030101010101" pitchFamily="2" charset="-122"/>
                <a:sym typeface="+mn-ea"/>
              </a:rPr>
              <a:t>UI</a:t>
            </a:r>
            <a:r>
              <a:rPr lang="zh-CN" altLang="en-US" sz="2000" dirty="0">
                <a:latin typeface="等线" panose="02010600030101010101" pitchFamily="2" charset="-122"/>
                <a:ea typeface="等线" panose="02010600030101010101" pitchFamily="2" charset="-122"/>
                <a:cs typeface="等线" panose="02010600030101010101" pitchFamily="2" charset="-122"/>
                <a:sym typeface="+mn-ea"/>
              </a:rPr>
              <a:t>，用于构建复杂或个性化的弹窗界面</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Dialog</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65430" y="5046980"/>
            <a:ext cx="5708015" cy="163703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1</a:t>
            </a:r>
            <a:r>
              <a:rPr lang="zh-CN" altLang="en-US"/>
              <a:t>行代码创建一个对话框组件，因为没有提供默认样式，需要手动定义对话框的内容。</a:t>
            </a:r>
            <a:r>
              <a:rPr lang="en-US" altLang="zh-CN"/>
              <a:t>onDismissRequest = { ... }</a:t>
            </a:r>
            <a:r>
              <a:rPr lang="zh-CN" altLang="en-US"/>
              <a:t>指定当用户点击对话框外部或按下返回键时的回调，用于关闭对话框，这个参数是必须的</a:t>
            </a:r>
            <a:endParaRPr lang="zh-CN" altLang="en-US"/>
          </a:p>
        </p:txBody>
      </p:sp>
      <p:graphicFrame>
        <p:nvGraphicFramePr>
          <p:cNvPr id="7" name="表格 6"/>
          <p:cNvGraphicFramePr/>
          <p:nvPr/>
        </p:nvGraphicFramePr>
        <p:xfrm>
          <a:off x="6621780" y="199009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Dialog(onDismissRequest = {/* TODO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Surface(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shape = RoundedCornerShape(12.dp),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color = Color.White,</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shadowElevation = 8.dp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modifier = Modifier.padding(24.dp),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verticalArrangement = Arrangement.spacedBy(16.dp),</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horizontalAlignment = Alignment.CenterHorizontally</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自定义弹窗</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fontSize = 20.sp, fontWeight = FontWeight.Bold)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这是通过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Dialog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构建的自定义界面，你可以放任何内容。</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endParaRPr lang="en-US" altLang="zh-CN" sz="1400">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Button(onClick = { /* TODO */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关闭</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72" name="图片 11"/>
          <p:cNvPicPr>
            <a:picLocks noChangeAspect="1"/>
          </p:cNvPicPr>
          <p:nvPr/>
        </p:nvPicPr>
        <p:blipFill>
          <a:blip r:embed="rId8"/>
          <a:stretch>
            <a:fillRect/>
          </a:stretch>
        </p:blipFill>
        <p:spPr>
          <a:xfrm>
            <a:off x="3885565" y="3540760"/>
            <a:ext cx="2356485" cy="150685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5812155" cy="23660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5.6.3 Dialog</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AlertDialog</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AlertDialog</a:t>
            </a:r>
            <a:r>
              <a:rPr lang="zh-CN" altLang="en-US" sz="2000" dirty="0">
                <a:latin typeface="等线" panose="02010600030101010101" pitchFamily="2" charset="-122"/>
                <a:ea typeface="等线" panose="02010600030101010101" pitchFamily="2" charset="-122"/>
                <a:cs typeface="等线" panose="02010600030101010101" pitchFamily="2" charset="-122"/>
              </a:rPr>
              <a:t>是基于</a:t>
            </a:r>
            <a:r>
              <a:rPr lang="en-US" altLang="zh-CN" sz="2000" dirty="0">
                <a:latin typeface="等线" panose="02010600030101010101" pitchFamily="2" charset="-122"/>
                <a:ea typeface="等线" panose="02010600030101010101" pitchFamily="2" charset="-122"/>
                <a:cs typeface="等线" panose="02010600030101010101" pitchFamily="2" charset="-122"/>
              </a:rPr>
              <a:t>Dialog</a:t>
            </a:r>
            <a:r>
              <a:rPr lang="zh-CN" altLang="en-US" sz="2000" dirty="0">
                <a:latin typeface="等线" panose="02010600030101010101" pitchFamily="2" charset="-122"/>
                <a:ea typeface="等线" panose="02010600030101010101" pitchFamily="2" charset="-122"/>
                <a:cs typeface="等线" panose="02010600030101010101" pitchFamily="2" charset="-122"/>
              </a:rPr>
              <a:t>封装的标准提示框，提供标题、文本、确认</a:t>
            </a:r>
            <a:r>
              <a:rPr lang="en-US" altLang="zh-CN" sz="2000" dirty="0">
                <a:latin typeface="等线" panose="02010600030101010101" pitchFamily="2" charset="-122"/>
                <a:ea typeface="等线" panose="02010600030101010101" pitchFamily="2" charset="-122"/>
                <a:cs typeface="等线" panose="02010600030101010101" pitchFamily="2" charset="-122"/>
              </a:rPr>
              <a:t>/</a:t>
            </a:r>
            <a:r>
              <a:rPr lang="zh-CN" altLang="en-US" sz="2000" dirty="0">
                <a:latin typeface="等线" panose="02010600030101010101" pitchFamily="2" charset="-122"/>
                <a:ea typeface="等线" panose="02010600030101010101" pitchFamily="2" charset="-122"/>
                <a:cs typeface="等线" panose="02010600030101010101" pitchFamily="2" charset="-122"/>
              </a:rPr>
              <a:t>取消按钮等参数，方便快速实现提示、确认等交互</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AlertDialog</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5440045" y="4919345"/>
            <a:ext cx="6390640" cy="136271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3</a:t>
            </a:r>
            <a:r>
              <a:rPr lang="zh-CN" altLang="en-US"/>
              <a:t>行代码的</a:t>
            </a:r>
            <a:r>
              <a:rPr lang="en-US" altLang="zh-CN"/>
              <a:t>title</a:t>
            </a:r>
            <a:r>
              <a:rPr lang="zh-CN" altLang="en-US"/>
              <a:t>设置对话框标题。</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4</a:t>
            </a:r>
            <a:r>
              <a:rPr lang="zh-CN" altLang="en-US"/>
              <a:t>行代码的</a:t>
            </a:r>
            <a:r>
              <a:rPr lang="en-US" altLang="zh-CN"/>
              <a:t>text</a:t>
            </a:r>
            <a:r>
              <a:rPr lang="zh-CN" altLang="en-US"/>
              <a:t>设置对话框主要内容。</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5</a:t>
            </a:r>
            <a:r>
              <a:rPr lang="zh-CN" altLang="en-US"/>
              <a:t>行代码的</a:t>
            </a:r>
            <a:r>
              <a:rPr lang="en-US" altLang="zh-CN"/>
              <a:t>confirmButton</a:t>
            </a:r>
            <a:r>
              <a:rPr lang="zh-CN" altLang="en-US"/>
              <a:t>和第</a:t>
            </a:r>
            <a:r>
              <a:rPr lang="en-US" altLang="zh-CN"/>
              <a:t>10</a:t>
            </a:r>
            <a:r>
              <a:rPr lang="zh-CN" altLang="en-US"/>
              <a:t>行代码</a:t>
            </a:r>
            <a:r>
              <a:rPr lang="en-US" altLang="zh-CN"/>
              <a:t>dismissButton</a:t>
            </a:r>
            <a:r>
              <a:rPr lang="zh-CN" altLang="en-US"/>
              <a:t>，分别是确认与取消按钮</a:t>
            </a:r>
            <a:endParaRPr lang="zh-CN" altLang="en-US"/>
          </a:p>
        </p:txBody>
      </p:sp>
      <p:graphicFrame>
        <p:nvGraphicFramePr>
          <p:cNvPr id="7" name="表格 6"/>
          <p:cNvGraphicFramePr/>
          <p:nvPr/>
        </p:nvGraphicFramePr>
        <p:xfrm>
          <a:off x="6419215" y="171894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AlertDialog(</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onDismissRequest = { /* TODO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title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提示</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您确定要执行这个操作吗？</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confirmButton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TextButton(onClick = {/* TODO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确定</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dismissButton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TextButton(onClick = {/* TODO */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取消</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pic>
        <p:nvPicPr>
          <p:cNvPr id="75" name="图片 12"/>
          <p:cNvPicPr>
            <a:picLocks noChangeAspect="1"/>
          </p:cNvPicPr>
          <p:nvPr/>
        </p:nvPicPr>
        <p:blipFill>
          <a:blip r:embed="rId8"/>
          <a:stretch>
            <a:fillRect/>
          </a:stretch>
        </p:blipFill>
        <p:spPr>
          <a:xfrm>
            <a:off x="1885950" y="4068763"/>
            <a:ext cx="3219450" cy="221297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89915" y="1906270"/>
            <a:ext cx="10683875" cy="402971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5.6.4 DropdownMenu</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DropdownMenu</a:t>
            </a:r>
            <a:r>
              <a:rPr lang="zh-CN" altLang="en-US" sz="2000" dirty="0">
                <a:latin typeface="等线" panose="02010600030101010101" pitchFamily="2" charset="-122"/>
                <a:ea typeface="等线" panose="02010600030101010101" pitchFamily="2" charset="-122"/>
                <a:cs typeface="等线" panose="02010600030101010101" pitchFamily="2" charset="-122"/>
              </a:rPr>
              <a:t>用于构建下拉菜单的组件，通常与</a:t>
            </a:r>
            <a:r>
              <a:rPr lang="en-US" altLang="zh-CN" sz="2000" dirty="0">
                <a:latin typeface="等线" panose="02010600030101010101" pitchFamily="2" charset="-122"/>
                <a:ea typeface="等线" panose="02010600030101010101" pitchFamily="2" charset="-122"/>
                <a:cs typeface="等线" panose="02010600030101010101" pitchFamily="2" charset="-122"/>
              </a:rPr>
              <a:t>IconButton</a:t>
            </a:r>
            <a:r>
              <a:rPr lang="zh-CN" altLang="en-US" sz="2000" dirty="0">
                <a:latin typeface="等线" panose="02010600030101010101" pitchFamily="2" charset="-122"/>
                <a:ea typeface="等线" panose="02010600030101010101" pitchFamily="2" charset="-122"/>
                <a:cs typeface="等线" panose="02010600030101010101" pitchFamily="2" charset="-122"/>
              </a:rPr>
              <a:t>或</a:t>
            </a:r>
            <a:r>
              <a:rPr lang="en-US" altLang="zh-CN" sz="2000" dirty="0">
                <a:latin typeface="等线" panose="02010600030101010101" pitchFamily="2" charset="-122"/>
                <a:ea typeface="等线" panose="02010600030101010101" pitchFamily="2" charset="-122"/>
                <a:cs typeface="等线" panose="02010600030101010101" pitchFamily="2" charset="-122"/>
              </a:rPr>
              <a:t>TextButton</a:t>
            </a:r>
            <a:r>
              <a:rPr lang="zh-CN" altLang="en-US" sz="2000" dirty="0">
                <a:latin typeface="等线" panose="02010600030101010101" pitchFamily="2" charset="-122"/>
                <a:ea typeface="等线" panose="02010600030101010101" pitchFamily="2" charset="-122"/>
                <a:cs typeface="等线" panose="02010600030101010101" pitchFamily="2" charset="-122"/>
              </a:rPr>
              <a:t>等触发控件配合使用。当用户点击按钮时，下拉菜单从触发点展开，显示多个操作项或选项</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DropdownMenu </a:t>
            </a:r>
            <a:r>
              <a:rPr lang="zh-CN" altLang="en-US" sz="2000" dirty="0">
                <a:latin typeface="等线" panose="02010600030101010101" pitchFamily="2" charset="-122"/>
                <a:ea typeface="等线" panose="02010600030101010101" pitchFamily="2" charset="-122"/>
                <a:cs typeface="等线" panose="02010600030101010101" pitchFamily="2" charset="-122"/>
              </a:rPr>
              <a:t>广泛用于实现按钮下拉菜单、列表项更多操作、顶部栏右侧菜单等交互场景。开发者可根据需求自定义菜单项内容，如添加图标、文字、颜色等。它提供了一种直观且空间节省的方式，提升用户操作的清晰度和灵活性，尤其适用于需要收纳多个相关动作或选项的场景</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894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5.6.4 DropdownMenu</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DropdownMenu</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13360" y="3201670"/>
            <a:ext cx="6400165" cy="357314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t>第</a:t>
            </a:r>
            <a:r>
              <a:rPr lang="en-US" altLang="zh-CN"/>
              <a:t>7</a:t>
            </a:r>
            <a:r>
              <a:rPr lang="zh-CN" altLang="en-US"/>
              <a:t>行代码的</a:t>
            </a:r>
            <a:r>
              <a:rPr lang="en-US" altLang="zh-CN"/>
              <a:t>expanded</a:t>
            </a:r>
            <a:r>
              <a:rPr lang="zh-CN" altLang="en-US"/>
              <a:t>控制菜单的展开，</a:t>
            </a:r>
            <a:r>
              <a:rPr lang="en-US" altLang="zh-CN"/>
              <a:t>true</a:t>
            </a:r>
            <a:r>
              <a:rPr lang="zh-CN" altLang="en-US"/>
              <a:t>为菜单展开，</a:t>
            </a:r>
            <a:r>
              <a:rPr lang="en-US" altLang="zh-CN"/>
              <a:t>false</a:t>
            </a:r>
            <a:r>
              <a:rPr lang="zh-CN" altLang="en-US"/>
              <a:t>为菜单隐藏；</a:t>
            </a:r>
            <a:r>
              <a:rPr lang="en-US" altLang="zh-CN"/>
              <a:t>onDismissRequest</a:t>
            </a:r>
            <a:r>
              <a:rPr lang="zh-CN" altLang="en-US"/>
              <a:t>是用户点击菜单外部或按下返回键触发的回调。</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8</a:t>
            </a:r>
            <a:r>
              <a:rPr lang="zh-CN" altLang="en-US"/>
              <a:t>行代码</a:t>
            </a:r>
            <a:r>
              <a:rPr lang="en-US" altLang="zh-CN"/>
              <a:t>DropdownMenuItem</a:t>
            </a:r>
            <a:r>
              <a:rPr lang="zh-CN" altLang="en-US"/>
              <a:t>构建下拉菜单第一项内容</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9</a:t>
            </a:r>
            <a:r>
              <a:rPr lang="zh-CN" altLang="en-US"/>
              <a:t>行到第</a:t>
            </a:r>
            <a:r>
              <a:rPr lang="en-US" altLang="zh-CN"/>
              <a:t>1</a:t>
            </a:r>
            <a:r>
              <a:rPr lang="zh-CN" altLang="en-US"/>
              <a:t>行代码构建了点击事件、图标和文本等组合</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18</a:t>
            </a:r>
            <a:r>
              <a:rPr lang="zh-CN" altLang="en-US"/>
              <a:t>行代码的</a:t>
            </a:r>
            <a:r>
              <a:rPr lang="en-US" altLang="zh-CN"/>
              <a:t>HorizontalDivider()</a:t>
            </a:r>
            <a:r>
              <a:rPr lang="zh-CN" altLang="en-US"/>
              <a:t>用于绘制水平分割线</a:t>
            </a:r>
            <a:endParaRPr lang="zh-CN" altLang="en-US"/>
          </a:p>
          <a:p>
            <a:pPr marL="1200150" lvl="2" indent="-285750" fontAlgn="auto">
              <a:lnSpc>
                <a:spcPts val="2400"/>
              </a:lnSpc>
              <a:spcBef>
                <a:spcPts val="300"/>
              </a:spcBef>
              <a:buFont typeface="Arial" panose="020B0604020202020204" pitchFamily="34" charset="0"/>
              <a:buChar char="•"/>
            </a:pPr>
            <a:r>
              <a:rPr lang="zh-CN" altLang="en-US"/>
              <a:t>第</a:t>
            </a:r>
            <a:r>
              <a:rPr lang="en-US" altLang="zh-CN"/>
              <a:t>22</a:t>
            </a:r>
            <a:r>
              <a:rPr lang="zh-CN" altLang="en-US"/>
              <a:t>行代码和第</a:t>
            </a:r>
            <a:r>
              <a:rPr lang="en-US" altLang="zh-CN"/>
              <a:t>23</a:t>
            </a:r>
            <a:r>
              <a:rPr lang="zh-CN" altLang="en-US"/>
              <a:t>行代码分别是输入框前的图标和输入框尾部的图标</a:t>
            </a:r>
            <a:endParaRPr lang="zh-CN" altLang="en-US"/>
          </a:p>
        </p:txBody>
      </p:sp>
      <p:pic>
        <p:nvPicPr>
          <p:cNvPr id="81" name="图片 14"/>
          <p:cNvPicPr>
            <a:picLocks noChangeAspect="1"/>
          </p:cNvPicPr>
          <p:nvPr/>
        </p:nvPicPr>
        <p:blipFill>
          <a:blip r:embed="rId8"/>
          <a:stretch>
            <a:fillRect/>
          </a:stretch>
        </p:blipFill>
        <p:spPr>
          <a:xfrm>
            <a:off x="4969510" y="1503680"/>
            <a:ext cx="1601470" cy="1570355"/>
          </a:xfrm>
          <a:prstGeom prst="rect">
            <a:avLst/>
          </a:prstGeom>
          <a:noFill/>
          <a:ln>
            <a:noFill/>
          </a:ln>
        </p:spPr>
      </p:pic>
      <p:graphicFrame>
        <p:nvGraphicFramePr>
          <p:cNvPr id="2" name="表格 1"/>
          <p:cNvGraphicFramePr/>
          <p:nvPr/>
        </p:nvGraphicFramePr>
        <p:xfrm>
          <a:off x="6613525" y="1049655"/>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1 </a:t>
                      </a:r>
                      <a:r>
                        <a:rPr lang="en-US" altLang="zh-CN" sz="1200">
                          <a:solidFill>
                            <a:srgbClr val="008080"/>
                          </a:solidFill>
                          <a:latin typeface="等线" panose="02010600030101010101" pitchFamily="2" charset="-122"/>
                          <a:ea typeface="等线" panose="02010600030101010101" pitchFamily="2" charset="-122"/>
                        </a:rPr>
                        <a:t>var expanded by remember { mutableStateOf(false)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2 </a:t>
                      </a:r>
                      <a:endParaRPr lang="en-US" altLang="zh-CN" sz="1200">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3 </a:t>
                      </a:r>
                      <a:r>
                        <a:rPr lang="en-US" altLang="zh-CN" sz="1200">
                          <a:solidFill>
                            <a:srgbClr val="008080"/>
                          </a:solidFill>
                          <a:latin typeface="等线" panose="02010600030101010101" pitchFamily="2" charset="-122"/>
                          <a:ea typeface="等线" panose="02010600030101010101" pitchFamily="2" charset="-122"/>
                        </a:rPr>
                        <a:t>    Box(modifier = Modifier.fillMaxSize().wrapContentSize(Alignment.TopStart))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4 </a:t>
                      </a:r>
                      <a:r>
                        <a:rPr lang="en-US" altLang="zh-CN" sz="1200">
                          <a:solidFill>
                            <a:srgbClr val="008080"/>
                          </a:solidFill>
                          <a:latin typeface="等线" panose="02010600030101010101" pitchFamily="2" charset="-122"/>
                          <a:ea typeface="等线" panose="02010600030101010101" pitchFamily="2" charset="-122"/>
                        </a:rPr>
                        <a:t>        IconButton(onClick = { expanded = true })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5 </a:t>
                      </a:r>
                      <a:r>
                        <a:rPr lang="en-US" altLang="zh-CN" sz="1200">
                          <a:solidFill>
                            <a:srgbClr val="008080"/>
                          </a:solidFill>
                          <a:latin typeface="等线" panose="02010600030101010101" pitchFamily="2" charset="-122"/>
                          <a:ea typeface="等线" panose="02010600030101010101" pitchFamily="2" charset="-122"/>
                        </a:rPr>
                        <a:t>            Icon(Icons.Default.MoreVert, contentDescription = "Localized description")</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6 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7 </a:t>
                      </a:r>
                      <a:r>
                        <a:rPr lang="en-US" altLang="zh-CN" sz="1200">
                          <a:solidFill>
                            <a:srgbClr val="008080"/>
                          </a:solidFill>
                          <a:latin typeface="等线" panose="02010600030101010101" pitchFamily="2" charset="-122"/>
                          <a:ea typeface="等线" panose="02010600030101010101" pitchFamily="2" charset="-122"/>
                        </a:rPr>
                        <a:t>        DropdownMenu(expanded = expanded, onDismissRequest = { expanded = false })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8 </a:t>
                      </a:r>
                      <a:r>
                        <a:rPr lang="en-US" altLang="zh-CN" sz="1200">
                          <a:solidFill>
                            <a:srgbClr val="008080"/>
                          </a:solidFill>
                          <a:latin typeface="等线" panose="02010600030101010101" pitchFamily="2" charset="-122"/>
                          <a:ea typeface="等线" panose="02010600030101010101" pitchFamily="2" charset="-122"/>
                        </a:rPr>
                        <a:t>            DropdownMenuItem(</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9 </a:t>
                      </a:r>
                      <a:r>
                        <a:rPr lang="en-US" altLang="zh-CN" sz="1200">
                          <a:solidFill>
                            <a:srgbClr val="008080"/>
                          </a:solidFill>
                          <a:latin typeface="等线" panose="02010600030101010101" pitchFamily="2" charset="-122"/>
                          <a:ea typeface="等线" panose="02010600030101010101" pitchFamily="2" charset="-122"/>
                        </a:rPr>
                        <a:t>                text = { Text("Edit")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10 </a:t>
                      </a:r>
                      <a:r>
                        <a:rPr lang="en-US" altLang="zh-CN" sz="1200">
                          <a:solidFill>
                            <a:srgbClr val="008080"/>
                          </a:solidFill>
                          <a:latin typeface="等线" panose="02010600030101010101" pitchFamily="2" charset="-122"/>
                          <a:ea typeface="等线" panose="02010600030101010101" pitchFamily="2" charset="-122"/>
                        </a:rPr>
                        <a:t>                onClick = { /* Handle edit! */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11 </a:t>
                      </a:r>
                      <a:r>
                        <a:rPr lang="en-US" altLang="zh-CN" sz="1200">
                          <a:solidFill>
                            <a:srgbClr val="008080"/>
                          </a:solidFill>
                          <a:latin typeface="等线" panose="02010600030101010101" pitchFamily="2" charset="-122"/>
                          <a:ea typeface="等线" panose="02010600030101010101" pitchFamily="2" charset="-122"/>
                        </a:rPr>
                        <a:t>                leadingIcon = { Icon(Icons.Outlined.Edit, contentDescription = null)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12 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13 </a:t>
                      </a:r>
                      <a:r>
                        <a:rPr lang="en-US" altLang="zh-CN" sz="1200">
                          <a:solidFill>
                            <a:srgbClr val="008080"/>
                          </a:solidFill>
                          <a:latin typeface="等线" panose="02010600030101010101" pitchFamily="2" charset="-122"/>
                          <a:ea typeface="等线" panose="02010600030101010101" pitchFamily="2" charset="-122"/>
                        </a:rPr>
                        <a:t>            DropdownMenuItem(</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14 </a:t>
                      </a:r>
                      <a:r>
                        <a:rPr lang="en-US" altLang="zh-CN" sz="1200">
                          <a:solidFill>
                            <a:srgbClr val="008080"/>
                          </a:solidFill>
                          <a:latin typeface="等线" panose="02010600030101010101" pitchFamily="2" charset="-122"/>
                          <a:ea typeface="等线" panose="02010600030101010101" pitchFamily="2" charset="-122"/>
                        </a:rPr>
                        <a:t>                text = { Text("Settings")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15 </a:t>
                      </a:r>
                      <a:r>
                        <a:rPr lang="en-US" altLang="zh-CN" sz="1200">
                          <a:solidFill>
                            <a:srgbClr val="008080"/>
                          </a:solidFill>
                          <a:latin typeface="等线" panose="02010600030101010101" pitchFamily="2" charset="-122"/>
                          <a:ea typeface="等线" panose="02010600030101010101" pitchFamily="2" charset="-122"/>
                        </a:rPr>
                        <a:t>                onClick = { /* Handle settings! */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16 </a:t>
                      </a:r>
                      <a:r>
                        <a:rPr lang="en-US" altLang="zh-CN" sz="1200">
                          <a:solidFill>
                            <a:srgbClr val="008080"/>
                          </a:solidFill>
                          <a:latin typeface="等线" panose="02010600030101010101" pitchFamily="2" charset="-122"/>
                          <a:ea typeface="等线" panose="02010600030101010101" pitchFamily="2" charset="-122"/>
                        </a:rPr>
                        <a:t>                leadingIcon = { Icon(Icons.Outlined.Settings, contentDescription = null)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17 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18 </a:t>
                      </a:r>
                      <a:r>
                        <a:rPr lang="en-US" altLang="zh-CN" sz="1200">
                          <a:solidFill>
                            <a:srgbClr val="008080"/>
                          </a:solidFill>
                          <a:latin typeface="等线" panose="02010600030101010101" pitchFamily="2" charset="-122"/>
                          <a:ea typeface="等线" panose="02010600030101010101" pitchFamily="2" charset="-122"/>
                        </a:rPr>
                        <a:t>            HorizontalDivider()</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19 </a:t>
                      </a:r>
                      <a:r>
                        <a:rPr lang="en-US" altLang="zh-CN" sz="1200">
                          <a:solidFill>
                            <a:srgbClr val="008080"/>
                          </a:solidFill>
                          <a:latin typeface="等线" panose="02010600030101010101" pitchFamily="2" charset="-122"/>
                          <a:ea typeface="等线" panose="02010600030101010101" pitchFamily="2" charset="-122"/>
                        </a:rPr>
                        <a:t>            DropdownMenuItem(</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20 </a:t>
                      </a:r>
                      <a:r>
                        <a:rPr lang="en-US" altLang="zh-CN" sz="1200">
                          <a:solidFill>
                            <a:srgbClr val="008080"/>
                          </a:solidFill>
                          <a:latin typeface="等线" panose="02010600030101010101" pitchFamily="2" charset="-122"/>
                          <a:ea typeface="等线" panose="02010600030101010101" pitchFamily="2" charset="-122"/>
                        </a:rPr>
                        <a:t>                text = { Text("Send Feedback")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21 </a:t>
                      </a:r>
                      <a:r>
                        <a:rPr lang="en-US" altLang="zh-CN" sz="1200">
                          <a:solidFill>
                            <a:srgbClr val="008080"/>
                          </a:solidFill>
                          <a:latin typeface="等线" panose="02010600030101010101" pitchFamily="2" charset="-122"/>
                          <a:ea typeface="等线" panose="02010600030101010101" pitchFamily="2" charset="-122"/>
                        </a:rPr>
                        <a:t>                onClick = { /* Handle send feedback! */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22 </a:t>
                      </a:r>
                      <a:r>
                        <a:rPr lang="en-US" altLang="zh-CN" sz="1200">
                          <a:solidFill>
                            <a:srgbClr val="008080"/>
                          </a:solidFill>
                          <a:latin typeface="等线" panose="02010600030101010101" pitchFamily="2" charset="-122"/>
                          <a:ea typeface="等线" panose="02010600030101010101" pitchFamily="2" charset="-122"/>
                        </a:rPr>
                        <a:t>                leadingIcon = { Icon(Icons.Outlined.Email, contentDescription = null)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23 </a:t>
                      </a:r>
                      <a:r>
                        <a:rPr lang="en-US" altLang="zh-CN" sz="1200">
                          <a:solidFill>
                            <a:srgbClr val="008080"/>
                          </a:solidFill>
                          <a:latin typeface="等线" panose="02010600030101010101" pitchFamily="2" charset="-122"/>
                          <a:ea typeface="等线" panose="02010600030101010101" pitchFamily="2" charset="-122"/>
                        </a:rPr>
                        <a:t>                trailingIcon = { Text("F11", textAlign = TextAlign.Center)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24 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25 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p>
                      <a:pPr marL="0" indent="0" algn="l" defTabSz="914400">
                        <a:spcBef>
                          <a:spcPct val="0"/>
                        </a:spcBef>
                        <a:spcAft>
                          <a:spcPct val="0"/>
                        </a:spcAft>
                        <a:tabLst>
                          <a:tab pos="0" algn="l"/>
                        </a:tabLst>
                      </a:pPr>
                      <a:r>
                        <a:rPr lang="en-US" altLang="zh-CN" sz="1200">
                          <a:latin typeface="等线" panose="02010600030101010101" pitchFamily="2" charset="-122"/>
                          <a:ea typeface="等线" panose="02010600030101010101" pitchFamily="2" charset="-122"/>
                        </a:rPr>
                        <a:t>26 </a:t>
                      </a:r>
                      <a:r>
                        <a:rPr lang="en-US" altLang="zh-CN" sz="1200">
                          <a:solidFill>
                            <a:srgbClr val="008080"/>
                          </a:solidFill>
                          <a:latin typeface="等线" panose="02010600030101010101" pitchFamily="2" charset="-122"/>
                          <a:ea typeface="等线" panose="02010600030101010101" pitchFamily="2" charset="-122"/>
                        </a:rPr>
                        <a:t>    }</a:t>
                      </a:r>
                      <a:endParaRPr lang="en-US" altLang="zh-CN" sz="1200">
                        <a:solidFill>
                          <a:srgbClr val="008080"/>
                        </a:solidFill>
                        <a:latin typeface="等线" panose="02010600030101010101" pitchFamily="2" charset="-122"/>
                        <a:ea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89408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r>
              <a:rPr lang="zh-CN" altLang="en-US" sz="2000" dirty="0">
                <a:latin typeface="等线" panose="02010600030101010101" pitchFamily="2" charset="-122"/>
                <a:ea typeface="等线" panose="02010600030101010101" pitchFamily="2" charset="-122"/>
                <a:cs typeface="等线" panose="02010600030101010101" pitchFamily="2" charset="-122"/>
              </a:rPr>
              <a:t>是</a:t>
            </a:r>
            <a:r>
              <a:rPr lang="en-US" altLang="zh-CN" sz="2000" dirty="0">
                <a:latin typeface="等线" panose="02010600030101010101" pitchFamily="2" charset="-122"/>
                <a:ea typeface="等线" panose="02010600030101010101" pitchFamily="2" charset="-122"/>
                <a:cs typeface="等线" panose="02010600030101010101" pitchFamily="2" charset="-122"/>
              </a:rPr>
              <a:t>Jetpack Compose</a:t>
            </a:r>
            <a:r>
              <a:rPr lang="zh-CN" altLang="en-US" sz="2000" dirty="0">
                <a:latin typeface="等线" panose="02010600030101010101" pitchFamily="2" charset="-122"/>
                <a:ea typeface="等线" panose="02010600030101010101" pitchFamily="2" charset="-122"/>
                <a:cs typeface="等线" panose="02010600030101010101" pitchFamily="2" charset="-122"/>
              </a:rPr>
              <a:t>提供的结构化布局容器，它内置支持顶部栏、底部栏、悬浮按钮、抽屉导航、</a:t>
            </a:r>
            <a:r>
              <a:rPr lang="en-US" altLang="zh-CN" sz="2000" dirty="0">
                <a:latin typeface="等线" panose="02010600030101010101" pitchFamily="2" charset="-122"/>
                <a:ea typeface="等线" panose="02010600030101010101" pitchFamily="2" charset="-122"/>
                <a:cs typeface="等线" panose="02010600030101010101" pitchFamily="2" charset="-122"/>
              </a:rPr>
              <a:t>Snackbar</a:t>
            </a:r>
            <a:r>
              <a:rPr lang="zh-CN" altLang="en-US" sz="2000" dirty="0">
                <a:latin typeface="等线" panose="02010600030101010101" pitchFamily="2" charset="-122"/>
                <a:ea typeface="等线" panose="02010600030101010101" pitchFamily="2" charset="-122"/>
                <a:cs typeface="等线" panose="02010600030101010101" pitchFamily="2" charset="-122"/>
              </a:rPr>
              <a:t>等常见</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元素的布局与协调。开发者只需关注主要内容的实现，整体的结构与交互由</a:t>
            </a:r>
            <a:r>
              <a:rPr lang="en-US" altLang="zh-CN" sz="2000" dirty="0">
                <a:latin typeface="等线" panose="02010600030101010101" pitchFamily="2" charset="-122"/>
                <a:ea typeface="等线" panose="02010600030101010101" pitchFamily="2" charset="-122"/>
                <a:cs typeface="等线" panose="02010600030101010101" pitchFamily="2" charset="-122"/>
              </a:rPr>
              <a:t> Scaffold </a:t>
            </a:r>
            <a:r>
              <a:rPr lang="zh-CN" altLang="en-US" sz="2000" dirty="0">
                <a:latin typeface="等线" panose="02010600030101010101" pitchFamily="2" charset="-122"/>
                <a:ea typeface="等线" panose="02010600030101010101" pitchFamily="2" charset="-122"/>
                <a:cs typeface="等线" panose="02010600030101010101" pitchFamily="2" charset="-122"/>
              </a:rPr>
              <a:t>自动协调与管理，自动处理各区域的层级、间距与内边距（如状态栏高度、底部导航栏遮挡等），极大简化了界面构建过程。</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在实际开发中，</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r>
              <a:rPr lang="zh-CN" altLang="en-US" sz="2000" dirty="0">
                <a:latin typeface="等线" panose="02010600030101010101" pitchFamily="2" charset="-122"/>
                <a:ea typeface="等线" panose="02010600030101010101" pitchFamily="2" charset="-122"/>
                <a:cs typeface="等线" panose="02010600030101010101" pitchFamily="2" charset="-122"/>
              </a:rPr>
              <a:t>常被用于快速搭建标准页面结构，如主页框架、底部导航页面、带悬浮按钮的列表页面等。能快速统一</a:t>
            </a:r>
            <a:r>
              <a:rPr lang="en-US" altLang="zh-CN" sz="2000" dirty="0">
                <a:latin typeface="等线" panose="02010600030101010101" pitchFamily="2" charset="-122"/>
                <a:ea typeface="等线" panose="02010600030101010101" pitchFamily="2" charset="-122"/>
                <a:cs typeface="等线" panose="02010600030101010101" pitchFamily="2" charset="-122"/>
              </a:rPr>
              <a:t>UI</a:t>
            </a:r>
            <a:r>
              <a:rPr lang="zh-CN" altLang="en-US" sz="2000" dirty="0">
                <a:latin typeface="等线" panose="02010600030101010101" pitchFamily="2" charset="-122"/>
                <a:ea typeface="等线" panose="02010600030101010101" pitchFamily="2" charset="-122"/>
                <a:cs typeface="等线" panose="02010600030101010101" pitchFamily="2" charset="-122"/>
              </a:rPr>
              <a:t>布局规范，提高开发效率，并方便后续维护和拓展</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5618480" y="3610610"/>
            <a:ext cx="6400165" cy="3093720"/>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上面的代码并不能运行，只是用来说明</a:t>
            </a:r>
            <a:r>
              <a:rPr lang="en-US" altLang="zh-CN">
                <a:latin typeface="等线" panose="02010600030101010101" pitchFamily="2" charset="-122"/>
                <a:ea typeface="等线" panose="02010600030101010101" pitchFamily="2" charset="-122"/>
                <a:cs typeface="等线" panose="02010600030101010101" pitchFamily="2" charset="-122"/>
              </a:rPr>
              <a:t>Scaffold</a:t>
            </a:r>
            <a:r>
              <a:rPr lang="zh-CN" altLang="en-US">
                <a:latin typeface="等线" panose="02010600030101010101" pitchFamily="2" charset="-122"/>
                <a:ea typeface="等线" panose="02010600030101010101" pitchFamily="2" charset="-122"/>
                <a:cs typeface="等线" panose="02010600030101010101" pitchFamily="2" charset="-122"/>
              </a:rPr>
              <a:t>的典型结构。</a:t>
            </a:r>
            <a:r>
              <a:rPr lang="en-US" altLang="zh-CN">
                <a:latin typeface="等线" panose="02010600030101010101" pitchFamily="2" charset="-122"/>
                <a:ea typeface="等线" panose="02010600030101010101" pitchFamily="2" charset="-122"/>
                <a:cs typeface="等线" panose="02010600030101010101" pitchFamily="2" charset="-122"/>
              </a:rPr>
              <a:t>Scaffold</a:t>
            </a:r>
            <a:r>
              <a:rPr lang="zh-CN" altLang="en-US">
                <a:latin typeface="等线" panose="02010600030101010101" pitchFamily="2" charset="-122"/>
                <a:ea typeface="等线" panose="02010600030101010101" pitchFamily="2" charset="-122"/>
                <a:cs typeface="等线" panose="02010600030101010101" pitchFamily="2" charset="-122"/>
              </a:rPr>
              <a:t>内置支持多个常见的界面结构元素：</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topBar</a:t>
            </a:r>
            <a:r>
              <a:rPr lang="zh-CN" altLang="en-US">
                <a:latin typeface="等线" panose="02010600030101010101" pitchFamily="2" charset="-122"/>
                <a:ea typeface="等线" panose="02010600030101010101" pitchFamily="2" charset="-122"/>
                <a:cs typeface="等线" panose="02010600030101010101" pitchFamily="2" charset="-122"/>
              </a:rPr>
              <a:t>：用于放置</a:t>
            </a:r>
            <a:r>
              <a:rPr lang="en-US" altLang="zh-CN">
                <a:latin typeface="等线" panose="02010600030101010101" pitchFamily="2" charset="-122"/>
                <a:ea typeface="等线" panose="02010600030101010101" pitchFamily="2" charset="-122"/>
                <a:cs typeface="等线" panose="02010600030101010101" pitchFamily="2" charset="-122"/>
              </a:rPr>
              <a:t>TopAppBar</a:t>
            </a:r>
            <a:r>
              <a:rPr lang="zh-CN" altLang="en-US">
                <a:latin typeface="等线" panose="02010600030101010101" pitchFamily="2" charset="-122"/>
                <a:ea typeface="等线" panose="02010600030101010101" pitchFamily="2" charset="-122"/>
                <a:cs typeface="等线" panose="02010600030101010101" pitchFamily="2" charset="-122"/>
              </a:rPr>
              <a:t>，显示标题或操作项；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bottomBar</a:t>
            </a:r>
            <a:r>
              <a:rPr lang="zh-CN" altLang="en-US">
                <a:latin typeface="等线" panose="02010600030101010101" pitchFamily="2" charset="-122"/>
                <a:ea typeface="等线" panose="02010600030101010101" pitchFamily="2" charset="-122"/>
                <a:cs typeface="等线" panose="02010600030101010101" pitchFamily="2" charset="-122"/>
              </a:rPr>
              <a:t>：用于放置底部工具栏</a:t>
            </a:r>
            <a:r>
              <a:rPr lang="en-US" altLang="zh-CN">
                <a:latin typeface="等线" panose="02010600030101010101" pitchFamily="2" charset="-122"/>
                <a:ea typeface="等线" panose="02010600030101010101" pitchFamily="2" charset="-122"/>
                <a:cs typeface="等线" panose="02010600030101010101" pitchFamily="2" charset="-122"/>
              </a:rPr>
              <a:t>BottomAppBar</a:t>
            </a:r>
            <a:r>
              <a:rPr lang="zh-CN" altLang="en-US">
                <a:latin typeface="等线" panose="02010600030101010101" pitchFamily="2" charset="-122"/>
                <a:ea typeface="等线" panose="02010600030101010101" pitchFamily="2" charset="-122"/>
                <a:cs typeface="等线" panose="02010600030101010101" pitchFamily="2" charset="-122"/>
              </a:rPr>
              <a:t>或导航栏</a:t>
            </a:r>
            <a:r>
              <a:rPr lang="en-US" altLang="zh-CN">
                <a:latin typeface="等线" panose="02010600030101010101" pitchFamily="2" charset="-122"/>
                <a:ea typeface="等线" panose="02010600030101010101" pitchFamily="2" charset="-122"/>
                <a:cs typeface="等线" panose="02010600030101010101" pitchFamily="2" charset="-122"/>
              </a:rPr>
              <a:t>NavigationBar </a:t>
            </a:r>
            <a:r>
              <a:rPr lang="zh-CN" altLang="en-US">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floatingActionButton</a:t>
            </a:r>
            <a:r>
              <a:rPr lang="zh-CN" altLang="en-US">
                <a:latin typeface="等线" panose="02010600030101010101" pitchFamily="2" charset="-122"/>
                <a:ea typeface="等线" panose="02010600030101010101" pitchFamily="2" charset="-122"/>
                <a:cs typeface="等线" panose="02010600030101010101" pitchFamily="2" charset="-122"/>
              </a:rPr>
              <a:t>：放置悬浮按钮；</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snackbarHost</a:t>
            </a:r>
            <a:r>
              <a:rPr lang="zh-CN" altLang="en-US">
                <a:latin typeface="等线" panose="02010600030101010101" pitchFamily="2" charset="-122"/>
                <a:ea typeface="等线" panose="02010600030101010101" pitchFamily="2" charset="-122"/>
                <a:cs typeface="等线" panose="02010600030101010101" pitchFamily="2" charset="-122"/>
              </a:rPr>
              <a:t>：处理消息提示；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rPr>
              <a:t>conent</a:t>
            </a:r>
            <a:r>
              <a:rPr lang="zh-CN" altLang="en-US">
                <a:latin typeface="等线" panose="02010600030101010101" pitchFamily="2" charset="-122"/>
                <a:ea typeface="等线" panose="02010600030101010101" pitchFamily="2" charset="-122"/>
                <a:cs typeface="等线" panose="02010600030101010101" pitchFamily="2" charset="-122"/>
              </a:rPr>
              <a:t>：真正由开发者填充的业务内容区域</a:t>
            </a:r>
            <a:endParaRPr lang="zh-CN" altLang="en-US">
              <a:latin typeface="等线" panose="02010600030101010101" pitchFamily="2" charset="-122"/>
              <a:ea typeface="等线" panose="02010600030101010101" pitchFamily="2" charset="-122"/>
              <a:cs typeface="等线" panose="02010600030101010101" pitchFamily="2" charset="-122"/>
            </a:endParaRPr>
          </a:p>
        </p:txBody>
      </p:sp>
      <p:pic>
        <p:nvPicPr>
          <p:cNvPr id="93" name="图片 20"/>
          <p:cNvPicPr>
            <a:picLocks noChangeAspect="1"/>
          </p:cNvPicPr>
          <p:nvPr/>
        </p:nvPicPr>
        <p:blipFill>
          <a:blip r:embed="rId8"/>
          <a:stretch>
            <a:fillRect/>
          </a:stretch>
        </p:blipFill>
        <p:spPr>
          <a:xfrm>
            <a:off x="4208145" y="185420"/>
            <a:ext cx="1867535" cy="2387600"/>
          </a:xfrm>
          <a:prstGeom prst="rect">
            <a:avLst/>
          </a:prstGeom>
          <a:noFill/>
          <a:ln>
            <a:noFill/>
          </a:ln>
        </p:spPr>
      </p:pic>
      <p:graphicFrame>
        <p:nvGraphicFramePr>
          <p:cNvPr id="7" name="表格 6"/>
          <p:cNvGraphicFramePr/>
          <p:nvPr/>
        </p:nvGraphicFramePr>
        <p:xfrm>
          <a:off x="6497320" y="105029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Scaffold(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topBar = { TopAppBar(title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标题</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bottomBar = { BottomAppBar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底部工具栏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sz="1400">
                          <a:solidFill>
                            <a:srgbClr val="008080"/>
                          </a:solidFill>
                          <a:latin typeface="等线" panose="02010600030101010101" pitchFamily="2" charset="-122"/>
                          <a:ea typeface="等线" panose="02010600030101010101" pitchFamily="2" charset="-122"/>
                          <a:cs typeface="等线" panose="02010600030101010101" pitchFamily="2" charset="-122"/>
                        </a:rPr>
                        <a:t>或者</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NavigationBar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底部</a:t>
                      </a:r>
                      <a:r>
                        <a:rPr lang="zh-CN" sz="1400">
                          <a:solidFill>
                            <a:srgbClr val="008080"/>
                          </a:solidFill>
                          <a:latin typeface="等线" panose="02010600030101010101" pitchFamily="2" charset="-122"/>
                          <a:ea typeface="等线" panose="02010600030101010101" pitchFamily="2" charset="-122"/>
                          <a:cs typeface="等线" panose="02010600030101010101" pitchFamily="2" charset="-122"/>
                        </a:rPr>
                        <a:t>导航栏</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floatingActionButton = { FloatingActionButton(onClick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操作</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 Icon(...)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content = { innerPadding -&gt;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Modifier.padding(innerPadding))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主要内容区域</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1</a:t>
            </a:r>
            <a:r>
              <a:rPr lang="zh-CN" altLang="en-US" sz="2000" dirty="0">
                <a:latin typeface="等线" panose="02010600030101010101" pitchFamily="2" charset="-122"/>
                <a:ea typeface="等线" panose="02010600030101010101" pitchFamily="2" charset="-122"/>
                <a:cs typeface="等线" panose="02010600030101010101" pitchFamily="2" charset="-122"/>
              </a:rPr>
              <a:t>：带顶部栏和悬浮按钮的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zh-CN" altLang="en-US"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sp>
        <p:nvSpPr>
          <p:cNvPr id="3" name="文本框 2"/>
          <p:cNvSpPr txBox="1"/>
          <p:nvPr/>
        </p:nvSpPr>
        <p:spPr>
          <a:xfrm>
            <a:off x="271780" y="2538095"/>
            <a:ext cx="5982970" cy="420687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3</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TopAppBar</a:t>
            </a:r>
            <a:r>
              <a:rPr lang="zh-CN" altLang="en-US">
                <a:latin typeface="等线" panose="02010600030101010101" pitchFamily="2" charset="-122"/>
                <a:ea typeface="等线" panose="02010600030101010101" pitchFamily="2" charset="-122"/>
                <a:cs typeface="等线" panose="02010600030101010101" pitchFamily="2" charset="-122"/>
              </a:rPr>
              <a:t>声明一个顶部应用栏组件，用于展示标题、导航按钮等内容。</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4</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title={ Text("</a:t>
            </a:r>
            <a:r>
              <a:rPr lang="zh-CN" altLang="en-US">
                <a:latin typeface="等线" panose="02010600030101010101" pitchFamily="2" charset="-122"/>
                <a:ea typeface="等线" panose="02010600030101010101" pitchFamily="2" charset="-122"/>
                <a:cs typeface="等线" panose="02010600030101010101" pitchFamily="2" charset="-122"/>
              </a:rPr>
              <a:t>首页</a:t>
            </a:r>
            <a:r>
              <a:rPr lang="en-US" altLang="zh-CN">
                <a:latin typeface="等线" panose="02010600030101010101" pitchFamily="2" charset="-122"/>
                <a:ea typeface="等线" panose="02010600030101010101" pitchFamily="2" charset="-122"/>
                <a:cs typeface="等线" panose="02010600030101010101" pitchFamily="2" charset="-122"/>
              </a:rPr>
              <a:t>") }</a:t>
            </a:r>
            <a:r>
              <a:rPr lang="zh-CN" altLang="en-US">
                <a:latin typeface="等线" panose="02010600030101010101" pitchFamily="2" charset="-122"/>
                <a:ea typeface="等线" panose="02010600030101010101" pitchFamily="2" charset="-122"/>
                <a:cs typeface="等线" panose="02010600030101010101" pitchFamily="2" charset="-122"/>
              </a:rPr>
              <a:t>设置应用栏的标题为</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首页</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，用</a:t>
            </a:r>
            <a:r>
              <a:rPr lang="en-US" altLang="zh-CN">
                <a:latin typeface="等线" panose="02010600030101010101" pitchFamily="2" charset="-122"/>
                <a:ea typeface="等线" panose="02010600030101010101" pitchFamily="2" charset="-122"/>
                <a:cs typeface="等线" panose="02010600030101010101" pitchFamily="2" charset="-122"/>
              </a:rPr>
              <a:t>Text</a:t>
            </a:r>
            <a:r>
              <a:rPr lang="zh-CN" altLang="en-US">
                <a:latin typeface="等线" panose="02010600030101010101" pitchFamily="2" charset="-122"/>
                <a:ea typeface="等线" panose="02010600030101010101" pitchFamily="2" charset="-122"/>
                <a:cs typeface="等线" panose="02010600030101010101" pitchFamily="2" charset="-122"/>
              </a:rPr>
              <a:t>显示。</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5</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navigationIcon = { ... }</a:t>
            </a:r>
            <a:r>
              <a:rPr lang="zh-CN" altLang="en-US">
                <a:latin typeface="等线" panose="02010600030101010101" pitchFamily="2" charset="-122"/>
                <a:ea typeface="等线" panose="02010600030101010101" pitchFamily="2" charset="-122"/>
                <a:cs typeface="等线" panose="02010600030101010101" pitchFamily="2" charset="-122"/>
              </a:rPr>
              <a:t>设置导航图标区域，一般放</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返回</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或</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首页</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按钮。</a:t>
            </a:r>
            <a:endParaRPr lang="en-US" altLang="zh-CN">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12</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floatingActionButton</a:t>
            </a:r>
            <a:r>
              <a:rPr lang="zh-CN" altLang="en-US">
                <a:latin typeface="等线" panose="02010600030101010101" pitchFamily="2" charset="-122"/>
                <a:ea typeface="等线" panose="02010600030101010101" pitchFamily="2" charset="-122"/>
                <a:cs typeface="等线" panose="02010600030101010101" pitchFamily="2" charset="-122"/>
              </a:rPr>
              <a:t>设置悬浮操作按钮区域，通常出现在屏幕右下角，用于提供主要操作入口。</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13</a:t>
            </a:r>
            <a:r>
              <a:rPr lang="zh-CN" altLang="en-US">
                <a:latin typeface="等线" panose="02010600030101010101" pitchFamily="2" charset="-122"/>
                <a:ea typeface="等线" panose="02010600030101010101" pitchFamily="2" charset="-122"/>
                <a:cs typeface="等线" panose="02010600030101010101" pitchFamily="2" charset="-122"/>
              </a:rPr>
              <a:t>行代码定义一个</a:t>
            </a:r>
            <a:r>
              <a:rPr lang="en-US" altLang="zh-CN">
                <a:latin typeface="等线" panose="02010600030101010101" pitchFamily="2" charset="-122"/>
                <a:ea typeface="等线" panose="02010600030101010101" pitchFamily="2" charset="-122"/>
                <a:cs typeface="等线" panose="02010600030101010101" pitchFamily="2" charset="-122"/>
              </a:rPr>
              <a:t>FloatingActionButton</a:t>
            </a:r>
            <a:r>
              <a:rPr lang="zh-CN" altLang="en-US">
                <a:latin typeface="等线" panose="02010600030101010101" pitchFamily="2" charset="-122"/>
                <a:ea typeface="等线" panose="02010600030101010101" pitchFamily="2" charset="-122"/>
                <a:cs typeface="等线" panose="02010600030101010101" pitchFamily="2" charset="-122"/>
              </a:rPr>
              <a:t>按钮，点击时触发操作。</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en-US" altLang="zh-CN">
                <a:latin typeface="等线" panose="02010600030101010101" pitchFamily="2" charset="-122"/>
                <a:ea typeface="等线" panose="02010600030101010101" pitchFamily="2" charset="-122"/>
                <a:cs typeface="等线" panose="02010600030101010101" pitchFamily="2" charset="-122"/>
                <a:sym typeface="+mn-ea"/>
              </a:rPr>
              <a:t>FloatingActionButton</a:t>
            </a:r>
            <a:r>
              <a:rPr lang="zh-CN" altLang="en-US">
                <a:latin typeface="等线" panose="02010600030101010101" pitchFamily="2" charset="-122"/>
                <a:ea typeface="等线" panose="02010600030101010101" pitchFamily="2" charset="-122"/>
                <a:cs typeface="等线" panose="02010600030101010101" pitchFamily="2" charset="-122"/>
                <a:sym typeface="+mn-ea"/>
              </a:rPr>
              <a:t>（简称</a:t>
            </a:r>
            <a:r>
              <a:rPr lang="en-US" altLang="zh-CN">
                <a:latin typeface="等线" panose="02010600030101010101" pitchFamily="2" charset="-122"/>
                <a:ea typeface="等线" panose="02010600030101010101" pitchFamily="2" charset="-122"/>
                <a:cs typeface="等线" panose="02010600030101010101" pitchFamily="2" charset="-122"/>
                <a:sym typeface="+mn-ea"/>
              </a:rPr>
              <a:t> FAB</a:t>
            </a:r>
            <a:r>
              <a:rPr lang="zh-CN" altLang="en-US">
                <a:latin typeface="等线" panose="02010600030101010101" pitchFamily="2" charset="-122"/>
                <a:ea typeface="等线" panose="02010600030101010101" pitchFamily="2" charset="-122"/>
                <a:cs typeface="等线" panose="02010600030101010101" pitchFamily="2" charset="-122"/>
                <a:sym typeface="+mn-ea"/>
              </a:rPr>
              <a:t>）提供的一种悬浮按钮组件，它通常用于表示界面中的主要</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pic>
        <p:nvPicPr>
          <p:cNvPr id="95" name="图片 21"/>
          <p:cNvPicPr>
            <a:picLocks noChangeAspect="1"/>
          </p:cNvPicPr>
          <p:nvPr/>
        </p:nvPicPr>
        <p:blipFill>
          <a:blip r:embed="rId8"/>
          <a:stretch>
            <a:fillRect/>
          </a:stretch>
        </p:blipFill>
        <p:spPr>
          <a:xfrm>
            <a:off x="4657725" y="217170"/>
            <a:ext cx="1512570" cy="2015490"/>
          </a:xfrm>
          <a:prstGeom prst="rect">
            <a:avLst/>
          </a:prstGeom>
          <a:noFill/>
          <a:ln>
            <a:noFill/>
          </a:ln>
        </p:spPr>
      </p:pic>
      <p:graphicFrame>
        <p:nvGraphicFramePr>
          <p:cNvPr id="2" name="表格 1"/>
          <p:cNvGraphicFramePr/>
          <p:nvPr/>
        </p:nvGraphicFramePr>
        <p:xfrm>
          <a:off x="6532245" y="242570"/>
          <a:ext cx="5411470" cy="0"/>
        </p:xfrm>
        <a:graphic>
          <a:graphicData uri="http://schemas.openxmlformats.org/drawingml/2006/table">
            <a:tbl>
              <a:tblPr/>
              <a:tblGrid>
                <a:gridCol w="5411470"/>
              </a:tblGrid>
              <a:tr h="0">
                <a:tc>
                  <a:txBody>
                    <a:bodyPr/>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Scaffold(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topBar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TopAppBar(</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title = {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首页</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navigationIcon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IconButton(onClick = { /* Home */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Icon(Icons.Default.Home, contentDescription = null)</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floatingActionButton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13 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FloatingActionButton(onClick = {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新增内容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14 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Icon(Icons.Default.Add, contentDescription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添加</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15 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16 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17 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 paddingValues -&gt;</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18 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 </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主体内容，注意加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padding</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19 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Column(modifier = Modifier.padding(paddingValues))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20 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Text("</a:t>
                      </a:r>
                      <a:r>
                        <a:rPr lang="zh-CN" altLang="en-US" sz="1400">
                          <a:solidFill>
                            <a:srgbClr val="008080"/>
                          </a:solidFill>
                          <a:latin typeface="等线" panose="02010600030101010101" pitchFamily="2" charset="-122"/>
                          <a:ea typeface="等线" panose="02010600030101010101" pitchFamily="2" charset="-122"/>
                          <a:cs typeface="等线" panose="02010600030101010101" pitchFamily="2" charset="-122"/>
                        </a:rPr>
                        <a:t>欢迎使用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Jetpack Compose Scaffold")</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21 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p>
                      <a:pPr marL="0" indent="0" algn="l" defTabSz="914400">
                        <a:spcBef>
                          <a:spcPct val="0"/>
                        </a:spcBef>
                        <a:spcAft>
                          <a:spcPct val="0"/>
                        </a:spcAft>
                        <a:tabLst>
                          <a:tab pos="0" algn="l"/>
                        </a:tabLst>
                      </a:pPr>
                      <a:r>
                        <a:rPr lang="en-US" altLang="zh-CN" sz="1400">
                          <a:latin typeface="等线" panose="02010600030101010101" pitchFamily="2" charset="-122"/>
                          <a:ea typeface="等线" panose="02010600030101010101" pitchFamily="2" charset="-122"/>
                          <a:cs typeface="等线" panose="02010600030101010101" pitchFamily="2" charset="-122"/>
                        </a:rPr>
                        <a:t>22 </a:t>
                      </a:r>
                      <a:r>
                        <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rPr>
                        <a:t>    }</a:t>
                      </a:r>
                      <a:endParaRPr lang="en-US" altLang="zh-CN" sz="1400">
                        <a:solidFill>
                          <a:srgbClr val="008080"/>
                        </a:solidFill>
                        <a:latin typeface="等线" panose="02010600030101010101" pitchFamily="2" charset="-122"/>
                        <a:ea typeface="等线" panose="02010600030101010101" pitchFamily="2" charset="-122"/>
                        <a:cs typeface="等线" panose="02010600030101010101" pitchFamily="2" charset="-122"/>
                      </a:endParaRPr>
                    </a:p>
                  </a:txBody>
                  <a:tcPr marL="68580" marR="68580" marT="0" marB="0" anchor="t" anchorCtr="0">
                    <a:lnL w="6350" cap="flat" cmpd="sng">
                      <a:solidFill>
                        <a:srgbClr val="000008"/>
                      </a:solidFill>
                      <a:prstDash val="dot"/>
                      <a:headEnd type="none" w="med" len="med"/>
                      <a:tailEnd type="none" w="med" len="med"/>
                    </a:lnL>
                    <a:lnR w="6350" cap="flat" cmpd="sng">
                      <a:solidFill>
                        <a:srgbClr val="000008"/>
                      </a:solidFill>
                      <a:prstDash val="dot"/>
                      <a:headEnd type="none" w="med" len="med"/>
                      <a:tailEnd type="none" w="med" len="med"/>
                    </a:lnR>
                    <a:lnT w="6350" cap="flat" cmpd="sng">
                      <a:solidFill>
                        <a:srgbClr val="000008"/>
                      </a:solidFill>
                      <a:prstDash val="dot"/>
                      <a:headEnd type="none" w="med" len="med"/>
                      <a:tailEnd type="none" w="med" len="med"/>
                    </a:lnT>
                    <a:lnB w="6350" cap="flat" cmpd="sng">
                      <a:solidFill>
                        <a:srgbClr val="000008"/>
                      </a:solidFill>
                      <a:prstDash val="dot"/>
                      <a:headEnd type="none" w="med" len="med"/>
                      <a:tailEnd type="none" w="med" len="med"/>
                    </a:lnB>
                    <a:noFill/>
                  </a:tcPr>
                </a:tc>
              </a:tr>
            </a:tbl>
          </a:graphicData>
        </a:graphic>
      </p:graphicFrame>
      <p:sp>
        <p:nvSpPr>
          <p:cNvPr id="8" name="文本框 7"/>
          <p:cNvSpPr txBox="1"/>
          <p:nvPr/>
        </p:nvSpPr>
        <p:spPr>
          <a:xfrm>
            <a:off x="5960745" y="5136515"/>
            <a:ext cx="5982970" cy="1666875"/>
          </a:xfrm>
          <a:prstGeom prst="rect">
            <a:avLst/>
          </a:prstGeom>
          <a:noFill/>
        </p:spPr>
        <p:txBody>
          <a:bodyPr wrap="square" rtlCol="0">
            <a:noAutofit/>
          </a:bodyPr>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操作，比如</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添加</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编辑</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或</a:t>
            </a:r>
            <a:r>
              <a:rPr lang="en-US" altLang="zh-CN">
                <a:latin typeface="等线" panose="02010600030101010101" pitchFamily="2" charset="-122"/>
                <a:ea typeface="等线" panose="02010600030101010101" pitchFamily="2" charset="-122"/>
                <a:cs typeface="等线" panose="02010600030101010101" pitchFamily="2" charset="-122"/>
              </a:rPr>
              <a:t>“</a:t>
            </a:r>
            <a:r>
              <a:rPr lang="zh-CN" altLang="en-US">
                <a:latin typeface="等线" panose="02010600030101010101" pitchFamily="2" charset="-122"/>
                <a:ea typeface="等线" panose="02010600030101010101" pitchFamily="2" charset="-122"/>
                <a:cs typeface="等线" panose="02010600030101010101" pitchFamily="2" charset="-122"/>
              </a:rPr>
              <a:t>发送</a:t>
            </a:r>
            <a:r>
              <a:rPr lang="en-US" altLang="zh-CN">
                <a:latin typeface="等线" panose="02010600030101010101" pitchFamily="2" charset="-122"/>
                <a:ea typeface="等线" panose="02010600030101010101" pitchFamily="2" charset="-122"/>
                <a:cs typeface="等线" panose="02010600030101010101" pitchFamily="2" charset="-122"/>
              </a:rPr>
              <a:t>”</a:t>
            </a:r>
            <a:endParaRPr lang="zh-CN" altLang="en-US">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r>
              <a:rPr lang="zh-CN" altLang="en-US">
                <a:latin typeface="等线" panose="02010600030101010101" pitchFamily="2" charset="-122"/>
                <a:ea typeface="等线" panose="02010600030101010101" pitchFamily="2" charset="-122"/>
                <a:cs typeface="等线" panose="02010600030101010101" pitchFamily="2" charset="-122"/>
              </a:rPr>
              <a:t>第</a:t>
            </a:r>
            <a:r>
              <a:rPr lang="en-US" altLang="zh-CN">
                <a:latin typeface="等线" panose="02010600030101010101" pitchFamily="2" charset="-122"/>
                <a:ea typeface="等线" panose="02010600030101010101" pitchFamily="2" charset="-122"/>
                <a:cs typeface="等线" panose="02010600030101010101" pitchFamily="2" charset="-122"/>
              </a:rPr>
              <a:t>17</a:t>
            </a:r>
            <a:r>
              <a:rPr lang="zh-CN" altLang="en-US">
                <a:latin typeface="等线" panose="02010600030101010101" pitchFamily="2" charset="-122"/>
                <a:ea typeface="等线" panose="02010600030101010101" pitchFamily="2" charset="-122"/>
                <a:cs typeface="等线" panose="02010600030101010101" pitchFamily="2" charset="-122"/>
              </a:rPr>
              <a:t>行代码的</a:t>
            </a:r>
            <a:r>
              <a:rPr lang="en-US" altLang="zh-CN">
                <a:latin typeface="等线" panose="02010600030101010101" pitchFamily="2" charset="-122"/>
                <a:ea typeface="等线" panose="02010600030101010101" pitchFamily="2" charset="-122"/>
                <a:cs typeface="等线" panose="02010600030101010101" pitchFamily="2" charset="-122"/>
              </a:rPr>
              <a:t>paddingValues</a:t>
            </a:r>
            <a:r>
              <a:rPr lang="zh-CN" altLang="en-US">
                <a:latin typeface="等线" panose="02010600030101010101" pitchFamily="2" charset="-122"/>
                <a:ea typeface="等线" panose="02010600030101010101" pitchFamily="2" charset="-122"/>
                <a:cs typeface="等线" panose="02010600030101010101" pitchFamily="2" charset="-122"/>
              </a:rPr>
              <a:t>值，可以让主体内容自动避开顶部栏和</a:t>
            </a:r>
            <a:r>
              <a:rPr lang="en-US" altLang="zh-CN">
                <a:latin typeface="等线" panose="02010600030101010101" pitchFamily="2" charset="-122"/>
                <a:ea typeface="等线" panose="02010600030101010101" pitchFamily="2" charset="-122"/>
                <a:cs typeface="等线" panose="02010600030101010101" pitchFamily="2" charset="-122"/>
              </a:rPr>
              <a:t>FAB</a:t>
            </a:r>
            <a:r>
              <a:rPr lang="zh-CN" altLang="en-US">
                <a:latin typeface="等线" panose="02010600030101010101" pitchFamily="2" charset="-122"/>
                <a:ea typeface="等线" panose="02010600030101010101" pitchFamily="2" charset="-122"/>
                <a:cs typeface="等线" panose="02010600030101010101" pitchFamily="2" charset="-122"/>
              </a:rPr>
              <a:t>，因此在第</a:t>
            </a:r>
            <a:r>
              <a:rPr lang="en-US" altLang="zh-CN">
                <a:latin typeface="等线" panose="02010600030101010101" pitchFamily="2" charset="-122"/>
                <a:ea typeface="等线" panose="02010600030101010101" pitchFamily="2" charset="-122"/>
                <a:cs typeface="等线" panose="02010600030101010101" pitchFamily="2" charset="-122"/>
              </a:rPr>
              <a:t>17</a:t>
            </a:r>
            <a:r>
              <a:rPr lang="zh-CN" altLang="en-US">
                <a:latin typeface="等线" panose="02010600030101010101" pitchFamily="2" charset="-122"/>
                <a:ea typeface="等线" panose="02010600030101010101" pitchFamily="2" charset="-122"/>
                <a:cs typeface="等线" panose="02010600030101010101" pitchFamily="2" charset="-122"/>
              </a:rPr>
              <a:t>行代码</a:t>
            </a:r>
            <a:r>
              <a:rPr lang="en-US" altLang="zh-CN">
                <a:latin typeface="等线" panose="02010600030101010101" pitchFamily="2" charset="-122"/>
                <a:ea typeface="等线" panose="02010600030101010101" pitchFamily="2" charset="-122"/>
                <a:cs typeface="等线" panose="02010600030101010101" pitchFamily="2" charset="-122"/>
              </a:rPr>
              <a:t>Column</a:t>
            </a:r>
            <a:r>
              <a:rPr lang="zh-CN" altLang="en-US">
                <a:latin typeface="等线" panose="02010600030101010101" pitchFamily="2" charset="-122"/>
                <a:ea typeface="等线" panose="02010600030101010101" pitchFamily="2" charset="-122"/>
                <a:cs typeface="等线" panose="02010600030101010101" pitchFamily="2" charset="-122"/>
              </a:rPr>
              <a:t>的</a:t>
            </a:r>
            <a:r>
              <a:rPr lang="en-US" altLang="zh-CN">
                <a:latin typeface="等线" panose="02010600030101010101" pitchFamily="2" charset="-122"/>
                <a:ea typeface="等线" panose="02010600030101010101" pitchFamily="2" charset="-122"/>
                <a:cs typeface="等线" panose="02010600030101010101" pitchFamily="2" charset="-122"/>
              </a:rPr>
              <a:t>Modifier.padding</a:t>
            </a:r>
            <a:r>
              <a:rPr lang="zh-CN" altLang="en-US">
                <a:latin typeface="等线" panose="02010600030101010101" pitchFamily="2" charset="-122"/>
                <a:ea typeface="等线" panose="02010600030101010101" pitchFamily="2" charset="-122"/>
                <a:cs typeface="等线" panose="02010600030101010101" pitchFamily="2" charset="-122"/>
              </a:rPr>
              <a:t>中使用了</a:t>
            </a:r>
            <a:r>
              <a:rPr lang="en-US" altLang="zh-CN">
                <a:latin typeface="等线" panose="02010600030101010101" pitchFamily="2" charset="-122"/>
                <a:ea typeface="等线" panose="02010600030101010101" pitchFamily="2" charset="-122"/>
                <a:cs typeface="等线" panose="02010600030101010101" pitchFamily="2" charset="-122"/>
              </a:rPr>
              <a:t>paddingValues</a:t>
            </a:r>
            <a:endParaRPr lang="en-US" altLang="zh-CN">
              <a:latin typeface="等线" panose="02010600030101010101" pitchFamily="2" charset="-122"/>
              <a:ea typeface="等线" panose="02010600030101010101" pitchFamily="2" charset="-122"/>
              <a:cs typeface="等线"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349115" y="-1202356"/>
            <a:ext cx="4234543" cy="2975306"/>
          </a:xfrm>
          <a:prstGeom prst="rect">
            <a:avLst/>
          </a:prstGeom>
        </p:spPr>
      </p:pic>
      <p:sp>
        <p:nvSpPr>
          <p:cNvPr id="5" name="文本框 4"/>
          <p:cNvSpPr txBox="1"/>
          <p:nvPr/>
        </p:nvSpPr>
        <p:spPr>
          <a:xfrm>
            <a:off x="401320" y="717550"/>
            <a:ext cx="2139950" cy="1014730"/>
          </a:xfrm>
          <a:prstGeom prst="rect">
            <a:avLst/>
          </a:prstGeom>
          <a:noFill/>
        </p:spPr>
        <p:txBody>
          <a:bodyPr wrap="square" rtlCol="0">
            <a:spAutoFit/>
          </a:bodyPr>
          <a:lstStyle/>
          <a:p>
            <a:pPr algn="l"/>
            <a:r>
              <a:rPr lang="en-US" altLang="zh-CN" sz="6000" dirty="0">
                <a:ln>
                  <a:solidFill>
                    <a:srgbClr val="383987"/>
                  </a:solidFill>
                </a:ln>
                <a:noFill/>
                <a:latin typeface="Agency FB" panose="020B0503020202020204" charset="0"/>
              </a:rPr>
              <a:t>5.6</a:t>
            </a:r>
            <a:endParaRPr lang="en-US" altLang="zh-CN" sz="6000" dirty="0">
              <a:ln>
                <a:solidFill>
                  <a:srgbClr val="383987"/>
                </a:solidFill>
              </a:ln>
              <a:noFill/>
              <a:latin typeface="Agency FB" panose="020B0503020202020204" charset="0"/>
            </a:endParaRPr>
          </a:p>
        </p:txBody>
      </p:sp>
      <p:sp>
        <p:nvSpPr>
          <p:cNvPr id="6" name="文本框 5"/>
          <p:cNvSpPr txBox="1"/>
          <p:nvPr/>
        </p:nvSpPr>
        <p:spPr>
          <a:xfrm>
            <a:off x="1589394" y="990283"/>
            <a:ext cx="7105039" cy="645160"/>
          </a:xfrm>
          <a:prstGeom prst="rect">
            <a:avLst/>
          </a:prstGeom>
          <a:noFill/>
        </p:spPr>
        <p:txBody>
          <a:bodyPr wrap="square" rtlCol="0">
            <a:spAutoFit/>
          </a:bodyPr>
          <a:lstStyle/>
          <a:p>
            <a:pPr lvl="0"/>
            <a:r>
              <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rPr>
              <a:t>高级组件</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9" name="Text Placeholder 33"/>
          <p:cNvSpPr txBox="1"/>
          <p:nvPr/>
        </p:nvSpPr>
        <p:spPr>
          <a:xfrm>
            <a:off x="596265" y="1906270"/>
            <a:ext cx="5812155" cy="4897120"/>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fontAlgn="auto">
              <a:lnSpc>
                <a:spcPts val="2400"/>
              </a:lnSpc>
              <a:spcBef>
                <a:spcPts val="300"/>
              </a:spcBef>
            </a:pPr>
            <a:r>
              <a:rPr lang="en-US" altLang="zh-CN" sz="3200" dirty="0">
                <a:latin typeface="等线" panose="02010600030101010101" pitchFamily="2" charset="-122"/>
                <a:ea typeface="等线" panose="02010600030101010101" pitchFamily="2" charset="-122"/>
                <a:cs typeface="等线" panose="02010600030101010101" pitchFamily="2" charset="-122"/>
              </a:rPr>
              <a:t>5.6.5 Scaffold</a:t>
            </a: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1" fontAlgn="auto">
              <a:lnSpc>
                <a:spcPts val="2400"/>
              </a:lnSpc>
              <a:spcBef>
                <a:spcPts val="300"/>
              </a:spcBef>
            </a:pPr>
            <a:endParaRPr lang="en-US" altLang="zh-CN" sz="32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zh-CN" altLang="en-US" sz="2000" dirty="0">
                <a:latin typeface="等线" panose="02010600030101010101" pitchFamily="2" charset="-122"/>
                <a:ea typeface="等线" panose="02010600030101010101" pitchFamily="2" charset="-122"/>
                <a:cs typeface="等线" panose="02010600030101010101" pitchFamily="2" charset="-122"/>
              </a:rPr>
              <a:t>示例</a:t>
            </a:r>
            <a:r>
              <a:rPr lang="en-US" altLang="zh-CN" sz="2000" dirty="0">
                <a:latin typeface="等线" panose="02010600030101010101" pitchFamily="2" charset="-122"/>
                <a:ea typeface="等线" panose="02010600030101010101" pitchFamily="2" charset="-122"/>
                <a:cs typeface="等线" panose="02010600030101010101" pitchFamily="2" charset="-122"/>
              </a:rPr>
              <a:t>2</a:t>
            </a:r>
            <a:r>
              <a:rPr lang="zh-CN" altLang="en-US" sz="2000" dirty="0">
                <a:latin typeface="等线" panose="02010600030101010101" pitchFamily="2" charset="-122"/>
                <a:ea typeface="等线" panose="02010600030101010101" pitchFamily="2" charset="-122"/>
                <a:cs typeface="等线" panose="02010600030101010101" pitchFamily="2" charset="-122"/>
              </a:rPr>
              <a:t>：</a:t>
            </a:r>
            <a:r>
              <a:rPr lang="en-US" altLang="zh-CN" sz="2000" dirty="0">
                <a:latin typeface="等线" panose="02010600030101010101" pitchFamily="2" charset="-122"/>
                <a:ea typeface="等线" panose="02010600030101010101" pitchFamily="2" charset="-122"/>
                <a:cs typeface="等线" panose="02010600030101010101" pitchFamily="2" charset="-122"/>
              </a:rPr>
              <a:t>SnackbarHost</a:t>
            </a:r>
            <a:r>
              <a:rPr lang="zh-CN" altLang="en-US" sz="2000" dirty="0">
                <a:latin typeface="等线" panose="02010600030101010101" pitchFamily="2" charset="-122"/>
                <a:ea typeface="等线" panose="02010600030101010101" pitchFamily="2" charset="-122"/>
                <a:cs typeface="等线" panose="02010600030101010101" pitchFamily="2" charset="-122"/>
              </a:rPr>
              <a:t>的</a:t>
            </a:r>
            <a:r>
              <a:rPr lang="en-US" altLang="zh-CN" sz="2000" dirty="0">
                <a:latin typeface="等线" panose="02010600030101010101" pitchFamily="2" charset="-122"/>
                <a:ea typeface="等线" panose="02010600030101010101" pitchFamily="2" charset="-122"/>
                <a:cs typeface="等线" panose="02010600030101010101" pitchFamily="2" charset="-122"/>
              </a:rPr>
              <a:t>Scaffold</a:t>
            </a: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r>
              <a:rPr lang="en-US" altLang="zh-CN" sz="2000">
                <a:latin typeface="等线" panose="02010600030101010101" pitchFamily="2" charset="-122"/>
                <a:ea typeface="等线" panose="02010600030101010101" pitchFamily="2" charset="-122"/>
                <a:cs typeface="等线" panose="02010600030101010101" pitchFamily="2" charset="-122"/>
                <a:sym typeface="+mn-ea"/>
              </a:rPr>
              <a:t>Snackbar</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是一种在屏幕底部短暂显示的信息提示组件，通常用于反馈操作结果（如保存成功、网络错误等）。它可选带有一个操作按钮（如</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撤销</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），显示后自动消失，适合非打断式反馈。通常搭配</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Scaffold</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使用，通过</a:t>
            </a:r>
            <a:r>
              <a:rPr lang="en-US" altLang="zh-CN" sz="2000">
                <a:latin typeface="等线" panose="02010600030101010101" pitchFamily="2" charset="-122"/>
                <a:ea typeface="等线" panose="02010600030101010101" pitchFamily="2" charset="-122"/>
                <a:cs typeface="等线" panose="02010600030101010101" pitchFamily="2" charset="-122"/>
                <a:sym typeface="+mn-ea"/>
              </a:rPr>
              <a:t>SnackbarHost</a:t>
            </a:r>
            <a:r>
              <a:rPr lang="zh-CN" altLang="en-US" sz="2000">
                <a:latin typeface="等线" panose="02010600030101010101" pitchFamily="2" charset="-122"/>
                <a:ea typeface="等线" panose="02010600030101010101" pitchFamily="2" charset="-122"/>
                <a:cs typeface="等线" panose="02010600030101010101" pitchFamily="2" charset="-122"/>
                <a:sym typeface="+mn-ea"/>
              </a:rPr>
              <a:t>管理显示</a:t>
            </a:r>
            <a:endParaRPr lang="zh-CN" altLang="en-US" sz="200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marL="1200150" lvl="2" indent="-285750" fontAlgn="auto">
              <a:lnSpc>
                <a:spcPts val="2400"/>
              </a:lnSpc>
              <a:spcBef>
                <a:spcPts val="300"/>
              </a:spcBef>
              <a:buFont typeface="Arial" panose="020B0604020202020204" pitchFamily="34" charset="0"/>
              <a:buChar char="•"/>
            </a:pPr>
            <a:endParaRPr lang="zh-CN" altLang="en-US" sz="2000">
              <a:latin typeface="等线" panose="02010600030101010101" pitchFamily="2" charset="-122"/>
              <a:ea typeface="等线" panose="02010600030101010101" pitchFamily="2" charset="-122"/>
              <a:cs typeface="等线" panose="02010600030101010101" pitchFamily="2" charset="-122"/>
            </a:endParaRPr>
          </a:p>
          <a:p>
            <a:pPr lvl="2" fontAlgn="auto">
              <a:lnSpc>
                <a:spcPts val="2400"/>
              </a:lnSpc>
              <a:spcBef>
                <a:spcPts val="300"/>
              </a:spcBef>
            </a:pPr>
            <a:endParaRPr lang="en-US" altLang="zh-CN" sz="2000" dirty="0">
              <a:latin typeface="等线" panose="02010600030101010101" pitchFamily="2" charset="-122"/>
              <a:ea typeface="等线" panose="02010600030101010101" pitchFamily="2" charset="-122"/>
              <a:cs typeface="等线" panose="02010600030101010101" pitchFamily="2" charset="-122"/>
            </a:endParaRPr>
          </a:p>
        </p:txBody>
      </p:sp>
      <p:pic>
        <p:nvPicPr>
          <p:cNvPr id="11" name="图片 10"/>
          <p:cNvPicPr/>
          <p:nvPr/>
        </p:nvPicPr>
        <p:blipFill>
          <a:blip r:embed="rId2"/>
          <a:stretch>
            <a:fillRect/>
          </a:stretch>
        </p:blipFill>
        <p:spPr>
          <a:xfrm>
            <a:off x="5494020" y="-4592955"/>
            <a:ext cx="914717" cy="140017"/>
          </a:xfrm>
          <a:prstGeom prst="rect">
            <a:avLst/>
          </a:prstGeom>
        </p:spPr>
      </p:pic>
      <p:pic>
        <p:nvPicPr>
          <p:cNvPr id="13" name="图片 12"/>
          <p:cNvPicPr/>
          <p:nvPr/>
        </p:nvPicPr>
        <p:blipFill>
          <a:blip r:embed="rId3"/>
          <a:stretch>
            <a:fillRect/>
          </a:stretch>
        </p:blipFill>
        <p:spPr>
          <a:xfrm>
            <a:off x="5494020" y="-4592955"/>
            <a:ext cx="914717" cy="140017"/>
          </a:xfrm>
          <a:prstGeom prst="rect">
            <a:avLst/>
          </a:prstGeom>
        </p:spPr>
      </p:pic>
      <p:pic>
        <p:nvPicPr>
          <p:cNvPr id="14" name="图片 13"/>
          <p:cNvPicPr/>
          <p:nvPr/>
        </p:nvPicPr>
        <p:blipFill>
          <a:blip r:embed="rId4"/>
          <a:stretch>
            <a:fillRect/>
          </a:stretch>
        </p:blipFill>
        <p:spPr>
          <a:xfrm>
            <a:off x="5494020" y="-4592955"/>
            <a:ext cx="914717" cy="140017"/>
          </a:xfrm>
          <a:prstGeom prst="rect">
            <a:avLst/>
          </a:prstGeom>
        </p:spPr>
      </p:pic>
      <p:pic>
        <p:nvPicPr>
          <p:cNvPr id="15" name="图片 14"/>
          <p:cNvPicPr/>
          <p:nvPr/>
        </p:nvPicPr>
        <p:blipFill>
          <a:blip r:embed="rId5"/>
          <a:stretch>
            <a:fillRect/>
          </a:stretch>
        </p:blipFill>
        <p:spPr>
          <a:xfrm>
            <a:off x="5494020" y="-4592955"/>
            <a:ext cx="914717" cy="140017"/>
          </a:xfrm>
          <a:prstGeom prst="rect">
            <a:avLst/>
          </a:prstGeom>
        </p:spPr>
      </p:pic>
      <p:pic>
        <p:nvPicPr>
          <p:cNvPr id="16" name="图片 15"/>
          <p:cNvPicPr/>
          <p:nvPr/>
        </p:nvPicPr>
        <p:blipFill>
          <a:blip r:embed="rId6"/>
          <a:stretch>
            <a:fillRect/>
          </a:stretch>
        </p:blipFill>
        <p:spPr>
          <a:xfrm>
            <a:off x="5494020" y="-4592955"/>
            <a:ext cx="914717" cy="140017"/>
          </a:xfrm>
          <a:prstGeom prst="rect">
            <a:avLst/>
          </a:prstGeom>
        </p:spPr>
      </p:pic>
      <p:pic>
        <p:nvPicPr>
          <p:cNvPr id="17" name="图片 16"/>
          <p:cNvPicPr/>
          <p:nvPr/>
        </p:nvPicPr>
        <p:blipFill>
          <a:blip r:embed="rId7"/>
          <a:stretch>
            <a:fillRect/>
          </a:stretch>
        </p:blipFill>
        <p:spPr>
          <a:xfrm>
            <a:off x="5494020" y="-4592955"/>
            <a:ext cx="908367" cy="140017"/>
          </a:xfrm>
          <a:prstGeom prst="rect">
            <a:avLst/>
          </a:prstGeom>
        </p:spPr>
      </p:pic>
      <p:pic>
        <p:nvPicPr>
          <p:cNvPr id="19" name="图片 18"/>
          <p:cNvPicPr/>
          <p:nvPr/>
        </p:nvPicPr>
        <p:blipFill>
          <a:blip r:embed="rId2"/>
          <a:stretch>
            <a:fillRect/>
          </a:stretch>
        </p:blipFill>
        <p:spPr>
          <a:xfrm>
            <a:off x="5494020" y="-4592955"/>
            <a:ext cx="914717" cy="140017"/>
          </a:xfrm>
          <a:prstGeom prst="rect">
            <a:avLst/>
          </a:prstGeom>
        </p:spPr>
      </p:pic>
      <p:pic>
        <p:nvPicPr>
          <p:cNvPr id="20" name="图片 19"/>
          <p:cNvPicPr/>
          <p:nvPr/>
        </p:nvPicPr>
        <p:blipFill>
          <a:blip r:embed="rId3"/>
          <a:stretch>
            <a:fillRect/>
          </a:stretch>
        </p:blipFill>
        <p:spPr>
          <a:xfrm>
            <a:off x="5494020" y="-4592955"/>
            <a:ext cx="914717" cy="140017"/>
          </a:xfrm>
          <a:prstGeom prst="rect">
            <a:avLst/>
          </a:prstGeom>
        </p:spPr>
      </p:pic>
      <p:pic>
        <p:nvPicPr>
          <p:cNvPr id="21" name="图片 20"/>
          <p:cNvPicPr/>
          <p:nvPr/>
        </p:nvPicPr>
        <p:blipFill>
          <a:blip r:embed="rId4"/>
          <a:stretch>
            <a:fillRect/>
          </a:stretch>
        </p:blipFill>
        <p:spPr>
          <a:xfrm>
            <a:off x="5494020" y="-4592955"/>
            <a:ext cx="914717" cy="140017"/>
          </a:xfrm>
          <a:prstGeom prst="rect">
            <a:avLst/>
          </a:prstGeom>
        </p:spPr>
      </p:pic>
      <p:pic>
        <p:nvPicPr>
          <p:cNvPr id="22" name="图片 21"/>
          <p:cNvPicPr/>
          <p:nvPr/>
        </p:nvPicPr>
        <p:blipFill>
          <a:blip r:embed="rId5"/>
          <a:stretch>
            <a:fillRect/>
          </a:stretch>
        </p:blipFill>
        <p:spPr>
          <a:xfrm>
            <a:off x="5494020" y="-4592955"/>
            <a:ext cx="914717" cy="140017"/>
          </a:xfrm>
          <a:prstGeom prst="rect">
            <a:avLst/>
          </a:prstGeom>
        </p:spPr>
      </p:pic>
      <p:pic>
        <p:nvPicPr>
          <p:cNvPr id="23" name="图片 22"/>
          <p:cNvPicPr/>
          <p:nvPr/>
        </p:nvPicPr>
        <p:blipFill>
          <a:blip r:embed="rId6"/>
          <a:stretch>
            <a:fillRect/>
          </a:stretch>
        </p:blipFill>
        <p:spPr>
          <a:xfrm>
            <a:off x="5494020" y="-4592955"/>
            <a:ext cx="914717" cy="140017"/>
          </a:xfrm>
          <a:prstGeom prst="rect">
            <a:avLst/>
          </a:prstGeom>
        </p:spPr>
      </p:pic>
      <p:pic>
        <p:nvPicPr>
          <p:cNvPr id="24" name="图片 23"/>
          <p:cNvPicPr/>
          <p:nvPr/>
        </p:nvPicPr>
        <p:blipFill>
          <a:blip r:embed="rId7"/>
          <a:stretch>
            <a:fillRect/>
          </a:stretch>
        </p:blipFill>
        <p:spPr>
          <a:xfrm>
            <a:off x="5494020" y="-4592955"/>
            <a:ext cx="908367" cy="140017"/>
          </a:xfrm>
          <a:prstGeom prst="rect">
            <a:avLst/>
          </a:prstGeom>
        </p:spPr>
      </p:pic>
      <p:pic>
        <p:nvPicPr>
          <p:cNvPr id="10" name="图片 22"/>
          <p:cNvPicPr>
            <a:picLocks noChangeAspect="1"/>
          </p:cNvPicPr>
          <p:nvPr/>
        </p:nvPicPr>
        <p:blipFill>
          <a:blip r:embed="rId8"/>
          <a:stretch>
            <a:fillRect/>
          </a:stretch>
        </p:blipFill>
        <p:spPr>
          <a:xfrm>
            <a:off x="7796848" y="1602105"/>
            <a:ext cx="3089275" cy="4664710"/>
          </a:xfrm>
          <a:prstGeom prst="rect">
            <a:avLst/>
          </a:prstGeom>
          <a:noFill/>
          <a:ln>
            <a:noFill/>
          </a:ln>
        </p:spPr>
      </p:pic>
    </p:spTree>
  </p:cSld>
  <p:clrMapOvr>
    <a:masterClrMapping/>
  </p:clrMapOvr>
</p:sld>
</file>

<file path=ppt/tags/tag1.xml><?xml version="1.0" encoding="utf-8"?>
<p:tagLst xmlns:p="http://schemas.openxmlformats.org/presentationml/2006/main">
  <p:tag name="KSO_WM_DIAGRAM_VIRTUALLY_FRAME" val="{&quot;height&quot;:377.3,&quot;left&quot;:233.65,&quot;top&quot;:82.26574803149606,&quot;width&quot;:690.9214173228345}"/>
</p:tagLst>
</file>

<file path=ppt/tags/tag10.xml><?xml version="1.0" encoding="utf-8"?>
<p:tagLst xmlns:p="http://schemas.openxmlformats.org/presentationml/2006/main">
  <p:tag name="TABLE_ENDDRAG_ORIGIN_RECT" val="306*96"/>
  <p:tag name="TABLE_ENDDRAG_RECT" val="94*260*306*96"/>
</p:tagLst>
</file>

<file path=ppt/tags/tag11.xml><?xml version="1.0" encoding="utf-8"?>
<p:tagLst xmlns:p="http://schemas.openxmlformats.org/presentationml/2006/main">
  <p:tag name="TABLE_ENDDRAG_ORIGIN_RECT" val="789*247"/>
  <p:tag name="TABLE_ENDDRAG_RECT" val="67*221*789*247"/>
</p:tagLst>
</file>

<file path=ppt/tags/tag12.xml><?xml version="1.0" encoding="utf-8"?>
<p:tagLst xmlns:p="http://schemas.openxmlformats.org/presentationml/2006/main">
  <p:tag name="TABLE_ENDDRAG_ORIGIN_RECT" val="475*287"/>
  <p:tag name="TABLE_ENDDRAG_RECT" val="453*19*475*287"/>
</p:tagLst>
</file>

<file path=ppt/tags/tag13.xml><?xml version="1.0" encoding="utf-8"?>
<p:tagLst xmlns:p="http://schemas.openxmlformats.org/presentationml/2006/main">
  <p:tag name="TABLE_ENDDRAG_ORIGIN_RECT" val="470*169"/>
  <p:tag name="TABLE_ENDDRAG_RECT" val="421*318*470*169"/>
</p:tagLst>
</file>

<file path=ppt/tags/tag14.xml><?xml version="1.0" encoding="utf-8"?>
<p:tagLst xmlns:p="http://schemas.openxmlformats.org/presentationml/2006/main">
  <p:tag name="TABLE_ENDDRAG_ORIGIN_RECT" val="861*222"/>
  <p:tag name="TABLE_ENDDRAG_RECT" val="46*274*861*222"/>
</p:tagLst>
</file>

<file path=ppt/tags/tag15.xml><?xml version="1.0" encoding="utf-8"?>
<p:tagLst xmlns:p="http://schemas.openxmlformats.org/presentationml/2006/main">
  <p:tag name="TABLE_ENDDRAG_ORIGIN_RECT" val="451*324"/>
  <p:tag name="TABLE_ENDDRAG_RECT" val="475*11*451*324"/>
</p:tagLst>
</file>

<file path=ppt/tags/tag16.xml><?xml version="1.0" encoding="utf-8"?>
<p:tagLst xmlns:p="http://schemas.openxmlformats.org/presentationml/2006/main">
  <p:tag name="TABLE_ENDDRAG_ORIGIN_RECT" val="517*105"/>
  <p:tag name="TABLE_ENDDRAG_RECT" val="116*238*517*105"/>
</p:tagLst>
</file>

<file path=ppt/tags/tag17.xml><?xml version="1.0" encoding="utf-8"?>
<p:tagLst xmlns:p="http://schemas.openxmlformats.org/presentationml/2006/main">
  <p:tag name="TABLE_ENDDRAG_ORIGIN_RECT" val="362*113"/>
  <p:tag name="TABLE_ENDDRAG_RECT" val="85*243*362*113"/>
</p:tagLst>
</file>

<file path=ppt/tags/tag18.xml><?xml version="1.0" encoding="utf-8"?>
<p:tagLst xmlns:p="http://schemas.openxmlformats.org/presentationml/2006/main">
  <p:tag name="TABLE_ENDDRAG_ORIGIN_RECT" val="825*254"/>
  <p:tag name="TABLE_ENDDRAG_RECT" val="67*268*825*254"/>
</p:tagLst>
</file>

<file path=ppt/tags/tag19.xml><?xml version="1.0" encoding="utf-8"?>
<p:tagLst xmlns:p="http://schemas.openxmlformats.org/presentationml/2006/main">
  <p:tag name="TABLE_ENDDRAG_ORIGIN_RECT" val="825*249"/>
  <p:tag name="TABLE_ENDDRAG_RECT" val="67*268*825*249"/>
</p:tagLst>
</file>

<file path=ppt/tags/tag2.xml><?xml version="1.0" encoding="utf-8"?>
<p:tagLst xmlns:p="http://schemas.openxmlformats.org/presentationml/2006/main">
  <p:tag name="KSO_WM_DIAGRAM_VIRTUALLY_FRAME" val="{&quot;height&quot;:377.3,&quot;left&quot;:233.65,&quot;top&quot;:82.26574803149606,&quot;width&quot;:690.9214173228345}"/>
</p:tagLst>
</file>

<file path=ppt/tags/tag20.xml><?xml version="1.0" encoding="utf-8"?>
<p:tagLst xmlns:p="http://schemas.openxmlformats.org/presentationml/2006/main">
  <p:tag name="TABLE_ENDDRAG_ORIGIN_RECT" val="825*219"/>
  <p:tag name="TABLE_ENDDRAG_RECT" val="69*295*825*219"/>
</p:tagLst>
</file>

<file path=ppt/tags/tag21.xml><?xml version="1.0" encoding="utf-8"?>
<p:tagLst xmlns:p="http://schemas.openxmlformats.org/presentationml/2006/main">
  <p:tag name="TABLE_ENDDRAG_ORIGIN_RECT" val="825*188"/>
  <p:tag name="TABLE_ENDDRAG_RECT" val="69*298*825*188"/>
</p:tagLst>
</file>

<file path=ppt/tags/tag22.xml><?xml version="1.0" encoding="utf-8"?>
<p:tagLst xmlns:p="http://schemas.openxmlformats.org/presentationml/2006/main">
  <p:tag name="TABLE_ENDDRAG_ORIGIN_RECT" val="591*236"/>
  <p:tag name="TABLE_ENDDRAG_RECT" val="200*293*591*236"/>
</p:tagLst>
</file>

<file path=ppt/tags/tag23.xml><?xml version="1.0" encoding="utf-8"?>
<p:tagLst xmlns:p="http://schemas.openxmlformats.org/presentationml/2006/main">
  <p:tag name="TABLE_ENDDRAG_ORIGIN_RECT" val="800*238"/>
  <p:tag name="TABLE_ENDDRAG_RECT" val="96*242*800*238"/>
</p:tagLst>
</file>

<file path=ppt/tags/tag24.xml><?xml version="1.0" encoding="utf-8"?>
<p:tagLst xmlns:p="http://schemas.openxmlformats.org/presentationml/2006/main">
  <p:tag name="TABLE_ENDDRAG_ORIGIN_RECT" val="738*213"/>
  <p:tag name="TABLE_ENDDRAG_RECT" val="117*272*738*213"/>
</p:tagLst>
</file>

<file path=ppt/tags/tag25.xml><?xml version="1.0" encoding="utf-8"?>
<p:tagLst xmlns:p="http://schemas.openxmlformats.org/presentationml/2006/main">
  <p:tag name="TABLE_ENDDRAG_ORIGIN_RECT" val="825*286"/>
  <p:tag name="TABLE_ENDDRAG_RECT" val="67*239*825*286"/>
</p:tagLst>
</file>

<file path=ppt/tags/tag26.xml><?xml version="1.0" encoding="utf-8"?>
<p:tagLst xmlns:p="http://schemas.openxmlformats.org/presentationml/2006/main">
  <p:tag name="TABLE_ENDDRAG_ORIGIN_RECT" val="334*100"/>
  <p:tag name="TABLE_ENDDRAG_RECT" val="77*380*334*100"/>
</p:tagLst>
</file>

<file path=ppt/tags/tag27.xml><?xml version="1.0" encoding="utf-8"?>
<p:tagLst xmlns:p="http://schemas.openxmlformats.org/presentationml/2006/main">
  <p:tag name="TABLE_ENDDRAG_ORIGIN_RECT" val="407*160"/>
  <p:tag name="TABLE_ENDDRAG_RECT" val="28*339*407*160"/>
</p:tagLst>
</file>

<file path=ppt/tags/tag28.xml><?xml version="1.0" encoding="utf-8"?>
<p:tagLst xmlns:p="http://schemas.openxmlformats.org/presentationml/2006/main">
  <p:tag name="TABLE_ENDDRAG_ORIGIN_RECT" val="384*168"/>
  <p:tag name="TABLE_ENDDRAG_RECT" val="56*349*384*168"/>
</p:tagLst>
</file>

<file path=ppt/tags/tag29.xml><?xml version="1.0" encoding="utf-8"?>
<p:tagLst xmlns:p="http://schemas.openxmlformats.org/presentationml/2006/main">
  <p:tag name="TABLE_ENDDRAG_ORIGIN_RECT" val="486*175"/>
  <p:tag name="TABLE_ENDDRAG_RECT" val="380*353*486*175"/>
</p:tagLst>
</file>

<file path=ppt/tags/tag3.xml><?xml version="1.0" encoding="utf-8"?>
<p:tagLst xmlns:p="http://schemas.openxmlformats.org/presentationml/2006/main">
  <p:tag name="KSO_WM_DIAGRAM_VIRTUALLY_FRAME" val="{&quot;height&quot;:377.3,&quot;left&quot;:233.65,&quot;top&quot;:82.26574803149606,&quot;width&quot;:690.9214173228345}"/>
</p:tagLst>
</file>

<file path=ppt/tags/tag30.xml><?xml version="1.0" encoding="utf-8"?>
<p:tagLst xmlns:p="http://schemas.openxmlformats.org/presentationml/2006/main">
  <p:tag name="TABLE_ENDDRAG_ORIGIN_RECT" val="465*162"/>
  <p:tag name="TABLE_ENDDRAG_RECT" val="402*203*465*162"/>
</p:tagLst>
</file>

<file path=ppt/tags/tag31.xml><?xml version="1.0" encoding="utf-8"?>
<p:tagLst xmlns:p="http://schemas.openxmlformats.org/presentationml/2006/main">
  <p:tag name="TABLE_ENDDRAG_ORIGIN_RECT" val="526*777"/>
  <p:tag name="TABLE_ENDDRAG_RECT" val="425*3*526*777"/>
</p:tagLst>
</file>

<file path=ppt/tags/tag32.xml><?xml version="1.0" encoding="utf-8"?>
<p:tagLst xmlns:p="http://schemas.openxmlformats.org/presentationml/2006/main">
  <p:tag name="TABLE_ENDDRAG_ORIGIN_RECT" val="526*777"/>
  <p:tag name="TABLE_ENDDRAG_RECT" val="425*3*526*777"/>
</p:tagLst>
</file>

<file path=ppt/tags/tag33.xml><?xml version="1.0" encoding="utf-8"?>
<p:tagLst xmlns:p="http://schemas.openxmlformats.org/presentationml/2006/main">
  <p:tag name="TABLE_ENDDRAG_ORIGIN_RECT" val="526*777"/>
  <p:tag name="TABLE_ENDDRAG_RECT" val="425*3*526*777"/>
</p:tagLst>
</file>

<file path=ppt/tags/tag34.xml><?xml version="1.0" encoding="utf-8"?>
<p:tagLst xmlns:p="http://schemas.openxmlformats.org/presentationml/2006/main">
  <p:tag name="TABLE_ENDDRAG_ORIGIN_RECT" val="526*777"/>
  <p:tag name="TABLE_ENDDRAG_RECT" val="425*3*526*777"/>
</p:tagLst>
</file>

<file path=ppt/tags/tag35.xml><?xml version="1.0" encoding="utf-8"?>
<p:tagLst xmlns:p="http://schemas.openxmlformats.org/presentationml/2006/main">
  <p:tag name="TABLE_ENDDRAG_ORIGIN_RECT" val="420*73"/>
  <p:tag name="TABLE_ENDDRAG_RECT" val="513*365*420*73"/>
</p:tagLst>
</file>

<file path=ppt/tags/tag36.xml><?xml version="1.0" encoding="utf-8"?>
<p:tagLst xmlns:p="http://schemas.openxmlformats.org/presentationml/2006/main">
  <p:tag name="resource_record_key" val="{&quot;29&quot;:[50052953,50053246,50053145,50053313,50000076]}"/>
</p:tagLst>
</file>

<file path=ppt/tags/tag4.xml><?xml version="1.0" encoding="utf-8"?>
<p:tagLst xmlns:p="http://schemas.openxmlformats.org/presentationml/2006/main">
  <p:tag name="KSO_WM_DIAGRAM_VIRTUALLY_FRAME" val="{&quot;height&quot;:377.3,&quot;left&quot;:233.65,&quot;top&quot;:82.26574803149606,&quot;width&quot;:690.9214173228345}"/>
</p:tagLst>
</file>

<file path=ppt/tags/tag5.xml><?xml version="1.0" encoding="utf-8"?>
<p:tagLst xmlns:p="http://schemas.openxmlformats.org/presentationml/2006/main">
  <p:tag name="KSO_WM_DIAGRAM_VIRTUALLY_FRAME" val="{&quot;height&quot;:377.3,&quot;left&quot;:233.65,&quot;top&quot;:82.26574803149606,&quot;width&quot;:690.9214173228345}"/>
</p:tagLst>
</file>

<file path=ppt/tags/tag6.xml><?xml version="1.0" encoding="utf-8"?>
<p:tagLst xmlns:p="http://schemas.openxmlformats.org/presentationml/2006/main">
  <p:tag name="KSO_WM_DIAGRAM_VIRTUALLY_FRAME" val="{&quot;height&quot;:377.3,&quot;left&quot;:233.65,&quot;top&quot;:82.26574803149606,&quot;width&quot;:690.9214173228345}"/>
</p:tagLst>
</file>

<file path=ppt/tags/tag7.xml><?xml version="1.0" encoding="utf-8"?>
<p:tagLst xmlns:p="http://schemas.openxmlformats.org/presentationml/2006/main">
  <p:tag name="KSO_WM_DIAGRAM_VIRTUALLY_FRAME" val="{&quot;height&quot;:377.3,&quot;left&quot;:233.65,&quot;top&quot;:82.26574803149606,&quot;width&quot;:690.9214173228345}"/>
</p:tagLst>
</file>

<file path=ppt/tags/tag8.xml><?xml version="1.0" encoding="utf-8"?>
<p:tagLst xmlns:p="http://schemas.openxmlformats.org/presentationml/2006/main">
  <p:tag name="KSO_WM_DIAGRAM_VIRTUALLY_FRAME" val="{&quot;height&quot;:377.3,&quot;left&quot;:233.65,&quot;top&quot;:82.26574803149606,&quot;width&quot;:690.9214173228345}"/>
</p:tagLst>
</file>

<file path=ppt/tags/tag9.xml><?xml version="1.0" encoding="utf-8"?>
<p:tagLst xmlns:p="http://schemas.openxmlformats.org/presentationml/2006/main">
  <p:tag name="TABLE_ENDDRAG_ORIGIN_RECT" val="306*96"/>
  <p:tag name="TABLE_ENDDRAG_RECT" val="94*260*306*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61404</Words>
  <Application>WPS 演示</Application>
  <PresentationFormat>宽屏</PresentationFormat>
  <Paragraphs>3231</Paragraphs>
  <Slides>121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121</vt:i4>
      </vt:variant>
    </vt:vector>
  </HeadingPairs>
  <TitlesOfParts>
    <vt:vector size="134" baseType="lpstr">
      <vt:lpstr>Arial</vt:lpstr>
      <vt:lpstr>宋体</vt:lpstr>
      <vt:lpstr>Wingdings</vt:lpstr>
      <vt:lpstr>Agency FB</vt:lpstr>
      <vt:lpstr>Trebuchet MS</vt:lpstr>
      <vt:lpstr>微软雅黑</vt:lpstr>
      <vt:lpstr>Neris Thin</vt:lpstr>
      <vt:lpstr>等线</vt:lpstr>
      <vt:lpstr>Arial Unicode MS</vt:lpstr>
      <vt:lpstr>Calibri Light</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王向辉</cp:lastModifiedBy>
  <cp:revision>272</cp:revision>
  <dcterms:created xsi:type="dcterms:W3CDTF">2025-04-23T06:05:00Z</dcterms:created>
  <dcterms:modified xsi:type="dcterms:W3CDTF">2025-05-17T02:28:50Z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662351FB2CD64B2D88939DBD635ACC9B_12</vt:lpwstr>
  </property>
</Properties>
</file>