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3"/>
  </p:notesMasterIdLst>
  <p:sldIdLst>
    <p:sldId id="412" r:id="rId3"/>
    <p:sldId id="532" r:id="rId4"/>
    <p:sldId id="347" r:id="rId5"/>
    <p:sldId id="685" r:id="rId6"/>
    <p:sldId id="686" r:id="rId7"/>
    <p:sldId id="414" r:id="rId8"/>
    <p:sldId id="688" r:id="rId9"/>
    <p:sldId id="689" r:id="rId10"/>
    <p:sldId id="690" r:id="rId11"/>
    <p:sldId id="691" r:id="rId12"/>
    <p:sldId id="693" r:id="rId13"/>
    <p:sldId id="695" r:id="rId14"/>
    <p:sldId id="697" r:id="rId15"/>
    <p:sldId id="698" r:id="rId16"/>
    <p:sldId id="696" r:id="rId17"/>
    <p:sldId id="699" r:id="rId18"/>
    <p:sldId id="700" r:id="rId19"/>
    <p:sldId id="701" r:id="rId20"/>
    <p:sldId id="702" r:id="rId21"/>
    <p:sldId id="703" r:id="rId22"/>
    <p:sldId id="704" r:id="rId23"/>
    <p:sldId id="705" r:id="rId24"/>
    <p:sldId id="706" r:id="rId25"/>
    <p:sldId id="707" r:id="rId26"/>
    <p:sldId id="708" r:id="rId27"/>
    <p:sldId id="709" r:id="rId28"/>
    <p:sldId id="710" r:id="rId29"/>
    <p:sldId id="711" r:id="rId30"/>
    <p:sldId id="712" r:id="rId31"/>
    <p:sldId id="713" r:id="rId32"/>
    <p:sldId id="714" r:id="rId33"/>
    <p:sldId id="715" r:id="rId34"/>
    <p:sldId id="716" r:id="rId35"/>
    <p:sldId id="717" r:id="rId36"/>
    <p:sldId id="718" r:id="rId37"/>
    <p:sldId id="719" r:id="rId38"/>
    <p:sldId id="720" r:id="rId39"/>
    <p:sldId id="721" r:id="rId40"/>
    <p:sldId id="722" r:id="rId41"/>
    <p:sldId id="723" r:id="rId42"/>
    <p:sldId id="724" r:id="rId43"/>
    <p:sldId id="725" r:id="rId44"/>
    <p:sldId id="726" r:id="rId45"/>
    <p:sldId id="727" r:id="rId46"/>
    <p:sldId id="729" r:id="rId47"/>
    <p:sldId id="730" r:id="rId48"/>
    <p:sldId id="731" r:id="rId49"/>
    <p:sldId id="732" r:id="rId50"/>
    <p:sldId id="733" r:id="rId51"/>
    <p:sldId id="734" r:id="rId52"/>
    <p:sldId id="735" r:id="rId53"/>
    <p:sldId id="736" r:id="rId54"/>
    <p:sldId id="737" r:id="rId55"/>
    <p:sldId id="738" r:id="rId56"/>
    <p:sldId id="739" r:id="rId57"/>
    <p:sldId id="740" r:id="rId58"/>
    <p:sldId id="741" r:id="rId59"/>
    <p:sldId id="744" r:id="rId60"/>
    <p:sldId id="745" r:id="rId61"/>
    <p:sldId id="747" r:id="rId62"/>
    <p:sldId id="749" r:id="rId63"/>
    <p:sldId id="751" r:id="rId64"/>
    <p:sldId id="753" r:id="rId65"/>
    <p:sldId id="752" r:id="rId66"/>
    <p:sldId id="755" r:id="rId67"/>
    <p:sldId id="754" r:id="rId68"/>
    <p:sldId id="756" r:id="rId69"/>
    <p:sldId id="757" r:id="rId70"/>
    <p:sldId id="411" r:id="rId71"/>
    <p:sldId id="300" r:id="rId72"/>
  </p:sldIdLst>
  <p:sldSz cx="12192000" cy="6858000"/>
  <p:notesSz cx="6858000" cy="9144000"/>
  <p:custDataLst>
    <p:tags r:id="rId7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3987"/>
    <a:srgbClr val="A099CB"/>
    <a:srgbClr val="95C1C4"/>
    <a:srgbClr val="B9D6D8"/>
    <a:srgbClr val="AFA8D3"/>
    <a:srgbClr val="4649AA"/>
    <a:srgbClr val="A9A4D0"/>
    <a:srgbClr val="31327F"/>
    <a:srgbClr val="EFE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5AE9ADF-DC2E-4A2E-8650-0F963404D1F6}" styleName="表样式 1 17">
    <a:wholeTbl>
      <a:tcTxStyle>
        <a:fontRef idx="none">
          <a:schemeClr val="tx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accent1">
              <a:lumMod val="40000"/>
              <a:lumOff val="60000"/>
              <a:alpha val="25000"/>
            </a:schemeClr>
          </a:solidFill>
        </a:fill>
      </a:tcStyle>
    </a:wholeTbl>
    <a:band1H>
      <a:tcStyle>
        <a:tcBdr/>
        <a:fill>
          <a:solidFill>
            <a:schemeClr val="accent1">
              <a:lumMod val="40000"/>
              <a:lumOff val="60000"/>
              <a:alpha val="50000"/>
            </a:schemeClr>
          </a:solidFill>
        </a:fill>
      </a:tcStyle>
    </a:band1H>
    <a:band1V>
      <a:tcStyle>
        <a:tcBdr/>
        <a:fill>
          <a:solidFill>
            <a:schemeClr val="accent1">
              <a:lumMod val="40000"/>
              <a:lumOff val="60000"/>
              <a:alpha val="50000"/>
            </a:schemeClr>
          </a:solidFill>
        </a:fill>
      </a:tcStyle>
    </a:band1V>
    <a:lastCol>
      <a:tcTxStyle b="on">
        <a:fontRef idx="none">
          <a:schemeClr val="tx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40000"/>
              <a:lumOff val="60000"/>
            </a:schemeClr>
          </a:solidFill>
        </a:fill>
      </a:tcStyle>
    </a:lastCol>
    <a:firstCol>
      <a:tcTxStyle b="on">
        <a:fontRef idx="none">
          <a:schemeClr val="tx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40000"/>
              <a:lumOff val="60000"/>
            </a:schemeClr>
          </a:solidFill>
        </a:fill>
      </a:tcStyle>
    </a:firstCol>
    <a:lastRow>
      <a:tcTxStyle b="on">
        <a:fontRef idx="none">
          <a:schemeClr val="bg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none">
          <a:schemeClr val="bg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>
              <a:noFill/>
            </a:ln>
          </a:insideH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444BB06-F024-483F-B718-AEEAA3AB1B0E}" styleName="表样式 1 17">
    <a:wholeTbl>
      <a:tcTxStyle>
        <a:fontRef idx="none">
          <a:schemeClr val="tx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accent1">
              <a:lumMod val="40000"/>
              <a:lumOff val="60000"/>
              <a:alpha val="25000"/>
            </a:schemeClr>
          </a:solidFill>
        </a:fill>
      </a:tcStyle>
    </a:wholeTbl>
    <a:band1H>
      <a:tcStyle>
        <a:tcBdr/>
        <a:fill>
          <a:solidFill>
            <a:schemeClr val="accent1">
              <a:lumMod val="40000"/>
              <a:lumOff val="60000"/>
              <a:alpha val="50000"/>
            </a:schemeClr>
          </a:solidFill>
        </a:fill>
      </a:tcStyle>
    </a:band1H>
    <a:band1V>
      <a:tcStyle>
        <a:tcBdr/>
        <a:fill>
          <a:solidFill>
            <a:schemeClr val="accent1">
              <a:lumMod val="40000"/>
              <a:lumOff val="60000"/>
              <a:alpha val="50000"/>
            </a:schemeClr>
          </a:solidFill>
        </a:fill>
      </a:tcStyle>
    </a:band1V>
    <a:lastCol>
      <a:tcTxStyle b="on">
        <a:fontRef idx="none">
          <a:schemeClr val="tx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40000"/>
              <a:lumOff val="60000"/>
            </a:schemeClr>
          </a:solidFill>
        </a:fill>
      </a:tcStyle>
    </a:lastCol>
    <a:firstCol>
      <a:tcTxStyle b="on">
        <a:fontRef idx="none">
          <a:schemeClr val="tx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40000"/>
              <a:lumOff val="60000"/>
            </a:schemeClr>
          </a:solidFill>
        </a:fill>
      </a:tcStyle>
    </a:firstCol>
    <a:lastRow>
      <a:tcTxStyle b="on">
        <a:fontRef idx="none">
          <a:schemeClr val="bg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none">
          <a:schemeClr val="bg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>
              <a:noFill/>
            </a:ln>
          </a:insideH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2E284A58-D1E0-48B3-920F-8F0EA736F656}" styleName="表样式 1 17">
    <a:wholeTbl>
      <a:tcTxStyle>
        <a:fontRef idx="none">
          <a:schemeClr val="tx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accent1">
              <a:lumMod val="40000"/>
              <a:lumOff val="60000"/>
              <a:alpha val="25000"/>
            </a:schemeClr>
          </a:solidFill>
        </a:fill>
      </a:tcStyle>
    </a:wholeTbl>
    <a:band1H>
      <a:tcStyle>
        <a:tcBdr/>
        <a:fill>
          <a:solidFill>
            <a:schemeClr val="accent1">
              <a:lumMod val="40000"/>
              <a:lumOff val="60000"/>
              <a:alpha val="50000"/>
            </a:schemeClr>
          </a:solidFill>
        </a:fill>
      </a:tcStyle>
    </a:band1H>
    <a:band1V>
      <a:tcStyle>
        <a:tcBdr/>
        <a:fill>
          <a:solidFill>
            <a:schemeClr val="accent1">
              <a:lumMod val="40000"/>
              <a:lumOff val="60000"/>
              <a:alpha val="50000"/>
            </a:schemeClr>
          </a:solidFill>
        </a:fill>
      </a:tcStyle>
    </a:band1V>
    <a:lastCol>
      <a:tcTxStyle b="on">
        <a:fontRef idx="none">
          <a:schemeClr val="tx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40000"/>
              <a:lumOff val="60000"/>
            </a:schemeClr>
          </a:solidFill>
        </a:fill>
      </a:tcStyle>
    </a:lastCol>
    <a:firstCol>
      <a:tcTxStyle b="on">
        <a:fontRef idx="none">
          <a:schemeClr val="tx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40000"/>
              <a:lumOff val="60000"/>
            </a:schemeClr>
          </a:solidFill>
        </a:fill>
      </a:tcStyle>
    </a:firstCol>
    <a:lastRow>
      <a:tcTxStyle b="on">
        <a:fontRef idx="none">
          <a:schemeClr val="bg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none">
          <a:schemeClr val="bg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>
              <a:noFill/>
            </a:ln>
          </a:insideH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F8EEE87B-218D-4574-9425-B71354913437}" styleName="表样式 1 17">
    <a:wholeTbl>
      <a:tcTxStyle>
        <a:fontRef idx="none">
          <a:schemeClr val="tx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accent1">
              <a:lumMod val="40000"/>
              <a:lumOff val="60000"/>
              <a:alpha val="25000"/>
            </a:schemeClr>
          </a:solidFill>
        </a:fill>
      </a:tcStyle>
    </a:wholeTbl>
    <a:band1H>
      <a:tcStyle>
        <a:tcBdr/>
        <a:fill>
          <a:solidFill>
            <a:schemeClr val="accent1">
              <a:lumMod val="40000"/>
              <a:lumOff val="60000"/>
              <a:alpha val="50000"/>
            </a:schemeClr>
          </a:solidFill>
        </a:fill>
      </a:tcStyle>
    </a:band1H>
    <a:band1V>
      <a:tcStyle>
        <a:tcBdr/>
        <a:fill>
          <a:solidFill>
            <a:schemeClr val="accent1">
              <a:lumMod val="40000"/>
              <a:lumOff val="60000"/>
              <a:alpha val="50000"/>
            </a:schemeClr>
          </a:solidFill>
        </a:fill>
      </a:tcStyle>
    </a:band1V>
    <a:lastCol>
      <a:tcTxStyle b="on">
        <a:fontRef idx="none">
          <a:schemeClr val="tx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40000"/>
              <a:lumOff val="60000"/>
            </a:schemeClr>
          </a:solidFill>
        </a:fill>
      </a:tcStyle>
    </a:lastCol>
    <a:firstCol>
      <a:tcTxStyle b="on">
        <a:fontRef idx="none">
          <a:schemeClr val="tx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40000"/>
              <a:lumOff val="60000"/>
            </a:schemeClr>
          </a:solidFill>
        </a:fill>
      </a:tcStyle>
    </a:firstCol>
    <a:lastRow>
      <a:tcTxStyle b="on">
        <a:fontRef idx="none">
          <a:schemeClr val="bg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none">
          <a:schemeClr val="bg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>
              <a:noFill/>
            </a:ln>
          </a:insideH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76430496-4A2D-4776-B8A4-179B93D2DE97}" styleName="表样式 1 17">
    <a:wholeTbl>
      <a:tcTxStyle>
        <a:fontRef idx="none">
          <a:schemeClr val="tx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accent1">
              <a:lumMod val="40000"/>
              <a:lumOff val="60000"/>
              <a:alpha val="25000"/>
            </a:schemeClr>
          </a:solidFill>
        </a:fill>
      </a:tcStyle>
    </a:wholeTbl>
    <a:band1H>
      <a:tcStyle>
        <a:tcBdr/>
        <a:fill>
          <a:solidFill>
            <a:schemeClr val="accent1">
              <a:lumMod val="40000"/>
              <a:lumOff val="60000"/>
              <a:alpha val="50000"/>
            </a:schemeClr>
          </a:solidFill>
        </a:fill>
      </a:tcStyle>
    </a:band1H>
    <a:band1V>
      <a:tcStyle>
        <a:tcBdr/>
        <a:fill>
          <a:solidFill>
            <a:schemeClr val="accent1">
              <a:lumMod val="40000"/>
              <a:lumOff val="60000"/>
              <a:alpha val="50000"/>
            </a:schemeClr>
          </a:solidFill>
        </a:fill>
      </a:tcStyle>
    </a:band1V>
    <a:lastCol>
      <a:tcTxStyle b="on">
        <a:fontRef idx="none">
          <a:schemeClr val="tx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40000"/>
              <a:lumOff val="60000"/>
            </a:schemeClr>
          </a:solidFill>
        </a:fill>
      </a:tcStyle>
    </a:lastCol>
    <a:firstCol>
      <a:tcTxStyle b="on">
        <a:fontRef idx="none">
          <a:schemeClr val="tx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40000"/>
              <a:lumOff val="60000"/>
            </a:schemeClr>
          </a:solidFill>
        </a:fill>
      </a:tcStyle>
    </a:firstCol>
    <a:lastRow>
      <a:tcTxStyle b="on">
        <a:fontRef idx="none">
          <a:schemeClr val="bg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none">
          <a:schemeClr val="bg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>
              <a:noFill/>
            </a:ln>
          </a:insideH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DF2FD13E-89BA-4A11-8C44-35A86D7D8F4E}" styleName="表样式 1 17">
    <a:wholeTbl>
      <a:tcTxStyle>
        <a:fontRef idx="none">
          <a:schemeClr val="tx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accent1">
              <a:lumMod val="40000"/>
              <a:lumOff val="60000"/>
              <a:alpha val="25000"/>
            </a:schemeClr>
          </a:solidFill>
        </a:fill>
      </a:tcStyle>
    </a:wholeTbl>
    <a:band1H>
      <a:tcStyle>
        <a:tcBdr/>
        <a:fill>
          <a:solidFill>
            <a:schemeClr val="accent1">
              <a:lumMod val="40000"/>
              <a:lumOff val="60000"/>
              <a:alpha val="50000"/>
            </a:schemeClr>
          </a:solidFill>
        </a:fill>
      </a:tcStyle>
    </a:band1H>
    <a:band1V>
      <a:tcStyle>
        <a:tcBdr/>
        <a:fill>
          <a:solidFill>
            <a:schemeClr val="accent1">
              <a:lumMod val="40000"/>
              <a:lumOff val="60000"/>
              <a:alpha val="50000"/>
            </a:schemeClr>
          </a:solidFill>
        </a:fill>
      </a:tcStyle>
    </a:band1V>
    <a:lastCol>
      <a:tcTxStyle b="on">
        <a:fontRef idx="none">
          <a:schemeClr val="tx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40000"/>
              <a:lumOff val="60000"/>
            </a:schemeClr>
          </a:solidFill>
        </a:fill>
      </a:tcStyle>
    </a:lastCol>
    <a:firstCol>
      <a:tcTxStyle b="on">
        <a:fontRef idx="none">
          <a:schemeClr val="tx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40000"/>
              <a:lumOff val="60000"/>
            </a:schemeClr>
          </a:solidFill>
        </a:fill>
      </a:tcStyle>
    </a:firstCol>
    <a:lastRow>
      <a:tcTxStyle b="on">
        <a:fontRef idx="none">
          <a:schemeClr val="bg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none">
          <a:schemeClr val="bg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>
              <a:noFill/>
            </a:ln>
          </a:insideH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58C676FA-3637-4840-BE6F-65C63F0B73DB}" styleName="表样式 1 17">
    <a:wholeTbl>
      <a:tcTxStyle>
        <a:fontRef idx="none">
          <a:schemeClr val="tx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accent1">
              <a:lumMod val="40000"/>
              <a:lumOff val="60000"/>
              <a:alpha val="25000"/>
            </a:schemeClr>
          </a:solidFill>
        </a:fill>
      </a:tcStyle>
    </a:wholeTbl>
    <a:band1H>
      <a:tcStyle>
        <a:tcBdr/>
        <a:fill>
          <a:solidFill>
            <a:schemeClr val="accent1">
              <a:lumMod val="40000"/>
              <a:lumOff val="60000"/>
              <a:alpha val="50000"/>
            </a:schemeClr>
          </a:solidFill>
        </a:fill>
      </a:tcStyle>
    </a:band1H>
    <a:band1V>
      <a:tcStyle>
        <a:tcBdr/>
        <a:fill>
          <a:solidFill>
            <a:schemeClr val="accent1">
              <a:lumMod val="40000"/>
              <a:lumOff val="60000"/>
              <a:alpha val="50000"/>
            </a:schemeClr>
          </a:solidFill>
        </a:fill>
      </a:tcStyle>
    </a:band1V>
    <a:lastCol>
      <a:tcTxStyle b="on">
        <a:fontRef idx="none">
          <a:schemeClr val="tx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40000"/>
              <a:lumOff val="60000"/>
            </a:schemeClr>
          </a:solidFill>
        </a:fill>
      </a:tcStyle>
    </a:lastCol>
    <a:firstCol>
      <a:tcTxStyle b="on">
        <a:fontRef idx="none">
          <a:schemeClr val="tx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40000"/>
              <a:lumOff val="60000"/>
            </a:schemeClr>
          </a:solidFill>
        </a:fill>
      </a:tcStyle>
    </a:firstCol>
    <a:lastRow>
      <a:tcTxStyle b="on">
        <a:fontRef idx="none">
          <a:schemeClr val="bg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none">
          <a:schemeClr val="bg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>
              <a:noFill/>
            </a:ln>
          </a:insideH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3BB73B2D-AE55-4D45-AED6-6D8BB3233E5B}" styleName="表样式 1 17">
    <a:wholeTbl>
      <a:tcTxStyle>
        <a:fontRef idx="none">
          <a:schemeClr val="tx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accent1">
              <a:lumMod val="40000"/>
              <a:lumOff val="60000"/>
              <a:alpha val="25000"/>
            </a:schemeClr>
          </a:solidFill>
        </a:fill>
      </a:tcStyle>
    </a:wholeTbl>
    <a:band1H>
      <a:tcStyle>
        <a:tcBdr/>
        <a:fill>
          <a:solidFill>
            <a:schemeClr val="accent1">
              <a:lumMod val="40000"/>
              <a:lumOff val="60000"/>
              <a:alpha val="50000"/>
            </a:schemeClr>
          </a:solidFill>
        </a:fill>
      </a:tcStyle>
    </a:band1H>
    <a:band1V>
      <a:tcStyle>
        <a:tcBdr/>
        <a:fill>
          <a:solidFill>
            <a:schemeClr val="accent1">
              <a:lumMod val="40000"/>
              <a:lumOff val="60000"/>
              <a:alpha val="50000"/>
            </a:schemeClr>
          </a:solidFill>
        </a:fill>
      </a:tcStyle>
    </a:band1V>
    <a:lastCol>
      <a:tcTxStyle b="on">
        <a:fontRef idx="none">
          <a:schemeClr val="tx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40000"/>
              <a:lumOff val="60000"/>
            </a:schemeClr>
          </a:solidFill>
        </a:fill>
      </a:tcStyle>
    </a:lastCol>
    <a:firstCol>
      <a:tcTxStyle b="on">
        <a:fontRef idx="none">
          <a:schemeClr val="tx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40000"/>
              <a:lumOff val="60000"/>
            </a:schemeClr>
          </a:solidFill>
        </a:fill>
      </a:tcStyle>
    </a:firstCol>
    <a:lastRow>
      <a:tcTxStyle b="on">
        <a:fontRef idx="none">
          <a:schemeClr val="bg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none">
          <a:schemeClr val="bg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>
              <a:noFill/>
            </a:ln>
          </a:insideH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F37E6737-17E1-4C8A-BBEA-FAF3984DE560}" styleName="表样式 1 17">
    <a:wholeTbl>
      <a:tcTxStyle>
        <a:fontRef idx="none">
          <a:schemeClr val="tx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accent1">
              <a:lumMod val="40000"/>
              <a:lumOff val="60000"/>
              <a:alpha val="25000"/>
            </a:schemeClr>
          </a:solidFill>
        </a:fill>
      </a:tcStyle>
    </a:wholeTbl>
    <a:band1H>
      <a:tcStyle>
        <a:tcBdr/>
        <a:fill>
          <a:solidFill>
            <a:schemeClr val="accent1">
              <a:lumMod val="40000"/>
              <a:lumOff val="60000"/>
              <a:alpha val="50000"/>
            </a:schemeClr>
          </a:solidFill>
        </a:fill>
      </a:tcStyle>
    </a:band1H>
    <a:band1V>
      <a:tcStyle>
        <a:tcBdr/>
        <a:fill>
          <a:solidFill>
            <a:schemeClr val="accent1">
              <a:lumMod val="40000"/>
              <a:lumOff val="60000"/>
              <a:alpha val="50000"/>
            </a:schemeClr>
          </a:solidFill>
        </a:fill>
      </a:tcStyle>
    </a:band1V>
    <a:lastCol>
      <a:tcTxStyle b="on">
        <a:fontRef idx="none">
          <a:schemeClr val="tx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40000"/>
              <a:lumOff val="60000"/>
            </a:schemeClr>
          </a:solidFill>
        </a:fill>
      </a:tcStyle>
    </a:lastCol>
    <a:firstCol>
      <a:tcTxStyle b="on">
        <a:fontRef idx="none">
          <a:schemeClr val="tx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40000"/>
              <a:lumOff val="60000"/>
            </a:schemeClr>
          </a:solidFill>
        </a:fill>
      </a:tcStyle>
    </a:firstCol>
    <a:lastRow>
      <a:tcTxStyle b="on">
        <a:fontRef idx="none">
          <a:schemeClr val="bg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none">
          <a:schemeClr val="bg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>
              <a:noFill/>
            </a:ln>
          </a:insideH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8F0A95B0-E5C2-4FE1-A164-660E3E4846E1}" styleName="表样式 1 17">
    <a:wholeTbl>
      <a:tcTxStyle>
        <a:fontRef idx="none">
          <a:schemeClr val="tx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accent1">
              <a:lumMod val="40000"/>
              <a:lumOff val="60000"/>
              <a:alpha val="25000"/>
            </a:schemeClr>
          </a:solidFill>
        </a:fill>
      </a:tcStyle>
    </a:wholeTbl>
    <a:band1H>
      <a:tcStyle>
        <a:tcBdr/>
        <a:fill>
          <a:solidFill>
            <a:schemeClr val="accent1">
              <a:lumMod val="40000"/>
              <a:lumOff val="60000"/>
              <a:alpha val="50000"/>
            </a:schemeClr>
          </a:solidFill>
        </a:fill>
      </a:tcStyle>
    </a:band1H>
    <a:band1V>
      <a:tcStyle>
        <a:tcBdr/>
        <a:fill>
          <a:solidFill>
            <a:schemeClr val="accent1">
              <a:lumMod val="40000"/>
              <a:lumOff val="60000"/>
              <a:alpha val="50000"/>
            </a:schemeClr>
          </a:solidFill>
        </a:fill>
      </a:tcStyle>
    </a:band1V>
    <a:lastCol>
      <a:tcTxStyle b="on">
        <a:fontRef idx="none">
          <a:schemeClr val="tx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40000"/>
              <a:lumOff val="60000"/>
            </a:schemeClr>
          </a:solidFill>
        </a:fill>
      </a:tcStyle>
    </a:lastCol>
    <a:firstCol>
      <a:tcTxStyle b="on">
        <a:fontRef idx="none">
          <a:schemeClr val="tx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40000"/>
              <a:lumOff val="60000"/>
            </a:schemeClr>
          </a:solidFill>
        </a:fill>
      </a:tcStyle>
    </a:firstCol>
    <a:lastRow>
      <a:tcTxStyle b="on">
        <a:fontRef idx="none">
          <a:schemeClr val="bg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none">
          <a:schemeClr val="bg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>
              <a:noFill/>
            </a:ln>
          </a:insideH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9D646512-84C9-4345-8367-502F28C32898}" styleName="表样式 1 17">
    <a:wholeTbl>
      <a:tcTxStyle>
        <a:fontRef idx="none">
          <a:schemeClr val="tx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accent1">
              <a:lumMod val="40000"/>
              <a:lumOff val="60000"/>
              <a:alpha val="25000"/>
            </a:schemeClr>
          </a:solidFill>
        </a:fill>
      </a:tcStyle>
    </a:wholeTbl>
    <a:band1H>
      <a:tcStyle>
        <a:tcBdr/>
        <a:fill>
          <a:solidFill>
            <a:schemeClr val="accent1">
              <a:lumMod val="40000"/>
              <a:lumOff val="60000"/>
              <a:alpha val="50000"/>
            </a:schemeClr>
          </a:solidFill>
        </a:fill>
      </a:tcStyle>
    </a:band1H>
    <a:band1V>
      <a:tcStyle>
        <a:tcBdr/>
        <a:fill>
          <a:solidFill>
            <a:schemeClr val="accent1">
              <a:lumMod val="40000"/>
              <a:lumOff val="60000"/>
              <a:alpha val="50000"/>
            </a:schemeClr>
          </a:solidFill>
        </a:fill>
      </a:tcStyle>
    </a:band1V>
    <a:lastCol>
      <a:tcTxStyle b="on">
        <a:fontRef idx="none">
          <a:schemeClr val="tx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40000"/>
              <a:lumOff val="60000"/>
            </a:schemeClr>
          </a:solidFill>
        </a:fill>
      </a:tcStyle>
    </a:lastCol>
    <a:firstCol>
      <a:tcTxStyle b="on">
        <a:fontRef idx="none">
          <a:schemeClr val="tx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40000"/>
              <a:lumOff val="60000"/>
            </a:schemeClr>
          </a:solidFill>
        </a:fill>
      </a:tcStyle>
    </a:firstCol>
    <a:lastRow>
      <a:tcTxStyle b="on">
        <a:fontRef idx="none">
          <a:schemeClr val="bg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none">
          <a:schemeClr val="bg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>
              <a:noFill/>
            </a:ln>
          </a:insideH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DAC8AD98-14EB-470A-9640-2F994A978612}" styleName="表样式 1 17">
    <a:wholeTbl>
      <a:tcTxStyle>
        <a:fontRef idx="none">
          <a:schemeClr val="tx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accent1">
              <a:lumMod val="40000"/>
              <a:lumOff val="60000"/>
              <a:alpha val="25000"/>
            </a:schemeClr>
          </a:solidFill>
        </a:fill>
      </a:tcStyle>
    </a:wholeTbl>
    <a:band1H>
      <a:tcStyle>
        <a:tcBdr/>
        <a:fill>
          <a:solidFill>
            <a:schemeClr val="accent1">
              <a:lumMod val="40000"/>
              <a:lumOff val="60000"/>
              <a:alpha val="50000"/>
            </a:schemeClr>
          </a:solidFill>
        </a:fill>
      </a:tcStyle>
    </a:band1H>
    <a:band1V>
      <a:tcStyle>
        <a:tcBdr/>
        <a:fill>
          <a:solidFill>
            <a:schemeClr val="accent1">
              <a:lumMod val="40000"/>
              <a:lumOff val="60000"/>
              <a:alpha val="50000"/>
            </a:schemeClr>
          </a:solidFill>
        </a:fill>
      </a:tcStyle>
    </a:band1V>
    <a:lastCol>
      <a:tcTxStyle b="on">
        <a:fontRef idx="none">
          <a:schemeClr val="tx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40000"/>
              <a:lumOff val="60000"/>
            </a:schemeClr>
          </a:solidFill>
        </a:fill>
      </a:tcStyle>
    </a:lastCol>
    <a:firstCol>
      <a:tcTxStyle b="on">
        <a:fontRef idx="none">
          <a:schemeClr val="tx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40000"/>
              <a:lumOff val="60000"/>
            </a:schemeClr>
          </a:solidFill>
        </a:fill>
      </a:tcStyle>
    </a:firstCol>
    <a:lastRow>
      <a:tcTxStyle b="on">
        <a:fontRef idx="none">
          <a:schemeClr val="bg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none">
          <a:schemeClr val="bg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>
              <a:noFill/>
            </a:ln>
          </a:insideH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8442AC40-6B19-4A02-9745-289F19C62B98}" styleName="表样式 1 17">
    <a:wholeTbl>
      <a:tcTxStyle>
        <a:fontRef idx="none">
          <a:schemeClr val="tx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accent1">
              <a:alpha val="25000"/>
              <a:lumMod val="40000"/>
              <a:lumOff val="60000"/>
            </a:schemeClr>
          </a:solidFill>
        </a:fill>
      </a:tcStyle>
    </a:wholeTbl>
    <a:band1H>
      <a:tcStyle>
        <a:tcBdr/>
        <a:fill>
          <a:solidFill>
            <a:schemeClr val="accent1">
              <a:alpha val="50000"/>
              <a:lumMod val="40000"/>
              <a:lumOff val="60000"/>
            </a:schemeClr>
          </a:solidFill>
        </a:fill>
      </a:tcStyle>
    </a:band1H>
    <a:band1V>
      <a:tcStyle>
        <a:tcBdr/>
        <a:fill>
          <a:solidFill>
            <a:schemeClr val="accent1">
              <a:alpha val="50000"/>
              <a:lumMod val="40000"/>
              <a:lumOff val="60000"/>
            </a:schemeClr>
          </a:solidFill>
        </a:fill>
      </a:tcStyle>
    </a:band1V>
    <a:lastCol>
      <a:tcTxStyle b="on">
        <a:fontRef idx="none">
          <a:schemeClr val="tx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40000"/>
              <a:lumOff val="60000"/>
            </a:schemeClr>
          </a:solidFill>
        </a:fill>
      </a:tcStyle>
    </a:lastCol>
    <a:firstCol>
      <a:tcTxStyle b="on">
        <a:fontRef idx="none">
          <a:schemeClr val="tx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 w="12700" cmpd="sng">
              <a:solidFill>
                <a:schemeClr val="bg1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40000"/>
              <a:lumOff val="60000"/>
            </a:schemeClr>
          </a:solidFill>
        </a:fill>
      </a:tcStyle>
    </a:firstCol>
    <a:lastRow>
      <a:tcTxStyle b="on">
        <a:fontRef idx="none">
          <a:schemeClr val="bg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none">
          <a:schemeClr val="bg1"/>
        </a:fontRef>
      </a:tcTxStyle>
      <a:tcStyle>
        <a:tcBdr>
          <a:left>
            <a:ln w="12700" cmpd="sng">
              <a:solidFill>
                <a:schemeClr val="bg1"/>
              </a:solidFill>
            </a:ln>
          </a:left>
          <a:right>
            <a:ln w="12700" cmpd="sng">
              <a:solidFill>
                <a:schemeClr val="bg1"/>
              </a:solidFill>
            </a:ln>
          </a:right>
          <a:top>
            <a:ln w="12700" cmpd="sng">
              <a:solidFill>
                <a:schemeClr val="bg1"/>
              </a:solidFill>
            </a:ln>
          </a:top>
          <a:bottom>
            <a:ln w="12700" cmpd="sng">
              <a:solidFill>
                <a:schemeClr val="bg1"/>
              </a:solidFill>
            </a:ln>
          </a:bottom>
          <a:insideH>
            <a:ln>
              <a:noFill/>
            </a:ln>
          </a:insideH>
          <a:insideV>
            <a:ln w="12700" cmpd="sng">
              <a:solidFill>
                <a:schemeClr val="bg1"/>
              </a:solidFill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7" Type="http://schemas.openxmlformats.org/officeDocument/2006/relationships/tags" Target="tags/tag31.xml"/><Relationship Id="rId76" Type="http://schemas.openxmlformats.org/officeDocument/2006/relationships/tableStyles" Target="tableStyles.xml"/><Relationship Id="rId75" Type="http://schemas.openxmlformats.org/officeDocument/2006/relationships/viewProps" Target="viewProps.xml"/><Relationship Id="rId74" Type="http://schemas.openxmlformats.org/officeDocument/2006/relationships/presProps" Target="presProps.xml"/><Relationship Id="rId73" Type="http://schemas.openxmlformats.org/officeDocument/2006/relationships/notesMaster" Target="notesMasters/notesMaster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5EFA1-FAD1-4705-B9BA-7AD2CC63A5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0C0CE-DE93-4043-AC17-75AC4DB3EC7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7.xml"/><Relationship Id="rId2" Type="http://schemas.openxmlformats.org/officeDocument/2006/relationships/image" Target="../media/image31.png"/><Relationship Id="rId1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2" Type="http://schemas.openxmlformats.org/officeDocument/2006/relationships/image" Target="../media/image31.png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9.xml"/><Relationship Id="rId2" Type="http://schemas.openxmlformats.org/officeDocument/2006/relationships/image" Target="../media/image32.png"/><Relationship Id="rId1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mailto:https://developer.android.com/studio?hl=zh-cn&#13;" TargetMode="Externa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8430" y="-144780"/>
            <a:ext cx="12060555" cy="847407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05155" y="1254125"/>
            <a:ext cx="83591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7200" dirty="0">
                <a:solidFill>
                  <a:srgbClr val="383987"/>
                </a:solidFill>
                <a:latin typeface="Agency FB" panose="020B0503020202020204" charset="0"/>
              </a:rPr>
              <a:t>Android</a:t>
            </a:r>
            <a:r>
              <a:rPr lang="zh-CN" altLang="en-US" sz="7200" dirty="0">
                <a:solidFill>
                  <a:srgbClr val="383987"/>
                </a:solidFill>
                <a:latin typeface="Agency FB" panose="020B0503020202020204" charset="0"/>
              </a:rPr>
              <a:t>课程</a:t>
            </a:r>
            <a:endParaRPr lang="zh-CN" altLang="en-US" sz="7200" dirty="0">
              <a:solidFill>
                <a:srgbClr val="383987"/>
              </a:solidFill>
              <a:latin typeface="Agency FB" panose="020B05030202020202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5155" y="2858770"/>
            <a:ext cx="62001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zh-CN" sz="3600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6 </a:t>
            </a:r>
            <a:r>
              <a:rPr lang="zh-CN" altLang="en-US" sz="3600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动画与手势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/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6270" y="4428235"/>
            <a:ext cx="25619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任课教师：某某某</a:t>
            </a:r>
            <a:endParaRPr lang="zh-CN" altLang="en-US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312477" y="4501515"/>
            <a:ext cx="132715" cy="218440"/>
            <a:chOff x="5420" y="7411"/>
            <a:chExt cx="336" cy="503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420" y="7411"/>
              <a:ext cx="321" cy="247"/>
            </a:xfrm>
            <a:prstGeom prst="line">
              <a:avLst/>
            </a:prstGeom>
            <a:ln w="3175">
              <a:solidFill>
                <a:srgbClr val="383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5436" y="7668"/>
              <a:ext cx="321" cy="247"/>
            </a:xfrm>
            <a:prstGeom prst="line">
              <a:avLst/>
            </a:prstGeom>
            <a:ln w="3175">
              <a:solidFill>
                <a:srgbClr val="383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3409006" y="4501515"/>
            <a:ext cx="132715" cy="218440"/>
            <a:chOff x="5420" y="7411"/>
            <a:chExt cx="336" cy="503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5420" y="7411"/>
              <a:ext cx="321" cy="247"/>
            </a:xfrm>
            <a:prstGeom prst="line">
              <a:avLst/>
            </a:prstGeom>
            <a:ln w="3175">
              <a:solidFill>
                <a:srgbClr val="383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5436" y="7668"/>
              <a:ext cx="321" cy="247"/>
            </a:xfrm>
            <a:prstGeom prst="line">
              <a:avLst/>
            </a:prstGeom>
            <a:ln w="3175">
              <a:solidFill>
                <a:srgbClr val="383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基础动画</a:t>
            </a:r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793095" cy="196469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6.2.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 updateTransition</a:t>
            </a:r>
            <a:endParaRPr lang="en-US" altLang="zh-CN" sz="32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updateTransition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是一个多状态动画控制器，用于在多个动画属性之间同步过渡。它适合用于状态驱动的界面切换，例如卡片展开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/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收起、按钮状态切换、页面动画等，能让多个动画同步执行、彼此协调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updateTransitio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接收一个状态（通常是枚举或布尔值），然后通过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transition.animate*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来声明多个动画目标属性。动画会根据状态的改变自动运行，保持平滑过渡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853440" y="3736340"/>
          <a:ext cx="10485120" cy="2834640"/>
        </p:xfrm>
        <a:graphic>
          <a:graphicData uri="http://schemas.openxmlformats.org/drawingml/2006/table">
            <a:tbl>
              <a:tblPr firstRow="1" bandRow="1">
                <a:tableStyleId>{F8EEE87B-218D-4574-9425-B71354913437}</a:tableStyleId>
              </a:tblPr>
              <a:tblGrid>
                <a:gridCol w="3495040"/>
                <a:gridCol w="3495040"/>
                <a:gridCol w="3495040"/>
              </a:tblGrid>
              <a:tr h="23622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函数名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支持类型（目标值类型）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用途描述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236220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animateFloat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Float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动画过渡浮点值（如透明度、旋转角度等）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236220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animateInt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动画过渡整数值（如像素尺寸、权重等）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236220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animateDp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Dp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动画过渡尺寸（如宽高、间距等）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236220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animateColor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Color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动画过渡颜色值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236220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animateRect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Rect</a:t>
                      </a: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（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androidx.compose.ui.geometry.Rect</a:t>
                      </a: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）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动画过渡矩形区域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236220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animateSize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Size</a:t>
                      </a: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（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androidx.compose.ui.geometry.Size</a:t>
                      </a: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）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动画过渡尺寸（宽高）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236220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animateOffset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Offset</a:t>
                      </a: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（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androidx.compose.ui.geometry.Offset</a:t>
                      </a: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）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动画过渡偏移量（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x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、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y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）</a:t>
                      </a:r>
                      <a:endParaRPr lang="zh-CN" altLang="en-US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236220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animateValue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任意类型（需提供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TwoWayConverter</a:t>
                      </a: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）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用于动画任意自定义类型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236220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animateIntOffset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IntOffset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动画过渡整型偏移量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236220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animateIntSize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IntSize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动画过渡整型尺寸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236220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animateIntRect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IntRect</a:t>
                      </a: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（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Material3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）</a:t>
                      </a:r>
                      <a:endParaRPr lang="zh-CN" altLang="en-US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动画过渡整型矩形区域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基础动画</a:t>
            </a:r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997565" cy="140398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6.2.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 updateTransition</a:t>
            </a:r>
            <a:endParaRPr lang="en-US" altLang="zh-CN" sz="32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：卡片展开动画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下面的例子演示了卡片在展开和收起状态之间，如何同步动画颜色、圆角和高度属性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111" name="图片 111" descr="屏幕截图 2025-04-10 0146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733" y="2291715"/>
            <a:ext cx="1651635" cy="350520"/>
          </a:xfrm>
          <a:prstGeom prst="rect">
            <a:avLst/>
          </a:prstGeom>
        </p:spPr>
      </p:pic>
      <p:pic>
        <p:nvPicPr>
          <p:cNvPr id="109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713" y="1732280"/>
            <a:ext cx="1851025" cy="87503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表格 2"/>
          <p:cNvGraphicFramePr/>
          <p:nvPr/>
        </p:nvGraphicFramePr>
        <p:xfrm>
          <a:off x="1258570" y="3390900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var expanded by remember { mutableStateOf(false)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val transition = updateTransition(targetState = expanded, label = "cardTransition")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3 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val cardColor by transition.animateColor(label = "color") { isExpanded -&gt;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if (isExpanded) Color(0xFFBBDEFB) else Color.White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7 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val cardHeight by transition.animateDp(label = "height") { isExpanded -&gt;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9 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if (isExpanded) 200.dp else 100.dp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10 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11 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750685" y="3371215"/>
            <a:ext cx="5073650" cy="3006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行代码使用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remember + mutableStateOf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创建一个布尔状态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expanded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，用来控制卡片是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展开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还是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收起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状态。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行代码创建一个状态过渡器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transition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，可以统一管理多个动画属性。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targetState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设为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expanded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，表示动画目标取决于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expanded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6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行代码动画过渡背景色，展开时变为浅蓝色，收起时为白色。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8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10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行代码动画控制卡片的高度，展开为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200dp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，收起为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100dp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基础动画</a:t>
            </a:r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997565" cy="72707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6.2.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 updateTransition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：卡片展开动画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111" name="图片 111" descr="屏幕截图 2025-04-10 0146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523" y="2134235"/>
            <a:ext cx="1651635" cy="350520"/>
          </a:xfrm>
          <a:prstGeom prst="rect">
            <a:avLst/>
          </a:prstGeom>
        </p:spPr>
      </p:pic>
      <p:pic>
        <p:nvPicPr>
          <p:cNvPr id="109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713" y="1609725"/>
            <a:ext cx="1851025" cy="87503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表格 2"/>
          <p:cNvGraphicFramePr/>
          <p:nvPr>
            <p:custDataLst>
              <p:tags r:id="rId4"/>
            </p:custDataLst>
          </p:nvPr>
        </p:nvGraphicFramePr>
        <p:xfrm>
          <a:off x="1258570" y="2618105"/>
          <a:ext cx="5411470" cy="414909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414909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12</a:t>
                      </a:r>
                      <a:r>
                        <a:rPr lang="en-US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val cornerRadius by transition.animateDp(label = "corner") { isExpanded -&gt;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13</a:t>
                      </a:r>
                      <a:r>
                        <a:rPr lang="en-US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if (isExpanded) 16.dp else 4.dp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14</a:t>
                      </a:r>
                      <a:r>
                        <a:rPr lang="en-US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15</a:t>
                      </a:r>
                      <a:r>
                        <a:rPr lang="en-US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endParaRPr lang="en-US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16</a:t>
                      </a:r>
                      <a:r>
                        <a:rPr lang="en-US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Surface(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17</a:t>
                      </a:r>
                      <a:r>
                        <a:rPr lang="en-US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color = cardColor,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18</a:t>
                      </a:r>
                      <a:r>
                        <a:rPr lang="en-US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shape = RoundedCornerShape(cornerRadius),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19</a:t>
                      </a:r>
                      <a:r>
                        <a:rPr lang="en-US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modifier = Modifier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20</a:t>
                      </a:r>
                      <a:r>
                        <a:rPr lang="en-US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.fillMaxWidth()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21</a:t>
                      </a:r>
                      <a:r>
                        <a:rPr lang="en-US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.height(cardHeight)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22</a:t>
                      </a:r>
                      <a:r>
                        <a:rPr lang="en-US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.clickable { expanded = !expanded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23</a:t>
                      </a:r>
                      <a:r>
                        <a:rPr lang="en-US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.padding(16.dp),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24</a:t>
                      </a:r>
                      <a:r>
                        <a:rPr lang="en-US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shadowElevation = 4.dp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25</a:t>
                      </a:r>
                      <a:r>
                        <a:rPr lang="en-US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26</a:t>
                      </a:r>
                      <a:r>
                        <a:rPr lang="en-US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Box(contentAlignment = Alignment.Center)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27</a:t>
                      </a:r>
                      <a:r>
                        <a:rPr lang="en-US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Text(if (expanded) 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点击收起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" else 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点击展开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28</a:t>
                      </a:r>
                      <a:r>
                        <a:rPr lang="en-US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29</a:t>
                      </a:r>
                      <a:r>
                        <a:rPr lang="en-US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750685" y="2807970"/>
            <a:ext cx="5073650" cy="3752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12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14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行代码动画控制圆角大小，展开时边角圆润，收起时边角较直。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其中的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label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是一个用于调试和分析的标记字符串，它不会改变动画效果，但会在调试工具（如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Layout Inspector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、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Compose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动画预览）中显示名称，提升可读性和维护性，为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IDE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和测试工具提供标识。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16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28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行代码用来展示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UI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Surface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是卡片的容器，整合颜色、圆角和阴影。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Modifier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控制卡片宽高、点击事件和内边距。点击后会触发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expanded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状态改变，进而触发三个动画同时过渡。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Text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根据状态变化显示不同的提示内容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基础动画</a:t>
            </a:r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997565" cy="341058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6.2.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 InfiniteTransition</a:t>
            </a:r>
            <a:endParaRPr lang="en-US" altLang="zh-CN" sz="32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InfiniteTransition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是一个高级动画工具，用于创建无限重复执行的动画效果。它非常适合实现诸如加载动画、闪烁效果、脉冲光圈、循环滑动等无需用户交互就能持续运行的动画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rememberInfiniteTransition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是创建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InfiniteTransition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的推荐方式，用于在组合函数中安全地记忆该动画对象。通过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rememberInfiniteTransition()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创建动画控制器后，可以调用其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animateFloat()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animateColor()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等方法生成循环变化的值。该动画会自动在合适的生命周期范围内运行，直到组合项移除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基础动画</a:t>
            </a:r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997565" cy="341058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6.2.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 InfiniteTransition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：呼吸效果的圆形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下方示例展示了一个颜色渐变和大小变化交替进行的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呼吸灯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效果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50685" y="2807970"/>
            <a:ext cx="5073650" cy="3752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rememberInfiniteTransition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创建一个持续的无限循环动画实例。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行代码实现动画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大小变化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，动画的效果是圆形视图不断从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100dp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放大到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150dp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，再缩小回去。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animateFloat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用来创建浮动类型的动画，控制圆形的大小，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initialValue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初始大小为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100dp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targetValue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目标大小为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150dp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。其中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animationSpec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设定动画细节。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infiniteRepeatable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表示动画循环播放，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tween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表示设置动画的持续时间（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1000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毫秒）和插值器（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LinearEasing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，即匀速动画），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RepeatMode.Reverse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表示让动画在达到目标值后反向进行，回到初始值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124" name="图片 124" descr="屏幕截图 2025-04-10 0250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730" y="1441450"/>
            <a:ext cx="734060" cy="712470"/>
          </a:xfrm>
          <a:prstGeom prst="rect">
            <a:avLst/>
          </a:prstGeom>
        </p:spPr>
      </p:pic>
      <p:pic>
        <p:nvPicPr>
          <p:cNvPr id="123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275" y="945198"/>
            <a:ext cx="1131570" cy="120840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表格 1"/>
          <p:cNvGraphicFramePr/>
          <p:nvPr/>
        </p:nvGraphicFramePr>
        <p:xfrm>
          <a:off x="1290320" y="3237865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val infiniteTransition = rememberInfiniteTransition(label = "Breathing")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2 </a:t>
                      </a:r>
                      <a:endParaRPr lang="en-US" altLang="zh-CN" sz="16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val size by infiniteTransition.animateFloat(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initialValue = 100f,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targetValue = 150f,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animationSpec = infiniteRepeatable(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animation = tween(durationMillis = 1000, easing = LinearEasing),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repeatMode = RepeatMode.Reverse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),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label = "SizeAnimation"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)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基础动画</a:t>
            </a:r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997565" cy="341058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6.2.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 InfiniteTransition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：呼吸效果的圆形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29425" y="1860550"/>
            <a:ext cx="5073650" cy="4751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13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21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行代码实现动画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颜色变化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，动画的效果是从蓝色变成青色，再变成蓝色。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animateColor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用来创建颜色的动画，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initialValue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初始颜色为蓝色，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targetValue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目标颜色为青色。其中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animationSpec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设定动画细节。与前一个动画类似，设置了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infiniteRepeatable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使得动画无限循环，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tween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表示动画持续时间为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1000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毫秒，默认使用线性插值器。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RepeatMode.Reverse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表示让颜色在青色和蓝色之间反向切换。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23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27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行代码是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部分，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modifier = Modifier.size(size.dp)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将动画计算出的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size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应用到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Box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的大小上，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background(color, shape = CircleShape)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给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Box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设置颜色和圆形形状，使得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size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color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的变化产生动画效果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124" name="图片 124" descr="屏幕截图 2025-04-10 0250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25" y="717550"/>
            <a:ext cx="734060" cy="712470"/>
          </a:xfrm>
          <a:prstGeom prst="rect">
            <a:avLst/>
          </a:prstGeom>
        </p:spPr>
      </p:pic>
      <p:pic>
        <p:nvPicPr>
          <p:cNvPr id="123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975" y="427038"/>
            <a:ext cx="1131570" cy="120840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表格 1"/>
          <p:cNvGraphicFramePr/>
          <p:nvPr/>
        </p:nvGraphicFramePr>
        <p:xfrm>
          <a:off x="1339215" y="2771775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    val color by infiniteTransition.animateColor(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        initialValue = Color.Blue,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        targetValue = Color.Cyan,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        animationSpec = infiniteRepeatable(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            animation = tween(durationMillis = 1000),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            repeatMode = RepeatMode.Reverse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        ),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        label = "ColorAnimation"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21    )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    Box(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        modifier = Modifier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            .size(size.dp)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            .background(color, shape = CircleShape)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)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基础动画</a:t>
            </a:r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997565" cy="341058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6.2.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 Animatable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Animatable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是一个非常灵活的动画状态容器，支持不同类型的动画控制。适用于需要在某个范围内平滑动画数值（如颜色、位移、透明度等），并希望手动控制动画的开始、停止、恢复或中断时使用，比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animate*AsState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提供了更细致的控制能力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82820" y="6266815"/>
            <a:ext cx="3293110" cy="4267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Animatable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常用动画函数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853440" y="3126105"/>
          <a:ext cx="10485120" cy="3023235"/>
        </p:xfrm>
        <a:graphic>
          <a:graphicData uri="http://schemas.openxmlformats.org/drawingml/2006/table">
            <a:tbl>
              <a:tblPr firstRow="1" bandRow="1">
                <a:tableStyleId>{76430496-4A2D-4776-B8A4-179B93D2DE97}</a:tableStyleId>
              </a:tblPr>
              <a:tblGrid>
                <a:gridCol w="3495040"/>
                <a:gridCol w="3495040"/>
                <a:gridCol w="3495040"/>
              </a:tblGrid>
              <a:tr h="335915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函数名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说明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用法场景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33591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animateTo()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过渡动画到目标值（可设置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AnimationSpec</a:t>
                      </a: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）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平滑移动、过渡动画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33591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animateDecay()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衰减动画，模拟惯性滑动（依赖初始速度）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惯性滑动、松手回弹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33591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snapTo()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立即跳到目标值，无动画过渡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状态重置、瞬间切换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33591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animate()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自定义控制动画帧更新过程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精细控制动画过程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33591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updateBounds()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动态更新动画的合法值区间（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min/max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）</a:t>
                      </a:r>
                      <a:endParaRPr lang="zh-CN" altLang="en-US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限制动画范围变化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33591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stop()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手动停止动画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提前结束某个动画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33591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isRunning</a:t>
                      </a: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（属性）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是否正在运行动画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判断动画状态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33591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velocity</a:t>
                      </a: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（属性）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当前动画速度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惯性判断或衰减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基础动画</a:t>
            </a:r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6464300" cy="313309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6.2.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 Animatable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Box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平滑移动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示例点击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“Animate or Stop”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按钮后，红色方块向右侧移动，中途可以再次点击这个按钮停止红色方块的移动。点击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“Snap to Start”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按钮，可以让红色方块返回到最左侧的起始点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4895" y="5439410"/>
            <a:ext cx="5989320" cy="1103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Animatable(0f)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创建了一个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Animatable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对象，这是一个可动画的状态值容器，用来存储和控制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Float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类型的动画值，初始值是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0f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，也就是动画从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0.0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开始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3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403" y="990600"/>
            <a:ext cx="2466975" cy="18465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表格 1"/>
          <p:cNvGraphicFramePr/>
          <p:nvPr/>
        </p:nvGraphicFramePr>
        <p:xfrm>
          <a:off x="7583487" y="1635633"/>
          <a:ext cx="5411470" cy="4526280"/>
        </p:xfrm>
        <a:graphic>
          <a:graphicData uri="http://schemas.openxmlformats.org/drawingml/2006/table">
            <a:tbl>
              <a:tblPr/>
              <a:tblGrid>
                <a:gridCol w="4355465"/>
              </a:tblGrid>
              <a:tr h="452628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val animatable = remember { Animatable(0f)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val scope = rememberCoroutineScope()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3 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Column(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modifier = Modifier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.fillMaxSize()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.padding(32.dp),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verticalArrangement = Arrangement.spacedBy(20.dp)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Box(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modifier = Modifier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   .offset { IntOffset(animatable.value.toInt(), 0)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   .size(100.dp)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   .background(Color.Red)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16 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Row(horizontalArrangement = Arrangement.spacedBy(16.dp))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Button(onClick =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   scope.launch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       if (animatable.isRunning)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基础动画</a:t>
            </a:r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6464300" cy="14452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6.2.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 Animatable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Box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平滑移动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Animatable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其他用到的动画函数和位置参考表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7583487" y="1635633"/>
          <a:ext cx="5411470" cy="4526280"/>
        </p:xfrm>
        <a:graphic>
          <a:graphicData uri="http://schemas.openxmlformats.org/drawingml/2006/table">
            <a:tbl>
              <a:tblPr/>
              <a:tblGrid>
                <a:gridCol w="4355465"/>
              </a:tblGrid>
              <a:tr h="452628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      animatable.stop() 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如果在动，就停止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                    } else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                        animatable.animateTo(400f) 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否则移动到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400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            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        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            })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                Text("Animate or Stop")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    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            Button(onClick =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                scope.launch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                    animatable.snapTo(0f) 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立刻回到原点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33        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34            })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35                Text("Snap to Start")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36    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38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39        Text(text = "Velocity: %.2f".format(animatable.velocity))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        Text(text = "Is Running: ${animatable.isRunning}")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1298575" y="3195955"/>
          <a:ext cx="5572760" cy="3133725"/>
        </p:xfrm>
        <a:graphic>
          <a:graphicData uri="http://schemas.openxmlformats.org/drawingml/2006/table">
            <a:tbl>
              <a:tblPr firstRow="1" bandRow="1">
                <a:tableStyleId>{DF2FD13E-89BA-4A11-8C44-35A86D7D8F4E}</a:tableStyleId>
              </a:tblPr>
              <a:tblGrid>
                <a:gridCol w="1615440"/>
                <a:gridCol w="1633855"/>
                <a:gridCol w="2323465"/>
              </a:tblGrid>
              <a:tr h="320675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函数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/ 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属性</a:t>
                      </a:r>
                      <a:endParaRPr lang="zh-CN" altLang="en-US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代码行数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作用说明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632460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animateTo()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平滑过渡到某个值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461010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snapTo()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立即跳转到某个值，不带动画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321310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stop()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中断当前动画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506730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velocity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39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当前动画的速度（浮点数）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57086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isRunning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20</a:t>
                      </a: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、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40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是否动画正在运行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32067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value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当前值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936750" y="63881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Animatable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用到的关键函数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基础动画</a:t>
            </a:r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829925" cy="136334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6.2.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 Animatable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：方块落下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animateDecay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Animatable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的一个动画函数，用于启动一个指数衰减动画（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Decay Animation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），模拟物体在滑动中因阻力逐渐减速、最终停止的物理行为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21740" y="4460240"/>
            <a:ext cx="10198100" cy="1771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initialVelocity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是动画一开始的速度，它控制了动画的方向和速度大小，决定了元素接下来会以什么样的惯性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滑动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出去。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</a:t>
            </a:r>
            <a:endParaRPr lang="en-US" altLang="zh-CN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exponentialDecay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（衰减动画）是一种物理动画规格，用于模拟对象在释放后因阻力而逐渐减速停止的惯性滑动效果。常用于手指松开后的快速滑动效果或滑块松手后自动减速滑动。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initialValue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是动画开始时的起点。默认值是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Animatable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当前持有的值，也可以显式指定另一个值，从而从该值开始执行衰减动画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1442720" y="3175000"/>
          <a:ext cx="6671945" cy="1066800"/>
        </p:xfrm>
        <a:graphic>
          <a:graphicData uri="http://schemas.openxmlformats.org/drawingml/2006/table">
            <a:tbl>
              <a:tblPr/>
              <a:tblGrid>
                <a:gridCol w="6671945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suspend fun Animatable.animateDecay(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initialVelocity = velocity,                  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初速度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animationSpec = exponentialDecay(),          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衰减动画参数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initialValue = animatable.value              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初始值（默认就是当前值，可省略）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7487" y="866453"/>
            <a:ext cx="1015663" cy="34324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5400" dirty="0">
                <a:ln>
                  <a:solidFill>
                    <a:srgbClr val="383987"/>
                  </a:solidFill>
                </a:ln>
                <a:noFill/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5400" dirty="0">
              <a:ln>
                <a:solidFill>
                  <a:srgbClr val="383987"/>
                </a:solidFill>
              </a:ln>
              <a:noFill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98930" y="1590040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l"/>
            <a:r>
              <a:rPr lang="en-US" altLang="zh-CN" sz="20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AIMS</a:t>
            </a:r>
            <a:endParaRPr lang="en-US" altLang="zh-CN" sz="2000" b="1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3960494" y="1044775"/>
            <a:ext cx="7781563" cy="713740"/>
          </a:xfrm>
          <a:prstGeom prst="rect">
            <a:avLst/>
          </a:prstGeom>
          <a:noFill/>
        </p:spPr>
        <p:txBody>
          <a:bodyPr anchor="ctr"/>
          <a:lstStyle/>
          <a:p>
            <a:pPr lvl="0" fontAlgn="t">
              <a:defRPr/>
            </a:pPr>
            <a:r>
              <a:rPr lang="zh-CN" altLang="en-US" sz="24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了解</a:t>
            </a:r>
            <a:r>
              <a:rPr lang="en-US" altLang="zh-CN" sz="24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Jetpack Compose</a:t>
            </a:r>
            <a:r>
              <a:rPr lang="zh-CN" altLang="en-US" sz="24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的动画分类</a:t>
            </a:r>
            <a:endParaRPr lang="zh-CN" altLang="en-US" sz="2400" kern="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967355" y="1212415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charset="-122"/>
                <a:sym typeface="+mn-ea"/>
              </a:rPr>
              <a:t>01</a:t>
            </a:r>
            <a:endParaRPr lang="en-US" altLang="zh-CN" sz="3200" noProof="0" dirty="0">
              <a:ln w="3175">
                <a:solidFill>
                  <a:srgbClr val="383987"/>
                </a:solidFill>
              </a:ln>
              <a:noFill/>
              <a:uLnTx/>
              <a:uFillTx/>
              <a:latin typeface="Agency FB" panose="020B050302020202020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2967355" y="2206825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charset="-122"/>
                <a:sym typeface="+mn-ea"/>
              </a:rPr>
              <a:t>02</a:t>
            </a:r>
            <a:endParaRPr lang="en-US" altLang="zh-CN" sz="3200" noProof="0" dirty="0">
              <a:ln w="3175">
                <a:solidFill>
                  <a:srgbClr val="383987"/>
                </a:solidFill>
              </a:ln>
              <a:noFill/>
              <a:uLnTx/>
              <a:uFillTx/>
              <a:latin typeface="Agency FB" panose="020B050302020202020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8" name="文本框 27"/>
          <p:cNvSpPr txBox="1"/>
          <p:nvPr>
            <p:custDataLst>
              <p:tags r:id="rId5"/>
            </p:custDataLst>
          </p:nvPr>
        </p:nvSpPr>
        <p:spPr>
          <a:xfrm>
            <a:off x="2967355" y="3188535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charset="-122"/>
                <a:sym typeface="+mn-ea"/>
              </a:rPr>
              <a:t>03</a:t>
            </a:r>
            <a:endParaRPr lang="en-US" altLang="zh-CN" sz="3200" noProof="0" dirty="0">
              <a:ln w="3175">
                <a:solidFill>
                  <a:srgbClr val="383987"/>
                </a:solidFill>
              </a:ln>
              <a:noFill/>
              <a:uLnTx/>
              <a:uFillTx/>
              <a:latin typeface="Agency FB" panose="020B050302020202020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6"/>
            </p:custDataLst>
          </p:nvPr>
        </p:nvSpPr>
        <p:spPr>
          <a:xfrm>
            <a:off x="3960495" y="2100780"/>
            <a:ext cx="5541920" cy="713740"/>
          </a:xfrm>
          <a:prstGeom prst="rect">
            <a:avLst/>
          </a:prstGeom>
          <a:noFill/>
        </p:spPr>
        <p:txBody>
          <a:bodyPr anchor="ctr"/>
          <a:lstStyle/>
          <a:p>
            <a:pPr lvl="0" fontAlgn="t">
              <a:defRPr/>
            </a:pPr>
            <a:r>
              <a:rPr lang="zh-CN" altLang="en-US" sz="24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掌握基础动画</a:t>
            </a:r>
            <a:r>
              <a:rPr lang="en-US" altLang="zh-CN" sz="24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r>
              <a:rPr lang="zh-CN" altLang="en-US" sz="24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特点和使用方法</a:t>
            </a:r>
            <a:endParaRPr lang="zh-CN" altLang="en-US" sz="2400" kern="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7"/>
            </p:custDataLst>
          </p:nvPr>
        </p:nvSpPr>
        <p:spPr>
          <a:xfrm>
            <a:off x="3960495" y="3083560"/>
            <a:ext cx="6985000" cy="713740"/>
          </a:xfrm>
          <a:prstGeom prst="rect">
            <a:avLst/>
          </a:prstGeom>
          <a:noFill/>
        </p:spPr>
        <p:txBody>
          <a:bodyPr anchor="ctr"/>
          <a:lstStyle/>
          <a:p>
            <a:pPr lvl="0" fontAlgn="t">
              <a:defRPr/>
            </a:pPr>
            <a:r>
              <a:rPr lang="zh-CN" altLang="en-US" sz="2400" kern="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掌握动画规格的使用方法</a:t>
            </a:r>
            <a:endParaRPr lang="zh-CN" altLang="en-US" sz="2400" kern="0" noProof="0" dirty="0">
              <a:ln>
                <a:noFill/>
              </a:ln>
              <a:solidFill>
                <a:srgbClr val="383987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8"/>
            </p:custDataLst>
          </p:nvPr>
        </p:nvSpPr>
        <p:spPr>
          <a:xfrm>
            <a:off x="2967355" y="4171515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charset="-122"/>
                <a:sym typeface="+mn-ea"/>
              </a:rPr>
              <a:t>04</a:t>
            </a:r>
            <a:endParaRPr lang="en-US" altLang="zh-CN" sz="3200" noProof="0" dirty="0">
              <a:ln w="3175">
                <a:solidFill>
                  <a:srgbClr val="383987"/>
                </a:solidFill>
              </a:ln>
              <a:noFill/>
              <a:uLnTx/>
              <a:uFillTx/>
              <a:latin typeface="Agency FB" panose="020B050302020202020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3960494" y="4066740"/>
            <a:ext cx="5183505" cy="713740"/>
          </a:xfrm>
          <a:prstGeom prst="rect">
            <a:avLst/>
          </a:prstGeom>
          <a:noFill/>
        </p:spPr>
        <p:txBody>
          <a:bodyPr anchor="ctr"/>
          <a:p>
            <a:pPr lvl="0" fontAlgn="t">
              <a:defRPr/>
            </a:pPr>
            <a:r>
              <a:rPr lang="zh-CN" altLang="en-US" sz="2400" kern="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掌握高级动画</a:t>
            </a:r>
            <a:r>
              <a:rPr lang="en-US" altLang="zh-CN" sz="2400" kern="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r>
              <a:rPr lang="zh-CN" altLang="en-US" sz="2400" kern="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特点和使用方法</a:t>
            </a:r>
            <a:endParaRPr lang="zh-CN" altLang="en-US" sz="2400" kern="0" noProof="0" dirty="0">
              <a:ln>
                <a:noFill/>
              </a:ln>
              <a:solidFill>
                <a:srgbClr val="383987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0"/>
            </p:custDataLst>
          </p:nvPr>
        </p:nvSpPr>
        <p:spPr>
          <a:xfrm>
            <a:off x="2967355" y="5154495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charset="-122"/>
                <a:sym typeface="+mn-ea"/>
              </a:rPr>
              <a:t>05</a:t>
            </a:r>
            <a:endParaRPr lang="en-US" altLang="zh-CN" sz="3200" noProof="0" dirty="0">
              <a:ln w="3175">
                <a:solidFill>
                  <a:srgbClr val="383987"/>
                </a:solidFill>
              </a:ln>
              <a:noFill/>
              <a:uLnTx/>
              <a:uFillTx/>
              <a:latin typeface="Agency FB" panose="020B050302020202020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11"/>
            </p:custDataLst>
          </p:nvPr>
        </p:nvSpPr>
        <p:spPr>
          <a:xfrm>
            <a:off x="3960494" y="5049720"/>
            <a:ext cx="5183505" cy="713740"/>
          </a:xfrm>
          <a:prstGeom prst="rect">
            <a:avLst/>
          </a:prstGeom>
          <a:noFill/>
        </p:spPr>
        <p:txBody>
          <a:bodyPr anchor="ctr"/>
          <a:p>
            <a:pPr lvl="0" fontAlgn="t">
              <a:defRPr/>
            </a:pPr>
            <a:r>
              <a:rPr lang="zh-CN" altLang="en-US" sz="2400" kern="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掌握手势操作使用方法</a:t>
            </a:r>
            <a:endParaRPr lang="zh-CN" altLang="en-US" sz="2400" kern="0" noProof="0" dirty="0">
              <a:ln>
                <a:noFill/>
              </a:ln>
              <a:solidFill>
                <a:srgbClr val="383987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基础动画</a:t>
            </a:r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5423535" cy="78676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6.2.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 Animatable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示例示例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：方块落下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93365" y="2985135"/>
            <a:ext cx="3421380" cy="2639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这个示例中，代码启动后，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Box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会以初始速度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4000f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4000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像素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/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秒）向下滑动，因为衰减动画，最后会停止在某个位置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8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行代码设定了起始速度是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4000f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8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行代码设定使用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exponentialDecay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（衰减动画）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3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583" y="2984818"/>
            <a:ext cx="821055" cy="2238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表格 1"/>
          <p:cNvGraphicFramePr/>
          <p:nvPr/>
        </p:nvGraphicFramePr>
        <p:xfrm>
          <a:off x="6451600" y="2479675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val scope = rememberCoroutineScope()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val offsetY = remember { Animatable(0f)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3 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LaunchedEffect(Unit)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scope.launch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从当前位置以初始速度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4000f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开始惯性滑动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offsetY.animateDecay(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initialVelocity = 4000f,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9 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animationSpec = exponentialDecay()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10 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13 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Box(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modifier = Modifier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.offset { IntOffset(0, offsetY.value.toInt())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.size(100.dp)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.background(Color.Red)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19 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14985" y="5326380"/>
            <a:ext cx="2505710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Animatable</a:t>
            </a:r>
            <a:r>
              <a:rPr lang="zh-CN" altLang="en-US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动画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endParaRPr lang="en-US" altLang="zh-CN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动画规格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187940" cy="262191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AnimationSpec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Jetpack Compose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中用于定义动画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如何进行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的一组配置参数，它控制动画的持续时间、缓动曲线（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easing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）、延迟等属性。通过传递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AnimationSpec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，可以精细地控制动画节奏，使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动画更加自然、流畅或富有个性。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常见的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AnimationSpec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类型的名称、作用和特点可以参考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下表。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1251585" y="3511550"/>
          <a:ext cx="9484995" cy="2544445"/>
        </p:xfrm>
        <a:graphic>
          <a:graphicData uri="http://schemas.openxmlformats.org/drawingml/2006/table">
            <a:tbl>
              <a:tblPr firstRow="1" bandRow="1">
                <a:tableStyleId>{58C676FA-3637-4840-BE6F-65C63F0B73DB}</a:tableStyleId>
              </a:tblPr>
              <a:tblGrid>
                <a:gridCol w="2220595"/>
                <a:gridCol w="1214755"/>
                <a:gridCol w="3583305"/>
                <a:gridCol w="2466340"/>
              </a:tblGrid>
              <a:tr h="235585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类型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名称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作用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特点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23685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spring()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弹簧动画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模拟真实弹簧的回弹行为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有弹性、自动适应时长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33972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tween()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插值动画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常见的线性或缓动动画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控制时长、延迟和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Easing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26225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keyframes()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关键帧动画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明确指定每个时间点的值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适合分段动画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288290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repeatable()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可重复动画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重复播放某段动画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可控制重复次数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49466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infiniteRepeatable()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无限重复动画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动画无限循环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适合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loading 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等场景</a:t>
                      </a:r>
                      <a:endParaRPr lang="zh-CN" altLang="en-US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23558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snap()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瞬时动画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无动画，立即变化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用于跳变或重置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45148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animateDecay()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衰减动画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基于初速度自然减速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适合惯性滑动、松手回弹等场景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动画规格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717530" cy="141033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6.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3.1 spring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spring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（弹簧动画）模拟弹簧物理效果的动画，用来创建有弹性、自然过渡的动画效果。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spring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更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生动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，比如按钮弹跳、界面回弹等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基本语法：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432560" y="3154680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spring(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dampingRatio = Spring.DampingRatioMediumBouncy,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stiffness = Spring.StiffnessLow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   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173480" y="4049395"/>
            <a:ext cx="1049083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 algn="just" defTabSz="2667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dampingRatio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spring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动画中的另一个关键参数，用来控制动画的阻尼，也就是弹跳的幅度和次数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853440" y="4458335"/>
          <a:ext cx="10485120" cy="1479550"/>
        </p:xfrm>
        <a:graphic>
          <a:graphicData uri="http://schemas.openxmlformats.org/drawingml/2006/table">
            <a:tbl>
              <a:tblPr firstRow="1" bandRow="1">
                <a:tableStyleId>{3BB73B2D-AE55-4D45-AED6-6D8BB3233E5B}</a:tableStyleId>
              </a:tblPr>
              <a:tblGrid>
                <a:gridCol w="3730625"/>
                <a:gridCol w="2287905"/>
                <a:gridCol w="4466590"/>
              </a:tblGrid>
              <a:tr h="29591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常量名</a:t>
                      </a:r>
                      <a:endParaRPr lang="zh-CN" sz="16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值</a:t>
                      </a:r>
                      <a:r>
                        <a:rPr lang="zh-CN" altLang="en-US" sz="16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r>
                        <a:rPr lang="en-US" altLang="zh-CN" sz="16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(Float)</a:t>
                      </a:r>
                      <a:endParaRPr lang="en-US" altLang="zh-CN" sz="16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说明</a:t>
                      </a:r>
                      <a:endParaRPr lang="zh-CN" sz="16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295910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Spring.DampingRatioNoBouncy</a:t>
                      </a:r>
                      <a:endParaRPr lang="en-US" altLang="zh-CN" sz="16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1.0f</a:t>
                      </a:r>
                      <a:endParaRPr lang="en-US" altLang="zh-CN" sz="16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无弹跳，动画平滑停止，没有回弹（很稳重）</a:t>
                      </a:r>
                      <a:endParaRPr lang="zh-CN" sz="16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295910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Spring.DampingRatioLowBouncy</a:t>
                      </a:r>
                      <a:endParaRPr lang="en-US" altLang="zh-CN" sz="16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0.75f</a:t>
                      </a:r>
                      <a:endParaRPr lang="en-US" altLang="zh-CN" sz="16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有一点点弹跳，比较自然</a:t>
                      </a:r>
                      <a:endParaRPr lang="zh-CN" sz="16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295910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Spring.DampingRatioMediumBouncy</a:t>
                      </a:r>
                      <a:endParaRPr lang="en-US" altLang="zh-CN" sz="16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0.5f</a:t>
                      </a:r>
                      <a:endParaRPr lang="en-US" altLang="zh-CN" sz="16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默认值，适度弹跳，常见的</a:t>
                      </a:r>
                      <a:r>
                        <a:rPr lang="zh-CN" altLang="en-US" sz="16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“果冻感”</a:t>
                      </a:r>
                      <a:endParaRPr lang="zh-CN" altLang="en-US" sz="16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295910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Spring.DampingRatioHighBouncy</a:t>
                      </a:r>
                      <a:endParaRPr lang="en-US" altLang="zh-CN" sz="16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0.25f</a:t>
                      </a:r>
                      <a:endParaRPr lang="en-US" altLang="zh-CN" sz="16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弹性很强，会连续回弹几次，更</a:t>
                      </a:r>
                      <a:r>
                        <a:rPr lang="zh-CN" altLang="en-US" sz="16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“活泼”</a:t>
                      </a:r>
                      <a:endParaRPr lang="zh-CN" altLang="en-US" sz="16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192905" y="6026150"/>
            <a:ext cx="3019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dampingRatio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预定义常量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动画规格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717530" cy="141033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6.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3.1 spring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spring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动画的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stiffness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参数用来控制弹簧的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刚度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，它决定动画回弹的速度与硬度。虽然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stiffness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是一个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Float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类型的参数，但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提供了一些枚举值风格的预定义常量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92905" y="6026150"/>
            <a:ext cx="3019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stiffness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预定义常量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853440" y="2820035"/>
          <a:ext cx="10485120" cy="3169920"/>
        </p:xfrm>
        <a:graphic>
          <a:graphicData uri="http://schemas.openxmlformats.org/drawingml/2006/table">
            <a:tbl>
              <a:tblPr firstRow="1" bandRow="1">
                <a:tableStyleId>{F37E6737-17E1-4C8A-BBEA-FAF3984DE560}</a:tableStyleId>
              </a:tblPr>
              <a:tblGrid>
                <a:gridCol w="3495040"/>
                <a:gridCol w="3495040"/>
                <a:gridCol w="3495040"/>
              </a:tblGrid>
              <a:tr h="354965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常量名</a:t>
                      </a:r>
                      <a:endParaRPr lang="zh-CN" sz="16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值</a:t>
                      </a:r>
                      <a:r>
                        <a:rPr lang="zh-CN" altLang="en-US" sz="16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r>
                        <a:rPr lang="en-US" altLang="zh-CN" sz="16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(Float)</a:t>
                      </a:r>
                      <a:endParaRPr lang="en-US" altLang="zh-CN" sz="16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说明</a:t>
                      </a:r>
                      <a:endParaRPr lang="zh-CN" sz="16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35496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Spring.StiffnessLow</a:t>
                      </a:r>
                      <a:endParaRPr lang="en-US" altLang="zh-CN" sz="16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50f</a:t>
                      </a:r>
                      <a:endParaRPr lang="en-US" altLang="zh-CN" sz="16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弹性较软，动画回弹慢、柔和，偏自然</a:t>
                      </a:r>
                      <a:endParaRPr lang="zh-CN" sz="16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355600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Spring.StiffnessMedium</a:t>
                      </a:r>
                      <a:endParaRPr lang="en-US" altLang="zh-CN" sz="16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150f</a:t>
                      </a:r>
                      <a:endParaRPr lang="en-US" altLang="zh-CN" sz="16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默认值，适中刚度</a:t>
                      </a:r>
                      <a:endParaRPr lang="zh-CN" sz="16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35496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Spring.StiffnessHigh</a:t>
                      </a:r>
                      <a:endParaRPr lang="en-US" altLang="zh-CN" sz="16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300f</a:t>
                      </a:r>
                      <a:endParaRPr lang="en-US" altLang="zh-CN" sz="16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刚度较强，动画收敛更快，较硬朗</a:t>
                      </a:r>
                      <a:endParaRPr lang="zh-CN" sz="16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35496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Spring.StiffnessVeryLow</a:t>
                      </a:r>
                      <a:endParaRPr lang="en-US" altLang="zh-CN" sz="16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1f</a:t>
                      </a:r>
                      <a:endParaRPr lang="en-US" altLang="zh-CN" sz="16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非常柔软，回弹极慢，像果冻</a:t>
                      </a:r>
                      <a:endParaRPr lang="zh-CN" sz="16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35496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Spring.StiffnessMediumLow</a:t>
                      </a:r>
                      <a:endParaRPr lang="en-US" altLang="zh-CN" sz="16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75f</a:t>
                      </a:r>
                      <a:endParaRPr lang="en-US" altLang="zh-CN" sz="16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介于</a:t>
                      </a:r>
                      <a:r>
                        <a:rPr lang="zh-CN" altLang="en-US" sz="16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r>
                        <a:rPr lang="en-US" altLang="zh-CN" sz="16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Low </a:t>
                      </a:r>
                      <a:r>
                        <a:rPr lang="zh-CN" altLang="en-US" sz="16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和 </a:t>
                      </a:r>
                      <a:r>
                        <a:rPr lang="en-US" altLang="zh-CN" sz="16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Medium </a:t>
                      </a:r>
                      <a:r>
                        <a:rPr lang="zh-CN" altLang="en-US" sz="16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之间</a:t>
                      </a:r>
                      <a:endParaRPr lang="zh-CN" altLang="en-US" sz="16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35496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Spring.StiffnessMediumHigh</a:t>
                      </a:r>
                      <a:endParaRPr lang="en-US" altLang="zh-CN" sz="16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200f</a:t>
                      </a:r>
                      <a:endParaRPr lang="en-US" altLang="zh-CN" sz="16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介于</a:t>
                      </a:r>
                      <a:r>
                        <a:rPr lang="zh-CN" altLang="en-US" sz="16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r>
                        <a:rPr lang="en-US" altLang="zh-CN" sz="16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Medium </a:t>
                      </a:r>
                      <a:r>
                        <a:rPr lang="zh-CN" altLang="en-US" sz="16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和 </a:t>
                      </a:r>
                      <a:r>
                        <a:rPr lang="en-US" altLang="zh-CN" sz="16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High </a:t>
                      </a:r>
                      <a:r>
                        <a:rPr lang="zh-CN" altLang="en-US" sz="16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之间</a:t>
                      </a:r>
                      <a:endParaRPr lang="zh-CN" altLang="en-US" sz="16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684530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Spring.StiffnessVeryHigh</a:t>
                      </a:r>
                      <a:endParaRPr lang="en-US" altLang="zh-CN" sz="16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1000f</a:t>
                      </a:r>
                      <a:endParaRPr lang="en-US" altLang="zh-CN" sz="16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非常刚硬，动画几乎立即完成，适合需要快速响应但不希望瞬间变化的场景</a:t>
                      </a:r>
                      <a:endParaRPr lang="zh-CN" sz="16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动画规格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717530" cy="139636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6.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3.1 spring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：点击按钮改变大小，带弹性动画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点一下带有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Click Me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字样的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Box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，会带弹性的放大缩小，适合用作卡片弹跳、图片切换等动效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14450" y="5413375"/>
            <a:ext cx="4705350" cy="1257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7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行代码是核心代码。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MediumBouncy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是默认值，表示适度弹跳，不太生硬也不过于活泼。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StiffnessLow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表示比较柔软，动画节奏慢一些，回弹更柔和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230" y="3722370"/>
            <a:ext cx="789940" cy="76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205" y="3240405"/>
            <a:ext cx="1746250" cy="17322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表格 2"/>
          <p:cNvGraphicFramePr/>
          <p:nvPr/>
        </p:nvGraphicFramePr>
        <p:xfrm>
          <a:off x="6206490" y="2830830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var big by remember { mutableStateOf(false)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val size by animateDpAsState(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targetValue = if (big) 200.dp else 100.dp,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animationSpec = spring(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dampingRatio = Spring.DampingRatioMediumBouncy,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stiffness = Spring.StiffnessLow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9 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Box(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modifier = Modifier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.size(size)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.background(Color.Cyan)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.clickable { big = !big },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contentAlignment = Alignment.Center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Text("Click Me")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}  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动画规格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717530" cy="222440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6.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3.2 tween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tween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（插值动画）用于定义基于时间的动画效果，不像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spring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那样模拟物理行为，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Tween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只是简单地在固定时间内，从初始值平滑过渡到目标值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基本语法结构：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3059430" y="4258945"/>
          <a:ext cx="6073140" cy="1280160"/>
        </p:xfrm>
        <a:graphic>
          <a:graphicData uri="http://schemas.openxmlformats.org/drawingml/2006/table">
            <a:tbl>
              <a:tblPr/>
              <a:tblGrid>
                <a:gridCol w="607314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tween(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durationMillis = 1000,         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动画持续时间，单位是毫秒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delayMillis = 0,               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动画开始前的延迟时间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easing = LinearEasing          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动画的缓动函数（控制速度变化）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动画规格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717530" cy="44005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6.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3.2 tween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45870" y="2169160"/>
            <a:ext cx="9464040" cy="728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durationMillis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是动画的持续时间，单位是毫秒。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delayMillis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是动画开始前的开始延迟，单位也是毫秒。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easing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是动画的缓动函数，用于控制速度变化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11" name="表格 10"/>
          <p:cNvGraphicFramePr/>
          <p:nvPr>
            <p:custDataLst>
              <p:tags r:id="rId2"/>
            </p:custDataLst>
          </p:nvPr>
        </p:nvGraphicFramePr>
        <p:xfrm>
          <a:off x="1335405" y="2858770"/>
          <a:ext cx="9596120" cy="3454400"/>
        </p:xfrm>
        <a:graphic>
          <a:graphicData uri="http://schemas.openxmlformats.org/drawingml/2006/table">
            <a:tbl>
              <a:tblPr firstRow="1" bandRow="1">
                <a:tableStyleId>{8F0A95B0-E5C2-4FE1-A164-660E3E4846E1}</a:tableStyleId>
              </a:tblPr>
              <a:tblGrid>
                <a:gridCol w="4798060"/>
                <a:gridCol w="4798060"/>
              </a:tblGrid>
              <a:tr h="31623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名称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效果说明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31686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LinearEasing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匀速，线性动画（无加速或减速）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316230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FastOutSlowInEasing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先加速后减速，最常用，类似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Material 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动画曲线</a:t>
                      </a:r>
                      <a:endParaRPr lang="zh-CN" altLang="en-US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316230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FastOutLinearInEasing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快速开始，然后匀速结束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316230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LinearOutSlowInEasing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匀速开始，然后慢慢结束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31686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EaseIn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逐渐加速（从慢到快）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316230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EaseOut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逐渐减速（从快到慢）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60642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EaseInOut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先加速后减速（类似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FastOutSlowInEasing</a:t>
                      </a: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，但更柔和）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31686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CubicBezierEasing(...)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自定义贝塞尔曲线，完全自定义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easing 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效果</a:t>
                      </a:r>
                      <a:endParaRPr lang="zh-CN" altLang="en-US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316230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Easing { fraction -&gt; ... }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任意自定义函数，可以写自己的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easing 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曲线</a:t>
                      </a:r>
                      <a:endParaRPr lang="zh-CN" altLang="en-US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231765" y="6379845"/>
            <a:ext cx="1803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easing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缓动函数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动画规格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717530" cy="44005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6.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3.2 tween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45870" y="2169160"/>
            <a:ext cx="9464040" cy="1037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：点击按钮改变大小，匀速变化动画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这个示例和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spring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示例几乎一样，不同之处在于使用了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tween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动画，而不是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spring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动画。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Box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在放大和缩小的时候，会匀速变化，而不是像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spring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带有弹性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45870" y="4978400"/>
            <a:ext cx="4624705" cy="165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7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行代码使用了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tween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动画，动画的持续时间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500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毫秒，没有设定动画开始前的延迟，缓动函数选择的是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LinearOutSlowInEasing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，动画会匀速开始，然后慢慢结束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320" y="3616960"/>
            <a:ext cx="789940" cy="76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920" y="3134995"/>
            <a:ext cx="1746250" cy="17322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表格 9"/>
          <p:cNvGraphicFramePr/>
          <p:nvPr/>
        </p:nvGraphicFramePr>
        <p:xfrm>
          <a:off x="6132830" y="3134995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var big by remember { mutableStateOf(false)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val size by animateDpAsState(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targetValue = if (big) 200.dp else 100.dp,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animationSpec = tween(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durationMillis = 500,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easing = LinearOutSlowInEasing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Box(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modifier = Modifier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.size(size)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.background(Color.Cyan)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.clickable { big = !big },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contentAlignment = Alignment.Center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Text("Click Me")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}  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动画规格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717530" cy="44005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6.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3.3 keyframes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45870" y="2169160"/>
            <a:ext cx="9464040" cy="1329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Keyframes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（关键帧动画）允许明确指定某些时间点对应的值，用于构建分阶段动画，它不模拟物理，而是完全由开发者控制值随时间如何变化。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基本语法结构：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45235" y="5020310"/>
            <a:ext cx="9701530" cy="755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durationMillis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是动画持续时间。时间轴上，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0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毫秒的值为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0f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300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毫秒的值为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0.5f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1000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毫秒的值为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1f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。这样就可以完全控制值随时间变化情况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11" name="表格 10"/>
          <p:cNvGraphicFramePr/>
          <p:nvPr/>
        </p:nvGraphicFramePr>
        <p:xfrm>
          <a:off x="1629410" y="3589655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keyframes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durationMillis = 1000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0f at 0         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起始点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0.5f at 300     // 300ms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时到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0.5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1f at 1000      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终点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动画规格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717530" cy="76263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6.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3.3 keyframes</a:t>
            </a:r>
            <a:endParaRPr lang="en-US" altLang="zh-CN" sz="32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：透明度逐段变化动画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1420" y="3995420"/>
            <a:ext cx="4895215" cy="1059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这个示例中，点一下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Box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，就会在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秒内，按照设定的值降低透明度直到完全消失。在在二次点击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Box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时，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Box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会恢复初始状态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12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618740"/>
            <a:ext cx="1348105" cy="133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895" y="2619375"/>
            <a:ext cx="1331595" cy="13309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" name="表格 13"/>
          <p:cNvGraphicFramePr/>
          <p:nvPr/>
        </p:nvGraphicFramePr>
        <p:xfrm>
          <a:off x="6373495" y="1635760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var visible by remember { mutableStateOf(true)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val alpha by animateFloatAsState(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targetValue = if (visible) 1f else 0f,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animationSpec = keyframes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durationMillis = 1000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1f at 0                    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起始：完全可见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0.7f at 300               // 300ms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后降低一些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0.3f at 600               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渐变到更低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9 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0f at 1000                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完全不可见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10 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12 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Box(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modifier = Modifier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.size(150.dp)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.background(if (!visible) Color.Blue.copy(alpha = alpha) else Color.Blue)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.clickable { visible = !visible },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contentAlignment = Alignment.Center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19 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20 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Text("Click", color = if (visible) Color.White else Color.Black)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201420" y="4933950"/>
            <a:ext cx="4895215" cy="1610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5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行代码设定动画的执行时间是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1000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毫秒，也就是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秒。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6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9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行代码，规定了值的变化：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0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毫秒的值为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1f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300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毫秒的值为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0.7f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600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毫秒的值为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0.3f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1000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毫秒的值为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0f</a:t>
            </a:r>
            <a:endParaRPr lang="en-US" altLang="zh-CN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6.1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动画分类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2046605"/>
            <a:ext cx="10007600" cy="289623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Jetpack Compose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中，动画不仅用于提升界面的动态表现力，更能够帮助用户更好地理解状态变化与操作反馈。通过动画，开发者可以在不同组件状态之间添加平滑过渡，使界面更具吸引力与交互性。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的动画是响应式的，能自动根据状态变化触发，无需手动启动和结束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/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/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/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/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/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从分类上讲，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提供的动画可以分为基础动画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API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和高级动画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API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/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基础动画更适用于轻量级的属性过渡，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/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高级动画则适用于需要结构变化、复杂控制逻辑或多个动画同步的中大型交互场景。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685800" lvl="2" indent="0">
              <a:buNone/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195" y="3230880"/>
            <a:ext cx="5261610" cy="1088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动画规格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717530" cy="1687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6.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3.4 repeatable</a:t>
            </a:r>
            <a:endParaRPr lang="en-US" altLang="zh-CN" sz="32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Repeatable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（可重复动画）是动画系统中的一个重复动画规范，用于让动画按指定次数反复播放。它可以和任意一个基础动画（比如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tween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动画或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keyframes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动画）结合使用，让动画反复执行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基本语法结构：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49045" y="4725035"/>
            <a:ext cx="10106660" cy="1341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其中，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iterations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是动画重复次数，如果输入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Int.MAX_VALUE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则表示无限循环。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animation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是定义实际的动画类型，例如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tween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动画、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spring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动画、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keyframes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动画等。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repeatMode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是重复模式，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Restart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表示每次从头播放；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Reverse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表示每次从终点反向播放回来，往返效果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437640" y="3537585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repeatable(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iterations = Int,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animation = tween(...)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或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keyframes(...)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等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repeatMode = RepeatMode.Restart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或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Reverse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动画规格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717530" cy="136334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6.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3.4 repeatable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：方块从左向右移动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这个示例中，点击按钮</a:t>
            </a: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“</a:t>
            </a:r>
            <a:r>
              <a:rPr lang="zh-CN" altLang="en-US" sz="18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开始动画</a:t>
            </a: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”</a:t>
            </a:r>
            <a:r>
              <a:rPr lang="zh-CN" altLang="en-US" sz="18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，方块会从左向右移动，到达最右侧后瞬间回到起始位置，如此重复这个过程共</a:t>
            </a:r>
            <a:r>
              <a:rPr lang="en-US" altLang="zh-CN" sz="18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4</a:t>
            </a:r>
            <a:r>
              <a:rPr lang="zh-CN" altLang="en-US" sz="18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次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1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23" y="717233"/>
            <a:ext cx="2929255" cy="15881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表格 6"/>
          <p:cNvGraphicFramePr/>
          <p:nvPr/>
        </p:nvGraphicFramePr>
        <p:xfrm>
          <a:off x="6264910" y="3108325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var startAnimation by remember { mutableStateOf(false)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2 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使用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animateDpAsState + repeatable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动画规范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val offsetX by animateDpAsState(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targetValue = if (startAnimation) 200.dp else 0.dp,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animationSpec = repeatable(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iterations = 4, 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移动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4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次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animation = tween(durationMillis = 500),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9 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repeatMode = RepeatMode.Restart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10 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),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label = "boxOffset"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13 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Column(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modifier = Modifier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.fillMaxSize()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176020" y="3461385"/>
            <a:ext cx="4053205" cy="2388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6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9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行代码是使用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repeatable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动画的核心代码。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7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行代码设定动画重复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次。第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7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animation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设定动画类型为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tween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动画。第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7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repeatMode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设定动画重复模式是每次从头播放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动画规格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717530" cy="220599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6.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3.5 infiniteRepeatable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infiniteRepeatable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用于创建无限重复动画，它跟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repeatable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类似，但省去了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iterations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参数，默认就是无限次播放。在实际使用中，适合用来制作呼吸灯、闪烁按钮、跳动效果或加载动画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基本语法结构：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50315" y="5115560"/>
            <a:ext cx="7402830" cy="661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animation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定义动画类型，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repeatMode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是重复模式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434465" y="3883660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infiniteRepeatable(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animation = tween(...)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或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keyframes(...)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等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repeatMode = RepeatMode.Restart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或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Reverse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5 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动画规格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717530" cy="73850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6.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3.5 infiniteRepeatable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：透明度呼吸灯动画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93800" y="2546350"/>
            <a:ext cx="4902200" cy="9829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这个示例中，点击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呼吸灯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所在的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Box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Box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会不断地透明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</a:t>
            </a:r>
            <a:r>
              <a:rPr lang="en-US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→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不透明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</a:t>
            </a:r>
            <a:r>
              <a:rPr lang="en-US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→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透明，形成平滑呼吸灯效果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18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210" y="305753"/>
            <a:ext cx="1708150" cy="168338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表格 6"/>
          <p:cNvGraphicFramePr/>
          <p:nvPr/>
        </p:nvGraphicFramePr>
        <p:xfrm>
          <a:off x="6633210" y="2125980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val infiniteTransition = rememberInfiniteTransition()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2 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val alpha by infiniteTransition.animateFloat(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initialValue = 0.3f,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targetValue = 1f,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animationSpec = infiniteRepeatable(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animation = tween(durationMillis = 1000),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repeatMode = RepeatMode.Reverse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9 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10 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11 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Box(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modifier = Modifier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.size(150.dp)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.background(Color.Blue.copy(alpha = alpha)),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contentAlignment = Alignment.Center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Text("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呼吸灯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", color = Color.White)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19 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940560" y="3641725"/>
            <a:ext cx="4593590" cy="2650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6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animationSpec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规定了动画的规范参数，通常出现在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animate*AsState()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或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animate*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系列函数中，用来控制动画的时长、重复方式等。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infiniteRepeatable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表示定义的是一个无限重复的动画。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7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行代码表示动画使用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tween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动画，持续时间是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1000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毫秒。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8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RepeatMode.Reverse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表示每次动画完成后反方向播放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动画规格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717530" cy="39560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6.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3.6 snap</a:t>
            </a:r>
            <a:endParaRPr lang="en-US" altLang="zh-CN" sz="32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Snap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（瞬时动画）表示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无过渡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的动画。也就是说，当目标值改变时，值会立刻跳转过去，没有任何动画过程。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这个可能会让读者疑惑，为什么要做一个没有动画的瞬时动画？因为确实有时候不需要动画过度，而需要让界面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干脆利落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地切换状态。例如在紧急停止模式下，需要状态切换必须立即响应；再例如有时为了测试和开发，要临时禁用动画等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动画规格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5360035" cy="10871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6.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3.6 snap</a:t>
            </a:r>
            <a:endParaRPr lang="en-US" altLang="zh-CN" sz="32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：点击切换颜色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20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705" y="2898458"/>
            <a:ext cx="1996440" cy="199834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表格 1"/>
          <p:cNvGraphicFramePr/>
          <p:nvPr/>
        </p:nvGraphicFramePr>
        <p:xfrm>
          <a:off x="6677025" y="1851660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var isRed by remember { mutableStateOf(true)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2 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val color by animateColorAsState(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targetValue = if (isRed) Color.Red else Color.Green,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animationSpec = if (isRed)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               snap()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           else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               tween(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                   durationMillis = 500,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                   easing = LinearOutSlowInEasing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               ),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label = "snapColor"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14 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Box(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modifier = Modifier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.size(150.dp)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.background(color)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.clickable { isRed = !isRed },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contentAlignment = Alignment.Center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Text("Click Me", color = Color.White)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195705" y="4977130"/>
            <a:ext cx="4789805" cy="17818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这个示例中，点击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“Click”,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从红色变成绿色过程中，是有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tween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动画的；而从绿色变成红色的过程中，使用了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snap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瞬时动画，没有任何动画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5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行代码中，根据布尔状态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isRed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，选中使用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tween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动画，还是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snap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瞬时动画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6.4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高级动画</a:t>
            </a:r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099675" cy="443293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中，高级动画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API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用于实现更复杂、更灵活的动画效果，如多状态之间的过渡、组件的进入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/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退出、内容切换、无限循环动画等。这些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API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相比基础动画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API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具备更强的控制力，适合应对真实项目中多变的动画需求。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后续的内容将介绍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AnimatedVisibility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AnimatedContent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animate*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修饰符系列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6.4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高级动画</a:t>
            </a:r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9903460" cy="394208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6.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4.1 AnimatedVisibility</a:t>
            </a:r>
            <a:endParaRPr lang="en-US" altLang="zh-CN" sz="32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AnimatedVisibility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提供的一个控制组件显隐并附带动画效果的高级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API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。它适合用于实现淡入淡出、滑动出现、缩放显现等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动画，在交互中提升界面反馈的友好度与流畅性，广泛用于展开项、弹窗、消息提示等场景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该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API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接收一个布尔型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visible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状态，表示组件是否可见。通过额外参数可以自定义进入动画（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enter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）与退出动画（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exit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），例如淡入、滑入、放大等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6.4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高级动画</a:t>
            </a:r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9903460" cy="106235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6.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4.1 AnimatedVisibility</a:t>
            </a:r>
            <a:endParaRPr lang="en-US" altLang="zh-CN" sz="32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：可切换可见性的文本块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116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450" y="3467418"/>
            <a:ext cx="2451100" cy="12045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211580" y="5560060"/>
            <a:ext cx="9067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这个示例展示了如何使用控制一个文本框，在点击按钮后滑动进入或退出视图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6.4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高级动画</a:t>
            </a:r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9903460" cy="106235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6.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4.1 AnimatedVisibility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：可切换可见性的文本块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6180" y="2841625"/>
            <a:ext cx="4678045" cy="3738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行代码声明了控制内容显示或隐藏的布尔状态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visible,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初始为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true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，表示内容可见。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13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17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行代码声明切换显示状态的动画容器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AnimatedVisibility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，使用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visible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控制是否显示；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enter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是显示时的动画组合：垂直滑入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+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渐显；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exit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是隐藏时的动画组合：垂直滑出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+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渐隐。常用动画效果参考表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5.1x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18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26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行代码显示了蓝色背景矩形区域，宽度填满，固定高度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100.dp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，居中显示文字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6520180" y="605790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var visible by remember { mutableStateOf(true)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2 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Column(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modifier = Modifier.padding(16.dp),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horizontalAlignment = Alignment.CenterHorizontally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Button(onClick = { visible = !visible })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Text(if (visible) 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隐藏内容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" else 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显示内容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9 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10 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Spacer(modifier = Modifier.height(16.dp))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12 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AnimatedVisibility(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visible = visible,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enter = slideInVertically() + fadeIn(),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exit = slideOutVertically() + fadeOut()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Box(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19 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modifier = Modifier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20 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    .fillMaxWidth()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    .height(100.dp)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    .background(Color(0xFFE1F5FE)),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contentAlignment = Alignment.Center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Text("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这是一个可见性动画的示例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6.1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动画分类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2046605"/>
            <a:ext cx="10007600" cy="116967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基础动画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API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主要用于单一属性的变化控制，如尺寸、颜色、透明度等。这类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API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编写方式简洁，适合状态驱动式的动画绑定，即当某个值发生变化时，系统自动对该属性进行过渡。它们的优势在于快速实现、逻辑清晰、易于调试，尤其适合用于界面微交互，例如按钮按压、滑块值变化、颜色状态切换等局部动画需求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1457960" y="3326765"/>
          <a:ext cx="9198610" cy="2541905"/>
        </p:xfrm>
        <a:graphic>
          <a:graphicData uri="http://schemas.openxmlformats.org/drawingml/2006/table">
            <a:tbl>
              <a:tblPr firstRow="1" bandRow="1">
                <a:tableStyleId>{25AE9ADF-DC2E-4A2E-8650-0F963404D1F6}</a:tableStyleId>
              </a:tblPr>
              <a:tblGrid>
                <a:gridCol w="2905125"/>
                <a:gridCol w="6293485"/>
              </a:tblGrid>
              <a:tr h="318135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API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说明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</a:tr>
              <a:tr h="953135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animate*AsState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用于根据状态值的变化自动生成动画效果（如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animateFloatAsState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），实现状态驱动的动画。适合小范围 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UI 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变化。</a:t>
                      </a:r>
                      <a:endParaRPr lang="zh-CN" altLang="en-US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</a:tr>
              <a:tr h="635635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updateTransition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用于在多个动画属性之间同步过渡。通过状态变化驱动多个动画参数同时变换，适合复杂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UI 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组件的动画切换。</a:t>
                      </a:r>
                      <a:endParaRPr lang="zh-CN" altLang="en-US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</a:tr>
              <a:tr h="63500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InfiniteTransition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用于创建无限重复播放的动画（如波动、跳动、呼吸灯效果等），不依赖状态改变而持续运行。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203190" y="60553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基础动画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API</a:t>
            </a:r>
            <a:endParaRPr lang="en-US" altLang="zh-CN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6.4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高级动画</a:t>
            </a:r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9903460" cy="106235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6.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4.1 AnimatedVisibility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：可切换可见性的文本块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853440" y="2496185"/>
          <a:ext cx="10485120" cy="3823970"/>
        </p:xfrm>
        <a:graphic>
          <a:graphicData uri="http://schemas.openxmlformats.org/drawingml/2006/table">
            <a:tbl>
              <a:tblPr firstRow="1" bandRow="1">
                <a:tableStyleId>{9D646512-84C9-4345-8367-502F28C32898}</a:tableStyleId>
              </a:tblPr>
              <a:tblGrid>
                <a:gridCol w="3495040"/>
                <a:gridCol w="3495040"/>
                <a:gridCol w="3495040"/>
              </a:tblGrid>
              <a:tr h="335915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动画函数名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类型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功能说明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33591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fadeIn()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Enter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元素逐渐显示，透明度从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0 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到 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33591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fadeOut()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Exit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元素逐渐隐藏，透明度从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 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到 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0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33591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slideInVertically()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Enter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元素垂直滑入，从顶部或底部滑入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33591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slideOutVertically()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Exit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元素垂直滑出，向顶部或底部滑出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33591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slideInHorizontally()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Enter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元素水平滑入，从左侧或右侧滑入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335280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slideOutHorizontally()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Exit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元素水平滑出，向左或右侧滑出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46545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scaleIn()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Enter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元素从缩小状态（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scale = 0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）逐渐放大到原始大小</a:t>
                      </a:r>
                      <a:endParaRPr lang="zh-CN" altLang="en-US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33591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scaleOut()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Exit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元素从原始大小逐渐缩小消失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33591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expandIn()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Enter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元素从某个角落开始扩大（类似裁剪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+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放大）</a:t>
                      </a:r>
                      <a:endParaRPr lang="zh-CN" altLang="en-US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33591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shrinkOut()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Exit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元素向某个方向缩小至消失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779645" y="6320790"/>
            <a:ext cx="2632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常用动画效果函数一览</a:t>
            </a:r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6.4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高级动画</a:t>
            </a:r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9903460" cy="14935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6.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4.1 AnimatedVisibility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常用动画效果函数在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AnimatedVisibility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中可以组合使用，实现复杂的入场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/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退场效果。下面代码入场和退场各组合了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组动画效果：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3390265" y="4086860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AnimatedVisibility(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visible = visible,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enter = expandIn() + fadeIn() +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scaleIn() 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exit = shrinkOut() + fadeOut()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+ scaleOut()</a:t>
                      </a: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，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6 </a:t>
                      </a:r>
                      <a:endParaRPr 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6.4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高级动画</a:t>
            </a:r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9903460" cy="30683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6.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4.2 AnimatedContent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AnimatedContent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用于两个内容之间的切换动画的高级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API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。与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AnimatedVisibility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不同，它不仅处理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显示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/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隐藏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的动画，更擅长在两个内容状态变化时，平滑过渡显示新内容。特别适合数字跳动、页面切换、状态切换等场景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AnimatedContent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接收一个状态值作为目标内容，每当该状态发生变化时，旧内容会自动淡出或滑出，新内容则以动画形式替换。可以通过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transitionSpec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自定义过渡方式，也可使用默认动画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6.4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高级动画</a:t>
            </a:r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5797550" cy="130111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6.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4.2 AnimatedContent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：数字递增时的切换动画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下方例子展示了一个数字点击后自增，并使用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AnimatedContent 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自动实现切换动画的效果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118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355" y="327660"/>
            <a:ext cx="1687195" cy="1263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表格 1"/>
          <p:cNvGraphicFramePr/>
          <p:nvPr/>
        </p:nvGraphicFramePr>
        <p:xfrm>
          <a:off x="6550025" y="1591310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var count by remember { mutableStateOf(0)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2 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Column(horizontalAlignment = Alignment.CenterHorizontally)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Button(onClick = { count++ })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Text("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点击增加数字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7 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Spacer(modifier = Modifier.height(16.dp))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9 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10 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AnimatedContent(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targetState = count,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transitionSpec =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slideInVertically { it } + fadeIn() togetherWith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        slideOutVertically { -it } + fadeOut()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},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label = "CounterTransition"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) { targetCount -&gt;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Text(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19 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text = "$targetCount",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20 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fontSize = 32.sp,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fontWeight = FontWeight.Bold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186815" y="3078480"/>
            <a:ext cx="5236210" cy="3633470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 algn="just" defTabSz="266700" fontAlgn="auto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行代码声明一个状态变量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count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，用于记录当前的数字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,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初始值为 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0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，状态由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remember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管理。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algn="just" defTabSz="266700" fontAlgn="auto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10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16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AnimatedContent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动画核心代码。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algn="just" defTabSz="266700" fontAlgn="auto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targetState = count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是动画内容的状态值，根据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count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自动更新。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algn="just" defTabSz="266700" fontAlgn="auto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14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transitionSpec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定义过渡动画：滑入（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slideInVertically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），从下方滑入（正向滑动）；滑出（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slideOutVertically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），向上滑出（负向滑动）；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fadeIn + fadeOut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同时配合透明度渐变；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togetherWith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表示进出动画同时进行；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label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是动画标签，便于调试或跟踪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6.4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高级动画</a:t>
            </a:r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349865" cy="199771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6.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4.3 Modifier.animate*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Jetpack Compose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中提供了多个以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animate* 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命名的修饰符（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Modifier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），它们可以自动侦测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属性的变化，并添加平滑过渡动画，无需显式管理动画状态。这些动画通常用于局部变化的元素，如尺寸调整、位置变化、颜色渐变等。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只需在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Modifier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中链式添加相应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animate*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修饰符即可，系统会自动检测属性变更，并执行默认动画或允许自定义动画参数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1118235" y="3810000"/>
          <a:ext cx="9902190" cy="2644775"/>
        </p:xfrm>
        <a:graphic>
          <a:graphicData uri="http://schemas.openxmlformats.org/drawingml/2006/table">
            <a:tbl>
              <a:tblPr firstRow="1" bandRow="1">
                <a:tableStyleId>{DAC8AD98-14EB-470A-9640-2F994A978612}</a:tableStyleId>
              </a:tblPr>
              <a:tblGrid>
                <a:gridCol w="3300730"/>
                <a:gridCol w="3300730"/>
                <a:gridCol w="3300730"/>
              </a:tblGrid>
              <a:tr h="528955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修饰符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说明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常见用途示例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52895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Modifier.animateContentSize()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为尺寸变化添加动画过渡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文本展开、折叠面板、自适应容器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52895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Modifier.animateItemPlacement()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在懒加载列表中项位置发生变化时自动过渡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拖动排序、插入删除列表项动画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52895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Modifier.animateEnterExit()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自定义组合项的进入和退出动画，配合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AnimatedVisibility</a:t>
                      </a: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使用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卡片淡入淡出、滑入滑出等过渡动画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52895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Modifier.animateContentPadding()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内容的内边距变化时进行动画（部分版本中支持）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内部留白动画、响应式布局变化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631055" y="6551295"/>
            <a:ext cx="29305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用的</a:t>
            </a:r>
            <a:r>
              <a:rPr lang="en-US" altLang="zh-CN" sz="14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Modifier.animate*() </a:t>
            </a:r>
            <a:r>
              <a:rPr lang="zh-CN" altLang="en-US" sz="14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修饰符</a:t>
            </a:r>
            <a:endParaRPr lang="zh-CN" altLang="en-US" sz="140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6.4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高级动画</a:t>
            </a:r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5174615" cy="302704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6.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4.3 Modifier.animate*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：文本长度变化时自动动画过渡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点击文本时，切换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expanded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状态，使第一段文字内容从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短文本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变为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长文本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，切换时内容区域的大小变更会带有平滑动画效果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132" name="图片 132" descr="屏幕截图 2025-04-10 0255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378" y="2633663"/>
            <a:ext cx="790575" cy="765175"/>
          </a:xfrm>
          <a:prstGeom prst="rect">
            <a:avLst/>
          </a:prstGeom>
        </p:spPr>
      </p:pic>
      <p:pic>
        <p:nvPicPr>
          <p:cNvPr id="131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398" y="2794953"/>
            <a:ext cx="1906905" cy="4425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表格 1"/>
          <p:cNvGraphicFramePr/>
          <p:nvPr/>
        </p:nvGraphicFramePr>
        <p:xfrm>
          <a:off x="6319520" y="1508125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var expanded by remember { mutableStateOf(false)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2 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Column(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modifier = Modifier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.padding(16.dp)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.clickable { expanded = !expanded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Text(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9 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text = if (expanded) 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这是一段展开后的长文本，展示更多内容。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" else 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短文本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",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10 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modifier = Modifier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.background(Color.LightGray)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.padding(8.dp)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.animateContentSize(), 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关键修饰符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fontSize = 16.sp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16 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Spacer(modifier = Modifier.height(8.dp))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18 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19 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Text(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20 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text = if (expanded) 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点击收起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" else 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点击展开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",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color = Color.Blue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183005" y="4875530"/>
            <a:ext cx="45815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9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行代码声明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expanded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状态，用来表示当前内容是否展开。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13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行代码使用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animateContentSize()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修饰符，让文本尺寸的改变带有动画过渡效果，如果不加这个修饰符的话，尺寸变化是瞬时的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6.4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高级动画</a:t>
            </a:r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5904230" cy="23558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6.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4.3 Modifier.animate*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：显示和隐藏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代码使用了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AnimatedVisibility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animateEnterExit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来控制组件的显示和隐藏动画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3005" y="4065270"/>
            <a:ext cx="5311140" cy="2738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行代码定义一个布尔状态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visible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，用于控制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Box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的显示与隐藏。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14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AnimatedVisibility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控制显示，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visible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true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时内容出现，为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false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时内容消失。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Box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是被动画包裹的主要组件，使用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animateEnterExit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指定了进入和退出动画，其中进入动画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放大（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scaleIn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+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淡入（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fadeIn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）效果；退出动画是缩小（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scaleOut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+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淡出（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fadeOut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）效果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135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075" y="2159000"/>
            <a:ext cx="1214120" cy="1383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833" y="2209483"/>
            <a:ext cx="1128395" cy="128206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表格 6"/>
          <p:cNvGraphicFramePr/>
          <p:nvPr/>
        </p:nvGraphicFramePr>
        <p:xfrm>
          <a:off x="6579870" y="717550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var visible by remember { mutableStateOf(true)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2 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Column(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modifier = Modifier.fillMaxSize(),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verticalArrangement = Arrangement.Center,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horizontalAlignment = Alignment.CenterHorizontally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Button(onClick = { visible = !visible })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9 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Text(if (visible) 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隐藏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" else 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显示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10 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11 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Spacer(modifier = Modifier.height(16.dp))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13 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AnimatedVisibility(visible = visible)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Box(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modifier = Modifier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    .size(150.dp)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    .background(Color.Cyan)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19 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    .animateEnterExit(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20 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        enter = scaleIn() + fadeIn(),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        exit = scaleOut() + fadeOut()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    ),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contentAlignment = Alignment.Center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Text("Hello")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6.5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手势系统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097770" cy="419608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在移动应用中，用户的交互方式越来越丰富，如何响应点击、拖拽、滑动、缩放等各种手势，成为现代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开发中的核心能力之一。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Jetpack Compose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提供了一套简洁而强大的方式来处理用户手势输入，从最基本的点击，到复杂的多点触控缩放，开发者都可以通过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Modifier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灵活实现。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掌握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Jetpack Compose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中主流的手势处理方式，不仅能够应对简单的点击和滚动，还能实现响应灵敏、用户体验优秀的拖动、缩放和旋转等复杂交互。这些能力将构建更加动态、自然的现代移动界面打下坚实基础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lity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animateEnterExit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来控制组件的显示和隐藏动画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6.5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手势系统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250805" cy="17081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6.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5.1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点击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Modifier.clickable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是最常用的交互修饰符之一。它可以让一个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Composable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组件具备点击行为，并在用户点击时触发对应的回调函数。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相比传统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的点击函数，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clickable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更加先进，并支持点击态、无障碍功能和涟漪效果等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基本语法：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3005" y="5453380"/>
            <a:ext cx="9658350" cy="996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enabled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表示是否可点击，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onClick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是点击回调函数。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onClickLabel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role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都是无障碍辅助功能，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onClickLabel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是一段文字，用来说明用途。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role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表示语义角色，说明这个组件是什么，例如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Role.Button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或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Role.Checkbox</a:t>
            </a:r>
            <a:endParaRPr lang="en-US" altLang="zh-CN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10" name="表格 9"/>
          <p:cNvGraphicFramePr/>
          <p:nvPr/>
        </p:nvGraphicFramePr>
        <p:xfrm>
          <a:off x="3009265" y="3818255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Modifier.clickable(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enabled: Boolean = true,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onClickLabel: String? = null,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role: Role? = null,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onClick: () -&gt; Unit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 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6.5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手势系统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250805" cy="70802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6.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5.1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点击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：点击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Box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显示提示信息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3005" y="2599055"/>
            <a:ext cx="9658350" cy="398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点击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Box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后，背景颜色在灰色和绿色之间切换，文本内容同步切换为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"Clicked!"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或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"Click Me"</a:t>
            </a:r>
            <a:endParaRPr lang="en-US" altLang="zh-CN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23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353" y="4076065"/>
            <a:ext cx="1246505" cy="1235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570" y="4075748"/>
            <a:ext cx="1270000" cy="12655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表格 1"/>
          <p:cNvGraphicFramePr/>
          <p:nvPr/>
        </p:nvGraphicFramePr>
        <p:xfrm>
          <a:off x="6338570" y="2997200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var clicked by remember { mutableStateOf(true)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2 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Box(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modifier = Modifier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.size(120.dp)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.background(if (clicked) Color.Green else Color.Gray)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.clickable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   clicked = !clicked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},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contentAlignment = Alignment.Center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Text(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text = if (clicked) "Clicked!" else "Click Me",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color = Color.White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310005" y="6390640"/>
            <a:ext cx="10741660" cy="398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7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clickable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表明，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Box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这个组件在被点击时，就会执行第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8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行代码，将布尔状态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clicked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的值反转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6.1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动画分类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2046605"/>
            <a:ext cx="10007600" cy="289623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高级动画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API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更加强调复杂场景下的多属性协调、结构性变化和动画组合。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支持在多个状态之间进行过渡，能够灵活控制动画的生命周期和过渡效果，常用于内容的显示与隐藏、组件切换、列表项增删等场景；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这类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API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更适合需要细致表现力和用户感知明确的动画场合，如页面层级转换、模块动态展开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/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折叠、标签页滑动切换等；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1448435" y="3620770"/>
          <a:ext cx="9040495" cy="2240280"/>
        </p:xfrm>
        <a:graphic>
          <a:graphicData uri="http://schemas.openxmlformats.org/drawingml/2006/table">
            <a:tbl>
              <a:tblPr firstRow="1" bandRow="1">
                <a:tableStyleId>{C444BB06-F024-483F-B718-AEEAA3AB1B0E}</a:tableStyleId>
              </a:tblPr>
              <a:tblGrid>
                <a:gridCol w="2854325"/>
                <a:gridCol w="6186170"/>
              </a:tblGrid>
              <a:tr h="28067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API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说明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</a:tr>
              <a:tr h="56007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AnimatedVisibility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根据布尔值控制内容的显隐，并自动添加入场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离场动画；适合组件出现或消失时添加动画效果。</a:t>
                      </a:r>
                      <a:endParaRPr lang="zh-CN" altLang="en-US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</a:tr>
              <a:tr h="56007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AnimatedContent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当内容变化时，通过淡入淡出、滑动等动画平滑切换新旧内容；适合文字、页面片段等的动态过渡。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</a:tr>
              <a:tr h="83947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Modifier.animate*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为布局属性（如大小、位置、偏移等）添加动画效果，常与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animateContentSize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、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animateItemPlacement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等一起使用。</a:t>
                      </a:r>
                      <a:endParaRPr lang="zh-CN" altLang="en-US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ctr" anchorCtr="1"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209540" y="60312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高级动画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API</a:t>
            </a:r>
            <a:endParaRPr lang="en-US" altLang="zh-CN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6.5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手势系统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250805" cy="367538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6.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5.2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拖动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Modifier.draggable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用于响应拖拽手势的修饰符。它允许检测用户在某个方向上的拖动，并在拖动过程中更新状态（如位置、值等），非常适合实现横向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/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纵向滑块、拖动卡片等场景。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Draggable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的高级拖拽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API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，不需要手动处理手势事件，而是通过内建机制管理拖拽逻辑，支持指定方向、状态回调与事件监听等功能。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685800" lvl="2" indent="0" fontAlgn="auto">
              <a:lnSpc>
                <a:spcPts val="2400"/>
              </a:lnSpc>
              <a:spcBef>
                <a:spcPts val="300"/>
              </a:spcBef>
              <a:buNone/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6.5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手势系统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250805" cy="68897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6.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5.2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拖动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基本语法：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3165" y="2447290"/>
            <a:ext cx="4801235" cy="4323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orientation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指定拖动的方向，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Horizontal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是水平方向，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Vertical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是垂直方向，用于告诉系统当前拖动应该捕捉哪一轴的手势。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state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负责接收拖动产生的偏移量（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delta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），是拖动逻辑的核心。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Compose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会在拖动时不断调用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onDelta(delta)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enabled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是否启用拖动功能，默认为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true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，可以合状态变量控制交互性。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reverseDirection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表示是否反转拖动方向，默认为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false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，表示手势方向与位移方向一致。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interactionSource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用于追踪用户交互行为的来源对象，主要用于控制涟漪效果的动画状态，并实现进行视觉反馈，对高级交互控件或自定义效果开发者更有用。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6236335" y="2561590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Modifier.draggable(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orientation: Orientation,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state: DraggableState,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enabled: Boolean = true,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reverseDirection: Boolean = false,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interactionSource: MutableInteractionSource? = null,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onDragStarted: ((startPosition: Offset) -&gt; Unit)? = null,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onDragStopped: ((velocity: Float) -&gt; Unit)? = null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309360" y="4542155"/>
            <a:ext cx="5142865" cy="2228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onDragStarted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是拖动开始时的回调函数，参数为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Offset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类型，表示初始触点的坐标位置（相对于组件），用来记录初始位置或显示拖动提示等。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onDragStopped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：拖动停止时的回调函数，参数为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Float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类型，表示拖动结束时的滑动速度（像素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/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秒）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6.5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手势系统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250805" cy="68897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6.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5.2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拖动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：水平拖动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Box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组件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3165" y="2859405"/>
            <a:ext cx="5116195" cy="6927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用户可以左右拖动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Box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Box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会根据拖动距离实时偏移位置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66495" y="3489960"/>
            <a:ext cx="5142865" cy="3126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行代码定义了一个变量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offsetX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，记录当前水平偏移量，初始值是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0f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5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行代码创建了一个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DraggableState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。每次用户拖动时，系统会计算出位移量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delta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（浮点数），并回调给这个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lambda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，将把偏移量加到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offsetX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上。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9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行代码定根据当前的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offsetX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实时设置水平位置。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14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行代码添加了可水平拖动功能，并关联到上面定义的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draggableState</a:t>
            </a:r>
            <a:endParaRPr lang="en-US" altLang="zh-CN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27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50" y="2089150"/>
            <a:ext cx="1828165" cy="701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表格 6"/>
          <p:cNvGraphicFramePr/>
          <p:nvPr/>
        </p:nvGraphicFramePr>
        <p:xfrm>
          <a:off x="6427470" y="2500630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var offsetX by remember { mutableStateOf(0f)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2 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val draggableState = rememberDraggableState { delta -&gt;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offsetX += delta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6 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Box(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modifier = Modifier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.offset { IntOffset(offsetX.toInt(), 0)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.size(120.dp)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.background(Color.Blue)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.draggable(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   orientation = Orientation.Horizontal,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   state = draggableState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),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contentAlignment = Alignment.Center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Text("Drag me", color = Color.White)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6.5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手势系统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250805" cy="68897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6.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5.2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拖动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：可拖拽的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Box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，支持松手后滑动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3165" y="2500630"/>
            <a:ext cx="5577205" cy="713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本示例将拖动行为与物理动画（如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animateDecay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）结合，模拟出手指松开后内容继续滑动的自然惯性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73240" y="1365250"/>
            <a:ext cx="5142865" cy="5310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行代码创建一个协程作用域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scope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，用于在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Composable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中启动协程。用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rememberCoroutineScope()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可以避免重组时作用域丢失，是在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控制中处理异步动画的推荐方式。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行代码创建一个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Animatable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对象，初始值为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0f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，用于记录和控制拖动时的偏移量。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rememberDraggableState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中用于创建拖动响应的状态，传入的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delta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是每次手指拖动时的位移增量（单位为像素）。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5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行代码在协程作用域中启动一个协程，用于处理异步操作。因为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snapTo()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是一个挂起函数，必须在协程中启动。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6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行代码调用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snapTo()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，立即更新偏移值（没有动画过渡）。每次拖动时将偏移值加上增量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delta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，从而实现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实时跟随手指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的拖动效果。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29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508" y="990283"/>
            <a:ext cx="2747645" cy="109664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表格 11"/>
          <p:cNvGraphicFramePr/>
          <p:nvPr/>
        </p:nvGraphicFramePr>
        <p:xfrm>
          <a:off x="1193165" y="3261995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val scope = rememberCoroutineScope()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val animOffset = remember { Animatable(0f)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3 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val draggableState = rememberDraggableState { delta -&gt;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scope.launch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拖动过程中更新偏移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animOffset.snapTo(animOffset.value + delta)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9 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10 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Box(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modifier = Modifier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.offset { IntOffset(animOffset.value.toInt(), 0)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.size(120.dp)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.background(Color(0xFF4CAF50))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.draggable(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6.5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手势系统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250805" cy="68897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6.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5.2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拖动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：可拖拽的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Box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，支持松手后滑动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93165" y="2500630"/>
            <a:ext cx="10095230" cy="713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本示例将拖动行为与物理动画（如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animateDecay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）结合，模拟出手指松开后内容继续滑动的自然惯性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93840" y="3213735"/>
            <a:ext cx="5142865" cy="34226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19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24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行代码实现惯性滑动。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19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行代码当手指停止拖动时，这个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lambda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会被调用。参数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velocity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就是松手瞬间的滑动速度，单位通常是像素每秒（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px/s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21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行代码因为动画函数是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suspend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（挂起函数），所以必须在协程中执行。这里使用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scope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启动协程，确保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生命周期安全。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22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23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animateDecay()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是一个惯性滑动动画函数，使用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initialVelocity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启动动画滑动速度，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exponentialDecay()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定义了速度如何指数式衰减，越来越慢直到停止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29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508" y="990283"/>
            <a:ext cx="2747645" cy="109664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表格 11"/>
          <p:cNvGraphicFramePr/>
          <p:nvPr/>
        </p:nvGraphicFramePr>
        <p:xfrm>
          <a:off x="1193165" y="3213735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orientation = Orientation.Horizontal,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state = draggableState,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19 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onDragStopped = { velocity -&gt;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20 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    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惯性滑动动画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    scope.launch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        animOffset.animateDecay(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            initialVelocity = velocity,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            animationSpec = exponentialDecay()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        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),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29 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contentAlignment = Alignment.Center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30 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Text("Fling me!", color = Color.White)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6.5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手势系统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500360" cy="483425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6.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5.3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多点触控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Modifier.transformable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提供的一个多点触控变换修饰符，用于捕捉用户通过手势进行的缩放（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Zoom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）、旋转（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Rotate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）和移动（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Pan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）操作。常用于需要图像查看、地图浏览、图形绘制等可交互场景中，允许用户通过双指或多指手势对组件进行变形控制。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通过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transformable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，开发者可以对以下三种变换手势进行监听和处理：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缩放：用户双指合拢或张开时触发，用于调整组件大小。</a:t>
            </a:r>
            <a:endParaRPr lang="zh-CN" altLang="en-US" sz="162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旋转：用户双指旋转时触发，用于旋转组件。</a:t>
            </a:r>
            <a:endParaRPr lang="zh-CN" altLang="en-US" sz="162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位移：用户拖动手势时触发，用于平移组件位置。</a:t>
            </a:r>
            <a:endParaRPr lang="zh-CN" altLang="en-US" sz="162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Modifier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本身不会对视图进行变换，只是提供手势监听器，开发者需自行将变换值应用到组件，通常配合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graphicsLayer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或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Modifier.offset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等使用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6.5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手势系统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500360" cy="483425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6.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5.3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多点触控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685800" lvl="2" indent="0" fontAlgn="auto">
              <a:lnSpc>
                <a:spcPts val="2400"/>
              </a:lnSpc>
              <a:spcBef>
                <a:spcPts val="300"/>
              </a:spcBef>
              <a:buNone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基本语法：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）通过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rememberTransformableState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创建状态监听器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zoomChange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表示当前缩放的相对变化值，例如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1.1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表示放大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10%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；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offsetChange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表示平移量，类型为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Offset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；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rotationChange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表示旋转变化值，单位为角度（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Float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）将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transformable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应用于目标组件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该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Modifier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应放在实际视图变换的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Modifier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（如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graphicsLayer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）之后，用于接收并处理手势变化。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1869440" y="2877820"/>
          <a:ext cx="9220835" cy="1306830"/>
        </p:xfrm>
        <a:graphic>
          <a:graphicData uri="http://schemas.openxmlformats.org/drawingml/2006/table">
            <a:tbl>
              <a:tblPr/>
              <a:tblGrid>
                <a:gridCol w="9220835"/>
              </a:tblGrid>
              <a:tr h="130683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 state = rememberTransformableState { zoomChange, offsetChange, rotationChange -&gt;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// </a:t>
                      </a:r>
                      <a:r>
                        <a:rPr lang="zh-CN" altLang="en-US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处理缩放、移动、旋转变换值</a:t>
                      </a:r>
                      <a:endParaRPr lang="zh-CN" altLang="en-US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1869440" y="5222240"/>
          <a:ext cx="9220835" cy="318135"/>
        </p:xfrm>
        <a:graphic>
          <a:graphicData uri="http://schemas.openxmlformats.org/drawingml/2006/table">
            <a:tbl>
              <a:tblPr/>
              <a:tblGrid>
                <a:gridCol w="9220835"/>
              </a:tblGrid>
              <a:tr h="318135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Modifier.transformable(state)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9" name="Text Placeholder 33"/>
          <p:cNvSpPr txBox="1"/>
          <p:nvPr/>
        </p:nvSpPr>
        <p:spPr>
          <a:xfrm>
            <a:off x="589915" y="1732280"/>
            <a:ext cx="11099165" cy="176784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6.5.3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多点触控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：缩放、旋转和平移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这段代码展示了如何使用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transformable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graphicsLayer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实现多点手势变换（缩放、旋转和平移）。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提示一下，在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模拟器中可以按住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ctrl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配合鼠标左键模拟双指操作。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342900" lvl="1" indent="0" fontAlgn="auto">
              <a:lnSpc>
                <a:spcPts val="2400"/>
              </a:lnSpc>
              <a:spcBef>
                <a:spcPts val="300"/>
              </a:spcBef>
              <a:buNone/>
            </a:pPr>
            <a:endParaRPr lang="en-US" altLang="zh-CN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160" y="490220"/>
            <a:ext cx="1513840" cy="18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497830" y="950595"/>
            <a:ext cx="4064000" cy="6572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685800" lvl="2" indent="0">
              <a:buNone/>
            </a:pP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857250" lvl="2" indent="-171450">
              <a:buFont typeface="Arial" panose="020B0604020202020204" pitchFamily="34" charset="0"/>
              <a:buChar char="•"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transformable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示例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1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342900" lvl="1" indent="0">
              <a:buNone/>
            </a:pP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5736590" y="3760470"/>
          <a:ext cx="6096635" cy="2842260"/>
        </p:xfrm>
        <a:graphic>
          <a:graphicData uri="http://schemas.openxmlformats.org/drawingml/2006/table">
            <a:tbl>
              <a:tblPr/>
              <a:tblGrid>
                <a:gridCol w="6096635"/>
              </a:tblGrid>
              <a:tr h="284226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var scale by remember { mutableStateOf(1f)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var rotation by remember { mutableStateOf(0f)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var offset by remember { mutableStateOf(Offset.Zero)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val state = rememberTransformableState { zoomChange, offsetChange, rotationChange -&gt;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scale *= zoomChange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rotation += rotationChange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offset += offsetChange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 Placeholder 33"/>
          <p:cNvSpPr txBox="1"/>
          <p:nvPr/>
        </p:nvSpPr>
        <p:spPr>
          <a:xfrm>
            <a:off x="519430" y="3760470"/>
            <a:ext cx="5121910" cy="291211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行到第</a:t>
            </a: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行代码，</a:t>
            </a: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scale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记录当前的缩放比例（默认为</a:t>
            </a: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1f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，不缩放）。</a:t>
            </a: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rotation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记录当前的旋转角度（单位为度）。</a:t>
            </a: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offset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记录当前的平移位移（类型为</a:t>
            </a: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Offset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，包含</a:t>
            </a: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x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y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坐标）。</a:t>
            </a:r>
            <a:endParaRPr lang="zh-CN" altLang="en-US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行到第</a:t>
            </a: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8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行代码，</a:t>
            </a: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rememberTransformableState 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提供了对捏合、旋转、拖动的手势响应。每次手势变化都会触发</a:t>
            </a: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zoomChange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（缩放倍数）、</a:t>
            </a: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offsetChange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（位移变化）和</a:t>
            </a:r>
            <a:r>
              <a:rPr lang="en-US" altLang="zh-CN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rotationChange</a:t>
            </a:r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（角度变化）。</a:t>
            </a:r>
            <a:endParaRPr lang="zh-CN" altLang="en-US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6.5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手势系统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9" name="Text Placeholder 33"/>
          <p:cNvSpPr txBox="1"/>
          <p:nvPr/>
        </p:nvSpPr>
        <p:spPr>
          <a:xfrm>
            <a:off x="589915" y="1732280"/>
            <a:ext cx="11099165" cy="69151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6.5.3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多点触控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：缩放、旋转和平移</a:t>
            </a:r>
            <a:endParaRPr lang="en-US" altLang="zh-CN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160" y="490220"/>
            <a:ext cx="1513840" cy="18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497830" y="950595"/>
            <a:ext cx="4064000" cy="6572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685800" lvl="2" indent="0">
              <a:buNone/>
            </a:pP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857250" lvl="2" indent="-171450">
              <a:buFont typeface="Arial" panose="020B0604020202020204" pitchFamily="34" charset="0"/>
              <a:buChar char="•"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transformable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示例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1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342900" lvl="1" indent="0">
              <a:buNone/>
            </a:pP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5736590" y="2689225"/>
          <a:ext cx="6096635" cy="2842260"/>
        </p:xfrm>
        <a:graphic>
          <a:graphicData uri="http://schemas.openxmlformats.org/drawingml/2006/table">
            <a:tbl>
              <a:tblPr/>
              <a:tblGrid>
                <a:gridCol w="6096635"/>
              </a:tblGrid>
              <a:tr h="284226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r>
                        <a:rPr lang="en-US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Box(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r>
                        <a:rPr lang="en-US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Modifier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  <a:r>
                        <a:rPr lang="en-US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.graphicsLayer(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r>
                        <a:rPr lang="en-US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   scaleX = scale,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  <a:r>
                        <a:rPr lang="en-US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   scaleY = scale,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  <a:r>
                        <a:rPr lang="en-US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   rotationZ = rotation,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  <a:r>
                        <a:rPr lang="en-US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   translationX = offset.x,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  <a:r>
                        <a:rPr lang="en-US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   translationY = offset.y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  <a:r>
                        <a:rPr lang="en-US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</a:t>
                      </a:r>
                      <a:r>
                        <a:rPr lang="en-US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.transformable(state = state)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  <a:r>
                        <a:rPr lang="en-US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.background(Color.Blue)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</a:t>
                      </a:r>
                      <a:r>
                        <a:rPr lang="en-US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.fillMaxSize()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</a:t>
                      </a:r>
                      <a:r>
                        <a:rPr lang="en-US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 Placeholder 33"/>
          <p:cNvSpPr txBox="1"/>
          <p:nvPr/>
        </p:nvSpPr>
        <p:spPr>
          <a:xfrm>
            <a:off x="519430" y="2897505"/>
            <a:ext cx="5121910" cy="172021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第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11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行到第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17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行代码，将用户通过手势操作产生的变换（缩放、旋转、平移）应用到视图层，产生可视变化。</a:t>
            </a:r>
            <a:endParaRPr lang="zh-CN" altLang="en-US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第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18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行代码启用对多点变换手势的监听，不会改变视图，仅将变换事件传给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state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。</a:t>
            </a:r>
            <a:endParaRPr lang="zh-CN" altLang="en-US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6.5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手势系统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9" name="Text Placeholder 33"/>
          <p:cNvSpPr txBox="1"/>
          <p:nvPr/>
        </p:nvSpPr>
        <p:spPr>
          <a:xfrm>
            <a:off x="589915" y="1732280"/>
            <a:ext cx="10793095" cy="48196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6.5.4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滚动</a:t>
            </a:r>
            <a:endParaRPr lang="en-US" altLang="zh-CN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/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Modifier.verticalScroll</a:t>
            </a: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（垂直滚动）和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Modifier.horizontalScroll</a:t>
            </a: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（水平滚动）用于实现垂直或水平滚动的修饰符，适用于内容较少、不需要懒加载的滚动场景。配合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rememberScrollState </a:t>
            </a: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使用，可自动布局全部子项并添加滚动能力，使用简单、便于快速实现基础滚动效果，适合静态内容展示或小型页面。</a:t>
            </a:r>
            <a:endParaRPr lang="zh-CN" altLang="en-US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/>
            <a:endParaRPr lang="en-US" altLang="zh-CN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/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Modifier.scrollable</a:t>
            </a: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用于实现手势滚动的修饰符。与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verticalScroll</a:t>
            </a: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不同，它不会自动布局内容，而是需要开发者自行处理偏移逻辑。通过与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rememberScrollableState</a:t>
            </a: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配合使用，可以捕捉滚动手势并获取滚动距离，用于控制组件的位置、动画或其他效果。支持设置方向（垂直或水平），适合构建自定义滑动行为或复杂交互组件，是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Compose</a:t>
            </a: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中底层手势处理的重要工具之一，适用于需要精细控制滚动响应的场景。</a:t>
            </a:r>
            <a:endParaRPr lang="zh-CN" altLang="en-US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/>
            <a:endParaRPr lang="en-US" altLang="zh-CN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/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verticalScroll/ horizontalScroll</a:t>
            </a: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是基于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scrollState</a:t>
            </a: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自动处理滚动行为的，适合大多数使用场景。而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scrollable</a:t>
            </a: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是低级别的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Modifier</a:t>
            </a: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，需要自己处理滚动逻辑，适合实现自定义效果，比如视差、惯性控制等</a:t>
            </a:r>
            <a:endParaRPr lang="en-US" altLang="zh-CN" sz="16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6.5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手势系统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基础动画</a:t>
            </a:r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793095" cy="13906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6.2.1 animate*AsState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所有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animate*AsState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都是基于状态驱动的动画（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State-driven Animation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），默认使用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spring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动画（基于弹簧模型的动画类型），但可通过参数自定义如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tween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keyframes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等内容，适合处理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属性随状态改变时的过渡效果，如按钮变色、元素放大缩小等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863600" y="3129915"/>
          <a:ext cx="10485120" cy="3645535"/>
        </p:xfrm>
        <a:graphic>
          <a:graphicData uri="http://schemas.openxmlformats.org/drawingml/2006/table">
            <a:tbl>
              <a:tblPr firstRow="1" bandRow="1">
                <a:tableStyleId>{2E284A58-D1E0-48B3-920F-8F0EA736F656}</a:tableStyleId>
              </a:tblPr>
              <a:tblGrid>
                <a:gridCol w="3495040"/>
                <a:gridCol w="3495040"/>
                <a:gridCol w="3495040"/>
              </a:tblGrid>
              <a:tr h="266065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API 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名称</a:t>
                      </a:r>
                      <a:endParaRPr lang="zh-CN" altLang="en-US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支持类型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功能说明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26606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animateFloatAsState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Float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对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Float </a:t>
                      </a: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值进行平滑动画过渡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26606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animateDpAsState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Dp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对尺寸（如宽度、高度）进行动画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26606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animateIntAsState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对整型值进行平滑过渡，适用于计数、索引等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26606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animateColorAsState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Color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颜色渐变动画，常用于背景、字体颜色等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26606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animateOffsetAsState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Offset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用于实现位置偏移的动画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26606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animateSizeAsState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Size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控制尺寸宽高的变化动画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26606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animateRectAsState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Rect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对矩形区域进行动画，常用于裁剪、边界过渡等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26606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animateIntOffsetAsState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IntOffset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类似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Offset</a:t>
                      </a: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，但使用整型像素偏移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26606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animateIntSizeAsState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IntSize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整型尺寸动画，可用于精准控制像素级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UI 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元素变化</a:t>
                      </a:r>
                      <a:endParaRPr lang="zh-CN" altLang="en-US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26606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animateValueAsState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泛型（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T</a:t>
                      </a: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）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通用动画函数，支持自定义类型，但需提供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TwoWayConverter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9" name="Text Placeholder 33"/>
          <p:cNvSpPr txBox="1"/>
          <p:nvPr/>
        </p:nvSpPr>
        <p:spPr>
          <a:xfrm>
            <a:off x="589915" y="1732280"/>
            <a:ext cx="5242560" cy="116713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6.5.4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滚动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/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示例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1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：使用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horizontalScroll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实现水平滚动</a:t>
            </a:r>
            <a:endParaRPr lang="zh-CN" altLang="en-US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/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这个例子中创建了一个可横向滚动的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Row</a:t>
            </a: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/>
            <a:endParaRPr lang="zh-CN" altLang="en-US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6.5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手势系统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0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470" y="1257300"/>
            <a:ext cx="3458210" cy="137541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850265" y="2962910"/>
            <a:ext cx="5098415" cy="37998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行代码创建并记住一个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ScrollState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实例，用于控制和追踪滚动位置。这是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的高层封装，不需要手动处理滚动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delta</a:t>
            </a:r>
            <a:endParaRPr lang="en-US" altLang="zh-CN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lvl="1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第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3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行到第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7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行代码，创建一个横向的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Row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布局。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Row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本身宽度占满父布局，但子项可以超出这个范围。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horizontalScroll(scrollState)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为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Row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添加横向滚动能力，用户滑动时内容可以水平移动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+mn-ea"/>
            </a:endParaRPr>
          </a:p>
          <a:p>
            <a:pPr marL="285750" lvl="1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9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16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行代码，复创建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10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个灰色方块，尺寸为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 150x150dp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，四周留有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4dp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间距，背景颜色为灰色。这些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Box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会按顺序在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Row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中排列，超过屏幕宽度的部分就可以通过横向滚动查看。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lvl="1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en-US" altLang="zh-CN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14" name="表格 13"/>
          <p:cNvGraphicFramePr/>
          <p:nvPr>
            <p:custDataLst>
              <p:tags r:id="rId3"/>
            </p:custDataLst>
          </p:nvPr>
        </p:nvGraphicFramePr>
        <p:xfrm>
          <a:off x="6188075" y="2962910"/>
          <a:ext cx="5715635" cy="2553970"/>
        </p:xfrm>
        <a:graphic>
          <a:graphicData uri="http://schemas.openxmlformats.org/drawingml/2006/table">
            <a:tbl>
              <a:tblPr/>
              <a:tblGrid>
                <a:gridCol w="5715635"/>
              </a:tblGrid>
              <a:tr h="255397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val scrollState = rememberScrollState()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2 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Row(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modifier = Modifier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.fillMaxWidth()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.horizontalScroll(scrollState)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子项可以是多个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Box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、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Image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、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Text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等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9 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repeat(10)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10 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Box(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modifier = Modifier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    .size(150.dp)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    .padding(4.dp)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    .background(Color.Gray)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9" name="Text Placeholder 33"/>
          <p:cNvSpPr txBox="1"/>
          <p:nvPr/>
        </p:nvSpPr>
        <p:spPr>
          <a:xfrm>
            <a:off x="589915" y="1802130"/>
            <a:ext cx="8985250" cy="149288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6.5.4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滚动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：使用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scrollable</a:t>
            </a: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实现垂直手势滚动</a:t>
            </a:r>
            <a:endParaRPr lang="zh-CN" altLang="en-US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这个例子展示了可以通过手势上下拖动的色块，共有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个色块，并且这两个色块的移动速度是不同的</a:t>
            </a:r>
            <a:endParaRPr lang="zh-CN" altLang="en-US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6.5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手势系统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50265" y="3220085"/>
            <a:ext cx="5245735" cy="3417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行代码定义一个可变状态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offsetY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，初始值为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0f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。用来记录垂直方向的偏移量，随着滚动而改变。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6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rememberScrollableState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创建一个可滚动的状态对象。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delta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是用户滚动的距离（单位是像素，可能是正负），将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delta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累加到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offsetY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上，表示视图被移动的总偏移量，返回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delta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表示开发者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消费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了所有的滚动。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8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15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行代码创建了一个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Box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容器，占据屏幕全部空间。使用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Modifier.scrollable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添加垂直滚动行为，绑定前面的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scrollState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280" y="1072515"/>
            <a:ext cx="1976120" cy="19761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表格 4"/>
          <p:cNvGraphicFramePr/>
          <p:nvPr/>
        </p:nvGraphicFramePr>
        <p:xfrm>
          <a:off x="6297930" y="3324225"/>
          <a:ext cx="5411470" cy="3208655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3208655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var offsetY by remember { mutableStateOf(0f)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2 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val scrollState = rememberScrollableState { delta -&gt;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offsetY += delta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delta 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返回实际消费的滚动距离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7 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Box(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9 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modifier = Modifier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10 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.fillMaxSize()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.scrollable(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state = scrollState,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orientation = Orientation.Vertical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9" name="Text Placeholder 33"/>
          <p:cNvSpPr txBox="1"/>
          <p:nvPr/>
        </p:nvSpPr>
        <p:spPr>
          <a:xfrm>
            <a:off x="589915" y="1811020"/>
            <a:ext cx="8985250" cy="143510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6.5.4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滚动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：使用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scrollable</a:t>
            </a: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实现垂直手势滚动</a:t>
            </a:r>
            <a:endParaRPr lang="zh-CN" altLang="en-US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这个例子展示了可以通过手势上下拖动的色块，共有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个色块，并且这两个色块的移动速度是不同的</a:t>
            </a:r>
            <a:endParaRPr lang="zh-CN" altLang="en-US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6.5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手势系统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50265" y="3324225"/>
            <a:ext cx="5245735" cy="2891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16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21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行代码创建了第一个蓝色的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Box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，宽度填满，高度为父布局的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30%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 offset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使用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offsetY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控制其垂直方向位置，会随着滚动改变位置。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23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28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行代码创建了第二个蓝色的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Box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，初始横向偏移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500px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，垂直偏移是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 offsetY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的一半。也就是滚动会导致两个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Box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的移动速度不同，形成一种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“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视差滚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动（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Parallax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效果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280" y="1072515"/>
            <a:ext cx="1976120" cy="19761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表格 4"/>
          <p:cNvGraphicFramePr/>
          <p:nvPr/>
        </p:nvGraphicFramePr>
        <p:xfrm>
          <a:off x="6297930" y="3324225"/>
          <a:ext cx="5411470" cy="3208655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3208655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16</a:t>
                      </a:r>
                      <a:r>
                        <a:rPr lang="en-US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Box(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17</a:t>
                      </a:r>
                      <a:r>
                        <a:rPr lang="en-US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modifier = Modifier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18</a:t>
                      </a:r>
                      <a:r>
                        <a:rPr lang="en-US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.offset { IntOffset(0, offsetY.roundToInt())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19</a:t>
                      </a:r>
                      <a:r>
                        <a:rPr lang="en-US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.background(Color.Blue)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20</a:t>
                      </a:r>
                      <a:r>
                        <a:rPr lang="en-US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.fillMaxSize(0.3f)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21</a:t>
                      </a:r>
                      <a:r>
                        <a:rPr lang="en-US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22</a:t>
                      </a:r>
                      <a:r>
                        <a:rPr lang="en-US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endParaRPr lang="en-US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23</a:t>
                      </a:r>
                      <a:r>
                        <a:rPr lang="en-US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Box(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24</a:t>
                      </a:r>
                      <a:r>
                        <a:rPr lang="en-US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modifier = Modifier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25</a:t>
                      </a:r>
                      <a:r>
                        <a:rPr lang="en-US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.offset { IntOffset(500, offsetY.roundToInt()/2)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26</a:t>
                      </a:r>
                      <a:r>
                        <a:rPr lang="en-US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.background(Color.Blue)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27</a:t>
                      </a:r>
                      <a:r>
                        <a:rPr lang="en-US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.fillMaxSize(0.3f)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28</a:t>
                      </a:r>
                      <a:r>
                        <a:rPr lang="en-US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29</a:t>
                      </a:r>
                      <a:r>
                        <a:rPr lang="en-US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9" name="Text Placeholder 33"/>
          <p:cNvSpPr txBox="1"/>
          <p:nvPr/>
        </p:nvSpPr>
        <p:spPr>
          <a:xfrm>
            <a:off x="589915" y="1811020"/>
            <a:ext cx="11119485" cy="161734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6.5.5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指针输入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Modifier.pointerInput</a:t>
            </a: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用于监听和处理用户触摸事件的关键修饰符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允许通过协程方式监听触摸输入，如点击、拖动、长按、滑动等，常与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detectTapGestures</a:t>
            </a: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detectDragGestures</a:t>
            </a: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等手势检测器一起使用。适合实现自定义的交互逻辑或复杂手势识别场景，提供了比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clickable</a:t>
            </a: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draggable</a:t>
            </a: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等高级组件更灵活的控制能力</a:t>
            </a:r>
            <a:endParaRPr lang="zh-CN" altLang="en-US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6.5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手势系统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90465" y="6436995"/>
            <a:ext cx="2211070" cy="3784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手势检测器一览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853440" y="3427095"/>
          <a:ext cx="10485120" cy="3009265"/>
        </p:xfrm>
        <a:graphic>
          <a:graphicData uri="http://schemas.openxmlformats.org/drawingml/2006/table">
            <a:tbl>
              <a:tblPr firstRow="1" bandRow="1">
                <a:tableStyleId>{8442AC40-6B19-4A02-9745-289F19C62B98}</a:tableStyleId>
              </a:tblPr>
              <a:tblGrid>
                <a:gridCol w="3495040"/>
                <a:gridCol w="3495040"/>
                <a:gridCol w="3495040"/>
              </a:tblGrid>
              <a:tr h="429895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手势检测器函数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用途描述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常见用途示例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42989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detectTapGestures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监听点击、双击、长按、按下等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单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双击事件、长按菜单</a:t>
                      </a:r>
                      <a:endParaRPr lang="zh-CN" altLang="en-US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42989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detectDragGestures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监听自由方向的拖动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拖拽移动组件、自定义滑动条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42989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detectVerticalDragGestures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专门监听垂直方向的拖动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垂直滑动容器、上下拉动控制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42989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detectHorizontalDragGestures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专门监听水平方向的拖动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横向滑块、分页滑动切换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42989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awaitPointerEventScope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更底层的手势事件监听，支持多指操作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多指缩放、滑动冲突处理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42989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detectTransformGestures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监听缩放、旋转、平移的组合手势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图片缩放、地图操作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9" name="Text Placeholder 33"/>
          <p:cNvSpPr txBox="1"/>
          <p:nvPr/>
        </p:nvSpPr>
        <p:spPr>
          <a:xfrm>
            <a:off x="589915" y="1811020"/>
            <a:ext cx="11147425" cy="161734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6.5.5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指针输入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：点击、双击、长按检测（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detectTapGestures</a:t>
            </a: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</a:t>
            </a:r>
            <a:endParaRPr lang="zh-CN" altLang="en-US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这个例子在展示了如何使用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pointerInput</a:t>
            </a: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，检测单击、双击和长按事件</a:t>
            </a:r>
            <a:endParaRPr lang="zh-CN" altLang="en-US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6.5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手势系统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50265" y="3177540"/>
            <a:ext cx="5245735" cy="3471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7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pointerInput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设置用于监听指针（触摸）事件的修饰符。传入的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Unit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作为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key1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参数，表示监听逻辑不依赖外部状态（即不需要重启监听）。修饰符后跟的是一个挂起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lambda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，用于定义事件处理逻辑。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8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onTap{}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在单击后执行，触发时机是用户点击抬起；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onDoubleTap{}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在双击后执行。用户快速连续点击两次，第二次点击时候触发。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	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设置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message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"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双击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"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；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onLongPress{}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在长按后执行，触发时机是用户按住一段时间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14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663" y="1464945"/>
            <a:ext cx="1317625" cy="13131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表格 5"/>
          <p:cNvGraphicFramePr/>
          <p:nvPr/>
        </p:nvGraphicFramePr>
        <p:xfrm>
          <a:off x="6325870" y="2808605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var message by remember { mutableStateOf("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点击检测单击、双击和长按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")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2 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Box(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modifier = Modifier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.size(200.dp)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.background(Color.LightGray)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.pointerInput(Unit)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detectTapGestures(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9 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    onTap = { message = 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单击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" },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10 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    onDoubleTap = { message = 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双击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" },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    onLongPress = { message = 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长按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"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Text(text = message, modifier = Modifier.align(Alignment.Center))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}       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9" name="Text Placeholder 33"/>
          <p:cNvSpPr txBox="1"/>
          <p:nvPr/>
        </p:nvSpPr>
        <p:spPr>
          <a:xfrm>
            <a:off x="589915" y="1811020"/>
            <a:ext cx="11119485" cy="161734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6.5.5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指针输入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：拖动组件（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detectDragGestures</a:t>
            </a: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</a:t>
            </a:r>
            <a:endParaRPr lang="zh-CN" altLang="en-US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这个例子展示了可以如何拖动的色块，让色块跟随用户手势操作</a:t>
            </a:r>
            <a:endParaRPr lang="zh-CN" altLang="en-US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6.5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手势系统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50265" y="4263390"/>
            <a:ext cx="5245735" cy="196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行和第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行代码，定义两个可变状态变量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offsetX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offsetY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，分别表示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X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Y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方向上的偏移量。它们会在拖动过程中被更新，从而改变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Box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的显示位置。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8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行代码实现了一个外层容器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Box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，填满全屏，背景为白色，用作整个布局的容器。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15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723" y="2891473"/>
            <a:ext cx="3663315" cy="12884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表格 1"/>
          <p:cNvGraphicFramePr/>
          <p:nvPr/>
        </p:nvGraphicFramePr>
        <p:xfrm>
          <a:off x="6530975" y="4517390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var offsetX by remember { mutableStateOf(0f)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var offsetY by remember { mutableStateOf(0f)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3 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Box(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modifier = Modifier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.fillMaxSize()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.background(Color.White)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9" name="Text Placeholder 33"/>
          <p:cNvSpPr txBox="1"/>
          <p:nvPr/>
        </p:nvSpPr>
        <p:spPr>
          <a:xfrm>
            <a:off x="589915" y="1811020"/>
            <a:ext cx="5755640" cy="161734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6.5.5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指针输入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：拖动组件（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detectDragGestures</a:t>
            </a: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</a:t>
            </a:r>
            <a:endParaRPr lang="zh-CN" altLang="en-US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这个例子展示了可以如何拖动的色块，让色块跟随用户手势操作</a:t>
            </a:r>
            <a:endParaRPr lang="zh-CN" altLang="en-US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6.5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手势系统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50265" y="3293110"/>
            <a:ext cx="5495290" cy="3420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9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行和第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21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行代码，实现了一个可以拖动的灰色方块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Box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10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行代码根据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offsetX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offsetY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设置位置偏移，实现灰色方块的移动。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15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18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行代码，首先监听用户拖动手势，并通过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change.consume()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表示事件已被处理，避免事件传递到其他组件而产生冲突。通过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dragAmount.x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dragAmount.y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修改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offsetX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offsetY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的状态。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拖动手指或鼠标时，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offsetX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offsetY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会被不断更新，从而驱动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重新绘制，表现出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“Box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被拖动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的效果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15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658" y="1142683"/>
            <a:ext cx="3663315" cy="12884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表格 1"/>
          <p:cNvGraphicFramePr/>
          <p:nvPr/>
        </p:nvGraphicFramePr>
        <p:xfrm>
          <a:off x="6530975" y="2659380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9 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Box(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10 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modifier = Modifier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.offset { IntOffset(offsetX.roundToInt(), offsetY.roundToInt())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.size(100.dp)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.background(Color.Gray)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.pointerInput(Unit)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    detectDragGestures { change, dragAmount -&gt;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        change.consume() 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表示事件已处理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        offsetX += dragAmount.x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        offsetY += dragAmount.y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19 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20 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Text(text = 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拖拽这里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", modifier = Modifier.align(Alignment.Center))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}    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9" name="Text Placeholder 33"/>
          <p:cNvSpPr txBox="1"/>
          <p:nvPr/>
        </p:nvSpPr>
        <p:spPr>
          <a:xfrm>
            <a:off x="589915" y="1811020"/>
            <a:ext cx="11352530" cy="161734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6.5.5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指针输入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：多指缩放与旋转（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detectTransformGestures</a:t>
            </a: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</a:t>
            </a:r>
            <a:endParaRPr lang="zh-CN" altLang="en-US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这个例子展示了如何实现多指缩放与旋转。</a:t>
            </a:r>
            <a:endParaRPr lang="zh-CN" altLang="en-US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6.5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手势系统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50265" y="3808730"/>
            <a:ext cx="5495290" cy="2824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行代码，创建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个变量用来记录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Box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的状态，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scale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是缩放比例（默认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1f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rotation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是旋转角度（单位为度），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offsetX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X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方向的偏移，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offsetY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Y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方向的偏移。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6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18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行代码，创建了外层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Box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，即背景容器，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pointerInput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表示在这个外层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Box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上进行手势监听。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detectTransformGestures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表示同时监听多个手势，包括平移、缩放、旋转。回调中实时更新状态变量，使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响应式变化。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6572885" y="2792730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var scale by remember { mutableStateOf(1f)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var rotation by remember { mutableStateOf(0f)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var offsetX by remember { mutableStateOf(0f)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var offsetY by remember { mutableStateOf(0f)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5 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Box(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modifier = Modifier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.fillMaxSize()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9 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.background(Color.White)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10 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.pointerInput(Unit)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detectTransformGestures { _, pan, zoom, rotate -&gt;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    offsetX += pan.x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    offsetY += pan.y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    scale *= zoom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    rotation += rotate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860" y="1297305"/>
            <a:ext cx="2344420" cy="1264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9" name="Text Placeholder 33"/>
          <p:cNvSpPr txBox="1"/>
          <p:nvPr/>
        </p:nvSpPr>
        <p:spPr>
          <a:xfrm>
            <a:off x="589915" y="1811020"/>
            <a:ext cx="11352530" cy="161734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6.5.5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指针输入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：多指缩放与旋转（</a:t>
            </a:r>
            <a:r>
              <a:rPr lang="en-US" altLang="zh-CN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detectTransformGestures</a:t>
            </a: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</a:t>
            </a:r>
            <a:endParaRPr lang="zh-CN" altLang="en-US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这个例子展示了如何实现多指缩放与旋转。</a:t>
            </a:r>
            <a:endParaRPr lang="zh-CN" altLang="en-US" sz="20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6.5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手势系统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01065" y="5568315"/>
            <a:ext cx="5495290" cy="1036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19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29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行代码，创建了内层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Box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offset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将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Box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偏移到指定位置，使用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graphicsLayer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设置缩放和旋转动画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6530975" y="3190875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19 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Box(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20 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modifier = Modifier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.offset { androidx.compose.ui.unit.IntOffset(offsetX.toInt(), offsetY.toInt())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.size(200.dp)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.graphicsLayer(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    scaleX = scale,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    scaleY = scale,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    rotationZ = rotation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.background(Color.Green)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29 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){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30 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Text(text = 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可拖拽、缩放和旋转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", modifier = Modifier.align(Alignment.Center))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}        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188" y="3218815"/>
            <a:ext cx="3743325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6420" y="-1202356"/>
            <a:ext cx="4234543" cy="297530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习题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9" name="Text Placeholder 33">
            <a:hlinkClick r:id="rId2"/>
          </p:cNvPr>
          <p:cNvSpPr txBox="1"/>
          <p:nvPr/>
        </p:nvSpPr>
        <p:spPr>
          <a:xfrm>
            <a:off x="1219835" y="2005965"/>
            <a:ext cx="9441815" cy="451993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2" indent="0">
              <a:lnSpc>
                <a:spcPct val="140000"/>
              </a:lnSpc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1.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简述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Jetpack Compose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中常用的动画类型及其适用场景。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lvl="2" indent="0">
              <a:lnSpc>
                <a:spcPct val="140000"/>
              </a:lnSpc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2.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使用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Modifier.pointerInput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detectTransformGestures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实现一个支持拖拽、缩放和旋转的图片组件，并简要说明各个手势参数的作用。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lvl="2" indent="0">
              <a:lnSpc>
                <a:spcPct val="140000"/>
              </a:lnSpc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3.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对比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scrollable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与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verticalScroll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horizontalScroll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的使用方式和适用场景，说明它们在实现滑动效果时的主要区别。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基础动画</a:t>
            </a:r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793095" cy="72390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6.2.1 animate*AsState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：颜色渐变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使用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animateColorAsState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实现点击按钮改变背景色的动画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6534785" y="2799715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var isBlue by remember { mutableStateOf(false)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val backgroundColor by animateColorAsState(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targetValue = if (isBlue) Color.Blue else Color.Gray,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animationSpec = tween(durationMillis = 500)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6 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Box(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modifier = Modifier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.size(100.dp)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.background(backgroundColor)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.clickable { isBlue = !isBlue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031240" y="3543300"/>
            <a:ext cx="5340985" cy="3175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行代码定义一个可变的布尔状态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isBlue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，初始为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false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，用于控制背景颜色是否变为蓝色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5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animateColorAsState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将颜色值的变化转化为渐变动画。当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isBlue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改变时，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targetValue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随之变更，背景色会在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500ms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内从灰色过渡到蓝色或相反，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tween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是使用线性插值器进行时间控制的动画类型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7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12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行代码绘制一个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100</a:t>
            </a:r>
            <a:r>
              <a:rPr lang="en-US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×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100dp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的方块，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background(backgroundColor)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设置背景颜色为动态动画值，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clickable { isBlue = !isBlue }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是点击方块时切换颜色状态（蓝</a:t>
            </a:r>
            <a:r>
              <a:rPr lang="en-US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⇄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灰），触发动画变化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77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378" y="1100773"/>
            <a:ext cx="1011555" cy="996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005" y="1103313"/>
            <a:ext cx="1003300" cy="9937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6372225" y="5312410"/>
            <a:ext cx="5574030" cy="1545590"/>
          </a:xfrm>
          <a:prstGeom prst="rect">
            <a:avLst/>
          </a:prstGeom>
        </p:spPr>
        <p:txBody>
          <a:bodyPr wrap="square">
            <a:noAutofit/>
          </a:bodyPr>
          <a:p>
            <a:pPr indent="0" algn="just" defTabSz="2667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动画流程概述：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552450" indent="-285750" algn="just" defTabSz="2667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用户点击方块；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552450" indent="-285750" algn="just" defTabSz="2667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isBlue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状态发生改变；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552450" indent="-285750" algn="just" defTabSz="2667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targetValue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切换颜色；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552450" indent="-285750" algn="just" defTabSz="2667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animateColorAsState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平滑过渡到新颜色（</a:t>
            </a:r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500ms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）；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552450" indent="-285750" algn="just" defTabSz="2667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视觉上呈现出“点击变色”的动效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985" y="2095500"/>
            <a:ext cx="71107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8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THANKS</a:t>
            </a:r>
            <a:endParaRPr lang="en-US" altLang="zh-CN" sz="88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4085" y="3540760"/>
            <a:ext cx="4176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>
                <a:ln>
                  <a:noFill/>
                </a:ln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  <a:endParaRPr lang="zh-CN" altLang="en-US" sz="2400">
              <a:ln>
                <a:noFill/>
              </a:ln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基础动画</a:t>
            </a:r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793095" cy="72390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6.2.1 animate*AsState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：尺寸变化动画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点击按钮，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Box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在小尺寸和大尺寸之间过渡，使用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animateDpAsState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34200" y="2992755"/>
            <a:ext cx="4632960" cy="1545590"/>
          </a:xfrm>
          <a:prstGeom prst="rect">
            <a:avLst/>
          </a:prstGeom>
        </p:spPr>
        <p:txBody>
          <a:bodyPr wrap="square">
            <a:noAutofit/>
          </a:bodyPr>
          <a:p>
            <a:pPr indent="0" algn="just" defTabSz="2667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动画流程概述：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552450" indent="-285750" algn="just" defTabSz="2667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初始方块为</a:t>
            </a:r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100.dp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；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552450" indent="-285750" algn="just" defTabSz="2667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点击后</a:t>
            </a:r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isLarge = true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，目标尺寸变为</a:t>
            </a:r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200.dp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；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552450" indent="-285750" algn="just" defTabSz="2667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动画系统自动过渡尺寸，实现放大效果；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552450" indent="-285750" algn="just" defTabSz="2667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再次点击时反向缩小回</a:t>
            </a:r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100.dp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；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552450" indent="-285750" algn="just" defTabSz="2667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形成动态</a:t>
            </a:r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点击放大</a:t>
            </a:r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/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缩小</a:t>
            </a:r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动效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87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960" y="1448435"/>
            <a:ext cx="995680" cy="951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0" y="412433"/>
            <a:ext cx="2080260" cy="19869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表格 9"/>
          <p:cNvGraphicFramePr/>
          <p:nvPr/>
        </p:nvGraphicFramePr>
        <p:xfrm>
          <a:off x="1462405" y="2992755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var isLarge by remember { mutableStateOf(false)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val size by animateDpAsState(targetValue = if (isLarge) 200.dp else 100.dp)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3 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Box(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modifier = Modifier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.size(size)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.background(Color.Green)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.clickable { isLarge = !isLarge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160145" y="5081905"/>
            <a:ext cx="9871710" cy="1689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行代码定义可变的布尔状态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isLarge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，用于控制方块是大是小。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animateDpAsState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是一个状态驱动的动画函数。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targetValue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会根据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isLarge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的值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100.dp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200.dp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之间切换，当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isLarge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改变时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size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会在短时间内平滑过渡。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5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9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行代码中，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size(size)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方块大小受动画控制，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background(Color.Green)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将背景设为绿色，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clickable{isLarge = !isLarge}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点击方块会切换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isLarge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状态，从而触发大小动画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6.2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基础动画</a:t>
            </a:r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793095" cy="10871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6.2.1 animate*AsState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示例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3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：组合多个属性动画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同时改变尺寸和颜色，使用多个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animate*AsState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，提升动画表现力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63635" y="634365"/>
            <a:ext cx="3368675" cy="1972310"/>
          </a:xfrm>
          <a:prstGeom prst="rect">
            <a:avLst/>
          </a:prstGeom>
        </p:spPr>
        <p:txBody>
          <a:bodyPr wrap="square">
            <a:noAutofit/>
          </a:bodyPr>
          <a:p>
            <a:pPr marL="552450" indent="-285750" algn="just" defTabSz="266700" fontAlgn="auto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初始状态下是一个灰色、无圆角、小尺寸的方块；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552450" indent="-285750" algn="just" defTabSz="266700" fontAlgn="auto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点击后，它平滑过渡为绿色、圆角、大尺寸的盒子；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再次点击可反向动画，恢复初始状态；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552450" indent="-285750" algn="just" defTabSz="266700" fontAlgn="auto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66700" algn="l"/>
              </a:tabLst>
            </a:pP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08075" y="3386455"/>
            <a:ext cx="5407025" cy="3122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行代码定义可变的布尔状态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isLarge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，用于控制方块是大是小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animateDpAsState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是一个状态驱动的动画函数。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targetValue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会根据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isLarge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的值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100.dp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200.dp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之间切换，当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isLarge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改变时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size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会在短时间内平滑过渡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5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9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行代码中，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size(size)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方块大小受动画控制，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background(Color.Green)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将背景设为绿色，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clickable{isLarge = !isLarge}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点击方块会切换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isLarge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状态，从而触发大小动画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91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370" y="1472565"/>
            <a:ext cx="933450" cy="91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805" y="704215"/>
            <a:ext cx="1709420" cy="168783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表格 2"/>
          <p:cNvGraphicFramePr/>
          <p:nvPr/>
        </p:nvGraphicFramePr>
        <p:xfrm>
          <a:off x="6587490" y="2898775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var expanded by remember { mutableStateOf(false)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2 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val size by animateDpAsState(targetValue = if (expanded) 150.dp else 80.dp)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val color by animateColorAsState(targetValue = if (expanded) Color.Green else Color.Gray)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val cornerRadius by animateDpAsState(targetValue = if (expanded) 30.dp else 0.dp)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6 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Box(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modifier = Modifier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.size(size)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.clip(RoundedCornerShape(cornerRadius))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.background(color)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.clickable { expanded = !expanded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123045" y="235585"/>
            <a:ext cx="164592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just" defTabSz="266700" fontAlgn="auto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动画流程概述：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377.3,&quot;left&quot;:233.65,&quot;top&quot;:82.26574803149606,&quot;width&quot;:690.9214173228345}"/>
</p:tagLst>
</file>

<file path=ppt/tags/tag10.xml><?xml version="1.0" encoding="utf-8"?>
<p:tagLst xmlns:p="http://schemas.openxmlformats.org/presentationml/2006/main">
  <p:tag name="KSO_WM_DIAGRAM_VIRTUALLY_FRAME" val="{&quot;height&quot;:377.3,&quot;left&quot;:233.65,&quot;top&quot;:82.26574803149606,&quot;width&quot;:690.9214173228345}"/>
</p:tagLst>
</file>

<file path=ppt/tags/tag11.xml><?xml version="1.0" encoding="utf-8"?>
<p:tagLst xmlns:p="http://schemas.openxmlformats.org/presentationml/2006/main">
  <p:tag name="TABLE_ENDDRAG_ORIGIN_RECT" val="724*200"/>
  <p:tag name="TABLE_ENDDRAG_RECT" val="114*261*724*200"/>
</p:tagLst>
</file>

<file path=ppt/tags/tag12.xml><?xml version="1.0" encoding="utf-8"?>
<p:tagLst xmlns:p="http://schemas.openxmlformats.org/presentationml/2006/main">
  <p:tag name="TABLE_ENDDRAG_ORIGIN_RECT" val="711*176"/>
  <p:tag name="TABLE_ENDDRAG_RECT" val="114*285*711*176"/>
</p:tagLst>
</file>

<file path=ppt/tags/tag13.xml><?xml version="1.0" encoding="utf-8"?>
<p:tagLst xmlns:p="http://schemas.openxmlformats.org/presentationml/2006/main">
  <p:tag name="TABLE_ENDDRAG_ORIGIN_RECT" val="825*297"/>
  <p:tag name="TABLE_ENDDRAG_RECT" val="67*202*825*297"/>
</p:tagLst>
</file>

<file path=ppt/tags/tag14.xml><?xml version="1.0" encoding="utf-8"?>
<p:tagLst xmlns:p="http://schemas.openxmlformats.org/presentationml/2006/main">
  <p:tag name="TABLE_ENDDRAG_ORIGIN_RECT" val="825*219"/>
  <p:tag name="TABLE_ENDDRAG_RECT" val="67*303*825*219"/>
</p:tagLst>
</file>

<file path=ppt/tags/tag15.xml><?xml version="1.0" encoding="utf-8"?>
<p:tagLst xmlns:p="http://schemas.openxmlformats.org/presentationml/2006/main">
  <p:tag name="TABLE_ENDDRAG_ORIGIN_RECT" val="426*315"/>
  <p:tag name="TABLE_ENDDRAG_RECT" val="99*221*426*315"/>
</p:tagLst>
</file>

<file path=ppt/tags/tag16.xml><?xml version="1.0" encoding="utf-8"?>
<p:tagLst xmlns:p="http://schemas.openxmlformats.org/presentationml/2006/main">
  <p:tag name="TABLE_ENDDRAG_ORIGIN_RECT" val="825*149"/>
  <p:tag name="TABLE_ENDDRAG_RECT" val="67*246*825*149"/>
</p:tagLst>
</file>

<file path=ppt/tags/tag17.xml><?xml version="1.0" encoding="utf-8"?>
<p:tagLst xmlns:p="http://schemas.openxmlformats.org/presentationml/2006/main">
  <p:tag name="TABLE_ENDDRAG_ORIGIN_RECT" val="438*246"/>
  <p:tag name="TABLE_ENDDRAG_RECT" val="102*286*438*246"/>
</p:tagLst>
</file>

<file path=ppt/tags/tag18.xml><?xml version="1.0" encoding="utf-8"?>
<p:tagLst xmlns:p="http://schemas.openxmlformats.org/presentationml/2006/main">
  <p:tag name="TABLE_ENDDRAG_ORIGIN_RECT" val="525*100"/>
  <p:tag name="TABLE_ENDDRAG_RECT" val="113*250*525*100"/>
</p:tagLst>
</file>

<file path=ppt/tags/tag19.xml><?xml version="1.0" encoding="utf-8"?>
<p:tagLst xmlns:p="http://schemas.openxmlformats.org/presentationml/2006/main">
  <p:tag name="TABLE_ENDDRAG_ORIGIN_RECT" val="746*197"/>
  <p:tag name="TABLE_ENDDRAG_RECT" val="111*342*746*197"/>
</p:tagLst>
</file>

<file path=ppt/tags/tag2.xml><?xml version="1.0" encoding="utf-8"?>
<p:tagLst xmlns:p="http://schemas.openxmlformats.org/presentationml/2006/main">
  <p:tag name="KSO_WM_DIAGRAM_VIRTUALLY_FRAME" val="{&quot;height&quot;:377.3,&quot;left&quot;:233.65,&quot;top&quot;:82.26574803149606,&quot;width&quot;:690.9214173228345}"/>
</p:tagLst>
</file>

<file path=ppt/tags/tag20.xml><?xml version="1.0" encoding="utf-8"?>
<p:tagLst xmlns:p="http://schemas.openxmlformats.org/presentationml/2006/main">
  <p:tag name="TABLE_ENDDRAG_ORIGIN_RECT" val="825*246"/>
  <p:tag name="TABLE_ENDDRAG_RECT" val="67*224*825*246"/>
</p:tagLst>
</file>

<file path=ppt/tags/tag21.xml><?xml version="1.0" encoding="utf-8"?>
<p:tagLst xmlns:p="http://schemas.openxmlformats.org/presentationml/2006/main">
  <p:tag name="TABLE_ENDDRAG_ORIGIN_RECT" val="478*134"/>
  <p:tag name="TABLE_ENDDRAG_RECT" val="113*245*478*134"/>
</p:tagLst>
</file>

<file path=ppt/tags/tag22.xml><?xml version="1.0" encoding="utf-8"?>
<p:tagLst xmlns:p="http://schemas.openxmlformats.org/presentationml/2006/main">
  <p:tag name="TABLE_ENDDRAG_ORIGIN_RECT" val="755*272"/>
  <p:tag name="TABLE_ENDDRAG_RECT" val="102*172*755*272"/>
</p:tagLst>
</file>

<file path=ppt/tags/tag23.xml><?xml version="1.0" encoding="utf-8"?>
<p:tagLst xmlns:p="http://schemas.openxmlformats.org/presentationml/2006/main">
  <p:tag name="TABLE_ENDDRAG_ORIGIN_RECT" val="825*301"/>
  <p:tag name="TABLE_ENDDRAG_RECT" val="67*196*825*301"/>
</p:tagLst>
</file>

<file path=ppt/tags/tag24.xml><?xml version="1.0" encoding="utf-8"?>
<p:tagLst xmlns:p="http://schemas.openxmlformats.org/presentationml/2006/main">
  <p:tag name="TABLE_ENDDRAG_ORIGIN_RECT" val="779*208"/>
  <p:tag name="TABLE_ENDDRAG_RECT" val="88*300*779*208"/>
</p:tagLst>
</file>

<file path=ppt/tags/tag25.xml><?xml version="1.0" encoding="utf-8"?>
<p:tagLst xmlns:p="http://schemas.openxmlformats.org/presentationml/2006/main">
  <p:tag name="TABLE_ENDDRAG_ORIGIN_RECT" val="726*32"/>
  <p:tag name="TABLE_ENDDRAG_RECT" val="157*221*726*32"/>
</p:tagLst>
</file>

<file path=ppt/tags/tag26.xml><?xml version="1.0" encoding="utf-8"?>
<p:tagLst xmlns:p="http://schemas.openxmlformats.org/presentationml/2006/main">
  <p:tag name="TABLE_ENDDRAG_ORIGIN_RECT" val="426*25"/>
  <p:tag name="TABLE_ENDDRAG_RECT" val="147*411*426*25"/>
</p:tagLst>
</file>

<file path=ppt/tags/tag27.xml><?xml version="1.0" encoding="utf-8"?>
<p:tagLst xmlns:p="http://schemas.openxmlformats.org/presentationml/2006/main">
  <p:tag name="TABLE_ENDDRAG_ORIGIN_RECT" val="480*223"/>
  <p:tag name="TABLE_ENDDRAG_RECT" val="458*283*480*223"/>
</p:tagLst>
</file>

<file path=ppt/tags/tag28.xml><?xml version="1.0" encoding="utf-8"?>
<p:tagLst xmlns:p="http://schemas.openxmlformats.org/presentationml/2006/main">
  <p:tag name="TABLE_ENDDRAG_ORIGIN_RECT" val="480*223"/>
  <p:tag name="TABLE_ENDDRAG_RECT" val="458*283*480*223"/>
</p:tagLst>
</file>

<file path=ppt/tags/tag29.xml><?xml version="1.0" encoding="utf-8"?>
<p:tagLst xmlns:p="http://schemas.openxmlformats.org/presentationml/2006/main">
  <p:tag name="TABLE_ENDDRAG_ORIGIN_RECT" val="450*201"/>
  <p:tag name="TABLE_ENDDRAG_RECT" val="459*288*450*201"/>
</p:tagLst>
</file>

<file path=ppt/tags/tag3.xml><?xml version="1.0" encoding="utf-8"?>
<p:tagLst xmlns:p="http://schemas.openxmlformats.org/presentationml/2006/main">
  <p:tag name="KSO_WM_DIAGRAM_VIRTUALLY_FRAME" val="{&quot;height&quot;:377.3,&quot;left&quot;:233.65,&quot;top&quot;:82.26574803149606,&quot;width&quot;:690.9214173228345}"/>
</p:tagLst>
</file>

<file path=ppt/tags/tag30.xml><?xml version="1.0" encoding="utf-8"?>
<p:tagLst xmlns:p="http://schemas.openxmlformats.org/presentationml/2006/main">
  <p:tag name="TABLE_ENDDRAG_ORIGIN_RECT" val="825*236"/>
  <p:tag name="TABLE_ENDDRAG_RECT" val="67*269*825*236"/>
</p:tagLst>
</file>

<file path=ppt/tags/tag31.xml><?xml version="1.0" encoding="utf-8"?>
<p:tagLst xmlns:p="http://schemas.openxmlformats.org/presentationml/2006/main">
  <p:tag name="resource_record_key" val="{&quot;29&quot;:[50052953,50053246,50053145,50053313]}"/>
</p:tagLst>
</file>

<file path=ppt/tags/tag4.xml><?xml version="1.0" encoding="utf-8"?>
<p:tagLst xmlns:p="http://schemas.openxmlformats.org/presentationml/2006/main">
  <p:tag name="KSO_WM_DIAGRAM_VIRTUALLY_FRAME" val="{&quot;height&quot;:377.3,&quot;left&quot;:233.65,&quot;top&quot;:82.26574803149606,&quot;width&quot;:690.9214173228345}"/>
</p:tagLst>
</file>

<file path=ppt/tags/tag5.xml><?xml version="1.0" encoding="utf-8"?>
<p:tagLst xmlns:p="http://schemas.openxmlformats.org/presentationml/2006/main">
  <p:tag name="KSO_WM_DIAGRAM_VIRTUALLY_FRAME" val="{&quot;height&quot;:377.3,&quot;left&quot;:233.65,&quot;top&quot;:82.26574803149606,&quot;width&quot;:690.9214173228345}"/>
</p:tagLst>
</file>

<file path=ppt/tags/tag6.xml><?xml version="1.0" encoding="utf-8"?>
<p:tagLst xmlns:p="http://schemas.openxmlformats.org/presentationml/2006/main">
  <p:tag name="KSO_WM_DIAGRAM_VIRTUALLY_FRAME" val="{&quot;height&quot;:377.3,&quot;left&quot;:233.65,&quot;top&quot;:82.26574803149606,&quot;width&quot;:690.9214173228345}"/>
</p:tagLst>
</file>

<file path=ppt/tags/tag7.xml><?xml version="1.0" encoding="utf-8"?>
<p:tagLst xmlns:p="http://schemas.openxmlformats.org/presentationml/2006/main">
  <p:tag name="KSO_WM_DIAGRAM_VIRTUALLY_FRAME" val="{&quot;height&quot;:377.3,&quot;left&quot;:233.65,&quot;top&quot;:82.26574803149606,&quot;width&quot;:690.9214173228345}"/>
</p:tagLst>
</file>

<file path=ppt/tags/tag8.xml><?xml version="1.0" encoding="utf-8"?>
<p:tagLst xmlns:p="http://schemas.openxmlformats.org/presentationml/2006/main">
  <p:tag name="KSO_WM_DIAGRAM_VIRTUALLY_FRAME" val="{&quot;height&quot;:377.3,&quot;left&quot;:233.65,&quot;top&quot;:82.26574803149606,&quot;width&quot;:690.9214173228345}"/>
</p:tagLst>
</file>

<file path=ppt/tags/tag9.xml><?xml version="1.0" encoding="utf-8"?>
<p:tagLst xmlns:p="http://schemas.openxmlformats.org/presentationml/2006/main">
  <p:tag name="KSO_WM_DIAGRAM_VIRTUALLY_FRAME" val="{&quot;height&quot;:377.3,&quot;left&quot;:233.65,&quot;top&quot;:82.26574803149606,&quot;width&quot;:690.921417322834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40147</Words>
  <Application>WPS 演示</Application>
  <PresentationFormat>宽屏</PresentationFormat>
  <Paragraphs>2098</Paragraphs>
  <Slides>70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83" baseType="lpstr">
      <vt:lpstr>Arial</vt:lpstr>
      <vt:lpstr>宋体</vt:lpstr>
      <vt:lpstr>Wingdings</vt:lpstr>
      <vt:lpstr>Agency FB</vt:lpstr>
      <vt:lpstr>Trebuchet MS</vt:lpstr>
      <vt:lpstr>微软雅黑</vt:lpstr>
      <vt:lpstr>Neris Thin</vt:lpstr>
      <vt:lpstr>等线</vt:lpstr>
      <vt:lpstr>Arial Unicode MS</vt:lpstr>
      <vt:lpstr>Calibri Light</vt:lpstr>
      <vt:lpstr>Calibri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王向辉</cp:lastModifiedBy>
  <cp:revision>343</cp:revision>
  <dcterms:created xsi:type="dcterms:W3CDTF">2025-04-23T06:05:00Z</dcterms:created>
  <dcterms:modified xsi:type="dcterms:W3CDTF">2025-05-15T17:15:52Z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ICV">
    <vt:lpwstr>662351FB2CD64B2D88939DBD635ACC9B_12</vt:lpwstr>
  </property>
</Properties>
</file>