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412" r:id="rId3"/>
    <p:sldId id="532" r:id="rId4"/>
    <p:sldId id="758" r:id="rId5"/>
    <p:sldId id="759" r:id="rId6"/>
    <p:sldId id="763" r:id="rId7"/>
    <p:sldId id="762" r:id="rId8"/>
    <p:sldId id="764" r:id="rId9"/>
    <p:sldId id="765" r:id="rId10"/>
    <p:sldId id="766" r:id="rId11"/>
    <p:sldId id="767" r:id="rId12"/>
    <p:sldId id="768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5" r:id="rId27"/>
    <p:sldId id="786" r:id="rId28"/>
    <p:sldId id="787" r:id="rId29"/>
    <p:sldId id="788" r:id="rId30"/>
    <p:sldId id="789" r:id="rId31"/>
    <p:sldId id="790" r:id="rId32"/>
    <p:sldId id="792" r:id="rId33"/>
    <p:sldId id="793" r:id="rId34"/>
    <p:sldId id="795" r:id="rId35"/>
    <p:sldId id="796" r:id="rId36"/>
    <p:sldId id="797" r:id="rId37"/>
    <p:sldId id="798" r:id="rId38"/>
    <p:sldId id="799" r:id="rId39"/>
    <p:sldId id="800" r:id="rId40"/>
    <p:sldId id="801" r:id="rId41"/>
    <p:sldId id="802" r:id="rId42"/>
    <p:sldId id="803" r:id="rId43"/>
    <p:sldId id="804" r:id="rId44"/>
    <p:sldId id="411" r:id="rId45"/>
    <p:sldId id="300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2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https://developer.android.com/studio?hl=zh-cn&#13;" TargetMode="Externa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5155" y="1254125"/>
            <a:ext cx="8359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>
                <a:solidFill>
                  <a:srgbClr val="383987"/>
                </a:solidFill>
                <a:latin typeface="Agency FB" panose="020B0503020202020204" charset="0"/>
              </a:rPr>
              <a:t>Android</a:t>
            </a:r>
            <a:r>
              <a:rPr lang="zh-CN" altLang="en-US" sz="7200" dirty="0">
                <a:solidFill>
                  <a:srgbClr val="383987"/>
                </a:solidFill>
                <a:latin typeface="Agency FB" panose="020B0503020202020204" charset="0"/>
              </a:rPr>
              <a:t>课程</a:t>
            </a:r>
            <a:endParaRPr lang="zh-CN" altLang="en-US" sz="7200" dirty="0">
              <a:solidFill>
                <a:srgbClr val="383987"/>
              </a:solidFill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155" y="2858770"/>
            <a:ext cx="6200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3600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7 </a:t>
            </a:r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/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6270" y="4428235"/>
            <a:ext cx="2561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任课教师：某某某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12477" y="450151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409006" y="450151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进程和优先级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9961880" cy="26612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）后台进程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后台进程指的是不包含任何已启动服务，且没有用户可见的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的进程。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例如，一个仅包含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的进程，当用户启动其他应用程序并遮挡住该进程的界面时，当前进程的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将成为后台进程。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一般来说，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系统中会存在大量的后台进程，系统会优先清除那些较长时间未被使用的后台进程，以释放系统资源。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进程和优先级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9961880" cy="49796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）空进程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空进程是不包含任何活跃组件的进程。例如，一个仅包含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的进程，当用户关闭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后，该进程变为空进程。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空进程通常会在系统资源紧张时被首先清除。然而，为了提高系统的响应速度，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系统可能会在内存充足时保留空进程，以便在用户重新启动该程序时能够更快地恢复。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中，进程的优先级取决于进程中所有组件中的优先级最高部分。例如，如果一个进程同时包含可见的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和已启动的服务，则该进程的优先级将是可见进程，而不是服务进程，因为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的优先级更高。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四种状态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从启动到销毁的过程，在这个过程中，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一般表现为四种状态，分别是活动状态、暂停状态、停止状态和非活动状态。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1600" lvl="3" indent="-342900" fontAlgn="auto">
              <a:lnSpc>
                <a:spcPts val="2400"/>
              </a:lnSpc>
              <a:spcBef>
                <a:spcPts val="300"/>
              </a:spcBef>
              <a:buAutoNum type="arabicPeriod"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活动状态，当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在用户界面中处于最上层，完全能被用户看到，能够与用户进行交互，则这个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处于活动状态。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1600" lvl="3" indent="-342900" fontAlgn="auto">
              <a:lnSpc>
                <a:spcPts val="2400"/>
              </a:lnSpc>
              <a:spcBef>
                <a:spcPts val="300"/>
              </a:spcBef>
              <a:buAutoNum type="arabicPeriod"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暂停状态，当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在界面上被部分遮挡，该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不再处于用户界面的最上层，且不能够与用户进行交互，则这个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处于暂停状态。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1600" lvl="3" indent="-342900" fontAlgn="auto">
              <a:lnSpc>
                <a:spcPts val="2400"/>
              </a:lnSpc>
              <a:spcBef>
                <a:spcPts val="300"/>
              </a:spcBef>
              <a:buAutoNum type="arabicPeriod"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停止状态，当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在界面上完全不能被用户看到，也就是说这个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被其它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全部遮挡，则这个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处于停止状态。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1600" lvl="3" indent="-342900" fontAlgn="auto">
              <a:lnSpc>
                <a:spcPts val="2400"/>
              </a:lnSpc>
              <a:spcBef>
                <a:spcPts val="300"/>
              </a:spcBef>
              <a:buAutoNum type="arabicPeriod"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非活动状态，指的是在以上三种状态（活动状态、暂停状态和停止状态）之外的其他状态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Object 44"/>
          <p:cNvGraphicFramePr>
            <a:graphicFrameLocks noChangeAspect="1"/>
          </p:cNvGraphicFramePr>
          <p:nvPr/>
        </p:nvGraphicFramePr>
        <p:xfrm>
          <a:off x="3885565" y="5014913"/>
          <a:ext cx="4236720" cy="173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224020" imgH="1739900" progId="Visio.Drawing.11">
                  <p:embed/>
                </p:oleObj>
              </mc:Choice>
              <mc:Fallback>
                <p:oleObj name="" r:id="rId2" imgW="4224020" imgH="17399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5565" y="5014913"/>
                        <a:ext cx="4236720" cy="1735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四种状态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处于活动状态时，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位于界面最上层，并与用户进行交互，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系统会优先保证处于活动状态的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的资源需求。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在系统资源紧张时，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系统可能会终止处于其它状态的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，以保证活动状态的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正常运行；如果用户启动了一个新的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，部分遮挡了当前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，或者新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是半透明的，则当前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会转换为暂停状态。在这种状态下，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系统通常不会终止暂停状态的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，除非为活动状态的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释放资源时才会清除它；如果新启动的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完全遮挡了当前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，则当前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会转变为停止状态。停止状态的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会在资源紧张时优先被终止；当活动状态的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被用户关闭，或者暂停状态或停止状态的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被系统终止时，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会进入非活动状态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6015990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7.3.2 Activity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栈保存了已经启动且没有终止的所有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，并遵循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后进先出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的规则。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栈顶的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处于活动状态，除栈顶以外的其它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处于暂停状态或停止状态，而被终止的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或已经出栈的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则不在栈内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的状态与其在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栈中的位置密切相关。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系统在资源不足时，会依据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栈的位置和状态来选择哪些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可以被终止。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通常，系统会优先选择终止那些处于停止状态且靠近栈底的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，因为这些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不再对用户可见，并且被重新调用的机会较小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Object 45"/>
          <p:cNvGraphicFramePr>
            <a:graphicFrameLocks noChangeAspect="1"/>
          </p:cNvGraphicFramePr>
          <p:nvPr/>
        </p:nvGraphicFramePr>
        <p:xfrm>
          <a:off x="6426835" y="2580640"/>
          <a:ext cx="5765165" cy="360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742180" imgH="2969895" progId="Visio.Drawing.11">
                  <p:embed/>
                </p:oleObj>
              </mc:Choice>
              <mc:Fallback>
                <p:oleObj name="" r:id="rId2" imgW="4742180" imgH="2969895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6835" y="2580640"/>
                        <a:ext cx="5765165" cy="3608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回调函数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随着用户在界面上的操作以及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系统对资源的动态管理，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栈中的位置和状态不断变化。这些变化对应着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生命周期中的不同状态，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系统会根据状态的变化调用相应的生命周期回调函数。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开发人员可以在这些方法中添加代码，以便在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状态变化时执行相应的操作，完成特定任务。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中共有七个生命周期回调函数，分别是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onResume()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onPause()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onStop()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onDestroy()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回调函数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这些生命周期回调函数的使用场景如下：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onCreate()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被创建时调用，通常用于初始化界面、绑定控件、设置监听器等。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即将变得可见时调用。此时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已被加载到内存中，但用户还不可交互。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onResume()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将与用户进行交互时调用。此时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处于前台，用户可以与其交互。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onPause()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失去焦点，但依然可见时调用。此时可以保存数据或释放资源（例如，暂停音乐或动画）。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onStop()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不再可见时调用。例如，另一个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Activity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启动并覆盖当前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，或者当前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 Activity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被系统暂停时。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onRestart()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从停止状态重新进入前台时调用。通常在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onStop()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后调用。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onDestroy()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销毁前调用。此时用于清理资源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0096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回调函数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在下面的代码中，分别实现了两个生命周期函数：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。其中，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super.onCreate(savedInstanceState)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super.onStart()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都是调用了父类的初始化函数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3390265" y="290068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override fun onCreate(savedInstanceState: Bundle?)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super.onCreate(savedInstanceState)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override fun onStart()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super.onStart()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Placeholder 33"/>
          <p:cNvSpPr txBox="1"/>
          <p:nvPr/>
        </p:nvSpPr>
        <p:spPr>
          <a:xfrm>
            <a:off x="716915" y="4201795"/>
            <a:ext cx="10793095" cy="15817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中，调用父类的生命周期方法是为了保证父类的功能正常执行。父类管理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的生命周期，执行重要的操作，如界面布局的设置和生命周期管理。如果不调用父类的方法，这些操作将无法执行，可能导致应用异常或不稳定。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6731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回调函数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下面给出全部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生命周期回调函数的代码：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052185" y="269430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在活动生命周期结束时被调用，用来保存持久的数据或释放占用的资源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onPause()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super.onPause()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在可视生命周期结束时被调用，用来释放占用的资源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onStop()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super.onStop()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在完全生命周期结束时被调用，释放资源，包括线程、数据连接等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onDestroy()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super.onDestroy()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350" y="269430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被创建时调用，通常用于初始化界面、绑定控件、设置监听器等。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onCreate(savedInstanceState: Bundle?)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super.onCreate(savedInstanceState)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可视生命周期开始时被调用，对用户界面进行必要的更改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onStart()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super.onStart()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在活动生命周期开始时被调用，恢复被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onPause()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停止的用于界面更新的资源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onResume()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super.onResume()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在重新进入可视生命周期前被调用，载入界面所需要的更改信息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onRestart()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super.onRestart()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5104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状态保存和恢复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除了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生命周期回调函数以外，还有还有两个经常会被使用的函数：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。用于保存和恢复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的界面临时信息，如用户在界面中输入的数据或选择的内容等。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用于保存临时状态，如用户输入的数据、滚动位置等。通常在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暂停或停止时调用（例如屏幕旋转或切换到另一个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时）。它不会在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被显式关闭（调用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finish()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）时被调用，而是由系统在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被销毁前调用，特别是当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被系统因内存管理等原因销毁时。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用于恢复临时状态，即从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中保存的数据。它会在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恢复到前台时被调用，通常发生在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之后，恢复用户输入的数据和其他界面状态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487" y="866453"/>
            <a:ext cx="1015663" cy="3432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AIMS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960494" y="1044775"/>
            <a:ext cx="7781563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系统的进程优先级的变化方式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967355" y="12124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967355" y="220682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967355" y="318853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03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3960495" y="2100780"/>
            <a:ext cx="5541920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系统的四大基本组件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60495" y="3083560"/>
            <a:ext cx="6985000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的生命周期中各状态的变化关系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967355" y="41715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04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960495" y="4066540"/>
            <a:ext cx="7674610" cy="713740"/>
          </a:xfrm>
          <a:prstGeom prst="rect">
            <a:avLst/>
          </a:prstGeom>
          <a:noFill/>
        </p:spPr>
        <p:txBody>
          <a:bodyPr anchor="ctr"/>
          <a:p>
            <a:pPr lvl="0" fontAlgn="t"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事件回调函数的作用和调用顺序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5104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状态保存和恢复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举个例子说明这两个函数是如何被调用的。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如用户启动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，然后直接又启动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B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，这时系统需要停止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，则会调用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来保存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的界面临时信息。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当用户主动关闭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B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B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不会被调用，因为是用户主动关闭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B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而不是系统暂停的，所以当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重新显示在屏幕上后，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用以恢复之前保存的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的状态信息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6731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状态保存和恢复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在下面的代码中，分别实现了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451600" y="256413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onStart()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后被调用，用于恢复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onSaveInstanceState()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保存的用户界面信息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onRestoreInstanceState(savedInstanceState: Bundle)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super.onRestoreInstanceState(savedInstanceState)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恢复保存的数据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savedValue = savedInstanceState.getString("key")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onPause()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后被调用，保存界面临时信息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override fun onSaveInstanceState(savedInstanceState: Bundle)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super.onSaveInstanceState(savedInstanceState)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保存一些临时数据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savedInstanceState.putString("key","value")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Placeholder 33"/>
          <p:cNvSpPr txBox="1"/>
          <p:nvPr/>
        </p:nvSpPr>
        <p:spPr>
          <a:xfrm>
            <a:off x="553720" y="2564130"/>
            <a:ext cx="5861050" cy="43815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1995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方法中，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savedInstanceState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参数的类型是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Bundle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，表示它是一个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Bundle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对象。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Bundle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本质上是一个键值对集合，可以存储基本数据类型（如字符串、整数、布尔值等）以及它们的组合。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Bundle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是可以保存不同数据格式的对象，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会将界面状态数据保存在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Bundle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中，并在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中恢复这些数据。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主要用于保存界面状态，它的作用是确保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在被系统销毁后能够恢复到用户上次离开时的状态。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0204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执行顺序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的生命周期中，调用会遵循描述的调用顺序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Text Placeholder 33"/>
          <p:cNvSpPr txBox="1"/>
          <p:nvPr/>
        </p:nvSpPr>
        <p:spPr>
          <a:xfrm>
            <a:off x="589915" y="4494530"/>
            <a:ext cx="5861050" cy="21062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Object 64"/>
          <p:cNvGraphicFramePr>
            <a:graphicFrameLocks noChangeAspect="1"/>
          </p:cNvGraphicFramePr>
          <p:nvPr/>
        </p:nvGraphicFramePr>
        <p:xfrm>
          <a:off x="1508125" y="2685415"/>
          <a:ext cx="8786495" cy="327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0007600" imgH="3746500" progId="Visio.Drawing.11">
                  <p:embed/>
                </p:oleObj>
              </mc:Choice>
              <mc:Fallback>
                <p:oleObj name="" r:id="rId2" imgW="10007600" imgH="37465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8125" y="2685415"/>
                        <a:ext cx="8786495" cy="3277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92530" y="5963285"/>
            <a:ext cx="9939020" cy="73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使用者在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中初始化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所能使用的全局资源和状态，并在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onDestroy()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中释放这些资源。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85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执行顺序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一般用来初始化或启动与更新界面相关的资源。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onStop()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一般用来暂停或停止一切与更新用户界面相关的线程、计时器或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等，因为在调用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onStop()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后，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对用户不再可见，更新用户界面也就没有任何实际意义。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前被调用，用来在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从不可见变为可见的过程中，进行一些特定的处理过程。因为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不断从可见变为不可见，再从不可见变为可见，所以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onStop()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会被多次调用。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另外，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onStop()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也经常被用来注册和注销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，例如使用者可以在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中注册一个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，用来监视某些重要的广播消息，并使用这些消息更新用户界面中的相关内容，并可以在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onStop()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中注销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85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7.3.5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执行顺序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很多开发者在使用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onPause()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时可能会感到困惑，因为它们都可以用来保存用户输入的数据。但这两个方法的作用有所不同：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onPause()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主要用于保存持久化数据，如用户输入的文本、选项等，这些数据通常会被存储在文件系统、数据库或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SharedPreferences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onPause()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还可以用来暂停正在进行的任务，例如视频播放或计时器。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主要用于保存临时状态数据，例如当前界面的状态、滚动位置、用户输入的字段等，这些数据通常会保存在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Bundle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旨在应对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系统资源不足或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被临时销毁（如屏幕旋转、切换应用等）时恢复界面状态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85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7.4.1 Service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中用于执行长期运行操作的组件，它的生命周期与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不同。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可以在后台执行任务，甚至在用户界面不可见时依然运行。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的生命周期回调函数：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被创建时调用。通常用于初始化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并设置资源。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onStartCommand()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：当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startService()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时调用。每次调用都会启动一次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onBind()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：当其他组件通过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bindService()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绑定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时调用。它允许与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进行通信。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onUnbind()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：当所有绑定的组件都解除绑定时调用。可以释放资源。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onDestroy()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销毁时调用。通常用于清理资源，停止后台任务等。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85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7.4.2 BroadcastReceiver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用于接收并处理广播消息，它生命周期仅限于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onReceive()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的执行。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的生命周期回调函数：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onReceive()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：每当接收到广播消息时调用。处理广播消息时，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onReceive()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方法会立即执行。它非常短暂，通常只用于处理广播并启动其他组件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组件生命周期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85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7.4.3 ContentProvider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ContentProvider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用于在不同应用之间共享数据，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通过在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中注册，并在其他应用或组件访问时启动的。它的生命周期通常由其注册和访问时决定。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ContentProvider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的生命周期回调函数：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ContentProvider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创建时调用，用于初始化必要的资源和配置。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query()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：用于查询数据，返回数据的游标（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Cursor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insert()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：用于插入数据到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ContentProvider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update()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：用于更新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ContentProvider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中的数据。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delete()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：用于删除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ContentProvider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中的数据。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getType()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：返回指定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URI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MIME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85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7.5.1 UI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为了能够更好的理解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回调函数的调用顺序，下面以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示例来进行说明。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25" y="3338830"/>
            <a:ext cx="5452110" cy="282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040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7.5.1 UI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核心代码：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067050" y="293497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setContent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Column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Text(text = "")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Text(text = "Hello Activity Life Cycle")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Button(onClick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finish()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结束程序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38885" y="5420360"/>
            <a:ext cx="9068435" cy="101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2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这段代码通过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Jetpack Compose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定义了一个包含两个文本（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Text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）和一个按钮（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Button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）的界面，使用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Column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布局将所有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控件垂直排布。点击按钮时，会调用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finish()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方法结束当前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Activity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，从而关闭当前应用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2046605"/>
            <a:ext cx="10007600" cy="46329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系统有四个重要的组件，分别是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 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 provider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程序的主要界面组件，负责显示可视化的用户界面，并接收与用户交互所产生的界面事件，它类似于传统桌面应用中的窗口（但有着自己独特的生命周期和功能）。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应用程序可以包含一个或多个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，一般在程序启动后会呈现一个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，用于提示用户程序已经正常启动。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在界面上的表现形式一般是全屏窗体，也可以是非全屏悬浮窗体或对话框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48" descr="0_5TQIxQChufzqhJq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80" y="2835593"/>
            <a:ext cx="4942840" cy="1976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0407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日志代码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通过点击左下方的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小猫脸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按钮，打开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Logcat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的日志信息，如图所示：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95" y="3189605"/>
            <a:ext cx="9707245" cy="2872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8291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日志代码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LogCat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的日志信息中，五个字母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[V]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[D]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[I]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[W]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[E]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，表示五种不同类型的日志信息，分别是详细（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Verbose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）信息、调试（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Debug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）信息、通告（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Info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）信息、警告（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Warn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）和错误（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Error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）信息。不同类型日志信息的级别是不相同的，级别最高的错误信息，其次是警告信息，然后是通知信息和调试信息，级别最低的是详细信息。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程序调试过程中，使用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Log.v()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Log.d()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Log.i()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Log.w()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Log.e()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五个函数在程序中设置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日志点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。每当程序运行到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日志点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时，应用程序的日志信息便被发送到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LogCat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中，使用者可以根据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日志点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信息是否与预期的内容一致，判断程序是否存在错误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459865" y="508698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val TAG = "LIFTCYCLE"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Log.v(TAG,"</a:t>
                      </a:r>
                      <a:r>
                        <a:rPr 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打印这条信息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Verbose");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Log.d(TAG,"</a:t>
                      </a:r>
                      <a:r>
                        <a:rPr 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打印这条信息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Debug");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Log.i(TAG,"</a:t>
                      </a:r>
                      <a:r>
                        <a:rPr 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打印这条信息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Info");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Log.w(TAG,"</a:t>
                      </a:r>
                      <a:r>
                        <a:rPr 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打印这条信息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Warn");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Log.e(TAG,"</a:t>
                      </a:r>
                      <a:r>
                        <a:rPr 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打印这条信息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Error");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20021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日志代码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这里的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TAG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是一个表示标签的字符串，用于帮助开发者标记和筛选不同类型的日志信息。设置了标签后，每次的日志信息都会有这个标签。这样就可以在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Logcat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右上角的搜索栏中输入标签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“LIFTCYCLE”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，日志信息中标签为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“LIFTCYCLE”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的条目会被显示出来，其他不相关的条目会被隐藏，如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图所示：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3933190"/>
            <a:ext cx="7414260" cy="15976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03960" y="5784215"/>
            <a:ext cx="10179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搜索栏还支持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键值对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”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组成的搜索条件进行查询，例如搜索包名为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com.example.abc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的日志数据，就可以在搜索栏中输入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package:com.example.abc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41922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示例的核心代码，首先做了包声明（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package declaration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），代码是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“package com.example.activitylifecycle”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，指定当前文件所在的包（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package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）。包的作用是对类、接口、函数等进行逻辑分组，有助于组织代码，并避免类名冲突。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import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关键字用于引入外部类、接口、函数或库，使得在当前文件中能够使用这些类或库中的功能，而不需要使用完整的类名路径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7181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示例的核心代码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: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7190105" y="106045"/>
          <a:ext cx="4868545" cy="6435725"/>
        </p:xfrm>
        <a:graphic>
          <a:graphicData uri="http://schemas.openxmlformats.org/drawingml/2006/table">
            <a:tbl>
              <a:tblPr/>
              <a:tblGrid>
                <a:gridCol w="4868545"/>
              </a:tblGrid>
              <a:tr h="643572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34 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onRestoreInstanceState(savedInstanceState: Bundle)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35 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super.onRestoreInstanceState(savedInstanceState)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36 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"(3) onRestoreInstanceState()")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37 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38 </a:t>
                      </a:r>
                      <a:endParaRPr lang="en-US" altLang="zh-CN" sz="12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39 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onResume()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40 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super.onResume()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41 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"(4) onResume()")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42 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43 </a:t>
                      </a:r>
                      <a:endParaRPr lang="en-US" altLang="zh-CN" sz="12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44 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onSaveInstanceState(savedInstanceState: Bundle)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45 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super.onSaveInstanceState(savedInstanceState)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46 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"(5) onSaveInstanceState()")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47 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48 </a:t>
                      </a:r>
                      <a:endParaRPr lang="en-US" altLang="zh-CN" sz="12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49 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onRestart()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50 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super.onRestart()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51 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"(6) onRestart()")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52 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53 </a:t>
                      </a:r>
                      <a:endParaRPr lang="en-US" altLang="zh-CN" sz="12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54 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onPause()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55 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super.onPause()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56 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"(7) onPause()")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57 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58 </a:t>
                      </a:r>
                      <a:endParaRPr lang="en-US" altLang="zh-CN" sz="12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59 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onStop()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60 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super.onStop()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61 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"(8) onStop()")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62 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63 </a:t>
                      </a:r>
                      <a:endParaRPr lang="en-US" altLang="zh-CN" sz="12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64 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onDestroy()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65 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super.onDestroy()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66 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"(9) onDestroy()")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67 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68 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53035" y="2919730"/>
          <a:ext cx="3251835" cy="3622040"/>
        </p:xfrm>
        <a:graphic>
          <a:graphicData uri="http://schemas.openxmlformats.org/drawingml/2006/table">
            <a:tbl>
              <a:tblPr/>
              <a:tblGrid>
                <a:gridCol w="3251835"/>
              </a:tblGrid>
              <a:tr h="362204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package com.example.activitylifecycle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endParaRPr lang="en-US" altLang="en-US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import android.os.Bundle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import android.util.Log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import androidx.activity.ComponentActivity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import androidx.activity.compose.setContent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import androidx.compose.foundation.layout.Column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import androidx.compose.material3.Button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import androidx.compose.material3.Text 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endParaRPr lang="en-US" altLang="en-US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Class MainActivity : ComponentActivity()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private val TAG = "LIFTCYCLE"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onCreate(savedInstanceState: Bundle?)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super.onCreate(savedInstanceState)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"(1) onCreate()")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3463290" y="2919730"/>
          <a:ext cx="3540125" cy="3622040"/>
        </p:xfrm>
        <a:graphic>
          <a:graphicData uri="http://schemas.openxmlformats.org/drawingml/2006/table">
            <a:tbl>
              <a:tblPr/>
              <a:tblGrid>
                <a:gridCol w="3540125"/>
              </a:tblGrid>
              <a:tr h="362204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setContent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Column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Text(text = "")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Text(text = "Hello Activity Life Cycle")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Button(onClick =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finish()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})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   Text("</a:t>
                      </a:r>
                      <a:r>
                        <a:rPr lang="zh-CN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结束程序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endParaRPr lang="en-US" altLang="en-US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onStart() {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30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super.onStart()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"(2) onStart()")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32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33</a:t>
                      </a:r>
                      <a:r>
                        <a:rPr lang="en-US" altLang="en-US" sz="12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 </a:t>
                      </a:r>
                      <a:endParaRPr lang="en-US" altLang="en-US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2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3373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）完全生命周期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为了观察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从启动到关闭所调用的生命周期回调函数的顺序，首先正常启动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，然后点击用按钮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结束程序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按钮关闭程序。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LogCat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的输出结果如图所示：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3960" y="4020185"/>
            <a:ext cx="10179050" cy="286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3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完全生命周期的函数调用顺序如下：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(1)onCreate 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(2)onStart 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(4)onResume 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(7)onPause 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(8)onStop </a:t>
            </a:r>
            <a:r>
              <a:rPr lang="en-US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(9)onDestroy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742950" lvl="3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被创建时，系统首先调用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函数，然调用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，表示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已经变得对用户可见，但尚未与用户交互。之后调用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onResume(),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已经获得了焦点，可以与用户交互。这时，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进入前台，用户可以正常与应用进行交互。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742950" lvl="3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用户点击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结束程序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按钮，会导致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关闭，系统会相继调用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onPause()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onStop()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onDestroy()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，释放资源并销毁进程。因为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关闭后，除非用户重新启动应用程序，否则这个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不会在出现在屏幕上，因此系统直接调用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onDestroy()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销毁了进程，且没有调用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函数来保存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Acitivity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0" y="3172460"/>
            <a:ext cx="4972050" cy="823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27736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）可视生命周期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启动后，如果启动其它的程序，或者按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键，则会让原有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会进入停止状态。如果将新启动的程序关闭，或者重新打开这个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，则原有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从停止状态恢复到活动状态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为了能够分析上述状态转换过程中的函数调用顺，首先正常启动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，然后点击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键显示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桌面，让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进入后台，如图所示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65" y="4424680"/>
            <a:ext cx="6427470" cy="2078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811655"/>
            <a:ext cx="10793095" cy="13468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914400" lvl="6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）可视生命周期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然后再从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桌面图标中找到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的启动图标，点击图片再次打开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，如图所示：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2956560"/>
            <a:ext cx="3087370" cy="1715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19835" y="4778375"/>
            <a:ext cx="973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在这样操作后，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LogCat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的输出结果如图所示：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7" name="图片 -21474825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0" y="5182870"/>
            <a:ext cx="6071870" cy="1497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772920"/>
            <a:ext cx="10793095" cy="46767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914400" lvl="8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）可视生命周期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可视生命周期的函数调用顺序如下：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(1)onCreate 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(2)onStart 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(4)onResume 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(7)onPause 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(8)onStop 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(5)onSaveInstanceState  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(6)onRestart 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(2)onStart 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(4)onResume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启动时的函数调用顺序仍为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(1)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(2)</a:t>
            </a:r>
            <a:r>
              <a:rPr lang="en-US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(4)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，当点击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键让程序进入后台后，系统首先调用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onPause()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onStop()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，然后调用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函数保存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在重新打开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程序后，系统调用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onRestart()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更新信息，然后调用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onResume()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重新显示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，并接受用户交互。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系统虽然调用了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，允许用户保存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的状态信息，但因为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并没有被销毁，所以没有必要调用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，让用户恢复保存的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772920"/>
            <a:ext cx="10793095" cy="36455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）调用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要让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方法，通常是因为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的状态需要恢复。这通常发生在以下几种情况：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屏幕旋转：当设备方向变化时，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会被销毁并重新创建，系统会自动调用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来恢复之前保存的状态。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内存不足：当系统为了回收内存而销毁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时，恢复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时会调用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被覆盖和重新恢复：如果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被其他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 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替换或进入后台，回到前台时也会调用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onRestoreInstanceState()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20" y="5377815"/>
            <a:ext cx="3943350" cy="143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组件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2046605"/>
            <a:ext cx="10007600" cy="46329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通常用于没有用户界面、但需要在后台长时间运行的任务。例如，播放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MP3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音乐时，使用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可以在关闭播放器界面后继续播放音乐。通过公开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的通信接口，用户可以控制音乐的播放、暂停和停止。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 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是用来接收并响应广播消息的组件。大部分广播消息由系统产生，例如时区改变、电池电量低或语言设置更改等，但应用程序也可以发送广播消息，例如数据下载完成等。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 Provider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系统提供的共享数据机制，允许应用程序通过它访问其他应用程序的私有数据。私有数据可以是文件系统中的文件，也可以是存储在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SQLite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数据库中的数据。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 Provider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还支持权限控制，确保数据的安全访问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772920"/>
            <a:ext cx="10793095" cy="36455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）调用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屏幕旋转是比较简单的实现调用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的方法，因此这里采用这个方法。如图所示，点击模拟器的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旋转屏幕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按钮，让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示例从竖屏变为横屏。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在获取函数调用顺序前，先修改一下代码，在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onSaveInstanceState()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中保存一个数据，然后在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恢复这个数据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772920"/>
            <a:ext cx="5770880" cy="4740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）调用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这段代码中，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putString(KEY, value)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Bundle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类提供的方法，用于将字符串类型的值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存储在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Bundle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中。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KEY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是保存该值的键，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value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是需要保存的字符串数据。</a:t>
            </a:r>
            <a:endParaRPr lang="zh-CN" altLang="en-US" sz="162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在代码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Log.i(TAG, "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保存数据，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key:$KEY, value:$value")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中，其中的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key:$KEY, value:$value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是一个字符串模板，它将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KEY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value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的值动态地插入到日志消息中</a:t>
            </a:r>
            <a:endParaRPr lang="zh-CN" altLang="en-US" sz="162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442710" y="160655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class MainActivity : ComponentActivity()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private val TAG = "LIFTCYCLE"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private val KEY = "MyKey"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onRestoreInstanceState(savedInstanceState: Bundle)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super.onRestoreInstanceState(savedInstanceState)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"(3) onRestoreInstanceState()")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恢复保存的数据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val savedValue = savedInstanceState.getString(KEY)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恢复数据，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key:$KEY, value:$savedValue")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13 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override fun onSaveInstanceState(savedInstanceState: Bundle)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super.onSaveInstanceState(savedInstanceState)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"(5) onSaveInstanceState()")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保存临时数据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val value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这里是保存的数据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savedInstanceState.putString(KEY,value)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Log.i(TAG,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保存数据，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key:$KEY, value:$value")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ActivityLifeCycle</a:t>
            </a:r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Text Placeholder 33"/>
          <p:cNvSpPr txBox="1"/>
          <p:nvPr/>
        </p:nvSpPr>
        <p:spPr>
          <a:xfrm>
            <a:off x="589915" y="1772920"/>
            <a:ext cx="10556240" cy="4740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生命周期代码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）调用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onRestoreInstanceState()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这时可以先清空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Logcat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，然后重新启动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ActivityLifeCycle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程序。点击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旋转屏幕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按钮让手机模拟器的屏幕产生旋转，这时候的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Logcat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如图所示</a:t>
            </a:r>
            <a:endParaRPr lang="zh-CN" altLang="en-US" sz="162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函数调用顺序如下：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(1)onCreate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(2)onStart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(4)onResume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(7)onPause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(8)onStop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(5)onSaveInstanceState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(9)onDestroy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(1)onCreate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(2)onStart 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(3)onRestoreInstanceState</a:t>
            </a:r>
            <a:r>
              <a:rPr lang="en-US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→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(4)onResume</a:t>
            </a:r>
            <a:endParaRPr lang="en-US" altLang="zh-CN" sz="162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这组生命周期的回调方法反映了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的创建、可见、暂停、销毁和重建过程，适用于很多典型的应用场景，如屏幕旋转、配置变化等，需要开发者根据这些调用顺序来处理资源管理和状态保存</a:t>
            </a:r>
            <a:r>
              <a:rPr lang="en-US" altLang="zh-CN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 sz="162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恢复</a:t>
            </a:r>
            <a:endParaRPr lang="zh-CN" altLang="en-US" sz="162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2" name="图片 -21474825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85" y="1635760"/>
            <a:ext cx="4538980" cy="14173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习题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9" name="Text Placeholder 33">
            <a:hlinkClick r:id="rId2"/>
          </p:cNvPr>
          <p:cNvSpPr txBox="1"/>
          <p:nvPr/>
        </p:nvSpPr>
        <p:spPr>
          <a:xfrm>
            <a:off x="1219835" y="2005965"/>
            <a:ext cx="9441815" cy="45199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1.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系统前台进程、可见进程、服务进程、后台进程和空进程的优先级排序原因。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2.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系统的四种基本组件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Service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BroadcaseReceiver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ContentProvider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的用途。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生命周期回调函数的作用和调用顺序。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  <a:endParaRPr lang="en-US" altLang="zh-CN" sz="88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>
              <a:ln>
                <a:noFill/>
              </a:ln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进程和优先级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41503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软件生命周期是软件从产生到废弃所历经的几个阶段，一般包括可行性分析、开发计划、需求分析与设计、编码、测试和维护等过程。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应用程序生命周期与软件生命周期的定义不同，指的是在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系统中从启动到终止的所有阶段，也就是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程序启动到停止的全过程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系统一般是运行在资源受限的硬件平台上，因此资源管理对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系统至关重要。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系统会主动管理资源，为了保证高优先级程序正常运行，可以在无任何警告的情况下终止低优先级程序，并回收其使用的系统资源。因此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程序并不能控制自身的生命周期，而完全是由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系统进行调度和控制的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进程和优先级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6294120" cy="41503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系统尽可能的不主动终止应用程序，即使生命周期结束的程序也会保存在内存中，以便再次快速启动。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但在内存紧张时，系统会根据进程的优先级清除进程，回收系统资源。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系统中的进程优先级如图所示，优先级有高到低分别为前台进程、可见进程、服务进程、后台进程和空进程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Picture 1"/>
          <p:cNvGraphicFramePr>
            <a:graphicFrameLocks noChangeAspect="1"/>
          </p:cNvGraphicFramePr>
          <p:nvPr/>
        </p:nvGraphicFramePr>
        <p:xfrm>
          <a:off x="7748905" y="2067560"/>
          <a:ext cx="2758440" cy="380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966595" imgH="2710815" progId="Visio.Drawing.11">
                  <p:embed/>
                </p:oleObj>
              </mc:Choice>
              <mc:Fallback>
                <p:oleObj name="" r:id="rId2" imgW="1966595" imgH="271081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48905" y="2067560"/>
                        <a:ext cx="2758440" cy="3805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进程和优先级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9961880" cy="41503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）前台进程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前台进程是与用户正在交互的进程。前台进程包含以下四种情况：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进程中的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正在与用户进行交互；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进程服务被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调用，而且这个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正在与用户进行交互；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进程服务正在执行声明周期中的回调函数，如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onDestroy()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进程的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BroadcastReceiver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正在执行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onReceive()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通常，前台进程不会被系统终止，除非系统资源极度紧张。在这种情况下，系统会首先尝试终止低优先级的进程来释放资源，以保证前台进程的正常运行。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进程和优先级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9961880" cy="41503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）可见进程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可见进程指的是部分程序界面能够被用户看到，但不在前台与用户交互，不响应界面事件的进程。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例如，当一个新启动的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程序部分遮挡了原有程序界面时，原有程序的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会从前台进程变为可见进程。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另外，如果一个进程包含服务，且该服务正在被用户可见的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调用，这个进程也会被视为可见进程。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一般来说，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系统中会存在少量的可见进程，只有在资源紧张时，系统才会优先清除可见进程，以保证前台进程的资源需求。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13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7.2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noProof="0" dirty="0"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进程和优先级</a:t>
            </a:r>
            <a:endParaRPr lang="zh-CN" altLang="en-US" sz="3600" b="1" noProof="0" dirty="0"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9961880" cy="41503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）服务进程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服务进程是指包含已启动服务的进程。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服务没有用户界面，不直接与用户交互，但能够在后台长期运行，提供重要的功能，如播放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MP3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或从网络下载数据。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除非系统资源无法满足前台进程或可见进程的需求，否则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系统不会强行终止服务进程。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10.xml><?xml version="1.0" encoding="utf-8"?>
<p:tagLst xmlns:p="http://schemas.openxmlformats.org/presentationml/2006/main">
  <p:tag name="TABLE_ENDDRAG_ORIGIN_RECT" val="256*319"/>
  <p:tag name="TABLE_ENDDRAG_RECT" val="12*196*256*319"/>
</p:tagLst>
</file>

<file path=ppt/tags/tag11.xml><?xml version="1.0" encoding="utf-8"?>
<p:tagLst xmlns:p="http://schemas.openxmlformats.org/presentationml/2006/main">
  <p:tag name="TABLE_ENDDRAG_ORIGIN_RECT" val="278*319"/>
  <p:tag name="TABLE_ENDDRAG_RECT" val="272*196*278*319"/>
</p:tagLst>
</file>

<file path=ppt/tags/tag12.xml><?xml version="1.0" encoding="utf-8"?>
<p:tagLst xmlns:p="http://schemas.openxmlformats.org/presentationml/2006/main">
  <p:tag name="resource_record_key" val="{&quot;29&quot;:[50052953,50053246,50053145,50053313]}"/>
</p:tagLst>
</file>

<file path=ppt/tags/tag2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3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4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5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6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7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8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9.xml><?xml version="1.0" encoding="utf-8"?>
<p:tagLst xmlns:p="http://schemas.openxmlformats.org/presentationml/2006/main">
  <p:tag name="TABLE_ENDDRAG_ORIGIN_RECT" val="383*506"/>
  <p:tag name="TABLE_ENDDRAG_RECT" val="572*3*383*50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15852</Words>
  <Application>WPS 演示</Application>
  <PresentationFormat>宽屏</PresentationFormat>
  <Paragraphs>628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Arial</vt:lpstr>
      <vt:lpstr>宋体</vt:lpstr>
      <vt:lpstr>Wingdings</vt:lpstr>
      <vt:lpstr>Agency FB</vt:lpstr>
      <vt:lpstr>Trebuchet MS</vt:lpstr>
      <vt:lpstr>微软雅黑</vt:lpstr>
      <vt:lpstr>Neris Thin</vt:lpstr>
      <vt:lpstr>等线</vt:lpstr>
      <vt:lpstr>Arial Unicode MS</vt:lpstr>
      <vt:lpstr>Calibri Light</vt:lpstr>
      <vt:lpstr>Calibri</vt:lpstr>
      <vt:lpstr>Segoe Print</vt:lpstr>
      <vt:lpstr>Office 主题</vt:lpstr>
      <vt:lpstr>Visio.Drawing.11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王向辉</cp:lastModifiedBy>
  <cp:revision>377</cp:revision>
  <dcterms:created xsi:type="dcterms:W3CDTF">2025-04-23T06:05:00Z</dcterms:created>
  <dcterms:modified xsi:type="dcterms:W3CDTF">2025-05-15T15:50:54Z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662351FB2CD64B2D88939DBD635ACC9B_12</vt:lpwstr>
  </property>
</Properties>
</file>