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1120" r:id="rId3"/>
    <p:sldId id="258" r:id="rId4"/>
    <p:sldId id="715" r:id="rId5"/>
    <p:sldId id="714" r:id="rId6"/>
    <p:sldId id="713" r:id="rId7"/>
    <p:sldId id="712" r:id="rId8"/>
    <p:sldId id="717" r:id="rId9"/>
    <p:sldId id="738" r:id="rId10"/>
    <p:sldId id="745" r:id="rId11"/>
    <p:sldId id="743" r:id="rId12"/>
    <p:sldId id="740" r:id="rId13"/>
    <p:sldId id="739" r:id="rId14"/>
    <p:sldId id="736" r:id="rId15"/>
    <p:sldId id="735" r:id="rId16"/>
    <p:sldId id="733" r:id="rId17"/>
    <p:sldId id="1121" r:id="rId18"/>
    <p:sldId id="754" r:id="rId19"/>
    <p:sldId id="1122" r:id="rId20"/>
    <p:sldId id="1123" r:id="rId21"/>
    <p:sldId id="716" r:id="rId22"/>
    <p:sldId id="755" r:id="rId23"/>
    <p:sldId id="704" r:id="rId24"/>
    <p:sldId id="719" r:id="rId25"/>
    <p:sldId id="721" r:id="rId26"/>
    <p:sldId id="1124" r:id="rId27"/>
    <p:sldId id="722" r:id="rId28"/>
    <p:sldId id="702" r:id="rId29"/>
    <p:sldId id="711" r:id="rId30"/>
    <p:sldId id="1125" r:id="rId31"/>
    <p:sldId id="1126" r:id="rId32"/>
    <p:sldId id="710" r:id="rId33"/>
    <p:sldId id="705" r:id="rId34"/>
    <p:sldId id="709" r:id="rId35"/>
    <p:sldId id="703" r:id="rId36"/>
    <p:sldId id="1005" r:id="rId37"/>
  </p:sldIdLst>
  <p:sldSz cx="12192000" cy="6858000"/>
  <p:notesSz cx="6858000" cy="9144000"/>
  <p:custDataLst>
    <p:tags r:id="rId42"/>
  </p:custDataLst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83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FE30ABB-C86E-45C9-921B-18D813648F94}" styleName="表样式 1 25">
    <a:wholeTbl>
      <a:tcTxStyle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insideV>
        </a:tcBdr>
        <a:fill>
          <a:solidFill>
            <a:schemeClr val="bg1">
              <a:alpha val="0"/>
            </a:schemeClr>
          </a:solidFill>
        </a:fill>
      </a:tcStyle>
    </a:wholeTbl>
    <a:band2H>
      <a:tcStyle>
        <a:tcBdr/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band2H>
    <a:band1V>
      <a:tcStyle>
        <a:tcBdr/>
        <a:fill>
          <a:solidFill>
            <a:schemeClr val="accent1">
              <a:alpha val="25000"/>
              <a:lumMod val="40000"/>
              <a:lumOff val="60000"/>
            </a:schemeClr>
          </a:solidFill>
        </a:fill>
      </a:tcStyle>
    </a:band1V>
    <a:band2V>
      <a:tcStyle>
        <a:tcBdr/>
        <a:fill>
          <a:solidFill>
            <a:schemeClr val="bg1">
              <a:alpha val="0"/>
            </a:schemeClr>
          </a:solidFill>
        </a:fill>
      </a:tcStyle>
    </a:band2V>
    <a:lastCol>
      <a:tcTxStyle b="on">
        <a:fontRef idx="none">
          <a:schemeClr val="tx1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40000"/>
              <a:lumMod val="40000"/>
              <a:lumOff val="60000"/>
            </a:schemeClr>
          </a:solidFill>
        </a:fill>
      </a:tcStyle>
    </a:lastCol>
    <a:firstCol>
      <a:tcTxStyle b="on">
        <a:fontRef idx="none">
          <a:schemeClr val="tx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alpha val="40000"/>
              <a:lumMod val="40000"/>
              <a:lumOff val="6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lastRow>
    <a:seCell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bg1">
              <a:alpha val="0"/>
            </a:schemeClr>
          </a:solidFill>
        </a:fill>
      </a:tcStyle>
    </a:swCell>
    <a:firstRow>
      <a:tcTxStyle b="on">
        <a:fontRef idx="none">
          <a:schemeClr val="bg1"/>
        </a:fontRef>
      </a:tcTxStyle>
      <a:tcStyle>
        <a:tcBdr>
          <a:left>
            <a:ln w="9525" cmpd="sng">
              <a:solidFill>
                <a:schemeClr val="accent1"/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insideV>
        </a:tcBdr>
        <a:fill>
          <a:solidFill>
            <a:schemeClr val="accent1"/>
          </a:solidFill>
        </a:fill>
      </a:tcStyle>
    </a:firstRow>
    <a:neCell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left>
          <a:right>
            <a:ln w="9525" cmpd="sng">
              <a:solidFill>
                <a:schemeClr val="accent1"/>
              </a:solidFill>
            </a:ln>
          </a:right>
          <a:top>
            <a:ln w="9525" cmpd="sng">
              <a:solidFill>
                <a:schemeClr val="accent1"/>
              </a:solidFill>
            </a:ln>
          </a:top>
          <a:bottom>
            <a:ln w="9525" cmpd="sng">
              <a:solidFill>
                <a:schemeClr val="accent1">
                  <a:lumMod val="40000"/>
                  <a:lumOff val="60000"/>
                </a:schemeClr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6" d="100"/>
          <a:sy n="106" d="100"/>
        </p:scale>
        <p:origin x="78" y="102"/>
      </p:cViewPr>
      <p:guideLst>
        <p:guide orient="horz" pos="215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gs" Target="tags/tag20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dirty="0">
                <a:latin typeface="等线" panose="02010600030101010101" pitchFamily="2" charset="-122"/>
                <a:ea typeface="楷体_GB2312" pitchFamily="1" charset="-122"/>
              </a:rPr>
            </a:fld>
            <a:endParaRPr lang="en-US" altLang="zh-CN" sz="1200" dirty="0">
              <a:latin typeface="等线" panose="02010600030101010101" pitchFamily="2" charset="-122"/>
              <a:ea typeface="楷体_GB2312" pitchFamily="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2575" y="-1239837"/>
            <a:ext cx="4235450" cy="297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136" y="45521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80271DE-F959-43F1-B4B5-89C9B39A615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712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/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113" y="-144462"/>
            <a:ext cx="12060237" cy="847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685800" y="1269365"/>
            <a:ext cx="5222875" cy="113601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  <a:sym typeface="+mn-ea"/>
              </a:rPr>
              <a:t>Android课程</a:t>
            </a:r>
            <a:endParaRPr lang="zh-CN" altLang="en-US" sz="11500" dirty="0">
              <a:solidFill>
                <a:srgbClr val="383987"/>
              </a:solidFill>
              <a:latin typeface="Agency FB" panose="020B0503020202020204" charset="0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endParaRPr kumimoji="0" lang="en-US" altLang="zh-CN" sz="115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838" y="2859088"/>
            <a:ext cx="6200775" cy="645160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buNone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组件通信与广播消息 </a:t>
            </a:r>
            <a:endParaRPr lang="zh-CN" altLang="en-US" sz="3600" b="1" dirty="0">
              <a:solidFill>
                <a:srgbClr val="383987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25" name="文本框 7"/>
          <p:cNvSpPr txBox="1"/>
          <p:nvPr/>
        </p:nvSpPr>
        <p:spPr>
          <a:xfrm>
            <a:off x="685800" y="4427538"/>
            <a:ext cx="25622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任课教师：某某某</a:t>
            </a:r>
            <a:endParaRPr lang="zh-CN" altLang="en-US" sz="18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126" name="组合 11"/>
          <p:cNvGrpSpPr/>
          <p:nvPr/>
        </p:nvGrpSpPr>
        <p:grpSpPr>
          <a:xfrm>
            <a:off x="3313113" y="4502150"/>
            <a:ext cx="131762" cy="217488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7" name="组合 13"/>
          <p:cNvGrpSpPr/>
          <p:nvPr/>
        </p:nvGrpSpPr>
        <p:grpSpPr>
          <a:xfrm>
            <a:off x="3408363" y="4502150"/>
            <a:ext cx="133350" cy="217488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隐式启动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隐式启动浏览器，查看指定的网页内容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可将“浏览动作”和“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地址”作为参数传递给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系统则通过匹配动作和数据格式，找到最适合于此动作和数据格式的组件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4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在匹配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时，根据动作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Intent.ACTION_VIEW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得知需要启动具备浏览功能的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，但具体是浏览电话号码还是浏览网页，还需要根据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URI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的数据类型来做最后判断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4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因为数据提供的是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地址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"http://www.baidu.com"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，所以最终可以判定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需要启动具有网页浏览功能的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4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在缺省情况下，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系统会调用内置的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Web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浏览器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12292" name="Group 15"/>
          <p:cNvGraphicFramePr>
            <a:graphicFrameLocks noGrp="1"/>
          </p:cNvGraphicFramePr>
          <p:nvPr/>
        </p:nvGraphicFramePr>
        <p:xfrm>
          <a:off x="2362200" y="5105400"/>
          <a:ext cx="7696200" cy="7620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76200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1 </a:t>
                      </a:r>
                      <a:r>
                        <a:rPr lang="en-US" altLang="zh-CN" sz="1400" b="1" i="1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 intent = Intent(Intent.ACTION_VIEW, Uri.parse("http://www.baidu.com"))</a:t>
                      </a:r>
                      <a:endParaRPr lang="en-US" altLang="zh-CN" sz="1400" b="1" i="1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 b="1" i="1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 startActivity(intent)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16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760413" y="1600200"/>
            <a:ext cx="10515600" cy="43513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系统支持的“动作字符串常量”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24000" y="2514600"/>
          <a:ext cx="8783320" cy="4304665"/>
        </p:xfrm>
        <a:graphic>
          <a:graphicData uri="http://schemas.openxmlformats.org/drawingml/2006/table">
            <a:tbl>
              <a:tblPr/>
              <a:tblGrid>
                <a:gridCol w="2849880"/>
                <a:gridCol w="5933440"/>
              </a:tblGrid>
              <a:tr h="1524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动作</a:t>
                      </a:r>
                      <a:endParaRPr 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38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ACTION_ANSWER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打开接听电话的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，默认为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内置的拨号界面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65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ACTION_CALL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打开拨号盘界面并拨打电话，使用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中的数字部分作为电话号码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ACTION_DELETE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，对所提供的数据进行删除操作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ACTION_DIAL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打开内置拨号界面，显示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中提供的电话号码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ACTION_EDIT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，对所提供的数据进行编辑操作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ACTION_INSERT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，在提供数据的当前位置插入新项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ACTION_PICK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启动一个子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，从提供的数据列表中选取一项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ACTION_SEARCH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启动一个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，执行搜索动作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ACTION_SENDTO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启动一个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，向数据提供的联系人发送信息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6545"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ACTION_SEND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启动一个可以发送数据的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，共享数据，例如通过短信、邮件、社交应用发送文本、图片等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3405">
                <a:tc>
                  <a:txBody>
                    <a:bodyPr/>
                    <a:p>
                      <a:pPr marL="1066800" indent="-10668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ACTION_VIEW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最常用的动作，对以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方式传送的数据，根据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协议部分以最佳方式启动相应的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进行处理。对于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http:address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将打开浏览器查看；对于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tel:address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将打开拨号界面并呼叫指定的电话号码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10668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ACTION_WEB_SEARCH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，对提供的数据进行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Web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搜索</a:t>
                      </a:r>
                      <a:endParaRPr lang="zh-CN" altLang="en-US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020">
                <a:tc>
                  <a:txBody>
                    <a:bodyPr/>
                    <a:p>
                      <a:pPr marL="1066800" indent="-10668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ACTION_CHOOSER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显示应用选择器，让用户选择一个应用来处理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Intent 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9144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ACTION_GET_CONTENT</a:t>
                      </a:r>
                      <a:endParaRPr lang="en-US" altLang="zh-CN" sz="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允许用户选择某种类型的数据返回（如文件选择器）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7655">
                <a:tc>
                  <a:txBody>
                    <a:bodyPr/>
                    <a:p>
                      <a:pPr marL="1066800" indent="-10668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ACTION_MAIN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启动应用主界面，通常用于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Launcher </a:t>
                      </a:r>
                      <a:r>
                        <a:rPr lang="zh-CN" altLang="en-US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 </a:t>
                      </a:r>
                      <a:r>
                        <a:rPr lang="en-US" alt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endParaRPr lang="en-US" alt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7620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7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ACTION_BOOT_COMPLETED</a:t>
                      </a:r>
                      <a:endParaRPr lang="en-US" altLang="zh-CN" sz="7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设备启动完成的广播（需要声明权限）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9144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ACTION_BATTERY_LOW </a:t>
                      </a:r>
                      <a:endParaRPr lang="en-US" altLang="zh-CN" sz="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电池电量低时的广播通知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9144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ACTION_CAMERA_BUTTON </a:t>
                      </a:r>
                      <a:endParaRPr lang="en-US" altLang="zh-CN" sz="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用户按下相机按钮时的广播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9144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ACTION_SCREEN_ON </a:t>
                      </a:r>
                      <a:endParaRPr lang="en-US" altLang="zh-CN" sz="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屏幕打开时的广播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1066800" indent="-9144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ACTION_SCREEN_OFF</a:t>
                      </a:r>
                      <a:endParaRPr lang="en-US" altLang="zh-CN" sz="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屏幕关闭时的广播</a:t>
                      </a:r>
                      <a:endParaRPr lang="zh-CN" sz="1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3842385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隐式启动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WebViewIntentDemo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示例说明了如何隐式启动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4340" name="Group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09800" y="5638800"/>
          <a:ext cx="7696200" cy="457200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45720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 b="1" i="1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  val intent =  Intent(Intent.ACTION_VIEW, Uri.parse(urlString))</a:t>
                      </a:r>
                      <a:endParaRPr lang="en-US" altLang="zh-CN" sz="1400" b="1" i="1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 b="1" i="1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2 . startActivity(intent)</a:t>
                      </a:r>
                      <a:endParaRPr lang="en-US" altLang="zh-CN" sz="1400" b="1" i="1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 b="1" i="1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77" descr="图片3-输入网址界面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722630"/>
            <a:ext cx="2910205" cy="41001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76" descr="图片4-打开Web后的界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762000"/>
            <a:ext cx="2998470" cy="4021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841502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如何将“子Activity”的数据返回给“父Activity”？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使用Sub-Activity的方式去启动子Activity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ActivityCommunication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	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ActivityCommunication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最下面的输入框是传递给SubActivity的数据，点击“启动SubActivity”按钮后，会启动SubActivity。</a:t>
            </a:r>
            <a:endParaRPr lang="zh-CN" altLang="en-US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ubActivity提供了一个输入框，以及“接受”和“撤销”两个按钮。如果在输入框中输入信息后点击“接受”按钮，会把输入框中的信息传递给其父Activity，并在父Activity的界面上显示。而如果用户点击“撤销”按钮，则程序不会向父Activity传递任何信息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457278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0" y="1066800"/>
            <a:ext cx="2184400" cy="27520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883" y="3810000"/>
            <a:ext cx="2096135" cy="2745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840105" lvl="1" indent="-49403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ActivityCommunication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而言，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ActivityCommunication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是如何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SubActivity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并获取返回结果代码的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呢？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840105" lvl="1" indent="-494030" eaLnBrk="1" hangingPunct="1"/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SubActivity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而言，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SubActivity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是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如何解析，接受，</a:t>
            </a:r>
            <a:r>
              <a:rPr lang="zh-CN" altLang="en-US" sz="2400" b="0" dirty="0">
                <a:latin typeface="Times New Roman" panose="02020603050405020304" pitchFamily="18" charset="0"/>
                <a:sym typeface="+mn-ea"/>
              </a:rPr>
              <a:t>撤销数据</a:t>
            </a:r>
            <a:r>
              <a:rPr lang="en-US" altLang="zh-CN" sz="2400" b="0" dirty="0">
                <a:latin typeface="Times New Roman" panose="02020603050405020304" pitchFamily="18" charset="0"/>
                <a:sym typeface="+mn-ea"/>
              </a:rPr>
              <a:t>呢？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4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ActivityCommunication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SubActivity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并获取返回结果代码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17412" name="Group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4600" y="2849245"/>
          <a:ext cx="6248400" cy="2565400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256540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1.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var text by remember { mutableStateOf(“”)}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2.val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launcherSubActivity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 = rememberLauncherForActivityResult(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3.      contract = ActivityResultContracts.StartActivityForResult()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4.) { result -&gt;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5.       if(result.resultCode ==RESULT_OK) {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6.          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val data: String? = result.data?.dataString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7.           text = data ?: “No Data”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8.   }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9.}    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2" name="矩形 15"/>
          <p:cNvSpPr/>
          <p:nvPr/>
        </p:nvSpPr>
        <p:spPr>
          <a:xfrm>
            <a:off x="967740" y="5367655"/>
            <a:ext cx="99790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rememberLauncherForActivityResult的作用是在 Jetpack Compose 中注册一个 ActivityResultLauncher，用于启动 Activity 并接收返回结果。contract指定了启动Activity并获取返回结果的行为。ActivityResultContracts.StartActivityForResult()是系统预定义的contract，用于：启动一个 Activity，同时获取该 Activity 的返回值（Intent）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809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4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ActivityCommunication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SubActivity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并获取返回结果代码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17412" name="Group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4600" y="2849245"/>
          <a:ext cx="6248400" cy="1809115"/>
        </p:xfrm>
        <a:graphic>
          <a:graphicData uri="http://schemas.openxmlformats.org/drawingml/2006/table">
            <a:tbl>
              <a:tblPr/>
              <a:tblGrid>
                <a:gridCol w="6248400"/>
              </a:tblGrid>
              <a:tr h="180911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 val context = LocalContext.current 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2 var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 text by remember { mutableStateOf("") }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3 var inputText by remember { mutableStateOf("") }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0000"/>
                        </a:highlight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4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val intent = Intent(context, SubActivity::class.java)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5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intent.putExtra("data",inputText)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  <a:p>
                      <a:pPr marL="0" marR="0" lvl="0" algn="l" defTabSz="914400" rtl="0" eaLnBrk="1" latinLnBrk="0" hangingPunct="1">
                        <a:lnSpc>
                          <a:spcPct val="100000"/>
                        </a:lnSpc>
                        <a:buFontTx/>
                        <a:buNone/>
                        <a:tabLst>
                          <a:tab pos="0" algn="l"/>
                        </a:tabLst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6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sym typeface="Arial" panose="020B0604020202020204" pitchFamily="34" charset="0"/>
                        </a:rPr>
                        <a:t>launcherSubActivity.launch(intent)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472" name="矩形 15"/>
          <p:cNvSpPr/>
          <p:nvPr/>
        </p:nvSpPr>
        <p:spPr>
          <a:xfrm>
            <a:off x="967740" y="4745355"/>
            <a:ext cx="11197590" cy="22523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45720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行代码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LocalContext.current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Jetpack Compose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提供的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API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，用于获取当前上下文（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Context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）。第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行创建一个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Intent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，用于从当前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 Activity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跳转到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 SubActivity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。第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5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行通过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 Intent.putExtra("key", value)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传递数据，将用户输入的文本数据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inputText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传递到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SubActivity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中。第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行代码使用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 rememberLauncherForActivityResult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启动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SubActivity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并等待返回结果。之所以不用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startActivity(intent)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，是因为这样不会返回数据。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3809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SubActivity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中解析数据的代码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914400" lvl="2"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19460" name="Group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9115" y="2719705"/>
          <a:ext cx="6496685" cy="755015"/>
        </p:xfrm>
        <a:graphic>
          <a:graphicData uri="http://schemas.openxmlformats.org/drawingml/2006/table">
            <a:tbl>
              <a:tblPr/>
              <a:tblGrid>
                <a:gridCol w="6496685"/>
              </a:tblGrid>
              <a:tr h="75501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1 val context = LocalContext.current as ComponentActivity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2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C0C0C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context.intent.getStringExtra("data")?: ""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C0C0C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315" y="4081780"/>
            <a:ext cx="9675495" cy="2095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第1行代码as ComponentActivity，强制转换Context为ComponentActivity，因为 LocalContext.current 可能是 ApplicationContext，但intent只存在于Activity上下文中。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第2行代码context.intent获取了当前Activity启动时的Intent，.getStringExtra("data")尝试从Intent中获取名为"data"的字符串数据，如果 "data"不存在，返回空字符串。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SubActivity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接受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按钮的代码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19460" name="Group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9115" y="2719705"/>
          <a:ext cx="6496685" cy="755015"/>
        </p:xfrm>
        <a:graphic>
          <a:graphicData uri="http://schemas.openxmlformats.org/drawingml/2006/table">
            <a:tbl>
              <a:tblPr/>
              <a:tblGrid>
                <a:gridCol w="6496685"/>
              </a:tblGrid>
              <a:tr h="75501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1 Button(onClick = {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2      val resultIntent= Intent()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3      resultIntent.data = Uri.parse(inputText)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4 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context.setResult(Activity.RESULT_OK, resultIntent)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5 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context.finish()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6  }) {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7      Text("</a:t>
                      </a: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接受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")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 8    }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315" y="5289550"/>
            <a:ext cx="9675495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第2行代码创建一个空的Intent，用于存放返回给上一个Activity的数据。第3行代码将inputText（字符串）解析为Uri格式，再将Uri作为返回数据存入Intent。第4行代码setResult()用于设置当前Activity的返回结果，其中Activity.RESULT_OK 表示操作成功（系统内置常量），resultIntent是要返回的数据。第5行代码关闭当前Activity，返回上一个Activity。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8.1.2 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SubActivity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撤销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按钮的代码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914400" lvl="2" indent="0" eaLnBrk="1" hangingPunct="1">
              <a:buNone/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19460" name="Group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09115" y="2719705"/>
          <a:ext cx="6496685" cy="755015"/>
        </p:xfrm>
        <a:graphic>
          <a:graphicData uri="http://schemas.openxmlformats.org/drawingml/2006/table">
            <a:tbl>
              <a:tblPr/>
              <a:tblGrid>
                <a:gridCol w="6496685"/>
              </a:tblGrid>
              <a:tr h="75501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1 Button(onClick = {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2 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context.setResult(Activity.RESULT_CANCELED)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3      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context.finish()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4      }) 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5    {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6       Text("</a:t>
                      </a:r>
                      <a:r>
                        <a:rPr kumimoji="0" lang="zh-CN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撤销</a:t>
                      </a: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")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7   }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58315" y="5289550"/>
            <a:ext cx="9675495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这里的代码不同指出在于第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行，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Activity.RESULT_CANCELED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表示操作撤销。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146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038" y="-588962"/>
            <a:ext cx="12060237" cy="847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marR="0" algn="dist" defTabSz="457200">
              <a:buClrTx/>
              <a:buSzTx/>
              <a:buFontTx/>
              <a:buNone/>
              <a:defRPr/>
            </a:pPr>
            <a:r>
              <a:rPr kumimoji="0" lang="zh-CN" altLang="en-US" sz="54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en-US" sz="54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613" y="1590675"/>
            <a:ext cx="650875" cy="1665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AIMS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813" y="1100138"/>
            <a:ext cx="5359400" cy="712788"/>
          </a:xfrm>
          <a:prstGeom prst="rect">
            <a:avLst/>
          </a:prstGeom>
          <a:noFill/>
        </p:spPr>
        <p:txBody>
          <a:bodyPr anchor="ctr"/>
          <a:p>
            <a:pPr defTabSz="914400" eaLnBrk="1" fontAlgn="t" hangingPunct="1"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了解使用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Intent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进行组件通信的原理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1267259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01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2261669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02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7355" y="3243379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03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7355" y="4202229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04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60813" y="2155825"/>
            <a:ext cx="5541963" cy="714375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fontAlgn="t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掌握使用</a:t>
            </a:r>
            <a:r>
              <a:rPr kumimoji="0" lang="en-US" altLang="zh-CN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Intent</a:t>
            </a: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启动</a:t>
            </a:r>
            <a:r>
              <a:rPr kumimoji="0" lang="en-US" altLang="zh-CN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Activity</a:t>
            </a: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的方法</a:t>
            </a:r>
            <a:endParaRPr kumimoji="0" lang="zh-CN" altLang="en-US" sz="2400" kern="0" cap="none" spc="0" normalizeH="0" baseline="0" noProof="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60813" y="3138488"/>
            <a:ext cx="5183188" cy="714375"/>
          </a:xfrm>
          <a:prstGeom prst="rect">
            <a:avLst/>
          </a:prstGeom>
          <a:noFill/>
        </p:spPr>
        <p:txBody>
          <a:bodyPr anchor="ctr"/>
          <a:p>
            <a:pPr defTabSz="914400" eaLnBrk="1" fontAlgn="t" hangingPunct="1"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掌握获取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Activity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返回值的方法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0813" y="4108450"/>
            <a:ext cx="5359400" cy="712788"/>
          </a:xfrm>
          <a:prstGeom prst="rect">
            <a:avLst/>
          </a:prstGeom>
          <a:noFill/>
        </p:spPr>
        <p:txBody>
          <a:bodyPr anchor="ctr"/>
          <a:p>
            <a:pPr defTabSz="914400" eaLnBrk="1" fontAlgn="t" hangingPunct="1"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Intent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过滤器的原理与匹配机制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62443" y="5052720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05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0813" y="5076825"/>
            <a:ext cx="5365750" cy="714375"/>
          </a:xfrm>
          <a:prstGeom prst="rect">
            <a:avLst/>
          </a:prstGeom>
          <a:noFill/>
        </p:spPr>
        <p:txBody>
          <a:bodyPr anchor="ctr"/>
          <a:p>
            <a:pPr defTabSz="914400" eaLnBrk="1" fontAlgn="t" hangingPunct="1"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掌握发送和接收广播消息的方法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Intent解析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系统一定存在一种</a:t>
            </a:r>
            <a:r>
              <a:rPr lang="zh-CN" altLang="en-US" b="1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匹配机制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，使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系统能够根据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中的数据信息，找到需要启动的组件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这种匹配机制是依靠Android系统中的</a:t>
            </a:r>
            <a:r>
              <a:rPr lang="zh-CN" altLang="en-US" b="1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Intent过滤器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 Filter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）来实现的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580" name="灯片编号占位符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p>
            <a:pPr marL="0" indent="0" algn="r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ea typeface="等线" panose="02010600030101010101" pitchFamily="2" charset="-122"/>
              </a:rPr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1" descr="intent-filters_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0" y="3581400"/>
            <a:ext cx="6436995" cy="2971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14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Intent解析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AndroidManifest.xml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文件代码：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4580" name="Group 1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323975" y="2733675"/>
          <a:ext cx="7025640" cy="2124710"/>
        </p:xfrm>
        <a:graphic>
          <a:graphicData uri="http://schemas.openxmlformats.org/drawingml/2006/table">
            <a:tbl>
              <a:tblPr/>
              <a:tblGrid>
                <a:gridCol w="7025640"/>
              </a:tblGrid>
              <a:tr h="212471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&lt;activity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android:name=".NewActivity"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android:exported="true"&gt;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&lt;intent-filter&gt;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    &lt;action android:name="android.intent.action.VIEW" /&gt;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    &lt;category android:name="android.intent.category.DEFAULT" /&gt;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    &lt;data android:scheme="schemodemo" android:host="edu.hrbeu" /&gt;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&lt;/intent-filter&gt;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&lt;/activity&gt;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" name="Group 1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324610" y="5674995"/>
          <a:ext cx="7080250" cy="1115695"/>
        </p:xfrm>
        <a:graphic>
          <a:graphicData uri="http://schemas.openxmlformats.org/drawingml/2006/table">
            <a:tbl>
              <a:tblPr/>
              <a:tblGrid>
                <a:gridCol w="7080250"/>
              </a:tblGrid>
              <a:tr h="111569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val intent = Intent(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Intent.ACTION_VIEW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, Uri.parse("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schemodemo://edu.hrbeu/path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"))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context.startActivity(intent)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40" name="矩形 5"/>
          <p:cNvSpPr/>
          <p:nvPr/>
        </p:nvSpPr>
        <p:spPr>
          <a:xfrm>
            <a:off x="1323975" y="5219700"/>
            <a:ext cx="3783330" cy="3600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1" indent="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Intent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启动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Activity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代码：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838200"/>
            <a:ext cx="3180080" cy="2084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700" y="4572000"/>
            <a:ext cx="3291205" cy="21501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4600" y="3392805"/>
            <a:ext cx="574675" cy="709295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>
            <a:off x="10439400" y="4191000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0439400" y="2987040"/>
            <a:ext cx="0" cy="341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Intent解析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Intent过滤器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是一种根据Intent中的动作（Action）、类别（Categorie）和数据（Data）等内容，对适合接收该Intent的组件进行匹配和筛选的机制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可以匹配数据类型、路径和协议，还可以确定多个匹配项顺序的优先级（Priority）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注册Intent过滤器的组件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Service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BroadcastReceiver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&lt;intent-filter&gt;节点中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&lt;action&gt;标签：Intent过滤器的“动作”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&lt;category&gt;标签：Intent过滤器的“类别”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&lt;data&gt;标签：Intent过滤器的“数据”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4580" name="Group 1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876800" y="533400"/>
          <a:ext cx="7025640" cy="2124710"/>
        </p:xfrm>
        <a:graphic>
          <a:graphicData uri="http://schemas.openxmlformats.org/drawingml/2006/table">
            <a:tbl>
              <a:tblPr/>
              <a:tblGrid>
                <a:gridCol w="7025640"/>
              </a:tblGrid>
              <a:tr h="212471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&lt;activity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android:name=".NewActivity"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android:exported="true"&gt;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&lt;intent-filter&gt;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    &lt;action android:name="android.intent.action.VIEW" /&gt;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    &lt;category android:name="android.intent.category.DEFAULT" /&gt;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    &lt;data android:scheme="schemodemo" android:host="edu.hrbeu" /&gt;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    &lt;/intent-filter&gt;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Times New Roman" panose="02020603050405020304" pitchFamily="18" charset="0"/>
                        </a:rPr>
                        <a:t>&lt;/activity&gt;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147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8709" name="矩形 36"/>
          <p:cNvSpPr/>
          <p:nvPr/>
        </p:nvSpPr>
        <p:spPr>
          <a:xfrm>
            <a:off x="1741488" y="1770063"/>
            <a:ext cx="7010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&lt;intent-filter&gt;节点支持的标签和属性说明： 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97685" y="2137410"/>
          <a:ext cx="8829040" cy="4610100"/>
        </p:xfrm>
        <a:graphic>
          <a:graphicData uri="http://schemas.openxmlformats.org/drawingml/2006/table">
            <a:tbl>
              <a:tblPr/>
              <a:tblGrid>
                <a:gridCol w="1367790"/>
                <a:gridCol w="2644775"/>
                <a:gridCol w="4816475"/>
              </a:tblGrid>
              <a:tr h="169545"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标签</a:t>
                      </a:r>
                      <a:endParaRPr 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属性</a:t>
                      </a:r>
                      <a:endParaRPr 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11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&lt;action&gt;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android:name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指定组件可响应的动作，通常是标准的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Intent Action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（如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android.intent.action.VIEW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）或自定义的字符串（建议使用完整类名）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322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&lt;category&gt;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android:category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指定组件如何匹配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Intent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请求，常见值包括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android.intent.category.DEFAULT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（默认类别）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69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&lt;data&gt;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android:host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中的主机名（例如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example.com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android:mimetype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指定组件能够处理的数据类型（如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image/*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表示所有图片类型）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4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android:path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中的完整路径（如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/user/profile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91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android:port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的端口号（如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8080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924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android:scheme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指定所需的特定协议（如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https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tel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45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android:pathPattern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路径的匹配模式，可以使用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作为通配符（如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/user/.*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 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android:pathPrefix 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路径的前缀，匹配路径的开头部分（如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/user/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匹配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/user/123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&lt;intent-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filter&gt; 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android:priority 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Intent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过滤器的优先级，数值越高，匹配时的优先级越高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827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android:label 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指定过滤器的标签，用于调试和日志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54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android:icon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指定过滤器的图标资源</a:t>
                      </a:r>
                      <a:endParaRPr 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android:autoVerify </a:t>
                      </a:r>
                      <a:endParaRPr lang="en-US" altLang="zh-CN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启用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Android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的自动验证机制，确保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解析到正确的 </a:t>
                      </a:r>
                      <a:r>
                        <a:rPr lang="en-US" altLang="zh-CN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</a:t>
                      </a:r>
                      <a:r>
                        <a:rPr lang="zh-CN" altLang="en-US" sz="10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（用于深度链接验证）</a:t>
                      </a:r>
                      <a:endParaRPr lang="zh-CN" altLang="en-US" sz="10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9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9725" name="Rectangle 3"/>
          <p:cNvSpPr/>
          <p:nvPr/>
        </p:nvSpPr>
        <p:spPr>
          <a:xfrm>
            <a:off x="1003935" y="1843405"/>
            <a:ext cx="8216265" cy="1514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&lt;category&gt;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标签</a:t>
            </a: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669925" lvl="1" indent="-325120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&lt;category&gt;标签用来指定Intent过滤器的服务方式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  <a:p>
            <a:pPr marL="344805" lvl="1" indent="0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  <a:p>
            <a:pPr marL="344805" lvl="1" indent="0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Android系统提供的常用类别：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464310" y="3420110"/>
          <a:ext cx="7075170" cy="2690495"/>
        </p:xfrm>
        <a:graphic>
          <a:graphicData uri="http://schemas.openxmlformats.org/drawingml/2006/table">
            <a:tbl>
              <a:tblPr/>
              <a:tblGrid>
                <a:gridCol w="2113280"/>
                <a:gridCol w="4961890"/>
              </a:tblGrid>
              <a:tr h="268605"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  <a:endParaRPr 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0772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DEFAULT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可以通过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startActivity(Intent) 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启动（如果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Intent 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没有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category.DEFAULT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，可能无法匹配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Intent-Filter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）。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84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BROWSABLE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允许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 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被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Web 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浏览器或外部应用打开，适用于深度链接（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Deep Link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784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LAUNCHER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显示在应用启动器（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Launcher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）中，作为应用入口（通常是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MainActivity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848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HOME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 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作为系统主界面（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Launcher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），如桌面应用（类似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Pixel Launcher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9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9725" name="Rectangle 3"/>
          <p:cNvSpPr/>
          <p:nvPr/>
        </p:nvSpPr>
        <p:spPr>
          <a:xfrm>
            <a:off x="990600" y="1843088"/>
            <a:ext cx="82296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65000"/>
              <a:buNone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&lt;category&gt;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sym typeface="Arial" panose="020B0604020202020204" pitchFamily="34" charset="0"/>
              </a:rPr>
              <a:t>标签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marL="344805" lvl="1" indent="0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  <a:p>
            <a:pPr marL="344805" lvl="1" indent="0" algn="l" defTabSz="457200" eaLnBrk="1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SzPct val="6000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Android系统提供的特殊用途类别：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99540" y="3019425"/>
          <a:ext cx="8358505" cy="3635375"/>
        </p:xfrm>
        <a:graphic>
          <a:graphicData uri="http://schemas.openxmlformats.org/drawingml/2006/table">
            <a:tbl>
              <a:tblPr/>
              <a:tblGrid>
                <a:gridCol w="2496185"/>
                <a:gridCol w="5862320"/>
              </a:tblGrid>
              <a:tr h="324485"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值</a:t>
                      </a:r>
                      <a:endParaRPr 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说明</a:t>
                      </a:r>
                      <a:endParaRPr 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960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APP_BROWSER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是一个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Web 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浏览器，例如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Chrome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Firefox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8862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APP_CALCULATOR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是计算器应用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APP_CALENDAR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是日历应用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APP_CONTACTS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是联系人应用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APP_EMAIL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是电子邮件应用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APP_GALLERY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是图库应用（如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Google Photos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APP_MAPS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是地图应用（如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Google Maps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5120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APP_MESSAGING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是短信或聊天应用（如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Google Messages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485"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APP_MUSIC</a:t>
                      </a:r>
                      <a:endParaRPr lang="en-US" altLang="zh-CN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just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1852930" algn="l"/>
                        </a:tabLst>
                      </a:pPr>
                      <a:r>
                        <a:rPr 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指定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Activity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是音乐播放器（如 </a:t>
                      </a:r>
                      <a:r>
                        <a:rPr lang="en-US" altLang="zh-CN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Spotify</a:t>
                      </a:r>
                      <a:r>
                        <a:rPr lang="zh-CN" alt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lang="zh-CN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过滤器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Intent匹配规则：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 </a:t>
            </a:r>
            <a:r>
              <a:rPr lang="zh-CN" altLang="en-US" sz="2000" b="0" kern="1200" dirty="0">
                <a:cs typeface="等线" panose="02010600030101010101" pitchFamily="2" charset="-122"/>
              </a:rPr>
              <a:t>（</a:t>
            </a:r>
            <a:r>
              <a:rPr lang="en-US" altLang="zh-CN" sz="2000" b="0" kern="1200" dirty="0">
                <a:cs typeface="等线" panose="02010600030101010101" pitchFamily="2" charset="-122"/>
              </a:rPr>
              <a:t>1</a:t>
            </a:r>
            <a:r>
              <a:rPr lang="zh-CN" altLang="en-US" sz="2000" b="0" kern="1200" dirty="0">
                <a:cs typeface="等线" panose="02010600030101010101" pitchFamily="2" charset="-122"/>
              </a:rPr>
              <a:t>） </a:t>
            </a:r>
            <a:r>
              <a:rPr lang="en-US" altLang="zh-CN" sz="2000" b="0" kern="1200" dirty="0">
                <a:cs typeface="等线" panose="02010600030101010101" pitchFamily="2" charset="-122"/>
              </a:rPr>
              <a:t>Android</a:t>
            </a:r>
            <a:r>
              <a:rPr lang="zh-CN" altLang="en-US" sz="2000" b="0" kern="1200" dirty="0">
                <a:cs typeface="等线" panose="02010600030101010101" pitchFamily="2" charset="-122"/>
              </a:rPr>
              <a:t>系统把所有应用程序包中的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过滤器集合在一起，形成一个完整的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过滤器列表</a:t>
            </a:r>
            <a:endParaRPr lang="zh-CN" altLang="en-US" sz="2000" b="0" kern="1200" dirty="0">
              <a:cs typeface="等线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0" kern="1200" dirty="0">
                <a:cs typeface="等线" panose="02010600030101010101" pitchFamily="2" charset="-122"/>
              </a:rPr>
              <a:t>  （</a:t>
            </a:r>
            <a:r>
              <a:rPr lang="en-US" altLang="zh-CN" sz="2000" b="0" kern="1200" dirty="0">
                <a:cs typeface="等线" panose="02010600030101010101" pitchFamily="2" charset="-122"/>
              </a:rPr>
              <a:t>2</a:t>
            </a:r>
            <a:r>
              <a:rPr lang="zh-CN" altLang="en-US" sz="2000" b="0" kern="1200" dirty="0">
                <a:cs typeface="等线" panose="02010600030101010101" pitchFamily="2" charset="-122"/>
              </a:rPr>
              <a:t>） 在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与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过滤器进行匹配时，</a:t>
            </a:r>
            <a:r>
              <a:rPr lang="en-US" altLang="zh-CN" sz="2000" b="0" kern="1200" dirty="0">
                <a:cs typeface="等线" panose="02010600030101010101" pitchFamily="2" charset="-122"/>
              </a:rPr>
              <a:t>Android</a:t>
            </a:r>
            <a:r>
              <a:rPr lang="zh-CN" altLang="en-US" sz="2000" b="0" kern="1200" dirty="0">
                <a:cs typeface="等线" panose="02010600030101010101" pitchFamily="2" charset="-122"/>
              </a:rPr>
              <a:t>系统会将列表中所有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过滤器的“动作”和“类别”与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进行匹配，任何不匹配的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过滤器都将被过滤掉。没有指定“动作”的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过滤器可以匹配任何的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，但是没有指定“类别”的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过滤器只能匹配没有“类别”的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endParaRPr lang="zh-CN" altLang="en-US" sz="2000" b="0" kern="1200" dirty="0">
              <a:cs typeface="等线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0" kern="1200" dirty="0">
                <a:cs typeface="等线" panose="02010600030101010101" pitchFamily="2" charset="-122"/>
              </a:rPr>
              <a:t>  （</a:t>
            </a:r>
            <a:r>
              <a:rPr lang="en-US" altLang="zh-CN" sz="2000" b="0" kern="1200" dirty="0">
                <a:cs typeface="等线" panose="02010600030101010101" pitchFamily="2" charset="-122"/>
              </a:rPr>
              <a:t>3</a:t>
            </a:r>
            <a:r>
              <a:rPr lang="zh-CN" altLang="en-US" sz="2000" b="0" kern="1200" dirty="0">
                <a:cs typeface="等线" panose="02010600030101010101" pitchFamily="2" charset="-122"/>
              </a:rPr>
              <a:t>） 把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数据</a:t>
            </a:r>
            <a:r>
              <a:rPr lang="en-US" altLang="zh-CN" sz="2000" b="0" kern="1200" dirty="0">
                <a:cs typeface="等线" panose="02010600030101010101" pitchFamily="2" charset="-122"/>
              </a:rPr>
              <a:t>Uri</a:t>
            </a:r>
            <a:r>
              <a:rPr lang="zh-CN" altLang="en-US" sz="2000" b="0" kern="1200" dirty="0">
                <a:cs typeface="等线" panose="02010600030101010101" pitchFamily="2" charset="-122"/>
              </a:rPr>
              <a:t>的每个子部与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&lt;data&gt;</a:t>
            </a:r>
            <a:r>
              <a:rPr lang="zh-CN" altLang="en-US" sz="2000" b="0" kern="1200" dirty="0">
                <a:cs typeface="等线" panose="02010600030101010101" pitchFamily="2" charset="-122"/>
              </a:rPr>
              <a:t>标签中的属性进行匹配，如果</a:t>
            </a:r>
            <a:r>
              <a:rPr lang="en-US" altLang="zh-CN" sz="2000" b="0" kern="1200" dirty="0">
                <a:cs typeface="等线" panose="02010600030101010101" pitchFamily="2" charset="-122"/>
              </a:rPr>
              <a:t>&lt;data&gt;</a:t>
            </a:r>
            <a:r>
              <a:rPr lang="zh-CN" altLang="en-US" sz="2000" b="0" kern="1200" dirty="0">
                <a:cs typeface="等线" panose="02010600030101010101" pitchFamily="2" charset="-122"/>
              </a:rPr>
              <a:t>标签指定了协议、主机名、路径名或</a:t>
            </a:r>
            <a:r>
              <a:rPr lang="en-US" altLang="zh-CN" sz="2000" b="0" kern="1200" dirty="0">
                <a:cs typeface="等线" panose="02010600030101010101" pitchFamily="2" charset="-122"/>
              </a:rPr>
              <a:t>MIME</a:t>
            </a:r>
            <a:r>
              <a:rPr lang="zh-CN" altLang="en-US" sz="2000" b="0" kern="1200" dirty="0">
                <a:cs typeface="等线" panose="02010600030101010101" pitchFamily="2" charset="-122"/>
              </a:rPr>
              <a:t>类型，那么这些属性都要与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Uri</a:t>
            </a:r>
            <a:r>
              <a:rPr lang="zh-CN" altLang="en-US" sz="2000" b="0" kern="1200" dirty="0">
                <a:cs typeface="等线" panose="02010600030101010101" pitchFamily="2" charset="-122"/>
              </a:rPr>
              <a:t>数据部分进行匹配，任何不匹配的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过滤器均被过滤掉</a:t>
            </a:r>
            <a:endParaRPr lang="zh-CN" altLang="en-US" sz="2000" b="0" kern="1200" dirty="0">
              <a:cs typeface="等线" panose="02010600030101010101" pitchFamily="2" charset="-122"/>
            </a:endParaRPr>
          </a:p>
          <a:p>
            <a:pPr lvl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0" kern="1200" dirty="0">
                <a:cs typeface="等线" panose="02010600030101010101" pitchFamily="2" charset="-122"/>
              </a:rPr>
              <a:t>  （</a:t>
            </a:r>
            <a:r>
              <a:rPr lang="en-US" altLang="zh-CN" sz="2000" b="0" kern="1200" dirty="0">
                <a:cs typeface="等线" panose="02010600030101010101" pitchFamily="2" charset="-122"/>
              </a:rPr>
              <a:t>4</a:t>
            </a:r>
            <a:r>
              <a:rPr lang="zh-CN" altLang="en-US" sz="2000" b="0" kern="1200" dirty="0">
                <a:cs typeface="等线" panose="02010600030101010101" pitchFamily="2" charset="-122"/>
              </a:rPr>
              <a:t>） 如果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过滤器的匹配结果多于一个，则可以根据在</a:t>
            </a:r>
            <a:r>
              <a:rPr lang="en-US" altLang="zh-CN" sz="2000" b="0" kern="1200" dirty="0">
                <a:cs typeface="等线" panose="02010600030101010101" pitchFamily="2" charset="-122"/>
              </a:rPr>
              <a:t>&lt;intent-filter&gt;</a:t>
            </a:r>
            <a:r>
              <a:rPr lang="zh-CN" altLang="en-US" sz="2000" b="0" kern="1200" dirty="0">
                <a:cs typeface="等线" panose="02010600030101010101" pitchFamily="2" charset="-122"/>
              </a:rPr>
              <a:t>标签中定义的优先级标签来对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过滤器进行排序，优先级最高的</a:t>
            </a:r>
            <a:r>
              <a:rPr lang="en-US" altLang="zh-CN" sz="2000" b="0" kern="1200" dirty="0">
                <a:cs typeface="等线" panose="02010600030101010101" pitchFamily="2" charset="-122"/>
              </a:rPr>
              <a:t>Intent</a:t>
            </a:r>
            <a:r>
              <a:rPr lang="zh-CN" altLang="en-US" sz="2000" b="0" kern="1200" dirty="0">
                <a:cs typeface="等线" panose="02010600030101010101" pitchFamily="2" charset="-122"/>
              </a:rPr>
              <a:t>过滤器将被选择</a:t>
            </a:r>
            <a:endParaRPr lang="zh-CN" altLang="en-US" sz="2000" b="0" kern="1200" dirty="0">
              <a:cs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广播消息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Intent的另一种用途是发送广播消息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应用程序和Android系统都可以使用Intent发送广播消息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广播消息的内容可以与应用程序密切相关的数据信息，也可以Android的系统信息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网络连接变化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电池电量变化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接收到短信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系统设置变化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发送广播消息非常简单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隐式广播是指没有明确指定接收者，而是通过</a:t>
            </a:r>
            <a:r>
              <a:rPr lang="en-US" altLang="zh-CN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</a:t>
            </a:r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的</a:t>
            </a:r>
            <a:r>
              <a:rPr lang="en-US" altLang="zh-CN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action</a:t>
            </a:r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字段，让所有匹配的</a:t>
            </a:r>
            <a:r>
              <a:rPr lang="en-US" altLang="zh-CN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BroadcastReceiver</a:t>
            </a:r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都能接收。</a:t>
            </a:r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显式广播指的是明确指定接收者组件，广播只会发送给指定的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457200" lvl="2" eaLnBrk="1" hangingPunct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隐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式广播适用于多个应用共享同一广播，但从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Android 8.0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API 26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）起，大多数隐式广播被禁止，必须使用显式广播或动态注册。显式广播不会受到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 Android 8.0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的广播限制，适用于应用内部通信或安全性要求较高的广播。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0724" name="Group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28800" y="3276600"/>
          <a:ext cx="7393305" cy="428625"/>
        </p:xfrm>
        <a:graphic>
          <a:graphicData uri="http://schemas.openxmlformats.org/drawingml/2006/table">
            <a:tbl>
              <a:tblPr/>
              <a:tblGrid>
                <a:gridCol w="7393305"/>
              </a:tblGrid>
              <a:tr h="42862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val intent = Intent("com.example.MY_BROADCAST")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Group 15"/>
          <p:cNvGraphicFramePr>
            <a:graphicFrameLocks noGrp="1"/>
          </p:cNvGraphicFramePr>
          <p:nvPr/>
        </p:nvGraphicFramePr>
        <p:xfrm>
          <a:off x="1828800" y="4724400"/>
          <a:ext cx="7393305" cy="428625"/>
        </p:xfrm>
        <a:graphic>
          <a:graphicData uri="http://schemas.openxmlformats.org/drawingml/2006/table">
            <a:tbl>
              <a:tblPr/>
              <a:tblGrid>
                <a:gridCol w="7393305"/>
              </a:tblGrid>
              <a:tr h="42862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val intent = Intent()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intent.setClassName("com.example.app", "com.example.app.MyReceiver")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latinLnBrk="0" hangingPunct="1">
              <a:lnSpc>
                <a:spcPct val="1000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如果需要接收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发送的消息，应用程序就需要注册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，接收指定的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广播消息。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latinLnBrk="0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静态注册是在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AndroidManifest.xml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文件中定义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BroadcastReceiver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，使其在应用未运行时也能接收特定广播，但在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Android 8.0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及以上版本，大部分隐式广播已被限制，必须改用显式广播或动态注册。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latinLnBrk="0" hangingPunct="1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动态注册指的是在应用运行时，通过代码手动注册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BroadcastReceiver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，并在不需要时手动取消注册。这种方式适用于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运行期间的临时广播监听，例如监听网络变化、用户操作等。动态注册不会受到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Android 8.0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及以上版本的广播限制，但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APP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关闭后无法继续接收广播，并且如果未在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onDestroy()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中正确取消注册，可能会导致内存泄漏。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r>
              <a:rPr lang="zh-CN" altLang="en-US" sz="3800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是一种轻量级的消息传递机制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是一个动作的完整描述，包含了动作的产生组件、接收组件和传递的数据信息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用于组件之间数据交换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Service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BroadcastReceiver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的数据交互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Service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发送广播消息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应用程序广播消息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系统广播消息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手机的信号变化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电池的电量过低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600" y="381000"/>
            <a:ext cx="2552065" cy="1585595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静态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注册与动态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注册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>
              <a:lnSpc>
                <a:spcPct val="80000"/>
              </a:lnSpc>
            </a:pP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853440" y="2682240"/>
          <a:ext cx="10765155" cy="3251200"/>
        </p:xfrm>
        <a:graphic>
          <a:graphicData uri="http://schemas.openxmlformats.org/drawingml/2006/table">
            <a:tbl>
              <a:tblPr firstRow="1" bandRow="1">
                <a:tableStyleId>{3FE30ABB-C86E-45C9-921B-18D813648F94}</a:tableStyleId>
              </a:tblPr>
              <a:tblGrid>
                <a:gridCol w="3588385"/>
                <a:gridCol w="3588385"/>
                <a:gridCol w="3588385"/>
              </a:tblGrid>
              <a:tr h="406400"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对比项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静态注册（</a:t>
                      </a:r>
                      <a:r>
                        <a:rPr lang="en-US" altLang="zh-CN" sz="1600"/>
                        <a:t>Manifest</a:t>
                      </a:r>
                      <a:r>
                        <a:rPr lang="zh-CN" altLang="en-US" sz="1600"/>
                        <a:t>）</a:t>
                      </a:r>
                      <a:endParaRPr lang="zh-CN" altLang="en-US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动态注册（代码）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是否写入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AndroidManifest.xml</a:t>
                      </a:r>
                      <a:endParaRPr lang="en-US" alt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需要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不需要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是否受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Android 8.0 </a:t>
                      </a:r>
                      <a:r>
                        <a:rPr lang="zh-CN" altLang="en-US" sz="1600"/>
                        <a:t>广播限制</a:t>
                      </a:r>
                      <a:endParaRPr lang="zh-CN" altLang="en-US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受限制（大部分隐式广播被禁止）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不受限制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是否适用于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APP </a:t>
                      </a:r>
                      <a:r>
                        <a:rPr lang="zh-CN" altLang="en-US" sz="1600"/>
                        <a:t>关闭后监听</a:t>
                      </a:r>
                      <a:endParaRPr lang="zh-CN" altLang="en-US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适用于（如</a:t>
                      </a:r>
                      <a:r>
                        <a:rPr lang="zh-CN" altLang="en-US" sz="1600"/>
                        <a:t> </a:t>
                      </a:r>
                      <a:r>
                        <a:rPr lang="en-US" altLang="zh-CN" sz="1600"/>
                        <a:t>BOOT_COMPLETED</a:t>
                      </a:r>
                      <a:r>
                        <a:rPr lang="zh-CN" sz="1600"/>
                        <a:t>）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不适用于（</a:t>
                      </a:r>
                      <a:r>
                        <a:rPr lang="en-US" altLang="zh-CN" sz="1600"/>
                        <a:t>APP </a:t>
                      </a:r>
                      <a:r>
                        <a:rPr lang="zh-CN" altLang="en-US" sz="1600"/>
                        <a:t>关闭后不能接收）</a:t>
                      </a:r>
                      <a:endParaRPr lang="zh-CN" altLang="en-US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是否需要手动注册</a:t>
                      </a:r>
                      <a:r>
                        <a:rPr lang="en-US" altLang="zh-CN" sz="1600"/>
                        <a:t>/</a:t>
                      </a:r>
                      <a:r>
                        <a:rPr lang="zh-CN" altLang="en-US" sz="1600"/>
                        <a:t>取消注册</a:t>
                      </a:r>
                      <a:endParaRPr lang="zh-CN" altLang="en-US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不需要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需要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是否适用于运行时事件监听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不适用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适用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适用于开机启动、系统广播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适用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不适用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  <a:tr h="406400"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适用于用户操作、运行时动态事件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不适用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  <a:tc>
                  <a:txBody>
                    <a:bodyPr/>
                    <a:p>
                      <a:pPr marL="4000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600"/>
                        <a:t>适用</a:t>
                      </a:r>
                      <a:endParaRPr lang="zh-CN" sz="1600"/>
                    </a:p>
                  </a:txBody>
                  <a:tcPr marL="9525" marR="9525" marT="9525" marB="9525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静态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注册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2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（</a:t>
            </a:r>
            <a:r>
              <a:rPr lang="en-US" altLang="zh-CN" sz="22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</a:t>
            </a:r>
            <a:r>
              <a:rPr lang="zh-CN" altLang="en-US" sz="22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）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AndroidManifest.xml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文件中注册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）创建BroadcastReceiver需继承BroadcastReceiver类，并重载onReceive()方法。示例代码如下：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31748" name="Group 12"/>
          <p:cNvGraphicFramePr>
            <a:graphicFrameLocks noGrp="1"/>
          </p:cNvGraphicFramePr>
          <p:nvPr/>
        </p:nvGraphicFramePr>
        <p:xfrm>
          <a:off x="1941513" y="5016500"/>
          <a:ext cx="7164388" cy="1447800"/>
        </p:xfrm>
        <a:graphic>
          <a:graphicData uri="http://schemas.openxmlformats.org/drawingml/2006/table">
            <a:tbl>
              <a:tblPr/>
              <a:tblGrid>
                <a:gridCol w="7164388"/>
              </a:tblGrid>
              <a:tr h="144780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 class 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Static</a:t>
                      </a:r>
                      <a:r>
                        <a:rPr kumimoji="0" lang="en-US" altLang="zh-CN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BroadcastReceiver</a:t>
                      </a:r>
                      <a:r>
                        <a:rPr kumimoji="0" lang="en-US" altLang="zh-CN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: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 </a:t>
                      </a:r>
                      <a:r>
                        <a:rPr kumimoji="0" lang="en-US" altLang="zh-CN" sz="1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BroadcastReceiver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 (){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 override fun onReceive(context: Context, intent: Intent) {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         val msg = intent.getStringExtra(“message”)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         Toast.makeText(context, msg, Toast.LENGTH_SHORT).show()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        }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}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342900" marR="0" lvl="0" indent="-3429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754" name="Group 12"/>
          <p:cNvGraphicFramePr>
            <a:graphicFrameLocks noGrp="1"/>
          </p:cNvGraphicFramePr>
          <p:nvPr/>
        </p:nvGraphicFramePr>
        <p:xfrm>
          <a:off x="2057400" y="2781300"/>
          <a:ext cx="7010400" cy="1295400"/>
        </p:xfrm>
        <a:graphic>
          <a:graphicData uri="http://schemas.openxmlformats.org/drawingml/2006/table">
            <a:tbl>
              <a:tblPr/>
              <a:tblGrid>
                <a:gridCol w="7010400"/>
              </a:tblGrid>
              <a:tr h="1295400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&lt;receiver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 android:name=".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StaticBroadcastReceiver</a:t>
                      </a: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"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 android:exported="false"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 android:enabled="true"&gt; 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&lt;/receiver&gt;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13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动态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注册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注册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的代码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行代码创建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BroadcastReceiver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实例，用于接收广播。第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行代码定义广播的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Action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，只接收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edu.hrbeu.BroadcastReceiverDemo2.ACTION_CUSTOM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这个广播。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行代码用来判断系统是否为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 13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API 33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）及以上。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行代码的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registerReceive()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函数，第三个参数必须指定为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RECEIVER_EXPORTED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 RECEIVER_NOT_EXPORTED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33796" name="Group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41805" y="2681605"/>
          <a:ext cx="6553200" cy="1423035"/>
        </p:xfrm>
        <a:graphic>
          <a:graphicData uri="http://schemas.openxmlformats.org/drawingml/2006/table">
            <a:tbl>
              <a:tblPr/>
              <a:tblGrid>
                <a:gridCol w="6553200"/>
              </a:tblGrid>
              <a:tr h="142303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myReceiver = DynamicBroadcastReceiver()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val filter = IntentFilter("edu.hrbeu.BroadcastReceiverDemo2.ACTION_CUSTOM")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if (Build.VERSION.SDK_INT &gt;= Build.VERSION_CODES.O) {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// Android 14</a:t>
                      </a:r>
                      <a:r>
                        <a:rPr kumimoji="0" lang="zh-CN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及以上版本，必须指定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flags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// RECEIVER_EXPORTED </a:t>
                      </a:r>
                      <a:r>
                        <a:rPr kumimoji="0" lang="zh-CN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表示可以接收应用外部广播</a:t>
                      </a:r>
                      <a:endParaRPr kumimoji="0" lang="zh-CN" alt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// RECEIVER_NOT_EXPORTED </a:t>
                      </a:r>
                      <a:r>
                        <a:rPr kumimoji="0" lang="zh-CN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表示仅接收应用内部广播</a:t>
                      </a:r>
                      <a:endParaRPr kumimoji="0" lang="zh-CN" altLang="en-US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registerReceiver(myReceiver, filter, Context.RECEIVER_EXPORTED)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} else {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 // </a:t>
                      </a:r>
                      <a:r>
                        <a:rPr kumimoji="0" lang="zh-CN" alt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旧版本</a:t>
                      </a: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Android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     registerReceiver(myReceiver, filter)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}</a:t>
                      </a:r>
                      <a:endParaRPr kumimoji="0" lang="en-US" altLang="zh-CN" sz="12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广播消息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5715000" cy="43513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两个示例：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StaticBroadcastReceiverDemo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静态注册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组件的例子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DynamicBroadcastReceiverDemo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动态注册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BroadcastReceiver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组件的例子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43" descr="图片9-BroadcastReceiverDemo主界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8600" y="334645"/>
            <a:ext cx="3129915" cy="6189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习题：</a:t>
            </a:r>
            <a:endParaRPr lang="zh-CN" altLang="zh-CN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1.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简述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的定义和用途。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2.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简述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过滤器的定义和功能。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3.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简述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解析的匹配规则。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4.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编程实现具有“登录”按钮的主界面，点击“登录”按钮后打开一个新的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，新打开的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上面有输入用户名和密码的控件，在用户关闭这个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后，将用户名和密码传递到主界面的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中。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890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038" y="-588962"/>
            <a:ext cx="12060237" cy="847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88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THANKS</a:t>
            </a:r>
            <a:endParaRPr kumimoji="0" lang="en-US" altLang="zh-CN" sz="88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37892" name="文本框 1"/>
          <p:cNvSpPr txBox="1"/>
          <p:nvPr/>
        </p:nvSpPr>
        <p:spPr>
          <a:xfrm>
            <a:off x="933450" y="3540125"/>
            <a:ext cx="41767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应用程序一般都有多个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Intent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可以实现不同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之间的切换和数据传递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方式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显式启动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必须在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中指明启动的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所在的类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隐式启动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根据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的动作和数据来决定启动哪一个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选择权有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系统和最终用户来决定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81080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10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显式启动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创建一个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指定当前的应用程序上下文，以及要启动的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把创建好的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作为参数传递给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startActivity()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方法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7172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819400" y="3816350"/>
          <a:ext cx="8498205" cy="1122045"/>
        </p:xfrm>
        <a:graphic>
          <a:graphicData uri="http://schemas.openxmlformats.org/drawingml/2006/table">
            <a:tbl>
              <a:tblPr/>
              <a:tblGrid>
                <a:gridCol w="8498205"/>
              </a:tblGrid>
              <a:tr h="112204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50000"/>
                        </a:lnSpc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val intent = Intent(Intent.ACTION_VIEW, this, NewActivity::class.java)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50000"/>
                        </a:lnSpc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Courier New" panose="02070309020205020404" pitchFamily="49" charset="0"/>
                        </a:rPr>
                        <a:t>startActivity(intent)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Courier New" panose="02070309020205020404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lang="en-US" altLang="zh-CN" sz="600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sym typeface="+mn-ea"/>
              </a:rPr>
              <a:t>8.1</a:t>
            </a:r>
            <a:endParaRPr kumimoji="0" lang="en-US" altLang="zh-CN" sz="96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838200" y="1825625"/>
            <a:ext cx="5288915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显式启动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IntentDemo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示例说明如何使用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启动新的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示例中有两个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IntentDemoActivity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NewActivity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程序默认启动的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IntentDemo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在点击“启动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Activity”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按钮后，启动的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NewActivity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46" descr="图片1-IntentDemoActiv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0" y="1676400"/>
            <a:ext cx="2622550" cy="354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78" descr="图片2-NewActiv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693545"/>
            <a:ext cx="2518410" cy="347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14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显式启动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务必在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AndroidManifest.xml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文件中注册这两个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AndroidManifest.xml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文件代码如下: 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9220" name="Group 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41830" y="3246755"/>
          <a:ext cx="7620000" cy="3447415"/>
        </p:xfrm>
        <a:graphic>
          <a:graphicData uri="http://schemas.openxmlformats.org/drawingml/2006/table">
            <a:tbl>
              <a:tblPr/>
              <a:tblGrid>
                <a:gridCol w="7620000"/>
              </a:tblGrid>
              <a:tr h="344741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1&lt;manifest xmlns:android="http://schemas.android.com/apk/res/android"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2    package="edu.hrbeu.IntentDemo"&gt;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3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4    &lt;application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5        android:icon="@drawable/ic_launcher"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6        android:label="@string/app_name"&gt;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7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8        &lt;activity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9            android:name=".IntentDemoActivity"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10            android:exported="true"&gt; 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11            &lt;intent-filter&gt;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12                &lt;action android:name="android.intent.action.MAIN" /&gt;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13                &lt;category android:name="android.intent.category.LAUNCHER" /&gt;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14            &lt;/intent-filter&gt;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15        &lt;/activity&gt;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16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17        &lt;activity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18            android:name=".NewActivity"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19            android:exported="false"&gt; 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20        &lt;/activity&gt;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21    &lt;/application&gt;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altLang="zh-CN" sz="1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  <a:sym typeface="Arial" panose="020B0604020202020204" pitchFamily="34" charset="0"/>
                        </a:rPr>
                        <a:t>&lt;/manifest&gt;</a:t>
                      </a:r>
                      <a:endParaRPr kumimoji="0" lang="en-US" altLang="zh-CN" sz="10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14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显式启动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IntentDemoActivity.kt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文件中，包含了使用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的核心代码：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244" name="Group 1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33600" y="3124200"/>
          <a:ext cx="7696200" cy="1078865"/>
        </p:xfrm>
        <a:graphic>
          <a:graphicData uri="http://schemas.openxmlformats.org/drawingml/2006/table">
            <a:tbl>
              <a:tblPr/>
              <a:tblGrid>
                <a:gridCol w="7696200"/>
              </a:tblGrid>
              <a:tr h="1078865">
                <a:tc>
                  <a:txBody>
                    <a:bodyPr/>
                    <a:lstStyle>
                      <a:lvl1pPr marL="342900" indent="-3429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342900" marR="0" lvl="0" indent="-34290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 Unicode MS" panose="020B0604020202020204" pitchFamily="2" charset="-122"/>
                        </a:rPr>
                        <a:t>val intent = Intent(this, NewActivity::class.java)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 Unicode MS" panose="020B0604020202020204" pitchFamily="2" charset="-122"/>
                      </a:endParaRPr>
                    </a:p>
                    <a:p>
                      <a:pPr marL="342900" marR="0" lvl="0" indent="-342900" algn="l" defTabSz="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AutoNum type="arabicPeriod"/>
                      </a:pPr>
                      <a:r>
                        <a:rPr kumimoji="0" lang="en-US" altLang="zh-CN" sz="1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383987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 Unicode MS" panose="020B0604020202020204" pitchFamily="2" charset="-122"/>
                        </a:rPr>
                        <a:t>startActivity(intent);</a:t>
                      </a:r>
                      <a:endParaRPr kumimoji="0" lang="en-US" altLang="zh-CN" sz="1400" b="1" i="1" u="none" strike="noStrike" cap="none" normalizeH="0" baseline="0" dirty="0">
                        <a:ln>
                          <a:noFill/>
                        </a:ln>
                        <a:solidFill>
                          <a:srgbClr val="383987"/>
                        </a:solidFill>
                        <a:effectLst/>
                        <a:latin typeface="Times New Roman" panose="02020603050405020304" pitchFamily="18" charset="0"/>
                        <a:ea typeface="楷体_GB2312" pitchFamily="1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298" name="矩形 9"/>
          <p:cNvSpPr/>
          <p:nvPr/>
        </p:nvSpPr>
        <p:spPr>
          <a:xfrm>
            <a:off x="838200" y="4385945"/>
            <a:ext cx="9725025" cy="236918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3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Intent构造函数的第1个参数是应用程序上下文，在这里就是IntentDemoActivity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  <a:p>
            <a:pPr lvl="3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sym typeface="Arial" panose="020B0604020202020204" pitchFamily="34" charset="0"/>
              </a:rPr>
              <a:t>第2个参数是接收Intent的目标组件，这里使用的是显式启动方式，直接指明了需要启动的Activity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Intent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简介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8.1.1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启动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Activity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隐式启动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不需要指明需要启动哪一个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，而由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系统和用户来决定具体启动哪个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有利于降低组件之间的耦合度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隐式启动的原理：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选择隐式启动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系统会在程序运行时解析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，并根据一定的规则对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进行匹配，使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Intent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上的动作、数据与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完全吻合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匹配的组件可以是程序本身的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，也可以是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系统内置的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，还可以是第三方应用程序提供的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Activity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这种方式强调了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组件的可复用性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8.1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69*88"/>
  <p:tag name="TABLE_ENDDRAG_RECT" val="222*300*669*88"/>
</p:tagLst>
</file>

<file path=ppt/tags/tag10.xml><?xml version="1.0" encoding="utf-8"?>
<p:tagLst xmlns:p="http://schemas.openxmlformats.org/presentationml/2006/main">
  <p:tag name="TABLE_ENDDRAG_ORIGIN_RECT" val="511*59"/>
  <p:tag name="TABLE_ENDDRAG_RECT" val="142*214*511*59"/>
</p:tagLst>
</file>

<file path=ppt/tags/tag11.xml><?xml version="1.0" encoding="utf-8"?>
<p:tagLst xmlns:p="http://schemas.openxmlformats.org/presentationml/2006/main">
  <p:tag name="TABLE_ENDDRAG_ORIGIN_RECT" val="553*167"/>
  <p:tag name="TABLE_ENDDRAG_RECT" val="104*215*553*167"/>
</p:tagLst>
</file>

<file path=ppt/tags/tag12.xml><?xml version="1.0" encoding="utf-8"?>
<p:tagLst xmlns:p="http://schemas.openxmlformats.org/presentationml/2006/main">
  <p:tag name="TABLE_ENDDRAG_ORIGIN_RECT" val="557*87"/>
  <p:tag name="TABLE_ENDDRAG_RECT" val="104*446*557*87"/>
</p:tagLst>
</file>

<file path=ppt/tags/tag13.xml><?xml version="1.0" encoding="utf-8"?>
<p:tagLst xmlns:p="http://schemas.openxmlformats.org/presentationml/2006/main">
  <p:tag name="TABLE_ENDDRAG_ORIGIN_RECT" val="553*167"/>
  <p:tag name="TABLE_ENDDRAG_RECT" val="104*215*553*167"/>
</p:tagLst>
</file>

<file path=ppt/tags/tag14.xml><?xml version="1.0" encoding="utf-8"?>
<p:tagLst xmlns:p="http://schemas.openxmlformats.org/presentationml/2006/main">
  <p:tag name="TABLE_ENDDRAG_ORIGIN_RECT" val="695*369"/>
  <p:tag name="TABLE_ENDDRAG_RECT" val="141*168*695*369"/>
</p:tagLst>
</file>

<file path=ppt/tags/tag15.xml><?xml version="1.0" encoding="utf-8"?>
<p:tagLst xmlns:p="http://schemas.openxmlformats.org/presentationml/2006/main">
  <p:tag name="TABLE_ENDDRAG_ORIGIN_RECT" val="557*211"/>
  <p:tag name="TABLE_ENDDRAG_RECT" val="115*276*557*211"/>
</p:tagLst>
</file>

<file path=ppt/tags/tag16.xml><?xml version="1.0" encoding="utf-8"?>
<p:tagLst xmlns:p="http://schemas.openxmlformats.org/presentationml/2006/main">
  <p:tag name="TABLE_ENDDRAG_ORIGIN_RECT" val="658*286"/>
  <p:tag name="TABLE_ENDDRAG_RECT" val="110*237*658*286"/>
</p:tagLst>
</file>

<file path=ppt/tags/tag17.xml><?xml version="1.0" encoding="utf-8"?>
<p:tagLst xmlns:p="http://schemas.openxmlformats.org/presentationml/2006/main">
  <p:tag name="TABLE_ENDDRAG_ORIGIN_RECT" val="582*33"/>
  <p:tag name="TABLE_ENDDRAG_RECT" val="144*258*582*33"/>
</p:tagLst>
</file>

<file path=ppt/tags/tag18.xml><?xml version="1.0" encoding="utf-8"?>
<p:tagLst xmlns:p="http://schemas.openxmlformats.org/presentationml/2006/main">
  <p:tag name="TABLE_ENDDRAG_ORIGIN_RECT" val="826*219"/>
  <p:tag name="TABLE_ENDDRAG_RECT" val="67*211*826*219"/>
</p:tagLst>
</file>

<file path=ppt/tags/tag19.xml><?xml version="1.0" encoding="utf-8"?>
<p:tagLst xmlns:p="http://schemas.openxmlformats.org/presentationml/2006/main">
  <p:tag name="TABLE_ENDDRAG_ORIGIN_RECT" val="516*112"/>
  <p:tag name="TABLE_ENDDRAG_RECT" val="137*211*516*112"/>
</p:tagLst>
</file>

<file path=ppt/tags/tag2.xml><?xml version="1.0" encoding="utf-8"?>
<p:tagLst xmlns:p="http://schemas.openxmlformats.org/presentationml/2006/main">
  <p:tag name="TABLE_ENDDRAG_ORIGIN_RECT" val="600*280"/>
  <p:tag name="TABLE_ENDDRAG_RECT" val="152*255*600*280"/>
</p:tagLst>
</file>

<file path=ppt/tags/tag20.xml><?xml version="1.0" encoding="utf-8"?>
<p:tagLst xmlns:p="http://schemas.openxmlformats.org/presentationml/2006/main">
  <p:tag name="resource_record_key" val="{&quot;29&quot;:[50053052]}"/>
</p:tagLst>
</file>

<file path=ppt/tags/tag3.xml><?xml version="1.0" encoding="utf-8"?>
<p:tagLst xmlns:p="http://schemas.openxmlformats.org/presentationml/2006/main">
  <p:tag name="TABLE_ENDDRAG_ORIGIN_RECT" val="606*84"/>
  <p:tag name="TABLE_ENDDRAG_RECT" val="168*246*606*84"/>
</p:tagLst>
</file>

<file path=ppt/tags/tag4.xml><?xml version="1.0" encoding="utf-8"?>
<p:tagLst xmlns:p="http://schemas.openxmlformats.org/presentationml/2006/main">
  <p:tag name="TABLE_ENDDRAG_ORIGIN_RECT" val="691*334"/>
  <p:tag name="TABLE_ENDDRAG_RECT" val="120*198*691*334"/>
</p:tagLst>
</file>

<file path=ppt/tags/tag5.xml><?xml version="1.0" encoding="utf-8"?>
<p:tagLst xmlns:p="http://schemas.openxmlformats.org/presentationml/2006/main">
  <p:tag name="TABLE_ENDDRAG_ORIGIN_RECT" val="606*36"/>
  <p:tag name="TABLE_ENDDRAG_RECT" val="186*473*606*36"/>
</p:tagLst>
</file>

<file path=ppt/tags/tag6.xml><?xml version="1.0" encoding="utf-8"?>
<p:tagLst xmlns:p="http://schemas.openxmlformats.org/presentationml/2006/main">
  <p:tag name="TABLE_ENDDRAG_ORIGIN_RECT" val="492*187"/>
  <p:tag name="TABLE_ENDDRAG_RECT" val="198*224*492*187"/>
</p:tagLst>
</file>

<file path=ppt/tags/tag7.xml><?xml version="1.0" encoding="utf-8"?>
<p:tagLst xmlns:p="http://schemas.openxmlformats.org/presentationml/2006/main">
  <p:tag name="TABLE_ENDDRAG_ORIGIN_RECT" val="492*142"/>
  <p:tag name="TABLE_ENDDRAG_RECT" val="198*224*492*142"/>
</p:tagLst>
</file>

<file path=ppt/tags/tag8.xml><?xml version="1.0" encoding="utf-8"?>
<p:tagLst xmlns:p="http://schemas.openxmlformats.org/presentationml/2006/main">
  <p:tag name="TABLE_ENDDRAG_ORIGIN_RECT" val="511*59"/>
  <p:tag name="TABLE_ENDDRAG_RECT" val="142*214*511*59"/>
</p:tagLst>
</file>

<file path=ppt/tags/tag9.xml><?xml version="1.0" encoding="utf-8"?>
<p:tagLst xmlns:p="http://schemas.openxmlformats.org/presentationml/2006/main">
  <p:tag name="TABLE_ENDDRAG_ORIGIN_RECT" val="511*59"/>
  <p:tag name="TABLE_ENDDRAG_RECT" val="142*214*511*59"/>
</p:tagLst>
</file>

<file path=ppt/theme/theme1.xml><?xml version="1.0" encoding="utf-8"?>
<a:theme xmlns:a="http://schemas.openxmlformats.org/drawingml/2006/main" name="Edg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12287</Words>
  <Application>WPS 演示</Application>
  <PresentationFormat/>
  <Paragraphs>807</Paragraphs>
  <Slides>35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等线</vt:lpstr>
      <vt:lpstr>Calibri Light</vt:lpstr>
      <vt:lpstr>微软雅黑</vt:lpstr>
      <vt:lpstr>楷体_GB2312</vt:lpstr>
      <vt:lpstr>Agency FB</vt:lpstr>
      <vt:lpstr>Trebuchet MS</vt:lpstr>
      <vt:lpstr>Times New Roman</vt:lpstr>
      <vt:lpstr>Courier New</vt:lpstr>
      <vt:lpstr>新宋体</vt:lpstr>
      <vt:lpstr>Arial Unicode MS</vt:lpstr>
      <vt:lpstr>Arial Unicode MS</vt:lpstr>
      <vt:lpstr>等线 Light</vt:lpstr>
      <vt:lpstr>Edge</vt:lpstr>
      <vt:lpstr>PowerPoint 演示文稿</vt:lpstr>
      <vt:lpstr>PowerPoint 演示文稿</vt:lpstr>
      <vt:lpstr> Intent简介 </vt:lpstr>
      <vt:lpstr> Intent简介</vt:lpstr>
      <vt:lpstr> Intent简介</vt:lpstr>
      <vt:lpstr> Intent简介</vt:lpstr>
      <vt:lpstr> Intent简介</vt:lpstr>
      <vt:lpstr> Intent简介</vt:lpstr>
      <vt:lpstr>Intent简介</vt:lpstr>
      <vt:lpstr>Intent简介</vt:lpstr>
      <vt:lpstr> Intent简介</vt:lpstr>
      <vt:lpstr> Intent简介</vt:lpstr>
      <vt:lpstr>Intent简介</vt:lpstr>
      <vt:lpstr>Intent简介</vt:lpstr>
      <vt:lpstr>Intent简介</vt:lpstr>
      <vt:lpstr>Intent简介</vt:lpstr>
      <vt:lpstr>Intent简介</vt:lpstr>
      <vt:lpstr>Intent简介</vt:lpstr>
      <vt:lpstr>Intent简介</vt:lpstr>
      <vt:lpstr> Intent过滤器</vt:lpstr>
      <vt:lpstr>Intent过滤器</vt:lpstr>
      <vt:lpstr>Intent过滤器</vt:lpstr>
      <vt:lpstr>Intent过滤器</vt:lpstr>
      <vt:lpstr>Intent过滤器</vt:lpstr>
      <vt:lpstr>Intent过滤器</vt:lpstr>
      <vt:lpstr>Intent过滤器</vt:lpstr>
      <vt:lpstr>广播消息</vt:lpstr>
      <vt:lpstr>广播消息</vt:lpstr>
      <vt:lpstr>广播消息</vt:lpstr>
      <vt:lpstr>广播消息</vt:lpstr>
      <vt:lpstr>广播消息</vt:lpstr>
      <vt:lpstr>广播消息</vt:lpstr>
      <vt:lpstr>广播消息</vt:lpstr>
      <vt:lpstr>习题：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王向辉</cp:lastModifiedBy>
  <cp:revision>32</cp:revision>
  <cp:lastPrinted>2113-01-01T00:00:00Z</cp:lastPrinted>
  <dcterms:created xsi:type="dcterms:W3CDTF">2113-01-01T00:00:00Z</dcterms:created>
  <dcterms:modified xsi:type="dcterms:W3CDTF">2025-04-27T23:43:31Z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2052-12.1.0.20784</vt:lpwstr>
  </property>
  <property fmtid="{D5CDD505-2E9C-101B-9397-08002B2CF9AE}" pid="4" name="ICV">
    <vt:lpwstr>72169B2C25974CA9B79BA33E74925115</vt:lpwstr>
  </property>
</Properties>
</file>