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3"/>
    <p:sldId id="258" r:id="rId4"/>
    <p:sldId id="347" r:id="rId5"/>
    <p:sldId id="506" r:id="rId6"/>
    <p:sldId id="509" r:id="rId7"/>
    <p:sldId id="508" r:id="rId8"/>
    <p:sldId id="510" r:id="rId9"/>
    <p:sldId id="559"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6" r:id="rId25"/>
    <p:sldId id="560" r:id="rId26"/>
    <p:sldId id="525" r:id="rId27"/>
    <p:sldId id="527" r:id="rId28"/>
    <p:sldId id="528" r:id="rId29"/>
    <p:sldId id="530" r:id="rId30"/>
    <p:sldId id="531" r:id="rId31"/>
    <p:sldId id="532" r:id="rId32"/>
    <p:sldId id="533" r:id="rId33"/>
    <p:sldId id="534" r:id="rId34"/>
    <p:sldId id="535" r:id="rId35"/>
    <p:sldId id="536" r:id="rId36"/>
    <p:sldId id="537" r:id="rId37"/>
    <p:sldId id="538" r:id="rId38"/>
    <p:sldId id="540" r:id="rId39"/>
    <p:sldId id="541" r:id="rId40"/>
    <p:sldId id="542" r:id="rId41"/>
    <p:sldId id="543" r:id="rId42"/>
    <p:sldId id="544" r:id="rId43"/>
    <p:sldId id="545" r:id="rId44"/>
    <p:sldId id="546" r:id="rId45"/>
    <p:sldId id="547" r:id="rId46"/>
    <p:sldId id="548" r:id="rId47"/>
    <p:sldId id="549" r:id="rId48"/>
    <p:sldId id="550" r:id="rId49"/>
    <p:sldId id="552" r:id="rId50"/>
    <p:sldId id="554" r:id="rId51"/>
    <p:sldId id="555" r:id="rId52"/>
    <p:sldId id="556" r:id="rId53"/>
    <p:sldId id="557" r:id="rId54"/>
    <p:sldId id="558" r:id="rId55"/>
    <p:sldId id="346" r:id="rId56"/>
    <p:sldId id="300" r:id="rId57"/>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973"/>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3C6C350-6716-4B41-94FB-4CE259556B9F}" styleName="表样式 1 25">
    <a:wholeTbl>
      <a:tcTxStyle>
        <a:fontRef idx="none">
          <a:schemeClr val="tx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34000"/>
                  <a:lumOff val="66000"/>
                </a:schemeClr>
              </a:solidFill>
            </a:ln>
          </a:insideH>
          <a:insideV>
            <a:ln w="9525" cmpd="sng">
              <a:solidFill>
                <a:schemeClr val="accent1">
                  <a:lumMod val="34000"/>
                  <a:lumOff val="66000"/>
                </a:schemeClr>
              </a:solidFill>
            </a:ln>
          </a:insideV>
        </a:tcBdr>
        <a:fill>
          <a:solidFill>
            <a:schemeClr val="bg1">
              <a:alpha val="0"/>
            </a:schemeClr>
          </a:solidFill>
        </a:fill>
      </a:tcStyle>
    </a:wholeTbl>
    <a:band2H>
      <a:tcTxStyle>
        <a:fontRef idx="none">
          <a:schemeClr val="tx1"/>
        </a:fontRef>
      </a:tcTxStyle>
      <a:tcStyle>
        <a:tcBdr/>
        <a:fill>
          <a:solidFill>
            <a:schemeClr val="accent1">
              <a:lumMod val="40000"/>
              <a:lumOff val="60000"/>
              <a:alpha val="25000"/>
            </a:schemeClr>
          </a:solidFill>
        </a:fill>
      </a:tcStyle>
    </a:band2H>
    <a:band1V>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w="9525" cmpd="sng">
              <a:solidFill>
                <a:schemeClr val="accent1">
                  <a:lumMod val="40000"/>
                  <a:lumOff val="60000"/>
                </a:schemeClr>
              </a:solidFill>
            </a:ln>
          </a:insideV>
        </a:tcBdr>
        <a:fill>
          <a:solidFill>
            <a:schemeClr val="accent1">
              <a:lumMod val="40000"/>
              <a:lumOff val="60000"/>
              <a:alpha val="25000"/>
            </a:schemeClr>
          </a:solidFill>
        </a:fill>
      </a:tcStyle>
    </a:band1V>
    <a:band2V>
      <a:tcStyle>
        <a:tcBdr>
          <a:left>
            <a:ln w="9525" cmpd="sng">
              <a:solidFill>
                <a:schemeClr val="accent1">
                  <a:lumMod val="40000"/>
                  <a:lumOff val="60000"/>
                </a:schemeClr>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bg1">
              <a:alpha val="0"/>
            </a:schemeClr>
          </a:solidFill>
        </a:fill>
      </a:tcStyle>
    </a:band2V>
    <a:lastCol>
      <a:tcTxStyle b="on">
        <a:fontRef idx="none">
          <a:schemeClr val="tx1"/>
        </a:fontRef>
      </a:tcTxStyle>
      <a:tcStyle>
        <a:tcBdr>
          <a:left>
            <a:ln w="9525" cmpd="sng">
              <a:solidFill>
                <a:schemeClr val="accent1">
                  <a:lumMod val="34000"/>
                  <a:lumOff val="66000"/>
                </a:schemeClr>
              </a:solidFill>
            </a:ln>
          </a:left>
          <a:right>
            <a:ln w="9525" cmpd="sng">
              <a:solidFill>
                <a:schemeClr val="accent1"/>
              </a:solidFill>
            </a:ln>
          </a:right>
          <a:top>
            <a:ln w="9525" cmpd="sng">
              <a:solidFill>
                <a:schemeClr val="accent1">
                  <a:lumMod val="34000"/>
                  <a:lumOff val="66000"/>
                </a:schemeClr>
              </a:solidFill>
            </a:ln>
          </a:top>
          <a:bottom>
            <a:ln w="9525" cmpd="sng">
              <a:solidFill>
                <a:schemeClr val="accent1"/>
              </a:solidFill>
            </a:ln>
          </a:bottom>
          <a:insideH>
            <a:ln w="9525" cmpd="sng">
              <a:solidFill>
                <a:schemeClr val="accent1">
                  <a:lumMod val="34000"/>
                  <a:lumOff val="66000"/>
                </a:schemeClr>
              </a:solidFill>
            </a:ln>
          </a:insideH>
          <a:insideV>
            <a:ln>
              <a:noFill/>
            </a:ln>
          </a:insideV>
        </a:tcBdr>
        <a:fill>
          <a:solidFill>
            <a:schemeClr val="bg1">
              <a:alpha val="0"/>
            </a:schemeClr>
          </a:solidFill>
        </a:fill>
      </a:tcStyle>
    </a:lastCol>
    <a:firstCol>
      <a:tcTxStyle b="on">
        <a:fontRef idx="none">
          <a:schemeClr val="tx1"/>
        </a:fontRef>
      </a:tcTxStyle>
      <a:tcStyle>
        <a:tcBdr>
          <a:left>
            <a:ln w="9525" cmpd="sng">
              <a:solidFill>
                <a:schemeClr val="accent1"/>
              </a:solidFill>
            </a:ln>
          </a:left>
          <a:right>
            <a:ln w="9525" cmpd="sng">
              <a:solidFill>
                <a:schemeClr val="accent1">
                  <a:lumMod val="34000"/>
                  <a:lumOff val="66000"/>
                </a:schemeClr>
              </a:solidFill>
            </a:ln>
          </a:right>
          <a:top>
            <a:ln w="9525" cmpd="sng">
              <a:solidFill>
                <a:schemeClr val="accent1">
                  <a:lumMod val="34000"/>
                  <a:lumOff val="66000"/>
                </a:schemeClr>
              </a:solidFill>
            </a:ln>
          </a:top>
          <a:bottom>
            <a:ln w="9525" cmpd="sng">
              <a:solidFill>
                <a:schemeClr val="accent1"/>
              </a:solidFill>
            </a:ln>
          </a:bottom>
          <a:insideH>
            <a:ln w="9525" cmpd="sng">
              <a:solidFill>
                <a:schemeClr val="accent1">
                  <a:lumMod val="34000"/>
                  <a:lumOff val="66000"/>
                </a:schemeClr>
              </a:solidFill>
            </a:ln>
          </a:insideH>
          <a:insideV>
            <a:ln>
              <a:noFill/>
            </a:ln>
          </a:insideV>
        </a:tcBdr>
        <a:fill>
          <a:solidFill>
            <a:schemeClr val="bg1">
              <a:alpha val="0"/>
            </a:schemeClr>
          </a:solidFill>
        </a:fill>
      </a:tcStyle>
    </a:firstCol>
    <a:lastRow>
      <a:tcTxStyle b="on">
        <a:fontRef idx="none">
          <a:schemeClr val="tx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lastRow>
    <a:seCell>
      <a:tcStyle>
        <a:tcBdr>
          <a:left>
            <a:ln>
              <a:no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eCell>
    <a:swCell>
      <a:tcTxStyle b="on">
        <a:fontRef idx="none">
          <a:schemeClr val="accent1"/>
        </a:fontRef>
      </a:tcTxStyle>
      <a:tcStyle>
        <a:tcBdr>
          <a:left>
            <a:ln w="9525" cmpd="sng">
              <a:solidFill>
                <a:schemeClr val="accent1"/>
              </a:solidFill>
            </a:ln>
          </a:left>
          <a:right>
            <a:ln>
              <a:no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wCell>
    <a:firstRow>
      <a:tcTxStyle b="on">
        <a:fontRef idx="none">
          <a:schemeClr val="tx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lumMod val="34000"/>
                  <a:lumOff val="66000"/>
                </a:schemeClr>
              </a:solidFill>
            </a:ln>
          </a:bottom>
          <a:insideH>
            <a:ln>
              <a:noFill/>
            </a:ln>
          </a:insideH>
          <a:insideV>
            <a:ln w="9525" cmpd="sng">
              <a:solidFill>
                <a:schemeClr val="accent1">
                  <a:lumMod val="35000"/>
                  <a:lumOff val="65000"/>
                  <a:alpha val="20000"/>
                </a:schemeClr>
              </a:solidFill>
            </a:ln>
          </a:insideV>
        </a:tcBdr>
        <a:fill>
          <a:solidFill>
            <a:schemeClr val="accent1">
              <a:lumMod val="40000"/>
              <a:lumOff val="60000"/>
              <a:alpha val="50000"/>
            </a:schemeClr>
          </a:solidFill>
        </a:fill>
      </a:tcStyle>
    </a:firstRow>
  </a:tblStyle>
  <a:tblStyle styleId="{05B728D9-702C-426E-98DC-E12169988F31}" styleName="表样式 1 25">
    <a:wholeTbl>
      <a:tcTxStyle>
        <a:fontRef idx="none">
          <a:srgbClr val="000000"/>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rgbClr val="FFFFFF"/>
          </a:solidFill>
        </a:fill>
      </a:tcStyle>
    </a:wholeTbl>
    <a:band2H>
      <a:tcTxStyle/>
      <a:tcStyle>
        <a:tcBdr/>
        <a:fill>
          <a:solidFill>
            <a:schemeClr val="accent1">
              <a:lumMod val="10000"/>
              <a:lumOff val="90000"/>
            </a:schemeClr>
          </a:solidFill>
        </a:fill>
      </a:tcStyle>
    </a:band2H>
    <a:band1V>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chemeClr val="accent1">
              <a:lumMod val="10000"/>
              <a:lumOff val="90000"/>
            </a:schemeClr>
          </a:solidFill>
        </a:fill>
      </a:tcStyle>
    </a:band1V>
    <a:band2V>
      <a:tcTxStyle/>
      <a:tcStyle>
        <a:tcBdr>
          <a:left>
            <a:ln w="9525" cmpd="sng">
              <a:solidFill>
                <a:schemeClr val="accent1">
                  <a:lumMod val="40000"/>
                  <a:lumOff val="60000"/>
                </a:schemeClr>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tcStyle>
    </a:band2V>
    <a:lastCol>
      <a:tcTxStyle b="on">
        <a:fontRef idx="none">
          <a:srgbClr val="08090C"/>
        </a:fontRef>
      </a:tcTxStyle>
      <a:tcStyle>
        <a:tcBdr>
          <a:left>
            <a:ln w="9525" cmpd="sng">
              <a:solidFill>
                <a:schemeClr val="accent1">
                  <a:lumMod val="40000"/>
                  <a:lumOff val="60000"/>
                </a:schemeClr>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lastCol>
    <a:firstCol>
      <a:tcTxStyle b="on">
        <a:fontRef idx="none">
          <a:srgbClr val="08090C"/>
        </a:fontRef>
      </a:tcTxStyle>
      <a:tcStyle>
        <a:tcBdr>
          <a:left>
            <a:ln w="9525" cmpd="sng">
              <a:solidFill>
                <a:schemeClr val="accent1"/>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firstCol>
    <a:lastRow>
      <a:tcTxStyle b="on">
        <a:fontRef idx="none">
          <a:schemeClr val="accent1"/>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lastRow>
    <a:seCell>
      <a:tcTxStyle/>
      <a:tcStyle>
        <a:tcBdr>
          <a:left>
            <a:ln>
              <a:noFill/>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eCell>
    <a:swCell>
      <a:tcTxStyle b="on">
        <a:fontRef idx="none">
          <a:schemeClr val="accent1"/>
        </a:fontRef>
      </a:tcTxStyle>
      <a:tcStyle>
        <a:tcBdr>
          <a:left>
            <a:ln w="9525" cmpd="sng">
              <a:solidFill>
                <a:schemeClr val="accent1"/>
              </a:solidFill>
              <a:prstDash val="solid"/>
            </a:ln>
          </a:left>
          <a:right>
            <a:ln>
              <a:noFill/>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wCell>
    <a:firstRow>
      <a:tcTxStyle b="on">
        <a:fontRef idx="none">
          <a:srgbClr val="FFFFFF"/>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w="9525" cmpd="sng">
              <a:solidFill>
                <a:schemeClr val="accent1">
                  <a:lumMod val="40000"/>
                  <a:lumOff val="60000"/>
                </a:schemeClr>
              </a:solidFill>
              <a:prstDash val="solid"/>
            </a:ln>
          </a:insideV>
        </a:tcBdr>
        <a:fill>
          <a:solidFill>
            <a:schemeClr val="accent1"/>
          </a:solidFill>
        </a:fill>
      </a:tcStyle>
    </a:firstRow>
  </a:tblStyle>
  <a:tblStyle styleId="{6EDDFCDE-DB8D-483E-80C6-BA05A484BF07}" styleName="表样式 1 25">
    <a:wholeTbl>
      <a:tcTxStyle>
        <a:fontRef idx="none">
          <a:srgbClr val="000000"/>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rgbClr val="FFFFFF"/>
          </a:solidFill>
        </a:fill>
      </a:tcStyle>
    </a:wholeTbl>
    <a:band2H>
      <a:tcTxStyle/>
      <a:tcStyle>
        <a:tcBdr/>
        <a:fill>
          <a:solidFill>
            <a:schemeClr val="accent1">
              <a:lumMod val="10000"/>
              <a:lumOff val="90000"/>
            </a:schemeClr>
          </a:solidFill>
        </a:fill>
      </a:tcStyle>
    </a:band2H>
    <a:band1V>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chemeClr val="accent1">
              <a:lumMod val="10000"/>
              <a:lumOff val="90000"/>
            </a:schemeClr>
          </a:solidFill>
        </a:fill>
      </a:tcStyle>
    </a:band1V>
    <a:band2V>
      <a:tcTxStyle/>
      <a:tcStyle>
        <a:tcBdr>
          <a:left>
            <a:ln w="9525" cmpd="sng">
              <a:solidFill>
                <a:schemeClr val="accent1">
                  <a:lumMod val="40000"/>
                  <a:lumOff val="60000"/>
                </a:schemeClr>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tcStyle>
    </a:band2V>
    <a:lastCol>
      <a:tcTxStyle b="on">
        <a:fontRef idx="none">
          <a:srgbClr val="08090C"/>
        </a:fontRef>
      </a:tcTxStyle>
      <a:tcStyle>
        <a:tcBdr>
          <a:left>
            <a:ln w="9525" cmpd="sng">
              <a:solidFill>
                <a:schemeClr val="accent1">
                  <a:lumMod val="40000"/>
                  <a:lumOff val="60000"/>
                </a:schemeClr>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lastCol>
    <a:firstCol>
      <a:tcTxStyle b="on">
        <a:fontRef idx="none">
          <a:srgbClr val="08090C"/>
        </a:fontRef>
      </a:tcTxStyle>
      <a:tcStyle>
        <a:tcBdr>
          <a:left>
            <a:ln w="9525" cmpd="sng">
              <a:solidFill>
                <a:schemeClr val="accent1"/>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firstCol>
    <a:lastRow>
      <a:tcTxStyle b="on">
        <a:fontRef idx="none">
          <a:schemeClr val="accent1"/>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lastRow>
    <a:seCell>
      <a:tcTxStyle/>
      <a:tcStyle>
        <a:tcBdr>
          <a:left>
            <a:ln>
              <a:noFill/>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eCell>
    <a:swCell>
      <a:tcTxStyle b="on">
        <a:fontRef idx="none">
          <a:schemeClr val="accent1"/>
        </a:fontRef>
      </a:tcTxStyle>
      <a:tcStyle>
        <a:tcBdr>
          <a:left>
            <a:ln w="9525" cmpd="sng">
              <a:solidFill>
                <a:schemeClr val="accent1"/>
              </a:solidFill>
              <a:prstDash val="solid"/>
            </a:ln>
          </a:left>
          <a:right>
            <a:ln>
              <a:noFill/>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wCell>
    <a:firstRow>
      <a:tcTxStyle b="on">
        <a:fontRef idx="none">
          <a:srgbClr val="FFFFFF"/>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w="9525" cmpd="sng">
              <a:solidFill>
                <a:schemeClr val="accent1">
                  <a:lumMod val="40000"/>
                  <a:lumOff val="60000"/>
                </a:schemeClr>
              </a:solidFill>
              <a:prstDash val="solid"/>
            </a:ln>
          </a:insideV>
        </a:tcBdr>
        <a:fill>
          <a:solidFill>
            <a:schemeClr val="accent1"/>
          </a:solidFill>
        </a:fill>
      </a:tcStyle>
    </a:firstRow>
  </a:tblStyle>
  <a:tblStyle styleId="{E347D1B5-94C7-4900-9D77-7384E78C22CA}" styleName="表样式 1 25">
    <a:wholeTbl>
      <a:tcTxStyle>
        <a:fontRef idx="none">
          <a:srgbClr val="000000"/>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rgbClr val="FFFFFF"/>
          </a:solidFill>
        </a:fill>
      </a:tcStyle>
    </a:wholeTbl>
    <a:band2H>
      <a:tcTxStyle/>
      <a:tcStyle>
        <a:tcBdr/>
        <a:fill>
          <a:solidFill>
            <a:schemeClr val="accent1">
              <a:lumMod val="10000"/>
              <a:lumOff val="90000"/>
            </a:schemeClr>
          </a:solidFill>
        </a:fill>
      </a:tcStyle>
    </a:band2H>
    <a:band1V>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chemeClr val="accent1">
              <a:lumMod val="10000"/>
              <a:lumOff val="90000"/>
            </a:schemeClr>
          </a:solidFill>
        </a:fill>
      </a:tcStyle>
    </a:band1V>
    <a:band2V>
      <a:tcTxStyle/>
      <a:tcStyle>
        <a:tcBdr>
          <a:left>
            <a:ln w="9525" cmpd="sng">
              <a:solidFill>
                <a:schemeClr val="accent1">
                  <a:lumMod val="40000"/>
                  <a:lumOff val="60000"/>
                </a:schemeClr>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tcStyle>
    </a:band2V>
    <a:lastCol>
      <a:tcTxStyle b="on">
        <a:fontRef idx="none">
          <a:srgbClr val="08090C"/>
        </a:fontRef>
      </a:tcTxStyle>
      <a:tcStyle>
        <a:tcBdr>
          <a:left>
            <a:ln w="9525" cmpd="sng">
              <a:solidFill>
                <a:schemeClr val="accent1">
                  <a:lumMod val="40000"/>
                  <a:lumOff val="60000"/>
                </a:schemeClr>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lastCol>
    <a:firstCol>
      <a:tcTxStyle b="on">
        <a:fontRef idx="none">
          <a:srgbClr val="08090C"/>
        </a:fontRef>
      </a:tcTxStyle>
      <a:tcStyle>
        <a:tcBdr>
          <a:left>
            <a:ln w="9525" cmpd="sng">
              <a:solidFill>
                <a:schemeClr val="accent1"/>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firstCol>
    <a:lastRow>
      <a:tcTxStyle b="on">
        <a:fontRef idx="none">
          <a:schemeClr val="accent1"/>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lastRow>
    <a:seCell>
      <a:tcTxStyle/>
      <a:tcStyle>
        <a:tcBdr>
          <a:left>
            <a:ln>
              <a:noFill/>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eCell>
    <a:swCell>
      <a:tcTxStyle b="on">
        <a:fontRef idx="none">
          <a:schemeClr val="accent1"/>
        </a:fontRef>
      </a:tcTxStyle>
      <a:tcStyle>
        <a:tcBdr>
          <a:left>
            <a:ln w="9525" cmpd="sng">
              <a:solidFill>
                <a:schemeClr val="accent1"/>
              </a:solidFill>
              <a:prstDash val="solid"/>
            </a:ln>
          </a:left>
          <a:right>
            <a:ln>
              <a:noFill/>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wCell>
    <a:firstRow>
      <a:tcTxStyle b="on">
        <a:fontRef idx="none">
          <a:srgbClr val="FFFFFF"/>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w="9525" cmpd="sng">
              <a:solidFill>
                <a:schemeClr val="accent1">
                  <a:lumMod val="40000"/>
                  <a:lumOff val="60000"/>
                </a:schemeClr>
              </a:solidFill>
              <a:prstDash val="soli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256" autoAdjust="0"/>
  </p:normalViewPr>
  <p:slideViewPr>
    <p:cSldViewPr snapToGrid="0">
      <p:cViewPr varScale="1">
        <p:scale>
          <a:sx n="80" d="100"/>
          <a:sy n="80" d="100"/>
        </p:scale>
        <p:origin x="139" y="53"/>
      </p:cViewPr>
      <p:guideLst/>
    </p:cSldViewPr>
  </p:slideViewPr>
  <p:outlineViewPr>
    <p:cViewPr>
      <p:scale>
        <a:sx n="33" d="100"/>
        <a:sy n="33" d="100"/>
      </p:scale>
      <p:origin x="0" y="-18974"/>
    </p:cViewPr>
  </p:outlineViewPr>
  <p:notesTextViewPr>
    <p:cViewPr>
      <p:scale>
        <a:sx n="1" d="1"/>
        <a:sy n="1" d="1"/>
      </p:scale>
      <p:origin x="0" y="0"/>
    </p:cViewPr>
  </p:notesTextViewPr>
  <p:sorterViewPr>
    <p:cViewPr>
      <p:scale>
        <a:sx n="100" d="100"/>
        <a:sy n="100" d="100"/>
      </p:scale>
      <p:origin x="0" y="-32352"/>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gs" Target="tags/tag3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948430" y="-144780"/>
            <a:ext cx="12060555" cy="8474075"/>
          </a:xfrm>
          <a:prstGeom prst="rect">
            <a:avLst/>
          </a:prstGeom>
        </p:spPr>
      </p:pic>
      <p:sp>
        <p:nvSpPr>
          <p:cNvPr id="16" name="文本框 15"/>
          <p:cNvSpPr txBox="1"/>
          <p:nvPr/>
        </p:nvSpPr>
        <p:spPr>
          <a:xfrm>
            <a:off x="605155" y="1254125"/>
            <a:ext cx="8001635" cy="1198880"/>
          </a:xfrm>
          <a:prstGeom prst="rect">
            <a:avLst/>
          </a:prstGeom>
          <a:noFill/>
        </p:spPr>
        <p:txBody>
          <a:bodyPr wrap="square" rtlCol="0">
            <a:spAutoFit/>
          </a:bodyPr>
          <a:lstStyle/>
          <a:p>
            <a:pPr marR="0" algn="l" defTabSz="457200" eaLnBrk="0" fontAlgn="base" hangingPunct="0">
              <a:buClrTx/>
              <a:buSzTx/>
              <a:buFontTx/>
              <a:buNone/>
              <a:defRPr/>
            </a:pPr>
            <a:r>
              <a:rPr lang="en-US" altLang="zh-CN" sz="7200" dirty="0">
                <a:solidFill>
                  <a:srgbClr val="383987"/>
                </a:solidFill>
                <a:latin typeface="Agency FB" panose="020B0503020202020204" charset="0"/>
                <a:sym typeface="+mn-ea"/>
              </a:rPr>
              <a:t>Android课程</a:t>
            </a:r>
            <a:endParaRPr lang="en-US" altLang="zh-CN" sz="7200" dirty="0">
              <a:solidFill>
                <a:srgbClr val="383987"/>
              </a:solidFill>
              <a:latin typeface="Agency FB" panose="020B0503020202020204" charset="0"/>
            </a:endParaRPr>
          </a:p>
        </p:txBody>
      </p:sp>
      <p:sp>
        <p:nvSpPr>
          <p:cNvPr id="17" name="文本框 16"/>
          <p:cNvSpPr txBox="1"/>
          <p:nvPr/>
        </p:nvSpPr>
        <p:spPr>
          <a:xfrm>
            <a:off x="605155" y="2858770"/>
            <a:ext cx="6200140" cy="645160"/>
          </a:xfrm>
          <a:prstGeom prst="rect">
            <a:avLst/>
          </a:prstGeom>
          <a:noFill/>
        </p:spPr>
        <p:txBody>
          <a:bodyPr wrap="square" rtlCol="0">
            <a:spAutoFit/>
          </a:bodyPr>
          <a:lstStyle/>
          <a:p>
            <a:pPr lvl="0"/>
            <a:r>
              <a:rPr lang="zh-CN" altLang="en-US" sz="3600" dirty="0">
                <a:solidFill>
                  <a:srgbClr val="383987"/>
                </a:solidFill>
                <a:latin typeface="微软雅黑" panose="020B0503020204020204" charset="-122"/>
                <a:ea typeface="微软雅黑" panose="020B0503020204020204" charset="-122"/>
                <a:sym typeface="+mn-ea"/>
              </a:rPr>
              <a:t>第</a:t>
            </a:r>
            <a:r>
              <a:rPr lang="en-US" altLang="zh-CN" sz="3600" dirty="0">
                <a:solidFill>
                  <a:srgbClr val="383987"/>
                </a:solidFill>
                <a:latin typeface="微软雅黑" panose="020B0503020204020204" charset="-122"/>
                <a:ea typeface="微软雅黑" panose="020B0503020204020204" charset="-122"/>
                <a:sym typeface="+mn-ea"/>
              </a:rPr>
              <a:t>9</a:t>
            </a:r>
            <a:r>
              <a:rPr lang="zh-CN" altLang="en-US" sz="3600" dirty="0">
                <a:solidFill>
                  <a:srgbClr val="383987"/>
                </a:solidFill>
                <a:latin typeface="微软雅黑" panose="020B0503020204020204" charset="-122"/>
                <a:ea typeface="微软雅黑" panose="020B0503020204020204" charset="-122"/>
                <a:sym typeface="+mn-ea"/>
              </a:rPr>
              <a:t>章  后台服务</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文本框 7"/>
          <p:cNvSpPr txBox="1"/>
          <p:nvPr/>
        </p:nvSpPr>
        <p:spPr>
          <a:xfrm>
            <a:off x="686270" y="4428235"/>
            <a:ext cx="2561920" cy="368300"/>
          </a:xfrm>
          <a:prstGeom prst="rect">
            <a:avLst/>
          </a:prstGeom>
          <a:noFill/>
        </p:spPr>
        <p:txBody>
          <a:bodyPr wrap="squar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任课教师：某某某</a:t>
            </a:r>
            <a:endParaRPr lang="zh-CN" altLang="en-US" dirty="0">
              <a:solidFill>
                <a:srgbClr val="383987"/>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3312477" y="4501515"/>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3409006" y="4501515"/>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03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9.3.1 </a:t>
            </a:r>
            <a:r>
              <a:rPr lang="zh-CN" altLang="en-US" sz="3200" b="1" dirty="0">
                <a:latin typeface="Times New Roman" panose="02020603050405020304" charset="0"/>
                <a:ea typeface="宋体" panose="02010600030101010101" pitchFamily="2" charset="-122"/>
                <a:cs typeface="Times New Roman" panose="02020603050405020304" charset="0"/>
              </a:rPr>
              <a:t>绑定服务</a:t>
            </a:r>
            <a:r>
              <a:rPr lang="zh-CN" altLang="en-US" sz="3200" b="1" dirty="0">
                <a:latin typeface="Times New Roman" panose="02020603050405020304" charset="0"/>
                <a:ea typeface="宋体" panose="02010600030101010101" pitchFamily="2" charset="-122"/>
                <a:cs typeface="Times New Roman" panose="02020603050405020304" charset="0"/>
              </a:rPr>
              <a:t>生命周期</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当多个组件绑定同一个</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时，</a:t>
            </a:r>
            <a:r>
              <a:rPr lang="en-US" altLang="zh-CN" sz="2100" dirty="0">
                <a:latin typeface="Times New Roman" panose="02020603050405020304" charset="0"/>
                <a:cs typeface="Times New Roman" panose="02020603050405020304" charset="0"/>
              </a:rPr>
              <a:t>onCreate()</a:t>
            </a:r>
            <a:r>
              <a:rPr lang="zh-CN" altLang="en-US" sz="2100" dirty="0">
                <a:latin typeface="Times New Roman" panose="02020603050405020304" charset="0"/>
                <a:cs typeface="Times New Roman" panose="02020603050405020304" charset="0"/>
              </a:rPr>
              <a:t>只在服务第一次被创建时调用一次，而</a:t>
            </a:r>
            <a:r>
              <a:rPr lang="en-US" altLang="zh-CN" sz="2100" dirty="0">
                <a:latin typeface="Times New Roman" panose="02020603050405020304" charset="0"/>
                <a:cs typeface="Times New Roman" panose="02020603050405020304" charset="0"/>
              </a:rPr>
              <a:t> onBind()</a:t>
            </a:r>
            <a:r>
              <a:rPr lang="zh-CN" altLang="en-US" sz="2100" dirty="0">
                <a:latin typeface="Times New Roman" panose="02020603050405020304" charset="0"/>
                <a:cs typeface="Times New Roman" panose="02020603050405020304" charset="0"/>
              </a:rPr>
              <a:t>会针对每个绑定者调用一次，用于建立独立的服务连接。</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onUnbind()</a:t>
            </a:r>
            <a:r>
              <a:rPr lang="zh-CN" altLang="en-US" sz="2100" dirty="0">
                <a:latin typeface="Times New Roman" panose="02020603050405020304" charset="0"/>
                <a:cs typeface="Times New Roman" panose="02020603050405020304" charset="0"/>
              </a:rPr>
              <a:t>方法只会在最后一个绑定组件调用</a:t>
            </a:r>
            <a:r>
              <a:rPr lang="en-US" altLang="zh-CN" sz="2100" dirty="0">
                <a:latin typeface="Times New Roman" panose="02020603050405020304" charset="0"/>
                <a:cs typeface="Times New Roman" panose="02020603050405020304" charset="0"/>
              </a:rPr>
              <a:t>unbindService()</a:t>
            </a:r>
            <a:r>
              <a:rPr lang="zh-CN" altLang="en-US" sz="2100" dirty="0">
                <a:latin typeface="Times New Roman" panose="02020603050405020304" charset="0"/>
                <a:cs typeface="Times New Roman" panose="02020603050405020304" charset="0"/>
              </a:rPr>
              <a:t>后才会触发，之前任何单独解绑行为都不会触发此回调。</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当多个组件绑定同一个</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时，</a:t>
            </a:r>
            <a:r>
              <a:rPr lang="en-US" altLang="zh-CN" sz="2100" dirty="0">
                <a:latin typeface="Times New Roman" panose="02020603050405020304" charset="0"/>
                <a:cs typeface="Times New Roman" panose="02020603050405020304" charset="0"/>
              </a:rPr>
              <a:t>onDestroy()</a:t>
            </a:r>
            <a:r>
              <a:rPr lang="zh-CN" altLang="en-US" sz="2100" dirty="0">
                <a:latin typeface="Times New Roman" panose="02020603050405020304" charset="0"/>
                <a:cs typeface="Times New Roman" panose="02020603050405020304" charset="0"/>
              </a:rPr>
              <a:t>只会在所有组件解绑完毕后由系统自动调用一次，前提是服务未通过</a:t>
            </a:r>
            <a:r>
              <a:rPr lang="en-US" altLang="zh-CN" sz="2100" dirty="0">
                <a:latin typeface="Times New Roman" panose="02020603050405020304" charset="0"/>
                <a:cs typeface="Times New Roman" panose="02020603050405020304" charset="0"/>
              </a:rPr>
              <a:t>startService()</a:t>
            </a:r>
            <a:r>
              <a:rPr lang="zh-CN" altLang="en-US" sz="2100" dirty="0">
                <a:latin typeface="Times New Roman" panose="02020603050405020304" charset="0"/>
                <a:cs typeface="Times New Roman" panose="02020603050405020304" charset="0"/>
              </a:rPr>
              <a:t>启动。</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当服务所有绑定者解绑后，</a:t>
            </a:r>
            <a:r>
              <a:rPr lang="en-US" altLang="zh-CN" sz="2100" dirty="0">
                <a:latin typeface="Times New Roman" panose="02020603050405020304" charset="0"/>
                <a:cs typeface="Times New Roman" panose="02020603050405020304" charset="0"/>
              </a:rPr>
              <a:t>onUnbind()</a:t>
            </a:r>
            <a:r>
              <a:rPr lang="zh-CN" altLang="en-US" sz="2100" dirty="0">
                <a:latin typeface="Times New Roman" panose="02020603050405020304" charset="0"/>
                <a:cs typeface="Times New Roman" panose="02020603050405020304" charset="0"/>
              </a:rPr>
              <a:t>返回</a:t>
            </a:r>
            <a:r>
              <a:rPr lang="en-US" altLang="zh-CN" sz="2100" dirty="0">
                <a:latin typeface="Times New Roman" panose="02020603050405020304" charset="0"/>
                <a:cs typeface="Times New Roman" panose="02020603050405020304" charset="0"/>
              </a:rPr>
              <a:t>true</a:t>
            </a:r>
            <a:r>
              <a:rPr lang="zh-CN" altLang="en-US" sz="2100" dirty="0">
                <a:latin typeface="Times New Roman" panose="02020603050405020304" charset="0"/>
                <a:cs typeface="Times New Roman" panose="02020603050405020304" charset="0"/>
              </a:rPr>
              <a:t>，系统会保留服务对象并在后续有新组件重新绑定时调用</a:t>
            </a:r>
            <a:r>
              <a:rPr lang="en-US" altLang="zh-CN" sz="2100" dirty="0">
                <a:latin typeface="Times New Roman" panose="02020603050405020304" charset="0"/>
                <a:cs typeface="Times New Roman" panose="02020603050405020304" charset="0"/>
              </a:rPr>
              <a:t>onRebind()</a:t>
            </a:r>
            <a:r>
              <a:rPr lang="zh-CN" altLang="en-US" sz="2100" dirty="0">
                <a:latin typeface="Times New Roman" panose="02020603050405020304" charset="0"/>
                <a:cs typeface="Times New Roman" panose="02020603050405020304" charset="0"/>
              </a:rPr>
              <a:t>；否则重新绑定只会触发</a:t>
            </a:r>
            <a:r>
              <a:rPr lang="en-US" altLang="zh-CN" sz="2100" dirty="0">
                <a:latin typeface="Times New Roman" panose="02020603050405020304" charset="0"/>
                <a:cs typeface="Times New Roman" panose="02020603050405020304" charset="0"/>
              </a:rPr>
              <a:t>onBind()</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onUnbind()</a:t>
            </a:r>
            <a:r>
              <a:rPr lang="zh-CN" altLang="en-US" sz="2100" dirty="0">
                <a:latin typeface="Times New Roman" panose="02020603050405020304" charset="0"/>
                <a:cs typeface="Times New Roman" panose="02020603050405020304" charset="0"/>
              </a:rPr>
              <a:t>返回值为</a:t>
            </a:r>
            <a:r>
              <a:rPr lang="en-US" altLang="zh-CN" sz="2100" dirty="0">
                <a:latin typeface="Times New Roman" panose="02020603050405020304" charset="0"/>
                <a:cs typeface="Times New Roman" panose="02020603050405020304" charset="0"/>
              </a:rPr>
              <a:t>true</a:t>
            </a:r>
            <a:r>
              <a:rPr lang="zh-CN" altLang="en-US" sz="2100" dirty="0">
                <a:latin typeface="Times New Roman" panose="02020603050405020304" charset="0"/>
                <a:cs typeface="Times New Roman" panose="02020603050405020304" charset="0"/>
              </a:rPr>
              <a:t>时，表示服务希望在下一次绑定时调用</a:t>
            </a:r>
            <a:r>
              <a:rPr lang="en-US" altLang="zh-CN" sz="2100" dirty="0">
                <a:latin typeface="Times New Roman" panose="02020603050405020304" charset="0"/>
                <a:cs typeface="Times New Roman" panose="02020603050405020304" charset="0"/>
              </a:rPr>
              <a:t>onRebind()</a:t>
            </a:r>
            <a:r>
              <a:rPr lang="zh-CN" altLang="en-US" sz="2100" dirty="0">
                <a:latin typeface="Times New Roman" panose="02020603050405020304" charset="0"/>
                <a:cs typeface="Times New Roman" panose="02020603050405020304" charset="0"/>
              </a:rPr>
              <a:t>。但次绑定时是否调用</a:t>
            </a:r>
            <a:r>
              <a:rPr lang="en-US" altLang="zh-CN" sz="2100" dirty="0">
                <a:latin typeface="Times New Roman" panose="02020603050405020304" charset="0"/>
                <a:cs typeface="Times New Roman" panose="02020603050405020304" charset="0"/>
              </a:rPr>
              <a:t>onRebind()</a:t>
            </a:r>
            <a:r>
              <a:rPr lang="zh-CN" altLang="en-US" sz="2100" dirty="0">
                <a:latin typeface="Times New Roman" panose="02020603050405020304" charset="0"/>
                <a:cs typeface="Times New Roman" panose="02020603050405020304" charset="0"/>
              </a:rPr>
              <a:t>的还有一个关键条件：就是服务未被销毁。</a:t>
            </a: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03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9.3.2 </a:t>
            </a:r>
            <a:r>
              <a:rPr lang="zh-CN" altLang="en-US" sz="3200" b="1" dirty="0">
                <a:latin typeface="Times New Roman" panose="02020603050405020304" charset="0"/>
                <a:ea typeface="宋体" panose="02010600030101010101" pitchFamily="2" charset="-122"/>
                <a:cs typeface="Times New Roman" panose="02020603050405020304" charset="0"/>
              </a:rPr>
              <a:t>注册与</a:t>
            </a:r>
            <a:r>
              <a:rPr lang="zh-CN" altLang="en-US" sz="3200" b="1" dirty="0">
                <a:latin typeface="Times New Roman" panose="02020603050405020304" charset="0"/>
                <a:ea typeface="宋体" panose="02010600030101010101" pitchFamily="2" charset="-122"/>
                <a:cs typeface="Times New Roman" panose="02020603050405020304" charset="0"/>
              </a:rPr>
              <a:t>绑定</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注册</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依然是在</a:t>
            </a:r>
            <a:r>
              <a:rPr lang="en-US" altLang="zh-CN" sz="2100" dirty="0">
                <a:latin typeface="Times New Roman" panose="02020603050405020304" charset="0"/>
                <a:cs typeface="Times New Roman" panose="02020603050405020304" charset="0"/>
              </a:rPr>
              <a:t>AndroidManifest.xml</a:t>
            </a:r>
            <a:r>
              <a:rPr lang="zh-CN" altLang="en-US" sz="2100" dirty="0">
                <a:latin typeface="Times New Roman" panose="02020603050405020304" charset="0"/>
                <a:cs typeface="Times New Roman" panose="02020603050405020304" charset="0"/>
              </a:rPr>
              <a:t>文件中进行，注册</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的代码如下：</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在绑定期间，客户端可以通过</a:t>
            </a:r>
            <a:r>
              <a:rPr lang="en-US" altLang="zh-CN" sz="2100" dirty="0">
                <a:latin typeface="Times New Roman" panose="02020603050405020304" charset="0"/>
                <a:cs typeface="Times New Roman" panose="02020603050405020304" charset="0"/>
              </a:rPr>
              <a:t>ServiceConnection</a:t>
            </a:r>
            <a:r>
              <a:rPr lang="zh-CN" altLang="en-US" sz="2100" dirty="0">
                <a:latin typeface="Times New Roman" panose="02020603050405020304" charset="0"/>
                <a:cs typeface="Times New Roman" panose="02020603050405020304" charset="0"/>
              </a:rPr>
              <a:t>获取服务实例，并调用其公开方法与之通信。绑定服务的生命周期由组件的绑定与解绑行为决定，服务自身不通过</a:t>
            </a:r>
            <a:r>
              <a:rPr lang="en-US" altLang="zh-CN" sz="2100" dirty="0">
                <a:latin typeface="Times New Roman" panose="02020603050405020304" charset="0"/>
                <a:cs typeface="Times New Roman" panose="02020603050405020304" charset="0"/>
              </a:rPr>
              <a:t>stopSelf() </a:t>
            </a:r>
            <a:r>
              <a:rPr lang="zh-CN" altLang="en-US" sz="2100" dirty="0">
                <a:latin typeface="Times New Roman" panose="02020603050405020304" charset="0"/>
                <a:cs typeface="Times New Roman" panose="02020603050405020304" charset="0"/>
              </a:rPr>
              <a:t>控制生命周期。</a:t>
            </a:r>
            <a:endParaRPr lang="zh-CN" altLang="en-US" sz="2100" dirty="0">
              <a:latin typeface="Times New Roman" panose="02020603050405020304" charset="0"/>
              <a:cs typeface="Times New Roman" panose="02020603050405020304" charset="0"/>
            </a:endParaRPr>
          </a:p>
        </p:txBody>
      </p:sp>
      <p:graphicFrame>
        <p:nvGraphicFramePr>
          <p:cNvPr id="10" name="表格 9"/>
          <p:cNvGraphicFramePr/>
          <p:nvPr>
            <p:custDataLst>
              <p:tags r:id="rId2"/>
            </p:custDataLst>
          </p:nvPr>
        </p:nvGraphicFramePr>
        <p:xfrm>
          <a:off x="1860550" y="2972435"/>
          <a:ext cx="9782810" cy="525145"/>
        </p:xfrm>
        <a:graphic>
          <a:graphicData uri="http://schemas.openxmlformats.org/drawingml/2006/table">
            <a:tbl>
              <a:tblPr/>
              <a:tblGrid>
                <a:gridCol w="9782810"/>
              </a:tblGrid>
              <a:tr h="525145">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&lt;service android:name=".Demo</a:t>
                      </a:r>
                      <a:r>
                        <a:rPr lang="en-US" altLang="zh-CN" sz="2000">
                          <a:solidFill>
                            <a:srgbClr val="008080"/>
                          </a:solidFill>
                          <a:latin typeface="宋体" panose="02010600030101010101" pitchFamily="2" charset="-122"/>
                          <a:ea typeface="宋体" panose="02010600030101010101" pitchFamily="2" charset="-122"/>
                        </a:rPr>
                        <a:t>Service" android:exported="false"/&gt;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1" name="表格 10"/>
          <p:cNvGraphicFramePr/>
          <p:nvPr/>
        </p:nvGraphicFramePr>
        <p:xfrm>
          <a:off x="1860550" y="4443095"/>
          <a:ext cx="9783445" cy="2414270"/>
        </p:xfrm>
        <a:graphic>
          <a:graphicData uri="http://schemas.openxmlformats.org/drawingml/2006/table">
            <a:tbl>
              <a:tblPr/>
              <a:tblGrid>
                <a:gridCol w="9783445"/>
              </a:tblGrid>
              <a:tr h="2414270">
                <a:tc>
                  <a:txBody>
                    <a:bodyPr/>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1 </a:t>
                      </a:r>
                      <a:r>
                        <a:rPr lang="en-US" altLang="zh-CN" sz="1600">
                          <a:solidFill>
                            <a:srgbClr val="008080"/>
                          </a:solidFill>
                          <a:latin typeface="宋体" panose="02010600030101010101" pitchFamily="2" charset="-122"/>
                          <a:ea typeface="宋体" panose="02010600030101010101" pitchFamily="2" charset="-122"/>
                        </a:rPr>
                        <a:t>private var demo</a:t>
                      </a:r>
                      <a:r>
                        <a:rPr lang="en-US" altLang="zh-CN" sz="1600">
                          <a:solidFill>
                            <a:srgbClr val="008080"/>
                          </a:solidFill>
                          <a:latin typeface="宋体" panose="02010600030101010101" pitchFamily="2" charset="-122"/>
                          <a:ea typeface="宋体" panose="02010600030101010101" pitchFamily="2" charset="-122"/>
                        </a:rPr>
                        <a:t>Service: Demo</a:t>
                      </a:r>
                      <a:r>
                        <a:rPr lang="en-US" altLang="zh-CN" sz="1600">
                          <a:solidFill>
                            <a:srgbClr val="008080"/>
                          </a:solidFill>
                          <a:latin typeface="宋体" panose="02010600030101010101" pitchFamily="2" charset="-122"/>
                          <a:ea typeface="宋体" panose="02010600030101010101" pitchFamily="2" charset="-122"/>
                        </a:rPr>
                        <a:t>Service? = null</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2</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3 </a:t>
                      </a:r>
                      <a:r>
                        <a:rPr lang="en-US" altLang="zh-CN" sz="1600">
                          <a:solidFill>
                            <a:srgbClr val="008080"/>
                          </a:solidFill>
                          <a:latin typeface="宋体" panose="02010600030101010101" pitchFamily="2" charset="-122"/>
                          <a:ea typeface="宋体" panose="02010600030101010101" pitchFamily="2" charset="-122"/>
                        </a:rPr>
                        <a:t>private val mConnection: ServiceConnection = object : ServiceConnection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4 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override fun onServiceConnected(name: ComponentName, service: android.os.IBinder)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5 </a:t>
                      </a:r>
                      <a:r>
                        <a:rPr lang="en-US" altLang="zh-CN" sz="1600">
                          <a:solidFill>
                            <a:srgbClr val="008080"/>
                          </a:solidFill>
                          <a:latin typeface="宋体" panose="02010600030101010101" pitchFamily="2" charset="-122"/>
                          <a:ea typeface="宋体" panose="02010600030101010101" pitchFamily="2" charset="-122"/>
                        </a:rPr>
                        <a:t>        demo</a:t>
                      </a:r>
                      <a:r>
                        <a:rPr lang="en-US" altLang="zh-CN" sz="1600">
                          <a:solidFill>
                            <a:srgbClr val="008080"/>
                          </a:solidFill>
                          <a:latin typeface="宋体" panose="02010600030101010101" pitchFamily="2" charset="-122"/>
                          <a:ea typeface="宋体" panose="02010600030101010101" pitchFamily="2" charset="-122"/>
                        </a:rPr>
                        <a:t>Service = (service as LocalBinder).service</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6 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7 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override fun onServiceDisconnected(name: ComponentName)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8 </a:t>
                      </a:r>
                      <a:r>
                        <a:rPr lang="en-US" altLang="zh-CN" sz="1600">
                          <a:solidFill>
                            <a:srgbClr val="008080"/>
                          </a:solidFill>
                          <a:latin typeface="宋体" panose="02010600030101010101" pitchFamily="2" charset="-122"/>
                          <a:ea typeface="宋体" panose="02010600030101010101" pitchFamily="2" charset="-122"/>
                        </a:rPr>
                        <a:t>        demo</a:t>
                      </a:r>
                      <a:r>
                        <a:rPr lang="en-US" altLang="zh-CN" sz="1600">
                          <a:solidFill>
                            <a:srgbClr val="008080"/>
                          </a:solidFill>
                          <a:latin typeface="宋体" panose="02010600030101010101" pitchFamily="2" charset="-122"/>
                          <a:ea typeface="宋体" panose="02010600030101010101" pitchFamily="2" charset="-122"/>
                        </a:rPr>
                        <a:t>Service = null</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9 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10 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03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9.3.2 </a:t>
            </a:r>
            <a:r>
              <a:rPr lang="zh-CN" altLang="en-US" sz="3200" b="1" dirty="0">
                <a:latin typeface="Times New Roman" panose="02020603050405020304" charset="0"/>
                <a:ea typeface="宋体" panose="02010600030101010101" pitchFamily="2" charset="-122"/>
                <a:cs typeface="Times New Roman" panose="02020603050405020304" charset="0"/>
              </a:rPr>
              <a:t>注册与</a:t>
            </a:r>
            <a:r>
              <a:rPr lang="zh-CN" altLang="en-US" sz="3200" b="1" dirty="0">
                <a:latin typeface="Times New Roman" panose="02020603050405020304" charset="0"/>
                <a:ea typeface="宋体" panose="02010600030101010101" pitchFamily="2" charset="-122"/>
                <a:cs typeface="Times New Roman" panose="02020603050405020304" charset="0"/>
              </a:rPr>
              <a:t>绑定</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绑定</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代码如下：</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marL="685800" lvl="2" indent="0">
              <a:buNone/>
            </a:pPr>
            <a:endParaRPr lang="en-US" altLang="zh-CN" sz="2100" dirty="0">
              <a:latin typeface="Times New Roman" panose="02020603050405020304" charset="0"/>
              <a:cs typeface="Times New Roman" panose="02020603050405020304" charset="0"/>
            </a:endParaRPr>
          </a:p>
          <a:p>
            <a:pPr marL="685800" lvl="2" indent="457200">
              <a:buNone/>
            </a:pPr>
            <a:r>
              <a:rPr lang="en-US" altLang="zh-CN" sz="2100" dirty="0">
                <a:latin typeface="Times New Roman" panose="02020603050405020304" charset="0"/>
                <a:cs typeface="Times New Roman" panose="02020603050405020304" charset="0"/>
              </a:rPr>
              <a:t>bindService()</a:t>
            </a:r>
            <a:r>
              <a:rPr lang="zh-CN" altLang="en-US" sz="2100" dirty="0">
                <a:latin typeface="Times New Roman" panose="02020603050405020304" charset="0"/>
                <a:cs typeface="Times New Roman" panose="02020603050405020304" charset="0"/>
              </a:rPr>
              <a:t>的第</a:t>
            </a:r>
            <a:r>
              <a:rPr lang="en-US" altLang="zh-CN" sz="2100" dirty="0">
                <a:latin typeface="Times New Roman" panose="02020603050405020304" charset="0"/>
                <a:cs typeface="Times New Roman" panose="02020603050405020304" charset="0"/>
              </a:rPr>
              <a:t>2</a:t>
            </a:r>
            <a:r>
              <a:rPr lang="zh-CN" altLang="en-US" sz="2100" dirty="0">
                <a:latin typeface="Times New Roman" panose="02020603050405020304" charset="0"/>
                <a:cs typeface="Times New Roman" panose="02020603050405020304" charset="0"/>
              </a:rPr>
              <a:t>个参数是</a:t>
            </a:r>
            <a:r>
              <a:rPr lang="en-US" altLang="zh-CN" sz="2100" dirty="0">
                <a:latin typeface="Times New Roman" panose="02020603050405020304" charset="0"/>
                <a:cs typeface="Times New Roman" panose="02020603050405020304" charset="0"/>
              </a:rPr>
              <a:t>ServiceConnection</a:t>
            </a:r>
            <a:r>
              <a:rPr lang="zh-CN" altLang="en-US" sz="2100" dirty="0">
                <a:latin typeface="Times New Roman" panose="02020603050405020304" charset="0"/>
                <a:cs typeface="Times New Roman" panose="02020603050405020304" charset="0"/>
              </a:rPr>
              <a:t>。第</a:t>
            </a:r>
            <a:r>
              <a:rPr lang="en-US" altLang="zh-CN" sz="2100" dirty="0">
                <a:latin typeface="Times New Roman" panose="02020603050405020304" charset="0"/>
                <a:cs typeface="Times New Roman" panose="02020603050405020304" charset="0"/>
              </a:rPr>
              <a:t>3</a:t>
            </a:r>
            <a:r>
              <a:rPr lang="zh-CN" altLang="en-US" sz="2100" dirty="0">
                <a:latin typeface="Times New Roman" panose="02020603050405020304" charset="0"/>
                <a:cs typeface="Times New Roman" panose="02020603050405020304" charset="0"/>
              </a:rPr>
              <a:t>个参数是</a:t>
            </a:r>
            <a:r>
              <a:rPr lang="en-US" altLang="zh-CN" sz="2100" dirty="0">
                <a:latin typeface="Times New Roman" panose="02020603050405020304" charset="0"/>
                <a:cs typeface="Times New Roman" panose="02020603050405020304" charset="0"/>
              </a:rPr>
              <a:t>flags</a:t>
            </a:r>
            <a:r>
              <a:rPr lang="zh-CN" altLang="en-US" sz="2100" dirty="0">
                <a:latin typeface="Times New Roman" panose="02020603050405020304" charset="0"/>
                <a:cs typeface="Times New Roman" panose="02020603050405020304" charset="0"/>
              </a:rPr>
              <a:t>，其中</a:t>
            </a:r>
            <a:r>
              <a:rPr lang="en-US" altLang="zh-CN" sz="2100" dirty="0">
                <a:latin typeface="Times New Roman" panose="02020603050405020304" charset="0"/>
                <a:cs typeface="Times New Roman" panose="02020603050405020304" charset="0"/>
              </a:rPr>
              <a:t>BIND_AUTO_CREATE</a:t>
            </a:r>
            <a:r>
              <a:rPr lang="zh-CN" altLang="en-US" sz="2100" dirty="0">
                <a:latin typeface="Times New Roman" panose="02020603050405020304" charset="0"/>
                <a:cs typeface="Times New Roman" panose="02020603050405020304" charset="0"/>
              </a:rPr>
              <a:t>是最常用的标志，表示当服务不存在时自动创建它，适合大多数本地绑定场景。其他</a:t>
            </a:r>
            <a:r>
              <a:rPr lang="en-US" altLang="zh-CN" sz="2100" dirty="0">
                <a:latin typeface="Times New Roman" panose="02020603050405020304" charset="0"/>
                <a:cs typeface="Times New Roman" panose="02020603050405020304" charset="0"/>
              </a:rPr>
              <a:t>flags</a:t>
            </a:r>
            <a:r>
              <a:rPr lang="zh-CN" altLang="en-US" sz="2100" dirty="0">
                <a:latin typeface="Times New Roman" panose="02020603050405020304" charset="0"/>
                <a:cs typeface="Times New Roman" panose="02020603050405020304" charset="0"/>
              </a:rPr>
              <a:t>更多用于系统服务或高级性能管理场景。</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sym typeface="+mn-ea"/>
              </a:rPr>
              <a:t>绑定</a:t>
            </a:r>
            <a:r>
              <a:rPr lang="en-US" altLang="zh-CN" sz="2100" dirty="0">
                <a:latin typeface="Times New Roman" panose="02020603050405020304" charset="0"/>
                <a:cs typeface="Times New Roman" panose="02020603050405020304" charset="0"/>
                <a:sym typeface="+mn-ea"/>
              </a:rPr>
              <a:t>Service</a:t>
            </a:r>
            <a:r>
              <a:rPr lang="zh-CN" altLang="en-US" sz="2100" dirty="0">
                <a:latin typeface="Times New Roman" panose="02020603050405020304" charset="0"/>
                <a:cs typeface="Times New Roman" panose="02020603050405020304" charset="0"/>
                <a:sym typeface="+mn-ea"/>
              </a:rPr>
              <a:t>代码如下：</a:t>
            </a:r>
            <a:endParaRPr lang="zh-CN" altLang="en-US" sz="2100" dirty="0">
              <a:latin typeface="Times New Roman" panose="02020603050405020304" charset="0"/>
              <a:cs typeface="Times New Roman" panose="02020603050405020304" charset="0"/>
              <a:sym typeface="+mn-ea"/>
            </a:endParaRPr>
          </a:p>
          <a:p>
            <a:pPr lvl="2"/>
            <a:endParaRPr lang="zh-CN" altLang="en-US" sz="2100" dirty="0">
              <a:latin typeface="Times New Roman" panose="02020603050405020304" charset="0"/>
              <a:cs typeface="Times New Roman" panose="02020603050405020304" charset="0"/>
              <a:sym typeface="+mn-ea"/>
            </a:endParaRPr>
          </a:p>
          <a:p>
            <a:pPr marL="685800" lvl="2" indent="457200">
              <a:buNone/>
            </a:pPr>
            <a:r>
              <a:rPr lang="zh-CN" altLang="en-US" sz="2100" dirty="0">
                <a:latin typeface="Times New Roman" panose="02020603050405020304" charset="0"/>
                <a:cs typeface="Times New Roman" panose="02020603050405020304" charset="0"/>
              </a:rPr>
              <a:t>取消绑定仅需要使用</a:t>
            </a:r>
            <a:r>
              <a:rPr lang="en-US" altLang="zh-CN" sz="2100" dirty="0">
                <a:latin typeface="Times New Roman" panose="02020603050405020304" charset="0"/>
                <a:cs typeface="Times New Roman" panose="02020603050405020304" charset="0"/>
              </a:rPr>
              <a:t>unbindService()</a:t>
            </a:r>
            <a:r>
              <a:rPr lang="zh-CN" altLang="en-US" sz="2100" dirty="0">
                <a:latin typeface="Times New Roman" panose="02020603050405020304" charset="0"/>
                <a:cs typeface="Times New Roman" panose="02020603050405020304" charset="0"/>
              </a:rPr>
              <a:t>方法，并将</a:t>
            </a:r>
            <a:r>
              <a:rPr lang="en-US" altLang="zh-CN" sz="2100" dirty="0">
                <a:latin typeface="Times New Roman" panose="02020603050405020304" charset="0"/>
                <a:cs typeface="Times New Roman" panose="02020603050405020304" charset="0"/>
              </a:rPr>
              <a:t>ServiceConnnection</a:t>
            </a:r>
            <a:r>
              <a:rPr lang="zh-CN" altLang="en-US" sz="2100" dirty="0">
                <a:latin typeface="Times New Roman" panose="02020603050405020304" charset="0"/>
                <a:cs typeface="Times New Roman" panose="02020603050405020304" charset="0"/>
              </a:rPr>
              <a:t>传递给</a:t>
            </a:r>
            <a:r>
              <a:rPr lang="en-US" altLang="zh-CN" sz="2100" dirty="0">
                <a:latin typeface="Times New Roman" panose="02020603050405020304" charset="0"/>
                <a:cs typeface="Times New Roman" panose="02020603050405020304" charset="0"/>
              </a:rPr>
              <a:t>unbindService()</a:t>
            </a:r>
            <a:r>
              <a:rPr lang="zh-CN" altLang="en-US" sz="2100" dirty="0">
                <a:latin typeface="Times New Roman" panose="02020603050405020304" charset="0"/>
                <a:cs typeface="Times New Roman" panose="02020603050405020304" charset="0"/>
              </a:rPr>
              <a:t>方法。</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graphicFrame>
        <p:nvGraphicFramePr>
          <p:cNvPr id="10" name="表格 9"/>
          <p:cNvGraphicFramePr/>
          <p:nvPr>
            <p:custDataLst>
              <p:tags r:id="rId2"/>
            </p:custDataLst>
          </p:nvPr>
        </p:nvGraphicFramePr>
        <p:xfrm>
          <a:off x="1860550" y="2872105"/>
          <a:ext cx="9782810" cy="647700"/>
        </p:xfrm>
        <a:graphic>
          <a:graphicData uri="http://schemas.openxmlformats.org/drawingml/2006/table">
            <a:tbl>
              <a:tblPr/>
              <a:tblGrid>
                <a:gridCol w="9782810"/>
              </a:tblGrid>
              <a:tr h="647700">
                <a:tc>
                  <a:txBody>
                    <a:bodyPr/>
                    <a:p>
                      <a:pPr marL="0" indent="0" algn="l" defTabSz="914400">
                        <a:spcBef>
                          <a:spcPct val="0"/>
                        </a:spcBef>
                        <a:spcAft>
                          <a:spcPct val="0"/>
                        </a:spcAft>
                        <a:tabLst>
                          <a:tab pos="0" algn="l"/>
                        </a:tabLst>
                      </a:pPr>
                      <a:r>
                        <a:rPr lang="en-US" altLang="zh-CN" sz="2000">
                          <a:solidFill>
                            <a:srgbClr val="008080"/>
                          </a:solidFill>
                          <a:latin typeface="宋体" panose="02010600030101010101" pitchFamily="2" charset="-122"/>
                          <a:ea typeface="宋体" panose="02010600030101010101" pitchFamily="2" charset="-122"/>
                        </a:rPr>
                        <a:t>1. val DemoIntent = Intent(this, DemoService::class.java)</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solidFill>
                            <a:srgbClr val="008080"/>
                          </a:solidFill>
                          <a:latin typeface="宋体" panose="02010600030101010101" pitchFamily="2" charset="-122"/>
                          <a:ea typeface="宋体" panose="02010600030101010101" pitchFamily="2" charset="-122"/>
                        </a:rPr>
                        <a:t>2. bindService(DemoIntent , mConnection, BIND_AUTO_CREATE)</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1" name="表格 10"/>
          <p:cNvGraphicFramePr/>
          <p:nvPr>
            <p:custDataLst>
              <p:tags r:id="rId3"/>
            </p:custDataLst>
          </p:nvPr>
        </p:nvGraphicFramePr>
        <p:xfrm>
          <a:off x="1943100" y="4756150"/>
          <a:ext cx="9784080" cy="328295"/>
        </p:xfrm>
        <a:graphic>
          <a:graphicData uri="http://schemas.openxmlformats.org/drawingml/2006/table">
            <a:tbl>
              <a:tblPr/>
              <a:tblGrid>
                <a:gridCol w="9784080"/>
              </a:tblGrid>
              <a:tr h="328295">
                <a:tc>
                  <a:txBody>
                    <a:bodyPr/>
                    <a:p>
                      <a:pPr marL="0" indent="0" algn="l" defTabSz="914400">
                        <a:spcBef>
                          <a:spcPct val="0"/>
                        </a:spcBef>
                        <a:spcAft>
                          <a:spcPct val="0"/>
                        </a:spcAft>
                        <a:tabLst>
                          <a:tab pos="0" algn="l"/>
                        </a:tabLst>
                      </a:pPr>
                      <a:r>
                        <a:rPr lang="en-US" altLang="zh-CN" sz="2000">
                          <a:solidFill>
                            <a:srgbClr val="008080"/>
                          </a:solidFill>
                          <a:latin typeface="宋体" panose="02010600030101010101" pitchFamily="2" charset="-122"/>
                          <a:ea typeface="宋体" panose="02010600030101010101" pitchFamily="2" charset="-122"/>
                        </a:rPr>
                        <a:t>1. unbindService(mConnection)</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5690" y="1986915"/>
            <a:ext cx="10654030" cy="45523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9.3.2 </a:t>
            </a:r>
            <a:r>
              <a:rPr lang="zh-CN" altLang="en-US" sz="3200" b="1" dirty="0">
                <a:latin typeface="Times New Roman" panose="02020603050405020304" charset="0"/>
                <a:ea typeface="宋体" panose="02010600030101010101" pitchFamily="2" charset="-122"/>
                <a:cs typeface="Times New Roman" panose="02020603050405020304" charset="0"/>
                <a:sym typeface="+mn-ea"/>
              </a:rPr>
              <a:t>注册与绑定</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457200">
              <a:buNone/>
            </a:pPr>
            <a:r>
              <a:rPr lang="en-US" altLang="zh-CN" sz="2100" dirty="0">
                <a:latin typeface="Times New Roman" panose="02020603050405020304" charset="0"/>
                <a:cs typeface="Times New Roman" panose="02020603050405020304" charset="0"/>
              </a:rPr>
              <a:t>flags</a:t>
            </a:r>
            <a:r>
              <a:rPr lang="zh-CN" altLang="en-US" sz="2100" dirty="0">
                <a:latin typeface="Times New Roman" panose="02020603050405020304" charset="0"/>
                <a:cs typeface="Times New Roman" panose="02020603050405020304" charset="0"/>
              </a:rPr>
              <a:t>参数说明表</a:t>
            </a: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589405" y="2842260"/>
          <a:ext cx="10140315" cy="3696970"/>
        </p:xfrm>
        <a:graphic>
          <a:graphicData uri="http://schemas.openxmlformats.org/drawingml/2006/table">
            <a:tbl>
              <a:tblPr firstRow="1">
                <a:tableStyleId>{E3C6C350-6716-4B41-94FB-4CE259556B9F}</a:tableStyleId>
              </a:tblPr>
              <a:tblGrid>
                <a:gridCol w="3380105"/>
                <a:gridCol w="2032000"/>
                <a:gridCol w="4728210"/>
              </a:tblGrid>
              <a:tr h="297815">
                <a:tc>
                  <a:txBody>
                    <a:bodyPr/>
                    <a:p>
                      <a:pPr marL="40005" indent="0" algn="ctr">
                        <a:spcBef>
                          <a:spcPct val="0"/>
                        </a:spcBef>
                        <a:spcAft>
                          <a:spcPct val="0"/>
                        </a:spcAft>
                      </a:pPr>
                      <a:r>
                        <a:rPr lang="zh-CN" sz="1200"/>
                        <a:t>常量名</a:t>
                      </a:r>
                      <a:endParaRPr lang="zh-CN" sz="1200"/>
                    </a:p>
                  </a:txBody>
                  <a:tcPr marL="9525" marR="9525" marT="9525" marB="9525" anchor="ctr" anchorCtr="0"/>
                </a:tc>
                <a:tc>
                  <a:txBody>
                    <a:bodyPr/>
                    <a:p>
                      <a:pPr marL="40005" indent="0" algn="ctr">
                        <a:spcBef>
                          <a:spcPct val="0"/>
                        </a:spcBef>
                        <a:spcAft>
                          <a:spcPct val="0"/>
                        </a:spcAft>
                      </a:pPr>
                      <a:r>
                        <a:rPr lang="zh-CN" sz="1200"/>
                        <a:t>值</a:t>
                      </a:r>
                      <a:endParaRPr lang="zh-CN" sz="1200"/>
                    </a:p>
                  </a:txBody>
                  <a:tcPr marL="9525" marR="9525" marT="9525" marB="9525" anchor="ctr" anchorCtr="0"/>
                </a:tc>
                <a:tc>
                  <a:txBody>
                    <a:bodyPr/>
                    <a:p>
                      <a:pPr marL="40005" indent="0" algn="ctr">
                        <a:spcBef>
                          <a:spcPct val="0"/>
                        </a:spcBef>
                        <a:spcAft>
                          <a:spcPct val="0"/>
                        </a:spcAft>
                      </a:pPr>
                      <a:r>
                        <a:rPr lang="zh-CN" sz="1200"/>
                        <a:t>作用说明</a:t>
                      </a:r>
                      <a:endParaRPr lang="zh-CN" sz="1200"/>
                    </a:p>
                  </a:txBody>
                  <a:tcPr marL="9525" marR="9525" marT="9525" marB="9525" anchor="ctr" anchorCtr="0"/>
                </a:tc>
              </a:tr>
              <a:tr h="559435">
                <a:tc>
                  <a:txBody>
                    <a:bodyPr/>
                    <a:p>
                      <a:pPr marL="40005" indent="0" algn="l">
                        <a:spcBef>
                          <a:spcPct val="0"/>
                        </a:spcBef>
                        <a:spcAft>
                          <a:spcPct val="0"/>
                        </a:spcAft>
                      </a:pPr>
                      <a:r>
                        <a:rPr lang="en-US" altLang="zh-CN" sz="1200"/>
                        <a:t>BIND_AUTO_CREATE</a:t>
                      </a:r>
                      <a:endParaRPr lang="en-US" altLang="zh-CN" sz="1200"/>
                    </a:p>
                  </a:txBody>
                  <a:tcPr marL="9525" marR="9525" marT="9525" marB="9525" anchor="ctr" anchorCtr="0"/>
                </a:tc>
                <a:tc>
                  <a:txBody>
                    <a:bodyPr/>
                    <a:p>
                      <a:pPr marL="40005" indent="0" algn="l">
                        <a:spcBef>
                          <a:spcPct val="0"/>
                        </a:spcBef>
                        <a:spcAft>
                          <a:spcPct val="0"/>
                        </a:spcAft>
                      </a:pPr>
                      <a:r>
                        <a:rPr lang="en-US" altLang="zh-CN" sz="1200"/>
                        <a:t>0x0001</a:t>
                      </a:r>
                      <a:endParaRPr lang="en-US" altLang="zh-CN" sz="1200"/>
                    </a:p>
                  </a:txBody>
                  <a:tcPr marL="9525" marR="9525" marT="9525" marB="9525" anchor="ctr" anchorCtr="0"/>
                </a:tc>
                <a:tc>
                  <a:txBody>
                    <a:bodyPr/>
                    <a:p>
                      <a:pPr marL="40005" indent="0" algn="l">
                        <a:spcBef>
                          <a:spcPct val="0"/>
                        </a:spcBef>
                        <a:spcAft>
                          <a:spcPct val="0"/>
                        </a:spcAft>
                      </a:pPr>
                      <a:r>
                        <a:rPr lang="zh-CN" sz="1200"/>
                        <a:t>自动创建服务：如果服务尚未创建，则自动创建并调用</a:t>
                      </a:r>
                      <a:r>
                        <a:rPr lang="en-US" altLang="zh-CN" sz="1200"/>
                        <a:t>onCreate()</a:t>
                      </a:r>
                      <a:r>
                        <a:rPr lang="zh-CN" sz="1200"/>
                        <a:t>与</a:t>
                      </a:r>
                      <a:r>
                        <a:rPr lang="en-US" altLang="zh-CN" sz="1200"/>
                        <a:t>nBind()</a:t>
                      </a:r>
                      <a:r>
                        <a:rPr lang="zh-CN" sz="1200"/>
                        <a:t>。</a:t>
                      </a:r>
                      <a:endParaRPr lang="zh-CN" sz="1200"/>
                    </a:p>
                  </a:txBody>
                  <a:tcPr marL="9525" marR="9525" marT="9525" marB="9525" anchor="ctr" anchorCtr="0"/>
                </a:tc>
              </a:tr>
              <a:tr h="559435">
                <a:tc>
                  <a:txBody>
                    <a:bodyPr/>
                    <a:p>
                      <a:pPr marL="40005" indent="0" algn="l">
                        <a:spcBef>
                          <a:spcPct val="0"/>
                        </a:spcBef>
                        <a:spcAft>
                          <a:spcPct val="0"/>
                        </a:spcAft>
                      </a:pPr>
                      <a:r>
                        <a:rPr lang="en-US" altLang="zh-CN" sz="1200"/>
                        <a:t>BIND_NOT_FOREGROUND</a:t>
                      </a:r>
                      <a:endParaRPr lang="en-US" altLang="zh-CN" sz="1200"/>
                    </a:p>
                  </a:txBody>
                  <a:tcPr marL="9525" marR="9525" marT="9525" marB="9525" anchor="ctr" anchorCtr="0"/>
                </a:tc>
                <a:tc>
                  <a:txBody>
                    <a:bodyPr/>
                    <a:p>
                      <a:pPr marL="40005" indent="0" algn="l">
                        <a:spcBef>
                          <a:spcPct val="0"/>
                        </a:spcBef>
                        <a:spcAft>
                          <a:spcPct val="0"/>
                        </a:spcAft>
                      </a:pPr>
                      <a:r>
                        <a:rPr lang="en-US" altLang="zh-CN" sz="1200"/>
                        <a:t>0x0004</a:t>
                      </a:r>
                      <a:endParaRPr lang="en-US" altLang="zh-CN" sz="1200"/>
                    </a:p>
                  </a:txBody>
                  <a:tcPr marL="9525" marR="9525" marT="9525" marB="9525" anchor="ctr" anchorCtr="0"/>
                </a:tc>
                <a:tc>
                  <a:txBody>
                    <a:bodyPr/>
                    <a:p>
                      <a:pPr marL="40005" indent="0" algn="l">
                        <a:spcBef>
                          <a:spcPct val="0"/>
                        </a:spcBef>
                        <a:spcAft>
                          <a:spcPct val="0"/>
                        </a:spcAft>
                      </a:pPr>
                      <a:r>
                        <a:rPr lang="zh-CN" sz="1200"/>
                        <a:t>指示系统服务不应提升为前台优先级</a:t>
                      </a:r>
                      <a:r>
                        <a:rPr lang="zh-CN" sz="1200"/>
                        <a:t>，即使客户端在前台。一般很少使用。</a:t>
                      </a:r>
                      <a:endParaRPr lang="zh-CN" sz="1200"/>
                    </a:p>
                  </a:txBody>
                  <a:tcPr marL="9525" marR="9525" marT="9525" marB="9525" anchor="ctr" anchorCtr="0"/>
                </a:tc>
              </a:tr>
              <a:tr h="558800">
                <a:tc>
                  <a:txBody>
                    <a:bodyPr/>
                    <a:p>
                      <a:pPr marL="40005" indent="0" algn="l">
                        <a:spcBef>
                          <a:spcPct val="0"/>
                        </a:spcBef>
                        <a:spcAft>
                          <a:spcPct val="0"/>
                        </a:spcAft>
                      </a:pPr>
                      <a:r>
                        <a:rPr lang="en-US" altLang="zh-CN" sz="1200"/>
                        <a:t>BIND_ABOVE_CLIENT</a:t>
                      </a:r>
                      <a:endParaRPr lang="en-US" altLang="zh-CN" sz="1200"/>
                    </a:p>
                  </a:txBody>
                  <a:tcPr marL="9525" marR="9525" marT="9525" marB="9525" anchor="ctr" anchorCtr="0"/>
                </a:tc>
                <a:tc>
                  <a:txBody>
                    <a:bodyPr/>
                    <a:p>
                      <a:pPr marL="40005" indent="0" algn="l">
                        <a:spcBef>
                          <a:spcPct val="0"/>
                        </a:spcBef>
                        <a:spcAft>
                          <a:spcPct val="0"/>
                        </a:spcAft>
                      </a:pPr>
                      <a:r>
                        <a:rPr lang="en-US" altLang="zh-CN" sz="1200"/>
                        <a:t>0x0008</a:t>
                      </a:r>
                      <a:endParaRPr lang="en-US" altLang="zh-CN" sz="1200"/>
                    </a:p>
                  </a:txBody>
                  <a:tcPr marL="9525" marR="9525" marT="9525" marB="9525" anchor="ctr" anchorCtr="0"/>
                </a:tc>
                <a:tc>
                  <a:txBody>
                    <a:bodyPr/>
                    <a:p>
                      <a:pPr marL="40005" indent="0" algn="l">
                        <a:spcBef>
                          <a:spcPct val="0"/>
                        </a:spcBef>
                        <a:spcAft>
                          <a:spcPct val="0"/>
                        </a:spcAft>
                      </a:pPr>
                      <a:r>
                        <a:rPr lang="zh-CN" sz="1200"/>
                        <a:t>使服务的进程优先级高于绑定它的客户端进程。用于服务更关键的场景。</a:t>
                      </a:r>
                      <a:endParaRPr lang="zh-CN" sz="1200"/>
                    </a:p>
                  </a:txBody>
                  <a:tcPr marL="9525" marR="9525" marT="9525" marB="9525" anchor="ctr" anchorCtr="0"/>
                </a:tc>
              </a:tr>
              <a:tr h="304800">
                <a:tc>
                  <a:txBody>
                    <a:bodyPr/>
                    <a:p>
                      <a:pPr marL="40005" indent="0" algn="l">
                        <a:spcBef>
                          <a:spcPct val="0"/>
                        </a:spcBef>
                        <a:spcAft>
                          <a:spcPct val="0"/>
                        </a:spcAft>
                      </a:pPr>
                      <a:r>
                        <a:rPr lang="en-US" altLang="zh-CN" sz="1200"/>
                        <a:t>BIND_ALLOW_OOM_MANAGEMENT</a:t>
                      </a:r>
                      <a:endParaRPr lang="en-US" altLang="zh-CN" sz="1200"/>
                    </a:p>
                  </a:txBody>
                  <a:tcPr marL="9525" marR="9525" marT="9525" marB="9525" anchor="ctr" anchorCtr="0"/>
                </a:tc>
                <a:tc>
                  <a:txBody>
                    <a:bodyPr/>
                    <a:p>
                      <a:pPr marL="40005" indent="0" algn="l">
                        <a:spcBef>
                          <a:spcPct val="0"/>
                        </a:spcBef>
                        <a:spcAft>
                          <a:spcPct val="0"/>
                        </a:spcAft>
                      </a:pPr>
                      <a:r>
                        <a:rPr lang="en-US" altLang="zh-CN" sz="1200"/>
                        <a:t>0x0010</a:t>
                      </a:r>
                      <a:endParaRPr lang="en-US" altLang="zh-CN" sz="1200"/>
                    </a:p>
                  </a:txBody>
                  <a:tcPr marL="9525" marR="9525" marT="9525" marB="9525" anchor="ctr" anchorCtr="0"/>
                </a:tc>
                <a:tc>
                  <a:txBody>
                    <a:bodyPr/>
                    <a:p>
                      <a:pPr marL="40005" indent="0" algn="l">
                        <a:spcBef>
                          <a:spcPct val="0"/>
                        </a:spcBef>
                        <a:spcAft>
                          <a:spcPct val="0"/>
                        </a:spcAft>
                      </a:pPr>
                      <a:r>
                        <a:rPr lang="zh-CN" sz="1200"/>
                        <a:t>允许系统根据内存情况回收服务（默认行为）。配合其他</a:t>
                      </a:r>
                      <a:r>
                        <a:rPr lang="en-US" altLang="zh-CN" sz="1200"/>
                        <a:t>flags</a:t>
                      </a:r>
                      <a:r>
                        <a:rPr lang="zh-CN" altLang="en-US" sz="1200"/>
                        <a:t>使用。</a:t>
                      </a:r>
                      <a:endParaRPr lang="zh-CN" altLang="en-US" sz="1200"/>
                    </a:p>
                  </a:txBody>
                  <a:tcPr marL="9525" marR="9525" marT="9525" marB="9525" anchor="ctr" anchorCtr="0"/>
                </a:tc>
              </a:tr>
              <a:tr h="559435">
                <a:tc>
                  <a:txBody>
                    <a:bodyPr/>
                    <a:p>
                      <a:pPr marL="40005" indent="0" algn="l">
                        <a:spcBef>
                          <a:spcPct val="0"/>
                        </a:spcBef>
                        <a:spcAft>
                          <a:spcPct val="0"/>
                        </a:spcAft>
                      </a:pPr>
                      <a:r>
                        <a:rPr lang="en-US" altLang="zh-CN" sz="1200"/>
                        <a:t>BIND_WAIVE_PRIORITY</a:t>
                      </a:r>
                      <a:endParaRPr lang="en-US" altLang="zh-CN" sz="1200"/>
                    </a:p>
                  </a:txBody>
                  <a:tcPr marL="9525" marR="9525" marT="9525" marB="9525" anchor="ctr" anchorCtr="0"/>
                </a:tc>
                <a:tc>
                  <a:txBody>
                    <a:bodyPr/>
                    <a:p>
                      <a:pPr marL="40005" indent="0" algn="l">
                        <a:spcBef>
                          <a:spcPct val="0"/>
                        </a:spcBef>
                        <a:spcAft>
                          <a:spcPct val="0"/>
                        </a:spcAft>
                      </a:pPr>
                      <a:r>
                        <a:rPr lang="en-US" altLang="zh-CN" sz="1200"/>
                        <a:t>0x0020</a:t>
                      </a:r>
                      <a:endParaRPr lang="en-US" altLang="zh-CN" sz="1200"/>
                    </a:p>
                  </a:txBody>
                  <a:tcPr marL="9525" marR="9525" marT="9525" marB="9525" anchor="ctr" anchorCtr="0"/>
                </a:tc>
                <a:tc>
                  <a:txBody>
                    <a:bodyPr/>
                    <a:p>
                      <a:pPr marL="40005" indent="0" algn="l">
                        <a:spcBef>
                          <a:spcPct val="0"/>
                        </a:spcBef>
                        <a:spcAft>
                          <a:spcPct val="0"/>
                        </a:spcAft>
                      </a:pPr>
                      <a:r>
                        <a:rPr lang="zh-CN" sz="1200"/>
                        <a:t>表示不影响服务的进程优先级。用于不希望服务优先级受客户端影响</a:t>
                      </a:r>
                      <a:r>
                        <a:rPr lang="zh-CN" sz="1200"/>
                        <a:t>的场景。</a:t>
                      </a:r>
                      <a:endParaRPr lang="zh-CN" sz="1200"/>
                    </a:p>
                  </a:txBody>
                  <a:tcPr marL="9525" marR="9525" marT="9525" marB="9525" anchor="ctr" anchorCtr="0"/>
                </a:tc>
              </a:tr>
              <a:tr h="297815">
                <a:tc>
                  <a:txBody>
                    <a:bodyPr/>
                    <a:p>
                      <a:pPr marL="40005" indent="0" algn="l">
                        <a:spcBef>
                          <a:spcPct val="0"/>
                        </a:spcBef>
                        <a:spcAft>
                          <a:spcPct val="0"/>
                        </a:spcAft>
                      </a:pPr>
                      <a:r>
                        <a:rPr lang="en-US" altLang="zh-CN" sz="1200"/>
                        <a:t>BIND_IMPORTANT</a:t>
                      </a:r>
                      <a:endParaRPr lang="en-US" altLang="zh-CN" sz="1200"/>
                    </a:p>
                  </a:txBody>
                  <a:tcPr marL="9525" marR="9525" marT="9525" marB="9525" anchor="ctr" anchorCtr="0"/>
                </a:tc>
                <a:tc>
                  <a:txBody>
                    <a:bodyPr/>
                    <a:p>
                      <a:pPr marL="40005" indent="0" algn="l">
                        <a:spcBef>
                          <a:spcPct val="0"/>
                        </a:spcBef>
                        <a:spcAft>
                          <a:spcPct val="0"/>
                        </a:spcAft>
                      </a:pPr>
                      <a:r>
                        <a:rPr lang="en-US" altLang="zh-CN" sz="1200"/>
                        <a:t>0x0040</a:t>
                      </a:r>
                      <a:endParaRPr lang="en-US" altLang="zh-CN" sz="1200"/>
                    </a:p>
                  </a:txBody>
                  <a:tcPr marL="9525" marR="9525" marT="9525" marB="9525" anchor="ctr" anchorCtr="0"/>
                </a:tc>
                <a:tc>
                  <a:txBody>
                    <a:bodyPr/>
                    <a:p>
                      <a:pPr marL="40005" indent="0" algn="l">
                        <a:spcBef>
                          <a:spcPct val="0"/>
                        </a:spcBef>
                        <a:spcAft>
                          <a:spcPct val="0"/>
                        </a:spcAft>
                      </a:pPr>
                      <a:r>
                        <a:rPr lang="zh-CN" sz="1200"/>
                        <a:t>表示服务对客户端非常重要，提高服务优先级</a:t>
                      </a:r>
                      <a:r>
                        <a:rPr lang="zh-CN" sz="1200"/>
                        <a:t>。</a:t>
                      </a:r>
                      <a:endParaRPr lang="zh-CN" sz="1200"/>
                    </a:p>
                  </a:txBody>
                  <a:tcPr marL="9525" marR="9525" marT="9525" marB="9525" anchor="ctr" anchorCtr="0"/>
                </a:tc>
              </a:tr>
              <a:tr h="559435">
                <a:tc>
                  <a:txBody>
                    <a:bodyPr/>
                    <a:p>
                      <a:pPr marL="40005" indent="0" algn="l">
                        <a:spcBef>
                          <a:spcPct val="0"/>
                        </a:spcBef>
                        <a:spcAft>
                          <a:spcPct val="0"/>
                        </a:spcAft>
                      </a:pPr>
                      <a:r>
                        <a:rPr lang="en-US" altLang="zh-CN" sz="1200"/>
                        <a:t>BIND_ADJUST_WITH_ACTIVITY</a:t>
                      </a:r>
                      <a:endParaRPr lang="en-US" altLang="zh-CN" sz="1200"/>
                    </a:p>
                  </a:txBody>
                  <a:tcPr marL="9525" marR="9525" marT="9525" marB="9525" anchor="ctr" anchorCtr="0"/>
                </a:tc>
                <a:tc>
                  <a:txBody>
                    <a:bodyPr/>
                    <a:p>
                      <a:pPr marL="40005" indent="0" algn="l">
                        <a:spcBef>
                          <a:spcPct val="0"/>
                        </a:spcBef>
                        <a:spcAft>
                          <a:spcPct val="0"/>
                        </a:spcAft>
                      </a:pPr>
                      <a:r>
                        <a:rPr lang="en-US" altLang="zh-CN" sz="1200"/>
                        <a:t>0x0080</a:t>
                      </a:r>
                      <a:endParaRPr lang="en-US" altLang="zh-CN" sz="1200"/>
                    </a:p>
                  </a:txBody>
                  <a:tcPr marL="9525" marR="9525" marT="9525" marB="9525" anchor="ctr" anchorCtr="0"/>
                </a:tc>
                <a:tc>
                  <a:txBody>
                    <a:bodyPr/>
                    <a:p>
                      <a:pPr marL="40005" indent="0" algn="l">
                        <a:spcBef>
                          <a:spcPct val="0"/>
                        </a:spcBef>
                        <a:spcAft>
                          <a:spcPct val="0"/>
                        </a:spcAft>
                      </a:pPr>
                      <a:r>
                        <a:rPr lang="zh-CN" sz="1200"/>
                        <a:t>如果客户端是</a:t>
                      </a:r>
                      <a:r>
                        <a:rPr lang="zh-CN" altLang="en-US" sz="1200"/>
                        <a:t> </a:t>
                      </a:r>
                      <a:r>
                        <a:rPr lang="en-US" altLang="zh-CN" sz="1200"/>
                        <a:t>Activity</a:t>
                      </a:r>
                      <a:r>
                        <a:rPr lang="zh-CN" altLang="en-US" sz="1200"/>
                        <a:t>，服务将跟随该 </a:t>
                      </a:r>
                      <a:r>
                        <a:rPr lang="en-US" altLang="zh-CN" sz="1200"/>
                        <a:t>Activity </a:t>
                      </a:r>
                      <a:r>
                        <a:rPr lang="zh-CN" altLang="en-US" sz="1200"/>
                        <a:t>的生命周期调整优先级。</a:t>
                      </a:r>
                      <a:endParaRPr lang="zh-CN" altLang="en-US" sz="1200"/>
                    </a:p>
                  </a:txBody>
                  <a:tcPr marL="9525" marR="9525" marT="9525" marB="9525" anchor="ctr"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03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9.3.2 </a:t>
            </a:r>
            <a:r>
              <a:rPr lang="zh-CN" altLang="en-US" sz="3200" b="1" dirty="0">
                <a:latin typeface="Times New Roman" panose="02020603050405020304" charset="0"/>
                <a:ea typeface="宋体" panose="02010600030101010101" pitchFamily="2" charset="-122"/>
                <a:cs typeface="Times New Roman" panose="02020603050405020304" charset="0"/>
                <a:sym typeface="+mn-ea"/>
              </a:rPr>
              <a:t>注册与绑定</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绑定服务（</a:t>
            </a:r>
            <a:r>
              <a:rPr lang="en-US" altLang="zh-CN" sz="2100" dirty="0">
                <a:latin typeface="Times New Roman" panose="02020603050405020304" charset="0"/>
                <a:cs typeface="Times New Roman" panose="02020603050405020304" charset="0"/>
              </a:rPr>
              <a:t>Bound Service</a:t>
            </a:r>
            <a:r>
              <a:rPr lang="zh-CN" altLang="en-US" sz="2100" dirty="0">
                <a:latin typeface="Times New Roman" panose="02020603050405020304" charset="0"/>
                <a:cs typeface="Times New Roman" panose="02020603050405020304" charset="0"/>
              </a:rPr>
              <a:t>）是另一种</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的使用方式。在这种使用方式中，组件通过服务连接（</a:t>
            </a:r>
            <a:r>
              <a:rPr lang="en-US" altLang="zh-CN" sz="2100" dirty="0">
                <a:latin typeface="Times New Roman" panose="02020603050405020304" charset="0"/>
                <a:cs typeface="Times New Roman" panose="02020603050405020304" charset="0"/>
              </a:rPr>
              <a:t>ServiceConnection</a:t>
            </a:r>
            <a:r>
              <a:rPr lang="zh-CN" altLang="en-US" sz="2100" dirty="0">
                <a:latin typeface="Times New Roman" panose="02020603050405020304" charset="0"/>
                <a:cs typeface="Times New Roman" panose="02020603050405020304" charset="0"/>
              </a:rPr>
              <a:t>）对象与</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建立通信通道。通过该连接，可以获取</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的实例对象，从而调用其公开的方法，或直接访问服务中的状态和数据。</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一个服务可以同时被多个组件绑定，每个组件都可以通过独立的</a:t>
            </a:r>
            <a:r>
              <a:rPr lang="en-US" altLang="zh-CN" sz="2100" dirty="0">
                <a:latin typeface="Times New Roman" panose="02020603050405020304" charset="0"/>
                <a:cs typeface="Times New Roman" panose="02020603050405020304" charset="0"/>
              </a:rPr>
              <a:t>ServiceConnection </a:t>
            </a:r>
            <a:r>
              <a:rPr lang="zh-CN" altLang="en-US" sz="2100" dirty="0">
                <a:latin typeface="Times New Roman" panose="02020603050405020304" charset="0"/>
                <a:cs typeface="Times New Roman" panose="02020603050405020304" charset="0"/>
              </a:rPr>
              <a:t>实现与服务的交互。这使得同一个服务能够同时为多个组件提供支持，并在所有绑定都解除后自动销毁。</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当然，绑定服务和启动服务这两种方法并不是完全独立的，某些情况下可以混合使用。比如一个音乐播放器，用</a:t>
            </a:r>
            <a:r>
              <a:rPr lang="en-US" altLang="zh-CN" sz="2100" dirty="0">
                <a:latin typeface="Times New Roman" panose="02020603050405020304" charset="0"/>
                <a:cs typeface="Times New Roman" panose="02020603050405020304" charset="0"/>
              </a:rPr>
              <a:t>startService()</a:t>
            </a:r>
            <a:r>
              <a:rPr lang="zh-CN" altLang="en-US" sz="2100" dirty="0">
                <a:latin typeface="Times New Roman" panose="02020603050405020304" charset="0"/>
                <a:cs typeface="Times New Roman" panose="02020603050405020304" charset="0"/>
              </a:rPr>
              <a:t>确保即使用户离开播放器界面，音乐仍能在后台播放（服务不会被系统回收）；用</a:t>
            </a:r>
            <a:r>
              <a:rPr lang="en-US" altLang="zh-CN" sz="2100" dirty="0">
                <a:latin typeface="Times New Roman" panose="02020603050405020304" charset="0"/>
                <a:cs typeface="Times New Roman" panose="02020603050405020304" charset="0"/>
              </a:rPr>
              <a:t>bindService()</a:t>
            </a:r>
            <a:r>
              <a:rPr lang="zh-CN" altLang="en-US" sz="2100" dirty="0">
                <a:latin typeface="Times New Roman" panose="02020603050405020304" charset="0"/>
                <a:cs typeface="Times New Roman" panose="02020603050405020304" charset="0"/>
              </a:rPr>
              <a:t>实现播放界面与服务的通信，如获取当前播放状态、切换歌曲和控制播放进度。</a:t>
            </a: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6829425" cy="33159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9.3.3 </a:t>
            </a:r>
            <a:r>
              <a:rPr lang="zh-CN" altLang="en-US" sz="3200" b="1" dirty="0">
                <a:latin typeface="Times New Roman" panose="02020603050405020304" charset="0"/>
                <a:ea typeface="宋体" panose="02010600030101010101" pitchFamily="2" charset="-122"/>
                <a:cs typeface="Times New Roman" panose="02020603050405020304" charset="0"/>
              </a:rPr>
              <a:t>绑定服务</a:t>
            </a:r>
            <a:r>
              <a:rPr lang="zh-CN" altLang="en-US" sz="3200" b="1" dirty="0">
                <a:latin typeface="Times New Roman" panose="02020603050405020304" charset="0"/>
                <a:ea typeface="宋体" panose="02010600030101010101" pitchFamily="2" charset="-122"/>
                <a:cs typeface="Times New Roman" panose="02020603050405020304" charset="0"/>
              </a:rPr>
              <a:t>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SimpleMathServiceDemo</a:t>
            </a:r>
            <a:r>
              <a:rPr lang="zh-CN" altLang="en-US" sz="2100" dirty="0">
                <a:latin typeface="Times New Roman" panose="02020603050405020304" charset="0"/>
                <a:cs typeface="Times New Roman" panose="02020603050405020304" charset="0"/>
              </a:rPr>
              <a:t>是绑定</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的示例。在示例中创建了</a:t>
            </a:r>
            <a:r>
              <a:rPr lang="en-US" altLang="zh-CN" sz="2100" dirty="0">
                <a:latin typeface="Times New Roman" panose="02020603050405020304" charset="0"/>
                <a:cs typeface="Times New Roman" panose="02020603050405020304" charset="0"/>
              </a:rPr>
              <a:t>MathService</a:t>
            </a:r>
            <a:r>
              <a:rPr lang="zh-CN" altLang="en-US" sz="2100" dirty="0">
                <a:latin typeface="Times New Roman" panose="02020603050405020304" charset="0"/>
                <a:cs typeface="Times New Roman" panose="02020603050405020304" charset="0"/>
              </a:rPr>
              <a:t>服务，用来完成简单的加法运算。这个示例用来说明如何使用绑定方式调用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的公有方法。</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首先点击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绑定服务</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按钮完成服务绑定，然后点击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加法运算</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按钮，将两个随机产生的数值传递给</a:t>
            </a:r>
            <a:r>
              <a:rPr lang="en-US" altLang="zh-CN" sz="2100" dirty="0">
                <a:latin typeface="Times New Roman" panose="02020603050405020304" charset="0"/>
                <a:cs typeface="Times New Roman" panose="02020603050405020304" charset="0"/>
              </a:rPr>
              <a:t>MathService</a:t>
            </a:r>
            <a:r>
              <a:rPr lang="zh-CN" altLang="en-US" sz="2100" dirty="0">
                <a:latin typeface="Times New Roman" panose="02020603050405020304" charset="0"/>
                <a:cs typeface="Times New Roman" panose="02020603050405020304" charset="0"/>
              </a:rPr>
              <a:t>服务，并从</a:t>
            </a:r>
            <a:r>
              <a:rPr lang="en-US" altLang="zh-CN" sz="2100" dirty="0">
                <a:latin typeface="Times New Roman" panose="02020603050405020304" charset="0"/>
                <a:cs typeface="Times New Roman" panose="02020603050405020304" charset="0"/>
              </a:rPr>
              <a:t>MathService</a:t>
            </a:r>
            <a:r>
              <a:rPr lang="zh-CN" altLang="en-US" sz="2100" dirty="0">
                <a:latin typeface="Times New Roman" panose="02020603050405020304" charset="0"/>
                <a:cs typeface="Times New Roman" panose="02020603050405020304" charset="0"/>
              </a:rPr>
              <a:t>实例中获取加法运算的结果，显示在屏幕的上方。</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取消绑定</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按钮可以解除与</a:t>
            </a:r>
            <a:r>
              <a:rPr lang="en-US" altLang="zh-CN" sz="2100" dirty="0">
                <a:latin typeface="Times New Roman" panose="02020603050405020304" charset="0"/>
                <a:cs typeface="Times New Roman" panose="02020603050405020304" charset="0"/>
              </a:rPr>
              <a:t>MathService</a:t>
            </a:r>
            <a:r>
              <a:rPr lang="zh-CN" altLang="en-US" sz="2100" dirty="0">
                <a:latin typeface="Times New Roman" panose="02020603050405020304" charset="0"/>
                <a:cs typeface="Times New Roman" panose="02020603050405020304" charset="0"/>
              </a:rPr>
              <a:t>的绑定关系。在取消绑定后，点击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加法运算</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按钮将无法获取运算结果。</a:t>
            </a:r>
            <a:endParaRPr lang="en-US" altLang="zh-CN" sz="2100" dirty="0">
              <a:latin typeface="Times New Roman" panose="02020603050405020304" charset="0"/>
              <a:cs typeface="Times New Roman" panose="02020603050405020304" charset="0"/>
            </a:endParaRPr>
          </a:p>
        </p:txBody>
      </p:sp>
      <p:pic>
        <p:nvPicPr>
          <p:cNvPr id="2" name="图片 6"/>
          <p:cNvPicPr>
            <a:picLocks noChangeAspect="1"/>
          </p:cNvPicPr>
          <p:nvPr/>
        </p:nvPicPr>
        <p:blipFill>
          <a:blip r:embed="rId2"/>
          <a:stretch>
            <a:fillRect/>
          </a:stretch>
        </p:blipFill>
        <p:spPr>
          <a:xfrm>
            <a:off x="8695055" y="2046605"/>
            <a:ext cx="2752725" cy="3876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8662670" cy="33159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9.3.3 </a:t>
            </a:r>
            <a:r>
              <a:rPr lang="zh-CN" altLang="en-US" sz="3200" b="1" dirty="0">
                <a:latin typeface="Times New Roman" panose="02020603050405020304" charset="0"/>
                <a:ea typeface="宋体" panose="02010600030101010101" pitchFamily="2" charset="-122"/>
                <a:cs typeface="Times New Roman" panose="02020603050405020304" charset="0"/>
              </a:rPr>
              <a:t>绑定服务与启动服务</a:t>
            </a:r>
            <a:r>
              <a:rPr lang="zh-CN" altLang="en-US" sz="3200" b="1" dirty="0">
                <a:latin typeface="Times New Roman" panose="02020603050405020304" charset="0"/>
                <a:ea typeface="宋体" panose="02010600030101010101" pitchFamily="2" charset="-122"/>
                <a:cs typeface="Times New Roman" panose="02020603050405020304" charset="0"/>
              </a:rPr>
              <a:t>同时进行</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endParaRPr lang="en-US" altLang="zh-CN" sz="2100" dirty="0">
              <a:latin typeface="Times New Roman" panose="02020603050405020304" charset="0"/>
              <a:cs typeface="Times New Roman" panose="02020603050405020304" charset="0"/>
            </a:endParaRPr>
          </a:p>
        </p:txBody>
      </p:sp>
      <p:graphicFrame>
        <p:nvGraphicFramePr>
          <p:cNvPr id="3" name="表格 2"/>
          <p:cNvGraphicFramePr/>
          <p:nvPr>
            <p:custDataLst>
              <p:tags r:id="rId2"/>
            </p:custDataLst>
          </p:nvPr>
        </p:nvGraphicFramePr>
        <p:xfrm>
          <a:off x="1590040" y="2674620"/>
          <a:ext cx="7211695" cy="3017520"/>
        </p:xfrm>
        <a:graphic>
          <a:graphicData uri="http://schemas.openxmlformats.org/drawingml/2006/table">
            <a:tbl>
              <a:tblPr/>
              <a:tblGrid>
                <a:gridCol w="7211695"/>
              </a:tblGrid>
              <a:tr h="3017520">
                <a:tc>
                  <a:txBody>
                    <a:bodyPr/>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1 </a:t>
                      </a:r>
                      <a:r>
                        <a:rPr lang="en-US" altLang="zh-CN" sz="1800">
                          <a:solidFill>
                            <a:srgbClr val="008080"/>
                          </a:solidFill>
                          <a:latin typeface="宋体" panose="02010600030101010101" pitchFamily="2" charset="-122"/>
                          <a:ea typeface="宋体" panose="02010600030101010101" pitchFamily="2" charset="-122"/>
                        </a:rPr>
                        <a:t>// 1. </a:t>
                      </a:r>
                      <a:r>
                        <a:rPr lang="zh-CN" altLang="en-US" sz="1800">
                          <a:solidFill>
                            <a:srgbClr val="008080"/>
                          </a:solidFill>
                          <a:latin typeface="宋体" panose="02010600030101010101" pitchFamily="2" charset="-122"/>
                          <a:ea typeface="宋体" panose="02010600030101010101" pitchFamily="2" charset="-122"/>
                        </a:rPr>
                        <a:t>启动服务</a:t>
                      </a:r>
                      <a:endParaRPr lang="zh-CN" altLang="en-US"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2 </a:t>
                      </a:r>
                      <a:r>
                        <a:rPr lang="en-US" altLang="zh-CN" sz="1800">
                          <a:solidFill>
                            <a:srgbClr val="008080"/>
                          </a:solidFill>
                          <a:latin typeface="宋体" panose="02010600030101010101" pitchFamily="2" charset="-122"/>
                          <a:ea typeface="宋体" panose="02010600030101010101" pitchFamily="2" charset="-122"/>
                        </a:rPr>
                        <a:t>startService(intent)     </a:t>
                      </a:r>
                      <a:r>
                        <a:rPr lang="en-US" altLang="zh-CN" sz="1800">
                          <a:solidFill>
                            <a:srgbClr val="008080"/>
                          </a:solidFill>
                          <a:latin typeface="宋体" panose="02010600030101010101" pitchFamily="2" charset="-122"/>
                          <a:ea typeface="宋体" panose="02010600030101010101" pitchFamily="2" charset="-122"/>
                        </a:rPr>
                        <a:t>// → onCreate() + onStartCommand()</a:t>
                      </a:r>
                      <a:endParaRPr lang="en-US" altLang="zh-CN"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3</a:t>
                      </a:r>
                      <a:r>
                        <a:rPr lang="en-US" altLang="zh-CN" sz="1800">
                          <a:latin typeface="宋体" panose="02010600030101010101" pitchFamily="2" charset="-122"/>
                          <a:ea typeface="宋体" panose="02010600030101010101" pitchFamily="2" charset="-122"/>
                        </a:rPr>
                        <a:t> </a:t>
                      </a:r>
                      <a:endParaRPr lang="en-US" altLang="zh-CN" sz="18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4 </a:t>
                      </a:r>
                      <a:r>
                        <a:rPr lang="en-US" altLang="zh-CN" sz="1800">
                          <a:solidFill>
                            <a:srgbClr val="008080"/>
                          </a:solidFill>
                          <a:latin typeface="宋体" panose="02010600030101010101" pitchFamily="2" charset="-122"/>
                          <a:ea typeface="宋体" panose="02010600030101010101" pitchFamily="2" charset="-122"/>
                        </a:rPr>
                        <a:t>// 2. </a:t>
                      </a:r>
                      <a:r>
                        <a:rPr lang="zh-CN" altLang="en-US" sz="1800">
                          <a:solidFill>
                            <a:srgbClr val="008080"/>
                          </a:solidFill>
                          <a:latin typeface="宋体" panose="02010600030101010101" pitchFamily="2" charset="-122"/>
                          <a:ea typeface="宋体" panose="02010600030101010101" pitchFamily="2" charset="-122"/>
                        </a:rPr>
                        <a:t>绑定服务</a:t>
                      </a:r>
                      <a:endParaRPr lang="zh-CN" altLang="en-US"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5 </a:t>
                      </a:r>
                      <a:r>
                        <a:rPr lang="en-US" altLang="zh-CN" sz="1800">
                          <a:solidFill>
                            <a:srgbClr val="008080"/>
                          </a:solidFill>
                          <a:latin typeface="宋体" panose="02010600030101010101" pitchFamily="2" charset="-122"/>
                          <a:ea typeface="宋体" panose="02010600030101010101" pitchFamily="2" charset="-122"/>
                        </a:rPr>
                        <a:t>bindService(intent)      </a:t>
                      </a:r>
                      <a:r>
                        <a:rPr lang="en-US" altLang="zh-CN" sz="1800">
                          <a:solidFill>
                            <a:srgbClr val="008080"/>
                          </a:solidFill>
                          <a:latin typeface="宋体" panose="02010600030101010101" pitchFamily="2" charset="-122"/>
                          <a:ea typeface="宋体" panose="02010600030101010101" pitchFamily="2" charset="-122"/>
                        </a:rPr>
                        <a:t>// → onBind()</a:t>
                      </a:r>
                      <a:endParaRPr lang="en-US" altLang="zh-CN"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6</a:t>
                      </a:r>
                      <a:r>
                        <a:rPr lang="en-US" altLang="zh-CN" sz="1800">
                          <a:latin typeface="宋体" panose="02010600030101010101" pitchFamily="2" charset="-122"/>
                          <a:ea typeface="宋体" panose="02010600030101010101" pitchFamily="2" charset="-122"/>
                        </a:rPr>
                        <a:t> </a:t>
                      </a:r>
                      <a:endParaRPr lang="en-US" altLang="zh-CN" sz="18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7 </a:t>
                      </a:r>
                      <a:r>
                        <a:rPr lang="en-US" altLang="zh-CN" sz="1800">
                          <a:solidFill>
                            <a:srgbClr val="008080"/>
                          </a:solidFill>
                          <a:latin typeface="宋体" panose="02010600030101010101" pitchFamily="2" charset="-122"/>
                          <a:ea typeface="宋体" panose="02010600030101010101" pitchFamily="2" charset="-122"/>
                        </a:rPr>
                        <a:t>// 3. </a:t>
                      </a:r>
                      <a:r>
                        <a:rPr lang="zh-CN" altLang="en-US" sz="1800">
                          <a:solidFill>
                            <a:srgbClr val="008080"/>
                          </a:solidFill>
                          <a:latin typeface="宋体" panose="02010600030101010101" pitchFamily="2" charset="-122"/>
                          <a:ea typeface="宋体" panose="02010600030101010101" pitchFamily="2" charset="-122"/>
                        </a:rPr>
                        <a:t>解绑</a:t>
                      </a:r>
                      <a:endParaRPr lang="zh-CN" altLang="en-US"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8 </a:t>
                      </a:r>
                      <a:r>
                        <a:rPr lang="en-US" altLang="zh-CN" sz="1800">
                          <a:solidFill>
                            <a:srgbClr val="008080"/>
                          </a:solidFill>
                          <a:latin typeface="宋体" panose="02010600030101010101" pitchFamily="2" charset="-122"/>
                          <a:ea typeface="宋体" panose="02010600030101010101" pitchFamily="2" charset="-122"/>
                        </a:rPr>
                        <a:t>unbindService(conn)      </a:t>
                      </a:r>
                      <a:r>
                        <a:rPr lang="en-US" altLang="zh-CN" sz="1800">
                          <a:solidFill>
                            <a:srgbClr val="008080"/>
                          </a:solidFill>
                          <a:latin typeface="宋体" panose="02010600030101010101" pitchFamily="2" charset="-122"/>
                          <a:ea typeface="宋体" panose="02010600030101010101" pitchFamily="2" charset="-122"/>
                        </a:rPr>
                        <a:t>// → onUnbind()</a:t>
                      </a:r>
                      <a:endParaRPr lang="en-US" altLang="zh-CN"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9</a:t>
                      </a:r>
                      <a:r>
                        <a:rPr lang="en-US" altLang="zh-CN" sz="1800">
                          <a:latin typeface="宋体" panose="02010600030101010101" pitchFamily="2" charset="-122"/>
                          <a:ea typeface="宋体" panose="02010600030101010101" pitchFamily="2" charset="-122"/>
                        </a:rPr>
                        <a:t> </a:t>
                      </a:r>
                      <a:endParaRPr lang="en-US" altLang="zh-CN" sz="18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10 </a:t>
                      </a:r>
                      <a:r>
                        <a:rPr lang="en-US" altLang="zh-CN" sz="1800">
                          <a:solidFill>
                            <a:srgbClr val="008080"/>
                          </a:solidFill>
                          <a:latin typeface="宋体" panose="02010600030101010101" pitchFamily="2" charset="-122"/>
                          <a:ea typeface="宋体" panose="02010600030101010101" pitchFamily="2" charset="-122"/>
                        </a:rPr>
                        <a:t>// 4. </a:t>
                      </a:r>
                      <a:r>
                        <a:rPr lang="zh-CN" altLang="en-US" sz="1800">
                          <a:solidFill>
                            <a:srgbClr val="008080"/>
                          </a:solidFill>
                          <a:latin typeface="宋体" panose="02010600030101010101" pitchFamily="2" charset="-122"/>
                          <a:ea typeface="宋体" panose="02010600030101010101" pitchFamily="2" charset="-122"/>
                        </a:rPr>
                        <a:t>停止服务</a:t>
                      </a:r>
                      <a:endParaRPr lang="zh-CN" altLang="en-US"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11 </a:t>
                      </a:r>
                      <a:r>
                        <a:rPr lang="en-US" altLang="zh-CN" sz="1800">
                          <a:solidFill>
                            <a:srgbClr val="008080"/>
                          </a:solidFill>
                          <a:latin typeface="宋体" panose="02010600030101010101" pitchFamily="2" charset="-122"/>
                          <a:ea typeface="宋体" panose="02010600030101010101" pitchFamily="2" charset="-122"/>
                        </a:rPr>
                        <a:t>stopService(intent) </a:t>
                      </a:r>
                      <a:r>
                        <a:rPr lang="en-US" altLang="zh-CN" sz="1800">
                          <a:solidFill>
                            <a:srgbClr val="008080"/>
                          </a:solidFill>
                          <a:latin typeface="宋体" panose="02010600030101010101" pitchFamily="2" charset="-122"/>
                          <a:ea typeface="宋体" panose="02010600030101010101" pitchFamily="2" charset="-122"/>
                        </a:rPr>
                        <a:t>     // → onDestroy()</a:t>
                      </a:r>
                      <a:r>
                        <a:rPr lang="zh-CN" altLang="en-US" sz="1800">
                          <a:solidFill>
                            <a:srgbClr val="008080"/>
                          </a:solidFill>
                          <a:latin typeface="宋体" panose="02010600030101010101" pitchFamily="2" charset="-122"/>
                          <a:ea typeface="宋体" panose="02010600030101010101" pitchFamily="2" charset="-122"/>
                        </a:rPr>
                        <a:t>（如果前面已解绑）</a:t>
                      </a:r>
                      <a:endParaRPr lang="zh-CN" altLang="en-US" sz="18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1469390" y="5773420"/>
            <a:ext cx="9516110" cy="760730"/>
          </a:xfrm>
          <a:prstGeom prst="rect">
            <a:avLst/>
          </a:prstGeom>
          <a:noFill/>
        </p:spPr>
        <p:txBody>
          <a:bodyPr wrap="square" rtlCol="0">
            <a:noAutofit/>
          </a:bodyPr>
          <a:p>
            <a:pPr indent="457200"/>
            <a:r>
              <a:rPr lang="zh-CN" altLang="en-US"/>
              <a:t>绑定服务和启动服务这两种方法并不是完全独立的，某些情况下可以混合使用。同时使用启动和绑定模式时，只有在所有绑定解除，且服务被停止后，系统才会销毁服务，调用</a:t>
            </a:r>
            <a:r>
              <a:rPr lang="en-US" altLang="zh-CN"/>
              <a:t>onDestroy()</a:t>
            </a:r>
            <a:r>
              <a:rPr lang="zh-CN" altLang="en-US"/>
              <a:t>，否则服务仍会保持运行状态。</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697420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9.4.1 </a:t>
            </a:r>
            <a:r>
              <a:rPr lang="zh-CN" altLang="en-US" sz="3200" b="1" dirty="0">
                <a:latin typeface="Times New Roman" panose="02020603050405020304" charset="0"/>
                <a:ea typeface="宋体" panose="02010600030101010101" pitchFamily="2" charset="-122"/>
                <a:cs typeface="Times New Roman" panose="02020603050405020304" charset="0"/>
              </a:rPr>
              <a:t>耗时</a:t>
            </a:r>
            <a:r>
              <a:rPr lang="zh-CN" altLang="en-US" sz="3200" b="1" dirty="0">
                <a:latin typeface="Times New Roman" panose="02020603050405020304" charset="0"/>
                <a:ea typeface="宋体" panose="02010600030101010101" pitchFamily="2" charset="-122"/>
                <a:cs typeface="Times New Roman" panose="02020603050405020304" charset="0"/>
              </a:rPr>
              <a:t>操作</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在</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系统中，</a:t>
            </a:r>
            <a:r>
              <a:rPr lang="en-US" altLang="zh-CN" sz="2100" dirty="0">
                <a:latin typeface="Times New Roman" panose="02020603050405020304" charset="0"/>
                <a:cs typeface="Times New Roman" panose="02020603050405020304" charset="0"/>
              </a:rPr>
              <a:t>Activity</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和</a:t>
            </a:r>
            <a:r>
              <a:rPr lang="en-US" altLang="zh-CN" sz="2100" dirty="0">
                <a:latin typeface="Times New Roman" panose="02020603050405020304" charset="0"/>
                <a:cs typeface="Times New Roman" panose="02020603050405020304" charset="0"/>
              </a:rPr>
              <a:t>BroadcastReceiver</a:t>
            </a:r>
            <a:r>
              <a:rPr lang="zh-CN" altLang="en-US" sz="2100" dirty="0">
                <a:latin typeface="Times New Roman" panose="02020603050405020304" charset="0"/>
                <a:cs typeface="Times New Roman" panose="02020603050405020304" charset="0"/>
              </a:rPr>
              <a:t>都是工作在主线程上，因此任何耗时的处理过程都会降低用户界面的响应速度，甚至导致用户界面失去响应。当用户界面失去响应超过</a:t>
            </a:r>
            <a:r>
              <a:rPr lang="en-US" altLang="zh-CN" sz="2100" dirty="0">
                <a:latin typeface="Times New Roman" panose="02020603050405020304" charset="0"/>
                <a:cs typeface="Times New Roman" panose="02020603050405020304" charset="0"/>
              </a:rPr>
              <a:t>5</a:t>
            </a:r>
            <a:r>
              <a:rPr lang="zh-CN" altLang="en-US" sz="2100" dirty="0">
                <a:latin typeface="Times New Roman" panose="02020603050405020304" charset="0"/>
                <a:cs typeface="Times New Roman" panose="02020603050405020304" charset="0"/>
              </a:rPr>
              <a:t>秒后，</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系统会给出失去响应的提示信息。</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耗时的处理过程</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一般指复杂运算过程、大量的文件操作、存在延时的网络通信和数据库操作等。较好的解决方法是将耗时的操作转移到子线程上或者协程上，这样可以避免堵塞主线程，从而避免用户界面失去响应。</a:t>
            </a:r>
            <a:endParaRPr lang="zh-CN" altLang="en-US" sz="2100" dirty="0">
              <a:latin typeface="Times New Roman" panose="02020603050405020304" charset="0"/>
              <a:cs typeface="Times New Roman" panose="02020603050405020304" charset="0"/>
            </a:endParaRPr>
          </a:p>
        </p:txBody>
      </p:sp>
      <p:pic>
        <p:nvPicPr>
          <p:cNvPr id="12"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35620" y="2574290"/>
            <a:ext cx="3768725" cy="17094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92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9.4.1 </a:t>
            </a:r>
            <a:r>
              <a:rPr lang="zh-CN" altLang="en-US" sz="3200" b="1" dirty="0">
                <a:latin typeface="Times New Roman" panose="02020603050405020304" charset="0"/>
                <a:ea typeface="宋体" panose="02010600030101010101" pitchFamily="2" charset="-122"/>
                <a:cs typeface="Times New Roman" panose="02020603050405020304" charset="0"/>
              </a:rPr>
              <a:t>耗时</a:t>
            </a:r>
            <a:r>
              <a:rPr lang="zh-CN" altLang="en-US" sz="3200" b="1" dirty="0">
                <a:latin typeface="Times New Roman" panose="02020603050405020304" charset="0"/>
                <a:ea typeface="宋体" panose="02010600030101010101" pitchFamily="2" charset="-122"/>
                <a:cs typeface="Times New Roman" panose="02020603050405020304" charset="0"/>
              </a:rPr>
              <a:t>操作</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线程是程序内部的基本执行单元，多个线程可以并发工作。无论线程是否真正并行执行，从宏观上看，子线程可以独立于主线程运行，表现出并发执行的效果。</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协程是一种轻量级的并发编程方式，可以理解为在单线程中实现并发操作的程序结构。与线程不同，协程并不依赖底层操作系统的线程调度，而是由</a:t>
            </a:r>
            <a:r>
              <a:rPr lang="en-US" altLang="zh-CN" sz="2100" dirty="0">
                <a:latin typeface="Times New Roman" panose="02020603050405020304" charset="0"/>
                <a:cs typeface="Times New Roman" panose="02020603050405020304" charset="0"/>
              </a:rPr>
              <a:t> Kotlin </a:t>
            </a:r>
            <a:r>
              <a:rPr lang="zh-CN" altLang="en-US" sz="2100" dirty="0">
                <a:latin typeface="Times New Roman" panose="02020603050405020304" charset="0"/>
                <a:cs typeface="Times New Roman" panose="02020603050405020304" charset="0"/>
              </a:rPr>
              <a:t>的协程调度器控制，在需要时主动挂起和恢复，从而避免了线程切换的高开销。</a:t>
            </a: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1910080"/>
            <a:ext cx="10892155" cy="6864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45720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9.4.1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耗时操作</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800100" lvl="2" indent="457200">
              <a:buNone/>
            </a:pPr>
            <a:r>
              <a:rPr lang="zh-CN" altLang="en-US" sz="2100" dirty="0"/>
              <a:t>对比线程与协程：</a:t>
            </a:r>
            <a:endParaRPr lang="zh-CN" altLang="en-US" sz="2100" dirty="0"/>
          </a:p>
        </p:txBody>
      </p:sp>
      <p:sp>
        <p:nvSpPr>
          <p:cNvPr id="10" name="文本框 9"/>
          <p:cNvSpPr txBox="1"/>
          <p:nvPr/>
        </p:nvSpPr>
        <p:spPr>
          <a:xfrm>
            <a:off x="1589405" y="5325110"/>
            <a:ext cx="10008870" cy="3488055"/>
          </a:xfrm>
          <a:prstGeom prst="rect">
            <a:avLst/>
          </a:prstGeom>
          <a:noFill/>
        </p:spPr>
        <p:txBody>
          <a:bodyPr wrap="square" rtlCol="0">
            <a:noAutofit/>
          </a:bodyPr>
          <a:p>
            <a:pPr indent="457200"/>
            <a:r>
              <a:rPr lang="zh-CN" altLang="en-US"/>
              <a:t>在</a:t>
            </a:r>
            <a:r>
              <a:rPr lang="en-US" altLang="zh-CN"/>
              <a:t>Service</a:t>
            </a:r>
            <a:r>
              <a:rPr lang="zh-CN" altLang="en-US"/>
              <a:t>中，如果存在耗时测操作，优先推荐使用协程。其主要有以下几个原因：（</a:t>
            </a:r>
            <a:r>
              <a:rPr lang="en-US" altLang="zh-CN"/>
              <a:t>1</a:t>
            </a:r>
            <a:r>
              <a:rPr lang="zh-CN" altLang="en-US"/>
              <a:t>）轻量高效。协程创建和销毁成本非常低，适合服务中执行多个并发任务（如网络请求、数据同步等）。（</a:t>
            </a:r>
            <a:r>
              <a:rPr lang="en-US" altLang="zh-CN"/>
              <a:t>2</a:t>
            </a:r>
            <a:r>
              <a:rPr lang="zh-CN" altLang="en-US"/>
              <a:t>）结构化并发。协程作用域（如</a:t>
            </a:r>
            <a:r>
              <a:rPr lang="en-US" altLang="zh-CN"/>
              <a:t>CoroutineScope</a:t>
            </a:r>
            <a:r>
              <a:rPr lang="zh-CN" altLang="en-US"/>
              <a:t>）可以跟随</a:t>
            </a:r>
            <a:r>
              <a:rPr lang="en-US" altLang="zh-CN"/>
              <a:t>Service</a:t>
            </a:r>
            <a:r>
              <a:rPr lang="zh-CN" altLang="en-US"/>
              <a:t>生命周期，在</a:t>
            </a:r>
            <a:r>
              <a:rPr lang="en-US" altLang="zh-CN"/>
              <a:t>onDestroy()</a:t>
            </a:r>
            <a:r>
              <a:rPr lang="zh-CN" altLang="en-US"/>
              <a:t>中自动取消任务，防止内存泄漏。（</a:t>
            </a:r>
            <a:r>
              <a:rPr lang="en-US" altLang="zh-CN"/>
              <a:t>3</a:t>
            </a:r>
            <a:r>
              <a:rPr lang="zh-CN" altLang="en-US"/>
              <a:t>）易读易写。协程让耗时任务写起来像同步代码，提升代码可读性，减少维护成本。</a:t>
            </a:r>
            <a:endParaRPr lang="zh-CN" altLang="en-US"/>
          </a:p>
        </p:txBody>
      </p:sp>
      <p:graphicFrame>
        <p:nvGraphicFramePr>
          <p:cNvPr id="2" name="表格 1"/>
          <p:cNvGraphicFramePr/>
          <p:nvPr>
            <p:custDataLst>
              <p:tags r:id="rId2"/>
            </p:custDataLst>
          </p:nvPr>
        </p:nvGraphicFramePr>
        <p:xfrm>
          <a:off x="1864995" y="2733675"/>
          <a:ext cx="9151620" cy="2498725"/>
        </p:xfrm>
        <a:graphic>
          <a:graphicData uri="http://schemas.openxmlformats.org/drawingml/2006/table">
            <a:tbl>
              <a:tblPr firstRow="1">
                <a:tableStyleId>{05B728D9-702C-426E-98DC-E12169988F31}</a:tableStyleId>
              </a:tblPr>
              <a:tblGrid>
                <a:gridCol w="2316480"/>
                <a:gridCol w="3133725"/>
                <a:gridCol w="3701415"/>
              </a:tblGrid>
              <a:tr h="326390">
                <a:tc>
                  <a:txBody>
                    <a:bodyPr/>
                    <a:p>
                      <a:pPr marL="0" indent="0" algn="ctr">
                        <a:spcBef>
                          <a:spcPct val="0"/>
                        </a:spcBef>
                        <a:spcAft>
                          <a:spcPct val="0"/>
                        </a:spcAft>
                      </a:pPr>
                      <a:r>
                        <a:rPr lang="zh-CN" sz="1600"/>
                        <a:t>特性</a:t>
                      </a:r>
                      <a:endParaRPr lang="zh-CN" sz="1600"/>
                    </a:p>
                  </a:txBody>
                  <a:tcPr marL="9525" marR="9525" marT="9525" marB="9525" anchor="ctr" anchorCtr="0"/>
                </a:tc>
                <a:tc>
                  <a:txBody>
                    <a:bodyPr/>
                    <a:p>
                      <a:pPr marL="0" indent="0" algn="ctr">
                        <a:spcBef>
                          <a:spcPct val="0"/>
                        </a:spcBef>
                        <a:spcAft>
                          <a:spcPct val="0"/>
                        </a:spcAft>
                      </a:pPr>
                      <a:r>
                        <a:rPr lang="zh-CN" sz="1600"/>
                        <a:t>线程（</a:t>
                      </a:r>
                      <a:r>
                        <a:rPr lang="en-US" altLang="zh-CN" sz="1600"/>
                        <a:t>Thread</a:t>
                      </a:r>
                      <a:r>
                        <a:rPr lang="zh-CN" altLang="en-US" sz="1600"/>
                        <a:t>）</a:t>
                      </a:r>
                      <a:endParaRPr lang="zh-CN" altLang="en-US" sz="1600"/>
                    </a:p>
                  </a:txBody>
                  <a:tcPr marL="9525" marR="9525" marT="9525" marB="9525" anchor="ctr" anchorCtr="0"/>
                </a:tc>
                <a:tc>
                  <a:txBody>
                    <a:bodyPr/>
                    <a:p>
                      <a:pPr marL="0" indent="0" algn="ctr">
                        <a:spcBef>
                          <a:spcPct val="0"/>
                        </a:spcBef>
                        <a:spcAft>
                          <a:spcPct val="0"/>
                        </a:spcAft>
                      </a:pPr>
                      <a:r>
                        <a:rPr lang="zh-CN" sz="1600"/>
                        <a:t>协程（</a:t>
                      </a:r>
                      <a:r>
                        <a:rPr lang="en-US" altLang="zh-CN" sz="1600"/>
                        <a:t>Coroutine</a:t>
                      </a:r>
                      <a:r>
                        <a:rPr lang="zh-CN" altLang="en-US" sz="1600"/>
                        <a:t>）</a:t>
                      </a:r>
                      <a:endParaRPr lang="zh-CN" altLang="en-US" sz="1600"/>
                    </a:p>
                  </a:txBody>
                  <a:tcPr marL="9525" marR="9525" marT="9525" marB="9525" anchor="ctr" anchorCtr="0"/>
                </a:tc>
              </a:tr>
              <a:tr h="325755">
                <a:tc>
                  <a:txBody>
                    <a:bodyPr/>
                    <a:p>
                      <a:pPr marL="0" indent="0" algn="l">
                        <a:spcBef>
                          <a:spcPct val="0"/>
                        </a:spcBef>
                        <a:spcAft>
                          <a:spcPct val="0"/>
                        </a:spcAft>
                      </a:pPr>
                      <a:r>
                        <a:rPr lang="zh-CN" sz="1600"/>
                        <a:t>创建开销</a:t>
                      </a:r>
                      <a:endParaRPr lang="zh-CN" sz="1600"/>
                    </a:p>
                  </a:txBody>
                  <a:tcPr marL="9525" marR="9525" marT="9525" marB="9525" anchor="ctr" anchorCtr="0"/>
                </a:tc>
                <a:tc>
                  <a:txBody>
                    <a:bodyPr/>
                    <a:p>
                      <a:pPr marL="0" indent="0" algn="l">
                        <a:spcBef>
                          <a:spcPct val="0"/>
                        </a:spcBef>
                        <a:spcAft>
                          <a:spcPct val="0"/>
                        </a:spcAft>
                      </a:pPr>
                      <a:r>
                        <a:rPr lang="zh-CN" sz="1600"/>
                        <a:t>较大（每个线程占内存）</a:t>
                      </a:r>
                      <a:endParaRPr lang="zh-CN" sz="1600"/>
                    </a:p>
                  </a:txBody>
                  <a:tcPr marL="9525" marR="9525" marT="9525" marB="9525" anchor="ctr" anchorCtr="0"/>
                </a:tc>
                <a:tc>
                  <a:txBody>
                    <a:bodyPr/>
                    <a:p>
                      <a:pPr marL="0" indent="0" algn="l">
                        <a:spcBef>
                          <a:spcPct val="0"/>
                        </a:spcBef>
                        <a:spcAft>
                          <a:spcPct val="0"/>
                        </a:spcAft>
                      </a:pPr>
                      <a:r>
                        <a:rPr lang="zh-CN" sz="1600"/>
                        <a:t>很小（同一线程可运行数千协程）</a:t>
                      </a:r>
                      <a:endParaRPr lang="zh-CN" sz="1600"/>
                    </a:p>
                  </a:txBody>
                  <a:tcPr marL="9525" marR="9525" marT="9525" marB="9525" anchor="ctr" anchorCtr="0"/>
                </a:tc>
              </a:tr>
              <a:tr h="326390">
                <a:tc>
                  <a:txBody>
                    <a:bodyPr/>
                    <a:p>
                      <a:pPr marL="0" indent="0" algn="l">
                        <a:spcBef>
                          <a:spcPct val="0"/>
                        </a:spcBef>
                        <a:spcAft>
                          <a:spcPct val="0"/>
                        </a:spcAft>
                      </a:pPr>
                      <a:r>
                        <a:rPr lang="zh-CN" sz="1600"/>
                        <a:t>切换代价</a:t>
                      </a:r>
                      <a:endParaRPr lang="zh-CN" sz="1600"/>
                    </a:p>
                  </a:txBody>
                  <a:tcPr marL="9525" marR="9525" marT="9525" marB="9525" anchor="ctr" anchorCtr="0"/>
                </a:tc>
                <a:tc>
                  <a:txBody>
                    <a:bodyPr/>
                    <a:p>
                      <a:pPr marL="0" indent="0" algn="l">
                        <a:spcBef>
                          <a:spcPct val="0"/>
                        </a:spcBef>
                        <a:spcAft>
                          <a:spcPct val="0"/>
                        </a:spcAft>
                      </a:pPr>
                      <a:r>
                        <a:rPr lang="zh-CN" sz="1600"/>
                        <a:t>由操作系统调度，代价高</a:t>
                      </a:r>
                      <a:endParaRPr lang="zh-CN" sz="1600"/>
                    </a:p>
                  </a:txBody>
                  <a:tcPr marL="9525" marR="9525" marT="9525" marB="9525" anchor="ctr" anchorCtr="0"/>
                </a:tc>
                <a:tc>
                  <a:txBody>
                    <a:bodyPr/>
                    <a:p>
                      <a:pPr marL="0" indent="0" algn="l">
                        <a:spcBef>
                          <a:spcPct val="0"/>
                        </a:spcBef>
                        <a:spcAft>
                          <a:spcPct val="0"/>
                        </a:spcAft>
                      </a:pPr>
                      <a:r>
                        <a:rPr lang="zh-CN" sz="1600"/>
                        <a:t>协程调度器切换，代价低</a:t>
                      </a:r>
                      <a:endParaRPr lang="zh-CN" sz="1600"/>
                    </a:p>
                  </a:txBody>
                  <a:tcPr marL="9525" marR="9525" marT="9525" marB="9525" anchor="ctr" anchorCtr="0"/>
                </a:tc>
              </a:tr>
              <a:tr h="506730">
                <a:tc>
                  <a:txBody>
                    <a:bodyPr/>
                    <a:p>
                      <a:pPr marL="0" indent="0" algn="l">
                        <a:spcBef>
                          <a:spcPct val="0"/>
                        </a:spcBef>
                        <a:spcAft>
                          <a:spcPct val="0"/>
                        </a:spcAft>
                      </a:pPr>
                      <a:r>
                        <a:rPr lang="zh-CN" sz="1600"/>
                        <a:t>生命周期管理</a:t>
                      </a:r>
                      <a:endParaRPr lang="zh-CN" sz="1600"/>
                    </a:p>
                  </a:txBody>
                  <a:tcPr marL="9525" marR="9525" marT="9525" marB="9525" anchor="ctr" anchorCtr="0"/>
                </a:tc>
                <a:tc>
                  <a:txBody>
                    <a:bodyPr/>
                    <a:p>
                      <a:pPr marL="0" indent="0" algn="l">
                        <a:spcBef>
                          <a:spcPct val="0"/>
                        </a:spcBef>
                        <a:spcAft>
                          <a:spcPct val="0"/>
                        </a:spcAft>
                      </a:pPr>
                      <a:r>
                        <a:rPr lang="zh-CN" sz="1600"/>
                        <a:t>手动管理，易泄漏</a:t>
                      </a:r>
                      <a:endParaRPr lang="zh-CN" sz="1600"/>
                    </a:p>
                  </a:txBody>
                  <a:tcPr marL="9525" marR="9525" marT="9525" marB="9525" anchor="ctr" anchorCtr="0"/>
                </a:tc>
                <a:tc>
                  <a:txBody>
                    <a:bodyPr/>
                    <a:p>
                      <a:pPr marL="0" indent="0" algn="l">
                        <a:spcBef>
                          <a:spcPct val="0"/>
                        </a:spcBef>
                        <a:spcAft>
                          <a:spcPct val="0"/>
                        </a:spcAft>
                      </a:pPr>
                      <a:r>
                        <a:rPr lang="zh-CN" sz="1600"/>
                        <a:t>可与组件生命周期绑定，自动管理</a:t>
                      </a:r>
                      <a:endParaRPr lang="zh-CN" sz="1600"/>
                    </a:p>
                  </a:txBody>
                  <a:tcPr marL="9525" marR="9525" marT="9525" marB="9525" anchor="ctr" anchorCtr="0"/>
                </a:tc>
              </a:tr>
              <a:tr h="506730">
                <a:tc>
                  <a:txBody>
                    <a:bodyPr/>
                    <a:p>
                      <a:pPr marL="0" indent="0" algn="l">
                        <a:spcBef>
                          <a:spcPct val="0"/>
                        </a:spcBef>
                        <a:spcAft>
                          <a:spcPct val="0"/>
                        </a:spcAft>
                      </a:pPr>
                      <a:r>
                        <a:rPr lang="zh-CN" sz="1600"/>
                        <a:t>编写复杂度</a:t>
                      </a:r>
                      <a:endParaRPr lang="zh-CN" sz="1600"/>
                    </a:p>
                  </a:txBody>
                  <a:tcPr marL="9525" marR="9525" marT="9525" marB="9525" anchor="ctr" anchorCtr="0"/>
                </a:tc>
                <a:tc>
                  <a:txBody>
                    <a:bodyPr/>
                    <a:p>
                      <a:pPr marL="0" indent="0" algn="l">
                        <a:spcBef>
                          <a:spcPct val="0"/>
                        </a:spcBef>
                        <a:spcAft>
                          <a:spcPct val="0"/>
                        </a:spcAft>
                      </a:pPr>
                      <a:r>
                        <a:rPr lang="zh-CN" sz="1600"/>
                        <a:t>代码嵌套多，回调地狱</a:t>
                      </a:r>
                      <a:endParaRPr lang="zh-CN" sz="1600"/>
                    </a:p>
                  </a:txBody>
                  <a:tcPr marL="9525" marR="9525" marT="9525" marB="9525" anchor="ctr" anchorCtr="0"/>
                </a:tc>
                <a:tc>
                  <a:txBody>
                    <a:bodyPr/>
                    <a:p>
                      <a:pPr marL="0" indent="0" algn="l">
                        <a:spcBef>
                          <a:spcPct val="0"/>
                        </a:spcBef>
                        <a:spcAft>
                          <a:spcPct val="0"/>
                        </a:spcAft>
                      </a:pPr>
                      <a:r>
                        <a:rPr lang="zh-CN" sz="1600"/>
                        <a:t>结构化、顺序式书写，代码更清晰</a:t>
                      </a:r>
                      <a:endParaRPr lang="zh-CN" sz="1600"/>
                    </a:p>
                  </a:txBody>
                  <a:tcPr marL="9525" marR="9525" marT="9525" marB="9525" anchor="ctr" anchorCtr="0"/>
                </a:tc>
              </a:tr>
              <a:tr h="506730">
                <a:tc>
                  <a:txBody>
                    <a:bodyPr/>
                    <a:p>
                      <a:pPr marL="0" indent="0" algn="l">
                        <a:spcBef>
                          <a:spcPct val="0"/>
                        </a:spcBef>
                        <a:spcAft>
                          <a:spcPct val="0"/>
                        </a:spcAft>
                      </a:pPr>
                      <a:r>
                        <a:rPr lang="zh-CN" sz="1600"/>
                        <a:t>错误处理</a:t>
                      </a:r>
                      <a:endParaRPr lang="zh-CN" sz="1600"/>
                    </a:p>
                  </a:txBody>
                  <a:tcPr marL="9525" marR="9525" marT="9525" marB="9525" anchor="ctr" anchorCtr="0"/>
                </a:tc>
                <a:tc>
                  <a:txBody>
                    <a:bodyPr/>
                    <a:p>
                      <a:pPr marL="0" indent="0" algn="l">
                        <a:spcBef>
                          <a:spcPct val="0"/>
                        </a:spcBef>
                        <a:spcAft>
                          <a:spcPct val="0"/>
                        </a:spcAft>
                      </a:pPr>
                      <a:r>
                        <a:rPr lang="zh-CN" sz="1600"/>
                        <a:t>不易集中处理异常</a:t>
                      </a:r>
                      <a:endParaRPr lang="zh-CN" sz="1600"/>
                    </a:p>
                  </a:txBody>
                  <a:tcPr marL="9525" marR="9525" marT="9525" marB="9525" anchor="ctr" anchorCtr="0"/>
                </a:tc>
                <a:tc>
                  <a:txBody>
                    <a:bodyPr/>
                    <a:p>
                      <a:pPr marL="0" indent="0" algn="l">
                        <a:spcBef>
                          <a:spcPct val="0"/>
                        </a:spcBef>
                        <a:spcAft>
                          <a:spcPct val="0"/>
                        </a:spcAft>
                      </a:pPr>
                      <a:r>
                        <a:rPr lang="zh-CN" sz="1600"/>
                        <a:t>内建异常传播机制，配合</a:t>
                      </a:r>
                      <a:r>
                        <a:rPr lang="zh-CN" altLang="en-US" sz="1600"/>
                        <a:t> </a:t>
                      </a:r>
                      <a:r>
                        <a:rPr lang="en-US" altLang="zh-CN" sz="1600"/>
                        <a:t>try-catch </a:t>
                      </a:r>
                      <a:r>
                        <a:rPr lang="zh-CN" sz="1600"/>
                        <a:t>使用方便</a:t>
                      </a:r>
                      <a:endParaRPr lang="zh-CN" sz="1600"/>
                    </a:p>
                  </a:txBody>
                  <a:tcPr marL="9525" marR="9525" marT="9525" marB="9525" anchor="ctr"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87487" y="866453"/>
            <a:ext cx="1015663" cy="3432497"/>
          </a:xfrm>
          <a:prstGeom prst="rect">
            <a:avLst/>
          </a:prstGeom>
          <a:noFill/>
        </p:spPr>
        <p:txBody>
          <a:bodyPr vert="eaVert" wrap="square" rtlCol="0">
            <a:spAutoFit/>
          </a:bodyPr>
          <a:lstStyle/>
          <a:p>
            <a:pPr algn="dist"/>
            <a:r>
              <a:rPr lang="zh-CN" altLang="en-US" sz="5400" dirty="0">
                <a:ln>
                  <a:solidFill>
                    <a:srgbClr val="383987"/>
                  </a:solidFill>
                </a:ln>
                <a:noFill/>
                <a:latin typeface="微软雅黑" panose="020B0503020204020204" charset="-122"/>
                <a:ea typeface="微软雅黑" panose="020B0503020204020204" charset="-122"/>
              </a:rPr>
              <a:t>学习目标</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AIMS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960494" y="377263"/>
            <a:ext cx="7781563"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了解</a:t>
            </a:r>
            <a:r>
              <a:rPr lang="en-US" altLang="zh-CN" sz="2400" kern="0" dirty="0">
                <a:solidFill>
                  <a:srgbClr val="383987"/>
                </a:solidFill>
                <a:latin typeface="微软雅黑" panose="020B0503020204020204" charset="-122"/>
                <a:ea typeface="微软雅黑" panose="020B0503020204020204" charset="-122"/>
                <a:sym typeface="+mn-ea"/>
              </a:rPr>
              <a:t>Service</a:t>
            </a:r>
            <a:r>
              <a:rPr lang="zh-CN" altLang="en-US" sz="2400" kern="0" dirty="0">
                <a:solidFill>
                  <a:srgbClr val="383987"/>
                </a:solidFill>
                <a:latin typeface="微软雅黑" panose="020B0503020204020204" charset="-122"/>
                <a:ea typeface="微软雅黑" panose="020B0503020204020204" charset="-122"/>
                <a:sym typeface="+mn-ea"/>
              </a:rPr>
              <a:t>的原理和用途</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nvSpPr>
        <p:spPr>
          <a:xfrm>
            <a:off x="2967355" y="544903"/>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01</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8" name="文本框 7"/>
          <p:cNvSpPr txBox="1"/>
          <p:nvPr/>
        </p:nvSpPr>
        <p:spPr>
          <a:xfrm>
            <a:off x="2967355" y="1457017"/>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02</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28" name="文本框 27"/>
          <p:cNvSpPr txBox="1"/>
          <p:nvPr/>
        </p:nvSpPr>
        <p:spPr>
          <a:xfrm>
            <a:off x="2967355" y="236557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03</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6" name="文本框 15"/>
          <p:cNvSpPr txBox="1"/>
          <p:nvPr/>
        </p:nvSpPr>
        <p:spPr>
          <a:xfrm>
            <a:off x="3960495" y="1350972"/>
            <a:ext cx="5541920"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掌握本地服务的管理方法</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18" name="文本框 17"/>
          <p:cNvSpPr txBox="1"/>
          <p:nvPr/>
        </p:nvSpPr>
        <p:spPr>
          <a:xfrm>
            <a:off x="3960494" y="2260800"/>
            <a:ext cx="5183505"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掌握服务的显式启动方法</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
        <p:nvSpPr>
          <p:cNvPr id="11" name="文本框 10"/>
          <p:cNvSpPr txBox="1"/>
          <p:nvPr/>
        </p:nvSpPr>
        <p:spPr>
          <a:xfrm>
            <a:off x="2967355" y="3269561"/>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04</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2" name="文本框 11"/>
          <p:cNvSpPr txBox="1"/>
          <p:nvPr/>
        </p:nvSpPr>
        <p:spPr>
          <a:xfrm>
            <a:off x="3960494" y="3174946"/>
            <a:ext cx="5101209"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了解线程的启动、挂起和停止方法</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
        <p:nvSpPr>
          <p:cNvPr id="13" name="文本框 12"/>
          <p:cNvSpPr txBox="1"/>
          <p:nvPr/>
        </p:nvSpPr>
        <p:spPr>
          <a:xfrm>
            <a:off x="2962443" y="410176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05</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4" name="文本框 13"/>
          <p:cNvSpPr txBox="1"/>
          <p:nvPr/>
        </p:nvSpPr>
        <p:spPr>
          <a:xfrm>
            <a:off x="3955583" y="4007150"/>
            <a:ext cx="5365398"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了解跨线程的界面更新方法</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
        <p:nvSpPr>
          <p:cNvPr id="15" name="文本框 14"/>
          <p:cNvSpPr txBox="1"/>
          <p:nvPr/>
        </p:nvSpPr>
        <p:spPr>
          <a:xfrm>
            <a:off x="2962444" y="4883458"/>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06</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7" name="文本框 16"/>
          <p:cNvSpPr txBox="1"/>
          <p:nvPr/>
        </p:nvSpPr>
        <p:spPr>
          <a:xfrm>
            <a:off x="3955583" y="4788843"/>
            <a:ext cx="5101209"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掌握远程服务的绑定和调用方法</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
        <p:nvSpPr>
          <p:cNvPr id="19" name="文本框 18"/>
          <p:cNvSpPr txBox="1"/>
          <p:nvPr/>
        </p:nvSpPr>
        <p:spPr>
          <a:xfrm>
            <a:off x="2957532" y="5697374"/>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07</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20" name="文本框 19"/>
          <p:cNvSpPr txBox="1"/>
          <p:nvPr/>
        </p:nvSpPr>
        <p:spPr>
          <a:xfrm>
            <a:off x="3950672" y="5602759"/>
            <a:ext cx="5365398"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了解</a:t>
            </a:r>
            <a:r>
              <a:rPr lang="en-US" altLang="zh-CN" sz="2400" kern="0" dirty="0">
                <a:solidFill>
                  <a:srgbClr val="383987"/>
                </a:solidFill>
                <a:latin typeface="微软雅黑" panose="020B0503020204020204" charset="-122"/>
                <a:ea typeface="微软雅黑" panose="020B0503020204020204" charset="-122"/>
                <a:sym typeface="+mn-ea"/>
              </a:rPr>
              <a:t>AIDL</a:t>
            </a:r>
            <a:r>
              <a:rPr lang="zh-CN" altLang="en-US" sz="2400" kern="0" dirty="0">
                <a:solidFill>
                  <a:srgbClr val="383987"/>
                </a:solidFill>
                <a:latin typeface="微软雅黑" panose="020B0503020204020204" charset="-122"/>
                <a:ea typeface="微软雅黑" panose="020B0503020204020204" charset="-122"/>
                <a:sym typeface="+mn-ea"/>
              </a:rPr>
              <a:t>语言的用途和语法</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92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9.4.2 </a:t>
            </a:r>
            <a:r>
              <a:rPr lang="zh-CN" altLang="en-US" sz="3200" b="1" dirty="0">
                <a:latin typeface="Times New Roman" panose="02020603050405020304" charset="0"/>
                <a:ea typeface="宋体" panose="02010600030101010101" pitchFamily="2" charset="-122"/>
                <a:cs typeface="Times New Roman" panose="02020603050405020304" charset="0"/>
              </a:rPr>
              <a:t>使用</a:t>
            </a:r>
            <a:r>
              <a:rPr lang="zh-CN" altLang="en-US" sz="3200" b="1" dirty="0">
                <a:latin typeface="Times New Roman" panose="02020603050405020304" charset="0"/>
                <a:ea typeface="宋体" panose="02010600030101010101" pitchFamily="2" charset="-122"/>
                <a:cs typeface="Times New Roman" panose="02020603050405020304" charset="0"/>
              </a:rPr>
              <a:t>协程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定义协程作用域（</a:t>
            </a:r>
            <a:r>
              <a:rPr lang="en-US" altLang="zh-CN" sz="2100" dirty="0">
                <a:latin typeface="Times New Roman" panose="02020603050405020304" charset="0"/>
                <a:cs typeface="Times New Roman" panose="02020603050405020304" charset="0"/>
              </a:rPr>
              <a:t>CoroutineScope</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启动协程（</a:t>
            </a:r>
            <a:r>
              <a:rPr lang="en-US" altLang="zh-CN" sz="2100" dirty="0">
                <a:latin typeface="Times New Roman" panose="02020603050405020304" charset="0"/>
                <a:cs typeface="Times New Roman" panose="02020603050405020304" charset="0"/>
              </a:rPr>
              <a:t>launch </a:t>
            </a:r>
            <a:r>
              <a:rPr lang="zh-CN" altLang="en-US" sz="2100" dirty="0">
                <a:latin typeface="Times New Roman" panose="02020603050405020304" charset="0"/>
                <a:cs typeface="Times New Roman" panose="02020603050405020304" charset="0"/>
              </a:rPr>
              <a:t>或</a:t>
            </a:r>
            <a:r>
              <a:rPr lang="en-US" altLang="zh-CN" sz="2100" dirty="0">
                <a:latin typeface="Times New Roman" panose="02020603050405020304" charset="0"/>
                <a:cs typeface="Times New Roman" panose="02020603050405020304" charset="0"/>
              </a:rPr>
              <a:t> async</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launch {}</a:t>
            </a:r>
            <a:r>
              <a:rPr lang="zh-CN" altLang="en-US" sz="2100" dirty="0">
                <a:latin typeface="Times New Roman" panose="02020603050405020304" charset="0"/>
                <a:cs typeface="Times New Roman" panose="02020603050405020304" charset="0"/>
              </a:rPr>
              <a:t>启动一个协程，不会阻塞主线程。</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800860" y="2922905"/>
          <a:ext cx="9779000" cy="384175"/>
        </p:xfrm>
        <a:graphic>
          <a:graphicData uri="http://schemas.openxmlformats.org/drawingml/2006/table">
            <a:tbl>
              <a:tblPr/>
              <a:tblGrid>
                <a:gridCol w="9779000"/>
              </a:tblGrid>
              <a:tr h="384175">
                <a:tc>
                  <a:txBody>
                    <a:bodyPr/>
                    <a:p>
                      <a:pPr marL="0" indent="0" algn="l" defTabSz="914400">
                        <a:spcBef>
                          <a:spcPct val="0"/>
                        </a:spcBef>
                        <a:spcAft>
                          <a:spcPct val="0"/>
                        </a:spcAft>
                        <a:tabLst>
                          <a:tab pos="0" algn="l"/>
                        </a:tabLst>
                      </a:pPr>
                      <a:r>
                        <a:rPr lang="en-US" altLang="zh-CN" sz="2000">
                          <a:solidFill>
                            <a:srgbClr val="008080"/>
                          </a:solidFill>
                          <a:latin typeface="宋体" panose="02010600030101010101" pitchFamily="2" charset="-122"/>
                          <a:ea typeface="宋体" panose="02010600030101010101" pitchFamily="2" charset="-122"/>
                        </a:rPr>
                        <a:t>private val serviceScope = CoroutineScope(Dispatchers.Default)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nvGraphicFramePr>
        <p:xfrm>
          <a:off x="1800860" y="4023995"/>
          <a:ext cx="9779000" cy="636905"/>
        </p:xfrm>
        <a:graphic>
          <a:graphicData uri="http://schemas.openxmlformats.org/drawingml/2006/table">
            <a:tbl>
              <a:tblPr/>
              <a:tblGrid>
                <a:gridCol w="9779000"/>
              </a:tblGrid>
              <a:tr h="636905">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serviceScope.launch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    // </a:t>
                      </a:r>
                      <a:r>
                        <a:rPr lang="zh-CN" altLang="en-US" sz="2000">
                          <a:solidFill>
                            <a:srgbClr val="008080"/>
                          </a:solidFill>
                          <a:latin typeface="宋体" panose="02010600030101010101" pitchFamily="2" charset="-122"/>
                          <a:ea typeface="宋体" panose="02010600030101010101" pitchFamily="2" charset="-122"/>
                        </a:rPr>
                        <a:t>这里写要执行的耗时任务</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92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9.4.2 </a:t>
            </a:r>
            <a:r>
              <a:rPr lang="zh-CN" altLang="en-US" sz="3200" b="1" dirty="0">
                <a:latin typeface="Times New Roman" panose="02020603050405020304" charset="0"/>
                <a:ea typeface="宋体" panose="02010600030101010101" pitchFamily="2" charset="-122"/>
                <a:cs typeface="Times New Roman" panose="02020603050405020304" charset="0"/>
              </a:rPr>
              <a:t>使用</a:t>
            </a:r>
            <a:r>
              <a:rPr lang="zh-CN" altLang="en-US" sz="3200" b="1" dirty="0">
                <a:latin typeface="Times New Roman" panose="02020603050405020304" charset="0"/>
                <a:ea typeface="宋体" panose="02010600030101010101" pitchFamily="2" charset="-122"/>
                <a:cs typeface="Times New Roman" panose="02020603050405020304" charset="0"/>
              </a:rPr>
              <a:t>协程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挂起函数：使用</a:t>
            </a:r>
            <a:r>
              <a:rPr lang="en-US" altLang="zh-CN" sz="2100" dirty="0">
                <a:latin typeface="Times New Roman" panose="02020603050405020304" charset="0"/>
                <a:cs typeface="Times New Roman" panose="02020603050405020304" charset="0"/>
              </a:rPr>
              <a:t>suspend</a:t>
            </a:r>
            <a:r>
              <a:rPr lang="zh-CN" altLang="en-US" sz="2100" dirty="0">
                <a:latin typeface="Times New Roman" panose="02020603050405020304" charset="0"/>
                <a:cs typeface="Times New Roman" panose="02020603050405020304" charset="0"/>
              </a:rPr>
              <a:t>修饰，</a:t>
            </a:r>
            <a:r>
              <a:rPr lang="en-US" altLang="zh-CN" sz="2100" dirty="0">
                <a:latin typeface="Times New Roman" panose="02020603050405020304" charset="0"/>
                <a:cs typeface="Times New Roman" panose="02020603050405020304" charset="0"/>
              </a:rPr>
              <a:t>suspend</a:t>
            </a:r>
            <a:r>
              <a:rPr lang="zh-CN" altLang="en-US" sz="2100" dirty="0">
                <a:latin typeface="Times New Roman" panose="02020603050405020304" charset="0"/>
                <a:cs typeface="Times New Roman" panose="02020603050405020304" charset="0"/>
              </a:rPr>
              <a:t>函数只能在协程中调用。</a:t>
            </a:r>
            <a:r>
              <a:rPr lang="en-US" altLang="zh-CN" sz="2100" dirty="0">
                <a:latin typeface="Times New Roman" panose="02020603050405020304" charset="0"/>
                <a:cs typeface="Times New Roman" panose="02020603050405020304" charset="0"/>
              </a:rPr>
              <a:t>delay()</a:t>
            </a:r>
            <a:r>
              <a:rPr lang="zh-CN" altLang="en-US" sz="2100" dirty="0">
                <a:latin typeface="Times New Roman" panose="02020603050405020304" charset="0"/>
                <a:cs typeface="Times New Roman" panose="02020603050405020304" charset="0"/>
              </a:rPr>
              <a:t>是协程的挂起函数，用于模拟异步等待，不会阻塞线程。</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生命周期管理：取消协程，务必在</a:t>
            </a:r>
            <a:r>
              <a:rPr lang="en-US" altLang="zh-CN" sz="2100" dirty="0">
                <a:latin typeface="Times New Roman" panose="02020603050405020304" charset="0"/>
                <a:cs typeface="Times New Roman" panose="02020603050405020304" charset="0"/>
              </a:rPr>
              <a:t>onDestroy()</a:t>
            </a:r>
            <a:r>
              <a:rPr lang="zh-CN" altLang="en-US" sz="2100" dirty="0">
                <a:latin typeface="Times New Roman" panose="02020603050405020304" charset="0"/>
                <a:cs typeface="Times New Roman" panose="02020603050405020304" charset="0"/>
              </a:rPr>
              <a:t>中手动取消协程，确保资源释放。</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630045" y="3235960"/>
          <a:ext cx="9779000" cy="697230"/>
        </p:xfrm>
        <a:graphic>
          <a:graphicData uri="http://schemas.openxmlformats.org/drawingml/2006/table">
            <a:tbl>
              <a:tblPr/>
              <a:tblGrid>
                <a:gridCol w="9779000"/>
              </a:tblGrid>
              <a:tr h="697230">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private suspend fun doHeavyTask()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    delay(3000) </a:t>
                      </a:r>
                      <a:r>
                        <a:rPr lang="en-US" altLang="zh-CN" sz="2000">
                          <a:solidFill>
                            <a:srgbClr val="008080"/>
                          </a:solidFill>
                          <a:latin typeface="宋体" panose="02010600030101010101" pitchFamily="2" charset="-122"/>
                          <a:ea typeface="宋体" panose="02010600030101010101" pitchFamily="2" charset="-122"/>
                        </a:rPr>
                        <a:t> // </a:t>
                      </a:r>
                      <a:r>
                        <a:rPr lang="zh-CN" altLang="en-US" sz="2000">
                          <a:solidFill>
                            <a:srgbClr val="008080"/>
                          </a:solidFill>
                          <a:latin typeface="宋体" panose="02010600030101010101" pitchFamily="2" charset="-122"/>
                          <a:ea typeface="宋体" panose="02010600030101010101" pitchFamily="2" charset="-122"/>
                        </a:rPr>
                        <a:t>模拟耗时操作</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3 </a:t>
                      </a:r>
                      <a:r>
                        <a:rPr lang="en-US" altLang="zh-CN" sz="2000">
                          <a:solidFill>
                            <a:srgbClr val="008080"/>
                          </a:solidFill>
                          <a:latin typeface="宋体" panose="02010600030101010101" pitchFamily="2" charset="-122"/>
                          <a:ea typeface="宋体" panose="02010600030101010101" pitchFamily="2" charset="-122"/>
                        </a:rPr>
                        <a:t>    println("</a:t>
                      </a:r>
                      <a:r>
                        <a:rPr lang="zh-CN" altLang="en-US" sz="2000">
                          <a:solidFill>
                            <a:srgbClr val="008080"/>
                          </a:solidFill>
                          <a:latin typeface="宋体" panose="02010600030101010101" pitchFamily="2" charset="-122"/>
                          <a:ea typeface="宋体" panose="02010600030101010101" pitchFamily="2" charset="-122"/>
                        </a:rPr>
                        <a:t>任务完成</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4 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3"/>
            </p:custDataLst>
          </p:nvPr>
        </p:nvGraphicFramePr>
        <p:xfrm>
          <a:off x="1630045" y="4832985"/>
          <a:ext cx="9779000" cy="1244600"/>
        </p:xfrm>
        <a:graphic>
          <a:graphicData uri="http://schemas.openxmlformats.org/drawingml/2006/table">
            <a:tbl>
              <a:tblPr/>
              <a:tblGrid>
                <a:gridCol w="9779000"/>
              </a:tblGrid>
              <a:tr h="1244600">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override fun onDestroy()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    super.onDestroy()</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3 </a:t>
                      </a:r>
                      <a:r>
                        <a:rPr lang="en-US" altLang="zh-CN" sz="2000">
                          <a:solidFill>
                            <a:srgbClr val="008080"/>
                          </a:solidFill>
                          <a:latin typeface="宋体" panose="02010600030101010101" pitchFamily="2" charset="-122"/>
                          <a:ea typeface="宋体" panose="02010600030101010101" pitchFamily="2" charset="-122"/>
                        </a:rPr>
                        <a:t>    serviceScope.cancel() // </a:t>
                      </a:r>
                      <a:r>
                        <a:rPr lang="zh-CN" altLang="en-US" sz="2000">
                          <a:solidFill>
                            <a:srgbClr val="008080"/>
                          </a:solidFill>
                          <a:latin typeface="宋体" panose="02010600030101010101" pitchFamily="2" charset="-122"/>
                          <a:ea typeface="宋体" panose="02010600030101010101" pitchFamily="2" charset="-122"/>
                        </a:rPr>
                        <a:t>防止内存泄漏，取消未完成的任务</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4 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92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9.4.3 </a:t>
            </a:r>
            <a:r>
              <a:rPr lang="zh-CN" altLang="en-US" sz="3200" b="1" dirty="0">
                <a:latin typeface="Times New Roman" panose="02020603050405020304" charset="0"/>
                <a:ea typeface="宋体" panose="02010600030101010101" pitchFamily="2" charset="-122"/>
                <a:cs typeface="Times New Roman" panose="02020603050405020304" charset="0"/>
              </a:rPr>
              <a:t>注意事项</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使用合适的</a:t>
            </a:r>
            <a:r>
              <a:rPr lang="en-US" altLang="zh-CN" sz="2100" dirty="0">
                <a:latin typeface="Times New Roman" panose="02020603050405020304" charset="0"/>
                <a:cs typeface="Times New Roman" panose="02020603050405020304" charset="0"/>
              </a:rPr>
              <a:t>CoroutineScope</a:t>
            </a:r>
            <a:r>
              <a:rPr lang="zh-CN" altLang="en-US" sz="2100" dirty="0">
                <a:latin typeface="Times New Roman" panose="02020603050405020304" charset="0"/>
                <a:cs typeface="Times New Roman" panose="02020603050405020304" charset="0"/>
              </a:rPr>
              <a:t>，避免直接使用</a:t>
            </a:r>
            <a:r>
              <a:rPr lang="en-US" altLang="zh-CN" sz="2100" dirty="0">
                <a:latin typeface="Times New Roman" panose="02020603050405020304" charset="0"/>
                <a:cs typeface="Times New Roman" panose="02020603050405020304" charset="0"/>
              </a:rPr>
              <a:t>GlobalScope</a:t>
            </a:r>
            <a:r>
              <a:rPr lang="zh-CN" altLang="en-US" sz="2100" dirty="0">
                <a:latin typeface="Times New Roman" panose="02020603050405020304" charset="0"/>
                <a:cs typeface="Times New Roman" panose="02020603050405020304" charset="0"/>
              </a:rPr>
              <a:t>，要使用自己定义的作用域，便于取消和管理。</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务必在</a:t>
            </a:r>
            <a:r>
              <a:rPr lang="en-US" altLang="zh-CN" sz="2100" dirty="0">
                <a:latin typeface="Times New Roman" panose="02020603050405020304" charset="0"/>
                <a:cs typeface="Times New Roman" panose="02020603050405020304" charset="0"/>
              </a:rPr>
              <a:t>onDestroy()</a:t>
            </a:r>
            <a:r>
              <a:rPr lang="zh-CN" altLang="en-US" sz="2100" dirty="0">
                <a:latin typeface="Times New Roman" panose="02020603050405020304" charset="0"/>
                <a:cs typeface="Times New Roman" panose="02020603050405020304" charset="0"/>
              </a:rPr>
              <a:t>中取消协程</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630045" y="3235960"/>
          <a:ext cx="10334625" cy="934085"/>
        </p:xfrm>
        <a:graphic>
          <a:graphicData uri="http://schemas.openxmlformats.org/drawingml/2006/table">
            <a:tbl>
              <a:tblPr/>
              <a:tblGrid>
                <a:gridCol w="10334625"/>
              </a:tblGrid>
              <a:tr h="934085">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private val serviceScope = CoroutineScope(Dispatchers.IO)//</a:t>
                      </a:r>
                      <a:r>
                        <a:rPr lang="zh-CN" altLang="en-US" sz="2000">
                          <a:solidFill>
                            <a:srgbClr val="008080"/>
                          </a:solidFill>
                          <a:latin typeface="宋体" panose="02010600030101010101" pitchFamily="2" charset="-122"/>
                          <a:ea typeface="宋体" panose="02010600030101010101" pitchFamily="2" charset="-122"/>
                        </a:rPr>
                        <a:t>推荐</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solidFill>
                            <a:srgbClr val="008080"/>
                          </a:solidFill>
                          <a:latin typeface="宋体" panose="02010600030101010101" pitchFamily="2" charset="-122"/>
                          <a:ea typeface="宋体" panose="02010600030101010101" pitchFamily="2" charset="-122"/>
                        </a:rPr>
                        <a:t>2 GlobalScope.launch { ... } // </a:t>
                      </a:r>
                      <a:r>
                        <a:rPr lang="zh-CN" altLang="en-US" sz="2000">
                          <a:solidFill>
                            <a:srgbClr val="008080"/>
                          </a:solidFill>
                          <a:latin typeface="宋体" panose="02010600030101010101" pitchFamily="2" charset="-122"/>
                          <a:ea typeface="宋体" panose="02010600030101010101" pitchFamily="2" charset="-122"/>
                        </a:rPr>
                        <a:t>无法跟随</a:t>
                      </a:r>
                      <a:r>
                        <a:rPr lang="en-US" altLang="zh-CN" sz="2000">
                          <a:solidFill>
                            <a:srgbClr val="008080"/>
                          </a:solidFill>
                          <a:latin typeface="宋体" panose="02010600030101010101" pitchFamily="2" charset="-122"/>
                          <a:ea typeface="宋体" panose="02010600030101010101" pitchFamily="2" charset="-122"/>
                        </a:rPr>
                        <a:t> Service </a:t>
                      </a:r>
                      <a:r>
                        <a:rPr lang="zh-CN" altLang="en-US" sz="2000">
                          <a:solidFill>
                            <a:srgbClr val="008080"/>
                          </a:solidFill>
                          <a:latin typeface="宋体" panose="02010600030101010101" pitchFamily="2" charset="-122"/>
                          <a:ea typeface="宋体" panose="02010600030101010101" pitchFamily="2" charset="-122"/>
                        </a:rPr>
                        <a:t>生命周期，可能造成内存泄漏，</a:t>
                      </a:r>
                      <a:r>
                        <a:rPr lang="zh-CN" altLang="en-US" sz="2000">
                          <a:solidFill>
                            <a:srgbClr val="008080"/>
                          </a:solidFill>
                          <a:latin typeface="宋体" panose="02010600030101010101" pitchFamily="2" charset="-122"/>
                          <a:ea typeface="宋体" panose="02010600030101010101" pitchFamily="2" charset="-122"/>
                        </a:rPr>
                        <a:t>不推荐</a:t>
                      </a:r>
                      <a:endParaRPr lang="zh-CN" altLang="en-US"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3"/>
            </p:custDataLst>
          </p:nvPr>
        </p:nvGraphicFramePr>
        <p:xfrm>
          <a:off x="1630045" y="4832985"/>
          <a:ext cx="9779000" cy="1244600"/>
        </p:xfrm>
        <a:graphic>
          <a:graphicData uri="http://schemas.openxmlformats.org/drawingml/2006/table">
            <a:tbl>
              <a:tblPr/>
              <a:tblGrid>
                <a:gridCol w="9779000"/>
              </a:tblGrid>
              <a:tr h="1244600">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override fun onDestroy()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    serviceScope.cancel() // </a:t>
                      </a:r>
                      <a:r>
                        <a:rPr lang="zh-CN" altLang="en-US" sz="2000">
                          <a:solidFill>
                            <a:srgbClr val="008080"/>
                          </a:solidFill>
                          <a:latin typeface="宋体" panose="02010600030101010101" pitchFamily="2" charset="-122"/>
                          <a:ea typeface="宋体" panose="02010600030101010101" pitchFamily="2" charset="-122"/>
                        </a:rPr>
                        <a:t>取消所有子协程</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3 </a:t>
                      </a:r>
                      <a:r>
                        <a:rPr lang="en-US" altLang="zh-CN" sz="2000">
                          <a:solidFill>
                            <a:srgbClr val="008080"/>
                          </a:solidFill>
                          <a:latin typeface="宋体" panose="02010600030101010101" pitchFamily="2" charset="-122"/>
                          <a:ea typeface="宋体" panose="02010600030101010101" pitchFamily="2" charset="-122"/>
                        </a:rPr>
                        <a:t>    </a:t>
                      </a:r>
                      <a:r>
                        <a:rPr lang="en-US" altLang="zh-CN" sz="2000">
                          <a:solidFill>
                            <a:srgbClr val="008080"/>
                          </a:solidFill>
                          <a:latin typeface="宋体" panose="02010600030101010101" pitchFamily="2" charset="-122"/>
                          <a:ea typeface="宋体" panose="02010600030101010101" pitchFamily="2" charset="-122"/>
                        </a:rPr>
                        <a:t>super.onDestroy()</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4 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92155" cy="10388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9.4.3 </a:t>
            </a:r>
            <a:r>
              <a:rPr lang="zh-CN" altLang="en-US" sz="3200" b="1" dirty="0">
                <a:latin typeface="Times New Roman" panose="02020603050405020304" charset="0"/>
                <a:ea typeface="宋体" panose="02010600030101010101" pitchFamily="2" charset="-122"/>
                <a:cs typeface="Times New Roman" panose="02020603050405020304" charset="0"/>
              </a:rPr>
              <a:t>注意事项</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根据任务类型选择合适的调度器，不要在</a:t>
            </a:r>
            <a:r>
              <a:rPr lang="en-US" altLang="zh-CN" sz="2100" dirty="0">
                <a:latin typeface="Times New Roman" panose="02020603050405020304" charset="0"/>
                <a:cs typeface="Times New Roman" panose="02020603050405020304" charset="0"/>
              </a:rPr>
              <a:t>Dispatchers.Main</a:t>
            </a:r>
            <a:r>
              <a:rPr lang="zh-CN" altLang="en-US" sz="2100" dirty="0">
                <a:latin typeface="Times New Roman" panose="02020603050405020304" charset="0"/>
                <a:cs typeface="Times New Roman" panose="02020603050405020304" charset="0"/>
              </a:rPr>
              <a:t>中执行耗时任务。</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调度器类型：</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3" name="表格 2"/>
          <p:cNvGraphicFramePr/>
          <p:nvPr>
            <p:custDataLst>
              <p:tags r:id="rId2"/>
            </p:custDataLst>
          </p:nvPr>
        </p:nvGraphicFramePr>
        <p:xfrm>
          <a:off x="1637030" y="3495675"/>
          <a:ext cx="9410700" cy="2565400"/>
        </p:xfrm>
        <a:graphic>
          <a:graphicData uri="http://schemas.openxmlformats.org/drawingml/2006/table">
            <a:tbl>
              <a:tblPr firstRow="1">
                <a:tableStyleId>{6EDDFCDE-DB8D-483E-80C6-BA05A484BF07}</a:tableStyleId>
              </a:tblPr>
              <a:tblGrid>
                <a:gridCol w="4705350"/>
                <a:gridCol w="4705350"/>
              </a:tblGrid>
              <a:tr h="513080">
                <a:tc>
                  <a:txBody>
                    <a:bodyPr/>
                    <a:p>
                      <a:pPr marL="0" indent="0" algn="ctr">
                        <a:spcBef>
                          <a:spcPct val="0"/>
                        </a:spcBef>
                        <a:spcAft>
                          <a:spcPct val="0"/>
                        </a:spcAft>
                      </a:pPr>
                      <a:r>
                        <a:rPr lang="zh-CN" sz="1600"/>
                        <a:t>调度器</a:t>
                      </a:r>
                      <a:endParaRPr lang="zh-CN" sz="1600"/>
                    </a:p>
                  </a:txBody>
                  <a:tcPr marL="9525" marR="9525" marT="9525" marB="9525" anchor="ctr" anchorCtr="0"/>
                </a:tc>
                <a:tc>
                  <a:txBody>
                    <a:bodyPr/>
                    <a:p>
                      <a:pPr marL="0" indent="0" algn="ctr">
                        <a:spcBef>
                          <a:spcPct val="0"/>
                        </a:spcBef>
                        <a:spcAft>
                          <a:spcPct val="0"/>
                        </a:spcAft>
                      </a:pPr>
                      <a:r>
                        <a:rPr lang="zh-CN" sz="1600"/>
                        <a:t>用途</a:t>
                      </a:r>
                      <a:endParaRPr lang="zh-CN" sz="1600"/>
                    </a:p>
                  </a:txBody>
                  <a:tcPr marL="9525" marR="9525" marT="9525" marB="9525" anchor="ctr" anchorCtr="0"/>
                </a:tc>
              </a:tr>
              <a:tr h="513080">
                <a:tc>
                  <a:txBody>
                    <a:bodyPr/>
                    <a:p>
                      <a:pPr algn="l">
                        <a:spcBef>
                          <a:spcPct val="0"/>
                        </a:spcBef>
                        <a:spcAft>
                          <a:spcPct val="0"/>
                        </a:spcAft>
                      </a:pPr>
                      <a:r>
                        <a:rPr lang="en-US" altLang="zh-CN" sz="1600"/>
                        <a:t>Dispatchers.Main</a:t>
                      </a:r>
                      <a:endParaRPr lang="en-US" altLang="zh-CN" sz="1600"/>
                    </a:p>
                  </a:txBody>
                  <a:tcPr marL="9525" marR="9525" marT="9525" marB="9525" anchor="ctr" anchorCtr="0"/>
                </a:tc>
                <a:tc>
                  <a:txBody>
                    <a:bodyPr/>
                    <a:p>
                      <a:pPr marL="0" indent="0" algn="l">
                        <a:spcBef>
                          <a:spcPct val="0"/>
                        </a:spcBef>
                        <a:spcAft>
                          <a:spcPct val="0"/>
                        </a:spcAft>
                      </a:pPr>
                      <a:r>
                        <a:rPr lang="zh-CN" sz="1600"/>
                        <a:t>主线程（</a:t>
                      </a:r>
                      <a:r>
                        <a:rPr lang="en-US" altLang="zh-CN" sz="1600"/>
                        <a:t>UI </a:t>
                      </a:r>
                      <a:r>
                        <a:rPr lang="zh-CN" altLang="en-US" sz="1600"/>
                        <a:t>操作）</a:t>
                      </a:r>
                      <a:endParaRPr lang="zh-CN" altLang="en-US" sz="1600"/>
                    </a:p>
                  </a:txBody>
                  <a:tcPr marL="9525" marR="9525" marT="9525" marB="9525" anchor="ctr" anchorCtr="0"/>
                </a:tc>
              </a:tr>
              <a:tr h="513080">
                <a:tc>
                  <a:txBody>
                    <a:bodyPr/>
                    <a:p>
                      <a:pPr algn="l">
                        <a:spcBef>
                          <a:spcPct val="0"/>
                        </a:spcBef>
                        <a:spcAft>
                          <a:spcPct val="0"/>
                        </a:spcAft>
                      </a:pPr>
                      <a:r>
                        <a:rPr lang="en-US" altLang="zh-CN" sz="1600"/>
                        <a:t>Dispatchers.IO</a:t>
                      </a:r>
                      <a:endParaRPr lang="en-US" altLang="zh-CN" sz="1600"/>
                    </a:p>
                  </a:txBody>
                  <a:tcPr marL="9525" marR="9525" marT="9525" marB="9525" anchor="ctr" anchorCtr="0"/>
                </a:tc>
                <a:tc>
                  <a:txBody>
                    <a:bodyPr/>
                    <a:p>
                      <a:pPr marL="0" indent="0" algn="l">
                        <a:spcBef>
                          <a:spcPct val="0"/>
                        </a:spcBef>
                        <a:spcAft>
                          <a:spcPct val="0"/>
                        </a:spcAft>
                      </a:pPr>
                      <a:r>
                        <a:rPr lang="en-US" altLang="zh-CN" sz="1600"/>
                        <a:t>IO </a:t>
                      </a:r>
                      <a:r>
                        <a:rPr lang="zh-CN" altLang="en-US" sz="1600"/>
                        <a:t>密集型任务（网络</a:t>
                      </a:r>
                      <a:r>
                        <a:rPr lang="en-US" altLang="zh-CN" sz="1600"/>
                        <a:t>/</a:t>
                      </a:r>
                      <a:r>
                        <a:rPr lang="zh-CN" altLang="en-US" sz="1600"/>
                        <a:t>文件）</a:t>
                      </a:r>
                      <a:endParaRPr lang="zh-CN" altLang="en-US" sz="1600"/>
                    </a:p>
                  </a:txBody>
                  <a:tcPr marL="9525" marR="9525" marT="9525" marB="9525" anchor="ctr" anchorCtr="0"/>
                </a:tc>
              </a:tr>
              <a:tr h="513080">
                <a:tc>
                  <a:txBody>
                    <a:bodyPr/>
                    <a:p>
                      <a:pPr algn="l">
                        <a:spcBef>
                          <a:spcPct val="0"/>
                        </a:spcBef>
                        <a:spcAft>
                          <a:spcPct val="0"/>
                        </a:spcAft>
                      </a:pPr>
                      <a:r>
                        <a:rPr lang="en-US" altLang="zh-CN" sz="1600"/>
                        <a:t>Dispatchers.Default</a:t>
                      </a:r>
                      <a:endParaRPr lang="en-US" altLang="zh-CN" sz="1600"/>
                    </a:p>
                  </a:txBody>
                  <a:tcPr marL="9525" marR="9525" marT="9525" marB="9525" anchor="ctr" anchorCtr="0"/>
                </a:tc>
                <a:tc>
                  <a:txBody>
                    <a:bodyPr/>
                    <a:p>
                      <a:pPr marL="0" indent="0" algn="l">
                        <a:spcBef>
                          <a:spcPct val="0"/>
                        </a:spcBef>
                        <a:spcAft>
                          <a:spcPct val="0"/>
                        </a:spcAft>
                      </a:pPr>
                      <a:r>
                        <a:rPr lang="en-US" altLang="zh-CN" sz="1600"/>
                        <a:t>CPU </a:t>
                      </a:r>
                      <a:r>
                        <a:rPr lang="zh-CN" altLang="en-US" sz="1600"/>
                        <a:t>密集型任务（计算）</a:t>
                      </a:r>
                      <a:endParaRPr lang="zh-CN" altLang="en-US" sz="1600"/>
                    </a:p>
                  </a:txBody>
                  <a:tcPr marL="9525" marR="9525" marT="9525" marB="9525" anchor="ctr" anchorCtr="0"/>
                </a:tc>
              </a:tr>
              <a:tr h="513080">
                <a:tc>
                  <a:txBody>
                    <a:bodyPr/>
                    <a:p>
                      <a:pPr algn="l">
                        <a:spcBef>
                          <a:spcPct val="0"/>
                        </a:spcBef>
                        <a:spcAft>
                          <a:spcPct val="0"/>
                        </a:spcAft>
                      </a:pPr>
                      <a:r>
                        <a:rPr lang="en-US" altLang="zh-CN" sz="1600"/>
                        <a:t>Dispatchers.Unconfined</a:t>
                      </a:r>
                      <a:endParaRPr lang="en-US" altLang="zh-CN" sz="1600"/>
                    </a:p>
                  </a:txBody>
                  <a:tcPr marL="9525" marR="9525" marT="9525" marB="9525" anchor="ctr" anchorCtr="0"/>
                </a:tc>
                <a:tc>
                  <a:txBody>
                    <a:bodyPr/>
                    <a:p>
                      <a:pPr marL="0" indent="0" algn="l">
                        <a:spcBef>
                          <a:spcPct val="0"/>
                        </a:spcBef>
                        <a:spcAft>
                          <a:spcPct val="0"/>
                        </a:spcAft>
                      </a:pPr>
                      <a:r>
                        <a:rPr lang="zh-CN" sz="1600"/>
                        <a:t>调试用，不推荐生产使用</a:t>
                      </a:r>
                      <a:endParaRPr lang="zh-CN" sz="1600"/>
                    </a:p>
                  </a:txBody>
                  <a:tcPr marL="9525" marR="9525" marT="9525" marB="9525" anchor="ctr" anchorCtr="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92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9.4.3 </a:t>
            </a:r>
            <a:r>
              <a:rPr lang="zh-CN" altLang="en-US" sz="3200" b="1" dirty="0">
                <a:latin typeface="Times New Roman" panose="02020603050405020304" charset="0"/>
                <a:ea typeface="宋体" panose="02010600030101010101" pitchFamily="2" charset="-122"/>
                <a:cs typeface="Times New Roman" panose="02020603050405020304" charset="0"/>
              </a:rPr>
              <a:t>注意事项</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避免协程异常导致应用崩溃，协程内部异常如果不捕获，可能会导致</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异常退出。建议使用</a:t>
            </a:r>
            <a:r>
              <a:rPr lang="en-US" altLang="zh-CN" sz="2100" dirty="0">
                <a:latin typeface="Times New Roman" panose="02020603050405020304" charset="0"/>
                <a:cs typeface="Times New Roman" panose="02020603050405020304" charset="0"/>
              </a:rPr>
              <a:t> try-catch </a:t>
            </a:r>
            <a:r>
              <a:rPr lang="zh-CN" altLang="en-US" sz="2100" dirty="0">
                <a:latin typeface="Times New Roman" panose="02020603050405020304" charset="0"/>
                <a:cs typeface="Times New Roman" panose="02020603050405020304" charset="0"/>
              </a:rPr>
              <a:t>包裹或使用</a:t>
            </a:r>
            <a:r>
              <a:rPr lang="en-US" altLang="zh-CN" sz="2100" dirty="0">
                <a:latin typeface="Times New Roman" panose="02020603050405020304" charset="0"/>
                <a:cs typeface="Times New Roman" panose="02020603050405020304" charset="0"/>
              </a:rPr>
              <a:t> CoroutineExceptionHandler</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838325" y="3429000"/>
          <a:ext cx="8816340" cy="2911475"/>
        </p:xfrm>
        <a:graphic>
          <a:graphicData uri="http://schemas.openxmlformats.org/drawingml/2006/table">
            <a:tbl>
              <a:tblPr/>
              <a:tblGrid>
                <a:gridCol w="8816340"/>
              </a:tblGrid>
              <a:tr h="2911475">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val handler = CoroutineExceptionHandler { _, exception -&gt;</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    println("</a:t>
                      </a:r>
                      <a:r>
                        <a:rPr lang="zh-CN" altLang="en-US" sz="2000">
                          <a:solidFill>
                            <a:srgbClr val="008080"/>
                          </a:solidFill>
                          <a:latin typeface="宋体" panose="02010600030101010101" pitchFamily="2" charset="-122"/>
                          <a:ea typeface="宋体" panose="02010600030101010101" pitchFamily="2" charset="-122"/>
                        </a:rPr>
                        <a:t>协程异常</a:t>
                      </a:r>
                      <a:r>
                        <a:rPr lang="en-US" altLang="zh-CN" sz="2000">
                          <a:solidFill>
                            <a:srgbClr val="008080"/>
                          </a:solidFill>
                          <a:latin typeface="宋体" panose="02010600030101010101" pitchFamily="2" charset="-122"/>
                          <a:ea typeface="宋体" panose="02010600030101010101" pitchFamily="2" charset="-122"/>
                        </a:rPr>
                        <a:t>: ${exception.message}")</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4</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5 </a:t>
                      </a:r>
                      <a:r>
                        <a:rPr lang="en-US" altLang="zh-CN" sz="2000">
                          <a:solidFill>
                            <a:srgbClr val="008080"/>
                          </a:solidFill>
                          <a:latin typeface="宋体" panose="02010600030101010101" pitchFamily="2" charset="-122"/>
                          <a:ea typeface="宋体" panose="02010600030101010101" pitchFamily="2" charset="-122"/>
                        </a:rPr>
                        <a:t>serviceScope.launch(handler)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6 </a:t>
                      </a:r>
                      <a:r>
                        <a:rPr lang="en-US" altLang="zh-CN" sz="2000">
                          <a:solidFill>
                            <a:srgbClr val="008080"/>
                          </a:solidFill>
                          <a:latin typeface="宋体" panose="02010600030101010101" pitchFamily="2" charset="-122"/>
                          <a:ea typeface="宋体" panose="02010600030101010101" pitchFamily="2" charset="-122"/>
                        </a:rPr>
                        <a:t>    // </a:t>
                      </a:r>
                      <a:r>
                        <a:rPr lang="zh-CN" altLang="en-US" sz="2000">
                          <a:solidFill>
                            <a:srgbClr val="008080"/>
                          </a:solidFill>
                          <a:latin typeface="宋体" panose="02010600030101010101" pitchFamily="2" charset="-122"/>
                          <a:ea typeface="宋体" panose="02010600030101010101" pitchFamily="2" charset="-122"/>
                        </a:rPr>
                        <a:t>可能抛出异常的代码</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7 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6574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9.4.4 </a:t>
            </a:r>
            <a:r>
              <a:rPr lang="zh-CN" altLang="en-US" sz="3200" b="1" dirty="0">
                <a:latin typeface="Times New Roman" panose="02020603050405020304" charset="0"/>
                <a:ea typeface="宋体" panose="02010600030101010101" pitchFamily="2" charset="-122"/>
                <a:cs typeface="Times New Roman" panose="02020603050405020304" charset="0"/>
              </a:rPr>
              <a:t>协程</a:t>
            </a:r>
            <a:r>
              <a:rPr lang="zh-CN" altLang="en-US" sz="3200" b="1" dirty="0">
                <a:latin typeface="Times New Roman" panose="02020603050405020304" charset="0"/>
                <a:ea typeface="宋体" panose="02010600030101010101" pitchFamily="2" charset="-122"/>
                <a:cs typeface="Times New Roman" panose="02020603050405020304" charset="0"/>
              </a:rPr>
              <a:t>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LangTaskServiceDemo</a:t>
            </a:r>
            <a:r>
              <a:rPr lang="zh-CN" altLang="en-US" sz="2100" dirty="0">
                <a:latin typeface="Times New Roman" panose="02020603050405020304" charset="0"/>
                <a:cs typeface="Times New Roman" panose="02020603050405020304" charset="0"/>
              </a:rPr>
              <a:t>是使用协程执行长时间任务的示例。点击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启动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后将启动服务和协程，在协程中将执行一个</a:t>
            </a:r>
            <a:r>
              <a:rPr lang="en-US" altLang="zh-CN" sz="2100" dirty="0">
                <a:latin typeface="Times New Roman" panose="02020603050405020304" charset="0"/>
                <a:cs typeface="Times New Roman" panose="02020603050405020304" charset="0"/>
              </a:rPr>
              <a:t>9</a:t>
            </a:r>
            <a:r>
              <a:rPr lang="zh-CN" altLang="en-US" sz="2100" dirty="0">
                <a:latin typeface="Times New Roman" panose="02020603050405020304" charset="0"/>
                <a:cs typeface="Times New Roman" panose="02020603050405020304" charset="0"/>
              </a:rPr>
              <a:t>秒的任务，并且每间隔</a:t>
            </a:r>
            <a:r>
              <a:rPr lang="en-US" altLang="zh-CN" sz="2100" dirty="0">
                <a:latin typeface="Times New Roman" panose="02020603050405020304" charset="0"/>
                <a:cs typeface="Times New Roman" panose="02020603050405020304" charset="0"/>
              </a:rPr>
              <a:t>3</a:t>
            </a:r>
            <a:r>
              <a:rPr lang="zh-CN" altLang="en-US" sz="2100" dirty="0">
                <a:latin typeface="Times New Roman" panose="02020603050405020304" charset="0"/>
                <a:cs typeface="Times New Roman" panose="02020603050405020304" charset="0"/>
              </a:rPr>
              <a:t>秒在屏幕上显示一条信息。点击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停止</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将随时关闭服务。界面如图</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pic>
        <p:nvPicPr>
          <p:cNvPr id="15" name="图片 9"/>
          <p:cNvPicPr>
            <a:picLocks noChangeAspect="1"/>
          </p:cNvPicPr>
          <p:nvPr/>
        </p:nvPicPr>
        <p:blipFill>
          <a:blip r:embed="rId2"/>
          <a:stretch>
            <a:fillRect/>
          </a:stretch>
        </p:blipFill>
        <p:spPr>
          <a:xfrm>
            <a:off x="8422640" y="1890395"/>
            <a:ext cx="3208020" cy="44538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6574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9.4.4 </a:t>
            </a:r>
            <a:r>
              <a:rPr lang="zh-CN" altLang="en-US" sz="3200" b="1" dirty="0">
                <a:latin typeface="Times New Roman" panose="02020603050405020304" charset="0"/>
                <a:ea typeface="宋体" panose="02010600030101010101" pitchFamily="2" charset="-122"/>
                <a:cs typeface="Times New Roman" panose="02020603050405020304" charset="0"/>
              </a:rPr>
              <a:t>协程示例</a:t>
            </a:r>
            <a:r>
              <a:rPr lang="zh-CN" altLang="en-US" sz="3200" b="1" dirty="0">
                <a:latin typeface="Times New Roman" panose="02020603050405020304" charset="0"/>
                <a:ea typeface="宋体" panose="02010600030101010101" pitchFamily="2" charset="-122"/>
                <a:cs typeface="Times New Roman" panose="02020603050405020304" charset="0"/>
              </a:rPr>
              <a:t>代码</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332740" y="2774315"/>
          <a:ext cx="9141460" cy="3413760"/>
        </p:xfrm>
        <a:graphic>
          <a:graphicData uri="http://schemas.openxmlformats.org/drawingml/2006/table">
            <a:tbl>
              <a:tblPr/>
              <a:tblGrid>
                <a:gridCol w="9141460"/>
              </a:tblGrid>
              <a:tr h="3413760">
                <a:tc>
                  <a:txBody>
                    <a:bodyPr/>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1 </a:t>
                      </a:r>
                      <a:r>
                        <a:rPr lang="en-US" altLang="zh-CN" sz="1600">
                          <a:solidFill>
                            <a:srgbClr val="008080"/>
                          </a:solidFill>
                          <a:latin typeface="宋体" panose="02010600030101010101" pitchFamily="2" charset="-122"/>
                          <a:ea typeface="宋体" panose="02010600030101010101" pitchFamily="2" charset="-122"/>
                        </a:rPr>
                        <a:t>class LongTaskService : Service()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2 </a:t>
                      </a:r>
                      <a:r>
                        <a:rPr lang="en-US" altLang="zh-CN" sz="1600">
                          <a:solidFill>
                            <a:srgbClr val="008080"/>
                          </a:solidFill>
                          <a:latin typeface="宋体" panose="02010600030101010101" pitchFamily="2" charset="-122"/>
                          <a:ea typeface="宋体" panose="02010600030101010101" pitchFamily="2" charset="-122"/>
                        </a:rPr>
                        <a:t>    // </a:t>
                      </a:r>
                      <a:r>
                        <a:rPr lang="zh-CN" altLang="en-US" sz="1600">
                          <a:solidFill>
                            <a:srgbClr val="008080"/>
                          </a:solidFill>
                          <a:latin typeface="宋体" panose="02010600030101010101" pitchFamily="2" charset="-122"/>
                          <a:ea typeface="宋体" panose="02010600030101010101" pitchFamily="2" charset="-122"/>
                        </a:rPr>
                        <a:t>创建协程作用域</a:t>
                      </a:r>
                      <a:endParaRPr lang="zh-CN" altLang="en-US"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3 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private val serviceScope = CoroutineScope(Dispatchers.Default)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4</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5 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override fun onStartCommand(intent: Intent?, flags: Int, startId: Int): Int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6 </a:t>
                      </a:r>
                      <a:r>
                        <a:rPr lang="en-US" altLang="zh-CN" sz="1600">
                          <a:solidFill>
                            <a:srgbClr val="008080"/>
                          </a:solidFill>
                          <a:latin typeface="宋体" panose="02010600030101010101" pitchFamily="2" charset="-122"/>
                          <a:ea typeface="宋体" panose="02010600030101010101" pitchFamily="2" charset="-122"/>
                        </a:rPr>
                        <a:t>        // </a:t>
                      </a:r>
                      <a:r>
                        <a:rPr lang="zh-CN" altLang="en-US" sz="1600">
                          <a:solidFill>
                            <a:srgbClr val="008080"/>
                          </a:solidFill>
                          <a:latin typeface="宋体" panose="02010600030101010101" pitchFamily="2" charset="-122"/>
                          <a:ea typeface="宋体" panose="02010600030101010101" pitchFamily="2" charset="-122"/>
                        </a:rPr>
                        <a:t>启动一个后台协程模拟耗时任务</a:t>
                      </a:r>
                      <a:endParaRPr lang="zh-CN" altLang="en-US"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7 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serviceScope.launch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8 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simulateLongTask()</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9 </a:t>
                      </a:r>
                      <a:r>
                        <a:rPr lang="en-US" altLang="zh-CN" sz="1600">
                          <a:solidFill>
                            <a:srgbClr val="008080"/>
                          </a:solidFill>
                          <a:latin typeface="宋体" panose="02010600030101010101" pitchFamily="2" charset="-122"/>
                          <a:ea typeface="宋体" panose="02010600030101010101" pitchFamily="2" charset="-122"/>
                        </a:rPr>
                        <a:t>            stopSelf() </a:t>
                      </a:r>
                      <a:r>
                        <a:rPr lang="en-US" altLang="zh-CN" sz="1600">
                          <a:solidFill>
                            <a:srgbClr val="008080"/>
                          </a:solidFill>
                          <a:latin typeface="宋体" panose="02010600030101010101" pitchFamily="2" charset="-122"/>
                          <a:ea typeface="宋体" panose="02010600030101010101" pitchFamily="2" charset="-122"/>
                        </a:rPr>
                        <a:t>             // </a:t>
                      </a:r>
                      <a:r>
                        <a:rPr lang="zh-CN" altLang="en-US" sz="1600">
                          <a:solidFill>
                            <a:srgbClr val="008080"/>
                          </a:solidFill>
                          <a:latin typeface="宋体" panose="02010600030101010101" pitchFamily="2" charset="-122"/>
                          <a:ea typeface="宋体" panose="02010600030101010101" pitchFamily="2" charset="-122"/>
                        </a:rPr>
                        <a:t>任务完成后停止服务</a:t>
                      </a:r>
                      <a:endParaRPr lang="zh-CN" altLang="en-US"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10 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11 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return START_NOT_STICKY</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12 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13</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14 </a:t>
                      </a:r>
                      <a:r>
                        <a:rPr lang="en-US" altLang="zh-CN" sz="1600">
                          <a:solidFill>
                            <a:srgbClr val="008080"/>
                          </a:solidFill>
                          <a:latin typeface="宋体" panose="02010600030101010101" pitchFamily="2" charset="-122"/>
                          <a:ea typeface="宋体" panose="02010600030101010101" pitchFamily="2" charset="-122"/>
                        </a:rPr>
                        <a:t> </a:t>
                      </a:r>
                      <a:endParaRPr lang="en-US" altLang="zh-CN" sz="16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5730240" y="4167505"/>
            <a:ext cx="6096000" cy="2306955"/>
          </a:xfrm>
          <a:prstGeom prst="rect">
            <a:avLst/>
          </a:prstGeom>
          <a:noFill/>
        </p:spPr>
        <p:txBody>
          <a:bodyPr wrap="square" rtlCol="0" anchor="t">
            <a:spAutoFit/>
          </a:bodyPr>
          <a:p>
            <a:pPr marL="1200150" lvl="2" indent="-285750">
              <a:buFont typeface="Arial" panose="020B0604020202020204" pitchFamily="34" charset="0"/>
              <a:buChar char="•"/>
            </a:pPr>
            <a:r>
              <a:rPr lang="zh-CN" altLang="en-US" dirty="0">
                <a:latin typeface="Times New Roman" panose="02020603050405020304" charset="0"/>
                <a:cs typeface="Times New Roman" panose="02020603050405020304" charset="0"/>
                <a:sym typeface="+mn-ea"/>
              </a:rPr>
              <a:t>第</a:t>
            </a:r>
            <a:r>
              <a:rPr lang="en-US" altLang="zh-CN" dirty="0">
                <a:latin typeface="Times New Roman" panose="02020603050405020304" charset="0"/>
                <a:cs typeface="Times New Roman" panose="02020603050405020304" charset="0"/>
                <a:sym typeface="+mn-ea"/>
              </a:rPr>
              <a:t>3</a:t>
            </a:r>
            <a:r>
              <a:rPr lang="zh-CN" altLang="en-US" dirty="0">
                <a:latin typeface="Times New Roman" panose="02020603050405020304" charset="0"/>
                <a:cs typeface="Times New Roman" panose="02020603050405020304" charset="0"/>
                <a:sym typeface="+mn-ea"/>
              </a:rPr>
              <a:t>行代码定义了协程作用域，运行在</a:t>
            </a:r>
            <a:r>
              <a:rPr lang="en-US" altLang="zh-CN" dirty="0">
                <a:latin typeface="Times New Roman" panose="02020603050405020304" charset="0"/>
                <a:cs typeface="Times New Roman" panose="02020603050405020304" charset="0"/>
                <a:sym typeface="+mn-ea"/>
              </a:rPr>
              <a:t>Dispatchers.Default</a:t>
            </a:r>
            <a:r>
              <a:rPr lang="zh-CN" altLang="en-US" dirty="0">
                <a:latin typeface="Times New Roman" panose="02020603050405020304" charset="0"/>
                <a:cs typeface="Times New Roman" panose="02020603050405020304" charset="0"/>
                <a:sym typeface="+mn-ea"/>
              </a:rPr>
              <a:t>这个调度器，用来执行</a:t>
            </a:r>
            <a:r>
              <a:rPr lang="en-US" altLang="zh-CN" dirty="0">
                <a:latin typeface="Times New Roman" panose="02020603050405020304" charset="0"/>
                <a:cs typeface="Times New Roman" panose="02020603050405020304" charset="0"/>
                <a:sym typeface="+mn-ea"/>
              </a:rPr>
              <a:t>CPU</a:t>
            </a:r>
            <a:r>
              <a:rPr lang="zh-CN" altLang="en-US" dirty="0">
                <a:latin typeface="Times New Roman" panose="02020603050405020304" charset="0"/>
                <a:cs typeface="Times New Roman" panose="02020603050405020304" charset="0"/>
                <a:sym typeface="+mn-ea"/>
              </a:rPr>
              <a:t>密集型工作的默认线程池，它不会阻塞主线程，适合在</a:t>
            </a:r>
            <a:r>
              <a:rPr lang="en-US" altLang="zh-CN" dirty="0">
                <a:latin typeface="Times New Roman" panose="02020603050405020304" charset="0"/>
                <a:cs typeface="Times New Roman" panose="02020603050405020304" charset="0"/>
                <a:sym typeface="+mn-ea"/>
              </a:rPr>
              <a:t>Service</a:t>
            </a:r>
            <a:r>
              <a:rPr lang="zh-CN" altLang="en-US" dirty="0">
                <a:latin typeface="Times New Roman" panose="02020603050405020304" charset="0"/>
                <a:cs typeface="Times New Roman" panose="02020603050405020304" charset="0"/>
                <a:sym typeface="+mn-ea"/>
              </a:rPr>
              <a:t>或后台任务中使用。</a:t>
            </a:r>
            <a:endParaRPr lang="zh-CN" altLang="en-US"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zh-CN" altLang="en-US" dirty="0">
                <a:latin typeface="Times New Roman" panose="02020603050405020304" charset="0"/>
                <a:cs typeface="Times New Roman" panose="02020603050405020304" charset="0"/>
                <a:sym typeface="+mn-ea"/>
              </a:rPr>
              <a:t>第</a:t>
            </a:r>
            <a:r>
              <a:rPr lang="en-US" altLang="zh-CN" dirty="0">
                <a:latin typeface="Times New Roman" panose="02020603050405020304" charset="0"/>
                <a:cs typeface="Times New Roman" panose="02020603050405020304" charset="0"/>
                <a:sym typeface="+mn-ea"/>
              </a:rPr>
              <a:t>7</a:t>
            </a:r>
            <a:r>
              <a:rPr lang="zh-CN" altLang="en-US" dirty="0">
                <a:latin typeface="Times New Roman" panose="02020603050405020304" charset="0"/>
                <a:cs typeface="Times New Roman" panose="02020603050405020304" charset="0"/>
                <a:sym typeface="+mn-ea"/>
              </a:rPr>
              <a:t>行代码</a:t>
            </a:r>
            <a:r>
              <a:rPr lang="en-US" altLang="zh-CN" dirty="0">
                <a:latin typeface="Times New Roman" panose="02020603050405020304" charset="0"/>
                <a:cs typeface="Times New Roman" panose="02020603050405020304" charset="0"/>
                <a:sym typeface="+mn-ea"/>
              </a:rPr>
              <a:t>serviceScope.launch</a:t>
            </a:r>
            <a:r>
              <a:rPr lang="zh-CN" altLang="en-US" dirty="0">
                <a:latin typeface="Times New Roman" panose="02020603050405020304" charset="0"/>
                <a:cs typeface="Times New Roman" panose="02020603050405020304" charset="0"/>
                <a:sym typeface="+mn-ea"/>
              </a:rPr>
              <a:t>启动了后台协程，用来执行耗时任务。</a:t>
            </a:r>
            <a:endParaRPr lang="zh-CN" altLang="en-US"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zh-CN" altLang="en-US" dirty="0">
                <a:latin typeface="Times New Roman" panose="02020603050405020304" charset="0"/>
                <a:cs typeface="Times New Roman" panose="02020603050405020304" charset="0"/>
                <a:sym typeface="+mn-ea"/>
              </a:rPr>
              <a:t>第</a:t>
            </a:r>
            <a:r>
              <a:rPr lang="en-US" altLang="zh-CN" dirty="0">
                <a:latin typeface="Times New Roman" panose="02020603050405020304" charset="0"/>
                <a:cs typeface="Times New Roman" panose="02020603050405020304" charset="0"/>
                <a:sym typeface="+mn-ea"/>
              </a:rPr>
              <a:t>9</a:t>
            </a:r>
            <a:r>
              <a:rPr lang="zh-CN" altLang="en-US" dirty="0">
                <a:latin typeface="Times New Roman" panose="02020603050405020304" charset="0"/>
                <a:cs typeface="Times New Roman" panose="02020603050405020304" charset="0"/>
                <a:sym typeface="+mn-ea"/>
              </a:rPr>
              <a:t>行代码</a:t>
            </a:r>
            <a:r>
              <a:rPr lang="en-US" altLang="zh-CN" dirty="0">
                <a:latin typeface="Times New Roman" panose="02020603050405020304" charset="0"/>
                <a:cs typeface="Times New Roman" panose="02020603050405020304" charset="0"/>
                <a:sym typeface="+mn-ea"/>
              </a:rPr>
              <a:t>stopSelf()</a:t>
            </a:r>
            <a:r>
              <a:rPr lang="zh-CN" altLang="en-US" dirty="0">
                <a:latin typeface="Times New Roman" panose="02020603050405020304" charset="0"/>
                <a:cs typeface="Times New Roman" panose="02020603050405020304" charset="0"/>
                <a:sym typeface="+mn-ea"/>
              </a:rPr>
              <a:t>会在任务完成后停止服务。</a:t>
            </a:r>
            <a:endParaRPr lang="zh-CN" altLang="en-US" dirty="0">
              <a:latin typeface="Times New Roman" panose="02020603050405020304" charset="0"/>
              <a:cs typeface="Times New Roman" panose="02020603050405020304" charset="0"/>
            </a:endParaRPr>
          </a:p>
          <a:p>
            <a:pPr lvl="2" indent="0">
              <a:buFont typeface="Arial" panose="020B0604020202020204" pitchFamily="34" charset="0"/>
              <a:buNone/>
            </a:pPr>
            <a:endParaRPr lang="zh-CN" altLang="en-US" dirty="0">
              <a:latin typeface="Times New Roman" panose="02020603050405020304" charset="0"/>
              <a:cs typeface="Times New Roman" panose="020206030504050203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协程</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657415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9.4.4 </a:t>
            </a:r>
            <a:r>
              <a:rPr lang="zh-CN" altLang="en-US" sz="3200" b="1" dirty="0">
                <a:latin typeface="Times New Roman" panose="02020603050405020304" charset="0"/>
                <a:ea typeface="宋体" panose="02010600030101010101" pitchFamily="2" charset="-122"/>
                <a:cs typeface="Times New Roman" panose="02020603050405020304" charset="0"/>
              </a:rPr>
              <a:t>协程示例</a:t>
            </a:r>
            <a:r>
              <a:rPr lang="zh-CN" altLang="en-US" sz="3200" b="1" dirty="0">
                <a:latin typeface="Times New Roman" panose="02020603050405020304" charset="0"/>
                <a:ea typeface="宋体" panose="02010600030101010101" pitchFamily="2" charset="-122"/>
                <a:cs typeface="Times New Roman" panose="02020603050405020304" charset="0"/>
              </a:rPr>
              <a:t>代码</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3" name="表格 2"/>
          <p:cNvGraphicFramePr/>
          <p:nvPr>
            <p:custDataLst>
              <p:tags r:id="rId2"/>
            </p:custDataLst>
          </p:nvPr>
        </p:nvGraphicFramePr>
        <p:xfrm>
          <a:off x="154940" y="2557780"/>
          <a:ext cx="9917430" cy="4232275"/>
        </p:xfrm>
        <a:graphic>
          <a:graphicData uri="http://schemas.openxmlformats.org/drawingml/2006/table">
            <a:tbl>
              <a:tblPr/>
              <a:tblGrid>
                <a:gridCol w="9917430"/>
              </a:tblGrid>
              <a:tr h="42322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private suspend fun simulateLongTask()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模拟耗时任务（如下载、计算等）</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for (i in 1..3)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withContext(Dispatchers.Main)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18 </a:t>
                      </a:r>
                      <a:r>
                        <a:rPr lang="en-US" altLang="zh-CN" sz="1400">
                          <a:solidFill>
                            <a:srgbClr val="008080"/>
                          </a:solidFill>
                          <a:latin typeface="宋体" panose="02010600030101010101" pitchFamily="2" charset="-122"/>
                          <a:ea typeface="宋体" panose="02010600030101010101" pitchFamily="2" charset="-122"/>
                        </a:rPr>
                        <a:t>                Toast.makeText(this@LongTaskService, "</a:t>
                      </a:r>
                      <a:r>
                        <a:rPr lang="zh-CN" altLang="en-US" sz="1400">
                          <a:solidFill>
                            <a:srgbClr val="008080"/>
                          </a:solidFill>
                          <a:latin typeface="宋体" panose="02010600030101010101" pitchFamily="2" charset="-122"/>
                          <a:ea typeface="宋体" panose="02010600030101010101" pitchFamily="2" charset="-122"/>
                        </a:rPr>
                        <a:t>正在执行任务：第 </a:t>
                      </a:r>
                      <a:r>
                        <a:rPr lang="en-US" altLang="zh-CN" sz="1400">
                          <a:solidFill>
                            <a:srgbClr val="008080"/>
                          </a:solidFill>
                          <a:latin typeface="宋体" panose="02010600030101010101" pitchFamily="2" charset="-122"/>
                          <a:ea typeface="宋体" panose="02010600030101010101" pitchFamily="2" charset="-122"/>
                        </a:rPr>
                        <a:t>$i </a:t>
                      </a:r>
                      <a:r>
                        <a:rPr lang="zh-CN" altLang="en-US" sz="1400">
                          <a:solidFill>
                            <a:srgbClr val="008080"/>
                          </a:solidFill>
                          <a:latin typeface="宋体" panose="02010600030101010101" pitchFamily="2" charset="-122"/>
                          <a:ea typeface="宋体" panose="02010600030101010101" pitchFamily="2" charset="-122"/>
                        </a:rPr>
                        <a:t>次输出</a:t>
                      </a:r>
                      <a:r>
                        <a:rPr lang="en-US" altLang="zh-CN" sz="1400">
                          <a:solidFill>
                            <a:srgbClr val="008080"/>
                          </a:solidFill>
                          <a:latin typeface="宋体" panose="02010600030101010101" pitchFamily="2" charset="-122"/>
                          <a:ea typeface="宋体" panose="02010600030101010101" pitchFamily="2" charset="-122"/>
                        </a:rPr>
                        <a:t>", Toast.LENGTH_SHORT).show()</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20 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正在执行任务：第 </a:t>
                      </a:r>
                      <a:r>
                        <a:rPr lang="en-US" altLang="zh-CN" sz="1400">
                          <a:solidFill>
                            <a:srgbClr val="008080"/>
                          </a:solidFill>
                          <a:latin typeface="宋体" panose="02010600030101010101" pitchFamily="2" charset="-122"/>
                          <a:ea typeface="宋体" panose="02010600030101010101" pitchFamily="2" charset="-122"/>
                        </a:rPr>
                        <a:t>$i </a:t>
                      </a:r>
                      <a:r>
                        <a:rPr lang="zh-CN" altLang="en-US" sz="1400">
                          <a:solidFill>
                            <a:srgbClr val="008080"/>
                          </a:solidFill>
                          <a:latin typeface="宋体" panose="02010600030101010101" pitchFamily="2" charset="-122"/>
                          <a:ea typeface="宋体" panose="02010600030101010101" pitchFamily="2" charset="-122"/>
                        </a:rPr>
                        <a:t>次输出</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21 </a:t>
                      </a:r>
                      <a:r>
                        <a:rPr lang="en-US" altLang="zh-CN" sz="1400">
                          <a:solidFill>
                            <a:srgbClr val="008080"/>
                          </a:solidFill>
                          <a:latin typeface="宋体" panose="02010600030101010101" pitchFamily="2" charset="-122"/>
                          <a:ea typeface="宋体" panose="02010600030101010101" pitchFamily="2" charset="-122"/>
                        </a:rPr>
                        <a:t>            delay(3000) // </a:t>
                      </a:r>
                      <a:r>
                        <a:rPr lang="zh-CN" altLang="en-US" sz="1400">
                          <a:solidFill>
                            <a:srgbClr val="008080"/>
                          </a:solidFill>
                          <a:latin typeface="宋体" panose="02010600030101010101" pitchFamily="2" charset="-122"/>
                          <a:ea typeface="宋体" panose="02010600030101010101" pitchFamily="2" charset="-122"/>
                        </a:rPr>
                        <a:t>每</a:t>
                      </a:r>
                      <a:r>
                        <a:rPr lang="en-US" altLang="zh-CN" sz="1400">
                          <a:solidFill>
                            <a:srgbClr val="008080"/>
                          </a:solidFill>
                          <a:latin typeface="宋体" panose="02010600030101010101" pitchFamily="2" charset="-122"/>
                          <a:ea typeface="宋体" panose="02010600030101010101" pitchFamily="2" charset="-122"/>
                        </a:rPr>
                        <a:t>3</a:t>
                      </a:r>
                      <a:r>
                        <a:rPr lang="zh-CN" altLang="en-US" sz="1400">
                          <a:solidFill>
                            <a:srgbClr val="008080"/>
                          </a:solidFill>
                          <a:latin typeface="宋体" panose="02010600030101010101" pitchFamily="2" charset="-122"/>
                          <a:ea typeface="宋体" panose="02010600030101010101" pitchFamily="2" charset="-122"/>
                        </a:rPr>
                        <a:t>秒打印一次</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onDestroy()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super.onDestroy()</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println("onDestroy()")</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28 </a:t>
                      </a:r>
                      <a:r>
                        <a:rPr lang="en-US" altLang="zh-CN" sz="1400">
                          <a:solidFill>
                            <a:srgbClr val="008080"/>
                          </a:solidFill>
                          <a:latin typeface="宋体" panose="02010600030101010101" pitchFamily="2" charset="-122"/>
                          <a:ea typeface="宋体" panose="02010600030101010101" pitchFamily="2" charset="-122"/>
                        </a:rPr>
                        <a:t>        serviceScope.cancel()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避免内存泄漏</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onBind(intent: Intent?): IBinder? =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32 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5951220" y="3832225"/>
            <a:ext cx="6096000" cy="2061210"/>
          </a:xfrm>
          <a:prstGeom prst="rect">
            <a:avLst/>
          </a:prstGeom>
          <a:noFill/>
        </p:spPr>
        <p:txBody>
          <a:bodyPr wrap="square" rtlCol="0" anchor="t">
            <a:spAutoFit/>
          </a:bodyPr>
          <a:p>
            <a:pPr marL="1200150" lvl="2" indent="-285750">
              <a:buFont typeface="Arial" panose="020B0604020202020204" pitchFamily="34" charset="0"/>
              <a:buChar char="•"/>
            </a:pPr>
            <a:r>
              <a:rPr lang="zh-CN" altLang="en-US" sz="1600" dirty="0">
                <a:latin typeface="Times New Roman" panose="02020603050405020304" charset="0"/>
                <a:cs typeface="Times New Roman" panose="02020603050405020304" charset="0"/>
                <a:sym typeface="+mn-ea"/>
              </a:rPr>
              <a:t>第</a:t>
            </a:r>
            <a:r>
              <a:rPr lang="en-US" altLang="zh-CN" sz="1600" dirty="0">
                <a:latin typeface="Times New Roman" panose="02020603050405020304" charset="0"/>
                <a:cs typeface="Times New Roman" panose="02020603050405020304" charset="0"/>
                <a:sym typeface="+mn-ea"/>
              </a:rPr>
              <a:t>14</a:t>
            </a:r>
            <a:r>
              <a:rPr lang="zh-CN" altLang="en-US" sz="1600" dirty="0">
                <a:latin typeface="Times New Roman" panose="02020603050405020304" charset="0"/>
                <a:cs typeface="Times New Roman" panose="02020603050405020304" charset="0"/>
                <a:sym typeface="+mn-ea"/>
              </a:rPr>
              <a:t>行到第</a:t>
            </a:r>
            <a:r>
              <a:rPr lang="en-US" altLang="zh-CN" sz="1600" dirty="0">
                <a:latin typeface="Times New Roman" panose="02020603050405020304" charset="0"/>
                <a:cs typeface="Times New Roman" panose="02020603050405020304" charset="0"/>
                <a:sym typeface="+mn-ea"/>
              </a:rPr>
              <a:t>27</a:t>
            </a:r>
            <a:r>
              <a:rPr lang="zh-CN" altLang="en-US" sz="1600" dirty="0">
                <a:latin typeface="Times New Roman" panose="02020603050405020304" charset="0"/>
                <a:cs typeface="Times New Roman" panose="02020603050405020304" charset="0"/>
                <a:sym typeface="+mn-ea"/>
              </a:rPr>
              <a:t>行代码定义了一个耗时任务。第</a:t>
            </a:r>
            <a:r>
              <a:rPr lang="en-US" altLang="zh-CN" sz="1600" dirty="0">
                <a:latin typeface="Times New Roman" panose="02020603050405020304" charset="0"/>
                <a:cs typeface="Times New Roman" panose="02020603050405020304" charset="0"/>
                <a:sym typeface="+mn-ea"/>
              </a:rPr>
              <a:t>21</a:t>
            </a:r>
            <a:r>
              <a:rPr lang="zh-CN" altLang="en-US" sz="1600" dirty="0">
                <a:latin typeface="Times New Roman" panose="02020603050405020304" charset="0"/>
                <a:cs typeface="Times New Roman" panose="02020603050405020304" charset="0"/>
                <a:sym typeface="+mn-ea"/>
              </a:rPr>
              <a:t>行代码使用</a:t>
            </a:r>
            <a:r>
              <a:rPr lang="en-US" altLang="zh-CN" sz="1600" dirty="0">
                <a:latin typeface="Times New Roman" panose="02020603050405020304" charset="0"/>
                <a:cs typeface="Times New Roman" panose="02020603050405020304" charset="0"/>
                <a:sym typeface="+mn-ea"/>
              </a:rPr>
              <a:t>delay(3000)</a:t>
            </a:r>
            <a:r>
              <a:rPr lang="zh-CN" altLang="en-US" sz="1600" dirty="0">
                <a:latin typeface="Times New Roman" panose="02020603050405020304" charset="0"/>
                <a:cs typeface="Times New Roman" panose="02020603050405020304" charset="0"/>
                <a:sym typeface="+mn-ea"/>
              </a:rPr>
              <a:t>进行延迟，用来模拟耗时任务。</a:t>
            </a:r>
            <a:endParaRPr lang="zh-CN" alt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zh-CN" altLang="en-US" sz="1600" dirty="0">
                <a:latin typeface="Times New Roman" panose="02020603050405020304" charset="0"/>
                <a:cs typeface="Times New Roman" panose="02020603050405020304" charset="0"/>
                <a:sym typeface="+mn-ea"/>
              </a:rPr>
              <a:t>第</a:t>
            </a:r>
            <a:r>
              <a:rPr lang="en-US" altLang="zh-CN" sz="1600" dirty="0">
                <a:latin typeface="Times New Roman" panose="02020603050405020304" charset="0"/>
                <a:cs typeface="Times New Roman" panose="02020603050405020304" charset="0"/>
                <a:sym typeface="+mn-ea"/>
              </a:rPr>
              <a:t>17</a:t>
            </a:r>
            <a:r>
              <a:rPr lang="zh-CN" altLang="en-US" sz="1600" dirty="0">
                <a:latin typeface="Times New Roman" panose="02020603050405020304" charset="0"/>
                <a:cs typeface="Times New Roman" panose="02020603050405020304" charset="0"/>
                <a:sym typeface="+mn-ea"/>
              </a:rPr>
              <a:t>行到第</a:t>
            </a:r>
            <a:r>
              <a:rPr lang="en-US" altLang="zh-CN" sz="1600" dirty="0">
                <a:latin typeface="Times New Roman" panose="02020603050405020304" charset="0"/>
                <a:cs typeface="Times New Roman" panose="02020603050405020304" charset="0"/>
                <a:sym typeface="+mn-ea"/>
              </a:rPr>
              <a:t>19</a:t>
            </a:r>
            <a:r>
              <a:rPr lang="zh-CN" altLang="en-US" sz="1600" dirty="0">
                <a:latin typeface="Times New Roman" panose="02020603050405020304" charset="0"/>
                <a:cs typeface="Times New Roman" panose="02020603050405020304" charset="0"/>
                <a:sym typeface="+mn-ea"/>
              </a:rPr>
              <a:t>行代码，在协程中进行了</a:t>
            </a:r>
            <a:r>
              <a:rPr lang="en-US" altLang="zh-CN" sz="1600" dirty="0">
                <a:latin typeface="Times New Roman" panose="02020603050405020304" charset="0"/>
                <a:cs typeface="Times New Roman" panose="02020603050405020304" charset="0"/>
                <a:sym typeface="+mn-ea"/>
              </a:rPr>
              <a:t>UI</a:t>
            </a:r>
            <a:r>
              <a:rPr lang="zh-CN" altLang="en-US" sz="1600" dirty="0">
                <a:latin typeface="Times New Roman" panose="02020603050405020304" charset="0"/>
                <a:cs typeface="Times New Roman" panose="02020603050405020304" charset="0"/>
                <a:sym typeface="+mn-ea"/>
              </a:rPr>
              <a:t>操作，使用了</a:t>
            </a:r>
            <a:r>
              <a:rPr lang="en-US" altLang="zh-CN" sz="1600" dirty="0">
                <a:latin typeface="Times New Roman" panose="02020603050405020304" charset="0"/>
                <a:cs typeface="Times New Roman" panose="02020603050405020304" charset="0"/>
                <a:sym typeface="+mn-ea"/>
              </a:rPr>
              <a:t>Toast</a:t>
            </a:r>
            <a:r>
              <a:rPr lang="zh-CN" altLang="en-US" sz="1600" dirty="0">
                <a:latin typeface="Times New Roman" panose="02020603050405020304" charset="0"/>
                <a:cs typeface="Times New Roman" panose="02020603050405020304" charset="0"/>
                <a:sym typeface="+mn-ea"/>
              </a:rPr>
              <a:t>。因为协程不在主线程，而</a:t>
            </a:r>
            <a:r>
              <a:rPr lang="en-US" altLang="zh-CN" sz="1600" dirty="0">
                <a:latin typeface="Times New Roman" panose="02020603050405020304" charset="0"/>
                <a:cs typeface="Times New Roman" panose="02020603050405020304" charset="0"/>
                <a:sym typeface="+mn-ea"/>
              </a:rPr>
              <a:t>UI</a:t>
            </a:r>
            <a:r>
              <a:rPr lang="zh-CN" altLang="en-US" sz="1600" dirty="0">
                <a:latin typeface="Times New Roman" panose="02020603050405020304" charset="0"/>
                <a:cs typeface="Times New Roman" panose="02020603050405020304" charset="0"/>
                <a:sym typeface="+mn-ea"/>
              </a:rPr>
              <a:t>操作需要在主线程上进行，因此使用</a:t>
            </a:r>
            <a:r>
              <a:rPr lang="en-US" altLang="zh-CN" sz="1600" dirty="0">
                <a:latin typeface="Times New Roman" panose="02020603050405020304" charset="0"/>
                <a:cs typeface="Times New Roman" panose="02020603050405020304" charset="0"/>
                <a:sym typeface="+mn-ea"/>
              </a:rPr>
              <a:t>withContext(Dispatchers.Main)</a:t>
            </a:r>
            <a:r>
              <a:rPr lang="zh-CN" altLang="en-US" sz="1600" dirty="0">
                <a:latin typeface="Times New Roman" panose="02020603050405020304" charset="0"/>
                <a:cs typeface="Times New Roman" panose="02020603050405020304" charset="0"/>
                <a:sym typeface="+mn-ea"/>
              </a:rPr>
              <a:t>切换到主线程，然后再进行</a:t>
            </a:r>
            <a:r>
              <a:rPr lang="en-US" altLang="zh-CN" sz="1600" dirty="0">
                <a:latin typeface="Times New Roman" panose="02020603050405020304" charset="0"/>
                <a:cs typeface="Times New Roman" panose="02020603050405020304" charset="0"/>
                <a:sym typeface="+mn-ea"/>
              </a:rPr>
              <a:t>UI</a:t>
            </a:r>
            <a:r>
              <a:rPr lang="zh-CN" altLang="en-US" sz="1600" dirty="0">
                <a:latin typeface="Times New Roman" panose="02020603050405020304" charset="0"/>
                <a:cs typeface="Times New Roman" panose="02020603050405020304" charset="0"/>
                <a:sym typeface="+mn-ea"/>
              </a:rPr>
              <a:t>操作。</a:t>
            </a:r>
            <a:endParaRPr lang="zh-CN" altLang="en-US" sz="16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zh-CN" altLang="en-US" sz="1600" dirty="0">
                <a:latin typeface="Times New Roman" panose="02020603050405020304" charset="0"/>
                <a:cs typeface="Times New Roman" panose="02020603050405020304" charset="0"/>
                <a:sym typeface="+mn-ea"/>
              </a:rPr>
              <a:t>第</a:t>
            </a:r>
            <a:r>
              <a:rPr lang="en-US" altLang="zh-CN" sz="1600" dirty="0">
                <a:latin typeface="Times New Roman" panose="02020603050405020304" charset="0"/>
                <a:cs typeface="Times New Roman" panose="02020603050405020304" charset="0"/>
                <a:sym typeface="+mn-ea"/>
              </a:rPr>
              <a:t>28</a:t>
            </a:r>
            <a:r>
              <a:rPr lang="zh-CN" altLang="en-US" sz="1600" dirty="0">
                <a:latin typeface="Times New Roman" panose="02020603050405020304" charset="0"/>
                <a:cs typeface="Times New Roman" panose="02020603050405020304" charset="0"/>
                <a:sym typeface="+mn-ea"/>
              </a:rPr>
              <a:t>行代码</a:t>
            </a:r>
            <a:r>
              <a:rPr lang="en-US" altLang="zh-CN" sz="1600" dirty="0">
                <a:latin typeface="Times New Roman" panose="02020603050405020304" charset="0"/>
                <a:cs typeface="Times New Roman" panose="02020603050405020304" charset="0"/>
                <a:sym typeface="+mn-ea"/>
              </a:rPr>
              <a:t>serviceScope.cancel()</a:t>
            </a:r>
            <a:r>
              <a:rPr lang="zh-CN" altLang="en-US" sz="1600" dirty="0">
                <a:latin typeface="Times New Roman" panose="02020603050405020304" charset="0"/>
                <a:cs typeface="Times New Roman" panose="02020603050405020304" charset="0"/>
                <a:sym typeface="+mn-ea"/>
              </a:rPr>
              <a:t>用来清理协程资源，防止内存泄漏。</a:t>
            </a:r>
            <a:endParaRPr lang="zh-CN" altLang="en-US" sz="1600" dirty="0">
              <a:latin typeface="Times New Roman" panose="02020603050405020304" charset="0"/>
              <a:cs typeface="Times New Roman" panose="0202060305040502030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27938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9.5.1 </a:t>
            </a:r>
            <a:r>
              <a:rPr lang="zh-CN" altLang="en-US" sz="3200" b="1" dirty="0">
                <a:latin typeface="Times New Roman" panose="02020603050405020304" charset="0"/>
                <a:ea typeface="宋体" panose="02010600030101010101" pitchFamily="2" charset="-122"/>
                <a:cs typeface="Times New Roman" panose="02020603050405020304" charset="0"/>
              </a:rPr>
              <a:t>进程间</a:t>
            </a:r>
            <a:r>
              <a:rPr lang="zh-CN" altLang="en-US" sz="3200" b="1" dirty="0">
                <a:latin typeface="Times New Roman" panose="02020603050405020304" charset="0"/>
                <a:ea typeface="宋体" panose="02010600030101010101" pitchFamily="2" charset="-122"/>
                <a:cs typeface="Times New Roman" panose="02020603050405020304" charset="0"/>
              </a:rPr>
              <a:t>通信</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在</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系统中，每个应用程序在各自的进程中运行，而且出于安全原因的考虑，这些进程之间彼此是隔离的。</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在</a:t>
            </a:r>
            <a:r>
              <a:rPr lang="en-US" altLang="zh-CN" sz="2100" dirty="0">
                <a:latin typeface="Times New Roman" panose="02020603050405020304" charset="0"/>
                <a:cs typeface="Times New Roman" panose="02020603050405020304" charset="0"/>
              </a:rPr>
              <a:t>Unix/Linux</a:t>
            </a:r>
            <a:r>
              <a:rPr lang="zh-CN" altLang="en-US" sz="2100" dirty="0">
                <a:latin typeface="Times New Roman" panose="02020603050405020304" charset="0"/>
                <a:cs typeface="Times New Roman" panose="02020603050405020304" charset="0"/>
              </a:rPr>
              <a:t>系统中，传统的</a:t>
            </a:r>
            <a:r>
              <a:rPr lang="en-US" altLang="zh-CN" sz="2100" dirty="0">
                <a:latin typeface="Times New Roman" panose="02020603050405020304" charset="0"/>
                <a:cs typeface="Times New Roman" panose="02020603050405020304" charset="0"/>
              </a:rPr>
              <a:t> IPC </a:t>
            </a:r>
            <a:r>
              <a:rPr lang="zh-CN" altLang="en-US" sz="2100" dirty="0">
                <a:latin typeface="Times New Roman" panose="02020603050405020304" charset="0"/>
                <a:cs typeface="Times New Roman" panose="02020603050405020304" charset="0"/>
              </a:rPr>
              <a:t>机制包括共享内存、管道、消息队列和</a:t>
            </a:r>
            <a:r>
              <a:rPr lang="en-US" altLang="zh-CN" sz="2100" dirty="0">
                <a:latin typeface="Times New Roman" panose="02020603050405020304" charset="0"/>
                <a:cs typeface="Times New Roman" panose="02020603050405020304" charset="0"/>
              </a:rPr>
              <a:t> socket </a:t>
            </a:r>
            <a:r>
              <a:rPr lang="zh-CN" altLang="en-US" sz="2100" dirty="0">
                <a:latin typeface="Times New Roman" panose="02020603050405020304" charset="0"/>
                <a:cs typeface="Times New Roman" panose="02020603050405020304" charset="0"/>
              </a:rPr>
              <a:t>等。虽然功能强大，但这些机制通常使用复杂、调试困难，不太适合</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应用程序间轻量、安全的通信需求。</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系统允许应用通过</a:t>
            </a:r>
            <a:r>
              <a:rPr lang="en-US" altLang="zh-CN" sz="2100" dirty="0">
                <a:latin typeface="Times New Roman" panose="02020603050405020304" charset="0"/>
                <a:cs typeface="Times New Roman" panose="02020603050405020304" charset="0"/>
              </a:rPr>
              <a:t>Intent</a:t>
            </a:r>
            <a:r>
              <a:rPr lang="zh-CN" altLang="en-US" sz="2100" dirty="0">
                <a:latin typeface="Times New Roman" panose="02020603050405020304" charset="0"/>
                <a:cs typeface="Times New Roman" panose="02020603050405020304" charset="0"/>
              </a:rPr>
              <a:t>启动其他</a:t>
            </a:r>
            <a:r>
              <a:rPr lang="en-US" altLang="zh-CN" sz="2100" dirty="0">
                <a:latin typeface="Times New Roman" panose="02020603050405020304" charset="0"/>
                <a:cs typeface="Times New Roman" panose="02020603050405020304" charset="0"/>
              </a:rPr>
              <a:t>Activity</a:t>
            </a:r>
            <a:r>
              <a:rPr lang="zh-CN" altLang="en-US" sz="2100" dirty="0">
                <a:latin typeface="Times New Roman" panose="02020603050405020304" charset="0"/>
                <a:cs typeface="Times New Roman" panose="02020603050405020304" charset="0"/>
              </a:rPr>
              <a:t>或</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，并携带必要的数据。作为一种轻量级通信方式，</a:t>
            </a:r>
            <a:r>
              <a:rPr lang="en-US" altLang="zh-CN" sz="2100" dirty="0">
                <a:latin typeface="Times New Roman" panose="02020603050405020304" charset="0"/>
                <a:cs typeface="Times New Roman" panose="02020603050405020304" charset="0"/>
              </a:rPr>
              <a:t>Intent</a:t>
            </a:r>
            <a:r>
              <a:rPr lang="zh-CN" altLang="en-US" sz="2100" dirty="0">
                <a:latin typeface="Times New Roman" panose="02020603050405020304" charset="0"/>
                <a:cs typeface="Times New Roman" panose="02020603050405020304" charset="0"/>
              </a:rPr>
              <a:t>简洁、高效，适合在组件之间传递数据和触发行为。</a:t>
            </a: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27938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9.5.1 </a:t>
            </a:r>
            <a:r>
              <a:rPr lang="zh-CN" altLang="en-US" sz="3200" b="1" dirty="0">
                <a:latin typeface="Times New Roman" panose="02020603050405020304" charset="0"/>
                <a:ea typeface="宋体" panose="02010600030101010101" pitchFamily="2" charset="-122"/>
                <a:cs typeface="Times New Roman" panose="02020603050405020304" charset="0"/>
              </a:rPr>
              <a:t>进程间</a:t>
            </a:r>
            <a:r>
              <a:rPr lang="zh-CN" altLang="en-US" sz="3200" b="1" dirty="0">
                <a:latin typeface="Times New Roman" panose="02020603050405020304" charset="0"/>
                <a:ea typeface="宋体" panose="02010600030101010101" pitchFamily="2" charset="-122"/>
                <a:cs typeface="Times New Roman" panose="02020603050405020304" charset="0"/>
              </a:rPr>
              <a:t>通信</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sym typeface="+mn-ea"/>
              </a:rPr>
              <a:t>与传统的</a:t>
            </a:r>
            <a:r>
              <a:rPr lang="en-US" altLang="zh-CN" sz="2100" dirty="0">
                <a:latin typeface="Times New Roman" panose="02020603050405020304" charset="0"/>
                <a:cs typeface="Times New Roman" panose="02020603050405020304" charset="0"/>
                <a:sym typeface="+mn-ea"/>
              </a:rPr>
              <a:t> IPC </a:t>
            </a:r>
            <a:r>
              <a:rPr lang="zh-CN" altLang="en-US" sz="2100" dirty="0">
                <a:latin typeface="Times New Roman" panose="02020603050405020304" charset="0"/>
                <a:cs typeface="Times New Roman" panose="02020603050405020304" charset="0"/>
                <a:sym typeface="+mn-ea"/>
              </a:rPr>
              <a:t>机制（如</a:t>
            </a:r>
            <a:r>
              <a:rPr lang="en-US" altLang="zh-CN" sz="2100" dirty="0">
                <a:latin typeface="Times New Roman" panose="02020603050405020304" charset="0"/>
                <a:cs typeface="Times New Roman" panose="02020603050405020304" charset="0"/>
                <a:sym typeface="+mn-ea"/>
              </a:rPr>
              <a:t> socket</a:t>
            </a:r>
            <a:r>
              <a:rPr lang="zh-CN" altLang="en-US" sz="2100" dirty="0">
                <a:latin typeface="Times New Roman" panose="02020603050405020304" charset="0"/>
                <a:cs typeface="Times New Roman" panose="02020603050405020304" charset="0"/>
                <a:sym typeface="+mn-ea"/>
              </a:rPr>
              <a:t>、共享内存等）相比，远程服务具有以下优势：</a:t>
            </a:r>
            <a:endParaRPr lang="zh-CN" altLang="en-US" sz="2100" dirty="0">
              <a:latin typeface="Times New Roman" panose="02020603050405020304" charset="0"/>
              <a:cs typeface="Times New Roman" panose="02020603050405020304" charset="0"/>
              <a:sym typeface="+mn-ea"/>
            </a:endParaRPr>
          </a:p>
          <a:p>
            <a:pPr lvl="3"/>
            <a:r>
              <a:rPr lang="zh-CN" altLang="en-US" sz="1890" dirty="0">
                <a:latin typeface="Times New Roman" panose="02020603050405020304" charset="0"/>
                <a:cs typeface="Times New Roman" panose="02020603050405020304" charset="0"/>
                <a:sym typeface="+mn-ea"/>
              </a:rPr>
              <a:t>类型安全，明确定义的方法签名，避免传参错误；</a:t>
            </a:r>
            <a:endParaRPr lang="zh-CN" altLang="en-US" sz="1890" dirty="0">
              <a:latin typeface="Times New Roman" panose="02020603050405020304" charset="0"/>
              <a:cs typeface="Times New Roman" panose="02020603050405020304" charset="0"/>
              <a:sym typeface="+mn-ea"/>
            </a:endParaRPr>
          </a:p>
          <a:p>
            <a:pPr lvl="3"/>
            <a:r>
              <a:rPr lang="zh-CN" altLang="en-US" sz="1890" dirty="0">
                <a:latin typeface="Times New Roman" panose="02020603050405020304" charset="0"/>
                <a:cs typeface="Times New Roman" panose="02020603050405020304" charset="0"/>
                <a:sym typeface="+mn-ea"/>
              </a:rPr>
              <a:t>高效性基于</a:t>
            </a:r>
            <a:r>
              <a:rPr lang="en-US" altLang="zh-CN" sz="1890" dirty="0">
                <a:latin typeface="Times New Roman" panose="02020603050405020304" charset="0"/>
                <a:cs typeface="Times New Roman" panose="02020603050405020304" charset="0"/>
                <a:sym typeface="+mn-ea"/>
              </a:rPr>
              <a:t>Binder</a:t>
            </a:r>
            <a:r>
              <a:rPr lang="zh-CN" altLang="en-US" sz="1890" dirty="0">
                <a:latin typeface="Times New Roman" panose="02020603050405020304" charset="0"/>
                <a:cs typeface="Times New Roman" panose="02020603050405020304" charset="0"/>
                <a:sym typeface="+mn-ea"/>
              </a:rPr>
              <a:t>驱动，性能优于传统</a:t>
            </a:r>
            <a:r>
              <a:rPr lang="en-US" altLang="zh-CN" sz="1890" dirty="0">
                <a:latin typeface="Times New Roman" panose="02020603050405020304" charset="0"/>
                <a:cs typeface="Times New Roman" panose="02020603050405020304" charset="0"/>
                <a:sym typeface="+mn-ea"/>
              </a:rPr>
              <a:t>IPC</a:t>
            </a:r>
            <a:r>
              <a:rPr lang="zh-CN" altLang="en-US" sz="1890" dirty="0">
                <a:latin typeface="Times New Roman" panose="02020603050405020304" charset="0"/>
                <a:cs typeface="Times New Roman" panose="02020603050405020304" charset="0"/>
                <a:sym typeface="+mn-ea"/>
              </a:rPr>
              <a:t>；</a:t>
            </a:r>
            <a:endParaRPr lang="zh-CN" altLang="en-US" sz="1890" dirty="0">
              <a:latin typeface="Times New Roman" panose="02020603050405020304" charset="0"/>
              <a:cs typeface="Times New Roman" panose="02020603050405020304" charset="0"/>
              <a:sym typeface="+mn-ea"/>
            </a:endParaRPr>
          </a:p>
          <a:p>
            <a:pPr lvl="3"/>
            <a:r>
              <a:rPr lang="zh-CN" altLang="en-US" sz="1890" dirty="0">
                <a:latin typeface="Times New Roman" panose="02020603050405020304" charset="0"/>
                <a:cs typeface="Times New Roman" panose="02020603050405020304" charset="0"/>
                <a:sym typeface="+mn-ea"/>
              </a:rPr>
              <a:t>抽象性好，对开发者屏蔽底层细节，提升开发效率；</a:t>
            </a:r>
            <a:endParaRPr lang="zh-CN" altLang="en-US" sz="1890" dirty="0">
              <a:latin typeface="Times New Roman" panose="02020603050405020304" charset="0"/>
              <a:cs typeface="Times New Roman" panose="02020603050405020304" charset="0"/>
              <a:sym typeface="+mn-ea"/>
            </a:endParaRPr>
          </a:p>
          <a:p>
            <a:pPr lvl="3"/>
            <a:r>
              <a:rPr lang="zh-CN" altLang="en-US" sz="1890" dirty="0">
                <a:latin typeface="Times New Roman" panose="02020603050405020304" charset="0"/>
                <a:cs typeface="Times New Roman" panose="02020603050405020304" charset="0"/>
                <a:sym typeface="+mn-ea"/>
              </a:rPr>
              <a:t>适用于多应用协同：支持不同</a:t>
            </a:r>
            <a:r>
              <a:rPr lang="en-US" altLang="zh-CN" sz="1890" dirty="0">
                <a:latin typeface="Times New Roman" panose="02020603050405020304" charset="0"/>
                <a:cs typeface="Times New Roman" panose="02020603050405020304" charset="0"/>
                <a:sym typeface="+mn-ea"/>
              </a:rPr>
              <a:t>App</a:t>
            </a:r>
            <a:r>
              <a:rPr lang="zh-CN" altLang="en-US" sz="1890" dirty="0">
                <a:latin typeface="Times New Roman" panose="02020603050405020304" charset="0"/>
                <a:cs typeface="Times New Roman" panose="02020603050405020304" charset="0"/>
                <a:sym typeface="+mn-ea"/>
              </a:rPr>
              <a:t>之间安全通信，广泛用于系统服务、三方</a:t>
            </a:r>
            <a:r>
              <a:rPr lang="en-US" altLang="zh-CN" sz="1890" dirty="0">
                <a:latin typeface="Times New Roman" panose="02020603050405020304" charset="0"/>
                <a:cs typeface="Times New Roman" panose="02020603050405020304" charset="0"/>
                <a:sym typeface="+mn-ea"/>
              </a:rPr>
              <a:t>SDK</a:t>
            </a:r>
            <a:r>
              <a:rPr lang="zh-CN" altLang="en-US" sz="1890" dirty="0">
                <a:latin typeface="Times New Roman" panose="02020603050405020304" charset="0"/>
                <a:cs typeface="Times New Roman" panose="02020603050405020304" charset="0"/>
                <a:sym typeface="+mn-ea"/>
              </a:rPr>
              <a:t>接口等场景。</a:t>
            </a:r>
            <a:endParaRPr lang="zh-CN" altLang="en-US" sz="189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sym typeface="+mn-ea"/>
              </a:rPr>
              <a:t>在</a:t>
            </a:r>
            <a:r>
              <a:rPr lang="en-US" altLang="zh-CN" sz="2100" dirty="0">
                <a:latin typeface="Times New Roman" panose="02020603050405020304" charset="0"/>
                <a:cs typeface="Times New Roman" panose="02020603050405020304" charset="0"/>
                <a:sym typeface="+mn-ea"/>
              </a:rPr>
              <a:t>Android</a:t>
            </a:r>
            <a:r>
              <a:rPr lang="zh-CN" altLang="en-US" sz="2100" dirty="0">
                <a:latin typeface="Times New Roman" panose="02020603050405020304" charset="0"/>
                <a:cs typeface="Times New Roman" panose="02020603050405020304" charset="0"/>
                <a:sym typeface="+mn-ea"/>
              </a:rPr>
              <a:t>系统中使用远程服务，一般按照以下三个步骤实现。</a:t>
            </a:r>
            <a:endParaRPr lang="zh-CN" altLang="en-US" sz="2100" dirty="0">
              <a:latin typeface="Times New Roman" panose="02020603050405020304" charset="0"/>
              <a:cs typeface="Times New Roman" panose="02020603050405020304" charset="0"/>
              <a:sym typeface="+mn-ea"/>
            </a:endParaRPr>
          </a:p>
          <a:p>
            <a:pPr lvl="3"/>
            <a:r>
              <a:rPr lang="zh-CN" altLang="en-US" sz="1890" dirty="0">
                <a:latin typeface="Times New Roman" panose="02020603050405020304" charset="0"/>
                <a:cs typeface="Times New Roman" panose="02020603050405020304" charset="0"/>
                <a:sym typeface="+mn-ea"/>
              </a:rPr>
              <a:t>首先，使用</a:t>
            </a:r>
            <a:r>
              <a:rPr lang="en-US" altLang="zh-CN" sz="1890" dirty="0">
                <a:latin typeface="Times New Roman" panose="02020603050405020304" charset="0"/>
                <a:cs typeface="Times New Roman" panose="02020603050405020304" charset="0"/>
                <a:sym typeface="+mn-ea"/>
              </a:rPr>
              <a:t>AIDL</a:t>
            </a:r>
            <a:r>
              <a:rPr lang="zh-CN" altLang="en-US" sz="1890" dirty="0">
                <a:latin typeface="Times New Roman" panose="02020603050405020304" charset="0"/>
                <a:cs typeface="Times New Roman" panose="02020603050405020304" charset="0"/>
                <a:sym typeface="+mn-ea"/>
              </a:rPr>
              <a:t>（</a:t>
            </a:r>
            <a:r>
              <a:rPr lang="en-US" altLang="zh-CN" sz="1890" dirty="0">
                <a:latin typeface="Times New Roman" panose="02020603050405020304" charset="0"/>
                <a:cs typeface="Times New Roman" panose="02020603050405020304" charset="0"/>
                <a:sym typeface="+mn-ea"/>
              </a:rPr>
              <a:t>Android</a:t>
            </a:r>
            <a:r>
              <a:rPr lang="zh-CN" altLang="en-US" sz="1890" dirty="0">
                <a:latin typeface="Times New Roman" panose="02020603050405020304" charset="0"/>
                <a:cs typeface="Times New Roman" panose="02020603050405020304" charset="0"/>
                <a:sym typeface="+mn-ea"/>
              </a:rPr>
              <a:t>接口定义语言）定义远程服务的接口。</a:t>
            </a:r>
            <a:endParaRPr lang="zh-CN" altLang="en-US" sz="1890" dirty="0">
              <a:latin typeface="Times New Roman" panose="02020603050405020304" charset="0"/>
              <a:cs typeface="Times New Roman" panose="02020603050405020304" charset="0"/>
              <a:sym typeface="+mn-ea"/>
            </a:endParaRPr>
          </a:p>
          <a:p>
            <a:pPr lvl="3"/>
            <a:r>
              <a:rPr lang="zh-CN" altLang="en-US" sz="1890" dirty="0">
                <a:latin typeface="Times New Roman" panose="02020603050405020304" charset="0"/>
                <a:cs typeface="Times New Roman" panose="02020603050405020304" charset="0"/>
                <a:sym typeface="+mn-ea"/>
              </a:rPr>
              <a:t>然后根据</a:t>
            </a:r>
            <a:r>
              <a:rPr lang="en-US" altLang="zh-CN" sz="1890" dirty="0">
                <a:latin typeface="Times New Roman" panose="02020603050405020304" charset="0"/>
                <a:cs typeface="Times New Roman" panose="02020603050405020304" charset="0"/>
                <a:sym typeface="+mn-ea"/>
              </a:rPr>
              <a:t>AIDL</a:t>
            </a:r>
            <a:r>
              <a:rPr lang="zh-CN" altLang="en-US" sz="1890" dirty="0">
                <a:latin typeface="Times New Roman" panose="02020603050405020304" charset="0"/>
                <a:cs typeface="Times New Roman" panose="02020603050405020304" charset="0"/>
                <a:sym typeface="+mn-ea"/>
              </a:rPr>
              <a:t>语言定义的接口，在具体的</a:t>
            </a:r>
            <a:r>
              <a:rPr lang="en-US" altLang="zh-CN" sz="1890" dirty="0">
                <a:latin typeface="Times New Roman" panose="02020603050405020304" charset="0"/>
                <a:cs typeface="Times New Roman" panose="02020603050405020304" charset="0"/>
                <a:sym typeface="+mn-ea"/>
              </a:rPr>
              <a:t>Service</a:t>
            </a:r>
            <a:r>
              <a:rPr lang="zh-CN" altLang="en-US" sz="1890" dirty="0">
                <a:latin typeface="Times New Roman" panose="02020603050405020304" charset="0"/>
                <a:cs typeface="Times New Roman" panose="02020603050405020304" charset="0"/>
                <a:sym typeface="+mn-ea"/>
              </a:rPr>
              <a:t>类中实现接口中定义的方法和属性。</a:t>
            </a:r>
            <a:endParaRPr lang="zh-CN" altLang="en-US" sz="1890" dirty="0">
              <a:latin typeface="Times New Roman" panose="02020603050405020304" charset="0"/>
              <a:cs typeface="Times New Roman" panose="02020603050405020304" charset="0"/>
              <a:sym typeface="+mn-ea"/>
            </a:endParaRPr>
          </a:p>
          <a:p>
            <a:pPr lvl="3"/>
            <a:r>
              <a:rPr lang="zh-CN" altLang="en-US" sz="1890" dirty="0">
                <a:latin typeface="Times New Roman" panose="02020603050405020304" charset="0"/>
                <a:cs typeface="Times New Roman" panose="02020603050405020304" charset="0"/>
                <a:sym typeface="+mn-ea"/>
              </a:rPr>
              <a:t>最后在需要调用远程服务的组件中，通过相同的</a:t>
            </a:r>
            <a:r>
              <a:rPr lang="en-US" altLang="zh-CN" sz="1890" dirty="0">
                <a:latin typeface="Times New Roman" panose="02020603050405020304" charset="0"/>
                <a:cs typeface="Times New Roman" panose="02020603050405020304" charset="0"/>
                <a:sym typeface="+mn-ea"/>
              </a:rPr>
              <a:t>AIDL</a:t>
            </a:r>
            <a:r>
              <a:rPr lang="zh-CN" altLang="en-US" sz="1890" dirty="0">
                <a:latin typeface="Times New Roman" panose="02020603050405020304" charset="0"/>
                <a:cs typeface="Times New Roman" panose="02020603050405020304" charset="0"/>
                <a:sym typeface="+mn-ea"/>
              </a:rPr>
              <a:t>接口文件，调用远程服务。</a:t>
            </a:r>
            <a:endParaRPr lang="zh-CN" altLang="en-US" sz="189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6331"/>
          </a:xfrm>
          <a:prstGeom prst="rect">
            <a:avLst/>
          </a:prstGeom>
          <a:noFill/>
        </p:spPr>
        <p:txBody>
          <a:bodyPr wrap="square" rtlCol="0">
            <a:spAutoFit/>
          </a:bodyPr>
          <a:lstStyle/>
          <a:p>
            <a:pPr lvl="0"/>
            <a:r>
              <a:rPr lang="en-US" altLang="zh-CN" sz="3600" dirty="0">
                <a:solidFill>
                  <a:srgbClr val="383987"/>
                </a:solidFill>
                <a:latin typeface="微软雅黑" panose="020B0503020204020204" charset="-122"/>
                <a:ea typeface="微软雅黑" panose="020B0503020204020204" charset="-122"/>
                <a:sym typeface="+mn-ea"/>
              </a:rPr>
              <a:t>Service</a:t>
            </a:r>
            <a:r>
              <a:rPr lang="zh-CN" altLang="en-US" sz="3600" dirty="0">
                <a:solidFill>
                  <a:srgbClr val="383987"/>
                </a:solidFill>
                <a:latin typeface="微软雅黑" panose="020B0503020204020204" charset="-122"/>
                <a:ea typeface="微软雅黑" panose="020B0503020204020204" charset="-122"/>
                <a:sym typeface="+mn-ea"/>
              </a:rPr>
              <a:t>简介 </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337" y="2046338"/>
            <a:ext cx="10654205" cy="3377918"/>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Service</a:t>
            </a:r>
            <a:endParaRPr lang="en-US" altLang="zh-CN" sz="3200" b="1" dirty="0">
              <a:latin typeface="Times New Roman" panose="02020603050405020304" charset="0"/>
              <a:ea typeface="宋体" panose="02010600030101010101" pitchFamily="2" charset="-122"/>
              <a:cs typeface="Times New Roman" panose="02020603050405020304" charset="0"/>
            </a:endParaRPr>
          </a:p>
          <a:p>
            <a:pPr lvl="2"/>
            <a:r>
              <a:rPr lang="zh-CN" altLang="en-US" sz="1950" dirty="0">
                <a:latin typeface="Times New Roman" panose="02020603050405020304" charset="0"/>
                <a:cs typeface="Times New Roman" panose="02020603050405020304" charset="0"/>
              </a:rPr>
              <a:t>由于手机的硬件资源有限，同时受屏幕尺寸限制，</a:t>
            </a:r>
            <a:r>
              <a:rPr lang="en-US" altLang="zh-CN" sz="1950" dirty="0">
                <a:latin typeface="Times New Roman" panose="02020603050405020304" charset="0"/>
                <a:cs typeface="Times New Roman" panose="02020603050405020304" charset="0"/>
              </a:rPr>
              <a:t>Android </a:t>
            </a:r>
            <a:r>
              <a:rPr lang="zh-CN" altLang="en-US" sz="1950" dirty="0">
                <a:latin typeface="Times New Roman" panose="02020603050405020304" charset="0"/>
                <a:cs typeface="Times New Roman" panose="02020603050405020304" charset="0"/>
              </a:rPr>
              <a:t>系统通常仅允许一个应用程序的界面在前台显示，而其他应用程序则进入后台状态。因此，</a:t>
            </a:r>
            <a:r>
              <a:rPr lang="en-US" altLang="zh-CN" sz="1950" dirty="0">
                <a:latin typeface="Times New Roman" panose="02020603050405020304" charset="0"/>
                <a:cs typeface="Times New Roman" panose="02020603050405020304" charset="0"/>
              </a:rPr>
              <a:t>Android </a:t>
            </a:r>
            <a:r>
              <a:rPr lang="zh-CN" altLang="en-US" sz="1950" dirty="0">
                <a:latin typeface="Times New Roman" panose="02020603050405020304" charset="0"/>
                <a:cs typeface="Times New Roman" panose="02020603050405020304" charset="0"/>
              </a:rPr>
              <a:t>系统引入了后台服务机制，使应用程序即使在没有用户界面的情况下，也能在后台持续运行，用于处理事件、数据更新等任务。</a:t>
            </a:r>
            <a:endParaRPr lang="zh-CN" altLang="en-US" sz="1950" dirty="0">
              <a:latin typeface="Times New Roman" panose="02020603050405020304" charset="0"/>
              <a:cs typeface="Times New Roman" panose="02020603050405020304" charset="0"/>
            </a:endParaRPr>
          </a:p>
          <a:p>
            <a:pPr lvl="2"/>
            <a:r>
              <a:rPr lang="en-US" altLang="zh-CN" sz="1950" dirty="0">
                <a:latin typeface="Times New Roman" panose="02020603050405020304" charset="0"/>
                <a:cs typeface="Times New Roman" panose="02020603050405020304" charset="0"/>
              </a:rPr>
              <a:t>Android</a:t>
            </a:r>
            <a:r>
              <a:rPr lang="zh-CN" altLang="en-US" sz="1950" dirty="0">
                <a:latin typeface="Times New Roman" panose="02020603050405020304" charset="0"/>
                <a:cs typeface="Times New Roman" panose="02020603050405020304" charset="0"/>
              </a:rPr>
              <a:t>系统提供的</a:t>
            </a:r>
            <a:r>
              <a:rPr lang="en-US" altLang="zh-CN" sz="1950" dirty="0">
                <a:latin typeface="Times New Roman" panose="02020603050405020304" charset="0"/>
                <a:cs typeface="Times New Roman" panose="02020603050405020304" charset="0"/>
              </a:rPr>
              <a:t>Service</a:t>
            </a:r>
            <a:r>
              <a:rPr lang="zh-CN" altLang="en-US" sz="1950" dirty="0">
                <a:latin typeface="Times New Roman" panose="02020603050405020304" charset="0"/>
                <a:cs typeface="Times New Roman" panose="02020603050405020304" charset="0"/>
              </a:rPr>
              <a:t>（服务）组件不直接与用户交互，适合在后台执行长时间运行的任务。在实际开发中，很多应用场景需要使用</a:t>
            </a:r>
            <a:r>
              <a:rPr lang="en-US" altLang="zh-CN" sz="1950" dirty="0">
                <a:latin typeface="Times New Roman" panose="02020603050405020304" charset="0"/>
                <a:cs typeface="Times New Roman" panose="02020603050405020304" charset="0"/>
              </a:rPr>
              <a:t>Service</a:t>
            </a:r>
            <a:r>
              <a:rPr lang="zh-CN" altLang="en-US" sz="1950" dirty="0">
                <a:latin typeface="Times New Roman" panose="02020603050405020304" charset="0"/>
                <a:cs typeface="Times New Roman" panose="02020603050405020304" charset="0"/>
              </a:rPr>
              <a:t>。例如音乐播放器应用，为了在用户关闭播放界面后仍能持续播放音乐，需要通过</a:t>
            </a:r>
            <a:r>
              <a:rPr lang="en-US" altLang="zh-CN" sz="1950" dirty="0">
                <a:latin typeface="Times New Roman" panose="02020603050405020304" charset="0"/>
                <a:cs typeface="Times New Roman" panose="02020603050405020304" charset="0"/>
              </a:rPr>
              <a:t>Service</a:t>
            </a:r>
            <a:r>
              <a:rPr lang="zh-CN" altLang="en-US" sz="1950" dirty="0">
                <a:latin typeface="Times New Roman" panose="02020603050405020304" charset="0"/>
                <a:cs typeface="Times New Roman" panose="02020603050405020304" charset="0"/>
              </a:rPr>
              <a:t>在后台执行音频播放功能。</a:t>
            </a:r>
            <a:endParaRPr lang="zh-CN" altLang="en-US" sz="1950" dirty="0">
              <a:latin typeface="Times New Roman" panose="02020603050405020304" charset="0"/>
              <a:cs typeface="Times New Roman" panose="02020603050405020304" charset="0"/>
            </a:endParaRPr>
          </a:p>
          <a:p>
            <a:pPr lvl="2"/>
            <a:r>
              <a:rPr lang="en-US" altLang="zh-CN" sz="1950" dirty="0">
                <a:latin typeface="Times New Roman" panose="02020603050405020304" charset="0"/>
                <a:cs typeface="Times New Roman" panose="02020603050405020304" charset="0"/>
              </a:rPr>
              <a:t>Service </a:t>
            </a:r>
            <a:r>
              <a:rPr lang="zh-CN" altLang="en-US" sz="1950" dirty="0">
                <a:latin typeface="Times New Roman" panose="02020603050405020304" charset="0"/>
                <a:cs typeface="Times New Roman" panose="02020603050405020304" charset="0"/>
              </a:rPr>
              <a:t>适用于无用户界面的、需要在后台运行的功能组件，例如播放音乐、上传</a:t>
            </a:r>
            <a:r>
              <a:rPr lang="en-US" altLang="zh-CN" sz="1950" dirty="0">
                <a:latin typeface="Times New Roman" panose="02020603050405020304" charset="0"/>
                <a:cs typeface="Times New Roman" panose="02020603050405020304" charset="0"/>
              </a:rPr>
              <a:t>/</a:t>
            </a:r>
            <a:r>
              <a:rPr lang="zh-CN" altLang="en-US" sz="1950" dirty="0">
                <a:latin typeface="Times New Roman" panose="02020603050405020304" charset="0"/>
                <a:cs typeface="Times New Roman" panose="02020603050405020304" charset="0"/>
              </a:rPr>
              <a:t>下载文件或处理远程通信等。在</a:t>
            </a:r>
            <a:r>
              <a:rPr lang="en-US" altLang="zh-CN" sz="1950" dirty="0">
                <a:latin typeface="Times New Roman" panose="02020603050405020304" charset="0"/>
                <a:cs typeface="Times New Roman" panose="02020603050405020304" charset="0"/>
              </a:rPr>
              <a:t>Android 8.0</a:t>
            </a:r>
            <a:r>
              <a:rPr lang="zh-CN" altLang="en-US" sz="1950" dirty="0">
                <a:latin typeface="Times New Roman" panose="02020603050405020304" charset="0"/>
                <a:cs typeface="Times New Roman" panose="02020603050405020304" charset="0"/>
              </a:rPr>
              <a:t>及以上版本中，系统对后台服务做了更严格的限制，因此推荐在需要长期运行时使用</a:t>
            </a:r>
            <a:r>
              <a:rPr lang="en-US" altLang="zh-CN" sz="1950" dirty="0">
                <a:latin typeface="Times New Roman" panose="02020603050405020304" charset="0"/>
                <a:cs typeface="Times New Roman" panose="02020603050405020304" charset="0"/>
              </a:rPr>
              <a:t>ForegroundService</a:t>
            </a:r>
            <a:r>
              <a:rPr lang="zh-CN" altLang="en-US" sz="1950" dirty="0">
                <a:latin typeface="Times New Roman" panose="02020603050405020304" charset="0"/>
                <a:cs typeface="Times New Roman" panose="02020603050405020304" charset="0"/>
              </a:rPr>
              <a:t>并配合通知栏提示，或使用</a:t>
            </a:r>
            <a:r>
              <a:rPr lang="en-US" altLang="zh-CN" sz="1950" dirty="0">
                <a:latin typeface="Times New Roman" panose="02020603050405020304" charset="0"/>
                <a:cs typeface="Times New Roman" panose="02020603050405020304" charset="0"/>
              </a:rPr>
              <a:t> WorkManager</a:t>
            </a:r>
            <a:r>
              <a:rPr lang="zh-CN" altLang="en-US" sz="1950" dirty="0">
                <a:latin typeface="Times New Roman" panose="02020603050405020304" charset="0"/>
                <a:cs typeface="Times New Roman" panose="02020603050405020304" charset="0"/>
              </a:rPr>
              <a:t>执行延迟或周期性任务。</a:t>
            </a:r>
            <a:endParaRPr lang="zh-CN" altLang="en-US" sz="1950" dirty="0">
              <a:latin typeface="Times New Roman" panose="02020603050405020304" charset="0"/>
              <a:cs typeface="Times New Roman" panose="02020603050405020304" charset="0"/>
            </a:endParaRPr>
          </a:p>
          <a:p>
            <a:pPr lvl="2"/>
            <a:r>
              <a:rPr lang="en-US" altLang="zh-CN" sz="1950" dirty="0">
                <a:latin typeface="Times New Roman" panose="02020603050405020304" charset="0"/>
                <a:cs typeface="Times New Roman" panose="02020603050405020304" charset="0"/>
              </a:rPr>
              <a:t>Service</a:t>
            </a:r>
            <a:r>
              <a:rPr lang="zh-CN" altLang="en-US" sz="1950" dirty="0">
                <a:latin typeface="Times New Roman" panose="02020603050405020304" charset="0"/>
                <a:cs typeface="Times New Roman" panose="02020603050405020304" charset="0"/>
              </a:rPr>
              <a:t>也可用于进程间通信（</a:t>
            </a:r>
            <a:r>
              <a:rPr lang="en-US" altLang="zh-CN" sz="1950" dirty="0">
                <a:latin typeface="Times New Roman" panose="02020603050405020304" charset="0"/>
                <a:cs typeface="Times New Roman" panose="02020603050405020304" charset="0"/>
              </a:rPr>
              <a:t>Inter-Process Communication</a:t>
            </a:r>
            <a:r>
              <a:rPr lang="zh-CN" altLang="en-US" sz="1950" dirty="0">
                <a:latin typeface="Times New Roman" panose="02020603050405020304" charset="0"/>
                <a:cs typeface="Times New Roman" panose="02020603050405020304" charset="0"/>
              </a:rPr>
              <a:t>，</a:t>
            </a:r>
            <a:r>
              <a:rPr lang="en-US" altLang="zh-CN" sz="1950" dirty="0">
                <a:latin typeface="Times New Roman" panose="02020603050405020304" charset="0"/>
                <a:cs typeface="Times New Roman" panose="02020603050405020304" charset="0"/>
              </a:rPr>
              <a:t>IPC</a:t>
            </a:r>
            <a:r>
              <a:rPr lang="zh-CN" altLang="en-US" sz="1950" dirty="0">
                <a:latin typeface="Times New Roman" panose="02020603050405020304" charset="0"/>
                <a:cs typeface="Times New Roman" panose="02020603050405020304" charset="0"/>
              </a:rPr>
              <a:t>），通过</a:t>
            </a:r>
            <a:r>
              <a:rPr lang="en-US" altLang="zh-CN" sz="1950" dirty="0">
                <a:latin typeface="Times New Roman" panose="02020603050405020304" charset="0"/>
                <a:cs typeface="Times New Roman" panose="02020603050405020304" charset="0"/>
              </a:rPr>
              <a:t>AIDL</a:t>
            </a:r>
            <a:r>
              <a:rPr lang="zh-CN" altLang="en-US" sz="1950" dirty="0">
                <a:latin typeface="Times New Roman" panose="02020603050405020304" charset="0"/>
                <a:cs typeface="Times New Roman" panose="02020603050405020304" charset="0"/>
              </a:rPr>
              <a:t>或</a:t>
            </a:r>
            <a:r>
              <a:rPr lang="en-US" altLang="zh-CN" sz="1950" dirty="0">
                <a:latin typeface="Times New Roman" panose="02020603050405020304" charset="0"/>
                <a:cs typeface="Times New Roman" panose="02020603050405020304" charset="0"/>
              </a:rPr>
              <a:t> Messenger</a:t>
            </a:r>
            <a:r>
              <a:rPr lang="zh-CN" altLang="en-US" sz="1950" dirty="0">
                <a:latin typeface="Times New Roman" panose="02020603050405020304" charset="0"/>
                <a:cs typeface="Times New Roman" panose="02020603050405020304" charset="0"/>
              </a:rPr>
              <a:t>等方式实现多个应用间的数据交换。</a:t>
            </a:r>
            <a:endParaRPr lang="zh-CN" altLang="en-US" sz="1950" dirty="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27938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9.5.2 AIDL</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AIDL(Android Interface Definition Language</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接口定义语言</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是一种用于定义</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跨进程通信接口的语言，允许开发者在不同进程之间传递对象和调用方法，就像调用本地接口一样。</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在</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中，默认的</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是运行在同一进程的，方法调用是本地的。如果希望将服务运行在不同进程，甚至是另一个应用程序的进程，就需要通过</a:t>
            </a:r>
            <a:r>
              <a:rPr lang="en-US" altLang="zh-CN" sz="2100" dirty="0">
                <a:latin typeface="Times New Roman" panose="02020603050405020304" charset="0"/>
                <a:cs typeface="Times New Roman" panose="02020603050405020304" charset="0"/>
              </a:rPr>
              <a:t>Binder</a:t>
            </a:r>
            <a:r>
              <a:rPr lang="zh-CN" altLang="en-US" sz="2100" dirty="0">
                <a:latin typeface="Times New Roman" panose="02020603050405020304" charset="0"/>
                <a:cs typeface="Times New Roman" panose="02020603050405020304" charset="0"/>
              </a:rPr>
              <a:t>实现进程间通信，而</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是</a:t>
            </a:r>
            <a:r>
              <a:rPr lang="en-US" altLang="zh-CN" sz="2100" dirty="0">
                <a:latin typeface="Times New Roman" panose="02020603050405020304" charset="0"/>
                <a:cs typeface="Times New Roman" panose="02020603050405020304" charset="0"/>
              </a:rPr>
              <a:t>Binder</a:t>
            </a:r>
            <a:r>
              <a:rPr lang="zh-CN" altLang="en-US" sz="2100" dirty="0">
                <a:latin typeface="Times New Roman" panose="02020603050405020304" charset="0"/>
                <a:cs typeface="Times New Roman" panose="02020603050405020304" charset="0"/>
              </a:rPr>
              <a:t>的接口定义工具。</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的核心作用包括以下几点：它用于定义可被其他进程调用的接口，从而使不同应用或组件之间能够通过接口进行通信；它会由系统自动生成客户端与服务端之间的通信代码，开发者只需专注于接口逻辑的实现；此外，</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还提供了一种类型安全的跨进程方法调用方式，确保数据类型在不同进程间传输时的一致性与可靠性，是</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实现高效进程间通信的关键机制之一。</a:t>
            </a: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4262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9.5.2 AIDL</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这个示例定义了一个方法</a:t>
            </a:r>
            <a:r>
              <a:rPr lang="en-US" altLang="zh-CN" sz="2100" dirty="0">
                <a:latin typeface="Times New Roman" panose="02020603050405020304" charset="0"/>
                <a:cs typeface="Times New Roman" panose="02020603050405020304" charset="0"/>
              </a:rPr>
              <a:t>Add</a:t>
            </a:r>
            <a:r>
              <a:rPr lang="zh-CN" altLang="en-US" sz="2100" dirty="0">
                <a:latin typeface="Times New Roman" panose="02020603050405020304" charset="0"/>
                <a:cs typeface="Times New Roman" panose="02020603050405020304" charset="0"/>
              </a:rPr>
              <a:t>，接受两个</a:t>
            </a:r>
            <a:r>
              <a:rPr lang="en-US" altLang="zh-CN" sz="2100" dirty="0">
                <a:latin typeface="Times New Roman" panose="02020603050405020304" charset="0"/>
                <a:cs typeface="Times New Roman" panose="02020603050405020304" charset="0"/>
              </a:rPr>
              <a:t>long</a:t>
            </a:r>
            <a:r>
              <a:rPr lang="zh-CN" altLang="en-US" sz="2100" dirty="0">
                <a:latin typeface="Times New Roman" panose="02020603050405020304" charset="0"/>
                <a:cs typeface="Times New Roman" panose="02020603050405020304" charset="0"/>
              </a:rPr>
              <a:t>类型参数，返回一个</a:t>
            </a:r>
            <a:r>
              <a:rPr lang="en-US" altLang="zh-CN" sz="2100" dirty="0">
                <a:latin typeface="Times New Roman" panose="02020603050405020304" charset="0"/>
                <a:cs typeface="Times New Roman" panose="02020603050405020304" charset="0"/>
              </a:rPr>
              <a:t>long</a:t>
            </a:r>
            <a:r>
              <a:rPr lang="zh-CN" altLang="en-US" sz="2100" dirty="0">
                <a:latin typeface="Times New Roman" panose="02020603050405020304" charset="0"/>
                <a:cs typeface="Times New Roman" panose="02020603050405020304" charset="0"/>
              </a:rPr>
              <a:t>类型的结果。这是一个同步调用方法，客户端调用此方法时，会等待服务端返回结果。</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edu.hrbeu.chapterservice</a:t>
            </a:r>
            <a:r>
              <a:rPr lang="zh-CN" altLang="en-US" sz="2100" dirty="0">
                <a:latin typeface="Times New Roman" panose="02020603050405020304" charset="0"/>
                <a:cs typeface="Times New Roman" panose="02020603050405020304" charset="0"/>
              </a:rPr>
              <a:t>是指定</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接口的包名，客户端和服务端保持一致。生成的</a:t>
            </a:r>
            <a:r>
              <a:rPr lang="en-US" altLang="zh-CN" sz="2100" dirty="0">
                <a:latin typeface="Times New Roman" panose="02020603050405020304" charset="0"/>
                <a:cs typeface="Times New Roman" panose="02020603050405020304" charset="0"/>
              </a:rPr>
              <a:t>Java</a:t>
            </a:r>
            <a:r>
              <a:rPr lang="zh-CN" altLang="en-US" sz="2100" dirty="0">
                <a:latin typeface="Times New Roman" panose="02020603050405020304" charset="0"/>
                <a:cs typeface="Times New Roman" panose="02020603050405020304" charset="0"/>
              </a:rPr>
              <a:t>接口类也会在这个包路径下，调用方要需确保</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文件在同一包名下。</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这个示例的接口名为</a:t>
            </a:r>
            <a:r>
              <a:rPr lang="en-US" altLang="zh-CN" sz="2100" dirty="0">
                <a:latin typeface="Times New Roman" panose="02020603050405020304" charset="0"/>
                <a:cs typeface="Times New Roman" panose="02020603050405020304" charset="0"/>
              </a:rPr>
              <a:t>IMathService</a:t>
            </a:r>
            <a:r>
              <a:rPr lang="zh-CN" altLang="en-US" sz="2100" dirty="0">
                <a:latin typeface="Times New Roman" panose="02020603050405020304" charset="0"/>
                <a:cs typeface="Times New Roman" panose="02020603050405020304" charset="0"/>
              </a:rPr>
              <a:t>，文件名必须与接口名相同</a:t>
            </a:r>
            <a:r>
              <a:rPr lang="en-US" altLang="zh-CN" sz="2100" dirty="0">
                <a:latin typeface="Times New Roman" panose="02020603050405020304" charset="0"/>
                <a:cs typeface="Times New Roman" panose="02020603050405020304" charset="0"/>
              </a:rPr>
              <a:t>IMathService.aidl</a:t>
            </a:r>
            <a:r>
              <a:rPr lang="zh-CN" altLang="en-US" sz="2100" dirty="0">
                <a:latin typeface="Times New Roman" panose="02020603050405020304" charset="0"/>
                <a:cs typeface="Times New Roman" panose="02020603050405020304" charset="0"/>
              </a:rPr>
              <a:t>。这是</a:t>
            </a:r>
            <a:r>
              <a:rPr lang="en-US" altLang="zh-CN" sz="2100" dirty="0">
                <a:latin typeface="Times New Roman" panose="02020603050405020304" charset="0"/>
                <a:cs typeface="Times New Roman" panose="02020603050405020304" charset="0"/>
              </a:rPr>
              <a:t>Android Studio</a:t>
            </a:r>
            <a:r>
              <a:rPr lang="zh-CN" altLang="en-US" sz="2100" dirty="0">
                <a:latin typeface="Times New Roman" panose="02020603050405020304" charset="0"/>
                <a:cs typeface="Times New Roman" panose="02020603050405020304" charset="0"/>
              </a:rPr>
              <a:t>编译</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的基本要求，不能更改文件名。</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786890" y="2514600"/>
          <a:ext cx="7390130" cy="1828800"/>
        </p:xfrm>
        <a:graphic>
          <a:graphicData uri="http://schemas.openxmlformats.org/drawingml/2006/table">
            <a:tbl>
              <a:tblPr/>
              <a:tblGrid>
                <a:gridCol w="7390130"/>
              </a:tblGrid>
              <a:tr h="1828800">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 </a:t>
                      </a:r>
                      <a:r>
                        <a:rPr lang="zh-CN" altLang="en-US" sz="2000">
                          <a:solidFill>
                            <a:srgbClr val="008080"/>
                          </a:solidFill>
                          <a:latin typeface="宋体" panose="02010600030101010101" pitchFamily="2" charset="-122"/>
                          <a:ea typeface="宋体" panose="02010600030101010101" pitchFamily="2" charset="-122"/>
                        </a:rPr>
                        <a:t>文件名：</a:t>
                      </a:r>
                      <a:r>
                        <a:rPr lang="en-US" altLang="zh-CN" sz="2000">
                          <a:solidFill>
                            <a:srgbClr val="008080"/>
                          </a:solidFill>
                          <a:latin typeface="宋体" panose="02010600030101010101" pitchFamily="2" charset="-122"/>
                          <a:ea typeface="宋体" panose="02010600030101010101" pitchFamily="2" charset="-122"/>
                        </a:rPr>
                        <a:t>IMathService.aidl</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package edu.hrbeu.chapterservice;</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4 </a:t>
                      </a:r>
                      <a:r>
                        <a:rPr lang="en-US" altLang="zh-CN" sz="2000">
                          <a:solidFill>
                            <a:srgbClr val="008080"/>
                          </a:solidFill>
                          <a:latin typeface="宋体" panose="02010600030101010101" pitchFamily="2" charset="-122"/>
                          <a:ea typeface="宋体" panose="02010600030101010101" pitchFamily="2" charset="-122"/>
                        </a:rPr>
                        <a:t>interface IMathService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5 </a:t>
                      </a:r>
                      <a:r>
                        <a:rPr lang="en-US" altLang="zh-CN" sz="2000">
                          <a:solidFill>
                            <a:srgbClr val="008080"/>
                          </a:solidFill>
                          <a:latin typeface="宋体" panose="02010600030101010101" pitchFamily="2" charset="-122"/>
                          <a:ea typeface="宋体" panose="02010600030101010101" pitchFamily="2" charset="-122"/>
                        </a:rPr>
                        <a:t>    </a:t>
                      </a:r>
                      <a:r>
                        <a:rPr lang="en-US" altLang="zh-CN" sz="2000">
                          <a:solidFill>
                            <a:srgbClr val="008080"/>
                          </a:solidFill>
                          <a:latin typeface="宋体" panose="02010600030101010101" pitchFamily="2" charset="-122"/>
                          <a:ea typeface="宋体" panose="02010600030101010101" pitchFamily="2" charset="-122"/>
                        </a:rPr>
                        <a:t>long Add</a:t>
                      </a:r>
                      <a:r>
                        <a:rPr lang="en-US" altLang="zh-CN" sz="2000">
                          <a:solidFill>
                            <a:srgbClr val="008080"/>
                          </a:solidFill>
                          <a:latin typeface="宋体" panose="02010600030101010101" pitchFamily="2" charset="-122"/>
                          <a:ea typeface="宋体" panose="02010600030101010101" pitchFamily="2" charset="-122"/>
                        </a:rPr>
                        <a:t>(long </a:t>
                      </a:r>
                      <a:r>
                        <a:rPr lang="en-US" altLang="zh-CN" sz="2000">
                          <a:solidFill>
                            <a:srgbClr val="008080"/>
                          </a:solidFill>
                          <a:latin typeface="宋体" panose="02010600030101010101" pitchFamily="2" charset="-122"/>
                          <a:ea typeface="宋体" panose="02010600030101010101" pitchFamily="2" charset="-122"/>
                        </a:rPr>
                        <a:t>a, long </a:t>
                      </a:r>
                      <a:r>
                        <a:rPr lang="en-US" altLang="zh-CN" sz="2000">
                          <a:solidFill>
                            <a:srgbClr val="008080"/>
                          </a:solidFill>
                          <a:latin typeface="宋体" panose="02010600030101010101" pitchFamily="2" charset="-122"/>
                          <a:ea typeface="宋体" panose="02010600030101010101" pitchFamily="2" charset="-122"/>
                        </a:rPr>
                        <a:t>b);</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6 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4262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9.5.2 AIDL</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创建</a:t>
            </a:r>
            <a:r>
              <a:rPr lang="en-US" altLang="zh-CN" sz="2100" dirty="0">
                <a:latin typeface="Times New Roman" panose="02020603050405020304" charset="0"/>
                <a:cs typeface="Times New Roman" panose="02020603050405020304" charset="0"/>
              </a:rPr>
              <a:t>IMathService.aidl</a:t>
            </a:r>
            <a:r>
              <a:rPr lang="zh-CN" altLang="en-US" sz="2100" dirty="0">
                <a:latin typeface="Times New Roman" panose="02020603050405020304" charset="0"/>
                <a:cs typeface="Times New Roman" panose="02020603050405020304" charset="0"/>
              </a:rPr>
              <a:t>文件后，编译后系统会自动生成一个名为</a:t>
            </a:r>
            <a:r>
              <a:rPr lang="en-US" altLang="zh-CN" sz="2100" dirty="0">
                <a:latin typeface="Times New Roman" panose="02020603050405020304" charset="0"/>
                <a:cs typeface="Times New Roman" panose="02020603050405020304" charset="0"/>
              </a:rPr>
              <a:t>IMathService.java</a:t>
            </a:r>
            <a:r>
              <a:rPr lang="zh-CN" altLang="en-US" sz="2100" dirty="0">
                <a:latin typeface="Times New Roman" panose="02020603050405020304" charset="0"/>
                <a:cs typeface="Times New Roman" panose="02020603050405020304" charset="0"/>
              </a:rPr>
              <a:t>的文件。</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IMathService.java</a:t>
            </a:r>
            <a:r>
              <a:rPr lang="zh-CN" altLang="en-US" sz="2100" dirty="0">
                <a:latin typeface="Times New Roman" panose="02020603050405020304" charset="0"/>
                <a:cs typeface="Times New Roman" panose="02020603050405020304" charset="0"/>
              </a:rPr>
              <a:t>是根据</a:t>
            </a:r>
            <a:r>
              <a:rPr lang="en-US" altLang="zh-CN" sz="2100" dirty="0">
                <a:latin typeface="Times New Roman" panose="02020603050405020304" charset="0"/>
                <a:cs typeface="Times New Roman" panose="02020603050405020304" charset="0"/>
              </a:rPr>
              <a:t>IMathService.aidl</a:t>
            </a:r>
            <a:r>
              <a:rPr lang="zh-CN" altLang="en-US" sz="2100" dirty="0">
                <a:latin typeface="Times New Roman" panose="02020603050405020304" charset="0"/>
                <a:cs typeface="Times New Roman" panose="02020603050405020304" charset="0"/>
              </a:rPr>
              <a:t>文件自动生成的，它定义了</a:t>
            </a:r>
            <a:r>
              <a:rPr lang="en-US" altLang="zh-CN" sz="2100" dirty="0">
                <a:latin typeface="Times New Roman" panose="02020603050405020304" charset="0"/>
                <a:cs typeface="Times New Roman" panose="02020603050405020304" charset="0"/>
              </a:rPr>
              <a:t>Binder</a:t>
            </a:r>
            <a:r>
              <a:rPr lang="zh-CN" altLang="en-US" sz="2100" dirty="0">
                <a:latin typeface="Times New Roman" panose="02020603050405020304" charset="0"/>
                <a:cs typeface="Times New Roman" panose="02020603050405020304" charset="0"/>
              </a:rPr>
              <a:t>通信所需的完整接口结构。在该文件中，包含两个静态类：</a:t>
            </a:r>
            <a:r>
              <a:rPr lang="en-US" altLang="zh-CN" sz="2100" dirty="0">
                <a:latin typeface="Times New Roman" panose="02020603050405020304" charset="0"/>
                <a:cs typeface="Times New Roman" panose="02020603050405020304" charset="0"/>
              </a:rPr>
              <a:t>Default </a:t>
            </a:r>
            <a:r>
              <a:rPr lang="zh-CN" altLang="en-US" sz="2100" dirty="0">
                <a:latin typeface="Times New Roman" panose="02020603050405020304" charset="0"/>
                <a:cs typeface="Times New Roman" panose="02020603050405020304" charset="0"/>
              </a:rPr>
              <a:t>和</a:t>
            </a:r>
            <a:r>
              <a:rPr lang="en-US" altLang="zh-CN" sz="2100" dirty="0">
                <a:latin typeface="Times New Roman" panose="02020603050405020304" charset="0"/>
                <a:cs typeface="Times New Roman" panose="02020603050405020304" charset="0"/>
              </a:rPr>
              <a:t> Stub</a:t>
            </a:r>
            <a:r>
              <a:rPr lang="zh-CN" altLang="en-US" sz="2100" dirty="0">
                <a:latin typeface="Times New Roman" panose="02020603050405020304" charset="0"/>
                <a:cs typeface="Times New Roman" panose="02020603050405020304" charset="0"/>
              </a:rPr>
              <a:t>，它们都实现了</a:t>
            </a:r>
            <a:r>
              <a:rPr lang="en-US" altLang="zh-CN" sz="2100" dirty="0">
                <a:latin typeface="Times New Roman" panose="02020603050405020304" charset="0"/>
                <a:cs typeface="Times New Roman" panose="02020603050405020304" charset="0"/>
              </a:rPr>
              <a:t> IMathService </a:t>
            </a:r>
            <a:r>
              <a:rPr lang="zh-CN" altLang="en-US" sz="2100" dirty="0">
                <a:latin typeface="Times New Roman" panose="02020603050405020304" charset="0"/>
                <a:cs typeface="Times New Roman" panose="02020603050405020304" charset="0"/>
              </a:rPr>
              <a:t>接口。</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Default</a:t>
            </a:r>
            <a:r>
              <a:rPr lang="zh-CN" altLang="en-US" sz="2100" dirty="0">
                <a:latin typeface="Times New Roman" panose="02020603050405020304" charset="0"/>
                <a:cs typeface="Times New Roman" panose="02020603050405020304" charset="0"/>
              </a:rPr>
              <a:t>类是</a:t>
            </a:r>
            <a:r>
              <a:rPr lang="en-US" altLang="zh-CN" sz="2100" dirty="0">
                <a:latin typeface="Times New Roman" panose="02020603050405020304" charset="0"/>
                <a:cs typeface="Times New Roman" panose="02020603050405020304" charset="0"/>
              </a:rPr>
              <a:t>IMathService</a:t>
            </a:r>
            <a:r>
              <a:rPr lang="zh-CN" altLang="en-US" sz="2100" dirty="0">
                <a:latin typeface="Times New Roman" panose="02020603050405020304" charset="0"/>
                <a:cs typeface="Times New Roman" panose="02020603050405020304" charset="0"/>
              </a:rPr>
              <a:t>的一个空实现版本，其中的方法基本是默认空实现（例如返回</a:t>
            </a:r>
            <a:r>
              <a:rPr lang="en-US" altLang="zh-CN" sz="2100" dirty="0">
                <a:latin typeface="Times New Roman" panose="02020603050405020304" charset="0"/>
                <a:cs typeface="Times New Roman" panose="02020603050405020304" charset="0"/>
              </a:rPr>
              <a:t>0</a:t>
            </a:r>
            <a:r>
              <a:rPr lang="zh-CN" altLang="en-US" sz="2100" dirty="0">
                <a:latin typeface="Times New Roman" panose="02020603050405020304" charset="0"/>
                <a:cs typeface="Times New Roman" panose="02020603050405020304" charset="0"/>
              </a:rPr>
              <a:t>或</a:t>
            </a:r>
            <a:r>
              <a:rPr lang="en-US" altLang="zh-CN" sz="2100" dirty="0">
                <a:latin typeface="Times New Roman" panose="02020603050405020304" charset="0"/>
                <a:cs typeface="Times New Roman" panose="02020603050405020304" charset="0"/>
              </a:rPr>
              <a:t> null</a:t>
            </a:r>
            <a:r>
              <a:rPr lang="zh-CN" altLang="en-US" sz="2100" dirty="0">
                <a:latin typeface="Times New Roman" panose="02020603050405020304" charset="0"/>
                <a:cs typeface="Times New Roman" panose="02020603050405020304" charset="0"/>
              </a:rPr>
              <a:t>），通常用于占位或做为可选的默认实现，实际开发中很少使用。</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Stub</a:t>
            </a:r>
            <a:r>
              <a:rPr lang="zh-CN" altLang="en-US" sz="2100" dirty="0">
                <a:latin typeface="Times New Roman" panose="02020603050405020304" charset="0"/>
                <a:cs typeface="Times New Roman" panose="02020603050405020304" charset="0"/>
              </a:rPr>
              <a:t>类继承自</a:t>
            </a:r>
            <a:r>
              <a:rPr lang="en-US" altLang="zh-CN" sz="2100" dirty="0">
                <a:latin typeface="Times New Roman" panose="02020603050405020304" charset="0"/>
                <a:cs typeface="Times New Roman" panose="02020603050405020304" charset="0"/>
              </a:rPr>
              <a:t>Binder</a:t>
            </a:r>
            <a:r>
              <a:rPr lang="zh-CN" altLang="en-US" sz="2100" dirty="0">
                <a:latin typeface="Times New Roman" panose="02020603050405020304" charset="0"/>
                <a:cs typeface="Times New Roman" panose="02020603050405020304" charset="0"/>
              </a:rPr>
              <a:t>，是服务端的核心实现类。开发者需要在服务端继承它并实现其中的方法来提供实际的服务逻辑。</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在</a:t>
            </a:r>
            <a:r>
              <a:rPr lang="en-US" altLang="zh-CN" sz="2100" dirty="0">
                <a:latin typeface="Times New Roman" panose="02020603050405020304" charset="0"/>
                <a:cs typeface="Times New Roman" panose="02020603050405020304" charset="0"/>
              </a:rPr>
              <a:t>Stub</a:t>
            </a:r>
            <a:r>
              <a:rPr lang="zh-CN" altLang="en-US" sz="2100" dirty="0">
                <a:latin typeface="Times New Roman" panose="02020603050405020304" charset="0"/>
                <a:cs typeface="Times New Roman" panose="02020603050405020304" charset="0"/>
              </a:rPr>
              <a:t>类内部，还包含一个静态内部类</a:t>
            </a:r>
            <a:r>
              <a:rPr lang="en-US" altLang="zh-CN" sz="2100" dirty="0">
                <a:latin typeface="Times New Roman" panose="02020603050405020304" charset="0"/>
                <a:cs typeface="Times New Roman" panose="02020603050405020304" charset="0"/>
              </a:rPr>
              <a:t>Proxy</a:t>
            </a:r>
            <a:r>
              <a:rPr lang="zh-CN" altLang="en-US" sz="2100" dirty="0">
                <a:latin typeface="Times New Roman" panose="02020603050405020304" charset="0"/>
                <a:cs typeface="Times New Roman" panose="02020603050405020304" charset="0"/>
              </a:rPr>
              <a:t>，它是客户端调用远程服务的代理实现。客户端通过</a:t>
            </a:r>
            <a:r>
              <a:rPr lang="en-US" altLang="zh-CN" sz="2100" dirty="0">
                <a:latin typeface="Times New Roman" panose="02020603050405020304" charset="0"/>
                <a:cs typeface="Times New Roman" panose="02020603050405020304" charset="0"/>
              </a:rPr>
              <a:t>Stub.asInterface(IBinder)</a:t>
            </a:r>
            <a:r>
              <a:rPr lang="zh-CN" altLang="en-US" sz="2100" dirty="0">
                <a:latin typeface="Times New Roman" panose="02020603050405020304" charset="0"/>
                <a:cs typeface="Times New Roman" panose="02020603050405020304" charset="0"/>
              </a:rPr>
              <a:t>方法获取一个</a:t>
            </a:r>
            <a:r>
              <a:rPr lang="en-US" altLang="zh-CN" sz="2100" dirty="0">
                <a:latin typeface="Times New Roman" panose="02020603050405020304" charset="0"/>
                <a:cs typeface="Times New Roman" panose="02020603050405020304" charset="0"/>
              </a:rPr>
              <a:t>Proxy</a:t>
            </a:r>
            <a:r>
              <a:rPr lang="zh-CN" altLang="en-US" sz="2100" dirty="0">
                <a:latin typeface="Times New Roman" panose="02020603050405020304" charset="0"/>
                <a:cs typeface="Times New Roman" panose="02020603050405020304" charset="0"/>
              </a:rPr>
              <a:t>实例，从而通过它完成对远程服务的调用。</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Stub</a:t>
            </a:r>
            <a:r>
              <a:rPr lang="zh-CN" altLang="en-US" sz="2100" dirty="0">
                <a:latin typeface="Times New Roman" panose="02020603050405020304" charset="0"/>
                <a:cs typeface="Times New Roman" panose="02020603050405020304" charset="0"/>
              </a:rPr>
              <a:t>是服务端的桥梁，</a:t>
            </a:r>
            <a:r>
              <a:rPr lang="en-US" altLang="zh-CN" sz="2100" dirty="0">
                <a:latin typeface="Times New Roman" panose="02020603050405020304" charset="0"/>
                <a:cs typeface="Times New Roman" panose="02020603050405020304" charset="0"/>
              </a:rPr>
              <a:t>Proxy</a:t>
            </a:r>
            <a:r>
              <a:rPr lang="zh-CN" altLang="en-US" sz="2100" dirty="0">
                <a:latin typeface="Times New Roman" panose="02020603050405020304" charset="0"/>
                <a:cs typeface="Times New Roman" panose="02020603050405020304" charset="0"/>
              </a:rPr>
              <a:t>是客户端的代理，</a:t>
            </a:r>
            <a:r>
              <a:rPr lang="en-US" altLang="zh-CN" sz="2100" dirty="0">
                <a:latin typeface="Times New Roman" panose="02020603050405020304" charset="0"/>
                <a:cs typeface="Times New Roman" panose="02020603050405020304" charset="0"/>
              </a:rPr>
              <a:t>Default</a:t>
            </a:r>
            <a:r>
              <a:rPr lang="zh-CN" altLang="en-US" sz="2100" dirty="0">
                <a:latin typeface="Times New Roman" panose="02020603050405020304" charset="0"/>
                <a:cs typeface="Times New Roman" panose="02020603050405020304" charset="0"/>
              </a:rPr>
              <a:t>是可选的空实现，这三者共同构成了</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自动生成代码的核心架构。</a:t>
            </a: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r>
              <a:rPr lang="zh-CN" altLang="en-US" sz="3600" noProof="0"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远程服务</a:t>
            </a:r>
            <a:endParaRPr lang="zh-CN" altLang="en-US" sz="3600" noProof="0"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4262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dirty="0">
                <a:latin typeface="Times New Roman" panose="02020603050405020304" charset="0"/>
                <a:cs typeface="Times New Roman" panose="02020603050405020304" charset="0"/>
              </a:rPr>
              <a:t> </a:t>
            </a:r>
            <a:r>
              <a:rPr lang="en-US" altLang="zh-CN" sz="3200" b="1" dirty="0">
                <a:latin typeface="Times New Roman" panose="02020603050405020304" charset="0"/>
                <a:ea typeface="宋体" panose="02010600030101010101" pitchFamily="2" charset="-122"/>
                <a:cs typeface="Times New Roman" panose="02020603050405020304" charset="0"/>
                <a:sym typeface="+mn-ea"/>
              </a:rPr>
              <a:t>9.5.2 AIDL</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342900" lvl="1" indent="0">
              <a:buNone/>
            </a:pPr>
            <a:r>
              <a:rPr lang="en-US" altLang="zh-CN" sz="2100" dirty="0">
                <a:latin typeface="Times New Roman" panose="02020603050405020304" charset="0"/>
                <a:cs typeface="Times New Roman" panose="02020603050405020304" charset="0"/>
              </a:rPr>
              <a:t>Stub</a:t>
            </a:r>
            <a:r>
              <a:rPr lang="zh-CN" altLang="en-US" sz="2100" dirty="0">
                <a:latin typeface="Times New Roman" panose="02020603050405020304" charset="0"/>
                <a:cs typeface="Times New Roman" panose="02020603050405020304" charset="0"/>
              </a:rPr>
              <a:t>类和</a:t>
            </a:r>
            <a:r>
              <a:rPr lang="en-US" altLang="zh-CN" sz="2100" dirty="0">
                <a:latin typeface="Times New Roman" panose="02020603050405020304" charset="0"/>
                <a:cs typeface="Times New Roman" panose="02020603050405020304" charset="0"/>
              </a:rPr>
              <a:t>Proxy</a:t>
            </a:r>
            <a:r>
              <a:rPr lang="zh-CN" altLang="en-US" sz="2100" dirty="0">
                <a:latin typeface="Times New Roman" panose="02020603050405020304" charset="0"/>
                <a:cs typeface="Times New Roman" panose="02020603050405020304" charset="0"/>
              </a:rPr>
              <a:t>类关系图</a:t>
            </a:r>
            <a:endParaRPr lang="zh-CN" altLang="en-US" sz="2100" dirty="0">
              <a:latin typeface="Times New Roman" panose="02020603050405020304" charset="0"/>
              <a:cs typeface="Times New Roman" panose="02020603050405020304" charset="0"/>
            </a:endParaRPr>
          </a:p>
        </p:txBody>
      </p:sp>
      <p:graphicFrame>
        <p:nvGraphicFramePr>
          <p:cNvPr id="2" name="对象 -2147482624"/>
          <p:cNvGraphicFramePr>
            <a:graphicFrameLocks noChangeAspect="1"/>
          </p:cNvGraphicFramePr>
          <p:nvPr/>
        </p:nvGraphicFramePr>
        <p:xfrm>
          <a:off x="4587240" y="509905"/>
          <a:ext cx="5855970" cy="5733415"/>
        </p:xfrm>
        <a:graphic>
          <a:graphicData uri="http://schemas.openxmlformats.org/presentationml/2006/ole">
            <mc:AlternateContent xmlns:mc="http://schemas.openxmlformats.org/markup-compatibility/2006">
              <mc:Choice xmlns:v="urn:schemas-microsoft-com:vml" Requires="v">
                <p:oleObj spid="_x0000_s3076" name="" r:id="rId2" imgW="6247130" imgH="6109335" progId="Visio.Drawing.11">
                  <p:embed/>
                </p:oleObj>
              </mc:Choice>
              <mc:Fallback>
                <p:oleObj name="" r:id="rId2" imgW="6247130" imgH="6109335" progId="Visio.Drawing.11">
                  <p:embed/>
                  <p:pic>
                    <p:nvPicPr>
                      <p:cNvPr id="0" name="图片 3075"/>
                      <p:cNvPicPr/>
                      <p:nvPr/>
                    </p:nvPicPr>
                    <p:blipFill>
                      <a:blip r:embed="rId3"/>
                      <a:stretch>
                        <a:fillRect/>
                      </a:stretch>
                    </p:blipFill>
                    <p:spPr>
                      <a:xfrm>
                        <a:off x="4587240" y="509905"/>
                        <a:ext cx="5855970" cy="573341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42625" cy="84963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9.5.2 AIDL</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支持的数据类型：</a:t>
            </a:r>
            <a:endParaRPr lang="zh-CN" altLang="en-US" sz="2100" dirty="0">
              <a:latin typeface="Times New Roman" panose="02020603050405020304" charset="0"/>
              <a:cs typeface="Times New Roman" panose="02020603050405020304" charset="0"/>
            </a:endParaRPr>
          </a:p>
        </p:txBody>
      </p:sp>
      <p:graphicFrame>
        <p:nvGraphicFramePr>
          <p:cNvPr id="3" name="表格 2"/>
          <p:cNvGraphicFramePr/>
          <p:nvPr/>
        </p:nvGraphicFramePr>
        <p:xfrm>
          <a:off x="1949450" y="3044190"/>
          <a:ext cx="8611235" cy="3327400"/>
        </p:xfrm>
        <a:graphic>
          <a:graphicData uri="http://schemas.openxmlformats.org/drawingml/2006/table">
            <a:tbl>
              <a:tblPr firstRow="1">
                <a:tableStyleId>{E347D1B5-94C7-4900-9D77-7384E78C22CA}</a:tableStyleId>
              </a:tblPr>
              <a:tblGrid>
                <a:gridCol w="2597150"/>
                <a:gridCol w="4625975"/>
                <a:gridCol w="1388110"/>
              </a:tblGrid>
              <a:tr h="302260">
                <a:tc>
                  <a:txBody>
                    <a:bodyPr/>
                    <a:p>
                      <a:pPr marL="0" indent="0" algn="ctr">
                        <a:spcBef>
                          <a:spcPct val="0"/>
                        </a:spcBef>
                        <a:spcAft>
                          <a:spcPct val="0"/>
                        </a:spcAft>
                      </a:pPr>
                      <a:r>
                        <a:rPr lang="zh-CN" sz="1600"/>
                        <a:t>类型</a:t>
                      </a:r>
                      <a:endParaRPr lang="zh-CN" sz="1600"/>
                    </a:p>
                  </a:txBody>
                  <a:tcPr marL="68580" marR="68580" marT="0" marB="0" anchor="t" anchorCtr="0"/>
                </a:tc>
                <a:tc>
                  <a:txBody>
                    <a:bodyPr/>
                    <a:p>
                      <a:pPr marL="0" indent="0" algn="ctr">
                        <a:spcBef>
                          <a:spcPct val="0"/>
                        </a:spcBef>
                        <a:spcAft>
                          <a:spcPct val="0"/>
                        </a:spcAft>
                      </a:pPr>
                      <a:r>
                        <a:rPr lang="zh-CN" sz="1600"/>
                        <a:t>说明</a:t>
                      </a:r>
                      <a:endParaRPr lang="zh-CN" sz="1600"/>
                    </a:p>
                  </a:txBody>
                  <a:tcPr marL="68580" marR="68580" marT="0" marB="0" anchor="t" anchorCtr="0"/>
                </a:tc>
                <a:tc>
                  <a:txBody>
                    <a:bodyPr/>
                    <a:p>
                      <a:pPr marL="0" indent="0" algn="ctr">
                        <a:spcBef>
                          <a:spcPct val="0"/>
                        </a:spcBef>
                        <a:spcAft>
                          <a:spcPct val="0"/>
                        </a:spcAft>
                      </a:pPr>
                      <a:r>
                        <a:rPr lang="zh-CN" sz="1600"/>
                        <a:t>需要引入</a:t>
                      </a:r>
                      <a:endParaRPr lang="zh-CN" sz="1600"/>
                    </a:p>
                  </a:txBody>
                  <a:tcPr marL="68580" marR="68580" marT="0" marB="0" anchor="t" anchorCtr="0"/>
                </a:tc>
              </a:tr>
              <a:tr h="605155">
                <a:tc>
                  <a:txBody>
                    <a:bodyPr/>
                    <a:p>
                      <a:pPr marL="0" indent="0" algn="just">
                        <a:spcBef>
                          <a:spcPct val="0"/>
                        </a:spcBef>
                        <a:spcAft>
                          <a:spcPct val="0"/>
                        </a:spcAft>
                      </a:pPr>
                      <a:r>
                        <a:rPr lang="en-US" altLang="zh-CN" sz="1600"/>
                        <a:t>Java</a:t>
                      </a:r>
                      <a:r>
                        <a:rPr lang="zh-CN" altLang="en-US" sz="1600"/>
                        <a:t>语言的基本类型</a:t>
                      </a:r>
                      <a:endParaRPr lang="zh-CN" altLang="en-US" sz="1600"/>
                    </a:p>
                  </a:txBody>
                  <a:tcPr marL="68580" marR="68580" marT="0" marB="0" anchor="t" anchorCtr="0"/>
                </a:tc>
                <a:tc>
                  <a:txBody>
                    <a:bodyPr/>
                    <a:p>
                      <a:pPr marL="0" indent="0" algn="just">
                        <a:spcBef>
                          <a:spcPct val="0"/>
                        </a:spcBef>
                        <a:spcAft>
                          <a:spcPct val="0"/>
                        </a:spcAft>
                      </a:pPr>
                      <a:r>
                        <a:rPr lang="zh-CN" sz="1600"/>
                        <a:t>包括</a:t>
                      </a:r>
                      <a:r>
                        <a:rPr lang="en-US" altLang="zh-CN" sz="1600"/>
                        <a:t>boolean</a:t>
                      </a:r>
                      <a:r>
                        <a:rPr lang="zh-CN" altLang="en-US" sz="1600"/>
                        <a:t>、</a:t>
                      </a:r>
                      <a:r>
                        <a:rPr lang="en-US" altLang="zh-CN" sz="1600"/>
                        <a:t>byte</a:t>
                      </a:r>
                      <a:r>
                        <a:rPr lang="zh-CN" altLang="en-US" sz="1600"/>
                        <a:t>、</a:t>
                      </a:r>
                      <a:r>
                        <a:rPr lang="en-US" altLang="zh-CN" sz="1600"/>
                        <a:t>short</a:t>
                      </a:r>
                      <a:r>
                        <a:rPr lang="zh-CN" altLang="en-US" sz="1600"/>
                        <a:t>、</a:t>
                      </a:r>
                      <a:r>
                        <a:rPr lang="en-US" altLang="zh-CN" sz="1600"/>
                        <a:t>int</a:t>
                      </a:r>
                      <a:r>
                        <a:rPr lang="zh-CN" altLang="en-US" sz="1600"/>
                        <a:t>、</a:t>
                      </a:r>
                      <a:r>
                        <a:rPr lang="en-US" altLang="zh-CN" sz="1600"/>
                        <a:t>float</a:t>
                      </a:r>
                      <a:r>
                        <a:rPr lang="zh-CN" altLang="en-US" sz="1600"/>
                        <a:t>和</a:t>
                      </a:r>
                      <a:r>
                        <a:rPr lang="en-US" altLang="zh-CN" sz="1600"/>
                        <a:t>double</a:t>
                      </a:r>
                      <a:r>
                        <a:rPr lang="zh-CN" altLang="en-US" sz="1600"/>
                        <a:t>等</a:t>
                      </a:r>
                      <a:endParaRPr lang="zh-CN" altLang="en-US" sz="1600"/>
                    </a:p>
                  </a:txBody>
                  <a:tcPr marL="68580" marR="68580" marT="0" marB="0" anchor="t" anchorCtr="0"/>
                </a:tc>
                <a:tc>
                  <a:txBody>
                    <a:bodyPr/>
                    <a:p>
                      <a:pPr marL="0" indent="0" algn="just">
                        <a:spcBef>
                          <a:spcPct val="0"/>
                        </a:spcBef>
                        <a:spcAft>
                          <a:spcPct val="0"/>
                        </a:spcAft>
                      </a:pPr>
                      <a:r>
                        <a:rPr lang="zh-CN" sz="1600"/>
                        <a:t>否</a:t>
                      </a:r>
                      <a:endParaRPr lang="zh-CN" sz="1600"/>
                    </a:p>
                  </a:txBody>
                  <a:tcPr marL="68580" marR="68580" marT="0" marB="0" anchor="t" anchorCtr="0"/>
                </a:tc>
              </a:tr>
              <a:tr h="302260">
                <a:tc>
                  <a:txBody>
                    <a:bodyPr/>
                    <a:p>
                      <a:pPr marL="0" indent="0" algn="just">
                        <a:spcBef>
                          <a:spcPct val="0"/>
                        </a:spcBef>
                        <a:spcAft>
                          <a:spcPct val="0"/>
                        </a:spcAft>
                      </a:pPr>
                      <a:r>
                        <a:rPr lang="en-US" altLang="zh-CN" sz="1600"/>
                        <a:t>String</a:t>
                      </a:r>
                      <a:endParaRPr lang="en-US" altLang="zh-CN" sz="1600"/>
                    </a:p>
                  </a:txBody>
                  <a:tcPr marL="68580" marR="68580" marT="0" marB="0" anchor="t" anchorCtr="0"/>
                </a:tc>
                <a:tc>
                  <a:txBody>
                    <a:bodyPr/>
                    <a:p>
                      <a:pPr marL="0" indent="0" algn="just">
                        <a:spcBef>
                          <a:spcPct val="0"/>
                        </a:spcBef>
                        <a:spcAft>
                          <a:spcPct val="0"/>
                        </a:spcAft>
                      </a:pPr>
                      <a:r>
                        <a:rPr lang="en-US" altLang="zh-CN" sz="1600"/>
                        <a:t>java.lang.String</a:t>
                      </a:r>
                      <a:endParaRPr lang="en-US" altLang="zh-CN" sz="1600"/>
                    </a:p>
                  </a:txBody>
                  <a:tcPr marL="68580" marR="68580" marT="0" marB="0" anchor="t" anchorCtr="0"/>
                </a:tc>
                <a:tc>
                  <a:txBody>
                    <a:bodyPr/>
                    <a:p>
                      <a:pPr marL="0" indent="0" algn="just">
                        <a:spcBef>
                          <a:spcPct val="0"/>
                        </a:spcBef>
                        <a:spcAft>
                          <a:spcPct val="0"/>
                        </a:spcAft>
                      </a:pPr>
                      <a:r>
                        <a:rPr lang="zh-CN" sz="1600"/>
                        <a:t>否</a:t>
                      </a:r>
                      <a:endParaRPr lang="zh-CN" sz="1600"/>
                    </a:p>
                  </a:txBody>
                  <a:tcPr marL="68580" marR="68580" marT="0" marB="0" anchor="t" anchorCtr="0"/>
                </a:tc>
              </a:tr>
              <a:tr h="302895">
                <a:tc>
                  <a:txBody>
                    <a:bodyPr/>
                    <a:p>
                      <a:pPr marL="0" indent="0" algn="just">
                        <a:spcBef>
                          <a:spcPct val="0"/>
                        </a:spcBef>
                        <a:spcAft>
                          <a:spcPct val="0"/>
                        </a:spcAft>
                      </a:pPr>
                      <a:r>
                        <a:rPr lang="en-US" altLang="zh-CN" sz="1600"/>
                        <a:t>CharSequence</a:t>
                      </a:r>
                      <a:endParaRPr lang="en-US" altLang="zh-CN" sz="1600"/>
                    </a:p>
                  </a:txBody>
                  <a:tcPr marL="68580" marR="68580" marT="0" marB="0" anchor="t" anchorCtr="0"/>
                </a:tc>
                <a:tc>
                  <a:txBody>
                    <a:bodyPr/>
                    <a:p>
                      <a:pPr marL="0" indent="0" algn="just">
                        <a:spcBef>
                          <a:spcPct val="0"/>
                        </a:spcBef>
                        <a:spcAft>
                          <a:spcPct val="0"/>
                        </a:spcAft>
                      </a:pPr>
                      <a:r>
                        <a:rPr lang="en-US" altLang="zh-CN" sz="1600"/>
                        <a:t>java.lang.CharSequence</a:t>
                      </a:r>
                      <a:endParaRPr lang="en-US" altLang="zh-CN" sz="1600"/>
                    </a:p>
                  </a:txBody>
                  <a:tcPr marL="68580" marR="68580" marT="0" marB="0" anchor="t" anchorCtr="0"/>
                </a:tc>
                <a:tc>
                  <a:txBody>
                    <a:bodyPr/>
                    <a:p>
                      <a:pPr marL="0" indent="0" algn="just">
                        <a:spcBef>
                          <a:spcPct val="0"/>
                        </a:spcBef>
                        <a:spcAft>
                          <a:spcPct val="0"/>
                        </a:spcAft>
                      </a:pPr>
                      <a:r>
                        <a:rPr lang="zh-CN" sz="1600"/>
                        <a:t>否</a:t>
                      </a:r>
                      <a:endParaRPr lang="zh-CN" sz="1600"/>
                    </a:p>
                  </a:txBody>
                  <a:tcPr marL="68580" marR="68580" marT="0" marB="0" anchor="t" anchorCtr="0"/>
                </a:tc>
              </a:tr>
              <a:tr h="605155">
                <a:tc>
                  <a:txBody>
                    <a:bodyPr/>
                    <a:p>
                      <a:pPr marL="0" indent="0" algn="just">
                        <a:spcBef>
                          <a:spcPct val="0"/>
                        </a:spcBef>
                        <a:spcAft>
                          <a:spcPct val="0"/>
                        </a:spcAft>
                      </a:pPr>
                      <a:r>
                        <a:rPr lang="en-US" altLang="zh-CN" sz="1600"/>
                        <a:t>List</a:t>
                      </a:r>
                      <a:endParaRPr lang="en-US" altLang="zh-CN" sz="1600"/>
                    </a:p>
                  </a:txBody>
                  <a:tcPr marL="68580" marR="68580" marT="0" marB="0" anchor="t" anchorCtr="0"/>
                </a:tc>
                <a:tc>
                  <a:txBody>
                    <a:bodyPr/>
                    <a:p>
                      <a:pPr marL="0" indent="0" algn="just">
                        <a:spcBef>
                          <a:spcPct val="0"/>
                        </a:spcBef>
                        <a:spcAft>
                          <a:spcPct val="0"/>
                        </a:spcAft>
                      </a:pPr>
                      <a:r>
                        <a:rPr lang="zh-CN" sz="1600"/>
                        <a:t>其中所有的元素都必须是</a:t>
                      </a:r>
                      <a:r>
                        <a:rPr lang="en-US" altLang="zh-CN" sz="1600"/>
                        <a:t>AIDL</a:t>
                      </a:r>
                      <a:r>
                        <a:rPr lang="zh-CN" altLang="en-US" sz="1600"/>
                        <a:t>支持的数据类型</a:t>
                      </a:r>
                      <a:endParaRPr lang="zh-CN" altLang="en-US" sz="1600"/>
                    </a:p>
                  </a:txBody>
                  <a:tcPr marL="68580" marR="68580" marT="0" marB="0" anchor="t" anchorCtr="0"/>
                </a:tc>
                <a:tc>
                  <a:txBody>
                    <a:bodyPr/>
                    <a:p>
                      <a:pPr marL="0" indent="0" algn="just">
                        <a:spcBef>
                          <a:spcPct val="0"/>
                        </a:spcBef>
                        <a:spcAft>
                          <a:spcPct val="0"/>
                        </a:spcAft>
                      </a:pPr>
                      <a:r>
                        <a:rPr lang="zh-CN" sz="1600"/>
                        <a:t>否</a:t>
                      </a:r>
                      <a:endParaRPr lang="zh-CN" sz="1600"/>
                    </a:p>
                  </a:txBody>
                  <a:tcPr marL="68580" marR="68580" marT="0" marB="0" anchor="t" anchorCtr="0"/>
                </a:tc>
              </a:tr>
              <a:tr h="604520">
                <a:tc>
                  <a:txBody>
                    <a:bodyPr/>
                    <a:p>
                      <a:pPr marL="0" indent="0" algn="just">
                        <a:spcBef>
                          <a:spcPct val="0"/>
                        </a:spcBef>
                        <a:spcAft>
                          <a:spcPct val="0"/>
                        </a:spcAft>
                      </a:pPr>
                      <a:r>
                        <a:rPr lang="en-US" altLang="zh-CN" sz="1600"/>
                        <a:t>Map</a:t>
                      </a:r>
                      <a:endParaRPr lang="en-US" altLang="zh-CN" sz="1600"/>
                    </a:p>
                  </a:txBody>
                  <a:tcPr marL="68580" marR="68580" marT="0" marB="0" anchor="t" anchorCtr="0"/>
                </a:tc>
                <a:tc>
                  <a:txBody>
                    <a:bodyPr/>
                    <a:p>
                      <a:pPr marL="0" indent="0" algn="just">
                        <a:spcBef>
                          <a:spcPct val="0"/>
                        </a:spcBef>
                        <a:spcAft>
                          <a:spcPct val="0"/>
                        </a:spcAft>
                      </a:pPr>
                      <a:r>
                        <a:rPr lang="zh-CN" sz="1600"/>
                        <a:t>其中所有的键和元素都必须是</a:t>
                      </a:r>
                      <a:r>
                        <a:rPr lang="en-US" altLang="zh-CN" sz="1600"/>
                        <a:t>AIDL</a:t>
                      </a:r>
                      <a:r>
                        <a:rPr lang="zh-CN" altLang="en-US" sz="1600"/>
                        <a:t>支持的数据类型</a:t>
                      </a:r>
                      <a:endParaRPr lang="zh-CN" altLang="en-US" sz="1600"/>
                    </a:p>
                  </a:txBody>
                  <a:tcPr marL="68580" marR="68580" marT="0" marB="0" anchor="t" anchorCtr="0"/>
                </a:tc>
                <a:tc>
                  <a:txBody>
                    <a:bodyPr/>
                    <a:p>
                      <a:pPr marL="0" indent="0" algn="just">
                        <a:spcBef>
                          <a:spcPct val="0"/>
                        </a:spcBef>
                        <a:spcAft>
                          <a:spcPct val="0"/>
                        </a:spcAft>
                      </a:pPr>
                      <a:r>
                        <a:rPr lang="zh-CN" sz="1600"/>
                        <a:t>否</a:t>
                      </a:r>
                      <a:endParaRPr lang="zh-CN" sz="1600"/>
                    </a:p>
                  </a:txBody>
                  <a:tcPr marL="68580" marR="68580" marT="0" marB="0" anchor="t" anchorCtr="0"/>
                </a:tc>
              </a:tr>
              <a:tr h="302895">
                <a:tc>
                  <a:txBody>
                    <a:bodyPr/>
                    <a:p>
                      <a:pPr marL="0" indent="0" algn="just">
                        <a:spcBef>
                          <a:spcPct val="0"/>
                        </a:spcBef>
                        <a:spcAft>
                          <a:spcPct val="0"/>
                        </a:spcAft>
                      </a:pPr>
                      <a:r>
                        <a:rPr lang="zh-CN" sz="1600"/>
                        <a:t>其它</a:t>
                      </a:r>
                      <a:r>
                        <a:rPr lang="en-US" altLang="zh-CN" sz="1600"/>
                        <a:t>AIDL</a:t>
                      </a:r>
                      <a:r>
                        <a:rPr lang="zh-CN" altLang="en-US" sz="1600"/>
                        <a:t>接口</a:t>
                      </a:r>
                      <a:endParaRPr lang="zh-CN" altLang="en-US" sz="1600"/>
                    </a:p>
                  </a:txBody>
                  <a:tcPr marL="68580" marR="68580" marT="0" marB="0" anchor="t" anchorCtr="0"/>
                </a:tc>
                <a:tc>
                  <a:txBody>
                    <a:bodyPr/>
                    <a:p>
                      <a:pPr marL="0" indent="0" algn="just">
                        <a:spcBef>
                          <a:spcPct val="0"/>
                        </a:spcBef>
                        <a:spcAft>
                          <a:spcPct val="0"/>
                        </a:spcAft>
                      </a:pPr>
                      <a:r>
                        <a:rPr lang="zh-CN" sz="1600"/>
                        <a:t>任何其它使用</a:t>
                      </a:r>
                      <a:r>
                        <a:rPr lang="en-US" altLang="zh-CN" sz="1600"/>
                        <a:t>AIDL</a:t>
                      </a:r>
                      <a:r>
                        <a:rPr lang="zh-CN" altLang="en-US" sz="1600"/>
                        <a:t>语言生成的接口类型</a:t>
                      </a:r>
                      <a:endParaRPr lang="zh-CN" altLang="en-US" sz="1600"/>
                    </a:p>
                  </a:txBody>
                  <a:tcPr marL="68580" marR="68580" marT="0" marB="0" anchor="t" anchorCtr="0"/>
                </a:tc>
                <a:tc>
                  <a:txBody>
                    <a:bodyPr/>
                    <a:p>
                      <a:pPr marL="0" indent="0" algn="just">
                        <a:spcBef>
                          <a:spcPct val="0"/>
                        </a:spcBef>
                        <a:spcAft>
                          <a:spcPct val="0"/>
                        </a:spcAft>
                      </a:pPr>
                      <a:r>
                        <a:rPr lang="zh-CN" sz="1600"/>
                        <a:t>是</a:t>
                      </a:r>
                      <a:endParaRPr lang="zh-CN" sz="1600"/>
                    </a:p>
                  </a:txBody>
                  <a:tcPr marL="68580" marR="68580" marT="0" marB="0" anchor="t" anchorCtr="0"/>
                </a:tc>
              </a:tr>
              <a:tr h="302260">
                <a:tc>
                  <a:txBody>
                    <a:bodyPr/>
                    <a:p>
                      <a:pPr marL="0" indent="0" algn="just">
                        <a:spcBef>
                          <a:spcPct val="0"/>
                        </a:spcBef>
                        <a:spcAft>
                          <a:spcPct val="0"/>
                        </a:spcAft>
                      </a:pPr>
                      <a:r>
                        <a:rPr lang="en-US" altLang="zh-CN" sz="1600"/>
                        <a:t>Parcelable</a:t>
                      </a:r>
                      <a:r>
                        <a:rPr lang="zh-CN" altLang="en-US" sz="1600"/>
                        <a:t>对象</a:t>
                      </a:r>
                      <a:endParaRPr lang="zh-CN" altLang="en-US" sz="1600"/>
                    </a:p>
                  </a:txBody>
                  <a:tcPr marL="68580" marR="68580" marT="0" marB="0" anchor="t" anchorCtr="0"/>
                </a:tc>
                <a:tc>
                  <a:txBody>
                    <a:bodyPr/>
                    <a:p>
                      <a:pPr marL="0" indent="0" algn="just">
                        <a:spcBef>
                          <a:spcPct val="0"/>
                        </a:spcBef>
                        <a:spcAft>
                          <a:spcPct val="0"/>
                        </a:spcAft>
                      </a:pPr>
                      <a:r>
                        <a:rPr lang="zh-CN" sz="1600"/>
                        <a:t>实现</a:t>
                      </a:r>
                      <a:r>
                        <a:rPr lang="en-US" altLang="zh-CN" sz="1600"/>
                        <a:t>Parcelable</a:t>
                      </a:r>
                      <a:r>
                        <a:rPr lang="zh-CN" altLang="en-US" sz="1600"/>
                        <a:t>接口的对象</a:t>
                      </a:r>
                      <a:endParaRPr lang="zh-CN" altLang="en-US" sz="1600"/>
                    </a:p>
                  </a:txBody>
                  <a:tcPr marL="68580" marR="68580" marT="0" marB="0" anchor="t" anchorCtr="0"/>
                </a:tc>
                <a:tc>
                  <a:txBody>
                    <a:bodyPr/>
                    <a:p>
                      <a:pPr marL="0" indent="0" algn="just">
                        <a:spcBef>
                          <a:spcPct val="0"/>
                        </a:spcBef>
                        <a:spcAft>
                          <a:spcPct val="0"/>
                        </a:spcAft>
                      </a:pPr>
                      <a:r>
                        <a:rPr lang="zh-CN" sz="1600"/>
                        <a:t>是</a:t>
                      </a:r>
                      <a:endParaRPr lang="zh-CN" sz="1600"/>
                    </a:p>
                  </a:txBody>
                  <a:tcPr marL="68580" marR="68580" marT="0" marB="0" anchor="t" anchorCtr="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4262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9.5.2 AIDL</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创建</a:t>
            </a:r>
            <a:r>
              <a:rPr lang="en-US" altLang="zh-CN" sz="2100" dirty="0">
                <a:latin typeface="Times New Roman" panose="02020603050405020304" charset="0"/>
                <a:cs typeface="Times New Roman" panose="02020603050405020304" charset="0"/>
              </a:rPr>
              <a:t>IMathService.aidl</a:t>
            </a:r>
            <a:r>
              <a:rPr lang="zh-CN" altLang="en-US" sz="2100" dirty="0">
                <a:latin typeface="Times New Roman" panose="02020603050405020304" charset="0"/>
                <a:cs typeface="Times New Roman" panose="02020603050405020304" charset="0"/>
              </a:rPr>
              <a:t>文件后，编译后系统会自动生成一个名为</a:t>
            </a:r>
            <a:r>
              <a:rPr lang="en-US" altLang="zh-CN" sz="2100" dirty="0">
                <a:latin typeface="Times New Roman" panose="02020603050405020304" charset="0"/>
                <a:cs typeface="Times New Roman" panose="02020603050405020304" charset="0"/>
              </a:rPr>
              <a:t>IMathService.javaAIDL</a:t>
            </a:r>
            <a:r>
              <a:rPr lang="zh-CN" altLang="en-US" sz="2100" dirty="0">
                <a:latin typeface="Times New Roman" panose="02020603050405020304" charset="0"/>
                <a:cs typeface="Times New Roman" panose="02020603050405020304" charset="0"/>
              </a:rPr>
              <a:t>允许定义函数参数的传递方向。</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支持三种方向：</a:t>
            </a:r>
            <a:r>
              <a:rPr lang="en-US" altLang="zh-CN" sz="2100" dirty="0">
                <a:latin typeface="Times New Roman" panose="02020603050405020304" charset="0"/>
                <a:cs typeface="Times New Roman" panose="02020603050405020304" charset="0"/>
              </a:rPr>
              <a:t>in</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out</a:t>
            </a:r>
            <a:r>
              <a:rPr lang="zh-CN" altLang="en-US" sz="2100" dirty="0">
                <a:latin typeface="Times New Roman" panose="02020603050405020304" charset="0"/>
                <a:cs typeface="Times New Roman" panose="02020603050405020304" charset="0"/>
              </a:rPr>
              <a:t>和</a:t>
            </a:r>
            <a:r>
              <a:rPr lang="en-US" altLang="zh-CN" sz="2100" dirty="0">
                <a:latin typeface="Times New Roman" panose="02020603050405020304" charset="0"/>
                <a:cs typeface="Times New Roman" panose="02020603050405020304" charset="0"/>
              </a:rPr>
              <a:t>inout</a:t>
            </a:r>
            <a:r>
              <a:rPr lang="zh-CN" altLang="en-US" sz="2100" dirty="0">
                <a:latin typeface="Times New Roman" panose="02020603050405020304" charset="0"/>
                <a:cs typeface="Times New Roman" panose="02020603050405020304" charset="0"/>
              </a:rPr>
              <a:t>，标识为</a:t>
            </a:r>
            <a:r>
              <a:rPr lang="en-US" altLang="zh-CN" sz="2100" dirty="0">
                <a:latin typeface="Times New Roman" panose="02020603050405020304" charset="0"/>
                <a:cs typeface="Times New Roman" panose="02020603050405020304" charset="0"/>
              </a:rPr>
              <a:t>in</a:t>
            </a:r>
            <a:r>
              <a:rPr lang="zh-CN" altLang="en-US" sz="2100" dirty="0">
                <a:latin typeface="Times New Roman" panose="02020603050405020304" charset="0"/>
                <a:cs typeface="Times New Roman" panose="02020603050405020304" charset="0"/>
              </a:rPr>
              <a:t>的参数将从调用方传递到远程服务中，标识为</a:t>
            </a:r>
            <a:r>
              <a:rPr lang="en-US" altLang="zh-CN" sz="2100" dirty="0">
                <a:latin typeface="Times New Roman" panose="02020603050405020304" charset="0"/>
                <a:cs typeface="Times New Roman" panose="02020603050405020304" charset="0"/>
              </a:rPr>
              <a:t>out</a:t>
            </a:r>
            <a:r>
              <a:rPr lang="zh-CN" altLang="en-US" sz="2100" dirty="0">
                <a:latin typeface="Times New Roman" panose="02020603050405020304" charset="0"/>
                <a:cs typeface="Times New Roman" panose="02020603050405020304" charset="0"/>
              </a:rPr>
              <a:t>的参数将从远程服务传递到调用方中，标识为</a:t>
            </a:r>
            <a:r>
              <a:rPr lang="en-US" altLang="zh-CN" sz="2100" dirty="0">
                <a:latin typeface="Times New Roman" panose="02020603050405020304" charset="0"/>
                <a:cs typeface="Times New Roman" panose="02020603050405020304" charset="0"/>
              </a:rPr>
              <a:t>inout</a:t>
            </a:r>
            <a:r>
              <a:rPr lang="zh-CN" altLang="en-US" sz="2100" dirty="0">
                <a:latin typeface="Times New Roman" panose="02020603050405020304" charset="0"/>
                <a:cs typeface="Times New Roman" panose="02020603050405020304" charset="0"/>
              </a:rPr>
              <a:t>的参数将先从调用方传递到远程服务中，再从远程服务返回给调用方。如果不标识参数的传递方向，默认所有函数的传递方向为</a:t>
            </a:r>
            <a:r>
              <a:rPr lang="en-US" altLang="zh-CN" sz="2100" dirty="0">
                <a:latin typeface="Times New Roman" panose="02020603050405020304" charset="0"/>
                <a:cs typeface="Times New Roman" panose="02020603050405020304" charset="0"/>
              </a:rPr>
              <a:t>in</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这里需要注意的是，只有</a:t>
            </a:r>
            <a:r>
              <a:rPr lang="en-US" altLang="zh-CN" sz="2100" dirty="0">
                <a:latin typeface="Times New Roman" panose="02020603050405020304" charset="0"/>
                <a:cs typeface="Times New Roman" panose="02020603050405020304" charset="0"/>
              </a:rPr>
              <a:t>Parcelable</a:t>
            </a:r>
            <a:r>
              <a:rPr lang="zh-CN" altLang="en-US" sz="2100" dirty="0">
                <a:latin typeface="Times New Roman" panose="02020603050405020304" charset="0"/>
                <a:cs typeface="Times New Roman" panose="02020603050405020304" charset="0"/>
              </a:rPr>
              <a:t>类型的参数才能使用</a:t>
            </a:r>
            <a:r>
              <a:rPr lang="en-US" altLang="zh-CN" sz="2100" dirty="0">
                <a:latin typeface="Times New Roman" panose="02020603050405020304" charset="0"/>
                <a:cs typeface="Times New Roman" panose="02020603050405020304" charset="0"/>
              </a:rPr>
              <a:t>out</a:t>
            </a:r>
            <a:r>
              <a:rPr lang="zh-CN" altLang="en-US" sz="2100" dirty="0">
                <a:latin typeface="Times New Roman" panose="02020603050405020304" charset="0"/>
                <a:cs typeface="Times New Roman" panose="02020603050405020304" charset="0"/>
              </a:rPr>
              <a:t>或</a:t>
            </a:r>
            <a:r>
              <a:rPr lang="en-US" altLang="zh-CN" sz="2100" dirty="0">
                <a:latin typeface="Times New Roman" panose="02020603050405020304" charset="0"/>
                <a:cs typeface="Times New Roman" panose="02020603050405020304" charset="0"/>
              </a:rPr>
              <a:t>inout</a:t>
            </a:r>
            <a:r>
              <a:rPr lang="zh-CN" altLang="en-US" sz="2100" dirty="0">
                <a:latin typeface="Times New Roman" panose="02020603050405020304" charset="0"/>
                <a:cs typeface="Times New Roman" panose="02020603050405020304" charset="0"/>
              </a:rPr>
              <a:t>，基本类型只能是</a:t>
            </a:r>
            <a:r>
              <a:rPr lang="en-US" altLang="zh-CN" sz="2100" dirty="0">
                <a:latin typeface="Times New Roman" panose="02020603050405020304" charset="0"/>
                <a:cs typeface="Times New Roman" panose="02020603050405020304" charset="0"/>
              </a:rPr>
              <a:t>in</a:t>
            </a:r>
            <a:r>
              <a:rPr lang="zh-CN" altLang="en-US" sz="2100" dirty="0">
                <a:latin typeface="Times New Roman" panose="02020603050405020304" charset="0"/>
                <a:cs typeface="Times New Roman" panose="02020603050405020304" charset="0"/>
              </a:rPr>
              <a:t>。合理使用</a:t>
            </a:r>
            <a:r>
              <a:rPr lang="en-US" altLang="zh-CN" sz="2100" dirty="0">
                <a:latin typeface="Times New Roman" panose="02020603050405020304" charset="0"/>
                <a:cs typeface="Times New Roman" panose="02020603050405020304" charset="0"/>
              </a:rPr>
              <a:t> in</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out</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inout</a:t>
            </a:r>
            <a:r>
              <a:rPr lang="zh-CN" altLang="en-US" sz="2100" dirty="0">
                <a:latin typeface="Times New Roman" panose="02020603050405020304" charset="0"/>
                <a:cs typeface="Times New Roman" panose="02020603050405020304" charset="0"/>
              </a:rPr>
              <a:t>可以显著优化跨进程通信效率。大多数场景推荐使用默认的</a:t>
            </a:r>
            <a:r>
              <a:rPr lang="en-US" altLang="zh-CN" sz="2100" dirty="0">
                <a:latin typeface="Times New Roman" panose="02020603050405020304" charset="0"/>
                <a:cs typeface="Times New Roman" panose="02020603050405020304" charset="0"/>
              </a:rPr>
              <a:t> in</a:t>
            </a:r>
            <a:r>
              <a:rPr lang="zh-CN" altLang="en-US" sz="2100" dirty="0">
                <a:latin typeface="Times New Roman" panose="02020603050405020304" charset="0"/>
                <a:cs typeface="Times New Roman" panose="02020603050405020304" charset="0"/>
              </a:rPr>
              <a:t>，出于性能方面的考虑，不要在参数中标识不需要的传递方向。</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925955" y="4038600"/>
          <a:ext cx="9428480" cy="1100455"/>
        </p:xfrm>
        <a:graphic>
          <a:graphicData uri="http://schemas.openxmlformats.org/drawingml/2006/table">
            <a:tbl>
              <a:tblPr/>
              <a:tblGrid>
                <a:gridCol w="9428480"/>
              </a:tblGrid>
              <a:tr h="1100455">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void example(in </a:t>
                      </a:r>
                      <a:r>
                        <a:rPr lang="en-US" altLang="zh-CN" sz="2000">
                          <a:solidFill>
                            <a:srgbClr val="008080"/>
                          </a:solidFill>
                          <a:latin typeface="宋体" panose="02010600030101010101" pitchFamily="2" charset="-122"/>
                          <a:ea typeface="宋体" panose="02010600030101010101" pitchFamily="2" charset="-122"/>
                        </a:rPr>
                        <a:t> MyData a); </a:t>
                      </a:r>
                      <a:r>
                        <a:rPr lang="en-US" altLang="zh-CN" sz="2000">
                          <a:solidFill>
                            <a:srgbClr val="008080"/>
                          </a:solidFill>
                          <a:latin typeface="宋体" panose="02010600030101010101" pitchFamily="2" charset="-122"/>
                          <a:ea typeface="宋体" panose="02010600030101010101" pitchFamily="2" charset="-122"/>
                        </a:rPr>
                        <a:t>  // </a:t>
                      </a:r>
                      <a:r>
                        <a:rPr lang="zh-CN" altLang="en-US" sz="2000">
                          <a:solidFill>
                            <a:srgbClr val="008080"/>
                          </a:solidFill>
                          <a:latin typeface="宋体" panose="02010600030101010101" pitchFamily="2" charset="-122"/>
                          <a:ea typeface="宋体" panose="02010600030101010101" pitchFamily="2" charset="-122"/>
                        </a:rPr>
                        <a:t>只从调用方传给远程服务</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void example(out MyData b); </a:t>
                      </a:r>
                      <a:r>
                        <a:rPr lang="en-US" altLang="zh-CN" sz="2000">
                          <a:solidFill>
                            <a:srgbClr val="008080"/>
                          </a:solidFill>
                          <a:latin typeface="宋体" panose="02010600030101010101" pitchFamily="2" charset="-122"/>
                          <a:ea typeface="宋体" panose="02010600030101010101" pitchFamily="2" charset="-122"/>
                        </a:rPr>
                        <a:t>  // </a:t>
                      </a:r>
                      <a:r>
                        <a:rPr lang="zh-CN" altLang="en-US" sz="2000">
                          <a:solidFill>
                            <a:srgbClr val="008080"/>
                          </a:solidFill>
                          <a:latin typeface="宋体" panose="02010600030101010101" pitchFamily="2" charset="-122"/>
                          <a:ea typeface="宋体" panose="02010600030101010101" pitchFamily="2" charset="-122"/>
                        </a:rPr>
                        <a:t>只从远程服务返回给调用方</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3 </a:t>
                      </a:r>
                      <a:r>
                        <a:rPr lang="en-US" altLang="zh-CN" sz="2000">
                          <a:solidFill>
                            <a:srgbClr val="008080"/>
                          </a:solidFill>
                          <a:latin typeface="宋体" panose="02010600030101010101" pitchFamily="2" charset="-122"/>
                          <a:ea typeface="宋体" panose="02010600030101010101" pitchFamily="2" charset="-122"/>
                        </a:rPr>
                        <a:t>void example(inout MyData c); // </a:t>
                      </a:r>
                      <a:r>
                        <a:rPr lang="zh-CN" altLang="en-US" sz="2000">
                          <a:solidFill>
                            <a:srgbClr val="008080"/>
                          </a:solidFill>
                          <a:latin typeface="宋体" panose="02010600030101010101" pitchFamily="2" charset="-122"/>
                          <a:ea typeface="宋体" panose="02010600030101010101" pitchFamily="2" charset="-122"/>
                        </a:rPr>
                        <a:t>双向传输，远程服务可以修改参数</a:t>
                      </a:r>
                      <a:endParaRPr lang="zh-CN" altLang="en-US"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842625" cy="13817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9.5.3 Parcel</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Parcel</a:t>
            </a:r>
            <a:r>
              <a:rPr lang="zh-CN" altLang="en-US" sz="2100" dirty="0">
                <a:latin typeface="Times New Roman" panose="02020603050405020304" charset="0"/>
                <a:cs typeface="Times New Roman" panose="02020603050405020304" charset="0"/>
              </a:rPr>
              <a:t>是</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提供的一个轻量级、高性能的序列化容器，用于在内存中封装数据，以便在不同组件之间（特别是跨进程）传输数据。</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示例：可以通过</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机制跨组件传递的</a:t>
            </a:r>
            <a:r>
              <a:rPr lang="en-US" altLang="zh-CN" sz="2100" dirty="0">
                <a:latin typeface="Times New Roman" panose="02020603050405020304" charset="0"/>
                <a:cs typeface="Times New Roman" panose="02020603050405020304" charset="0"/>
              </a:rPr>
              <a:t>User</a:t>
            </a:r>
            <a:r>
              <a:rPr lang="zh-CN" altLang="en-US" sz="2100" dirty="0">
                <a:latin typeface="Times New Roman" panose="02020603050405020304" charset="0"/>
                <a:cs typeface="Times New Roman" panose="02020603050405020304" charset="0"/>
              </a:rPr>
              <a:t>类</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3" name="表格 2"/>
          <p:cNvGraphicFramePr/>
          <p:nvPr>
            <p:custDataLst>
              <p:tags r:id="rId2"/>
            </p:custDataLst>
          </p:nvPr>
        </p:nvGraphicFramePr>
        <p:xfrm>
          <a:off x="307975" y="3429000"/>
          <a:ext cx="7259320" cy="3288030"/>
        </p:xfrm>
        <a:graphic>
          <a:graphicData uri="http://schemas.openxmlformats.org/drawingml/2006/table">
            <a:tbl>
              <a:tblPr/>
              <a:tblGrid>
                <a:gridCol w="7259320"/>
              </a:tblGrid>
              <a:tr h="3288030">
                <a:tc>
                  <a:txBody>
                    <a:bodyPr/>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data class User(val name: String, val age: Int) : Parcelable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constructor(parcel: Parcel) : this(</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parcel.readString()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parcel.readInt()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writeToParcel(parcel: Parcel, flags: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parcel.writeString(name)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parcel.writeInt(age)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describeContents(): Int = 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companion object CREATOR : Parcelable.Creator&lt;User&gt;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createFromParcel(parcel: Parcel): User = User(parcel)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newArray(size: Int): Array&lt;User?&gt; = arrayOfNulls(size)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Text Placeholder 33"/>
          <p:cNvSpPr txBox="1"/>
          <p:nvPr/>
        </p:nvSpPr>
        <p:spPr>
          <a:xfrm>
            <a:off x="6694170" y="3564255"/>
            <a:ext cx="5065395" cy="28930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zh-CN" altLang="en-US" sz="1400" dirty="0">
                <a:latin typeface="Times New Roman" panose="02020603050405020304" charset="0"/>
                <a:cs typeface="Times New Roman" panose="02020603050405020304" charset="0"/>
                <a:sym typeface="+mn-ea"/>
              </a:rPr>
              <a:t>第</a:t>
            </a:r>
            <a:r>
              <a:rPr lang="en-US" altLang="zh-CN" sz="1400" dirty="0">
                <a:latin typeface="Times New Roman" panose="02020603050405020304" charset="0"/>
                <a:cs typeface="Times New Roman" panose="02020603050405020304" charset="0"/>
                <a:sym typeface="+mn-ea"/>
              </a:rPr>
              <a:t>1</a:t>
            </a:r>
            <a:r>
              <a:rPr lang="zh-CN" altLang="en-US" sz="1400" dirty="0">
                <a:latin typeface="Times New Roman" panose="02020603050405020304" charset="0"/>
                <a:cs typeface="Times New Roman" panose="02020603050405020304" charset="0"/>
                <a:sym typeface="+mn-ea"/>
              </a:rPr>
              <a:t>行代码的实现</a:t>
            </a:r>
            <a:r>
              <a:rPr lang="en-US" altLang="zh-CN" sz="1400" dirty="0">
                <a:latin typeface="Times New Roman" panose="02020603050405020304" charset="0"/>
                <a:cs typeface="Times New Roman" panose="02020603050405020304" charset="0"/>
                <a:sym typeface="+mn-ea"/>
              </a:rPr>
              <a:t>Parcelable</a:t>
            </a:r>
            <a:r>
              <a:rPr lang="zh-CN" altLang="en-US" sz="1400" dirty="0">
                <a:latin typeface="Times New Roman" panose="02020603050405020304" charset="0"/>
                <a:cs typeface="Times New Roman" panose="02020603050405020304" charset="0"/>
                <a:sym typeface="+mn-ea"/>
              </a:rPr>
              <a:t>接口，表示该对象可以被写入</a:t>
            </a:r>
            <a:r>
              <a:rPr lang="en-US" altLang="zh-CN" sz="1400" dirty="0">
                <a:latin typeface="Times New Roman" panose="02020603050405020304" charset="0"/>
                <a:cs typeface="Times New Roman" panose="02020603050405020304" charset="0"/>
                <a:sym typeface="+mn-ea"/>
              </a:rPr>
              <a:t>Parcel</a:t>
            </a:r>
            <a:r>
              <a:rPr lang="zh-CN" altLang="en-US" sz="1400" dirty="0">
                <a:latin typeface="Times New Roman" panose="02020603050405020304" charset="0"/>
                <a:cs typeface="Times New Roman" panose="02020603050405020304" charset="0"/>
                <a:sym typeface="+mn-ea"/>
              </a:rPr>
              <a:t>，以便</a:t>
            </a:r>
            <a:r>
              <a:rPr lang="en-US" altLang="zh-CN" sz="1400" dirty="0">
                <a:latin typeface="Times New Roman" panose="02020603050405020304" charset="0"/>
                <a:cs typeface="Times New Roman" panose="02020603050405020304" charset="0"/>
                <a:sym typeface="+mn-ea"/>
              </a:rPr>
              <a:t>IPC</a:t>
            </a:r>
            <a:r>
              <a:rPr lang="zh-CN" altLang="en-US" sz="1400" dirty="0">
                <a:latin typeface="Times New Roman" panose="02020603050405020304" charset="0"/>
                <a:cs typeface="Times New Roman" panose="02020603050405020304" charset="0"/>
                <a:sym typeface="+mn-ea"/>
              </a:rPr>
              <a:t>或</a:t>
            </a:r>
            <a:r>
              <a:rPr lang="en-US" altLang="zh-CN" sz="1400" dirty="0">
                <a:latin typeface="Times New Roman" panose="02020603050405020304" charset="0"/>
                <a:cs typeface="Times New Roman" panose="02020603050405020304" charset="0"/>
                <a:sym typeface="+mn-ea"/>
              </a:rPr>
              <a:t> Intent </a:t>
            </a:r>
            <a:r>
              <a:rPr lang="zh-CN" altLang="en-US" sz="1400" dirty="0">
                <a:latin typeface="Times New Roman" panose="02020603050405020304" charset="0"/>
                <a:cs typeface="Times New Roman" panose="02020603050405020304" charset="0"/>
                <a:sym typeface="+mn-ea"/>
              </a:rPr>
              <a:t>等场景传递。</a:t>
            </a:r>
            <a:endParaRPr lang="zh-CN" altLang="en-US" sz="1400" dirty="0">
              <a:latin typeface="Times New Roman" panose="02020603050405020304" charset="0"/>
              <a:cs typeface="Times New Roman" panose="02020603050405020304" charset="0"/>
            </a:endParaRPr>
          </a:p>
          <a:p>
            <a:pPr lvl="2"/>
            <a:r>
              <a:rPr lang="zh-CN" altLang="en-US" sz="1400" dirty="0">
                <a:latin typeface="Times New Roman" panose="02020603050405020304" charset="0"/>
                <a:cs typeface="Times New Roman" panose="02020603050405020304" charset="0"/>
                <a:sym typeface="+mn-ea"/>
              </a:rPr>
              <a:t>第</a:t>
            </a:r>
            <a:r>
              <a:rPr lang="en-US" altLang="zh-CN" sz="1400" dirty="0">
                <a:latin typeface="Times New Roman" panose="02020603050405020304" charset="0"/>
                <a:cs typeface="Times New Roman" panose="02020603050405020304" charset="0"/>
                <a:sym typeface="+mn-ea"/>
              </a:rPr>
              <a:t>2</a:t>
            </a:r>
            <a:r>
              <a:rPr lang="zh-CN" altLang="en-US" sz="1400" dirty="0">
                <a:latin typeface="Times New Roman" panose="02020603050405020304" charset="0"/>
                <a:cs typeface="Times New Roman" panose="02020603050405020304" charset="0"/>
                <a:sym typeface="+mn-ea"/>
              </a:rPr>
              <a:t>行到第</a:t>
            </a:r>
            <a:r>
              <a:rPr lang="en-US" altLang="zh-CN" sz="1400" dirty="0">
                <a:latin typeface="Times New Roman" panose="02020603050405020304" charset="0"/>
                <a:cs typeface="Times New Roman" panose="02020603050405020304" charset="0"/>
                <a:sym typeface="+mn-ea"/>
              </a:rPr>
              <a:t>5</a:t>
            </a:r>
            <a:r>
              <a:rPr lang="zh-CN" altLang="en-US" sz="1400" dirty="0">
                <a:latin typeface="Times New Roman" panose="02020603050405020304" charset="0"/>
                <a:cs typeface="Times New Roman" panose="02020603050405020304" charset="0"/>
                <a:sym typeface="+mn-ea"/>
              </a:rPr>
              <a:t>行代码是一个是用于反序列化的构造函数，从</a:t>
            </a:r>
            <a:r>
              <a:rPr lang="en-US" altLang="zh-CN" sz="1400" dirty="0">
                <a:latin typeface="Times New Roman" panose="02020603050405020304" charset="0"/>
                <a:cs typeface="Times New Roman" panose="02020603050405020304" charset="0"/>
                <a:sym typeface="+mn-ea"/>
              </a:rPr>
              <a:t>Parcel</a:t>
            </a:r>
            <a:r>
              <a:rPr lang="zh-CN" altLang="en-US" sz="1400" dirty="0">
                <a:latin typeface="Times New Roman" panose="02020603050405020304" charset="0"/>
                <a:cs typeface="Times New Roman" panose="02020603050405020304" charset="0"/>
                <a:sym typeface="+mn-ea"/>
              </a:rPr>
              <a:t>中按顺序读取属性值，重新构造</a:t>
            </a:r>
            <a:r>
              <a:rPr lang="en-US" altLang="zh-CN" sz="1400" dirty="0">
                <a:latin typeface="Times New Roman" panose="02020603050405020304" charset="0"/>
                <a:cs typeface="Times New Roman" panose="02020603050405020304" charset="0"/>
                <a:sym typeface="+mn-ea"/>
              </a:rPr>
              <a:t> User </a:t>
            </a:r>
            <a:r>
              <a:rPr lang="zh-CN" altLang="en-US" sz="1400" dirty="0">
                <a:latin typeface="Times New Roman" panose="02020603050405020304" charset="0"/>
                <a:cs typeface="Times New Roman" panose="02020603050405020304" charset="0"/>
                <a:sym typeface="+mn-ea"/>
              </a:rPr>
              <a:t>对象。读取顺序必须与写入顺序完全一致。</a:t>
            </a:r>
            <a:endParaRPr lang="zh-CN" altLang="en-US" sz="1400" dirty="0">
              <a:latin typeface="Times New Roman" panose="02020603050405020304" charset="0"/>
              <a:cs typeface="Times New Roman" panose="02020603050405020304" charset="0"/>
            </a:endParaRPr>
          </a:p>
          <a:p>
            <a:pPr lvl="2"/>
            <a:r>
              <a:rPr lang="zh-CN" altLang="en-US" sz="1400" dirty="0">
                <a:latin typeface="Times New Roman" panose="02020603050405020304" charset="0"/>
                <a:cs typeface="Times New Roman" panose="02020603050405020304" charset="0"/>
                <a:sym typeface="+mn-ea"/>
              </a:rPr>
              <a:t>第</a:t>
            </a:r>
            <a:r>
              <a:rPr lang="en-US" altLang="zh-CN" sz="1400" dirty="0">
                <a:latin typeface="Times New Roman" panose="02020603050405020304" charset="0"/>
                <a:cs typeface="Times New Roman" panose="02020603050405020304" charset="0"/>
                <a:sym typeface="+mn-ea"/>
              </a:rPr>
              <a:t>6</a:t>
            </a:r>
            <a:r>
              <a:rPr lang="zh-CN" altLang="en-US" sz="1400" dirty="0">
                <a:latin typeface="Times New Roman" panose="02020603050405020304" charset="0"/>
                <a:cs typeface="Times New Roman" panose="02020603050405020304" charset="0"/>
                <a:sym typeface="+mn-ea"/>
              </a:rPr>
              <a:t>行到第</a:t>
            </a:r>
            <a:r>
              <a:rPr lang="en-US" altLang="zh-CN" sz="1400" dirty="0">
                <a:latin typeface="Times New Roman" panose="02020603050405020304" charset="0"/>
                <a:cs typeface="Times New Roman" panose="02020603050405020304" charset="0"/>
                <a:sym typeface="+mn-ea"/>
              </a:rPr>
              <a:t>9</a:t>
            </a:r>
            <a:r>
              <a:rPr lang="zh-CN" altLang="en-US" sz="1400" dirty="0">
                <a:latin typeface="Times New Roman" panose="02020603050405020304" charset="0"/>
                <a:cs typeface="Times New Roman" panose="02020603050405020304" charset="0"/>
                <a:sym typeface="+mn-ea"/>
              </a:rPr>
              <a:t>行代码是序列化过程，系统调用该方法来将对象写入</a:t>
            </a:r>
            <a:r>
              <a:rPr lang="en-US" altLang="zh-CN" sz="1400" dirty="0">
                <a:latin typeface="Times New Roman" panose="02020603050405020304" charset="0"/>
                <a:cs typeface="Times New Roman" panose="02020603050405020304" charset="0"/>
                <a:sym typeface="+mn-ea"/>
              </a:rPr>
              <a:t>Parcel</a:t>
            </a:r>
            <a:r>
              <a:rPr lang="zh-CN" altLang="en-US" sz="1400" dirty="0">
                <a:latin typeface="Times New Roman" panose="02020603050405020304" charset="0"/>
                <a:cs typeface="Times New Roman" panose="02020603050405020304" charset="0"/>
                <a:sym typeface="+mn-ea"/>
              </a:rPr>
              <a:t>，顺序为：</a:t>
            </a:r>
            <a:r>
              <a:rPr lang="en-US" altLang="zh-CN" sz="1400" dirty="0">
                <a:latin typeface="Times New Roman" panose="02020603050405020304" charset="0"/>
                <a:cs typeface="Times New Roman" panose="02020603050405020304" charset="0"/>
                <a:sym typeface="+mn-ea"/>
              </a:rPr>
              <a:t>name </a:t>
            </a:r>
            <a:r>
              <a:rPr lang="en-US" altLang="en-US" sz="1400" dirty="0">
                <a:latin typeface="Times New Roman" panose="02020603050405020304" charset="0"/>
                <a:cs typeface="Times New Roman" panose="02020603050405020304" charset="0"/>
                <a:sym typeface="+mn-ea"/>
              </a:rPr>
              <a:t>→</a:t>
            </a:r>
            <a:r>
              <a:rPr lang="en-US" altLang="zh-CN" sz="1400" dirty="0">
                <a:latin typeface="Times New Roman" panose="02020603050405020304" charset="0"/>
                <a:cs typeface="Times New Roman" panose="02020603050405020304" charset="0"/>
                <a:sym typeface="+mn-ea"/>
              </a:rPr>
              <a:t> age</a:t>
            </a:r>
            <a:r>
              <a:rPr lang="zh-CN" altLang="en-US" sz="1400" dirty="0">
                <a:latin typeface="Times New Roman" panose="02020603050405020304" charset="0"/>
                <a:cs typeface="Times New Roman" panose="02020603050405020304" charset="0"/>
                <a:sym typeface="+mn-ea"/>
              </a:rPr>
              <a:t>，写入顺序决定了反序列化时的读取顺序。</a:t>
            </a:r>
            <a:endParaRPr lang="zh-CN" altLang="en-US" sz="1400" dirty="0">
              <a:latin typeface="Times New Roman" panose="02020603050405020304" charset="0"/>
              <a:cs typeface="Times New Roman" panose="02020603050405020304" charset="0"/>
            </a:endParaRPr>
          </a:p>
          <a:p>
            <a:pPr lvl="2"/>
            <a:r>
              <a:rPr lang="zh-CN" altLang="en-US" sz="1400" dirty="0">
                <a:latin typeface="Times New Roman" panose="02020603050405020304" charset="0"/>
                <a:cs typeface="Times New Roman" panose="02020603050405020304" charset="0"/>
                <a:sym typeface="+mn-ea"/>
              </a:rPr>
              <a:t>第</a:t>
            </a:r>
            <a:r>
              <a:rPr lang="en-US" altLang="zh-CN" sz="1400" dirty="0">
                <a:latin typeface="Times New Roman" panose="02020603050405020304" charset="0"/>
                <a:cs typeface="Times New Roman" panose="02020603050405020304" charset="0"/>
                <a:sym typeface="+mn-ea"/>
              </a:rPr>
              <a:t>10</a:t>
            </a:r>
            <a:r>
              <a:rPr lang="zh-CN" altLang="en-US" sz="1400" dirty="0">
                <a:latin typeface="Times New Roman" panose="02020603050405020304" charset="0"/>
                <a:cs typeface="Times New Roman" panose="02020603050405020304" charset="0"/>
                <a:sym typeface="+mn-ea"/>
              </a:rPr>
              <a:t>行代码是内容描述标识，通常返回</a:t>
            </a:r>
            <a:r>
              <a:rPr lang="en-US" altLang="zh-CN" sz="1400" dirty="0">
                <a:latin typeface="Times New Roman" panose="02020603050405020304" charset="0"/>
                <a:cs typeface="Times New Roman" panose="02020603050405020304" charset="0"/>
                <a:sym typeface="+mn-ea"/>
              </a:rPr>
              <a:t>0</a:t>
            </a:r>
            <a:r>
              <a:rPr lang="zh-CN" altLang="en-US" sz="1400" dirty="0">
                <a:latin typeface="Times New Roman" panose="02020603050405020304" charset="0"/>
                <a:cs typeface="Times New Roman" panose="02020603050405020304" charset="0"/>
                <a:sym typeface="+mn-ea"/>
              </a:rPr>
              <a:t>。</a:t>
            </a:r>
            <a:endParaRPr lang="zh-CN" altLang="en-US" sz="1400" dirty="0">
              <a:latin typeface="Times New Roman" panose="02020603050405020304" charset="0"/>
              <a:cs typeface="Times New Roman" panose="02020603050405020304" charset="0"/>
            </a:endParaRPr>
          </a:p>
          <a:p>
            <a:pPr lvl="2"/>
            <a:r>
              <a:rPr lang="zh-CN" altLang="en-US" sz="1400" dirty="0">
                <a:latin typeface="Times New Roman" panose="02020603050405020304" charset="0"/>
                <a:cs typeface="Times New Roman" panose="02020603050405020304" charset="0"/>
                <a:sym typeface="+mn-ea"/>
              </a:rPr>
              <a:t>第</a:t>
            </a:r>
            <a:r>
              <a:rPr lang="en-US" altLang="zh-CN" sz="1400" dirty="0">
                <a:latin typeface="Times New Roman" panose="02020603050405020304" charset="0"/>
                <a:cs typeface="Times New Roman" panose="02020603050405020304" charset="0"/>
                <a:sym typeface="+mn-ea"/>
              </a:rPr>
              <a:t>11</a:t>
            </a:r>
            <a:r>
              <a:rPr lang="zh-CN" altLang="en-US" sz="1400" dirty="0">
                <a:latin typeface="Times New Roman" panose="02020603050405020304" charset="0"/>
                <a:cs typeface="Times New Roman" panose="02020603050405020304" charset="0"/>
                <a:sym typeface="+mn-ea"/>
              </a:rPr>
              <a:t>行到第</a:t>
            </a:r>
            <a:r>
              <a:rPr lang="en-US" altLang="zh-CN" sz="1400" dirty="0">
                <a:latin typeface="Times New Roman" panose="02020603050405020304" charset="0"/>
                <a:cs typeface="Times New Roman" panose="02020603050405020304" charset="0"/>
                <a:sym typeface="+mn-ea"/>
              </a:rPr>
              <a:t>14</a:t>
            </a:r>
            <a:r>
              <a:rPr lang="zh-CN" altLang="en-US" sz="1400" dirty="0">
                <a:latin typeface="Times New Roman" panose="02020603050405020304" charset="0"/>
                <a:cs typeface="Times New Roman" panose="02020603050405020304" charset="0"/>
                <a:sym typeface="+mn-ea"/>
              </a:rPr>
              <a:t>行代码用于</a:t>
            </a:r>
            <a:r>
              <a:rPr lang="en-US" altLang="zh-CN" sz="1400" dirty="0">
                <a:latin typeface="Times New Roman" panose="02020603050405020304" charset="0"/>
                <a:cs typeface="Times New Roman" panose="02020603050405020304" charset="0"/>
                <a:sym typeface="+mn-ea"/>
              </a:rPr>
              <a:t>Android</a:t>
            </a:r>
            <a:r>
              <a:rPr lang="zh-CN" altLang="en-US" sz="1400" dirty="0">
                <a:latin typeface="Times New Roman" panose="02020603050405020304" charset="0"/>
                <a:cs typeface="Times New Roman" panose="02020603050405020304" charset="0"/>
                <a:sym typeface="+mn-ea"/>
              </a:rPr>
              <a:t>系统创建</a:t>
            </a:r>
            <a:r>
              <a:rPr lang="en-US" altLang="zh-CN" sz="1400" dirty="0">
                <a:latin typeface="Times New Roman" panose="02020603050405020304" charset="0"/>
                <a:cs typeface="Times New Roman" panose="02020603050405020304" charset="0"/>
                <a:sym typeface="+mn-ea"/>
              </a:rPr>
              <a:t>Parcelable</a:t>
            </a:r>
            <a:r>
              <a:rPr lang="zh-CN" altLang="en-US" sz="1400" dirty="0">
                <a:latin typeface="Times New Roman" panose="02020603050405020304" charset="0"/>
                <a:cs typeface="Times New Roman" panose="02020603050405020304" charset="0"/>
                <a:sym typeface="+mn-ea"/>
              </a:rPr>
              <a:t>对象，</a:t>
            </a:r>
            <a:r>
              <a:rPr lang="en-US" altLang="zh-CN" sz="1400" dirty="0">
                <a:latin typeface="Times New Roman" panose="02020603050405020304" charset="0"/>
                <a:cs typeface="Times New Roman" panose="02020603050405020304" charset="0"/>
                <a:sym typeface="+mn-ea"/>
              </a:rPr>
              <a:t>createFromParcel()</a:t>
            </a:r>
            <a:r>
              <a:rPr lang="zh-CN" altLang="en-US" sz="1400" dirty="0">
                <a:latin typeface="Times New Roman" panose="02020603050405020304" charset="0"/>
                <a:cs typeface="Times New Roman" panose="02020603050405020304" charset="0"/>
                <a:sym typeface="+mn-ea"/>
              </a:rPr>
              <a:t>调用上面的构造函数，进行反序列化。</a:t>
            </a:r>
            <a:r>
              <a:rPr lang="en-US" altLang="zh-CN" sz="1400" dirty="0">
                <a:latin typeface="Times New Roman" panose="02020603050405020304" charset="0"/>
                <a:cs typeface="Times New Roman" panose="02020603050405020304" charset="0"/>
                <a:sym typeface="+mn-ea"/>
              </a:rPr>
              <a:t>newArray()</a:t>
            </a:r>
            <a:r>
              <a:rPr lang="zh-CN" altLang="en-US" sz="1400" dirty="0">
                <a:latin typeface="Times New Roman" panose="02020603050405020304" charset="0"/>
                <a:cs typeface="Times New Roman" panose="02020603050405020304" charset="0"/>
                <a:sym typeface="+mn-ea"/>
              </a:rPr>
              <a:t>用于批量创建通常系统需要的空数组。</a:t>
            </a:r>
            <a:endParaRPr lang="zh-CN" altLang="en-US" sz="1400" dirty="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557212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9.5.4 </a:t>
            </a:r>
            <a:r>
              <a:rPr lang="zh-CN" altLang="en-US" sz="3200" b="1" dirty="0">
                <a:latin typeface="Times New Roman" panose="02020603050405020304" charset="0"/>
                <a:ea typeface="宋体" panose="02010600030101010101" pitchFamily="2" charset="-122"/>
                <a:cs typeface="Times New Roman" panose="02020603050405020304" charset="0"/>
              </a:rPr>
              <a:t>远程服务</a:t>
            </a:r>
            <a:r>
              <a:rPr lang="zh-CN" altLang="en-US" sz="3200" b="1" dirty="0">
                <a:latin typeface="Times New Roman" panose="02020603050405020304" charset="0"/>
                <a:ea typeface="宋体" panose="02010600030101010101" pitchFamily="2" charset="-122"/>
                <a:cs typeface="Times New Roman" panose="02020603050405020304" charset="0"/>
              </a:rPr>
              <a:t>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RemoteMathServiceDemo</a:t>
            </a:r>
            <a:r>
              <a:rPr lang="zh-CN" altLang="en-US" sz="2100" dirty="0">
                <a:latin typeface="Times New Roman" panose="02020603050405020304" charset="0"/>
                <a:cs typeface="Times New Roman" panose="02020603050405020304" charset="0"/>
              </a:rPr>
              <a:t>示例，说明如何创建远程服务。</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在这个示例中定义了</a:t>
            </a:r>
            <a:r>
              <a:rPr lang="en-US" altLang="zh-CN" sz="2100" dirty="0">
                <a:latin typeface="Times New Roman" panose="02020603050405020304" charset="0"/>
                <a:cs typeface="Times New Roman" panose="02020603050405020304" charset="0"/>
              </a:rPr>
              <a:t>MathService</a:t>
            </a:r>
            <a:r>
              <a:rPr lang="zh-CN" altLang="en-US" sz="2100" dirty="0">
                <a:latin typeface="Times New Roman" panose="02020603050405020304" charset="0"/>
                <a:cs typeface="Times New Roman" panose="02020603050405020304" charset="0"/>
              </a:rPr>
              <a:t>远程服务，为远程调用方提供</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欧几里得除法</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运算，输入两个整数，返回商和余数。</a:t>
            </a:r>
            <a:endParaRPr lang="zh-CN" altLang="en-US" sz="2100" dirty="0">
              <a:latin typeface="Times New Roman" panose="02020603050405020304" charset="0"/>
              <a:cs typeface="Times New Roman" panose="02020603050405020304" charset="0"/>
            </a:endParaRPr>
          </a:p>
        </p:txBody>
      </p:sp>
      <p:pic>
        <p:nvPicPr>
          <p:cNvPr id="18" name="图片 13"/>
          <p:cNvPicPr>
            <a:picLocks noChangeAspect="1"/>
          </p:cNvPicPr>
          <p:nvPr/>
        </p:nvPicPr>
        <p:blipFill>
          <a:blip r:embed="rId2"/>
          <a:stretch>
            <a:fillRect/>
          </a:stretch>
        </p:blipFill>
        <p:spPr>
          <a:xfrm>
            <a:off x="7591425" y="2306320"/>
            <a:ext cx="4032885" cy="34645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926465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9.5.4 </a:t>
            </a:r>
            <a:r>
              <a:rPr lang="zh-CN" altLang="en-US" sz="3200" b="1" dirty="0">
                <a:latin typeface="Times New Roman" panose="02020603050405020304" charset="0"/>
                <a:ea typeface="宋体" panose="02010600030101010101" pitchFamily="2" charset="-122"/>
                <a:cs typeface="Times New Roman" panose="02020603050405020304" charset="0"/>
              </a:rPr>
              <a:t>远程服务</a:t>
            </a:r>
            <a:r>
              <a:rPr lang="zh-CN" altLang="en-US" sz="3200" b="1" dirty="0">
                <a:latin typeface="Times New Roman" panose="02020603050405020304" charset="0"/>
                <a:ea typeface="宋体" panose="02010600030101010101" pitchFamily="2" charset="-122"/>
                <a:cs typeface="Times New Roman" panose="02020603050405020304" charset="0"/>
              </a:rPr>
              <a:t>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远程服务创建和调用需要使用</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语言，一般分为以下三个过程：</a:t>
            </a:r>
            <a:r>
              <a:rPr lang="en-US" altLang="zh-CN" sz="2100" dirty="0">
                <a:latin typeface="Times New Roman" panose="02020603050405020304" charset="0"/>
                <a:cs typeface="Times New Roman" panose="02020603050405020304" charset="0"/>
              </a:rPr>
              <a:t> </a:t>
            </a:r>
            <a:endParaRPr lang="en-US" altLang="zh-CN" sz="2100" dirty="0">
              <a:latin typeface="Times New Roman" panose="02020603050405020304" charset="0"/>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(1) </a:t>
            </a:r>
            <a:r>
              <a:rPr lang="zh-CN" altLang="en-US" sz="2100" dirty="0">
                <a:latin typeface="Times New Roman" panose="02020603050405020304" charset="0"/>
                <a:cs typeface="Times New Roman" panose="02020603050405020304" charset="0"/>
              </a:rPr>
              <a:t>新建</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文件和数据；</a:t>
            </a:r>
            <a:endParaRPr lang="zh-CN" altLang="en-US" sz="2100" dirty="0">
              <a:latin typeface="Times New Roman" panose="02020603050405020304" charset="0"/>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(2) </a:t>
            </a:r>
            <a:r>
              <a:rPr lang="zh-CN" altLang="en-US" sz="2100" dirty="0">
                <a:latin typeface="Times New Roman" panose="02020603050405020304" charset="0"/>
                <a:cs typeface="Times New Roman" panose="02020603050405020304" charset="0"/>
              </a:rPr>
              <a:t>定义远程服务的接口；</a:t>
            </a:r>
            <a:endParaRPr lang="zh-CN" altLang="en-US" sz="2100" dirty="0">
              <a:latin typeface="Times New Roman" panose="02020603050405020304" charset="0"/>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(3)  </a:t>
            </a:r>
            <a:r>
              <a:rPr lang="zh-CN" altLang="en-US" sz="2100" dirty="0">
                <a:latin typeface="Times New Roman" panose="02020603050405020304" charset="0"/>
                <a:cs typeface="Times New Roman" panose="02020603050405020304" charset="0"/>
              </a:rPr>
              <a:t>通过继承</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类实现远程服务；</a:t>
            </a:r>
            <a:endParaRPr lang="zh-CN" altLang="en-US" sz="2100" dirty="0">
              <a:latin typeface="Times New Roman" panose="02020603050405020304" charset="0"/>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(4)  </a:t>
            </a:r>
            <a:r>
              <a:rPr lang="zh-CN" altLang="en-US" sz="2100" dirty="0">
                <a:latin typeface="Times New Roman" panose="02020603050405020304" charset="0"/>
                <a:cs typeface="Times New Roman" panose="02020603050405020304" charset="0"/>
              </a:rPr>
              <a:t>修改</a:t>
            </a:r>
            <a:r>
              <a:rPr lang="en-US" altLang="zh-CN" sz="2100" dirty="0">
                <a:latin typeface="Times New Roman" panose="02020603050405020304" charset="0"/>
                <a:cs typeface="Times New Roman" panose="02020603050405020304" charset="0"/>
              </a:rPr>
              <a:t>AndroidManifest.xml</a:t>
            </a:r>
            <a:r>
              <a:rPr lang="zh-CN" altLang="en-US" sz="2100" dirty="0">
                <a:latin typeface="Times New Roman" panose="02020603050405020304" charset="0"/>
                <a:cs typeface="Times New Roman" panose="02020603050405020304" charset="0"/>
              </a:rPr>
              <a:t>文件。</a:t>
            </a: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666178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(1) </a:t>
            </a:r>
            <a:r>
              <a:rPr lang="zh-CN" altLang="en-US" sz="2100" dirty="0">
                <a:latin typeface="Times New Roman" panose="02020603050405020304" charset="0"/>
                <a:cs typeface="Times New Roman" panose="02020603050405020304" charset="0"/>
              </a:rPr>
              <a:t>新建</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文件和数据</a:t>
            </a:r>
            <a:endParaRPr lang="zh-CN" altLang="en-US" sz="2100" dirty="0">
              <a:latin typeface="Times New Roman" panose="02020603050405020304" charset="0"/>
              <a:cs typeface="Times New Roman" panose="02020603050405020304" charset="0"/>
            </a:endParaRPr>
          </a:p>
          <a:p>
            <a:pPr marL="1028700" lvl="2" indent="-342900"/>
            <a:r>
              <a:rPr lang="zh-CN" altLang="en-US" sz="2100" dirty="0">
                <a:latin typeface="Times New Roman" panose="02020603050405020304" charset="0"/>
                <a:cs typeface="Times New Roman" panose="02020603050405020304" charset="0"/>
              </a:rPr>
              <a:t>创建</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接口文件夹结构。</a:t>
            </a:r>
            <a:endParaRPr lang="zh-CN" altLang="en-US" sz="2100" dirty="0">
              <a:latin typeface="Times New Roman" panose="02020603050405020304" charset="0"/>
              <a:cs typeface="Times New Roman" panose="02020603050405020304" charset="0"/>
            </a:endParaRPr>
          </a:p>
          <a:p>
            <a:pPr marL="1485900" lvl="3" indent="-342900"/>
            <a:r>
              <a:rPr lang="en-US" altLang="zh-CN" sz="1890" dirty="0">
                <a:latin typeface="Times New Roman" panose="02020603050405020304" charset="0"/>
                <a:cs typeface="Times New Roman" panose="02020603050405020304" charset="0"/>
              </a:rPr>
              <a:t>AIDL</a:t>
            </a:r>
            <a:r>
              <a:rPr lang="zh-CN" altLang="en-US" sz="1890" dirty="0">
                <a:latin typeface="Times New Roman" panose="02020603050405020304" charset="0"/>
                <a:cs typeface="Times New Roman" panose="02020603050405020304" charset="0"/>
              </a:rPr>
              <a:t>接口文件的包结构和位置必须与它所服务的实现类保持严格一致</a:t>
            </a:r>
            <a:endParaRPr lang="zh-CN" altLang="en-US" sz="1890" dirty="0">
              <a:latin typeface="Times New Roman" panose="02020603050405020304" charset="0"/>
              <a:cs typeface="Times New Roman" panose="02020603050405020304" charset="0"/>
            </a:endParaRPr>
          </a:p>
          <a:p>
            <a:pPr marL="1485900" lvl="3" indent="-342900"/>
            <a:r>
              <a:rPr lang="zh-CN" altLang="en-US" sz="1890" dirty="0">
                <a:latin typeface="Times New Roman" panose="02020603050405020304" charset="0"/>
                <a:cs typeface="Times New Roman" panose="02020603050405020304" charset="0"/>
              </a:rPr>
              <a:t>否则编译器无法正确生成接口代码或在运行时绑定失败。</a:t>
            </a:r>
            <a:endParaRPr lang="zh-CN" altLang="en-US" sz="1890" dirty="0">
              <a:latin typeface="Times New Roman" panose="02020603050405020304" charset="0"/>
              <a:cs typeface="Times New Roman" panose="02020603050405020304" charset="0"/>
            </a:endParaRPr>
          </a:p>
          <a:p>
            <a:pPr marL="1028700" lvl="2" indent="-342900"/>
            <a:r>
              <a:rPr lang="zh-CN" altLang="en-US" sz="2100" dirty="0">
                <a:latin typeface="Times New Roman" panose="02020603050405020304" charset="0"/>
                <a:cs typeface="Times New Roman" panose="02020603050405020304" charset="0"/>
              </a:rPr>
              <a:t>远程服务源代的位置在</a:t>
            </a:r>
            <a:r>
              <a:rPr lang="en-US" altLang="zh-CN" sz="2100" dirty="0">
                <a:latin typeface="Times New Roman" panose="02020603050405020304" charset="0"/>
                <a:cs typeface="Times New Roman" panose="02020603050405020304" charset="0"/>
              </a:rPr>
              <a:t>edu.hrbeu.chapterservice</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marL="1485900" lvl="3" indent="-342900"/>
            <a:r>
              <a:rPr lang="en-US" altLang="zh-CN" sz="1890" dirty="0">
                <a:latin typeface="Times New Roman" panose="02020603050405020304" charset="0"/>
                <a:cs typeface="Times New Roman" panose="02020603050405020304" charset="0"/>
              </a:rPr>
              <a:t>AIDL</a:t>
            </a:r>
            <a:r>
              <a:rPr lang="zh-CN" altLang="en-US" sz="1890" dirty="0">
                <a:latin typeface="Times New Roman" panose="02020603050405020304" charset="0"/>
                <a:cs typeface="Times New Roman" panose="02020603050405020304" charset="0"/>
              </a:rPr>
              <a:t>接口文件位置也应在</a:t>
            </a:r>
            <a:r>
              <a:rPr lang="en-US" altLang="zh-CN" sz="1890" dirty="0">
                <a:latin typeface="Times New Roman" panose="02020603050405020304" charset="0"/>
                <a:cs typeface="Times New Roman" panose="02020603050405020304" charset="0"/>
              </a:rPr>
              <a:t>edu.hrbeu.chapterservice</a:t>
            </a:r>
            <a:endParaRPr lang="zh-CN" altLang="en-US" sz="1890" dirty="0">
              <a:latin typeface="Times New Roman" panose="02020603050405020304" charset="0"/>
              <a:cs typeface="Times New Roman" panose="02020603050405020304" charset="0"/>
            </a:endParaRPr>
          </a:p>
          <a:p>
            <a:pPr marL="1485900" lvl="3" indent="-342900"/>
            <a:r>
              <a:rPr lang="en-US" altLang="zh-CN" sz="1890" dirty="0">
                <a:latin typeface="Times New Roman" panose="02020603050405020304" charset="0"/>
                <a:cs typeface="Times New Roman" panose="02020603050405020304" charset="0"/>
              </a:rPr>
              <a:t>AIDL</a:t>
            </a:r>
            <a:r>
              <a:rPr lang="zh-CN" altLang="en-US" sz="1890" dirty="0">
                <a:latin typeface="Times New Roman" panose="02020603050405020304" charset="0"/>
                <a:cs typeface="Times New Roman" panose="02020603050405020304" charset="0"/>
              </a:rPr>
              <a:t>接口文件的包名称要和物理路径一一对应</a:t>
            </a:r>
            <a:endParaRPr lang="zh-CN" altLang="en-US" sz="1890" dirty="0">
              <a:latin typeface="Times New Roman" panose="02020603050405020304" charset="0"/>
              <a:cs typeface="Times New Roman" panose="02020603050405020304" charset="0"/>
            </a:endParaRPr>
          </a:p>
        </p:txBody>
      </p:sp>
      <p:pic>
        <p:nvPicPr>
          <p:cNvPr id="20" name="图片 15"/>
          <p:cNvPicPr>
            <a:picLocks noChangeAspect="1"/>
          </p:cNvPicPr>
          <p:nvPr/>
        </p:nvPicPr>
        <p:blipFill>
          <a:blip r:embed="rId2"/>
          <a:stretch>
            <a:fillRect/>
          </a:stretch>
        </p:blipFill>
        <p:spPr>
          <a:xfrm>
            <a:off x="8073073" y="1486535"/>
            <a:ext cx="2779395" cy="47015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启动服务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337" y="2046338"/>
            <a:ext cx="10654205" cy="33157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9.2.1 </a:t>
            </a:r>
            <a:r>
              <a:rPr lang="zh-CN" altLang="en-US" sz="3200" b="1" dirty="0">
                <a:latin typeface="Times New Roman" panose="02020603050405020304" charset="0"/>
                <a:ea typeface="宋体" panose="02010600030101010101" pitchFamily="2" charset="-122"/>
                <a:cs typeface="Times New Roman" panose="02020603050405020304" charset="0"/>
              </a:rPr>
              <a:t>启动服务</a:t>
            </a:r>
            <a:r>
              <a:rPr lang="zh-CN" altLang="en-US" sz="3200" b="1" dirty="0">
                <a:latin typeface="Times New Roman" panose="02020603050405020304" charset="0"/>
                <a:ea typeface="宋体" panose="02010600030101010101" pitchFamily="2" charset="-122"/>
                <a:cs typeface="Times New Roman" panose="02020603050405020304" charset="0"/>
              </a:rPr>
              <a:t>生命周期</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启动服务的生命周期由</a:t>
            </a:r>
            <a:r>
              <a:rPr lang="en-US" altLang="zh-CN" sz="2100" dirty="0">
                <a:latin typeface="Times New Roman" panose="02020603050405020304" charset="0"/>
                <a:cs typeface="Times New Roman" panose="02020603050405020304" charset="0"/>
              </a:rPr>
              <a:t>onCreate()</a:t>
            </a:r>
            <a:r>
              <a:rPr lang="zh-CN" altLang="en-US" sz="2100" dirty="0">
                <a:latin typeface="Times New Roman" panose="02020603050405020304" charset="0"/>
                <a:cs typeface="Times New Roman" panose="02020603050405020304" charset="0"/>
              </a:rPr>
              <a:t>和</a:t>
            </a:r>
            <a:r>
              <a:rPr lang="en-US" altLang="zh-CN" sz="2100" dirty="0">
                <a:latin typeface="Times New Roman" panose="02020603050405020304" charset="0"/>
                <a:cs typeface="Times New Roman" panose="02020603050405020304" charset="0"/>
              </a:rPr>
              <a:t>onStartCommand()</a:t>
            </a:r>
            <a:r>
              <a:rPr lang="zh-CN" altLang="en-US" sz="2100" dirty="0">
                <a:latin typeface="Times New Roman" panose="02020603050405020304" charset="0"/>
                <a:cs typeface="Times New Roman" panose="02020603050405020304" charset="0"/>
              </a:rPr>
              <a:t>构成，前者在服务首次启动时调用一次，后者每次调用</a:t>
            </a:r>
            <a:r>
              <a:rPr lang="en-US" altLang="zh-CN" sz="2100" dirty="0">
                <a:latin typeface="Times New Roman" panose="02020603050405020304" charset="0"/>
                <a:cs typeface="Times New Roman" panose="02020603050405020304" charset="0"/>
              </a:rPr>
              <a:t>startService()</a:t>
            </a:r>
            <a:r>
              <a:rPr lang="zh-CN" altLang="en-US" sz="2100" dirty="0">
                <a:latin typeface="Times New Roman" panose="02020603050405020304" charset="0"/>
                <a:cs typeface="Times New Roman" panose="02020603050405020304" charset="0"/>
              </a:rPr>
              <a:t>都会执行，适合处理周期性任务或事件响应。</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启动服务在调用</a:t>
            </a:r>
            <a:r>
              <a:rPr lang="en-US" altLang="zh-CN" sz="2100" dirty="0">
                <a:latin typeface="Times New Roman" panose="02020603050405020304" charset="0"/>
                <a:cs typeface="Times New Roman" panose="02020603050405020304" charset="0"/>
              </a:rPr>
              <a:t>stopService()</a:t>
            </a:r>
            <a:r>
              <a:rPr lang="zh-CN" altLang="en-US" sz="2100" dirty="0">
                <a:latin typeface="Times New Roman" panose="02020603050405020304" charset="0"/>
                <a:cs typeface="Times New Roman" panose="02020603050405020304" charset="0"/>
              </a:rPr>
              <a:t>或</a:t>
            </a:r>
            <a:r>
              <a:rPr lang="en-US" altLang="zh-CN" sz="2100" dirty="0">
                <a:latin typeface="Times New Roman" panose="02020603050405020304" charset="0"/>
                <a:cs typeface="Times New Roman" panose="02020603050405020304" charset="0"/>
              </a:rPr>
              <a:t> stopSelf()</a:t>
            </a:r>
            <a:r>
              <a:rPr lang="zh-CN" altLang="en-US" sz="2100" dirty="0">
                <a:latin typeface="Times New Roman" panose="02020603050405020304" charset="0"/>
                <a:cs typeface="Times New Roman" panose="02020603050405020304" charset="0"/>
              </a:rPr>
              <a:t>显式停止后，系统会销毁服务并调用</a:t>
            </a:r>
            <a:r>
              <a:rPr lang="en-US" altLang="zh-CN" sz="2100" dirty="0">
                <a:latin typeface="Times New Roman" panose="02020603050405020304" charset="0"/>
                <a:cs typeface="Times New Roman" panose="02020603050405020304" charset="0"/>
              </a:rPr>
              <a:t> onDestroy()</a:t>
            </a:r>
            <a:r>
              <a:rPr lang="zh-CN" altLang="en-US" sz="2100" dirty="0">
                <a:latin typeface="Times New Roman" panose="02020603050405020304" charset="0"/>
                <a:cs typeface="Times New Roman" panose="02020603050405020304" charset="0"/>
              </a:rPr>
              <a:t>，用于释放资源、清理线程等。</a:t>
            </a: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p:txBody>
      </p:sp>
      <p:pic>
        <p:nvPicPr>
          <p:cNvPr id="2" name="F360BE8B-6686-4F3D-AEAF-501FE73E4058-1" descr="C:/Users/wangx/AppData/Local/Temp/绘图1(7).png绘图1(7)"/>
          <p:cNvPicPr>
            <a:picLocks noChangeAspect="1"/>
          </p:cNvPicPr>
          <p:nvPr/>
        </p:nvPicPr>
        <p:blipFill>
          <a:blip r:embed="rId2"/>
          <a:stretch>
            <a:fillRect/>
          </a:stretch>
        </p:blipFill>
        <p:spPr>
          <a:xfrm>
            <a:off x="1442085" y="4255770"/>
            <a:ext cx="9741535" cy="12712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66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(1) </a:t>
            </a:r>
            <a:r>
              <a:rPr lang="zh-CN" altLang="en-US" sz="2100" dirty="0">
                <a:latin typeface="Times New Roman" panose="02020603050405020304" charset="0"/>
                <a:cs typeface="Times New Roman" panose="02020603050405020304" charset="0"/>
              </a:rPr>
              <a:t>新建</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文件和数据</a:t>
            </a:r>
            <a:endParaRPr lang="zh-CN" altLang="en-US" sz="2100" dirty="0">
              <a:latin typeface="Times New Roman" panose="02020603050405020304" charset="0"/>
              <a:cs typeface="Times New Roman" panose="02020603050405020304" charset="0"/>
            </a:endParaRPr>
          </a:p>
          <a:p>
            <a:pPr marL="685800" lvl="2" indent="457200">
              <a:buNone/>
            </a:pPr>
            <a:r>
              <a:rPr lang="en-US" altLang="zh-CN" sz="2100" dirty="0">
                <a:latin typeface="Times New Roman" panose="02020603050405020304" charset="0"/>
                <a:cs typeface="Times New Roman" panose="02020603050405020304" charset="0"/>
              </a:rPr>
              <a:t>Android Gradle</a:t>
            </a:r>
            <a:r>
              <a:rPr lang="zh-CN" altLang="en-US" sz="2100" dirty="0">
                <a:latin typeface="Times New Roman" panose="02020603050405020304" charset="0"/>
                <a:cs typeface="Times New Roman" panose="02020603050405020304" charset="0"/>
              </a:rPr>
              <a:t>插件在检测到</a:t>
            </a:r>
            <a:r>
              <a:rPr lang="en-US" altLang="zh-CN" sz="2100" dirty="0">
                <a:latin typeface="Times New Roman" panose="02020603050405020304" charset="0"/>
                <a:cs typeface="Times New Roman" panose="02020603050405020304" charset="0"/>
              </a:rPr>
              <a:t> .aidl</a:t>
            </a:r>
            <a:r>
              <a:rPr lang="zh-CN" altLang="en-US" sz="2100" dirty="0">
                <a:latin typeface="Times New Roman" panose="02020603050405020304" charset="0"/>
                <a:cs typeface="Times New Roman" panose="02020603050405020304" charset="0"/>
              </a:rPr>
              <a:t>文件存在时会自动启用</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编译功能，因此通常无需在</a:t>
            </a:r>
            <a:r>
              <a:rPr lang="en-US" altLang="zh-CN" sz="2100" dirty="0">
                <a:latin typeface="Times New Roman" panose="02020603050405020304" charset="0"/>
                <a:cs typeface="Times New Roman" panose="02020603050405020304" charset="0"/>
              </a:rPr>
              <a:t>build.gradle.tks</a:t>
            </a:r>
            <a:r>
              <a:rPr lang="zh-CN" altLang="en-US" sz="2100" dirty="0">
                <a:latin typeface="Times New Roman" panose="02020603050405020304" charset="0"/>
                <a:cs typeface="Times New Roman" panose="02020603050405020304" charset="0"/>
              </a:rPr>
              <a:t>文件中显式声明。如果菜单中新建</a:t>
            </a:r>
            <a:r>
              <a:rPr lang="en-US" altLang="zh-CN" sz="2100" dirty="0">
                <a:latin typeface="Times New Roman" panose="02020603050405020304" charset="0"/>
                <a:cs typeface="Times New Roman" panose="02020603050405020304" charset="0"/>
              </a:rPr>
              <a:t>AIDL File</a:t>
            </a:r>
            <a:r>
              <a:rPr lang="zh-CN" altLang="en-US" sz="2100" dirty="0">
                <a:latin typeface="Times New Roman" panose="02020603050405020304" charset="0"/>
                <a:cs typeface="Times New Roman" panose="02020603050405020304" charset="0"/>
              </a:rPr>
              <a:t>灰显，则可以在</a:t>
            </a:r>
            <a:r>
              <a:rPr lang="en-US" altLang="zh-CN" sz="2100" dirty="0">
                <a:latin typeface="Times New Roman" panose="02020603050405020304" charset="0"/>
                <a:cs typeface="Times New Roman" panose="02020603050405020304" charset="0"/>
              </a:rPr>
              <a:t>build.gradle.tks</a:t>
            </a:r>
            <a:r>
              <a:rPr lang="zh-CN" altLang="en-US" sz="2100" dirty="0">
                <a:latin typeface="Times New Roman" panose="02020603050405020304" charset="0"/>
                <a:cs typeface="Times New Roman" panose="02020603050405020304" charset="0"/>
              </a:rPr>
              <a:t>文件中，开启</a:t>
            </a:r>
            <a:r>
              <a:rPr lang="en-US" altLang="zh-CN" sz="2100" dirty="0">
                <a:latin typeface="Times New Roman" panose="02020603050405020304" charset="0"/>
                <a:cs typeface="Times New Roman" panose="02020603050405020304" charset="0"/>
              </a:rPr>
              <a:t>aidl = true</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926590" y="4050665"/>
          <a:ext cx="7626350" cy="1585595"/>
        </p:xfrm>
        <a:graphic>
          <a:graphicData uri="http://schemas.openxmlformats.org/drawingml/2006/table">
            <a:tbl>
              <a:tblPr/>
              <a:tblGrid>
                <a:gridCol w="7626350"/>
              </a:tblGrid>
              <a:tr h="1585595">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android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        </a:t>
                      </a:r>
                      <a:r>
                        <a:rPr lang="en-US" altLang="zh-CN" sz="2000">
                          <a:solidFill>
                            <a:srgbClr val="008080"/>
                          </a:solidFill>
                          <a:latin typeface="宋体" panose="02010600030101010101" pitchFamily="2" charset="-122"/>
                          <a:ea typeface="宋体" panose="02010600030101010101" pitchFamily="2" charset="-122"/>
                        </a:rPr>
                        <a:t>buildFeatures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3 </a:t>
                      </a:r>
                      <a:r>
                        <a:rPr lang="en-US" altLang="zh-CN" sz="2000">
                          <a:solidFill>
                            <a:srgbClr val="008080"/>
                          </a:solidFill>
                          <a:latin typeface="宋体" panose="02010600030101010101" pitchFamily="2" charset="-122"/>
                          <a:ea typeface="宋体" panose="02010600030101010101" pitchFamily="2" charset="-122"/>
                        </a:rPr>
                        <a:t>        </a:t>
                      </a:r>
                      <a:r>
                        <a:rPr lang="en-US" altLang="zh-CN" sz="2000">
                          <a:solidFill>
                            <a:srgbClr val="008080"/>
                          </a:solidFill>
                          <a:latin typeface="宋体" panose="02010600030101010101" pitchFamily="2" charset="-122"/>
                          <a:ea typeface="宋体" panose="02010600030101010101" pitchFamily="2" charset="-122"/>
                        </a:rPr>
                        <a:t>compose = true</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4 </a:t>
                      </a:r>
                      <a:r>
                        <a:rPr lang="en-US" altLang="zh-CN" sz="2000">
                          <a:solidFill>
                            <a:srgbClr val="008080"/>
                          </a:solidFill>
                          <a:latin typeface="宋体" panose="02010600030101010101" pitchFamily="2" charset="-122"/>
                          <a:ea typeface="宋体" panose="02010600030101010101" pitchFamily="2" charset="-122"/>
                        </a:rPr>
                        <a:t>        aidl = true </a:t>
                      </a:r>
                      <a:r>
                        <a:rPr lang="en-US" altLang="zh-CN" sz="2000">
                          <a:solidFill>
                            <a:srgbClr val="008080"/>
                          </a:solidFill>
                          <a:latin typeface="宋体" panose="02010600030101010101" pitchFamily="2" charset="-122"/>
                          <a:ea typeface="宋体" panose="02010600030101010101" pitchFamily="2" charset="-122"/>
                        </a:rPr>
                        <a:t>   // </a:t>
                      </a:r>
                      <a:r>
                        <a:rPr lang="zh-CN" altLang="en-US" sz="2000">
                          <a:solidFill>
                            <a:srgbClr val="008080"/>
                          </a:solidFill>
                          <a:latin typeface="宋体" panose="02010600030101010101" pitchFamily="2" charset="-122"/>
                          <a:ea typeface="宋体" panose="02010600030101010101" pitchFamily="2" charset="-122"/>
                        </a:rPr>
                        <a:t>启用 </a:t>
                      </a:r>
                      <a:r>
                        <a:rPr lang="en-US" altLang="zh-CN" sz="2000">
                          <a:solidFill>
                            <a:srgbClr val="008080"/>
                          </a:solidFill>
                          <a:latin typeface="宋体" panose="02010600030101010101" pitchFamily="2" charset="-122"/>
                          <a:ea typeface="宋体" panose="02010600030101010101" pitchFamily="2" charset="-122"/>
                        </a:rPr>
                        <a:t>AIDL </a:t>
                      </a:r>
                      <a:r>
                        <a:rPr lang="zh-CN" altLang="en-US" sz="2000">
                          <a:solidFill>
                            <a:srgbClr val="008080"/>
                          </a:solidFill>
                          <a:latin typeface="宋体" panose="02010600030101010101" pitchFamily="2" charset="-122"/>
                          <a:ea typeface="宋体" panose="02010600030101010101" pitchFamily="2" charset="-122"/>
                        </a:rPr>
                        <a:t>支持</a:t>
                      </a:r>
                      <a:endParaRPr lang="zh-CN" altLang="en-US"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5 </a:t>
                      </a:r>
                      <a:r>
                        <a:rPr lang="en-US" altLang="zh-CN" sz="2000">
                          <a:solidFill>
                            <a:srgbClr val="008080"/>
                          </a:solidFill>
                          <a:latin typeface="宋体" panose="02010600030101010101" pitchFamily="2" charset="-122"/>
                          <a:ea typeface="宋体" panose="02010600030101010101" pitchFamily="2" charset="-122"/>
                        </a:rPr>
                        <a:t>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6 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7 </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66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r>
              <a:rPr lang="en-US" altLang="zh-CN" sz="2100" dirty="0">
                <a:latin typeface="Times New Roman" panose="02020603050405020304" charset="0"/>
                <a:cs typeface="Times New Roman" panose="02020603050405020304" charset="0"/>
              </a:rPr>
              <a:t> </a:t>
            </a:r>
            <a:endParaRPr lang="en-US" altLang="zh-CN" sz="2100" dirty="0">
              <a:latin typeface="Times New Roman" panose="02020603050405020304" charset="0"/>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2</a:t>
            </a:r>
            <a:r>
              <a:rPr lang="zh-CN" altLang="en-US" sz="2100" dirty="0">
                <a:latin typeface="Times New Roman" panose="02020603050405020304" charset="0"/>
                <a:cs typeface="Times New Roman" panose="02020603050405020304" charset="0"/>
              </a:rPr>
              <a:t>）定义远程服务的接口和数据</a:t>
            </a:r>
            <a:endParaRPr lang="zh-CN" altLang="en-US" sz="2100" dirty="0">
              <a:latin typeface="Times New Roman" panose="02020603050405020304" charset="0"/>
              <a:cs typeface="Times New Roman" panose="02020603050405020304" charset="0"/>
            </a:endParaRPr>
          </a:p>
          <a:p>
            <a:pPr marL="685800" lvl="2" indent="457200">
              <a:buNone/>
            </a:pPr>
            <a:r>
              <a:rPr lang="zh-CN" altLang="en-US" sz="2100" dirty="0">
                <a:latin typeface="Times New Roman" panose="02020603050405020304" charset="0"/>
                <a:cs typeface="Times New Roman" panose="02020603050405020304" charset="0"/>
              </a:rPr>
              <a:t>首先使用</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定义用于传递计算结果的数据对象：</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971550" lvl="2" indent="-285750"/>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2</a:t>
            </a:r>
            <a:r>
              <a:rPr lang="zh-CN" altLang="en-US" sz="1800" dirty="0">
                <a:latin typeface="Times New Roman" panose="02020603050405020304" charset="0"/>
                <a:cs typeface="Times New Roman" panose="02020603050405020304" charset="0"/>
              </a:rPr>
              <a:t>行代码定义该</a:t>
            </a:r>
            <a:r>
              <a:rPr lang="en-US" altLang="zh-CN" sz="1800" dirty="0">
                <a:latin typeface="Times New Roman" panose="02020603050405020304" charset="0"/>
                <a:cs typeface="Times New Roman" panose="02020603050405020304" charset="0"/>
              </a:rPr>
              <a:t>AIDL</a:t>
            </a:r>
            <a:r>
              <a:rPr lang="zh-CN" altLang="en-US" sz="1800" dirty="0">
                <a:latin typeface="Times New Roman" panose="02020603050405020304" charset="0"/>
                <a:cs typeface="Times New Roman" panose="02020603050405020304" charset="0"/>
              </a:rPr>
              <a:t>文件所属的包名</a:t>
            </a:r>
            <a:endParaRPr lang="zh-CN" altLang="en-US" sz="1800" dirty="0">
              <a:latin typeface="Times New Roman" panose="02020603050405020304" charset="0"/>
              <a:cs typeface="Times New Roman" panose="02020603050405020304" charset="0"/>
            </a:endParaRPr>
          </a:p>
          <a:p>
            <a:pPr marL="971550" lvl="2" indent="-285750"/>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3</a:t>
            </a:r>
            <a:r>
              <a:rPr lang="zh-CN" altLang="en-US" sz="1800" dirty="0">
                <a:latin typeface="Times New Roman" panose="02020603050405020304" charset="0"/>
                <a:cs typeface="Times New Roman" panose="02020603050405020304" charset="0"/>
              </a:rPr>
              <a:t>行代码声明</a:t>
            </a:r>
            <a:r>
              <a:rPr lang="en-US" altLang="zh-CN" sz="1800" dirty="0">
                <a:latin typeface="Times New Roman" panose="02020603050405020304" charset="0"/>
                <a:cs typeface="Times New Roman" panose="02020603050405020304" charset="0"/>
              </a:rPr>
              <a:t>EResult</a:t>
            </a:r>
            <a:r>
              <a:rPr lang="zh-CN" altLang="en-US" sz="1800" dirty="0">
                <a:latin typeface="Times New Roman" panose="02020603050405020304" charset="0"/>
                <a:cs typeface="Times New Roman" panose="02020603050405020304" charset="0"/>
              </a:rPr>
              <a:t>是一个可序列化的自定义数据类型，用于在进程间传输对象。</a:t>
            </a:r>
            <a:endParaRPr lang="zh-CN" altLang="en-US" sz="1800" dirty="0">
              <a:latin typeface="Times New Roman" panose="02020603050405020304" charset="0"/>
              <a:cs typeface="Times New Roman" panose="02020603050405020304" charset="0"/>
            </a:endParaRPr>
          </a:p>
        </p:txBody>
      </p:sp>
      <p:graphicFrame>
        <p:nvGraphicFramePr>
          <p:cNvPr id="3" name="表格 2"/>
          <p:cNvGraphicFramePr/>
          <p:nvPr/>
        </p:nvGraphicFramePr>
        <p:xfrm>
          <a:off x="1925955" y="3329940"/>
          <a:ext cx="6851015" cy="761365"/>
        </p:xfrm>
        <a:graphic>
          <a:graphicData uri="http://schemas.openxmlformats.org/drawingml/2006/table">
            <a:tbl>
              <a:tblPr/>
              <a:tblGrid>
                <a:gridCol w="6851015"/>
              </a:tblGrid>
              <a:tr h="761365">
                <a:tc>
                  <a:txBody>
                    <a:bodyPr/>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1 </a:t>
                      </a:r>
                      <a:r>
                        <a:rPr lang="en-US" altLang="zh-CN" sz="1600">
                          <a:solidFill>
                            <a:srgbClr val="008080"/>
                          </a:solidFill>
                          <a:latin typeface="宋体" panose="02010600030101010101" pitchFamily="2" charset="-122"/>
                          <a:ea typeface="宋体" panose="02010600030101010101" pitchFamily="2" charset="-122"/>
                        </a:rPr>
                        <a:t>// EResult.aidl</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2 </a:t>
                      </a:r>
                      <a:r>
                        <a:rPr lang="en-US" altLang="zh-CN" sz="1600">
                          <a:solidFill>
                            <a:srgbClr val="008080"/>
                          </a:solidFill>
                          <a:latin typeface="宋体" panose="02010600030101010101" pitchFamily="2" charset="-122"/>
                          <a:ea typeface="宋体" panose="02010600030101010101" pitchFamily="2" charset="-122"/>
                        </a:rPr>
                        <a:t>package edu.hrbeu.chapterservice;</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3</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4 </a:t>
                      </a:r>
                      <a:r>
                        <a:rPr lang="en-US" altLang="zh-CN" sz="1600">
                          <a:solidFill>
                            <a:srgbClr val="008080"/>
                          </a:solidFill>
                          <a:latin typeface="宋体" panose="02010600030101010101" pitchFamily="2" charset="-122"/>
                          <a:ea typeface="宋体" panose="02010600030101010101" pitchFamily="2" charset="-122"/>
                        </a:rPr>
                        <a:t>parcelable EResult;</a:t>
                      </a:r>
                      <a:endParaRPr lang="en-US" altLang="zh-CN" sz="16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66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2</a:t>
            </a:r>
            <a:r>
              <a:rPr lang="zh-CN" altLang="en-US" sz="2100" dirty="0">
                <a:latin typeface="Times New Roman" panose="02020603050405020304" charset="0"/>
                <a:cs typeface="Times New Roman" panose="02020603050405020304" charset="0"/>
              </a:rPr>
              <a:t>）定义远程服务的接口和数据</a:t>
            </a:r>
            <a:endParaRPr lang="en-US" altLang="zh-CN" sz="2100" dirty="0">
              <a:latin typeface="Times New Roman" panose="02020603050405020304" charset="0"/>
              <a:cs typeface="Times New Roman" panose="02020603050405020304" charset="0"/>
            </a:endParaRPr>
          </a:p>
          <a:p>
            <a:pPr marL="685800" lvl="2" indent="457200">
              <a:buNone/>
            </a:pPr>
            <a:r>
              <a:rPr lang="zh-CN" altLang="en-US" sz="2100" dirty="0">
                <a:latin typeface="Times New Roman" panose="02020603050405020304" charset="0"/>
                <a:cs typeface="Times New Roman" panose="02020603050405020304" charset="0"/>
              </a:rPr>
              <a:t>下面定义</a:t>
            </a:r>
            <a:r>
              <a:rPr lang="en-US" altLang="zh-CN" sz="2100" dirty="0">
                <a:latin typeface="Times New Roman" panose="02020603050405020304" charset="0"/>
                <a:cs typeface="Times New Roman" panose="02020603050405020304" charset="0"/>
              </a:rPr>
              <a:t>MathService</a:t>
            </a:r>
            <a:r>
              <a:rPr lang="zh-CN" altLang="en-US" sz="2100" dirty="0">
                <a:latin typeface="Times New Roman" panose="02020603050405020304" charset="0"/>
                <a:cs typeface="Times New Roman" panose="02020603050405020304" charset="0"/>
              </a:rPr>
              <a:t>的服务接口：</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1028700" lvl="2" indent="-342900"/>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2</a:t>
            </a:r>
            <a:r>
              <a:rPr lang="zh-CN" altLang="en-US" sz="1800" dirty="0">
                <a:latin typeface="Times New Roman" panose="02020603050405020304" charset="0"/>
                <a:cs typeface="Times New Roman" panose="02020603050405020304" charset="0"/>
              </a:rPr>
              <a:t>行代码定导入自定义的</a:t>
            </a:r>
            <a:r>
              <a:rPr lang="en-US" altLang="zh-CN" sz="1800" dirty="0">
                <a:latin typeface="Times New Roman" panose="02020603050405020304" charset="0"/>
                <a:cs typeface="Times New Roman" panose="02020603050405020304" charset="0"/>
              </a:rPr>
              <a:t>EResult</a:t>
            </a:r>
            <a:r>
              <a:rPr lang="zh-CN" altLang="en-US" sz="1800" dirty="0">
                <a:latin typeface="Times New Roman" panose="02020603050405020304" charset="0"/>
                <a:cs typeface="Times New Roman" panose="02020603050405020304" charset="0"/>
              </a:rPr>
              <a:t>类型，使其可以在接口中作为返回值使用。第</a:t>
            </a:r>
            <a:r>
              <a:rPr lang="en-US" altLang="zh-CN" sz="1800" dirty="0">
                <a:latin typeface="Times New Roman" panose="02020603050405020304" charset="0"/>
                <a:cs typeface="Times New Roman" panose="02020603050405020304" charset="0"/>
              </a:rPr>
              <a:t>4</a:t>
            </a:r>
            <a:r>
              <a:rPr lang="zh-CN" altLang="en-US" sz="1800" dirty="0">
                <a:latin typeface="Times New Roman" panose="02020603050405020304" charset="0"/>
                <a:cs typeface="Times New Roman" panose="02020603050405020304" charset="0"/>
              </a:rPr>
              <a:t>行代码定义一个</a:t>
            </a:r>
            <a:r>
              <a:rPr lang="en-US" altLang="zh-CN" sz="1800" dirty="0">
                <a:latin typeface="Times New Roman" panose="02020603050405020304" charset="0"/>
                <a:cs typeface="Times New Roman" panose="02020603050405020304" charset="0"/>
              </a:rPr>
              <a:t>AIDL</a:t>
            </a:r>
            <a:r>
              <a:rPr lang="zh-CN" altLang="en-US" sz="1800" dirty="0">
                <a:latin typeface="Times New Roman" panose="02020603050405020304" charset="0"/>
                <a:cs typeface="Times New Roman" panose="02020603050405020304" charset="0"/>
              </a:rPr>
              <a:t>接口，命名为</a:t>
            </a:r>
            <a:r>
              <a:rPr lang="en-US" altLang="zh-CN" sz="1800" dirty="0">
                <a:latin typeface="Times New Roman" panose="02020603050405020304" charset="0"/>
                <a:cs typeface="Times New Roman" panose="02020603050405020304" charset="0"/>
              </a:rPr>
              <a:t>IMathService</a:t>
            </a:r>
            <a:r>
              <a:rPr lang="zh-CN" altLang="en-US" sz="1800" dirty="0">
                <a:latin typeface="Times New Roman" panose="02020603050405020304" charset="0"/>
                <a:cs typeface="Times New Roman" panose="02020603050405020304" charset="0"/>
              </a:rPr>
              <a:t>，用于暴露给其他进程调用的方法集合。</a:t>
            </a:r>
            <a:endParaRPr lang="zh-CN" altLang="en-US" sz="1800" dirty="0">
              <a:latin typeface="Times New Roman" panose="02020603050405020304" charset="0"/>
              <a:cs typeface="Times New Roman" panose="02020603050405020304" charset="0"/>
            </a:endParaRPr>
          </a:p>
          <a:p>
            <a:pPr marL="1028700" lvl="2" indent="-342900"/>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5</a:t>
            </a:r>
            <a:r>
              <a:rPr lang="zh-CN" altLang="en-US" sz="1800" dirty="0">
                <a:latin typeface="Times New Roman" panose="02020603050405020304" charset="0"/>
                <a:cs typeface="Times New Roman" panose="02020603050405020304" charset="0"/>
              </a:rPr>
              <a:t>行代码定义一个跨进程方法</a:t>
            </a:r>
            <a:r>
              <a:rPr lang="en-US" altLang="zh-CN" sz="1800" dirty="0">
                <a:latin typeface="Times New Roman" panose="02020603050405020304" charset="0"/>
                <a:cs typeface="Times New Roman" panose="02020603050405020304" charset="0"/>
              </a:rPr>
              <a:t> EuclideanDivision</a:t>
            </a:r>
            <a:r>
              <a:rPr lang="zh-CN" altLang="en-US" sz="1800" dirty="0">
                <a:latin typeface="Times New Roman" panose="02020603050405020304" charset="0"/>
                <a:cs typeface="Times New Roman" panose="02020603050405020304" charset="0"/>
              </a:rPr>
              <a:t>，接收两个整数，返回一个</a:t>
            </a:r>
            <a:r>
              <a:rPr lang="en-US" altLang="zh-CN" sz="1800" dirty="0">
                <a:latin typeface="Times New Roman" panose="02020603050405020304" charset="0"/>
                <a:cs typeface="Times New Roman" panose="02020603050405020304" charset="0"/>
              </a:rPr>
              <a:t>EResult</a:t>
            </a:r>
            <a:r>
              <a:rPr lang="zh-CN" altLang="en-US" sz="1800" dirty="0">
                <a:latin typeface="Times New Roman" panose="02020603050405020304" charset="0"/>
                <a:cs typeface="Times New Roman" panose="02020603050405020304" charset="0"/>
              </a:rPr>
              <a:t>对象，该方法将被自动生成的代理类调用。</a:t>
            </a:r>
            <a:endParaRPr lang="zh-CN" altLang="en-US" sz="18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2113915" y="3228975"/>
          <a:ext cx="7038975" cy="1828800"/>
        </p:xfrm>
        <a:graphic>
          <a:graphicData uri="http://schemas.openxmlformats.org/drawingml/2006/table">
            <a:tbl>
              <a:tblPr/>
              <a:tblGrid>
                <a:gridCol w="7038975"/>
              </a:tblGrid>
              <a:tr h="1828800">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 IMathService.aidlpackage edu.hrbeu.chapterservice;</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import edu.hrbeu.chapterservice.EResult;</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3</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4 </a:t>
                      </a:r>
                      <a:r>
                        <a:rPr lang="en-US" altLang="zh-CN" sz="2000">
                          <a:solidFill>
                            <a:srgbClr val="008080"/>
                          </a:solidFill>
                          <a:latin typeface="宋体" panose="02010600030101010101" pitchFamily="2" charset="-122"/>
                          <a:ea typeface="宋体" panose="02010600030101010101" pitchFamily="2" charset="-122"/>
                        </a:rPr>
                        <a:t>interface IMathService {</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5 </a:t>
                      </a:r>
                      <a:r>
                        <a:rPr lang="en-US" altLang="zh-CN" sz="2000">
                          <a:solidFill>
                            <a:srgbClr val="008080"/>
                          </a:solidFill>
                          <a:latin typeface="宋体" panose="02010600030101010101" pitchFamily="2" charset="-122"/>
                          <a:ea typeface="宋体" panose="02010600030101010101" pitchFamily="2" charset="-122"/>
                        </a:rPr>
                        <a:t>    </a:t>
                      </a:r>
                      <a:r>
                        <a:rPr lang="en-US" altLang="zh-CN" sz="2000">
                          <a:solidFill>
                            <a:srgbClr val="008080"/>
                          </a:solidFill>
                          <a:latin typeface="宋体" panose="02010600030101010101" pitchFamily="2" charset="-122"/>
                          <a:ea typeface="宋体" panose="02010600030101010101" pitchFamily="2" charset="-122"/>
                        </a:rPr>
                        <a:t>EResult EuclideanDivision(int a, int b);</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6 </a:t>
                      </a:r>
                      <a:r>
                        <a:rPr lang="en-US" altLang="zh-CN" sz="2000">
                          <a:solidFill>
                            <a:srgbClr val="008080"/>
                          </a:solidFill>
                          <a:latin typeface="宋体" panose="02010600030101010101" pitchFamily="2" charset="-122"/>
                          <a:ea typeface="宋体" panose="02010600030101010101" pitchFamily="2" charset="-122"/>
                        </a:rPr>
                        <a: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571119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2</a:t>
            </a:r>
            <a:r>
              <a:rPr lang="zh-CN" altLang="en-US" sz="2100" dirty="0">
                <a:latin typeface="Times New Roman" panose="02020603050405020304" charset="0"/>
                <a:cs typeface="Times New Roman" panose="02020603050405020304" charset="0"/>
              </a:rPr>
              <a:t>）定义远程服务的接口和数据</a:t>
            </a:r>
            <a:endParaRPr lang="en-US" altLang="zh-CN" sz="2100" dirty="0">
              <a:latin typeface="Times New Roman" panose="02020603050405020304" charset="0"/>
              <a:cs typeface="Times New Roman" panose="02020603050405020304" charset="0"/>
            </a:endParaRPr>
          </a:p>
          <a:p>
            <a:pPr marL="685800" lvl="2" indent="457200">
              <a:buNone/>
            </a:pPr>
            <a:r>
              <a:rPr lang="zh-CN" altLang="en-US" sz="2100" dirty="0">
                <a:latin typeface="Times New Roman" panose="02020603050405020304" charset="0"/>
                <a:cs typeface="Times New Roman" panose="02020603050405020304" charset="0"/>
              </a:rPr>
              <a:t>在</a:t>
            </a:r>
            <a:r>
              <a:rPr lang="en-US" altLang="zh-CN" sz="2100" dirty="0">
                <a:latin typeface="Times New Roman" panose="02020603050405020304" charset="0"/>
                <a:cs typeface="Times New Roman" panose="02020603050405020304" charset="0"/>
              </a:rPr>
              <a:t>AIDL</a:t>
            </a:r>
            <a:r>
              <a:rPr lang="zh-CN" altLang="en-US" sz="2100" dirty="0">
                <a:latin typeface="Times New Roman" panose="02020603050405020304" charset="0"/>
                <a:cs typeface="Times New Roman" panose="02020603050405020304" charset="0"/>
              </a:rPr>
              <a:t>文件创建完成后，</a:t>
            </a:r>
            <a:r>
              <a:rPr lang="en-US" altLang="zh-CN" sz="2100" dirty="0">
                <a:latin typeface="Times New Roman" panose="02020603050405020304" charset="0"/>
                <a:cs typeface="Times New Roman" panose="02020603050405020304" charset="0"/>
              </a:rPr>
              <a:t>Android Studio</a:t>
            </a:r>
            <a:r>
              <a:rPr lang="zh-CN" altLang="en-US" sz="2100" dirty="0">
                <a:latin typeface="Times New Roman" panose="02020603050405020304" charset="0"/>
                <a:cs typeface="Times New Roman" panose="02020603050405020304" charset="0"/>
              </a:rPr>
              <a:t>会自动在</a:t>
            </a:r>
            <a:r>
              <a:rPr lang="en-US" altLang="zh-CN" sz="2100" dirty="0">
                <a:latin typeface="Times New Roman" panose="02020603050405020304" charset="0"/>
                <a:cs typeface="Times New Roman" panose="02020603050405020304" charset="0"/>
              </a:rPr>
              <a:t>build/generated</a:t>
            </a:r>
            <a:r>
              <a:rPr lang="zh-CN" altLang="en-US" sz="2100" dirty="0">
                <a:latin typeface="Times New Roman" panose="02020603050405020304" charset="0"/>
                <a:cs typeface="Times New Roman" panose="02020603050405020304" charset="0"/>
              </a:rPr>
              <a:t>中生成对应的</a:t>
            </a:r>
            <a:r>
              <a:rPr lang="en-US" altLang="zh-CN" sz="2100" dirty="0">
                <a:latin typeface="Times New Roman" panose="02020603050405020304" charset="0"/>
                <a:cs typeface="Times New Roman" panose="02020603050405020304" charset="0"/>
              </a:rPr>
              <a:t> Java</a:t>
            </a:r>
            <a:r>
              <a:rPr lang="zh-CN" altLang="en-US" sz="2100" dirty="0">
                <a:latin typeface="Times New Roman" panose="02020603050405020304" charset="0"/>
                <a:cs typeface="Times New Roman" panose="02020603050405020304" charset="0"/>
              </a:rPr>
              <a:t>接口。</a:t>
            </a:r>
            <a:endParaRPr lang="zh-CN" altLang="en-US" sz="2100" dirty="0">
              <a:latin typeface="Times New Roman" panose="02020603050405020304" charset="0"/>
              <a:cs typeface="Times New Roman" panose="02020603050405020304" charset="0"/>
            </a:endParaRPr>
          </a:p>
          <a:p>
            <a:pPr marL="685800" lvl="2" indent="457200">
              <a:buNone/>
            </a:pPr>
            <a:r>
              <a:rPr lang="zh-CN" altLang="en-US" sz="2100" dirty="0">
                <a:latin typeface="Times New Roman" panose="02020603050405020304" charset="0"/>
                <a:cs typeface="Times New Roman" panose="02020603050405020304" charset="0"/>
              </a:rPr>
              <a:t>可在</a:t>
            </a:r>
            <a:r>
              <a:rPr lang="en-US" altLang="zh-CN" sz="2100" dirty="0">
                <a:latin typeface="Times New Roman" panose="02020603050405020304" charset="0"/>
                <a:cs typeface="Times New Roman" panose="02020603050405020304" charset="0"/>
              </a:rPr>
              <a:t>Android</a:t>
            </a:r>
            <a:r>
              <a:rPr lang="zh-CN" altLang="en-US" sz="2100" dirty="0">
                <a:latin typeface="Times New Roman" panose="02020603050405020304" charset="0"/>
                <a:cs typeface="Times New Roman" panose="02020603050405020304" charset="0"/>
              </a:rPr>
              <a:t>视图查看新生成的</a:t>
            </a:r>
            <a:r>
              <a:rPr lang="en-US" altLang="zh-CN" sz="2100" dirty="0">
                <a:latin typeface="Times New Roman" panose="02020603050405020304" charset="0"/>
                <a:cs typeface="Times New Roman" panose="02020603050405020304" charset="0"/>
              </a:rPr>
              <a:t>EResult.java</a:t>
            </a:r>
            <a:r>
              <a:rPr lang="zh-CN" altLang="en-US" sz="2100" dirty="0">
                <a:latin typeface="Times New Roman" panose="02020603050405020304" charset="0"/>
                <a:cs typeface="Times New Roman" panose="02020603050405020304" charset="0"/>
              </a:rPr>
              <a:t>和</a:t>
            </a:r>
            <a:r>
              <a:rPr lang="en-US" altLang="zh-CN" sz="2100" dirty="0">
                <a:latin typeface="Times New Roman" panose="02020603050405020304" charset="0"/>
                <a:cs typeface="Times New Roman" panose="02020603050405020304" charset="0"/>
              </a:rPr>
              <a:t>IMathservice.java</a:t>
            </a:r>
            <a:r>
              <a:rPr lang="zh-CN" altLang="en-US" sz="2100" dirty="0">
                <a:latin typeface="Times New Roman" panose="02020603050405020304" charset="0"/>
                <a:cs typeface="Times New Roman" panose="02020603050405020304" charset="0"/>
              </a:rPr>
              <a:t>文件。</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pic>
        <p:nvPicPr>
          <p:cNvPr id="21" name="图片 16"/>
          <p:cNvPicPr>
            <a:picLocks noChangeAspect="1"/>
          </p:cNvPicPr>
          <p:nvPr/>
        </p:nvPicPr>
        <p:blipFill>
          <a:blip r:embed="rId2"/>
          <a:stretch>
            <a:fillRect/>
          </a:stretch>
        </p:blipFill>
        <p:spPr>
          <a:xfrm>
            <a:off x="6784340" y="2484755"/>
            <a:ext cx="4391025" cy="32664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30414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3</a:t>
            </a:r>
            <a:r>
              <a:rPr lang="zh-CN" altLang="en-US" sz="2100" dirty="0">
                <a:latin typeface="Times New Roman" panose="02020603050405020304" charset="0"/>
                <a:cs typeface="Times New Roman" panose="02020603050405020304" charset="0"/>
              </a:rPr>
              <a:t>）通过继承</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类实现远程服务</a:t>
            </a:r>
            <a:endParaRPr lang="zh-CN" altLang="en-US" sz="2100" dirty="0">
              <a:latin typeface="Times New Roman" panose="02020603050405020304" charset="0"/>
              <a:cs typeface="Times New Roman" panose="02020603050405020304" charset="0"/>
            </a:endParaRPr>
          </a:p>
          <a:p>
            <a:pPr marL="685800" lvl="2" indent="457200">
              <a:buNone/>
            </a:pPr>
            <a:r>
              <a:rPr lang="en-US" altLang="zh-CN" sz="2100" dirty="0">
                <a:latin typeface="Times New Roman" panose="02020603050405020304" charset="0"/>
                <a:cs typeface="Times New Roman" panose="02020603050405020304" charset="0"/>
              </a:rPr>
              <a:t>EResult</a:t>
            </a:r>
            <a:r>
              <a:rPr lang="zh-CN" altLang="en-US" sz="2100" dirty="0">
                <a:latin typeface="Times New Roman" panose="02020603050405020304" charset="0"/>
                <a:cs typeface="Times New Roman" panose="02020603050405020304" charset="0"/>
              </a:rPr>
              <a:t>是远程计算的结果，包含</a:t>
            </a:r>
            <a:r>
              <a:rPr lang="en-US" altLang="zh-CN" sz="2100" dirty="0">
                <a:latin typeface="Times New Roman" panose="02020603050405020304" charset="0"/>
                <a:cs typeface="Times New Roman" panose="02020603050405020304" charset="0"/>
              </a:rPr>
              <a:t>2</a:t>
            </a:r>
            <a:r>
              <a:rPr lang="zh-CN" altLang="en-US" sz="2100" dirty="0">
                <a:latin typeface="Times New Roman" panose="02020603050405020304" charset="0"/>
                <a:cs typeface="Times New Roman" panose="02020603050405020304" charset="0"/>
              </a:rPr>
              <a:t>个整数类型，第一个是整数是除法的商，第二个整数是除法的余数。为了将</a:t>
            </a:r>
            <a:r>
              <a:rPr lang="en-US" altLang="zh-CN" sz="2100" dirty="0">
                <a:latin typeface="Times New Roman" panose="02020603050405020304" charset="0"/>
                <a:cs typeface="Times New Roman" panose="02020603050405020304" charset="0"/>
              </a:rPr>
              <a:t>EResult</a:t>
            </a:r>
            <a:r>
              <a:rPr lang="zh-CN" altLang="en-US" sz="2100" dirty="0">
                <a:latin typeface="Times New Roman" panose="02020603050405020304" charset="0"/>
                <a:cs typeface="Times New Roman" panose="02020603050405020304" charset="0"/>
              </a:rPr>
              <a:t>用于远程服务的数据传输，因此要实现</a:t>
            </a:r>
            <a:r>
              <a:rPr lang="en-US" altLang="zh-CN" sz="2100" dirty="0">
                <a:latin typeface="Times New Roman" panose="02020603050405020304" charset="0"/>
                <a:cs typeface="Times New Roman" panose="02020603050405020304" charset="0"/>
              </a:rPr>
              <a:t>Parcelable</a:t>
            </a:r>
            <a:r>
              <a:rPr lang="zh-CN" altLang="en-US" sz="2100" dirty="0">
                <a:latin typeface="Times New Roman" panose="02020603050405020304" charset="0"/>
                <a:cs typeface="Times New Roman" panose="02020603050405020304" charset="0"/>
              </a:rPr>
              <a:t>接口。</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750695" y="3899535"/>
          <a:ext cx="9190990" cy="2987040"/>
        </p:xfrm>
        <a:graphic>
          <a:graphicData uri="http://schemas.openxmlformats.org/drawingml/2006/table">
            <a:tbl>
              <a:tblPr/>
              <a:tblGrid>
                <a:gridCol w="9190990"/>
              </a:tblGrid>
              <a:tr h="298704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package edu.hrbeu.chapterservice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import android.os.Parcel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import android.os.Parcelable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data class EResult(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var quotient: 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var remainder: 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 Parcelable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constructor(parcel: Parcel) : this(</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parcel.readInt(),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parcel.readInt(),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30414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3</a:t>
            </a:r>
            <a:r>
              <a:rPr lang="zh-CN" altLang="en-US" sz="2100" dirty="0">
                <a:latin typeface="Times New Roman" panose="02020603050405020304" charset="0"/>
                <a:cs typeface="Times New Roman" panose="02020603050405020304" charset="0"/>
              </a:rPr>
              <a:t>）通过继承</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类实现远程服务</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975485" y="2973070"/>
          <a:ext cx="9190990" cy="2987040"/>
        </p:xfrm>
        <a:graphic>
          <a:graphicData uri="http://schemas.openxmlformats.org/drawingml/2006/table">
            <a:tbl>
              <a:tblPr/>
              <a:tblGrid>
                <a:gridCol w="9190990"/>
              </a:tblGrid>
              <a:tr h="298704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14</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15    override fun writeToParcel(parcel: Parcel, flags: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16        parcel.writeInt(quotient)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17        parcel.writeInt(remainder)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18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19</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20    override fun describeContents(): Int = 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22    companion object CREATOR : Parcelable.Creator&lt;EResult&gt;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23        override fun createFromParcel(parcel: Parcel): EResult = EResult(parcel)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24        override fun newArray(size: Int): Array&lt;EResult?&gt; = arrayOfNulls(size)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25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30414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3</a:t>
            </a:r>
            <a:r>
              <a:rPr lang="zh-CN" altLang="en-US" sz="2100" dirty="0">
                <a:latin typeface="Times New Roman" panose="02020603050405020304" charset="0"/>
                <a:cs typeface="Times New Roman" panose="02020603050405020304" charset="0"/>
              </a:rPr>
              <a:t>）通过继承</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类实现远程服务</a:t>
            </a:r>
            <a:endParaRPr lang="zh-CN" altLang="en-US" sz="2100" dirty="0">
              <a:latin typeface="Times New Roman" panose="02020603050405020304" charset="0"/>
              <a:cs typeface="Times New Roman" panose="02020603050405020304" charset="0"/>
            </a:endParaRPr>
          </a:p>
          <a:p>
            <a:pPr marL="685800" lvl="2" indent="457200">
              <a:buNone/>
            </a:pPr>
            <a:r>
              <a:rPr lang="en-US" altLang="zh-CN" sz="2100" dirty="0">
                <a:latin typeface="Times New Roman" panose="02020603050405020304" charset="0"/>
                <a:cs typeface="Times New Roman" panose="02020603050405020304" charset="0"/>
              </a:rPr>
              <a:t>RemoteMathService</a:t>
            </a:r>
            <a:r>
              <a:rPr lang="zh-CN" altLang="en-US" sz="2100" dirty="0">
                <a:latin typeface="Times New Roman" panose="02020603050405020304" charset="0"/>
                <a:cs typeface="Times New Roman" panose="02020603050405020304" charset="0"/>
              </a:rPr>
              <a:t>实现了远程计算服务完整代码：</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947420" y="3201035"/>
          <a:ext cx="9190990" cy="2987040"/>
        </p:xfrm>
        <a:graphic>
          <a:graphicData uri="http://schemas.openxmlformats.org/drawingml/2006/table">
            <a:tbl>
              <a:tblPr/>
              <a:tblGrid>
                <a:gridCol w="9190990"/>
              </a:tblGrid>
              <a:tr h="298704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 package edu.hrbeu.chapterservice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 import android.app.Service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 import android.content.Intent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5 import android.os.IBinder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6 import android.widget.Toast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7</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8 class RemoteMathService : Service()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9</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10    private val mBinder = object : IMathService.Stub()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11        override fun EuclideanDivision(a: Int, b: Int): EResult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12            val quotient = a /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13            val remainder = a %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14            return EResult(quotient, remainder)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15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16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6167755" y="3862705"/>
            <a:ext cx="6096000" cy="2553335"/>
          </a:xfrm>
          <a:prstGeom prst="rect">
            <a:avLst/>
          </a:prstGeom>
          <a:noFill/>
        </p:spPr>
        <p:txBody>
          <a:bodyPr wrap="square" rtlCol="0" anchor="t">
            <a:spAutoFit/>
          </a:bodyPr>
          <a:p>
            <a:pPr marL="971550" lvl="2" indent="-285750">
              <a:buFont typeface="Arial" panose="020B0604020202020204" pitchFamily="34" charset="0"/>
              <a:buChar char="•"/>
            </a:pPr>
            <a:r>
              <a:rPr lang="zh-CN" altLang="en-US" sz="1600" dirty="0">
                <a:latin typeface="Times New Roman" panose="02020603050405020304" charset="0"/>
                <a:cs typeface="Times New Roman" panose="02020603050405020304" charset="0"/>
                <a:sym typeface="+mn-ea"/>
              </a:rPr>
              <a:t>第</a:t>
            </a:r>
            <a:r>
              <a:rPr lang="en-US" altLang="zh-CN" sz="1600" dirty="0">
                <a:latin typeface="Times New Roman" panose="02020603050405020304" charset="0"/>
                <a:cs typeface="Times New Roman" panose="02020603050405020304" charset="0"/>
                <a:sym typeface="+mn-ea"/>
              </a:rPr>
              <a:t>8</a:t>
            </a:r>
            <a:r>
              <a:rPr lang="zh-CN" altLang="en-US" sz="1600" dirty="0">
                <a:latin typeface="Times New Roman" panose="02020603050405020304" charset="0"/>
                <a:cs typeface="Times New Roman" panose="02020603050405020304" charset="0"/>
                <a:sym typeface="+mn-ea"/>
              </a:rPr>
              <a:t>行代码定义一个远程服务类</a:t>
            </a:r>
            <a:r>
              <a:rPr lang="en-US" altLang="zh-CN" sz="1600" dirty="0">
                <a:latin typeface="Times New Roman" panose="02020603050405020304" charset="0"/>
                <a:cs typeface="Times New Roman" panose="02020603050405020304" charset="0"/>
                <a:sym typeface="+mn-ea"/>
              </a:rPr>
              <a:t>RemoteMathService</a:t>
            </a:r>
            <a:r>
              <a:rPr lang="zh-CN" altLang="en-US" sz="1600" dirty="0">
                <a:latin typeface="Times New Roman" panose="02020603050405020304" charset="0"/>
                <a:cs typeface="Times New Roman" panose="02020603050405020304" charset="0"/>
                <a:sym typeface="+mn-ea"/>
              </a:rPr>
              <a:t>，继承自</a:t>
            </a:r>
            <a:r>
              <a:rPr lang="en-US" altLang="zh-CN" sz="1600" dirty="0">
                <a:latin typeface="Times New Roman" panose="02020603050405020304" charset="0"/>
                <a:cs typeface="Times New Roman" panose="02020603050405020304" charset="0"/>
                <a:sym typeface="+mn-ea"/>
              </a:rPr>
              <a:t>Service</a:t>
            </a:r>
            <a:r>
              <a:rPr lang="zh-CN" altLang="en-US" sz="1600" dirty="0">
                <a:latin typeface="Times New Roman" panose="02020603050405020304" charset="0"/>
                <a:cs typeface="Times New Roman" panose="02020603050405020304" charset="0"/>
                <a:sym typeface="+mn-ea"/>
              </a:rPr>
              <a:t>。</a:t>
            </a:r>
            <a:endParaRPr lang="zh-CN" altLang="en-US" sz="1600" dirty="0">
              <a:latin typeface="Times New Roman" panose="02020603050405020304" charset="0"/>
              <a:cs typeface="Times New Roman" panose="02020603050405020304" charset="0"/>
            </a:endParaRPr>
          </a:p>
          <a:p>
            <a:pPr marL="971550" lvl="2" indent="-285750">
              <a:buFont typeface="Arial" panose="020B0604020202020204" pitchFamily="34" charset="0"/>
              <a:buChar char="•"/>
            </a:pPr>
            <a:r>
              <a:rPr lang="zh-CN" altLang="en-US" sz="1600" dirty="0">
                <a:latin typeface="Times New Roman" panose="02020603050405020304" charset="0"/>
                <a:cs typeface="Times New Roman" panose="02020603050405020304" charset="0"/>
                <a:sym typeface="+mn-ea"/>
              </a:rPr>
              <a:t>第</a:t>
            </a:r>
            <a:r>
              <a:rPr lang="en-US" altLang="zh-CN" sz="1600" dirty="0">
                <a:latin typeface="Times New Roman" panose="02020603050405020304" charset="0"/>
                <a:cs typeface="Times New Roman" panose="02020603050405020304" charset="0"/>
                <a:sym typeface="+mn-ea"/>
              </a:rPr>
              <a:t>10</a:t>
            </a:r>
            <a:r>
              <a:rPr lang="zh-CN" altLang="en-US" sz="1600" dirty="0">
                <a:latin typeface="Times New Roman" panose="02020603050405020304" charset="0"/>
                <a:cs typeface="Times New Roman" panose="02020603050405020304" charset="0"/>
                <a:sym typeface="+mn-ea"/>
              </a:rPr>
              <a:t>行代码创建一个</a:t>
            </a:r>
            <a:r>
              <a:rPr lang="en-US" altLang="zh-CN" sz="1600" dirty="0">
                <a:latin typeface="Times New Roman" panose="02020603050405020304" charset="0"/>
                <a:cs typeface="Times New Roman" panose="02020603050405020304" charset="0"/>
                <a:sym typeface="+mn-ea"/>
              </a:rPr>
              <a:t>AIDL</a:t>
            </a:r>
            <a:r>
              <a:rPr lang="zh-CN" altLang="en-US" sz="1600" dirty="0">
                <a:latin typeface="Times New Roman" panose="02020603050405020304" charset="0"/>
                <a:cs typeface="Times New Roman" panose="02020603050405020304" charset="0"/>
                <a:sym typeface="+mn-ea"/>
              </a:rPr>
              <a:t>接口</a:t>
            </a:r>
            <a:r>
              <a:rPr lang="en-US" altLang="zh-CN" sz="1600" dirty="0">
                <a:latin typeface="Times New Roman" panose="02020603050405020304" charset="0"/>
                <a:cs typeface="Times New Roman" panose="02020603050405020304" charset="0"/>
                <a:sym typeface="+mn-ea"/>
              </a:rPr>
              <a:t>IMathService</a:t>
            </a:r>
            <a:r>
              <a:rPr lang="zh-CN" altLang="en-US" sz="1600" dirty="0">
                <a:latin typeface="Times New Roman" panose="02020603050405020304" charset="0"/>
                <a:cs typeface="Times New Roman" panose="02020603050405020304" charset="0"/>
                <a:sym typeface="+mn-ea"/>
              </a:rPr>
              <a:t>的匿名内部实现类。</a:t>
            </a:r>
            <a:r>
              <a:rPr lang="en-US" altLang="zh-CN" sz="1600" dirty="0">
                <a:latin typeface="Times New Roman" panose="02020603050405020304" charset="0"/>
                <a:cs typeface="Times New Roman" panose="02020603050405020304" charset="0"/>
                <a:sym typeface="+mn-ea"/>
              </a:rPr>
              <a:t>IMathService.Stub</a:t>
            </a:r>
            <a:r>
              <a:rPr lang="zh-CN" altLang="en-US" sz="1600" dirty="0">
                <a:latin typeface="Times New Roman" panose="02020603050405020304" charset="0"/>
                <a:cs typeface="Times New Roman" panose="02020603050405020304" charset="0"/>
                <a:sym typeface="+mn-ea"/>
              </a:rPr>
              <a:t>是系统根据</a:t>
            </a:r>
            <a:r>
              <a:rPr lang="en-US" altLang="zh-CN" sz="1600" dirty="0">
                <a:latin typeface="Times New Roman" panose="02020603050405020304" charset="0"/>
                <a:cs typeface="Times New Roman" panose="02020603050405020304" charset="0"/>
                <a:sym typeface="+mn-ea"/>
              </a:rPr>
              <a:t>AIDL</a:t>
            </a:r>
            <a:r>
              <a:rPr lang="zh-CN" altLang="en-US" sz="1600" dirty="0">
                <a:latin typeface="Times New Roman" panose="02020603050405020304" charset="0"/>
                <a:cs typeface="Times New Roman" panose="02020603050405020304" charset="0"/>
                <a:sym typeface="+mn-ea"/>
              </a:rPr>
              <a:t>自动生成的抽象类，实现它可以作为远程服务的</a:t>
            </a:r>
            <a:r>
              <a:rPr lang="en-US" altLang="zh-CN" sz="1600"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桥梁</a:t>
            </a:r>
            <a:r>
              <a:rPr lang="en-US" altLang="zh-CN" sz="1600"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a:t>
            </a:r>
            <a:endParaRPr lang="zh-CN" altLang="en-US" sz="1600" dirty="0">
              <a:latin typeface="Times New Roman" panose="02020603050405020304" charset="0"/>
              <a:cs typeface="Times New Roman" panose="02020603050405020304" charset="0"/>
            </a:endParaRPr>
          </a:p>
          <a:p>
            <a:pPr marL="971550" lvl="2" indent="-285750">
              <a:buFont typeface="Arial" panose="020B0604020202020204" pitchFamily="34" charset="0"/>
              <a:buChar char="•"/>
            </a:pPr>
            <a:r>
              <a:rPr lang="zh-CN" altLang="en-US" sz="1600" dirty="0">
                <a:latin typeface="Times New Roman" panose="02020603050405020304" charset="0"/>
                <a:cs typeface="Times New Roman" panose="02020603050405020304" charset="0"/>
                <a:sym typeface="+mn-ea"/>
              </a:rPr>
              <a:t>第</a:t>
            </a:r>
            <a:r>
              <a:rPr lang="en-US" altLang="zh-CN" sz="1600" dirty="0">
                <a:latin typeface="Times New Roman" panose="02020603050405020304" charset="0"/>
                <a:cs typeface="Times New Roman" panose="02020603050405020304" charset="0"/>
                <a:sym typeface="+mn-ea"/>
              </a:rPr>
              <a:t>11</a:t>
            </a:r>
            <a:r>
              <a:rPr lang="zh-CN" altLang="en-US" sz="1600" dirty="0">
                <a:latin typeface="Times New Roman" panose="02020603050405020304" charset="0"/>
                <a:cs typeface="Times New Roman" panose="02020603050405020304" charset="0"/>
                <a:sym typeface="+mn-ea"/>
              </a:rPr>
              <a:t>行代码重写</a:t>
            </a:r>
            <a:r>
              <a:rPr lang="en-US" altLang="zh-CN" sz="1600" dirty="0">
                <a:latin typeface="Times New Roman" panose="02020603050405020304" charset="0"/>
                <a:cs typeface="Times New Roman" panose="02020603050405020304" charset="0"/>
                <a:sym typeface="+mn-ea"/>
              </a:rPr>
              <a:t>AIDL</a:t>
            </a:r>
            <a:r>
              <a:rPr lang="zh-CN" altLang="en-US" sz="1600" dirty="0">
                <a:latin typeface="Times New Roman" panose="02020603050405020304" charset="0"/>
                <a:cs typeface="Times New Roman" panose="02020603050405020304" charset="0"/>
                <a:sym typeface="+mn-ea"/>
              </a:rPr>
              <a:t>接口中定义的方法</a:t>
            </a:r>
            <a:r>
              <a:rPr lang="en-US" altLang="zh-CN" sz="1600" dirty="0">
                <a:latin typeface="Times New Roman" panose="02020603050405020304" charset="0"/>
                <a:cs typeface="Times New Roman" panose="02020603050405020304" charset="0"/>
                <a:sym typeface="+mn-ea"/>
              </a:rPr>
              <a:t>EuclideanDivision</a:t>
            </a:r>
            <a:r>
              <a:rPr lang="zh-CN" altLang="en-US" sz="1600" dirty="0">
                <a:latin typeface="Times New Roman" panose="02020603050405020304" charset="0"/>
                <a:cs typeface="Times New Roman" panose="02020603050405020304" charset="0"/>
                <a:sym typeface="+mn-ea"/>
              </a:rPr>
              <a:t>。该方法接收两个整数参数</a:t>
            </a:r>
            <a:r>
              <a:rPr lang="en-US" altLang="zh-CN" sz="1600" dirty="0">
                <a:latin typeface="Times New Roman" panose="02020603050405020304" charset="0"/>
                <a:cs typeface="Times New Roman" panose="02020603050405020304" charset="0"/>
                <a:sym typeface="+mn-ea"/>
              </a:rPr>
              <a:t>a</a:t>
            </a:r>
            <a:r>
              <a:rPr lang="zh-CN" altLang="en-US" sz="1600" dirty="0">
                <a:latin typeface="Times New Roman" panose="02020603050405020304" charset="0"/>
                <a:cs typeface="Times New Roman" panose="02020603050405020304" charset="0"/>
                <a:sym typeface="+mn-ea"/>
              </a:rPr>
              <a:t>和</a:t>
            </a:r>
            <a:r>
              <a:rPr lang="en-US" altLang="zh-CN" sz="1600" dirty="0">
                <a:latin typeface="Times New Roman" panose="02020603050405020304" charset="0"/>
                <a:cs typeface="Times New Roman" panose="02020603050405020304" charset="0"/>
                <a:sym typeface="+mn-ea"/>
              </a:rPr>
              <a:t>b</a:t>
            </a:r>
            <a:r>
              <a:rPr lang="zh-CN" altLang="en-US" sz="1600" dirty="0">
                <a:latin typeface="Times New Roman" panose="02020603050405020304" charset="0"/>
                <a:cs typeface="Times New Roman" panose="02020603050405020304" charset="0"/>
                <a:sym typeface="+mn-ea"/>
              </a:rPr>
              <a:t>，用于执行欧几里得除法。</a:t>
            </a:r>
            <a:endParaRPr lang="zh-CN" altLang="en-US" sz="1600" dirty="0">
              <a:latin typeface="Times New Roman" panose="02020603050405020304" charset="0"/>
              <a:cs typeface="Times New Roman" panose="02020603050405020304" charset="0"/>
            </a:endParaRPr>
          </a:p>
          <a:p>
            <a:pPr marL="971550" lvl="2" indent="-285750">
              <a:buFont typeface="Arial" panose="020B0604020202020204" pitchFamily="34" charset="0"/>
              <a:buChar char="•"/>
            </a:pPr>
            <a:r>
              <a:rPr lang="zh-CN" altLang="en-US" sz="1600" dirty="0">
                <a:latin typeface="Times New Roman" panose="02020603050405020304" charset="0"/>
                <a:cs typeface="Times New Roman" panose="02020603050405020304" charset="0"/>
                <a:sym typeface="+mn-ea"/>
              </a:rPr>
              <a:t>第</a:t>
            </a:r>
            <a:r>
              <a:rPr lang="en-US" altLang="zh-CN" sz="1600" dirty="0">
                <a:latin typeface="Times New Roman" panose="02020603050405020304" charset="0"/>
                <a:cs typeface="Times New Roman" panose="02020603050405020304" charset="0"/>
                <a:sym typeface="+mn-ea"/>
              </a:rPr>
              <a:t>14</a:t>
            </a:r>
            <a:r>
              <a:rPr lang="zh-CN" altLang="en-US" sz="1600" dirty="0">
                <a:latin typeface="Times New Roman" panose="02020603050405020304" charset="0"/>
                <a:cs typeface="Times New Roman" panose="02020603050405020304" charset="0"/>
                <a:sym typeface="+mn-ea"/>
              </a:rPr>
              <a:t>行代码创建一个自定义的</a:t>
            </a:r>
            <a:r>
              <a:rPr lang="en-US" altLang="zh-CN" sz="1600" dirty="0">
                <a:latin typeface="Times New Roman" panose="02020603050405020304" charset="0"/>
                <a:cs typeface="Times New Roman" panose="02020603050405020304" charset="0"/>
                <a:sym typeface="+mn-ea"/>
              </a:rPr>
              <a:t>EResult</a:t>
            </a:r>
            <a:r>
              <a:rPr lang="zh-CN" altLang="en-US" sz="1600" dirty="0">
                <a:latin typeface="Times New Roman" panose="02020603050405020304" charset="0"/>
                <a:cs typeface="Times New Roman" panose="02020603050405020304" charset="0"/>
                <a:sym typeface="+mn-ea"/>
              </a:rPr>
              <a:t>对象，用于将结果返回给客户端。</a:t>
            </a:r>
            <a:endParaRPr lang="zh-CN" altLang="en-US" sz="1600" dirty="0">
              <a:latin typeface="Times New Roman" panose="02020603050405020304" charset="0"/>
              <a:cs typeface="Times New Roman" panose="02020603050405020304" charset="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30414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3</a:t>
            </a:r>
            <a:r>
              <a:rPr lang="zh-CN" altLang="en-US" sz="2100" dirty="0">
                <a:latin typeface="Times New Roman" panose="02020603050405020304" charset="0"/>
                <a:cs typeface="Times New Roman" panose="02020603050405020304" charset="0"/>
              </a:rPr>
              <a:t>）通过继承</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类实现远程服务</a:t>
            </a:r>
            <a:endParaRPr lang="zh-CN" altLang="en-US" sz="2100" dirty="0">
              <a:latin typeface="Times New Roman" panose="02020603050405020304" charset="0"/>
              <a:cs typeface="Times New Roman" panose="02020603050405020304" charset="0"/>
            </a:endParaRPr>
          </a:p>
          <a:p>
            <a:pPr marL="685800" lvl="2" indent="457200">
              <a:buNone/>
            </a:pPr>
            <a:r>
              <a:rPr lang="en-US" altLang="zh-CN" sz="2100" dirty="0">
                <a:latin typeface="Times New Roman" panose="02020603050405020304" charset="0"/>
                <a:cs typeface="Times New Roman" panose="02020603050405020304" charset="0"/>
              </a:rPr>
              <a:t>RemoteMathService</a:t>
            </a:r>
            <a:r>
              <a:rPr lang="zh-CN" altLang="en-US" sz="2100" dirty="0">
                <a:latin typeface="Times New Roman" panose="02020603050405020304" charset="0"/>
                <a:cs typeface="Times New Roman" panose="02020603050405020304" charset="0"/>
              </a:rPr>
              <a:t>实现了远程计算服务完整代码：</a:t>
            </a: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437640" y="3237230"/>
          <a:ext cx="9190990" cy="2411095"/>
        </p:xfrm>
        <a:graphic>
          <a:graphicData uri="http://schemas.openxmlformats.org/drawingml/2006/table">
            <a:tbl>
              <a:tblPr/>
              <a:tblGrid>
                <a:gridCol w="9190990"/>
              </a:tblGrid>
              <a:tr h="2411095">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17</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18    override fun onBind(intent: Intent?): IBinder?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19        Toast.makeText(this, "</a:t>
                      </a:r>
                      <a:r>
                        <a:rPr lang="zh-CN" altLang="en-US" sz="1400">
                          <a:solidFill>
                            <a:srgbClr val="008080"/>
                          </a:solidFill>
                          <a:latin typeface="宋体" panose="02010600030101010101" pitchFamily="2" charset="-122"/>
                          <a:ea typeface="宋体" panose="02010600030101010101" pitchFamily="2" charset="-122"/>
                        </a:rPr>
                        <a:t>远程绑定：</a:t>
                      </a:r>
                      <a:r>
                        <a:rPr lang="en-US" altLang="zh-CN" sz="1400">
                          <a:solidFill>
                            <a:srgbClr val="008080"/>
                          </a:solidFill>
                          <a:latin typeface="宋体" panose="02010600030101010101" pitchFamily="2" charset="-122"/>
                          <a:ea typeface="宋体" panose="02010600030101010101" pitchFamily="2" charset="-122"/>
                        </a:rPr>
                        <a:t>MathService", Toast.LENGTH_SHORT).show()</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20        return mBinder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21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23    override fun onUnbind(intent: Intent?): Boolean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24        Toast.makeText(this, "</a:t>
                      </a:r>
                      <a:r>
                        <a:rPr lang="zh-CN" altLang="en-US" sz="1400">
                          <a:solidFill>
                            <a:srgbClr val="008080"/>
                          </a:solidFill>
                          <a:latin typeface="宋体" panose="02010600030101010101" pitchFamily="2" charset="-122"/>
                          <a:ea typeface="宋体" panose="02010600030101010101" pitchFamily="2" charset="-122"/>
                        </a:rPr>
                        <a:t>取消远程绑定：</a:t>
                      </a:r>
                      <a:r>
                        <a:rPr lang="en-US" altLang="zh-CN" sz="1400">
                          <a:solidFill>
                            <a:srgbClr val="008080"/>
                          </a:solidFill>
                          <a:latin typeface="宋体" panose="02010600030101010101" pitchFamily="2" charset="-122"/>
                          <a:ea typeface="宋体" panose="02010600030101010101" pitchFamily="2" charset="-122"/>
                        </a:rPr>
                        <a:t>MathService", Toast.LENGTH_SHORT).show()</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25        return false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26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559435" y="5788660"/>
            <a:ext cx="10068560" cy="368300"/>
          </a:xfrm>
          <a:prstGeom prst="rect">
            <a:avLst/>
          </a:prstGeom>
          <a:noFill/>
        </p:spPr>
        <p:txBody>
          <a:bodyPr wrap="square" rtlCol="0" anchor="t">
            <a:spAutoFit/>
          </a:bodyPr>
          <a:p>
            <a:pPr marL="971550" lvl="2" indent="-285750">
              <a:buFont typeface="Arial" panose="020B0604020202020204" pitchFamily="34" charset="0"/>
              <a:buChar char="•"/>
            </a:pPr>
            <a:r>
              <a:rPr lang="zh-CN" altLang="en-US" dirty="0">
                <a:latin typeface="Times New Roman" panose="02020603050405020304" charset="0"/>
                <a:cs typeface="Times New Roman" panose="02020603050405020304" charset="0"/>
                <a:sym typeface="+mn-ea"/>
              </a:rPr>
              <a:t>第</a:t>
            </a:r>
            <a:r>
              <a:rPr lang="en-US" altLang="zh-CN" dirty="0">
                <a:latin typeface="Times New Roman" panose="02020603050405020304" charset="0"/>
                <a:cs typeface="Times New Roman" panose="02020603050405020304" charset="0"/>
                <a:sym typeface="+mn-ea"/>
              </a:rPr>
              <a:t>20</a:t>
            </a:r>
            <a:r>
              <a:rPr lang="zh-CN" altLang="en-US" dirty="0">
                <a:latin typeface="Times New Roman" panose="02020603050405020304" charset="0"/>
                <a:cs typeface="Times New Roman" panose="02020603050405020304" charset="0"/>
                <a:sym typeface="+mn-ea"/>
              </a:rPr>
              <a:t>行代码当调用方通过</a:t>
            </a:r>
            <a:r>
              <a:rPr lang="en-US" altLang="zh-CN" dirty="0">
                <a:latin typeface="Times New Roman" panose="02020603050405020304" charset="0"/>
                <a:cs typeface="Times New Roman" panose="02020603050405020304" charset="0"/>
                <a:sym typeface="+mn-ea"/>
              </a:rPr>
              <a:t>AIDL</a:t>
            </a:r>
            <a:r>
              <a:rPr lang="zh-CN" altLang="en-US" dirty="0">
                <a:latin typeface="Times New Roman" panose="02020603050405020304" charset="0"/>
                <a:cs typeface="Times New Roman" panose="02020603050405020304" charset="0"/>
                <a:sym typeface="+mn-ea"/>
              </a:rPr>
              <a:t>绑定该服务时，返回实现好的</a:t>
            </a:r>
            <a:r>
              <a:rPr lang="en-US" altLang="zh-CN" dirty="0">
                <a:latin typeface="Times New Roman" panose="02020603050405020304" charset="0"/>
                <a:cs typeface="Times New Roman" panose="02020603050405020304" charset="0"/>
                <a:sym typeface="+mn-ea"/>
              </a:rPr>
              <a:t>Stub</a:t>
            </a:r>
            <a:r>
              <a:rPr lang="zh-CN" altLang="en-US" dirty="0">
                <a:latin typeface="Times New Roman" panose="02020603050405020304" charset="0"/>
                <a:cs typeface="Times New Roman" panose="02020603050405020304" charset="0"/>
                <a:sym typeface="+mn-ea"/>
              </a:rPr>
              <a:t>对象供其调用远程方法。</a:t>
            </a:r>
            <a:endParaRPr lang="zh-CN" altLang="en-US" dirty="0">
              <a:latin typeface="Times New Roman" panose="02020603050405020304" charset="0"/>
              <a:cs typeface="Times New Roman" panose="02020603050405020304" charset="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30414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9.5.4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远程服务示例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marL="685800" lvl="2" indent="0">
              <a:buNone/>
            </a:pP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4</a:t>
            </a:r>
            <a:r>
              <a:rPr lang="zh-CN" altLang="en-US" sz="2100" dirty="0">
                <a:latin typeface="Times New Roman" panose="02020603050405020304" charset="0"/>
                <a:cs typeface="Times New Roman" panose="02020603050405020304" charset="0"/>
              </a:rPr>
              <a:t>）修改</a:t>
            </a:r>
            <a:r>
              <a:rPr lang="en-US" altLang="zh-CN" sz="2100" dirty="0">
                <a:latin typeface="Times New Roman" panose="02020603050405020304" charset="0"/>
                <a:cs typeface="Times New Roman" panose="02020603050405020304" charset="0"/>
              </a:rPr>
              <a:t>AndroidManifest.xml</a:t>
            </a:r>
            <a:r>
              <a:rPr lang="zh-CN" altLang="en-US" sz="2100" dirty="0">
                <a:latin typeface="Times New Roman" panose="02020603050405020304" charset="0"/>
                <a:cs typeface="Times New Roman" panose="02020603050405020304" charset="0"/>
              </a:rPr>
              <a:t>文件</a:t>
            </a:r>
            <a:endParaRPr lang="zh-CN" altLang="en-US" sz="2100" dirty="0">
              <a:latin typeface="Times New Roman" panose="02020603050405020304" charset="0"/>
              <a:cs typeface="Times New Roman" panose="02020603050405020304" charset="0"/>
            </a:endParaRPr>
          </a:p>
          <a:p>
            <a:pPr marL="685800" lvl="2" indent="457200">
              <a:buNone/>
            </a:pPr>
            <a:r>
              <a:rPr lang="zh-CN" altLang="en-US" sz="2100" dirty="0">
                <a:latin typeface="Times New Roman" panose="02020603050405020304" charset="0"/>
                <a:cs typeface="Times New Roman" panose="02020603050405020304" charset="0"/>
              </a:rPr>
              <a:t>为了可以调用远程服务，需要修改</a:t>
            </a:r>
            <a:r>
              <a:rPr lang="en-US" altLang="zh-CN" sz="2100" dirty="0">
                <a:latin typeface="Times New Roman" panose="02020603050405020304" charset="0"/>
                <a:cs typeface="Times New Roman" panose="02020603050405020304" charset="0"/>
              </a:rPr>
              <a:t>AndroidManifest.xml</a:t>
            </a:r>
            <a:r>
              <a:rPr lang="zh-CN" altLang="en-US" sz="2100" dirty="0">
                <a:latin typeface="Times New Roman" panose="02020603050405020304" charset="0"/>
                <a:cs typeface="Times New Roman" panose="02020603050405020304" charset="0"/>
              </a:rPr>
              <a:t>文件中的</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的部分，允许服务被其他应用程序访问。</a:t>
            </a:r>
            <a:endParaRPr lang="zh-CN" altLang="en-US" sz="2100" dirty="0">
              <a:latin typeface="Times New Roman" panose="02020603050405020304" charset="0"/>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AndroidManifest.xml</a:t>
            </a:r>
            <a:r>
              <a:rPr lang="zh-CN" altLang="en-US" sz="2100" dirty="0">
                <a:latin typeface="Times New Roman" panose="02020603050405020304" charset="0"/>
                <a:cs typeface="Times New Roman" panose="02020603050405020304" charset="0"/>
              </a:rPr>
              <a:t>文件核心代码：</a:t>
            </a: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a:p>
            <a:pPr marL="1028700" lvl="2" indent="-342900"/>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3</a:t>
            </a:r>
            <a:r>
              <a:rPr lang="zh-CN" altLang="en-US" sz="1800" dirty="0">
                <a:latin typeface="Times New Roman" panose="02020603050405020304" charset="0"/>
                <a:cs typeface="Times New Roman" panose="02020603050405020304" charset="0"/>
              </a:rPr>
              <a:t>行代码中，将</a:t>
            </a:r>
            <a:r>
              <a:rPr lang="en-US" altLang="zh-CN" sz="1800" dirty="0">
                <a:latin typeface="Times New Roman" panose="02020603050405020304" charset="0"/>
                <a:cs typeface="Times New Roman" panose="02020603050405020304" charset="0"/>
              </a:rPr>
              <a:t>exported</a:t>
            </a:r>
            <a:r>
              <a:rPr lang="zh-CN" altLang="en-US" sz="1800" dirty="0">
                <a:latin typeface="Times New Roman" panose="02020603050405020304" charset="0"/>
                <a:cs typeface="Times New Roman" panose="02020603050405020304" charset="0"/>
              </a:rPr>
              <a:t>设置为</a:t>
            </a:r>
            <a:r>
              <a:rPr lang="en-US" altLang="zh-CN" sz="1800" dirty="0">
                <a:latin typeface="Times New Roman" panose="02020603050405020304" charset="0"/>
                <a:cs typeface="Times New Roman" panose="02020603050405020304" charset="0"/>
              </a:rPr>
              <a:t>true</a:t>
            </a:r>
            <a:r>
              <a:rPr lang="zh-CN" altLang="en-US" sz="1800" dirty="0">
                <a:latin typeface="Times New Roman" panose="02020603050405020304" charset="0"/>
                <a:cs typeface="Times New Roman" panose="02020603050405020304" charset="0"/>
              </a:rPr>
              <a:t>，表示允许服务被其他应用程序访问。在</a:t>
            </a:r>
            <a:endParaRPr lang="zh-CN" altLang="en-US" sz="1800" dirty="0">
              <a:latin typeface="Times New Roman" panose="02020603050405020304" charset="0"/>
              <a:cs typeface="Times New Roman" panose="02020603050405020304" charset="0"/>
            </a:endParaRPr>
          </a:p>
          <a:p>
            <a:pPr marL="1028700" lvl="2" indent="-342900"/>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6</a:t>
            </a:r>
            <a:r>
              <a:rPr lang="zh-CN" altLang="en-US" sz="1800" dirty="0">
                <a:latin typeface="Times New Roman" panose="02020603050405020304" charset="0"/>
                <a:cs typeface="Times New Roman" panose="02020603050405020304" charset="0"/>
              </a:rPr>
              <a:t>行代码为远程服务声明一个可以通过显式</a:t>
            </a:r>
            <a:r>
              <a:rPr lang="en-US" altLang="zh-CN" sz="1800" dirty="0">
                <a:latin typeface="Times New Roman" panose="02020603050405020304" charset="0"/>
                <a:cs typeface="Times New Roman" panose="02020603050405020304" charset="0"/>
              </a:rPr>
              <a:t>action</a:t>
            </a:r>
            <a:r>
              <a:rPr lang="zh-CN" altLang="en-US" sz="1800" dirty="0">
                <a:latin typeface="Times New Roman" panose="02020603050405020304" charset="0"/>
                <a:cs typeface="Times New Roman" panose="02020603050405020304" charset="0"/>
              </a:rPr>
              <a:t>唤起的标识。</a:t>
            </a:r>
            <a:endParaRPr lang="zh-CN" altLang="en-US" sz="18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a:p>
            <a:pPr marL="685800" lvl="2" indent="457200">
              <a:buNone/>
            </a:pP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nvGraphicFramePr>
        <p:xfrm>
          <a:off x="1763395" y="3977640"/>
          <a:ext cx="8702675" cy="1848485"/>
        </p:xfrm>
        <a:graphic>
          <a:graphicData uri="http://schemas.openxmlformats.org/drawingml/2006/table">
            <a:tbl>
              <a:tblPr/>
              <a:tblGrid>
                <a:gridCol w="8702675"/>
              </a:tblGrid>
              <a:tr h="1848485">
                <a:tc>
                  <a:txBody>
                    <a:bodyPr/>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1 </a:t>
                      </a:r>
                      <a:r>
                        <a:rPr lang="en-US" altLang="zh-CN" sz="1600">
                          <a:solidFill>
                            <a:srgbClr val="008080"/>
                          </a:solidFill>
                          <a:latin typeface="宋体" panose="02010600030101010101" pitchFamily="2" charset="-122"/>
                          <a:ea typeface="宋体" panose="02010600030101010101" pitchFamily="2" charset="-122"/>
                        </a:rPr>
                        <a:t>&lt;service</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2 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android:name=".RemoteMathService"</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3 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android:exported="true"</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4 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android:enabled="true"&gt;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5 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&lt;intent-filter&gt;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6 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&lt;action android:name="edu.hrbeu.chapterservice.REMOTE_MATH" /&gt;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7 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&lt;/intent-filter&gt;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8 </a:t>
                      </a:r>
                      <a:r>
                        <a:rPr lang="en-US" altLang="zh-CN" sz="1600">
                          <a:solidFill>
                            <a:srgbClr val="008080"/>
                          </a:solidFill>
                          <a:latin typeface="宋体" panose="02010600030101010101" pitchFamily="2" charset="-122"/>
                          <a:ea typeface="宋体" panose="02010600030101010101" pitchFamily="2" charset="-122"/>
                        </a:rPr>
                        <a:t>&lt;/service&gt;</a:t>
                      </a:r>
                      <a:endParaRPr lang="en-US" altLang="zh-CN" sz="16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5572125"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9.5.5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a:t>
            </a:r>
            <a:r>
              <a:rPr lang="zh-CN" altLang="en-US" sz="3200" b="1" dirty="0">
                <a:latin typeface="Times New Roman" panose="02020603050405020304" charset="0"/>
                <a:ea typeface="宋体" panose="02010600030101010101" pitchFamily="2" charset="-122"/>
                <a:cs typeface="Times New Roman" panose="02020603050405020304" charset="0"/>
                <a:sym typeface="+mn-ea"/>
              </a:rPr>
              <a:t>调用示例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RemoteMathCallerDemo</a:t>
            </a:r>
            <a:r>
              <a:rPr lang="zh-CN" altLang="en-US" sz="2100" dirty="0">
                <a:latin typeface="Times New Roman" panose="02020603050405020304" charset="0"/>
                <a:cs typeface="Times New Roman" panose="02020603050405020304" charset="0"/>
              </a:rPr>
              <a:t>，说明如何调用远程服务。</a:t>
            </a:r>
            <a:endParaRPr lang="zh-CN" altLang="en-US" sz="2100" dirty="0">
              <a:latin typeface="Times New Roman" panose="02020603050405020304" charset="0"/>
              <a:cs typeface="Times New Roman" panose="02020603050405020304" charset="0"/>
            </a:endParaRPr>
          </a:p>
          <a:p>
            <a:pPr lvl="2"/>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远程服务绑定</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按钮用来绑定远程服务，</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取消远程服务</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用来取消服务绑定。</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在绑定远程服务后，点击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欧几里得除法</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按钮，调用远程服务的计算服务，将运算结果显示在屏幕的上方。</a:t>
            </a: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p:txBody>
      </p:sp>
      <p:pic>
        <p:nvPicPr>
          <p:cNvPr id="22" name="图片 17"/>
          <p:cNvPicPr>
            <a:picLocks noChangeAspect="1"/>
          </p:cNvPicPr>
          <p:nvPr/>
        </p:nvPicPr>
        <p:blipFill>
          <a:blip r:embed="rId2"/>
          <a:stretch>
            <a:fillRect/>
          </a:stretch>
        </p:blipFill>
        <p:spPr>
          <a:xfrm>
            <a:off x="6798945" y="2462530"/>
            <a:ext cx="4909820" cy="35737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启动服务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337" y="2046338"/>
            <a:ext cx="10654205" cy="33157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9.2.2 </a:t>
            </a:r>
            <a:r>
              <a:rPr lang="zh-CN" altLang="en-US" sz="3200" b="1" dirty="0">
                <a:latin typeface="Times New Roman" panose="02020603050405020304" charset="0"/>
                <a:ea typeface="宋体" panose="02010600030101010101" pitchFamily="2" charset="-122"/>
                <a:cs typeface="Times New Roman" panose="02020603050405020304" charset="0"/>
              </a:rPr>
              <a:t>注册</a:t>
            </a:r>
            <a:r>
              <a:rPr lang="zh-CN" altLang="en-US" sz="3200" b="1" dirty="0">
                <a:latin typeface="Times New Roman" panose="02020603050405020304" charset="0"/>
                <a:ea typeface="宋体" panose="02010600030101010101" pitchFamily="2" charset="-122"/>
                <a:cs typeface="Times New Roman" panose="02020603050405020304" charset="0"/>
              </a:rPr>
              <a:t>与启动</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启动服务（</a:t>
            </a:r>
            <a:r>
              <a:rPr lang="en-US" altLang="zh-CN" sz="2100" dirty="0">
                <a:latin typeface="Times New Roman" panose="02020603050405020304" charset="0"/>
                <a:cs typeface="Times New Roman" panose="02020603050405020304" charset="0"/>
              </a:rPr>
              <a:t>Started Service</a:t>
            </a:r>
            <a:r>
              <a:rPr lang="zh-CN" altLang="en-US" sz="2100" dirty="0">
                <a:latin typeface="Times New Roman" panose="02020603050405020304" charset="0"/>
                <a:cs typeface="Times New Roman" panose="02020603050405020304" charset="0"/>
              </a:rPr>
              <a:t>）是一种</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的使用方式。在这种方式中，启动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的组件（如</a:t>
            </a:r>
            <a:r>
              <a:rPr lang="en-US" altLang="zh-CN" sz="2100" dirty="0">
                <a:latin typeface="Times New Roman" panose="02020603050405020304" charset="0"/>
                <a:cs typeface="Times New Roman" panose="02020603050405020304" charset="0"/>
              </a:rPr>
              <a:t> Activity</a:t>
            </a:r>
            <a:r>
              <a:rPr lang="zh-CN" altLang="en-US" sz="2100" dirty="0">
                <a:latin typeface="Times New Roman" panose="02020603050405020304" charset="0"/>
                <a:cs typeface="Times New Roman" panose="02020603050405020304" charset="0"/>
              </a:rPr>
              <a:t>）无法直接获取服务的对象实例，因此也不能直接调用服务中的方法或访问其内部状态。启动服务主要适用于执行无需与调用方持续交互的任务，例如上传日志、下载数据或播放音乐等。</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这类服务通常需要具备一定的自管理能力，能够在接收到启动命令后独立完成任务，并在适当时机自行停止，而不依赖外部组件调用其方法来控制行为或传递数据。</a:t>
            </a: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01522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9.5.5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远程调用示例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远程服务的</a:t>
            </a:r>
            <a:r>
              <a:rPr lang="en-US" altLang="zh-CN" sz="2100" dirty="0">
                <a:latin typeface="Times New Roman" panose="02020603050405020304" charset="0"/>
                <a:cs typeface="Times New Roman" panose="02020603050405020304" charset="0"/>
              </a:rPr>
              <a:t>ServiceConnection </a:t>
            </a:r>
            <a:r>
              <a:rPr lang="zh-CN" altLang="en-US" sz="2100" dirty="0">
                <a:latin typeface="Times New Roman" panose="02020603050405020304" charset="0"/>
                <a:cs typeface="Times New Roman" panose="02020603050405020304" charset="0"/>
              </a:rPr>
              <a:t>与本地服务绑定相似。不同之处主要包括以下两处，一是使用</a:t>
            </a:r>
            <a:r>
              <a:rPr lang="en-US" altLang="zh-CN" sz="2100" dirty="0">
                <a:latin typeface="Times New Roman" panose="02020603050405020304" charset="0"/>
                <a:cs typeface="Times New Roman" panose="02020603050405020304" charset="0"/>
              </a:rPr>
              <a:t>IMathService</a:t>
            </a:r>
            <a:r>
              <a:rPr lang="zh-CN" altLang="en-US" sz="2100" dirty="0">
                <a:latin typeface="Times New Roman" panose="02020603050405020304" charset="0"/>
                <a:cs typeface="Times New Roman" panose="02020603050405020304" charset="0"/>
              </a:rPr>
              <a:t>声明远程服务实例（代码第</a:t>
            </a:r>
            <a:r>
              <a:rPr lang="en-US" altLang="zh-CN" sz="2100" dirty="0">
                <a:latin typeface="Times New Roman" panose="02020603050405020304" charset="0"/>
                <a:cs typeface="Times New Roman" panose="02020603050405020304" charset="0"/>
              </a:rPr>
              <a:t>1</a:t>
            </a:r>
            <a:r>
              <a:rPr lang="zh-CN" altLang="en-US" sz="2100" dirty="0">
                <a:latin typeface="Times New Roman" panose="02020603050405020304" charset="0"/>
                <a:cs typeface="Times New Roman" panose="02020603050405020304" charset="0"/>
              </a:rPr>
              <a:t>行）；二是通过</a:t>
            </a:r>
            <a:r>
              <a:rPr lang="en-US" altLang="zh-CN" sz="2100" dirty="0">
                <a:latin typeface="Times New Roman" panose="02020603050405020304" charset="0"/>
                <a:cs typeface="Times New Roman" panose="02020603050405020304" charset="0"/>
              </a:rPr>
              <a:t>IMathService.Stub</a:t>
            </a:r>
            <a:r>
              <a:rPr lang="zh-CN" altLang="en-US" sz="2100" dirty="0">
                <a:latin typeface="Times New Roman" panose="02020603050405020304" charset="0"/>
                <a:cs typeface="Times New Roman" panose="02020603050405020304" charset="0"/>
              </a:rPr>
              <a:t>的</a:t>
            </a:r>
            <a:r>
              <a:rPr lang="en-US" altLang="zh-CN" sz="2100" dirty="0">
                <a:latin typeface="Times New Roman" panose="02020603050405020304" charset="0"/>
                <a:cs typeface="Times New Roman" panose="02020603050405020304" charset="0"/>
              </a:rPr>
              <a:t>asInterface()</a:t>
            </a:r>
            <a:r>
              <a:rPr lang="zh-CN" altLang="en-US" sz="2100" dirty="0">
                <a:latin typeface="Times New Roman" panose="02020603050405020304" charset="0"/>
                <a:cs typeface="Times New Roman" panose="02020603050405020304" charset="0"/>
              </a:rPr>
              <a:t>方法实现获取服务实例（代码第</a:t>
            </a:r>
            <a:r>
              <a:rPr lang="en-US" altLang="zh-CN" sz="2100" dirty="0">
                <a:latin typeface="Times New Roman" panose="02020603050405020304" charset="0"/>
                <a:cs typeface="Times New Roman" panose="02020603050405020304" charset="0"/>
              </a:rPr>
              <a:t>5</a:t>
            </a:r>
            <a:r>
              <a:rPr lang="zh-CN" altLang="en-US" sz="2100" dirty="0">
                <a:latin typeface="Times New Roman" panose="02020603050405020304" charset="0"/>
                <a:cs typeface="Times New Roman" panose="02020603050405020304" charset="0"/>
              </a:rPr>
              <a:t>行）。</a:t>
            </a:r>
            <a:endParaRPr lang="zh-CN" altLang="en-US" sz="2100" dirty="0">
              <a:latin typeface="Times New Roman" panose="02020603050405020304" charset="0"/>
              <a:cs typeface="Times New Roman" panose="02020603050405020304" charset="0"/>
            </a:endParaRPr>
          </a:p>
        </p:txBody>
      </p:sp>
      <p:graphicFrame>
        <p:nvGraphicFramePr>
          <p:cNvPr id="2" name="表格 1"/>
          <p:cNvGraphicFramePr/>
          <p:nvPr/>
        </p:nvGraphicFramePr>
        <p:xfrm>
          <a:off x="1888490" y="3700780"/>
          <a:ext cx="9029065" cy="2785745"/>
        </p:xfrm>
        <a:graphic>
          <a:graphicData uri="http://schemas.openxmlformats.org/drawingml/2006/table">
            <a:tbl>
              <a:tblPr/>
              <a:tblGrid>
                <a:gridCol w="9029065"/>
              </a:tblGrid>
              <a:tr h="2785745">
                <a:tc>
                  <a:txBody>
                    <a:bodyPr/>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private var mathService: IMathService? = null</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2</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3 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private val mConnection = object : ServiceConnection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4 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override fun onServiceConnected(name: ComponentName?, service: IBinder?)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5 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mathService = IMathService.Stub.asInterface(service)</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6 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7</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8 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override fun onServiceDisconnected(name: ComponentName?) {</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9 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mathService = null</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10 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latin typeface="宋体" panose="02010600030101010101" pitchFamily="2" charset="-122"/>
                          <a:ea typeface="宋体" panose="02010600030101010101" pitchFamily="2" charset="-122"/>
                        </a:rPr>
                        <a:t>11 </a:t>
                      </a:r>
                      <a:r>
                        <a:rPr lang="en-US" altLang="zh-CN" sz="1600">
                          <a:solidFill>
                            <a:srgbClr val="008080"/>
                          </a:solidFill>
                          <a:latin typeface="宋体" panose="02010600030101010101" pitchFamily="2" charset="-122"/>
                          <a:ea typeface="宋体" panose="02010600030101010101" pitchFamily="2" charset="-122"/>
                        </a:rPr>
                        <a:t>    </a:t>
                      </a:r>
                      <a:r>
                        <a:rPr lang="en-US" altLang="zh-CN" sz="1600">
                          <a:solidFill>
                            <a:srgbClr val="008080"/>
                          </a:solidFill>
                          <a:latin typeface="宋体" panose="02010600030101010101" pitchFamily="2" charset="-122"/>
                          <a:ea typeface="宋体" panose="02010600030101010101" pitchFamily="2" charset="-122"/>
                        </a:rPr>
                        <a:t>}</a:t>
                      </a:r>
                      <a:endParaRPr lang="en-US" altLang="zh-CN" sz="16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01522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9.5.5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远程调用示例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绑定远程服务的方式有两个，一个是隐式</a:t>
            </a:r>
            <a:r>
              <a:rPr lang="en-US" altLang="zh-CN" sz="2100" dirty="0">
                <a:latin typeface="Times New Roman" panose="02020603050405020304" charset="0"/>
                <a:cs typeface="Times New Roman" panose="02020603050405020304" charset="0"/>
              </a:rPr>
              <a:t>Intent+</a:t>
            </a:r>
            <a:r>
              <a:rPr lang="zh-CN" altLang="en-US" sz="2100" dirty="0">
                <a:latin typeface="Times New Roman" panose="02020603050405020304" charset="0"/>
                <a:cs typeface="Times New Roman" panose="02020603050405020304" charset="0"/>
              </a:rPr>
              <a:t>包名限制绑定远程服务，另一个是</a:t>
            </a:r>
            <a:r>
              <a:rPr lang="en-US" altLang="zh-CN" sz="2100" dirty="0">
                <a:latin typeface="Times New Roman" panose="02020603050405020304" charset="0"/>
                <a:cs typeface="Times New Roman" panose="02020603050405020304" charset="0"/>
              </a:rPr>
              <a:t>Action+Package</a:t>
            </a:r>
            <a:r>
              <a:rPr lang="zh-CN" altLang="en-US" sz="2100" dirty="0">
                <a:latin typeface="Times New Roman" panose="02020603050405020304" charset="0"/>
                <a:cs typeface="Times New Roman" panose="02020603050405020304" charset="0"/>
              </a:rPr>
              <a:t>绑定远程服务。</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1</a:t>
            </a:r>
            <a:r>
              <a:rPr lang="zh-CN" altLang="en-US" sz="1800" dirty="0">
                <a:latin typeface="Times New Roman" panose="02020603050405020304" charset="0"/>
                <a:cs typeface="Times New Roman" panose="02020603050405020304" charset="0"/>
              </a:rPr>
              <a:t>行代码创建一个空的</a:t>
            </a:r>
            <a:r>
              <a:rPr lang="en-US" altLang="zh-CN" sz="1800" dirty="0">
                <a:latin typeface="Times New Roman" panose="02020603050405020304" charset="0"/>
                <a:cs typeface="Times New Roman" panose="02020603050405020304" charset="0"/>
              </a:rPr>
              <a:t>Intent</a:t>
            </a:r>
            <a:r>
              <a:rPr lang="zh-CN" altLang="en-US" sz="1800" dirty="0">
                <a:latin typeface="Times New Roman" panose="02020603050405020304" charset="0"/>
                <a:cs typeface="Times New Roman" panose="02020603050405020304" charset="0"/>
              </a:rPr>
              <a:t>对象，后续将通过设置具体的服务组件信息来定位远程服务。</a:t>
            </a:r>
            <a:endParaRPr lang="zh-CN" altLang="en-US" sz="1800" dirty="0">
              <a:latin typeface="Times New Roman" panose="02020603050405020304" charset="0"/>
              <a:cs typeface="Times New Roman" panose="02020603050405020304" charset="0"/>
            </a:endParaRPr>
          </a:p>
          <a:p>
            <a:pPr lvl="2"/>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2</a:t>
            </a:r>
            <a:r>
              <a:rPr lang="zh-CN" altLang="en-US" sz="1800" dirty="0">
                <a:latin typeface="Times New Roman" panose="02020603050405020304" charset="0"/>
                <a:cs typeface="Times New Roman" panose="02020603050405020304" charset="0"/>
              </a:rPr>
              <a:t>行代码显式指定服务所在的应用和类名，</a:t>
            </a:r>
            <a:r>
              <a:rPr lang="en-US" altLang="zh-CN" sz="1800" dirty="0">
                <a:latin typeface="Times New Roman" panose="02020603050405020304" charset="0"/>
                <a:cs typeface="Times New Roman" panose="02020603050405020304" charset="0"/>
              </a:rPr>
              <a:t>"edu.hrbeu.chapterservice"</a:t>
            </a:r>
            <a:r>
              <a:rPr lang="zh-CN" altLang="en-US" sz="1800" dirty="0">
                <a:latin typeface="Times New Roman" panose="02020603050405020304" charset="0"/>
                <a:cs typeface="Times New Roman" panose="02020603050405020304" charset="0"/>
              </a:rPr>
              <a:t>是远程服务所在的应用程序的包名。</a:t>
            </a:r>
            <a:r>
              <a:rPr lang="en-US" altLang="zh-CN" sz="1800" dirty="0">
                <a:latin typeface="Times New Roman" panose="02020603050405020304" charset="0"/>
                <a:cs typeface="Times New Roman" panose="02020603050405020304" charset="0"/>
              </a:rPr>
              <a:t>"edu.hrbeu.chapterservice.RemoteMathService"</a:t>
            </a:r>
            <a:r>
              <a:rPr lang="zh-CN" altLang="en-US" sz="1800" dirty="0">
                <a:latin typeface="Times New Roman" panose="02020603050405020304" charset="0"/>
                <a:cs typeface="Times New Roman" panose="02020603050405020304" charset="0"/>
              </a:rPr>
              <a:t>是远程服务的完整类名（包括包名）。</a:t>
            </a:r>
            <a:endParaRPr lang="zh-CN" altLang="en-US" sz="1800" dirty="0">
              <a:latin typeface="Times New Roman" panose="02020603050405020304" charset="0"/>
              <a:cs typeface="Times New Roman" panose="02020603050405020304" charset="0"/>
            </a:endParaRPr>
          </a:p>
          <a:p>
            <a:pPr lvl="2"/>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3</a:t>
            </a:r>
            <a:r>
              <a:rPr lang="zh-CN" altLang="en-US" sz="1800" dirty="0">
                <a:latin typeface="Times New Roman" panose="02020603050405020304" charset="0"/>
                <a:cs typeface="Times New Roman" panose="02020603050405020304" charset="0"/>
              </a:rPr>
              <a:t>行代码尝试绑定远程服务。</a:t>
            </a:r>
            <a:r>
              <a:rPr lang="en-US" altLang="zh-CN" sz="1800" dirty="0">
                <a:latin typeface="Times New Roman" panose="02020603050405020304" charset="0"/>
                <a:cs typeface="Times New Roman" panose="02020603050405020304" charset="0"/>
              </a:rPr>
              <a:t>intent</a:t>
            </a:r>
            <a:r>
              <a:rPr lang="zh-CN" altLang="en-US" sz="1800" dirty="0">
                <a:latin typeface="Times New Roman" panose="02020603050405020304" charset="0"/>
                <a:cs typeface="Times New Roman" panose="02020603050405020304" charset="0"/>
              </a:rPr>
              <a:t>用于匹配远程服务的意图。</a:t>
            </a:r>
            <a:r>
              <a:rPr lang="en-US" altLang="zh-CN" sz="1800" dirty="0">
                <a:latin typeface="Times New Roman" panose="02020603050405020304" charset="0"/>
                <a:cs typeface="Times New Roman" panose="02020603050405020304" charset="0"/>
              </a:rPr>
              <a:t>mConnection</a:t>
            </a:r>
            <a:r>
              <a:rPr lang="zh-CN" altLang="en-US" sz="1800" dirty="0">
                <a:latin typeface="Times New Roman" panose="02020603050405020304" charset="0"/>
                <a:cs typeface="Times New Roman" panose="02020603050405020304" charset="0"/>
              </a:rPr>
              <a:t>是</a:t>
            </a:r>
            <a:r>
              <a:rPr lang="en-US" altLang="zh-CN" sz="1800" dirty="0">
                <a:latin typeface="Times New Roman" panose="02020603050405020304" charset="0"/>
                <a:cs typeface="Times New Roman" panose="02020603050405020304" charset="0"/>
              </a:rPr>
              <a:t> ServiceConnection</a:t>
            </a:r>
            <a:r>
              <a:rPr lang="zh-CN" altLang="en-US" sz="1800" dirty="0">
                <a:latin typeface="Times New Roman" panose="02020603050405020304" charset="0"/>
                <a:cs typeface="Times New Roman" panose="02020603050405020304" charset="0"/>
              </a:rPr>
              <a:t>接口实例，处理绑定成功</a:t>
            </a:r>
            <a:r>
              <a:rPr lang="en-US" altLang="zh-CN" sz="1800" dirty="0">
                <a:latin typeface="Times New Roman" panose="02020603050405020304" charset="0"/>
                <a:cs typeface="Times New Roman" panose="02020603050405020304" charset="0"/>
              </a:rPr>
              <a:t>/</a:t>
            </a:r>
            <a:r>
              <a:rPr lang="zh-CN" altLang="en-US" sz="1800" dirty="0">
                <a:latin typeface="Times New Roman" panose="02020603050405020304" charset="0"/>
                <a:cs typeface="Times New Roman" panose="02020603050405020304" charset="0"/>
              </a:rPr>
              <a:t>失败等回调。</a:t>
            </a:r>
            <a:endParaRPr lang="en-US" altLang="zh-CN" sz="18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888490" y="3099435"/>
          <a:ext cx="9029065" cy="1233805"/>
        </p:xfrm>
        <a:graphic>
          <a:graphicData uri="http://schemas.openxmlformats.org/drawingml/2006/table">
            <a:tbl>
              <a:tblPr/>
              <a:tblGrid>
                <a:gridCol w="9029065"/>
              </a:tblGrid>
              <a:tr h="1233805">
                <a:tc>
                  <a:txBody>
                    <a:bodyPr/>
                    <a:p>
                      <a:pPr marL="0" indent="0" algn="l" defTabSz="914400">
                        <a:spcBef>
                          <a:spcPct val="0"/>
                        </a:spcBef>
                        <a:spcAft>
                          <a:spcPct val="0"/>
                        </a:spcAft>
                        <a:tabLst>
                          <a:tab pos="0" algn="l"/>
                        </a:tabLst>
                      </a:pPr>
                      <a:r>
                        <a:rPr lang="en-US" altLang="zh-CN" sz="1600">
                          <a:solidFill>
                            <a:srgbClr val="008080"/>
                          </a:solidFill>
                          <a:latin typeface="宋体" panose="02010600030101010101" pitchFamily="2" charset="-122"/>
                          <a:ea typeface="宋体" panose="02010600030101010101" pitchFamily="2" charset="-122"/>
                        </a:rPr>
                        <a:t>1val intent = Intent()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solidFill>
                            <a:srgbClr val="008080"/>
                          </a:solidFill>
                          <a:latin typeface="宋体" panose="02010600030101010101" pitchFamily="2" charset="-122"/>
                          <a:ea typeface="宋体" panose="02010600030101010101" pitchFamily="2" charset="-122"/>
                        </a:rPr>
                        <a:t>2intent.setClassName("edu.hrbeu.chapterservice", "edu.hrbeu.chapterservice.RemoteMathService")</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solidFill>
                            <a:srgbClr val="008080"/>
                          </a:solidFill>
                          <a:latin typeface="宋体" panose="02010600030101010101" pitchFamily="2" charset="-122"/>
                          <a:ea typeface="宋体" panose="02010600030101010101" pitchFamily="2" charset="-122"/>
                        </a:rPr>
                        <a:t>bindService(intent, mConnection, Context.BIND_AUTO_CREATE)</a:t>
                      </a:r>
                      <a:endParaRPr lang="en-US" altLang="zh-CN" sz="16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01522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9.5.5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远程调用示例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Action+Package</a:t>
            </a:r>
            <a:r>
              <a:rPr lang="zh-CN" altLang="en-US" sz="2100" dirty="0">
                <a:latin typeface="Times New Roman" panose="02020603050405020304" charset="0"/>
                <a:cs typeface="Times New Roman" panose="02020603050405020304" charset="0"/>
              </a:rPr>
              <a:t>的方式绑定远程服务</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2</a:t>
            </a:r>
            <a:r>
              <a:rPr lang="zh-CN" altLang="en-US" sz="1800" dirty="0">
                <a:latin typeface="Times New Roman" panose="02020603050405020304" charset="0"/>
                <a:cs typeface="Times New Roman" panose="02020603050405020304" charset="0"/>
              </a:rPr>
              <a:t>行代码设置了远程服务的唯一标识符，这个标识符和远程服务在</a:t>
            </a:r>
            <a:r>
              <a:rPr lang="en-US" altLang="zh-CN" sz="1800" dirty="0">
                <a:latin typeface="Times New Roman" panose="02020603050405020304" charset="0"/>
                <a:cs typeface="Times New Roman" panose="02020603050405020304" charset="0"/>
              </a:rPr>
              <a:t> AndroidManifest.xml</a:t>
            </a:r>
            <a:r>
              <a:rPr lang="zh-CN" altLang="en-US" sz="1800" dirty="0">
                <a:latin typeface="Times New Roman" panose="02020603050405020304" charset="0"/>
                <a:cs typeface="Times New Roman" panose="02020603050405020304" charset="0"/>
              </a:rPr>
              <a:t>中</a:t>
            </a:r>
            <a:r>
              <a:rPr lang="en-US" altLang="zh-CN" sz="1800" dirty="0">
                <a:latin typeface="Times New Roman" panose="02020603050405020304" charset="0"/>
                <a:cs typeface="Times New Roman" panose="02020603050405020304" charset="0"/>
              </a:rPr>
              <a:t>&lt;intent-filter&gt;</a:t>
            </a:r>
            <a:r>
              <a:rPr lang="zh-CN" altLang="en-US" sz="1800" dirty="0">
                <a:latin typeface="Times New Roman" panose="02020603050405020304" charset="0"/>
                <a:cs typeface="Times New Roman" panose="02020603050405020304" charset="0"/>
              </a:rPr>
              <a:t>里声明的</a:t>
            </a:r>
            <a:r>
              <a:rPr lang="en-US" altLang="zh-CN" sz="1800" dirty="0">
                <a:latin typeface="Times New Roman" panose="02020603050405020304" charset="0"/>
                <a:cs typeface="Times New Roman" panose="02020603050405020304" charset="0"/>
              </a:rPr>
              <a:t>action</a:t>
            </a:r>
            <a:r>
              <a:rPr lang="zh-CN" altLang="en-US" sz="1800" dirty="0">
                <a:latin typeface="Times New Roman" panose="02020603050405020304" charset="0"/>
                <a:cs typeface="Times New Roman" panose="02020603050405020304" charset="0"/>
              </a:rPr>
              <a:t>完全一致。</a:t>
            </a:r>
            <a:endParaRPr lang="zh-CN" altLang="en-US" sz="1800" dirty="0">
              <a:latin typeface="Times New Roman" panose="02020603050405020304" charset="0"/>
              <a:cs typeface="Times New Roman" panose="02020603050405020304" charset="0"/>
            </a:endParaRPr>
          </a:p>
          <a:p>
            <a:pPr lvl="2"/>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3</a:t>
            </a:r>
            <a:r>
              <a:rPr lang="zh-CN" altLang="en-US" sz="1800" dirty="0">
                <a:latin typeface="Times New Roman" panose="02020603050405020304" charset="0"/>
                <a:cs typeface="Times New Roman" panose="02020603050405020304" charset="0"/>
              </a:rPr>
              <a:t>行代码指定远程服务所在的应用程序的包名，用于缩小</a:t>
            </a:r>
            <a:r>
              <a:rPr lang="en-US" altLang="zh-CN" sz="1800" dirty="0">
                <a:latin typeface="Times New Roman" panose="02020603050405020304" charset="0"/>
                <a:cs typeface="Times New Roman" panose="02020603050405020304" charset="0"/>
              </a:rPr>
              <a:t>Intent</a:t>
            </a:r>
            <a:r>
              <a:rPr lang="zh-CN" altLang="en-US" sz="1800" dirty="0">
                <a:latin typeface="Times New Roman" panose="02020603050405020304" charset="0"/>
                <a:cs typeface="Times New Roman" panose="02020603050405020304" charset="0"/>
              </a:rPr>
              <a:t>匹配范围，避免系统广播或多个应用程序冲突。从</a:t>
            </a:r>
            <a:r>
              <a:rPr lang="en-US" altLang="zh-CN" sz="1800" dirty="0">
                <a:latin typeface="Times New Roman" panose="02020603050405020304" charset="0"/>
                <a:cs typeface="Times New Roman" panose="02020603050405020304" charset="0"/>
              </a:rPr>
              <a:t>Android 5.0</a:t>
            </a:r>
            <a:r>
              <a:rPr lang="zh-CN" altLang="en-US" sz="1800" dirty="0">
                <a:latin typeface="Times New Roman" panose="02020603050405020304" charset="0"/>
                <a:cs typeface="Times New Roman" panose="02020603050405020304" charset="0"/>
              </a:rPr>
              <a:t>（</a:t>
            </a:r>
            <a:r>
              <a:rPr lang="en-US" altLang="zh-CN" sz="1800" dirty="0">
                <a:latin typeface="Times New Roman" panose="02020603050405020304" charset="0"/>
                <a:cs typeface="Times New Roman" panose="02020603050405020304" charset="0"/>
              </a:rPr>
              <a:t>Lollipop</a:t>
            </a:r>
            <a:r>
              <a:rPr lang="zh-CN" altLang="en-US" sz="1800" dirty="0">
                <a:latin typeface="Times New Roman" panose="02020603050405020304" charset="0"/>
                <a:cs typeface="Times New Roman" panose="02020603050405020304" charset="0"/>
              </a:rPr>
              <a:t>）开始，隐式</a:t>
            </a:r>
            <a:r>
              <a:rPr lang="en-US" altLang="zh-CN" sz="1800" dirty="0">
                <a:latin typeface="Times New Roman" panose="02020603050405020304" charset="0"/>
                <a:cs typeface="Times New Roman" panose="02020603050405020304" charset="0"/>
              </a:rPr>
              <a:t>Intent</a:t>
            </a:r>
            <a:r>
              <a:rPr lang="zh-CN" altLang="en-US" sz="1800" dirty="0">
                <a:latin typeface="Times New Roman" panose="02020603050405020304" charset="0"/>
                <a:cs typeface="Times New Roman" panose="02020603050405020304" charset="0"/>
              </a:rPr>
              <a:t>调用服务必须设置</a:t>
            </a:r>
            <a:r>
              <a:rPr lang="en-US" altLang="zh-CN" sz="1800" dirty="0">
                <a:latin typeface="Times New Roman" panose="02020603050405020304" charset="0"/>
                <a:cs typeface="Times New Roman" panose="02020603050405020304" charset="0"/>
              </a:rPr>
              <a:t>package</a:t>
            </a:r>
            <a:r>
              <a:rPr lang="zh-CN" altLang="en-US" sz="1800" dirty="0">
                <a:latin typeface="Times New Roman" panose="02020603050405020304" charset="0"/>
                <a:cs typeface="Times New Roman" panose="02020603050405020304" charset="0"/>
              </a:rPr>
              <a:t>，否则系统会拒绝绑定服务</a:t>
            </a:r>
            <a:endParaRPr lang="zh-CN" altLang="en-US" sz="1800" dirty="0">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888490" y="3099435"/>
          <a:ext cx="9029065" cy="1233805"/>
        </p:xfrm>
        <a:graphic>
          <a:graphicData uri="http://schemas.openxmlformats.org/drawingml/2006/table">
            <a:tbl>
              <a:tblPr/>
              <a:tblGrid>
                <a:gridCol w="9029065"/>
              </a:tblGrid>
              <a:tr h="1233805">
                <a:tc>
                  <a:txBody>
                    <a:bodyPr/>
                    <a:p>
                      <a:pPr marL="0" indent="0" algn="l" defTabSz="914400">
                        <a:spcBef>
                          <a:spcPct val="0"/>
                        </a:spcBef>
                        <a:spcAft>
                          <a:spcPct val="0"/>
                        </a:spcAft>
                        <a:tabLst>
                          <a:tab pos="0" algn="l"/>
                        </a:tabLst>
                      </a:pPr>
                      <a:r>
                        <a:rPr lang="en-US" altLang="zh-CN" sz="1600">
                          <a:solidFill>
                            <a:srgbClr val="008080"/>
                          </a:solidFill>
                          <a:latin typeface="宋体" panose="02010600030101010101" pitchFamily="2" charset="-122"/>
                          <a:ea typeface="宋体" panose="02010600030101010101" pitchFamily="2" charset="-122"/>
                        </a:rPr>
                        <a:t>1 val intent = Intent()</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solidFill>
                            <a:srgbClr val="008080"/>
                          </a:solidFill>
                          <a:latin typeface="宋体" panose="02010600030101010101" pitchFamily="2" charset="-122"/>
                          <a:ea typeface="宋体" panose="02010600030101010101" pitchFamily="2" charset="-122"/>
                        </a:rPr>
                        <a:t>2 intent.action = "edu.hrbeu.chapterservice.REMOTE_MATH" // </a:t>
                      </a:r>
                      <a:r>
                        <a:rPr lang="zh-CN" altLang="en-US" sz="1600">
                          <a:solidFill>
                            <a:srgbClr val="008080"/>
                          </a:solidFill>
                          <a:latin typeface="宋体" panose="02010600030101010101" pitchFamily="2" charset="-122"/>
                          <a:ea typeface="宋体" panose="02010600030101010101" pitchFamily="2" charset="-122"/>
                        </a:rPr>
                        <a:t>对应服务端</a:t>
                      </a:r>
                      <a:r>
                        <a:rPr lang="en-US" altLang="zh-CN" sz="1600">
                          <a:solidFill>
                            <a:srgbClr val="008080"/>
                          </a:solidFill>
                          <a:latin typeface="宋体" panose="02010600030101010101" pitchFamily="2" charset="-122"/>
                          <a:ea typeface="宋体" panose="02010600030101010101" pitchFamily="2" charset="-122"/>
                        </a:rPr>
                        <a:t> action</a:t>
                      </a:r>
                      <a:endParaRPr lang="en-US" altLang="zh-CN"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solidFill>
                            <a:srgbClr val="008080"/>
                          </a:solidFill>
                          <a:latin typeface="宋体" panose="02010600030101010101" pitchFamily="2" charset="-122"/>
                          <a:ea typeface="宋体" panose="02010600030101010101" pitchFamily="2" charset="-122"/>
                        </a:rPr>
                        <a:t>3 intent.setPackage("edu.hrbeu.chapterservice") // </a:t>
                      </a:r>
                      <a:r>
                        <a:rPr lang="zh-CN" altLang="en-US" sz="1600">
                          <a:solidFill>
                            <a:srgbClr val="008080"/>
                          </a:solidFill>
                          <a:latin typeface="宋体" panose="02010600030101010101" pitchFamily="2" charset="-122"/>
                          <a:ea typeface="宋体" panose="02010600030101010101" pitchFamily="2" charset="-122"/>
                        </a:rPr>
                        <a:t>服务端</a:t>
                      </a:r>
                      <a:r>
                        <a:rPr lang="en-US" altLang="zh-CN" sz="1600">
                          <a:solidFill>
                            <a:srgbClr val="008080"/>
                          </a:solidFill>
                          <a:latin typeface="宋体" panose="02010600030101010101" pitchFamily="2" charset="-122"/>
                          <a:ea typeface="宋体" panose="02010600030101010101" pitchFamily="2" charset="-122"/>
                        </a:rPr>
                        <a:t> App </a:t>
                      </a:r>
                      <a:r>
                        <a:rPr lang="zh-CN" altLang="en-US" sz="1600">
                          <a:solidFill>
                            <a:srgbClr val="008080"/>
                          </a:solidFill>
                          <a:latin typeface="宋体" panose="02010600030101010101" pitchFamily="2" charset="-122"/>
                          <a:ea typeface="宋体" panose="02010600030101010101" pitchFamily="2" charset="-122"/>
                        </a:rPr>
                        <a:t>的包名</a:t>
                      </a:r>
                      <a:endParaRPr lang="zh-CN" altLang="en-US" sz="16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600">
                          <a:solidFill>
                            <a:srgbClr val="008080"/>
                          </a:solidFill>
                          <a:latin typeface="宋体" panose="02010600030101010101" pitchFamily="2" charset="-122"/>
                          <a:ea typeface="宋体" panose="02010600030101010101" pitchFamily="2" charset="-122"/>
                        </a:rPr>
                        <a:t>bi ndService(intent, mConnection, Context.BIND_AUTO_CREATE)</a:t>
                      </a:r>
                      <a:endParaRPr lang="en-US" altLang="zh-CN" sz="16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远程服务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015220" cy="41414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en-US" altLang="zh-CN" sz="3200" b="1" dirty="0">
                <a:latin typeface="Times New Roman" panose="02020603050405020304" charset="0"/>
                <a:ea typeface="宋体" panose="02010600030101010101" pitchFamily="2" charset="-122"/>
                <a:cs typeface="Times New Roman" panose="02020603050405020304" charset="0"/>
                <a:sym typeface="+mn-ea"/>
              </a:rPr>
              <a:t>9.5.5 </a:t>
            </a:r>
            <a:r>
              <a:rPr lang="zh-CN" altLang="en-US" sz="3200" b="1" dirty="0">
                <a:latin typeface="Times New Roman" panose="02020603050405020304" charset="0"/>
                <a:ea typeface="宋体" panose="02010600030101010101" pitchFamily="2" charset="-122"/>
                <a:cs typeface="Times New Roman" panose="02020603050405020304" charset="0"/>
                <a:sym typeface="+mn-ea"/>
              </a:rPr>
              <a:t>远程调用示例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调用服务的代码：</a:t>
            </a:r>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1</a:t>
            </a:r>
            <a:r>
              <a:rPr lang="zh-CN" altLang="en-US" sz="1800" dirty="0">
                <a:latin typeface="Times New Roman" panose="02020603050405020304" charset="0"/>
                <a:cs typeface="Times New Roman" panose="02020603050405020304" charset="0"/>
              </a:rPr>
              <a:t>行和第</a:t>
            </a:r>
            <a:r>
              <a:rPr lang="en-US" altLang="zh-CN" sz="1800" dirty="0">
                <a:latin typeface="Times New Roman" panose="02020603050405020304" charset="0"/>
                <a:cs typeface="Times New Roman" panose="02020603050405020304" charset="0"/>
              </a:rPr>
              <a:t>2</a:t>
            </a:r>
            <a:r>
              <a:rPr lang="zh-CN" altLang="en-US" sz="1800" dirty="0">
                <a:latin typeface="Times New Roman" panose="02020603050405020304" charset="0"/>
                <a:cs typeface="Times New Roman" panose="02020603050405020304" charset="0"/>
              </a:rPr>
              <a:t>行代码生成两个随机整数，</a:t>
            </a:r>
            <a:r>
              <a:rPr lang="en-US" altLang="zh-CN" sz="1800" dirty="0">
                <a:latin typeface="Times New Roman" panose="02020603050405020304" charset="0"/>
                <a:cs typeface="Times New Roman" panose="02020603050405020304" charset="0"/>
              </a:rPr>
              <a:t>a</a:t>
            </a:r>
            <a:r>
              <a:rPr lang="zh-CN" altLang="en-US" sz="1800" dirty="0">
                <a:latin typeface="Times New Roman" panose="02020603050405020304" charset="0"/>
                <a:cs typeface="Times New Roman" panose="02020603050405020304" charset="0"/>
              </a:rPr>
              <a:t>的范围是</a:t>
            </a:r>
            <a:r>
              <a:rPr lang="en-US" altLang="zh-CN" sz="1800" dirty="0">
                <a:latin typeface="Times New Roman" panose="02020603050405020304" charset="0"/>
                <a:cs typeface="Times New Roman" panose="02020603050405020304" charset="0"/>
              </a:rPr>
              <a:t>[0,99]</a:t>
            </a:r>
            <a:r>
              <a:rPr lang="zh-CN" altLang="en-US" sz="1800" dirty="0">
                <a:latin typeface="Times New Roman" panose="02020603050405020304" charset="0"/>
                <a:cs typeface="Times New Roman" panose="02020603050405020304" charset="0"/>
              </a:rPr>
              <a:t>，</a:t>
            </a:r>
            <a:r>
              <a:rPr lang="en-US" altLang="zh-CN" sz="1800" dirty="0">
                <a:latin typeface="Times New Roman" panose="02020603050405020304" charset="0"/>
                <a:cs typeface="Times New Roman" panose="02020603050405020304" charset="0"/>
              </a:rPr>
              <a:t>b</a:t>
            </a:r>
            <a:r>
              <a:rPr lang="zh-CN" altLang="en-US" sz="1800" dirty="0">
                <a:latin typeface="Times New Roman" panose="02020603050405020304" charset="0"/>
                <a:cs typeface="Times New Roman" panose="02020603050405020304" charset="0"/>
              </a:rPr>
              <a:t>的范围是</a:t>
            </a:r>
            <a:r>
              <a:rPr lang="en-US" altLang="zh-CN" sz="1800" dirty="0">
                <a:latin typeface="Times New Roman" panose="02020603050405020304" charset="0"/>
                <a:cs typeface="Times New Roman" panose="02020603050405020304" charset="0"/>
              </a:rPr>
              <a:t>(0</a:t>
            </a:r>
            <a:r>
              <a:rPr lang="zh-CN" altLang="en-US" sz="1800" dirty="0">
                <a:latin typeface="Times New Roman" panose="02020603050405020304" charset="0"/>
                <a:cs typeface="Times New Roman" panose="02020603050405020304" charset="0"/>
              </a:rPr>
              <a:t>，</a:t>
            </a:r>
            <a:r>
              <a:rPr lang="en-US" altLang="zh-CN" sz="1800" dirty="0">
                <a:latin typeface="Times New Roman" panose="02020603050405020304" charset="0"/>
                <a:cs typeface="Times New Roman" panose="02020603050405020304" charset="0"/>
              </a:rPr>
              <a:t>19]</a:t>
            </a:r>
            <a:r>
              <a:rPr lang="zh-CN" altLang="en-US" sz="1800" dirty="0">
                <a:latin typeface="Times New Roman" panose="02020603050405020304" charset="0"/>
                <a:cs typeface="Times New Roman" panose="02020603050405020304" charset="0"/>
              </a:rPr>
              <a:t>。</a:t>
            </a:r>
            <a:endParaRPr lang="zh-CN" altLang="en-US" sz="1800" dirty="0">
              <a:latin typeface="Times New Roman" panose="02020603050405020304" charset="0"/>
              <a:cs typeface="Times New Roman" panose="02020603050405020304" charset="0"/>
            </a:endParaRPr>
          </a:p>
          <a:p>
            <a:pPr lvl="2"/>
            <a:r>
              <a:rPr lang="zh-CN" altLang="en-US" sz="1800" dirty="0">
                <a:latin typeface="Times New Roman" panose="02020603050405020304" charset="0"/>
                <a:cs typeface="Times New Roman" panose="02020603050405020304" charset="0"/>
              </a:rPr>
              <a:t>第</a:t>
            </a:r>
            <a:r>
              <a:rPr lang="en-US" altLang="zh-CN" sz="1800" dirty="0">
                <a:latin typeface="Times New Roman" panose="02020603050405020304" charset="0"/>
                <a:cs typeface="Times New Roman" panose="02020603050405020304" charset="0"/>
              </a:rPr>
              <a:t>3</a:t>
            </a:r>
            <a:r>
              <a:rPr lang="zh-CN" altLang="en-US" sz="1800" dirty="0">
                <a:latin typeface="Times New Roman" panose="02020603050405020304" charset="0"/>
                <a:cs typeface="Times New Roman" panose="02020603050405020304" charset="0"/>
              </a:rPr>
              <a:t>行和第</a:t>
            </a:r>
            <a:r>
              <a:rPr lang="en-US" altLang="zh-CN" sz="1800" dirty="0">
                <a:latin typeface="Times New Roman" panose="02020603050405020304" charset="0"/>
                <a:cs typeface="Times New Roman" panose="02020603050405020304" charset="0"/>
              </a:rPr>
              <a:t>6</a:t>
            </a:r>
            <a:r>
              <a:rPr lang="zh-CN" altLang="en-US" sz="1800" dirty="0">
                <a:latin typeface="Times New Roman" panose="02020603050405020304" charset="0"/>
                <a:cs typeface="Times New Roman" panose="02020603050405020304" charset="0"/>
              </a:rPr>
              <a:t>行代码启动</a:t>
            </a:r>
            <a:r>
              <a:rPr lang="en-US" altLang="zh-CN" sz="1800" dirty="0">
                <a:latin typeface="Times New Roman" panose="02020603050405020304" charset="0"/>
                <a:cs typeface="Times New Roman" panose="02020603050405020304" charset="0"/>
              </a:rPr>
              <a:t>try-catch</a:t>
            </a:r>
            <a:r>
              <a:rPr lang="zh-CN" altLang="en-US" sz="1800" dirty="0">
                <a:latin typeface="Times New Roman" panose="02020603050405020304" charset="0"/>
                <a:cs typeface="Times New Roman" panose="02020603050405020304" charset="0"/>
              </a:rPr>
              <a:t>块，用于捕捉远程调用可能引发的异常。第</a:t>
            </a:r>
            <a:r>
              <a:rPr lang="en-US" altLang="zh-CN" sz="1800" dirty="0">
                <a:latin typeface="Times New Roman" panose="02020603050405020304" charset="0"/>
                <a:cs typeface="Times New Roman" panose="02020603050405020304" charset="0"/>
              </a:rPr>
              <a:t>4</a:t>
            </a:r>
            <a:r>
              <a:rPr lang="zh-CN" altLang="en-US" sz="1800" dirty="0">
                <a:latin typeface="Times New Roman" panose="02020603050405020304" charset="0"/>
                <a:cs typeface="Times New Roman" panose="02020603050405020304" charset="0"/>
              </a:rPr>
              <a:t>行代码调用远程服务中的</a:t>
            </a:r>
            <a:r>
              <a:rPr lang="en-US" altLang="zh-CN" sz="1800" dirty="0">
                <a:latin typeface="Times New Roman" panose="02020603050405020304" charset="0"/>
                <a:cs typeface="Times New Roman" panose="02020603050405020304" charset="0"/>
              </a:rPr>
              <a:t>EuclideanDivision</a:t>
            </a:r>
            <a:r>
              <a:rPr lang="zh-CN" altLang="en-US" sz="1800" dirty="0">
                <a:latin typeface="Times New Roman" panose="02020603050405020304" charset="0"/>
                <a:cs typeface="Times New Roman" panose="02020603050405020304" charset="0"/>
              </a:rPr>
              <a:t>方法（已通过</a:t>
            </a:r>
            <a:r>
              <a:rPr lang="en-US" altLang="zh-CN" sz="1800" dirty="0">
                <a:latin typeface="Times New Roman" panose="02020603050405020304" charset="0"/>
                <a:cs typeface="Times New Roman" panose="02020603050405020304" charset="0"/>
              </a:rPr>
              <a:t>AIDL</a:t>
            </a:r>
            <a:r>
              <a:rPr lang="zh-CN" altLang="en-US" sz="1800" dirty="0">
                <a:latin typeface="Times New Roman" panose="02020603050405020304" charset="0"/>
                <a:cs typeface="Times New Roman" panose="02020603050405020304" charset="0"/>
              </a:rPr>
              <a:t>接口定义）。</a:t>
            </a:r>
            <a:r>
              <a:rPr lang="en-US" altLang="zh-CN" sz="1800" dirty="0">
                <a:latin typeface="Times New Roman" panose="02020603050405020304" charset="0"/>
                <a:cs typeface="Times New Roman" panose="02020603050405020304" charset="0"/>
              </a:rPr>
              <a:t>mathService</a:t>
            </a:r>
            <a:r>
              <a:rPr lang="zh-CN" altLang="en-US" sz="1800" dirty="0">
                <a:latin typeface="Times New Roman" panose="02020603050405020304" charset="0"/>
                <a:cs typeface="Times New Roman" panose="02020603050405020304" charset="0"/>
              </a:rPr>
              <a:t>是由</a:t>
            </a:r>
            <a:r>
              <a:rPr lang="en-US" altLang="zh-CN" sz="1800" dirty="0">
                <a:latin typeface="Times New Roman" panose="02020603050405020304" charset="0"/>
                <a:cs typeface="Times New Roman" panose="02020603050405020304" charset="0"/>
              </a:rPr>
              <a:t>IMathService.Stub.asInterface(service)</a:t>
            </a:r>
            <a:r>
              <a:rPr lang="zh-CN" altLang="en-US" sz="1800" dirty="0">
                <a:latin typeface="Times New Roman" panose="02020603050405020304" charset="0"/>
                <a:cs typeface="Times New Roman" panose="02020603050405020304" charset="0"/>
              </a:rPr>
              <a:t>得到的代理对象。因为此方法是跨进程通信，系统会通过</a:t>
            </a:r>
            <a:r>
              <a:rPr lang="en-US" altLang="zh-CN" sz="1800" dirty="0">
                <a:latin typeface="Times New Roman" panose="02020603050405020304" charset="0"/>
                <a:cs typeface="Times New Roman" panose="02020603050405020304" charset="0"/>
              </a:rPr>
              <a:t>Binder</a:t>
            </a:r>
            <a:r>
              <a:rPr lang="zh-CN" altLang="en-US" sz="1800" dirty="0">
                <a:latin typeface="Times New Roman" panose="02020603050405020304" charset="0"/>
                <a:cs typeface="Times New Roman" panose="02020603050405020304" charset="0"/>
              </a:rPr>
              <a:t>机制传递请求和返回值。</a:t>
            </a:r>
            <a:endParaRPr lang="zh-CN" altLang="en-US" sz="18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a:p>
            <a:pPr lvl="2"/>
            <a:endParaRPr lang="zh-CN" altLang="en-US" sz="2100" dirty="0">
              <a:latin typeface="Times New Roman" panose="02020603050405020304" charset="0"/>
              <a:cs typeface="Times New Roman" panose="02020603050405020304" charset="0"/>
            </a:endParaRPr>
          </a:p>
        </p:txBody>
      </p:sp>
      <p:graphicFrame>
        <p:nvGraphicFramePr>
          <p:cNvPr id="3" name="表格 2"/>
          <p:cNvGraphicFramePr/>
          <p:nvPr>
            <p:custDataLst>
              <p:tags r:id="rId2"/>
            </p:custDataLst>
          </p:nvPr>
        </p:nvGraphicFramePr>
        <p:xfrm>
          <a:off x="1788795" y="2880360"/>
          <a:ext cx="9831070" cy="1748790"/>
        </p:xfrm>
        <a:graphic>
          <a:graphicData uri="http://schemas.openxmlformats.org/drawingml/2006/table">
            <a:tbl>
              <a:tblPr/>
              <a:tblGrid>
                <a:gridCol w="9831070"/>
              </a:tblGrid>
              <a:tr h="174879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a = (Math.random() * 100).toInt()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b = (Math.random() * 20).toInt() </a:t>
                      </a:r>
                      <a:r>
                        <a:rPr lang="en-US" altLang="zh-CN" sz="1400">
                          <a:solidFill>
                            <a:srgbClr val="008080"/>
                          </a:solidFill>
                          <a:latin typeface="宋体" panose="02010600030101010101" pitchFamily="2" charset="-122"/>
                          <a:ea typeface="宋体" panose="02010600030101010101" pitchFamily="2" charset="-122"/>
                        </a:rPr>
                        <a:t>+ 1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try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eResult = mathService?.EuclideanDivision(a,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result = "$a </a:t>
                      </a:r>
                      <a:r>
                        <a:rPr lang="zh-CN" altLang="en-US" sz="1400">
                          <a:solidFill>
                            <a:srgbClr val="008080"/>
                          </a:solidFill>
                          <a:latin typeface="宋体" panose="02010600030101010101" pitchFamily="2" charset="-122"/>
                          <a:ea typeface="宋体" panose="02010600030101010101" pitchFamily="2" charset="-122"/>
                        </a:rPr>
                        <a:t>除以 </a:t>
                      </a:r>
                      <a:r>
                        <a:rPr lang="en-US" altLang="zh-CN" sz="1400">
                          <a:solidFill>
                            <a:srgbClr val="008080"/>
                          </a:solidFill>
                          <a:latin typeface="宋体" panose="02010600030101010101" pitchFamily="2" charset="-122"/>
                          <a:ea typeface="宋体" panose="02010600030101010101" pitchFamily="2" charset="-122"/>
                        </a:rPr>
                        <a:t>$b  </a:t>
                      </a:r>
                      <a:r>
                        <a:rPr lang="zh-CN" sz="1400">
                          <a:solidFill>
                            <a:srgbClr val="008080"/>
                          </a:solidFill>
                          <a:latin typeface="宋体" panose="02010600030101010101" pitchFamily="2" charset="-122"/>
                          <a:ea typeface="宋体" panose="02010600030101010101" pitchFamily="2" charset="-122"/>
                        </a:rPr>
                        <a:t>商${eResult?.quotient} 余${eResult?.remainder}"</a:t>
                      </a:r>
                      <a:endParaRPr 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catch (e: RemoteException)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result = "</a:t>
                      </a:r>
                      <a:r>
                        <a:rPr lang="zh-CN" altLang="en-US" sz="1400">
                          <a:solidFill>
                            <a:srgbClr val="008080"/>
                          </a:solidFill>
                          <a:latin typeface="宋体" panose="02010600030101010101" pitchFamily="2" charset="-122"/>
                          <a:ea typeface="宋体" panose="02010600030101010101" pitchFamily="2" charset="-122"/>
                        </a:rPr>
                        <a:t>远程调用失败：</a:t>
                      </a:r>
                      <a:r>
                        <a:rPr lang="en-US" altLang="zh-CN" sz="1400">
                          <a:solidFill>
                            <a:srgbClr val="008080"/>
                          </a:solidFill>
                          <a:latin typeface="宋体" panose="02010600030101010101" pitchFamily="2" charset="-122"/>
                          <a:ea typeface="宋体" panose="02010600030101010101" pitchFamily="2" charset="-122"/>
                        </a:rPr>
                        <a:t>${e.message}"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5" y="990283"/>
            <a:ext cx="4818380" cy="645160"/>
          </a:xfrm>
          <a:prstGeom prst="rect">
            <a:avLst/>
          </a:prstGeom>
          <a:noFill/>
        </p:spPr>
        <p:txBody>
          <a:bodyPr wrap="square" rtlCol="0">
            <a:spAutoFit/>
          </a:bodyPr>
          <a:lstStyle/>
          <a:p>
            <a:pPr lvl="0"/>
            <a:r>
              <a:rPr lang="zh-CN" altLang="en-US" sz="3600" dirty="0">
                <a:solidFill>
                  <a:srgbClr val="383987"/>
                </a:solidFill>
                <a:latin typeface="微软雅黑" panose="020B0503020204020204" charset="-122"/>
                <a:ea typeface="微软雅黑" panose="020B0503020204020204" charset="-122"/>
                <a:sym typeface="+mn-ea"/>
              </a:rPr>
              <a:t>习题：</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内容占位符 2"/>
          <p:cNvSpPr txBox="1"/>
          <p:nvPr/>
        </p:nvSpPr>
        <p:spPr>
          <a:xfrm>
            <a:off x="1278621" y="2338137"/>
            <a:ext cx="9557019" cy="2382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简述</a:t>
            </a:r>
            <a:r>
              <a:rPr lang="en-US" altLang="zh-CN" sz="2400" dirty="0">
                <a:latin typeface="等线" panose="02010600030101010101" pitchFamily="2" charset="-122"/>
                <a:ea typeface="等线" panose="02010600030101010101" pitchFamily="2" charset="-122"/>
              </a:rPr>
              <a:t>Service</a:t>
            </a:r>
            <a:r>
              <a:rPr lang="zh-CN" altLang="en-US" sz="2400" dirty="0">
                <a:latin typeface="等线" panose="02010600030101010101" pitchFamily="2" charset="-122"/>
                <a:ea typeface="等线" panose="02010600030101010101" pitchFamily="2" charset="-122"/>
              </a:rPr>
              <a:t>的基本原理和用途。</a:t>
            </a:r>
            <a:endParaRPr lang="zh-CN" altLang="en-US" sz="2400" dirty="0">
              <a:latin typeface="等线" panose="02010600030101010101" pitchFamily="2" charset="-122"/>
              <a:ea typeface="等线" panose="02010600030101010101" pitchFamily="2" charset="-122"/>
            </a:endParaRPr>
          </a:p>
          <a:p>
            <a:pPr marL="0" indent="0">
              <a:buNone/>
            </a:pPr>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编程建立一个简单的进程内服务，实现比较两个整数大小功能。服务提供</a:t>
            </a:r>
            <a:r>
              <a:rPr lang="en-US" altLang="zh-CN" sz="2400" dirty="0">
                <a:latin typeface="等线" panose="02010600030101010101" pitchFamily="2" charset="-122"/>
                <a:ea typeface="等线" panose="02010600030101010101" pitchFamily="2" charset="-122"/>
              </a:rPr>
              <a:t>Int Compare(Int, Int)</a:t>
            </a:r>
            <a:r>
              <a:rPr lang="zh-CN" altLang="en-US" sz="2400" dirty="0">
                <a:latin typeface="等线" panose="02010600030101010101" pitchFamily="2" charset="-122"/>
                <a:ea typeface="等线" panose="02010600030101010101" pitchFamily="2" charset="-122"/>
              </a:rPr>
              <a:t>函数，输入两个整数，输出较大的整数。 </a:t>
            </a:r>
            <a:endParaRPr lang="zh-CN" altLang="en-US" sz="2400" dirty="0">
              <a:latin typeface="等线" panose="02010600030101010101" pitchFamily="2" charset="-122"/>
              <a:ea typeface="等线" panose="02010600030101010101" pitchFamily="2" charset="-122"/>
            </a:endParaRPr>
          </a:p>
          <a:p>
            <a:pPr marL="0" indent="0">
              <a:buNone/>
            </a:pPr>
            <a:r>
              <a:rPr lang="en-US" altLang="zh-CN" sz="2400" dirty="0">
                <a:latin typeface="等线" panose="02010600030101010101" pitchFamily="2" charset="-122"/>
                <a:ea typeface="等线" panose="02010600030101010101" pitchFamily="2" charset="-122"/>
              </a:rPr>
              <a:t>3.</a:t>
            </a:r>
            <a:r>
              <a:rPr lang="zh-CN" altLang="en-US" sz="2400" dirty="0">
                <a:latin typeface="等线" panose="02010600030101010101" pitchFamily="2" charset="-122"/>
                <a:ea typeface="等线" panose="02010600030101010101" pitchFamily="2" charset="-122"/>
              </a:rPr>
              <a:t>使用</a:t>
            </a:r>
            <a:r>
              <a:rPr lang="en-US" altLang="zh-CN" sz="2400" dirty="0">
                <a:latin typeface="等线" panose="02010600030101010101" pitchFamily="2" charset="-122"/>
                <a:ea typeface="等线" panose="02010600030101010101" pitchFamily="2" charset="-122"/>
              </a:rPr>
              <a:t>AIDL</a:t>
            </a:r>
            <a:r>
              <a:rPr lang="zh-CN" altLang="en-US" sz="2400" dirty="0">
                <a:latin typeface="等线" panose="02010600030101010101" pitchFamily="2" charset="-122"/>
                <a:ea typeface="等线" panose="02010600030101010101" pitchFamily="2" charset="-122"/>
              </a:rPr>
              <a:t>语言实现功能与第</a:t>
            </a:r>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题相同的跨进程服务。</a:t>
            </a:r>
            <a:endParaRPr lang="zh-CN" altLang="en-US" sz="2400" dirty="0">
              <a:latin typeface="等线" panose="02010600030101010101" pitchFamily="2" charset="-122"/>
              <a:ea typeface="等线" panose="02010600030101010101" pitchFamily="2" charset="-122"/>
            </a:endParaRPr>
          </a:p>
          <a:p>
            <a:pPr marL="0" indent="0">
              <a:buNone/>
            </a:pPr>
            <a:r>
              <a:rPr lang="en-US" altLang="zh-CN" sz="2400" dirty="0">
                <a:latin typeface="等线" panose="02010600030101010101" pitchFamily="2" charset="-122"/>
                <a:ea typeface="等线" panose="02010600030101010101" pitchFamily="2" charset="-122"/>
              </a:rPr>
              <a:t> </a:t>
            </a:r>
            <a:endParaRPr lang="zh-CN" altLang="en-US" sz="2400" dirty="0">
              <a:latin typeface="等线" panose="02010600030101010101" pitchFamily="2" charset="-122"/>
              <a:ea typeface="等线" panose="02010600030101010101" pitchFamily="2" charset="-122"/>
            </a:endParaRPr>
          </a:p>
          <a:p>
            <a:endParaRPr lang="zh-CN" altLang="en-US" dirty="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endParaRPr lang="en-US" altLang="zh-CN" sz="8800" dirty="0">
              <a:ln>
                <a:solidFill>
                  <a:srgbClr val="383987"/>
                </a:solidFill>
              </a:ln>
              <a:noFill/>
              <a:latin typeface="Agency FB" panose="020B0503020202020204" charset="0"/>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endParaRPr lang="zh-CN" altLang="en-US" sz="2400">
              <a:ln>
                <a:noFill/>
              </a:ln>
              <a:solidFill>
                <a:srgbClr val="383987"/>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启动服务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150" y="2046605"/>
            <a:ext cx="10654030" cy="14763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9.2.2 </a:t>
            </a:r>
            <a:r>
              <a:rPr lang="zh-CN" altLang="en-US" sz="3200" b="1" dirty="0">
                <a:latin typeface="Times New Roman" panose="02020603050405020304" charset="0"/>
                <a:ea typeface="宋体" panose="02010600030101010101" pitchFamily="2" charset="-122"/>
                <a:cs typeface="Times New Roman" panose="02020603050405020304" charset="0"/>
              </a:rPr>
              <a:t>注册与</a:t>
            </a:r>
            <a:r>
              <a:rPr lang="zh-CN" altLang="en-US" sz="3200" b="1" dirty="0">
                <a:latin typeface="Times New Roman" panose="02020603050405020304" charset="0"/>
                <a:ea typeface="宋体" panose="02010600030101010101" pitchFamily="2" charset="-122"/>
                <a:cs typeface="Times New Roman" panose="02020603050405020304" charset="0"/>
              </a:rPr>
              <a:t>启动</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需要在</a:t>
            </a:r>
            <a:r>
              <a:rPr lang="en-US" altLang="zh-CN" sz="2100" dirty="0">
                <a:latin typeface="Times New Roman" panose="02020603050405020304" charset="0"/>
                <a:cs typeface="Times New Roman" panose="02020603050405020304" charset="0"/>
              </a:rPr>
              <a:t>AndroidManifest.xml</a:t>
            </a:r>
            <a:r>
              <a:rPr lang="zh-CN" altLang="en-US" sz="2100" dirty="0">
                <a:latin typeface="Times New Roman" panose="02020603050405020304" charset="0"/>
                <a:cs typeface="Times New Roman" panose="02020603050405020304" charset="0"/>
              </a:rPr>
              <a:t>文件中注册。注册</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非常重要，如果开发者忘记注册</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，则</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根本无法启动。</a:t>
            </a:r>
            <a:endParaRPr lang="zh-CN" altLang="en-US" sz="2100" dirty="0">
              <a:latin typeface="Times New Roman" panose="02020603050405020304" charset="0"/>
              <a:cs typeface="Times New Roman" panose="02020603050405020304" charset="0"/>
            </a:endParaRPr>
          </a:p>
          <a:p>
            <a:pPr marL="685800" lvl="2" indent="0">
              <a:buNone/>
            </a:pPr>
            <a:r>
              <a:rPr lang="en-US" altLang="zh-CN" sz="2100" dirty="0">
                <a:latin typeface="Times New Roman" panose="02020603050405020304" charset="0"/>
                <a:cs typeface="Times New Roman" panose="02020603050405020304" charset="0"/>
              </a:rPr>
              <a:t> AndroidManifest.xml</a:t>
            </a:r>
            <a:r>
              <a:rPr lang="zh-CN" altLang="en-US" sz="2100" dirty="0">
                <a:latin typeface="Times New Roman" panose="02020603050405020304" charset="0"/>
                <a:cs typeface="Times New Roman" panose="02020603050405020304" charset="0"/>
              </a:rPr>
              <a:t>文件注册</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的代码如下：</a:t>
            </a:r>
            <a:endParaRPr lang="zh-CN" altLang="en-US" sz="2100" dirty="0">
              <a:latin typeface="Times New Roman" panose="02020603050405020304" charset="0"/>
              <a:cs typeface="Times New Roman" panose="02020603050405020304" charset="0"/>
            </a:endParaRPr>
          </a:p>
        </p:txBody>
      </p:sp>
      <p:graphicFrame>
        <p:nvGraphicFramePr>
          <p:cNvPr id="7" name="表格 6"/>
          <p:cNvGraphicFramePr/>
          <p:nvPr>
            <p:custDataLst>
              <p:tags r:id="rId2"/>
            </p:custDataLst>
          </p:nvPr>
        </p:nvGraphicFramePr>
        <p:xfrm>
          <a:off x="2001520" y="3522345"/>
          <a:ext cx="9491980" cy="551180"/>
        </p:xfrm>
        <a:graphic>
          <a:graphicData uri="http://schemas.openxmlformats.org/drawingml/2006/table">
            <a:tbl>
              <a:tblPr/>
              <a:tblGrid>
                <a:gridCol w="9491980"/>
              </a:tblGrid>
              <a:tr h="551180">
                <a:tc>
                  <a:txBody>
                    <a:bodyPr/>
                    <a:p>
                      <a:pPr marL="0" indent="0" algn="l" defTabSz="914400">
                        <a:spcBef>
                          <a:spcPct val="0"/>
                        </a:spcBef>
                        <a:spcAft>
                          <a:spcPct val="0"/>
                        </a:spcAft>
                        <a:tabLst>
                          <a:tab pos="0" algn="l"/>
                        </a:tabLst>
                      </a:pPr>
                      <a:r>
                        <a:rPr lang="en-US" altLang="zh-CN" sz="900">
                          <a:latin typeface="宋体" panose="02010600030101010101" pitchFamily="2" charset="-122"/>
                          <a:ea typeface="宋体" panose="02010600030101010101" pitchFamily="2" charset="-122"/>
                        </a:rPr>
                        <a:t> </a:t>
                      </a:r>
                      <a:r>
                        <a:rPr lang="en-US" altLang="zh-CN" sz="2000">
                          <a:solidFill>
                            <a:srgbClr val="008080"/>
                          </a:solidFill>
                          <a:latin typeface="宋体" panose="02010600030101010101" pitchFamily="2" charset="-122"/>
                          <a:ea typeface="宋体" panose="02010600030101010101" pitchFamily="2" charset="-122"/>
                        </a:rPr>
                        <a:t>&lt;service android:name=".Demo</a:t>
                      </a:r>
                      <a:r>
                        <a:rPr lang="en-US" altLang="zh-CN" sz="2000">
                          <a:solidFill>
                            <a:srgbClr val="008080"/>
                          </a:solidFill>
                          <a:latin typeface="宋体" panose="02010600030101010101" pitchFamily="2" charset="-122"/>
                          <a:ea typeface="宋体" panose="02010600030101010101" pitchFamily="2" charset="-122"/>
                        </a:rPr>
                        <a:t>Service" android:exported="false"/&gt;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3556000" y="3052445"/>
            <a:ext cx="5080000" cy="645160"/>
          </a:xfrm>
          <a:prstGeom prst="rect">
            <a:avLst/>
          </a:prstGeom>
        </p:spPr>
        <p:txBody>
          <a:bodyPr>
            <a:spAutoFit/>
          </a:bodyPr>
          <a:p>
            <a:endParaRPr lang="en-US" altLang="zh-CN"/>
          </a:p>
          <a:p>
            <a:pPr marL="0" indent="266700" algn="just" defTabSz="266700">
              <a:spcBef>
                <a:spcPct val="0"/>
              </a:spcBef>
              <a:spcAft>
                <a:spcPct val="0"/>
              </a:spcAft>
            </a:pPr>
            <a:endParaRPr lang="zh-CN" altLang="en-US"/>
          </a:p>
        </p:txBody>
      </p:sp>
      <p:graphicFrame>
        <p:nvGraphicFramePr>
          <p:cNvPr id="10" name="表格 9"/>
          <p:cNvGraphicFramePr/>
          <p:nvPr>
            <p:custDataLst>
              <p:tags r:id="rId3"/>
            </p:custDataLst>
          </p:nvPr>
        </p:nvGraphicFramePr>
        <p:xfrm>
          <a:off x="2001520" y="4874260"/>
          <a:ext cx="9491980" cy="766445"/>
        </p:xfrm>
        <a:graphic>
          <a:graphicData uri="http://schemas.openxmlformats.org/drawingml/2006/table">
            <a:tbl>
              <a:tblPr/>
              <a:tblGrid>
                <a:gridCol w="9491980"/>
              </a:tblGrid>
              <a:tr h="766445">
                <a:tc>
                  <a:txBody>
                    <a:bodyPr/>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1 </a:t>
                      </a:r>
                      <a:r>
                        <a:rPr lang="en-US" altLang="zh-CN" sz="2000">
                          <a:solidFill>
                            <a:srgbClr val="008080"/>
                          </a:solidFill>
                          <a:latin typeface="宋体" panose="02010600030101010101" pitchFamily="2" charset="-122"/>
                          <a:ea typeface="宋体" panose="02010600030101010101" pitchFamily="2" charset="-122"/>
                        </a:rPr>
                        <a:t>val serviceIntent = Intent(this, Demo</a:t>
                      </a:r>
                      <a:r>
                        <a:rPr lang="en-US" altLang="zh-CN" sz="2000">
                          <a:solidFill>
                            <a:srgbClr val="008080"/>
                          </a:solidFill>
                          <a:latin typeface="宋体" panose="02010600030101010101" pitchFamily="2" charset="-122"/>
                          <a:ea typeface="宋体" panose="02010600030101010101" pitchFamily="2" charset="-122"/>
                        </a:rPr>
                        <a:t>Service::class.java)</a:t>
                      </a:r>
                      <a:endParaRPr lang="en-US" altLang="zh-CN" sz="20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2000">
                          <a:latin typeface="宋体" panose="02010600030101010101" pitchFamily="2" charset="-122"/>
                          <a:ea typeface="宋体" panose="02010600030101010101" pitchFamily="2" charset="-122"/>
                        </a:rPr>
                        <a:t>2 </a:t>
                      </a:r>
                      <a:r>
                        <a:rPr lang="en-US" altLang="zh-CN" sz="2000">
                          <a:solidFill>
                            <a:srgbClr val="008080"/>
                          </a:solidFill>
                          <a:latin typeface="宋体" panose="02010600030101010101" pitchFamily="2" charset="-122"/>
                          <a:ea typeface="宋体" panose="02010600030101010101" pitchFamily="2" charset="-122"/>
                        </a:rPr>
                        <a:t>startService(serviceIntent) </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847850" y="5640388"/>
            <a:ext cx="5080000" cy="414020"/>
          </a:xfrm>
          <a:prstGeom prst="rect">
            <a:avLst/>
          </a:prstGeom>
        </p:spPr>
        <p:txBody>
          <a:bodyPr>
            <a:spAutoFit/>
          </a:bodyPr>
          <a:p>
            <a:pPr marL="342900" indent="-342900" algn="just" defTabSz="266700">
              <a:spcBef>
                <a:spcPct val="0"/>
              </a:spcBef>
              <a:spcAft>
                <a:spcPct val="0"/>
              </a:spcAft>
              <a:buFont typeface="Arial" panose="020B0604020202020204" pitchFamily="34" charset="0"/>
              <a:buChar char="•"/>
            </a:pPr>
            <a:r>
              <a:rPr lang="en-US" altLang="zh-CN" sz="2100" dirty="0">
                <a:latin typeface="Times New Roman" panose="02020603050405020304" charset="0"/>
                <a:cs typeface="Times New Roman" panose="02020603050405020304" charset="0"/>
              </a:rPr>
              <a:t>停止Service代码如下：</a:t>
            </a:r>
            <a:endParaRPr lang="en-US" altLang="zh-CN" sz="2100" dirty="0">
              <a:latin typeface="Times New Roman" panose="02020603050405020304" charset="0"/>
              <a:cs typeface="Times New Roman" panose="02020603050405020304" charset="0"/>
            </a:endParaRPr>
          </a:p>
        </p:txBody>
      </p:sp>
      <p:graphicFrame>
        <p:nvGraphicFramePr>
          <p:cNvPr id="3" name="表格 2"/>
          <p:cNvGraphicFramePr/>
          <p:nvPr>
            <p:custDataLst>
              <p:tags r:id="rId4"/>
            </p:custDataLst>
          </p:nvPr>
        </p:nvGraphicFramePr>
        <p:xfrm>
          <a:off x="2001520" y="6080125"/>
          <a:ext cx="9521190" cy="614680"/>
        </p:xfrm>
        <a:graphic>
          <a:graphicData uri="http://schemas.openxmlformats.org/drawingml/2006/table">
            <a:tbl>
              <a:tblPr/>
              <a:tblGrid>
                <a:gridCol w="9521190"/>
              </a:tblGrid>
              <a:tr h="614680">
                <a:tc>
                  <a:txBody>
                    <a:bodyPr/>
                    <a:p>
                      <a:pPr marL="0" algn="l" defTabSz="914400">
                        <a:buClrTx/>
                        <a:buSzTx/>
                        <a:buFont typeface="宋体" panose="02010600030101010101" pitchFamily="2" charset="-122"/>
                        <a:buAutoNum type="arabicPlain"/>
                        <a:tabLst>
                          <a:tab pos="0" algn="l"/>
                        </a:tabLst>
                      </a:pPr>
                      <a:r>
                        <a:rPr lang="en-US" altLang="zh-CN" sz="2000">
                          <a:solidFill>
                            <a:srgbClr val="008080"/>
                          </a:solidFill>
                          <a:latin typeface="宋体" panose="02010600030101010101" pitchFamily="2" charset="-122"/>
                          <a:ea typeface="宋体" panose="02010600030101010101" pitchFamily="2" charset="-122"/>
                        </a:rPr>
                        <a:t> val serviceIntent = Intent(this, DemoService::class.java)</a:t>
                      </a:r>
                      <a:endParaRPr lang="en-US" altLang="zh-CN" sz="2000">
                        <a:solidFill>
                          <a:srgbClr val="008080"/>
                        </a:solidFill>
                        <a:latin typeface="宋体" panose="02010600030101010101" pitchFamily="2" charset="-122"/>
                        <a:ea typeface="宋体" panose="02010600030101010101" pitchFamily="2" charset="-122"/>
                      </a:endParaRPr>
                    </a:p>
                    <a:p>
                      <a:pPr marL="0" algn="l" defTabSz="914400">
                        <a:buClrTx/>
                        <a:buSzTx/>
                        <a:buFont typeface="宋体" panose="02010600030101010101" pitchFamily="2" charset="-122"/>
                        <a:buAutoNum type="arabicPlain"/>
                        <a:tabLst>
                          <a:tab pos="0" algn="l"/>
                        </a:tabLst>
                      </a:pPr>
                      <a:r>
                        <a:rPr lang="en-US" altLang="zh-CN" sz="2000">
                          <a:solidFill>
                            <a:srgbClr val="008080"/>
                          </a:solidFill>
                          <a:latin typeface="宋体" panose="02010600030101010101" pitchFamily="2" charset="-122"/>
                          <a:ea typeface="宋体" panose="02010600030101010101" pitchFamily="2" charset="-122"/>
                        </a:rPr>
                        <a:t> stopService(serviceIntent);</a:t>
                      </a:r>
                      <a:endParaRPr lang="en-US" altLang="zh-CN" sz="20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1814830" y="4149725"/>
            <a:ext cx="9804400" cy="537210"/>
          </a:xfrm>
          <a:prstGeom prst="rect">
            <a:avLst/>
          </a:prstGeom>
          <a:noFill/>
        </p:spPr>
        <p:txBody>
          <a:bodyPr wrap="square" rtlCol="0" anchor="t">
            <a:noAutofit/>
          </a:bodyPr>
          <a:p>
            <a:pPr marL="342900" lvl="2" indent="-342900">
              <a:buFont typeface="Arial" panose="020B0604020202020204" pitchFamily="34" charset="0"/>
              <a:buChar char="•"/>
            </a:pPr>
            <a:r>
              <a:rPr lang="zh-CN" altLang="en-US" sz="2100" dirty="0">
                <a:latin typeface="Times New Roman" panose="02020603050405020304" charset="0"/>
                <a:cs typeface="Times New Roman" panose="02020603050405020304" charset="0"/>
                <a:sym typeface="+mn-ea"/>
              </a:rPr>
              <a:t>启动</a:t>
            </a:r>
            <a:r>
              <a:rPr lang="en-US" altLang="zh-CN" sz="2100" dirty="0">
                <a:latin typeface="Times New Roman" panose="02020603050405020304" charset="0"/>
                <a:cs typeface="Times New Roman" panose="02020603050405020304" charset="0"/>
                <a:sym typeface="+mn-ea"/>
              </a:rPr>
              <a:t>Service</a:t>
            </a:r>
            <a:r>
              <a:rPr lang="zh-CN" altLang="en-US" sz="2100" dirty="0">
                <a:latin typeface="Times New Roman" panose="02020603050405020304" charset="0"/>
                <a:cs typeface="Times New Roman" panose="02020603050405020304" charset="0"/>
                <a:sym typeface="+mn-ea"/>
              </a:rPr>
              <a:t>需要使用</a:t>
            </a:r>
            <a:r>
              <a:rPr lang="en-US" altLang="zh-CN" sz="2100" dirty="0">
                <a:latin typeface="Times New Roman" panose="02020603050405020304" charset="0"/>
                <a:cs typeface="Times New Roman" panose="02020603050405020304" charset="0"/>
                <a:sym typeface="+mn-ea"/>
              </a:rPr>
              <a:t>Intent</a:t>
            </a:r>
            <a:r>
              <a:rPr lang="zh-CN" altLang="en-US" sz="2100" dirty="0">
                <a:latin typeface="Times New Roman" panose="02020603050405020304" charset="0"/>
                <a:cs typeface="Times New Roman" panose="02020603050405020304" charset="0"/>
                <a:sym typeface="+mn-ea"/>
              </a:rPr>
              <a:t>，并在</a:t>
            </a:r>
            <a:r>
              <a:rPr lang="en-US" altLang="zh-CN" sz="2100" dirty="0">
                <a:latin typeface="Times New Roman" panose="02020603050405020304" charset="0"/>
                <a:cs typeface="Times New Roman" panose="02020603050405020304" charset="0"/>
                <a:sym typeface="+mn-ea"/>
              </a:rPr>
              <a:t>Intent</a:t>
            </a:r>
            <a:r>
              <a:rPr lang="zh-CN" altLang="en-US" sz="2100" dirty="0">
                <a:latin typeface="Times New Roman" panose="02020603050405020304" charset="0"/>
                <a:cs typeface="Times New Roman" panose="02020603050405020304" charset="0"/>
                <a:sym typeface="+mn-ea"/>
              </a:rPr>
              <a:t>中指明</a:t>
            </a:r>
            <a:r>
              <a:rPr lang="en-US" altLang="zh-CN" sz="2100" dirty="0">
                <a:latin typeface="Times New Roman" panose="02020603050405020304" charset="0"/>
                <a:cs typeface="Times New Roman" panose="02020603050405020304" charset="0"/>
                <a:sym typeface="+mn-ea"/>
              </a:rPr>
              <a:t>Service</a:t>
            </a:r>
            <a:r>
              <a:rPr lang="zh-CN" altLang="en-US" sz="2100" dirty="0">
                <a:latin typeface="Times New Roman" panose="02020603050405020304" charset="0"/>
                <a:cs typeface="Times New Roman" panose="02020603050405020304" charset="0"/>
                <a:sym typeface="+mn-ea"/>
              </a:rPr>
              <a:t>所在的类，再调用</a:t>
            </a:r>
            <a:r>
              <a:rPr lang="en-US" altLang="zh-CN" sz="2100" dirty="0">
                <a:latin typeface="Times New Roman" panose="02020603050405020304" charset="0"/>
                <a:cs typeface="Times New Roman" panose="02020603050405020304" charset="0"/>
                <a:sym typeface="+mn-ea"/>
              </a:rPr>
              <a:t>startService(Intent)</a:t>
            </a:r>
            <a:r>
              <a:rPr lang="zh-CN" altLang="en-US" sz="2100" dirty="0">
                <a:latin typeface="Times New Roman" panose="02020603050405020304" charset="0"/>
                <a:cs typeface="Times New Roman" panose="02020603050405020304" charset="0"/>
                <a:sym typeface="+mn-ea"/>
              </a:rPr>
              <a:t>启动</a:t>
            </a:r>
            <a:r>
              <a:rPr lang="en-US" altLang="zh-CN" sz="2100" dirty="0">
                <a:latin typeface="Times New Roman" panose="02020603050405020304" charset="0"/>
                <a:cs typeface="Times New Roman" panose="02020603050405020304" charset="0"/>
                <a:sym typeface="+mn-ea"/>
              </a:rPr>
              <a:t>Service</a:t>
            </a:r>
            <a:r>
              <a:rPr lang="zh-CN" altLang="en-US" sz="2100" dirty="0">
                <a:latin typeface="Times New Roman" panose="02020603050405020304" charset="0"/>
                <a:cs typeface="Times New Roman" panose="02020603050405020304" charset="0"/>
                <a:sym typeface="+mn-ea"/>
              </a:rPr>
              <a:t>，代码如下：</a:t>
            </a:r>
            <a:endParaRPr lang="zh-CN" altLang="en-US" sz="2100" dirty="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启动服务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337" y="2046338"/>
            <a:ext cx="10654205" cy="33157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9.2.3 </a:t>
            </a:r>
            <a:r>
              <a:rPr lang="zh-CN" altLang="en-US" sz="3200" b="1" dirty="0">
                <a:latin typeface="Times New Roman" panose="02020603050405020304" charset="0"/>
                <a:ea typeface="宋体" panose="02010600030101010101" pitchFamily="2" charset="-122"/>
                <a:cs typeface="Times New Roman" panose="02020603050405020304" charset="0"/>
              </a:rPr>
              <a:t>启动服务</a:t>
            </a:r>
            <a:r>
              <a:rPr lang="zh-CN" altLang="en-US" sz="3200" b="1" dirty="0">
                <a:latin typeface="Times New Roman" panose="02020603050405020304" charset="0"/>
                <a:ea typeface="宋体" panose="02010600030101010101" pitchFamily="2" charset="-122"/>
                <a:cs typeface="Times New Roman" panose="02020603050405020304" charset="0"/>
              </a:rPr>
              <a:t>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下面用</a:t>
            </a:r>
            <a:r>
              <a:rPr lang="en-US" altLang="zh-CN" sz="2100" dirty="0">
                <a:latin typeface="Times New Roman" panose="02020603050405020304" charset="0"/>
                <a:cs typeface="Times New Roman" panose="02020603050405020304" charset="0"/>
              </a:rPr>
              <a:t>SimpleRandomServiceDemo</a:t>
            </a:r>
            <a:r>
              <a:rPr lang="zh-CN" altLang="en-US" sz="2100" dirty="0">
                <a:latin typeface="Times New Roman" panose="02020603050405020304" charset="0"/>
                <a:cs typeface="Times New Roman" panose="02020603050405020304" charset="0"/>
              </a:rPr>
              <a:t>示例，说明如何使用</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启动方式</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使用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启动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按钮后，会创建一个产生随机数的服务，并使用</a:t>
            </a:r>
            <a:r>
              <a:rPr lang="en-US" altLang="zh-CN" sz="2100" dirty="0">
                <a:latin typeface="Times New Roman" panose="02020603050405020304" charset="0"/>
                <a:cs typeface="Times New Roman" panose="02020603050405020304" charset="0"/>
              </a:rPr>
              <a:t>Toast</a:t>
            </a:r>
            <a:r>
              <a:rPr lang="zh-CN" altLang="en-US" sz="2100" dirty="0">
                <a:latin typeface="Times New Roman" panose="02020603050405020304" charset="0"/>
                <a:cs typeface="Times New Roman" panose="02020603050405020304" charset="0"/>
              </a:rPr>
              <a:t>显示在屏幕上。同时可以点击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停止</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按钮，将随机数服务销毁。</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启动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的核心代码如下：</a:t>
            </a: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p:txBody>
      </p:sp>
      <p:graphicFrame>
        <p:nvGraphicFramePr>
          <p:cNvPr id="7" name="表格 6"/>
          <p:cNvGraphicFramePr/>
          <p:nvPr>
            <p:custDataLst>
              <p:tags r:id="rId2"/>
            </p:custDataLst>
          </p:nvPr>
        </p:nvGraphicFramePr>
        <p:xfrm>
          <a:off x="1811655" y="3716020"/>
          <a:ext cx="6686550" cy="3200400"/>
        </p:xfrm>
        <a:graphic>
          <a:graphicData uri="http://schemas.openxmlformats.org/drawingml/2006/table">
            <a:tbl>
              <a:tblPr/>
              <a:tblGrid>
                <a:gridCol w="6686550"/>
              </a:tblGrid>
              <a:tr h="320040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SimpleRandomServiceDemoActivity : ComponentActivity()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override fun onCreate(savedInstanceState: Bundle?)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super.onCreate(savedInstanceState)</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val serviceIntent = Intent(this, RandomService::class.java)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setContent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MainScreen(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onStartClick = { startService( serviceIntent)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onStopClick = { stopService(serviceIntent)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8" name="图片 4"/>
          <p:cNvPicPr>
            <a:picLocks noChangeAspect="1"/>
          </p:cNvPicPr>
          <p:nvPr/>
        </p:nvPicPr>
        <p:blipFill>
          <a:blip r:embed="rId3"/>
          <a:stretch>
            <a:fillRect/>
          </a:stretch>
        </p:blipFill>
        <p:spPr>
          <a:xfrm>
            <a:off x="8923655" y="3716020"/>
            <a:ext cx="1787525" cy="30270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启动服务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337" y="2046338"/>
            <a:ext cx="10654205" cy="33157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9.2.3 </a:t>
            </a:r>
            <a:r>
              <a:rPr lang="zh-CN" altLang="en-US" sz="3200" b="1" dirty="0">
                <a:latin typeface="Times New Roman" panose="02020603050405020304" charset="0"/>
                <a:ea typeface="宋体" panose="02010600030101010101" pitchFamily="2" charset="-122"/>
                <a:cs typeface="Times New Roman" panose="02020603050405020304" charset="0"/>
              </a:rPr>
              <a:t>启动服务</a:t>
            </a:r>
            <a:r>
              <a:rPr lang="zh-CN" altLang="en-US" sz="3200" b="1" dirty="0">
                <a:latin typeface="Times New Roman" panose="02020603050405020304" charset="0"/>
                <a:ea typeface="宋体" panose="02010600030101010101" pitchFamily="2" charset="-122"/>
                <a:cs typeface="Times New Roman" panose="02020603050405020304" charset="0"/>
              </a:rPr>
              <a:t>示例</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zh-CN" altLang="en-US" sz="2100" dirty="0">
                <a:latin typeface="Times New Roman" panose="02020603050405020304" charset="0"/>
                <a:cs typeface="Times New Roman" panose="02020603050405020304" charset="0"/>
              </a:rPr>
              <a:t>下面用</a:t>
            </a:r>
            <a:r>
              <a:rPr lang="en-US" altLang="zh-CN" sz="2100" dirty="0">
                <a:latin typeface="Times New Roman" panose="02020603050405020304" charset="0"/>
                <a:cs typeface="Times New Roman" panose="02020603050405020304" charset="0"/>
              </a:rPr>
              <a:t>SimpleRandomServiceDemo</a:t>
            </a:r>
            <a:r>
              <a:rPr lang="zh-CN" altLang="en-US" sz="2100" dirty="0">
                <a:latin typeface="Times New Roman" panose="02020603050405020304" charset="0"/>
                <a:cs typeface="Times New Roman" panose="02020603050405020304" charset="0"/>
              </a:rPr>
              <a:t>示例，说明如何使用</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启动方式</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使用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启动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按钮后，会创建一个产生随机数的服务，并使用</a:t>
            </a:r>
            <a:r>
              <a:rPr lang="en-US" altLang="zh-CN" sz="2100" dirty="0">
                <a:latin typeface="Times New Roman" panose="02020603050405020304" charset="0"/>
                <a:cs typeface="Times New Roman" panose="02020603050405020304" charset="0"/>
              </a:rPr>
              <a:t>Toast</a:t>
            </a:r>
            <a:r>
              <a:rPr lang="zh-CN" altLang="en-US" sz="2100" dirty="0">
                <a:latin typeface="Times New Roman" panose="02020603050405020304" charset="0"/>
                <a:cs typeface="Times New Roman" panose="02020603050405020304" charset="0"/>
              </a:rPr>
              <a:t>显示在屏幕上。同时可以点击</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停止</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按钮，将随机数服务销毁。</a:t>
            </a:r>
            <a:endParaRPr lang="zh-CN" altLang="en-US" sz="2100" dirty="0">
              <a:latin typeface="Times New Roman" panose="02020603050405020304" charset="0"/>
              <a:cs typeface="Times New Roman" panose="02020603050405020304" charset="0"/>
            </a:endParaRPr>
          </a:p>
          <a:p>
            <a:pPr lvl="2"/>
            <a:r>
              <a:rPr lang="zh-CN" altLang="en-US" sz="2100" dirty="0">
                <a:latin typeface="Times New Roman" panose="02020603050405020304" charset="0"/>
                <a:cs typeface="Times New Roman" panose="02020603050405020304" charset="0"/>
              </a:rPr>
              <a:t>启动</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的核心代码如下：</a:t>
            </a: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p:txBody>
      </p:sp>
      <p:graphicFrame>
        <p:nvGraphicFramePr>
          <p:cNvPr id="7" name="表格 6"/>
          <p:cNvGraphicFramePr/>
          <p:nvPr>
            <p:custDataLst>
              <p:tags r:id="rId2"/>
            </p:custDataLst>
          </p:nvPr>
        </p:nvGraphicFramePr>
        <p:xfrm>
          <a:off x="1811655" y="3716020"/>
          <a:ext cx="6686550" cy="3200400"/>
        </p:xfrm>
        <a:graphic>
          <a:graphicData uri="http://schemas.openxmlformats.org/drawingml/2006/table">
            <a:tbl>
              <a:tblPr/>
              <a:tblGrid>
                <a:gridCol w="6686550"/>
              </a:tblGrid>
              <a:tr h="320040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SimpleRandomServiceDemoActivity : ComponentActivity()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override fun onCreate(savedInstanceState: Bundle?)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super.onCreate(savedInstanceState)</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val serviceIntent = Intent(this, RandomService::class.java)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setContent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MainScreen(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onStartClick = { startService( serviceIntent)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onStopClick = { stopService(serviceIntent)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8" name="图片 4"/>
          <p:cNvPicPr>
            <a:picLocks noChangeAspect="1"/>
          </p:cNvPicPr>
          <p:nvPr/>
        </p:nvPicPr>
        <p:blipFill>
          <a:blip r:embed="rId3"/>
          <a:stretch>
            <a:fillRect/>
          </a:stretch>
        </p:blipFill>
        <p:spPr>
          <a:xfrm>
            <a:off x="8923655" y="3716020"/>
            <a:ext cx="1787525" cy="30270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5" name="文本框 4"/>
          <p:cNvSpPr txBox="1"/>
          <p:nvPr/>
        </p:nvSpPr>
        <p:spPr>
          <a:xfrm>
            <a:off x="589915" y="392997"/>
            <a:ext cx="2301875"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9.3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绑定服务</a:t>
            </a:r>
            <a:endPar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1073337" y="2046338"/>
            <a:ext cx="10654205" cy="33157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CN" sz="3200" b="1" dirty="0">
                <a:latin typeface="Times New Roman" panose="02020603050405020304" charset="0"/>
                <a:ea typeface="宋体" panose="02010600030101010101" pitchFamily="2" charset="-122"/>
                <a:cs typeface="Times New Roman" panose="02020603050405020304" charset="0"/>
              </a:rPr>
              <a:t>9.3.1 </a:t>
            </a:r>
            <a:r>
              <a:rPr lang="zh-CN" altLang="en-US" sz="3200" b="1" dirty="0">
                <a:latin typeface="Times New Roman" panose="02020603050405020304" charset="0"/>
                <a:ea typeface="宋体" panose="02010600030101010101" pitchFamily="2" charset="-122"/>
                <a:cs typeface="Times New Roman" panose="02020603050405020304" charset="0"/>
              </a:rPr>
              <a:t>绑定服务</a:t>
            </a:r>
            <a:r>
              <a:rPr lang="zh-CN" altLang="en-US" sz="3200" b="1" dirty="0">
                <a:latin typeface="Times New Roman" panose="02020603050405020304" charset="0"/>
                <a:ea typeface="宋体" panose="02010600030101010101" pitchFamily="2" charset="-122"/>
                <a:cs typeface="Times New Roman" panose="02020603050405020304" charset="0"/>
              </a:rPr>
              <a:t>生命周期</a:t>
            </a:r>
            <a:endParaRPr lang="zh-CN" altLang="en-US" sz="3200" b="1" dirty="0">
              <a:latin typeface="Times New Roman" panose="02020603050405020304" charset="0"/>
              <a:ea typeface="宋体" panose="02010600030101010101" pitchFamily="2" charset="-122"/>
              <a:cs typeface="Times New Roman" panose="02020603050405020304" charset="0"/>
            </a:endParaRPr>
          </a:p>
          <a:p>
            <a:pPr lvl="2"/>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绑定服务</a:t>
            </a:r>
            <a:r>
              <a:rPr lang="en-US" altLang="zh-CN" sz="2100" dirty="0">
                <a:latin typeface="Times New Roman" panose="02020603050405020304" charset="0"/>
                <a:cs typeface="Times New Roman" panose="02020603050405020304" charset="0"/>
              </a:rPr>
              <a:t>”</a:t>
            </a:r>
            <a:r>
              <a:rPr lang="zh-CN" altLang="en-US" sz="2100" dirty="0">
                <a:latin typeface="Times New Roman" panose="02020603050405020304" charset="0"/>
                <a:cs typeface="Times New Roman" panose="02020603050405020304" charset="0"/>
              </a:rPr>
              <a:t>方式的</a:t>
            </a:r>
            <a:r>
              <a:rPr lang="en-US" altLang="zh-CN" sz="2100" dirty="0">
                <a:latin typeface="Times New Roman" panose="02020603050405020304" charset="0"/>
                <a:cs typeface="Times New Roman" panose="02020603050405020304" charset="0"/>
              </a:rPr>
              <a:t>Service</a:t>
            </a:r>
            <a:r>
              <a:rPr lang="zh-CN" altLang="en-US" sz="2100" dirty="0">
                <a:latin typeface="Times New Roman" panose="02020603050405020304" charset="0"/>
                <a:cs typeface="Times New Roman" panose="02020603050405020304" charset="0"/>
              </a:rPr>
              <a:t>的生命周期包括</a:t>
            </a:r>
            <a:r>
              <a:rPr lang="en-US" altLang="zh-CN" sz="2100" dirty="0">
                <a:latin typeface="Times New Roman" panose="02020603050405020304" charset="0"/>
                <a:cs typeface="Times New Roman" panose="02020603050405020304" charset="0"/>
              </a:rPr>
              <a:t>5</a:t>
            </a:r>
            <a:r>
              <a:rPr lang="zh-CN" altLang="en-US" sz="2100" dirty="0">
                <a:latin typeface="Times New Roman" panose="02020603050405020304" charset="0"/>
                <a:cs typeface="Times New Roman" panose="02020603050405020304" charset="0"/>
              </a:rPr>
              <a:t>个回调函数，分别是</a:t>
            </a:r>
            <a:r>
              <a:rPr lang="en-US" altLang="zh-CN" sz="2100" dirty="0">
                <a:latin typeface="Times New Roman" panose="02020603050405020304" charset="0"/>
                <a:cs typeface="Times New Roman" panose="02020603050405020304" charset="0"/>
              </a:rPr>
              <a:t>onCreate()</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onBind()</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onUnbind()</a:t>
            </a:r>
            <a:r>
              <a:rPr lang="zh-CN" altLang="en-US" sz="2100" dirty="0">
                <a:latin typeface="Times New Roman" panose="02020603050405020304" charset="0"/>
                <a:cs typeface="Times New Roman" panose="02020603050405020304" charset="0"/>
              </a:rPr>
              <a:t>、</a:t>
            </a:r>
            <a:r>
              <a:rPr lang="en-US" altLang="zh-CN" sz="2100" dirty="0">
                <a:latin typeface="Times New Roman" panose="02020603050405020304" charset="0"/>
                <a:cs typeface="Times New Roman" panose="02020603050405020304" charset="0"/>
              </a:rPr>
              <a:t>onRebind()</a:t>
            </a:r>
            <a:r>
              <a:rPr lang="zh-CN" altLang="en-US" sz="2100" dirty="0">
                <a:latin typeface="Times New Roman" panose="02020603050405020304" charset="0"/>
                <a:cs typeface="Times New Roman" panose="02020603050405020304" charset="0"/>
              </a:rPr>
              <a:t>和</a:t>
            </a:r>
            <a:r>
              <a:rPr lang="en-US" altLang="zh-CN" sz="2100" dirty="0">
                <a:latin typeface="Times New Roman" panose="02020603050405020304" charset="0"/>
                <a:cs typeface="Times New Roman" panose="02020603050405020304" charset="0"/>
              </a:rPr>
              <a:t>onDestroy()</a:t>
            </a:r>
            <a:r>
              <a:rPr lang="zh-CN" altLang="en-US" sz="2100" dirty="0">
                <a:latin typeface="Times New Roman" panose="02020603050405020304" charset="0"/>
                <a:cs typeface="Times New Roman" panose="02020603050405020304" charset="0"/>
              </a:rPr>
              <a:t>。</a:t>
            </a:r>
            <a:endParaRPr lang="zh-CN" altLang="en-US" sz="2100" dirty="0">
              <a:latin typeface="Times New Roman" panose="02020603050405020304" charset="0"/>
              <a:cs typeface="Times New Roman" panose="02020603050405020304" charset="0"/>
            </a:endParaRPr>
          </a:p>
          <a:p>
            <a:pPr marL="685800" lvl="2" indent="0">
              <a:buNone/>
            </a:pPr>
            <a:endParaRPr lang="zh-CN" altLang="en-US" sz="2100" dirty="0">
              <a:latin typeface="Times New Roman" panose="02020603050405020304" charset="0"/>
              <a:cs typeface="Times New Roman" panose="02020603050405020304" charset="0"/>
            </a:endParaRPr>
          </a:p>
        </p:txBody>
      </p:sp>
      <p:pic>
        <p:nvPicPr>
          <p:cNvPr id="10" name="F360BE8B-6686-4F3D-AEAF-501FE73E4058-2" descr="C:/Users/wangx/AppData/Local/Temp/绘图1(9).png绘图1(9)"/>
          <p:cNvPicPr>
            <a:picLocks noChangeAspect="1"/>
          </p:cNvPicPr>
          <p:nvPr/>
        </p:nvPicPr>
        <p:blipFill>
          <a:blip r:embed="rId2"/>
          <a:stretch>
            <a:fillRect/>
          </a:stretch>
        </p:blipFill>
        <p:spPr>
          <a:xfrm>
            <a:off x="1407160" y="3812540"/>
            <a:ext cx="9796145" cy="1742440"/>
          </a:xfrm>
          <a:prstGeom prst="rect">
            <a:avLst/>
          </a:prstGeom>
        </p:spPr>
      </p:pic>
    </p:spTree>
  </p:cSld>
  <p:clrMapOvr>
    <a:masterClrMapping/>
  </p:clrMapOvr>
</p:sld>
</file>

<file path=ppt/tags/tag1.xml><?xml version="1.0" encoding="utf-8"?>
<p:tagLst xmlns:p="http://schemas.openxmlformats.org/presentationml/2006/main">
  <p:tag name="TABLE_ENDDRAG_ORIGIN_RECT" val="426*60"/>
  <p:tag name="TABLE_ENDDRAG_RECT" val="157*277*426*60"/>
</p:tagLst>
</file>

<file path=ppt/tags/tag10.xml><?xml version="1.0" encoding="utf-8"?>
<p:tagLst xmlns:p="http://schemas.openxmlformats.org/presentationml/2006/main">
  <p:tag name="TABLE_ENDDRAG_ORIGIN_RECT" val="567*132"/>
  <p:tag name="TABLE_ENDDRAG_RECT" val="125*315*567*132"/>
</p:tagLst>
</file>

<file path=ppt/tags/tag11.xml><?xml version="1.0" encoding="utf-8"?>
<p:tagLst xmlns:p="http://schemas.openxmlformats.org/presentationml/2006/main">
  <p:tag name="TABLE_ENDDRAG_ORIGIN_RECT" val="720*168"/>
  <p:tag name="TABLE_ENDDRAG_RECT" val="146*234*720*168"/>
</p:tagLst>
</file>

<file path=ppt/tags/tag12.xml><?xml version="1.0" encoding="utf-8"?>
<p:tagLst xmlns:p="http://schemas.openxmlformats.org/presentationml/2006/main">
  <p:tag name="TABLE_ENDDRAG_ORIGIN_RECT" val="770*30"/>
  <p:tag name="TABLE_ENDDRAG_RECT" val="141*230*770*30"/>
</p:tagLst>
</file>

<file path=ppt/tags/tag13.xml><?xml version="1.0" encoding="utf-8"?>
<p:tagLst xmlns:p="http://schemas.openxmlformats.org/presentationml/2006/main">
  <p:tag name="TABLE_ENDDRAG_ORIGIN_RECT" val="770*30"/>
  <p:tag name="TABLE_ENDDRAG_RECT" val="141*230*770*30"/>
</p:tagLst>
</file>

<file path=ppt/tags/tag14.xml><?xml version="1.0" encoding="utf-8"?>
<p:tagLst xmlns:p="http://schemas.openxmlformats.org/presentationml/2006/main">
  <p:tag name="TABLE_ENDDRAG_ORIGIN_RECT" val="770*98"/>
  <p:tag name="TABLE_ENDDRAG_RECT" val="128*380*770*98"/>
</p:tagLst>
</file>

<file path=ppt/tags/tag15.xml><?xml version="1.0" encoding="utf-8"?>
<p:tagLst xmlns:p="http://schemas.openxmlformats.org/presentationml/2006/main">
  <p:tag name="TABLE_ENDDRAG_ORIGIN_RECT" val="813*73"/>
  <p:tag name="TABLE_ENDDRAG_RECT" val="128*254*813*73"/>
</p:tagLst>
</file>

<file path=ppt/tags/tag16.xml><?xml version="1.0" encoding="utf-8"?>
<p:tagLst xmlns:p="http://schemas.openxmlformats.org/presentationml/2006/main">
  <p:tag name="TABLE_ENDDRAG_ORIGIN_RECT" val="770*98"/>
  <p:tag name="TABLE_ENDDRAG_RECT" val="128*380*770*98"/>
</p:tagLst>
</file>

<file path=ppt/tags/tag17.xml><?xml version="1.0" encoding="utf-8"?>
<p:tagLst xmlns:p="http://schemas.openxmlformats.org/presentationml/2006/main">
  <p:tag name="TABLE_ENDDRAG_ORIGIN_RECT" val="741*201"/>
  <p:tag name="TABLE_ENDDRAG_RECT" val="128*275*741*201"/>
</p:tagLst>
</file>

<file path=ppt/tags/tag18.xml><?xml version="1.0" encoding="utf-8"?>
<p:tagLst xmlns:p="http://schemas.openxmlformats.org/presentationml/2006/main">
  <p:tag name="TABLE_ENDDRAG_ORIGIN_RECT" val="426*182"/>
  <p:tag name="TABLE_ENDDRAG_RECT" val="144*270*426*182"/>
</p:tagLst>
</file>

<file path=ppt/tags/tag19.xml><?xml version="1.0" encoding="utf-8"?>
<p:tagLst xmlns:p="http://schemas.openxmlformats.org/presentationml/2006/main">
  <p:tag name="TABLE_ENDDRAG_ORIGIN_RECT" val="719*264"/>
  <p:tag name="TABLE_ENDDRAG_RECT" val="273*101*719*264"/>
</p:tagLst>
</file>

<file path=ppt/tags/tag2.xml><?xml version="1.0" encoding="utf-8"?>
<p:tagLst xmlns:p="http://schemas.openxmlformats.org/presentationml/2006/main">
  <p:tag name="TABLE_ENDDRAG_ORIGIN_RECT" val="747*62"/>
  <p:tag name="TABLE_ENDDRAG_RECT" val="157*436*747*62"/>
</p:tagLst>
</file>

<file path=ppt/tags/tag20.xml><?xml version="1.0" encoding="utf-8"?>
<p:tagLst xmlns:p="http://schemas.openxmlformats.org/presentationml/2006/main">
  <p:tag name="TABLE_ENDDRAG_ORIGIN_RECT" val="426*242"/>
  <p:tag name="TABLE_ENDDRAG_RECT" val="118*198*426*242"/>
</p:tagLst>
</file>

<file path=ppt/tags/tag21.xml><?xml version="1.0" encoding="utf-8"?>
<p:tagLst xmlns:p="http://schemas.openxmlformats.org/presentationml/2006/main">
  <p:tag name="TABLE_ENDDRAG_ORIGIN_RECT" val="581*119"/>
  <p:tag name="TABLE_ENDDRAG_RECT" val="140*198*581*119"/>
</p:tagLst>
</file>

<file path=ppt/tags/tag22.xml><?xml version="1.0" encoding="utf-8"?>
<p:tagLst xmlns:p="http://schemas.openxmlformats.org/presentationml/2006/main">
  <p:tag name="TABLE_ENDDRAG_ORIGIN_RECT" val="742*86"/>
  <p:tag name="TABLE_ENDDRAG_RECT" val="151*352*742*86"/>
</p:tagLst>
</file>

<file path=ppt/tags/tag23.xml><?xml version="1.0" encoding="utf-8"?>
<p:tagLst xmlns:p="http://schemas.openxmlformats.org/presentationml/2006/main">
  <p:tag name="TABLE_ENDDRAG_ORIGIN_RECT" val="571*258"/>
  <p:tag name="TABLE_ENDDRAG_RECT" val="24*270*571*258"/>
</p:tagLst>
</file>

<file path=ppt/tags/tag24.xml><?xml version="1.0" encoding="utf-8"?>
<p:tagLst xmlns:p="http://schemas.openxmlformats.org/presentationml/2006/main">
  <p:tag name="TABLE_ENDDRAG_ORIGIN_RECT" val="433*75"/>
  <p:tag name="TABLE_ENDDRAG_RECT" val="259*232*433*75"/>
</p:tagLst>
</file>

<file path=ppt/tags/tag25.xml><?xml version="1.0" encoding="utf-8"?>
<p:tagLst xmlns:p="http://schemas.openxmlformats.org/presentationml/2006/main">
  <p:tag name="TABLE_ENDDRAG_ORIGIN_RECT" val="554*139"/>
  <p:tag name="TABLE_ENDDRAG_RECT" val="166*254*554*139"/>
</p:tagLst>
</file>

<file path=ppt/tags/tag26.xml><?xml version="1.0" encoding="utf-8"?>
<p:tagLst xmlns:p="http://schemas.openxmlformats.org/presentationml/2006/main">
  <p:tag name="TABLE_ENDDRAG_ORIGIN_RECT" val="723*220"/>
  <p:tag name="TABLE_ENDDRAG_RECT" val="137*307*723*220"/>
</p:tagLst>
</file>

<file path=ppt/tags/tag27.xml><?xml version="1.0" encoding="utf-8"?>
<p:tagLst xmlns:p="http://schemas.openxmlformats.org/presentationml/2006/main">
  <p:tag name="TABLE_ENDDRAG_ORIGIN_RECT" val="723*220"/>
  <p:tag name="TABLE_ENDDRAG_RECT" val="137*307*723*220"/>
</p:tagLst>
</file>

<file path=ppt/tags/tag28.xml><?xml version="1.0" encoding="utf-8"?>
<p:tagLst xmlns:p="http://schemas.openxmlformats.org/presentationml/2006/main">
  <p:tag name="TABLE_ENDDRAG_ORIGIN_RECT" val="723*220"/>
  <p:tag name="TABLE_ENDDRAG_RECT" val="137*307*723*220"/>
</p:tagLst>
</file>

<file path=ppt/tags/tag29.xml><?xml version="1.0" encoding="utf-8"?>
<p:tagLst xmlns:p="http://schemas.openxmlformats.org/presentationml/2006/main">
  <p:tag name="TABLE_ENDDRAG_ORIGIN_RECT" val="723*189"/>
  <p:tag name="TABLE_ENDDRAG_RECT" val="155*252*723*189"/>
</p:tagLst>
</file>

<file path=ppt/tags/tag3.xml><?xml version="1.0" encoding="utf-8"?>
<p:tagLst xmlns:p="http://schemas.openxmlformats.org/presentationml/2006/main">
  <p:tag name="TABLE_ENDDRAG_ORIGIN_RECT" val="749*48"/>
  <p:tag name="TABLE_ENDDRAG_RECT" val="116*505*749*48"/>
</p:tagLst>
</file>

<file path=ppt/tags/tag30.xml><?xml version="1.0" encoding="utf-8"?>
<p:tagLst xmlns:p="http://schemas.openxmlformats.org/presentationml/2006/main">
  <p:tag name="TABLE_ENDDRAG_ORIGIN_RECT" val="710*97"/>
  <p:tag name="TABLE_ENDDRAG_RECT" val="148*244*710*97"/>
</p:tagLst>
</file>

<file path=ppt/tags/tag31.xml><?xml version="1.0" encoding="utf-8"?>
<p:tagLst xmlns:p="http://schemas.openxmlformats.org/presentationml/2006/main">
  <p:tag name="TABLE_ENDDRAG_ORIGIN_RECT" val="710*97"/>
  <p:tag name="TABLE_ENDDRAG_RECT" val="148*244*710*97"/>
</p:tagLst>
</file>

<file path=ppt/tags/tag32.xml><?xml version="1.0" encoding="utf-8"?>
<p:tagLst xmlns:p="http://schemas.openxmlformats.org/presentationml/2006/main">
  <p:tag name="TABLE_ENDDRAG_ORIGIN_RECT" val="774*137"/>
  <p:tag name="TABLE_ENDDRAG_RECT" val="140*226*774*137"/>
</p:tagLst>
</file>

<file path=ppt/tags/tag33.xml><?xml version="1.0" encoding="utf-8"?>
<p:tagLst xmlns:p="http://schemas.openxmlformats.org/presentationml/2006/main">
  <p:tag name="resource_record_key" val="{&quot;29&quot;:[50053052,50053246,50000076]}"/>
</p:tagLst>
</file>

<file path=ppt/tags/tag4.xml><?xml version="1.0" encoding="utf-8"?>
<p:tagLst xmlns:p="http://schemas.openxmlformats.org/presentationml/2006/main">
  <p:tag name="TABLE_ENDDRAG_ORIGIN_RECT" val="526*247"/>
  <p:tag name="TABLE_ENDDRAG_RECT" val="142*292*526*247"/>
</p:tagLst>
</file>

<file path=ppt/tags/tag5.xml><?xml version="1.0" encoding="utf-8"?>
<p:tagLst xmlns:p="http://schemas.openxmlformats.org/presentationml/2006/main">
  <p:tag name="TABLE_ENDDRAG_ORIGIN_RECT" val="526*247"/>
  <p:tag name="TABLE_ENDDRAG_RECT" val="142*292*526*247"/>
</p:tagLst>
</file>

<file path=ppt/tags/tag6.xml><?xml version="1.0" encoding="utf-8"?>
<p:tagLst xmlns:p="http://schemas.openxmlformats.org/presentationml/2006/main">
  <p:tag name="TABLE_ENDDRAG_ORIGIN_RECT" val="546*41"/>
  <p:tag name="TABLE_ENDDRAG_RECT" val="146*234*546*41"/>
</p:tagLst>
</file>

<file path=ppt/tags/tag7.xml><?xml version="1.0" encoding="utf-8"?>
<p:tagLst xmlns:p="http://schemas.openxmlformats.org/presentationml/2006/main">
  <p:tag name="TABLE_ENDDRAG_ORIGIN_RECT" val="546*41"/>
  <p:tag name="TABLE_ENDDRAG_RECT" val="146*234*546*41"/>
</p:tagLst>
</file>

<file path=ppt/tags/tag8.xml><?xml version="1.0" encoding="utf-8"?>
<p:tagLst xmlns:p="http://schemas.openxmlformats.org/presentationml/2006/main">
  <p:tag name="TABLE_ENDDRAG_ORIGIN_RECT" val="770*31"/>
  <p:tag name="TABLE_ENDDRAG_RECT" val="153*376*770*31"/>
</p:tagLst>
</file>

<file path=ppt/tags/tag9.xml><?xml version="1.0" encoding="utf-8"?>
<p:tagLst xmlns:p="http://schemas.openxmlformats.org/presentationml/2006/main">
  <p:tag name="TABLE_ENDDRAG_ORIGIN_RECT" val="798*291"/>
  <p:tag name="TABLE_ENDDRAG_RECT" val="125*196*798*29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19363</Words>
  <Application>WPS 演示</Application>
  <PresentationFormat>宽屏</PresentationFormat>
  <Paragraphs>1077</Paragraphs>
  <Slides>55</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1" baseType="lpstr">
      <vt:lpstr>Arial</vt:lpstr>
      <vt:lpstr>宋体</vt:lpstr>
      <vt:lpstr>Wingdings</vt:lpstr>
      <vt:lpstr>Agency FB</vt:lpstr>
      <vt:lpstr>Trebuchet MS</vt:lpstr>
      <vt:lpstr>微软雅黑</vt:lpstr>
      <vt:lpstr>Neris Thin</vt:lpstr>
      <vt:lpstr>Times New Roman</vt:lpstr>
      <vt:lpstr>Arial Unicode MS</vt:lpstr>
      <vt:lpstr>Calibri Light</vt:lpstr>
      <vt:lpstr>Calibri</vt:lpstr>
      <vt:lpstr>等线</vt:lpstr>
      <vt:lpstr>Segoe Print</vt:lpstr>
      <vt:lpstr>Times New Roman</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Yanweihe</dc:creator>
  <dc:description>http://www.ypppt.com/</dc:description>
  <cp:lastModifiedBy>王向辉</cp:lastModifiedBy>
  <cp:revision>36</cp:revision>
  <dcterms:created xsi:type="dcterms:W3CDTF">2025-05-08T07:02:00Z</dcterms:created>
  <dcterms:modified xsi:type="dcterms:W3CDTF">2025-05-15T15:18:38Z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2052-12.1.0.21171</vt:lpwstr>
  </property>
  <property fmtid="{D5CDD505-2E9C-101B-9397-08002B2CF9AE}" pid="3" name="ICV">
    <vt:lpwstr>D674E20BEF6A4F2A92E35078827D4AB4_12</vt:lpwstr>
  </property>
</Properties>
</file>