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x Gyre Termes" charset="1" panose="00000500000000000000"/>
      <p:regular r:id="rId10"/>
    </p:embeddedFont>
    <p:embeddedFont>
      <p:font typeface="Tex Gyre Termes Bold" charset="1" panose="00000800000000000000"/>
      <p:regular r:id="rId11"/>
    </p:embeddedFont>
    <p:embeddedFont>
      <p:font typeface="Tex Gyre Termes Italics" charset="1" panose="00000500000000000000"/>
      <p:regular r:id="rId12"/>
    </p:embeddedFont>
    <p:embeddedFont>
      <p:font typeface="Tex Gyre Termes Bold Italics" charset="1" panose="00000800000000000000"/>
      <p:regular r:id="rId13"/>
    </p:embeddedFont>
    <p:embeddedFont>
      <p:font typeface="Celandine" charset="1" panose="00000500000000000000"/>
      <p:regular r:id="rId14"/>
    </p:embeddedFont>
    <p:embeddedFont>
      <p:font typeface="Arial" charset="1" panose="020B0502020202020204"/>
      <p:regular r:id="rId15"/>
    </p:embeddedFont>
    <p:embeddedFont>
      <p:font typeface="Arial Bold" charset="1" panose="020B0802020202020204"/>
      <p:regular r:id="rId16"/>
    </p:embeddedFont>
    <p:embeddedFont>
      <p:font typeface="Arial Italics" charset="1" panose="020B0502020202090204"/>
      <p:regular r:id="rId17"/>
    </p:embeddedFont>
    <p:embeddedFont>
      <p:font typeface="Arial Bold Italics" charset="1" panose="020B0802020202090204"/>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5.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5.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sp>
        <p:nvSpPr>
          <p:cNvPr name="Freeform 3" id="3"/>
          <p:cNvSpPr/>
          <p:nvPr/>
        </p:nvSpPr>
        <p:spPr>
          <a:xfrm flipH="false" flipV="false" rot="-10800000">
            <a:off x="17611717" y="-709699"/>
            <a:ext cx="7561508" cy="5198537"/>
          </a:xfrm>
          <a:custGeom>
            <a:avLst/>
            <a:gdLst/>
            <a:ahLst/>
            <a:cxnLst/>
            <a:rect r="r" b="b" t="t" l="l"/>
            <a:pathLst>
              <a:path h="5198537" w="7561508">
                <a:moveTo>
                  <a:pt x="0" y="0"/>
                </a:moveTo>
                <a:lnTo>
                  <a:pt x="7561508" y="0"/>
                </a:lnTo>
                <a:lnTo>
                  <a:pt x="7561508" y="5198537"/>
                </a:lnTo>
                <a:lnTo>
                  <a:pt x="0" y="5198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4294577" y="9114529"/>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2770470"/>
            <a:ext cx="11775638" cy="2373030"/>
          </a:xfrm>
          <a:prstGeom prst="rect">
            <a:avLst/>
          </a:prstGeom>
        </p:spPr>
        <p:txBody>
          <a:bodyPr anchor="t" rtlCol="false" tIns="0" lIns="0" bIns="0" rIns="0">
            <a:spAutoFit/>
          </a:bodyPr>
          <a:lstStyle/>
          <a:p>
            <a:pPr algn="ctr">
              <a:lnSpc>
                <a:spcPts val="19353"/>
              </a:lnSpc>
            </a:pPr>
            <a:r>
              <a:rPr lang="en-US" sz="13823">
                <a:solidFill>
                  <a:srgbClr val="FFFFFF"/>
                </a:solidFill>
                <a:latin typeface="Canva Sans Bold"/>
              </a:rPr>
              <a:t>Python </a:t>
            </a:r>
            <a:r>
              <a:rPr lang="en-US" sz="13823">
                <a:solidFill>
                  <a:srgbClr val="FFAF00"/>
                </a:solidFill>
                <a:latin typeface="Canva Sans Bold"/>
              </a:rPr>
              <a:t>String</a:t>
            </a:r>
          </a:p>
        </p:txBody>
      </p:sp>
      <p:sp>
        <p:nvSpPr>
          <p:cNvPr name="Freeform 6" id="6"/>
          <p:cNvSpPr/>
          <p:nvPr/>
        </p:nvSpPr>
        <p:spPr>
          <a:xfrm flipH="false" flipV="false" rot="0">
            <a:off x="14541607" y="3393796"/>
            <a:ext cx="2381330" cy="1393078"/>
          </a:xfrm>
          <a:custGeom>
            <a:avLst/>
            <a:gdLst/>
            <a:ahLst/>
            <a:cxnLst/>
            <a:rect r="r" b="b" t="t" l="l"/>
            <a:pathLst>
              <a:path h="1393078" w="2381330">
                <a:moveTo>
                  <a:pt x="0" y="0"/>
                </a:moveTo>
                <a:lnTo>
                  <a:pt x="2381330" y="0"/>
                </a:lnTo>
                <a:lnTo>
                  <a:pt x="2381330" y="1393078"/>
                </a:lnTo>
                <a:lnTo>
                  <a:pt x="0" y="13930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5691354" y="134573"/>
            <a:ext cx="4275914" cy="3586423"/>
          </a:xfrm>
          <a:custGeom>
            <a:avLst/>
            <a:gdLst/>
            <a:ahLst/>
            <a:cxnLst/>
            <a:rect r="r" b="b" t="t" l="l"/>
            <a:pathLst>
              <a:path h="3586423" w="4275914">
                <a:moveTo>
                  <a:pt x="0" y="0"/>
                </a:moveTo>
                <a:lnTo>
                  <a:pt x="4275914" y="0"/>
                </a:lnTo>
                <a:lnTo>
                  <a:pt x="4275914" y="3586422"/>
                </a:lnTo>
                <a:lnTo>
                  <a:pt x="0" y="3586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68051" y="134573"/>
            <a:ext cx="1119949" cy="1119949"/>
          </a:xfrm>
          <a:custGeom>
            <a:avLst/>
            <a:gdLst/>
            <a:ahLst/>
            <a:cxnLst/>
            <a:rect r="r" b="b" t="t" l="l"/>
            <a:pathLst>
              <a:path h="1119949" w="1119949">
                <a:moveTo>
                  <a:pt x="0" y="0"/>
                </a:moveTo>
                <a:lnTo>
                  <a:pt x="1119949" y="0"/>
                </a:lnTo>
                <a:lnTo>
                  <a:pt x="1119949" y="1119949"/>
                </a:lnTo>
                <a:lnTo>
                  <a:pt x="0" y="1119949"/>
                </a:lnTo>
                <a:lnTo>
                  <a:pt x="0" y="0"/>
                </a:lnTo>
                <a:close/>
              </a:path>
            </a:pathLst>
          </a:custGeom>
          <a:blipFill>
            <a:blip r:embed="rId5"/>
            <a:stretch>
              <a:fillRect l="0" t="0" r="0" b="0"/>
            </a:stretch>
          </a:blipFill>
        </p:spPr>
      </p:sp>
      <p:sp>
        <p:nvSpPr>
          <p:cNvPr name="Freeform 5" id="5"/>
          <p:cNvSpPr/>
          <p:nvPr/>
        </p:nvSpPr>
        <p:spPr>
          <a:xfrm flipH="false" flipV="false" rot="0">
            <a:off x="13227070" y="3720995"/>
            <a:ext cx="4032230" cy="3296348"/>
          </a:xfrm>
          <a:custGeom>
            <a:avLst/>
            <a:gdLst/>
            <a:ahLst/>
            <a:cxnLst/>
            <a:rect r="r" b="b" t="t" l="l"/>
            <a:pathLst>
              <a:path h="3296348" w="4032230">
                <a:moveTo>
                  <a:pt x="0" y="0"/>
                </a:moveTo>
                <a:lnTo>
                  <a:pt x="4032230" y="0"/>
                </a:lnTo>
                <a:lnTo>
                  <a:pt x="4032230" y="3296349"/>
                </a:lnTo>
                <a:lnTo>
                  <a:pt x="0" y="3296349"/>
                </a:lnTo>
                <a:lnTo>
                  <a:pt x="0" y="0"/>
                </a:lnTo>
                <a:close/>
              </a:path>
            </a:pathLst>
          </a:custGeom>
          <a:blipFill>
            <a:blip r:embed="rId6"/>
            <a:stretch>
              <a:fillRect l="0" t="0" r="0" b="0"/>
            </a:stretch>
          </a:blipFill>
        </p:spPr>
      </p:sp>
      <p:sp>
        <p:nvSpPr>
          <p:cNvPr name="TextBox 6" id="6"/>
          <p:cNvSpPr txBox="true"/>
          <p:nvPr/>
        </p:nvSpPr>
        <p:spPr>
          <a:xfrm rot="0">
            <a:off x="6330873" y="15936"/>
            <a:ext cx="2996875" cy="2343822"/>
          </a:xfrm>
          <a:prstGeom prst="rect">
            <a:avLst/>
          </a:prstGeom>
        </p:spPr>
        <p:txBody>
          <a:bodyPr anchor="t" rtlCol="false" tIns="0" lIns="0" bIns="0" rIns="0">
            <a:spAutoFit/>
          </a:bodyPr>
          <a:lstStyle/>
          <a:p>
            <a:pPr algn="ctr">
              <a:lnSpc>
                <a:spcPts val="9412"/>
              </a:lnSpc>
              <a:spcBef>
                <a:spcPct val="0"/>
              </a:spcBef>
            </a:pPr>
            <a:r>
              <a:rPr lang="en-US" sz="6723">
                <a:solidFill>
                  <a:srgbClr val="FFFFFF"/>
                </a:solidFill>
                <a:latin typeface="Tex Gyre Termes Bold"/>
              </a:rPr>
              <a:t>Python String</a:t>
            </a:r>
          </a:p>
        </p:txBody>
      </p:sp>
      <p:sp>
        <p:nvSpPr>
          <p:cNvPr name="TextBox 7" id="7"/>
          <p:cNvSpPr txBox="true"/>
          <p:nvPr/>
        </p:nvSpPr>
        <p:spPr>
          <a:xfrm rot="0">
            <a:off x="416103" y="4154063"/>
            <a:ext cx="11050144" cy="1775165"/>
          </a:xfrm>
          <a:prstGeom prst="rect">
            <a:avLst/>
          </a:prstGeom>
        </p:spPr>
        <p:txBody>
          <a:bodyPr anchor="t" rtlCol="false" tIns="0" lIns="0" bIns="0" rIns="0">
            <a:spAutoFit/>
          </a:bodyPr>
          <a:lstStyle/>
          <a:p>
            <a:pPr algn="ctr">
              <a:lnSpc>
                <a:spcPts val="14506"/>
              </a:lnSpc>
            </a:pPr>
            <a:r>
              <a:rPr lang="en-US" sz="10361">
                <a:solidFill>
                  <a:srgbClr val="FFFFFF"/>
                </a:solidFill>
                <a:latin typeface="Canva Sans Bold"/>
              </a:rPr>
              <a:t>Its coding </a:t>
            </a:r>
            <a:r>
              <a:rPr lang="en-US" sz="10361">
                <a:solidFill>
                  <a:srgbClr val="FF931E"/>
                </a:solidFill>
                <a:latin typeface="Canva Sans Bold"/>
              </a:rPr>
              <a:t>time</a:t>
            </a:r>
            <a:r>
              <a:rPr lang="en-US" sz="10361">
                <a:solidFill>
                  <a:srgbClr val="FFFFFF"/>
                </a:solidFill>
                <a:latin typeface="Canva Sans Bold"/>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sp>
        <p:nvSpPr>
          <p:cNvPr name="Freeform 3" id="3"/>
          <p:cNvSpPr/>
          <p:nvPr/>
        </p:nvSpPr>
        <p:spPr>
          <a:xfrm flipH="false" flipV="false" rot="-10800000">
            <a:off x="17611717" y="-709699"/>
            <a:ext cx="7561508" cy="5198537"/>
          </a:xfrm>
          <a:custGeom>
            <a:avLst/>
            <a:gdLst/>
            <a:ahLst/>
            <a:cxnLst/>
            <a:rect r="r" b="b" t="t" l="l"/>
            <a:pathLst>
              <a:path h="5198537" w="7561508">
                <a:moveTo>
                  <a:pt x="0" y="0"/>
                </a:moveTo>
                <a:lnTo>
                  <a:pt x="7561508" y="0"/>
                </a:lnTo>
                <a:lnTo>
                  <a:pt x="7561508" y="5198537"/>
                </a:lnTo>
                <a:lnTo>
                  <a:pt x="0" y="5198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4294577" y="9114529"/>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933152" y="2837145"/>
            <a:ext cx="14405367" cy="3702065"/>
          </a:xfrm>
          <a:prstGeom prst="rect">
            <a:avLst/>
          </a:prstGeom>
        </p:spPr>
        <p:txBody>
          <a:bodyPr anchor="t" rtlCol="false" tIns="0" lIns="0" bIns="0" rIns="0">
            <a:spAutoFit/>
          </a:bodyPr>
          <a:lstStyle/>
          <a:p>
            <a:pPr algn="ctr">
              <a:lnSpc>
                <a:spcPts val="14874"/>
              </a:lnSpc>
            </a:pPr>
            <a:r>
              <a:rPr lang="en-US" sz="10624">
                <a:solidFill>
                  <a:srgbClr val="FFFFFF"/>
                </a:solidFill>
                <a:latin typeface="Canva Sans Bold"/>
              </a:rPr>
              <a:t>String Built-in</a:t>
            </a:r>
          </a:p>
          <a:p>
            <a:pPr algn="ctr">
              <a:lnSpc>
                <a:spcPts val="14874"/>
              </a:lnSpc>
            </a:pPr>
            <a:r>
              <a:rPr lang="en-US" sz="10624">
                <a:solidFill>
                  <a:srgbClr val="FFFFFF"/>
                </a:solidFill>
                <a:latin typeface="Canva Sans Bold"/>
              </a:rPr>
              <a:t> Methods</a:t>
            </a:r>
          </a:p>
        </p:txBody>
      </p:sp>
      <p:sp>
        <p:nvSpPr>
          <p:cNvPr name="Freeform 6" id="6"/>
          <p:cNvSpPr/>
          <p:nvPr/>
        </p:nvSpPr>
        <p:spPr>
          <a:xfrm flipH="false" flipV="false" rot="0">
            <a:off x="15634788" y="3393796"/>
            <a:ext cx="2381330" cy="1393078"/>
          </a:xfrm>
          <a:custGeom>
            <a:avLst/>
            <a:gdLst/>
            <a:ahLst/>
            <a:cxnLst/>
            <a:rect r="r" b="b" t="t" l="l"/>
            <a:pathLst>
              <a:path h="1393078" w="2381330">
                <a:moveTo>
                  <a:pt x="0" y="0"/>
                </a:moveTo>
                <a:lnTo>
                  <a:pt x="2381329" y="0"/>
                </a:lnTo>
                <a:lnTo>
                  <a:pt x="2381329" y="1393078"/>
                </a:lnTo>
                <a:lnTo>
                  <a:pt x="0" y="13930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sp>
        <p:nvSpPr>
          <p:cNvPr name="Freeform 3" id="3"/>
          <p:cNvSpPr/>
          <p:nvPr/>
        </p:nvSpPr>
        <p:spPr>
          <a:xfrm flipH="false" flipV="false" rot="-10800000">
            <a:off x="17611717" y="-709699"/>
            <a:ext cx="7561508" cy="5198537"/>
          </a:xfrm>
          <a:custGeom>
            <a:avLst/>
            <a:gdLst/>
            <a:ahLst/>
            <a:cxnLst/>
            <a:rect r="r" b="b" t="t" l="l"/>
            <a:pathLst>
              <a:path h="5198537" w="7561508">
                <a:moveTo>
                  <a:pt x="0" y="0"/>
                </a:moveTo>
                <a:lnTo>
                  <a:pt x="7561508" y="0"/>
                </a:lnTo>
                <a:lnTo>
                  <a:pt x="7561508" y="5198537"/>
                </a:lnTo>
                <a:lnTo>
                  <a:pt x="0" y="5198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4294577" y="9114529"/>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39067" y="-171450"/>
            <a:ext cx="13209866"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String Inbuilt Method...</a:t>
            </a:r>
          </a:p>
        </p:txBody>
      </p:sp>
      <p:grpSp>
        <p:nvGrpSpPr>
          <p:cNvPr name="Group 6" id="6"/>
          <p:cNvGrpSpPr/>
          <p:nvPr/>
        </p:nvGrpSpPr>
        <p:grpSpPr>
          <a:xfrm rot="0">
            <a:off x="0" y="1981988"/>
            <a:ext cx="4275914" cy="3664684"/>
            <a:chOff x="0" y="0"/>
            <a:chExt cx="5701218" cy="4886245"/>
          </a:xfrm>
        </p:grpSpPr>
        <p:sp>
          <p:nvSpPr>
            <p:cNvPr name="Freeform 7" id="7"/>
            <p:cNvSpPr/>
            <p:nvPr/>
          </p:nvSpPr>
          <p:spPr>
            <a:xfrm flipH="false" flipV="false" rot="0">
              <a:off x="0" y="0"/>
              <a:ext cx="5701218" cy="4781897"/>
            </a:xfrm>
            <a:custGeom>
              <a:avLst/>
              <a:gdLst/>
              <a:ahLst/>
              <a:cxnLst/>
              <a:rect r="r" b="b" t="t" l="l"/>
              <a:pathLst>
                <a:path h="4781897" w="5701218">
                  <a:moveTo>
                    <a:pt x="0" y="0"/>
                  </a:moveTo>
                  <a:lnTo>
                    <a:pt x="5701218" y="0"/>
                  </a:lnTo>
                  <a:lnTo>
                    <a:pt x="5701218" y="4781897"/>
                  </a:lnTo>
                  <a:lnTo>
                    <a:pt x="0" y="47818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32584" y="703647"/>
              <a:ext cx="5036051" cy="2206614"/>
            </a:xfrm>
            <a:prstGeom prst="rect">
              <a:avLst/>
            </a:prstGeom>
          </p:spPr>
          <p:txBody>
            <a:bodyPr anchor="t" rtlCol="false" tIns="0" lIns="0" bIns="0" rIns="0">
              <a:spAutoFit/>
            </a:bodyPr>
            <a:lstStyle/>
            <a:p>
              <a:pPr algn="ctr">
                <a:lnSpc>
                  <a:spcPts val="4491"/>
                </a:lnSpc>
                <a:spcBef>
                  <a:spcPct val="0"/>
                </a:spcBef>
              </a:pPr>
              <a:r>
                <a:rPr lang="en-US" sz="3208">
                  <a:solidFill>
                    <a:srgbClr val="FFFFFF"/>
                  </a:solidFill>
                  <a:latin typeface="Celandine"/>
                </a:rPr>
                <a:t>Who will help me to store and organize this data</a:t>
              </a:r>
            </a:p>
          </p:txBody>
        </p:sp>
        <p:sp>
          <p:nvSpPr>
            <p:cNvPr name="Freeform 9" id="9"/>
            <p:cNvSpPr/>
            <p:nvPr/>
          </p:nvSpPr>
          <p:spPr>
            <a:xfrm flipH="false" flipV="false" rot="0">
              <a:off x="0" y="104348"/>
              <a:ext cx="5701218" cy="4781897"/>
            </a:xfrm>
            <a:custGeom>
              <a:avLst/>
              <a:gdLst/>
              <a:ahLst/>
              <a:cxnLst/>
              <a:rect r="r" b="b" t="t" l="l"/>
              <a:pathLst>
                <a:path h="4781897" w="5701218">
                  <a:moveTo>
                    <a:pt x="0" y="0"/>
                  </a:moveTo>
                  <a:lnTo>
                    <a:pt x="5701218" y="0"/>
                  </a:lnTo>
                  <a:lnTo>
                    <a:pt x="5701218" y="4781897"/>
                  </a:lnTo>
                  <a:lnTo>
                    <a:pt x="0" y="47818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32584" y="386436"/>
              <a:ext cx="5036051" cy="764471"/>
            </a:xfrm>
            <a:prstGeom prst="rect">
              <a:avLst/>
            </a:prstGeom>
          </p:spPr>
          <p:txBody>
            <a:bodyPr anchor="t" rtlCol="false" tIns="0" lIns="0" bIns="0" rIns="0">
              <a:spAutoFit/>
            </a:bodyPr>
            <a:lstStyle/>
            <a:p>
              <a:pPr algn="ctr">
                <a:lnSpc>
                  <a:spcPts val="4491"/>
                </a:lnSpc>
                <a:spcBef>
                  <a:spcPct val="0"/>
                </a:spcBef>
              </a:pPr>
              <a:r>
                <a:rPr lang="en-US" sz="3208">
                  <a:solidFill>
                    <a:srgbClr val="FFFFFF"/>
                  </a:solidFill>
                  <a:latin typeface="Arial"/>
                </a:rPr>
                <a:t>string.capitalize()</a:t>
              </a:r>
            </a:p>
          </p:txBody>
        </p:sp>
        <p:sp>
          <p:nvSpPr>
            <p:cNvPr name="TextBox 11" id="11"/>
            <p:cNvSpPr txBox="true"/>
            <p:nvPr/>
          </p:nvSpPr>
          <p:spPr>
            <a:xfrm rot="0">
              <a:off x="654261" y="1283980"/>
              <a:ext cx="3995834" cy="2243501"/>
            </a:xfrm>
            <a:prstGeom prst="rect">
              <a:avLst/>
            </a:prstGeom>
          </p:spPr>
          <p:txBody>
            <a:bodyPr anchor="t" rtlCol="false" tIns="0" lIns="0" bIns="0" rIns="0">
              <a:spAutoFit/>
            </a:bodyPr>
            <a:lstStyle/>
            <a:p>
              <a:pPr algn="ctr">
                <a:lnSpc>
                  <a:spcPts val="4513"/>
                </a:lnSpc>
                <a:spcBef>
                  <a:spcPct val="0"/>
                </a:spcBef>
              </a:pPr>
              <a:r>
                <a:rPr lang="en-US" sz="3223">
                  <a:solidFill>
                    <a:srgbClr val="FFFFFF"/>
                  </a:solidFill>
                  <a:latin typeface="Tex Gyre Termes"/>
                </a:rPr>
                <a:t>Converts the first character to upper case</a:t>
              </a:r>
            </a:p>
          </p:txBody>
        </p:sp>
      </p:grpSp>
      <p:grpSp>
        <p:nvGrpSpPr>
          <p:cNvPr name="Group 12" id="12"/>
          <p:cNvGrpSpPr/>
          <p:nvPr/>
        </p:nvGrpSpPr>
        <p:grpSpPr>
          <a:xfrm rot="0">
            <a:off x="-158400" y="6804656"/>
            <a:ext cx="4592715" cy="3930401"/>
            <a:chOff x="0" y="0"/>
            <a:chExt cx="6123620" cy="5240535"/>
          </a:xfrm>
        </p:grpSpPr>
        <p:sp>
          <p:nvSpPr>
            <p:cNvPr name="Freeform 13" id="13"/>
            <p:cNvSpPr/>
            <p:nvPr/>
          </p:nvSpPr>
          <p:spPr>
            <a:xfrm flipH="false" flipV="false" rot="0">
              <a:off x="328301" y="0"/>
              <a:ext cx="5701218" cy="4781897"/>
            </a:xfrm>
            <a:custGeom>
              <a:avLst/>
              <a:gdLst/>
              <a:ahLst/>
              <a:cxnLst/>
              <a:rect r="r" b="b" t="t" l="l"/>
              <a:pathLst>
                <a:path h="4781897" w="5701218">
                  <a:moveTo>
                    <a:pt x="0" y="0"/>
                  </a:moveTo>
                  <a:lnTo>
                    <a:pt x="5701219" y="0"/>
                  </a:lnTo>
                  <a:lnTo>
                    <a:pt x="5701219" y="4781897"/>
                  </a:lnTo>
                  <a:lnTo>
                    <a:pt x="0" y="47818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660885" y="703647"/>
              <a:ext cx="5036051" cy="2206614"/>
            </a:xfrm>
            <a:prstGeom prst="rect">
              <a:avLst/>
            </a:prstGeom>
          </p:spPr>
          <p:txBody>
            <a:bodyPr anchor="t" rtlCol="false" tIns="0" lIns="0" bIns="0" rIns="0">
              <a:spAutoFit/>
            </a:bodyPr>
            <a:lstStyle/>
            <a:p>
              <a:pPr algn="ctr">
                <a:lnSpc>
                  <a:spcPts val="4491"/>
                </a:lnSpc>
                <a:spcBef>
                  <a:spcPct val="0"/>
                </a:spcBef>
              </a:pPr>
              <a:r>
                <a:rPr lang="en-US" sz="3208">
                  <a:solidFill>
                    <a:srgbClr val="FFFFFF"/>
                  </a:solidFill>
                  <a:latin typeface="Celandine"/>
                </a:rPr>
                <a:t>Who will help me to store and organize this data</a:t>
              </a:r>
            </a:p>
          </p:txBody>
        </p:sp>
        <p:sp>
          <p:nvSpPr>
            <p:cNvPr name="Freeform 15" id="15"/>
            <p:cNvSpPr/>
            <p:nvPr/>
          </p:nvSpPr>
          <p:spPr>
            <a:xfrm flipH="false" flipV="false" rot="0">
              <a:off x="0" y="104348"/>
              <a:ext cx="6123620" cy="5136186"/>
            </a:xfrm>
            <a:custGeom>
              <a:avLst/>
              <a:gdLst/>
              <a:ahLst/>
              <a:cxnLst/>
              <a:rect r="r" b="b" t="t" l="l"/>
              <a:pathLst>
                <a:path h="5136186" w="6123620">
                  <a:moveTo>
                    <a:pt x="0" y="0"/>
                  </a:moveTo>
                  <a:lnTo>
                    <a:pt x="6123620" y="0"/>
                  </a:lnTo>
                  <a:lnTo>
                    <a:pt x="6123620" y="5136187"/>
                  </a:lnTo>
                  <a:lnTo>
                    <a:pt x="0" y="51361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660885" y="430778"/>
              <a:ext cx="5036051" cy="697796"/>
            </a:xfrm>
            <a:prstGeom prst="rect">
              <a:avLst/>
            </a:prstGeom>
          </p:spPr>
          <p:txBody>
            <a:bodyPr anchor="t" rtlCol="false" tIns="0" lIns="0" bIns="0" rIns="0">
              <a:spAutoFit/>
            </a:bodyPr>
            <a:lstStyle/>
            <a:p>
              <a:pPr algn="ctr">
                <a:lnSpc>
                  <a:spcPts val="4491"/>
                </a:lnSpc>
                <a:spcBef>
                  <a:spcPct val="0"/>
                </a:spcBef>
              </a:pPr>
              <a:r>
                <a:rPr lang="en-US" sz="3208">
                  <a:solidFill>
                    <a:srgbClr val="FFFFFF"/>
                  </a:solidFill>
                  <a:latin typeface="Tex Gyre Termes"/>
                </a:rPr>
                <a:t>string.lower()</a:t>
              </a:r>
            </a:p>
          </p:txBody>
        </p:sp>
        <p:sp>
          <p:nvSpPr>
            <p:cNvPr name="TextBox 17" id="17"/>
            <p:cNvSpPr txBox="true"/>
            <p:nvPr/>
          </p:nvSpPr>
          <p:spPr>
            <a:xfrm rot="0">
              <a:off x="234201" y="1429591"/>
              <a:ext cx="5889419" cy="1678739"/>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Converts a string into lower case</a:t>
              </a:r>
            </a:p>
          </p:txBody>
        </p:sp>
      </p:grpSp>
      <p:grpSp>
        <p:nvGrpSpPr>
          <p:cNvPr name="Group 18" id="18"/>
          <p:cNvGrpSpPr/>
          <p:nvPr/>
        </p:nvGrpSpPr>
        <p:grpSpPr>
          <a:xfrm rot="0">
            <a:off x="4492614" y="1966033"/>
            <a:ext cx="4417064" cy="3904241"/>
            <a:chOff x="0" y="0"/>
            <a:chExt cx="5889419" cy="5205654"/>
          </a:xfrm>
        </p:grpSpPr>
        <p:sp>
          <p:nvSpPr>
            <p:cNvPr name="Freeform 19" id="19"/>
            <p:cNvSpPr/>
            <p:nvPr/>
          </p:nvSpPr>
          <p:spPr>
            <a:xfrm flipH="false" flipV="false" rot="0">
              <a:off x="0" y="0"/>
              <a:ext cx="5889419" cy="4939750"/>
            </a:xfrm>
            <a:custGeom>
              <a:avLst/>
              <a:gdLst/>
              <a:ahLst/>
              <a:cxnLst/>
              <a:rect r="r" b="b" t="t" l="l"/>
              <a:pathLst>
                <a:path h="4939750" w="5889419">
                  <a:moveTo>
                    <a:pt x="0" y="0"/>
                  </a:moveTo>
                  <a:lnTo>
                    <a:pt x="5889419" y="0"/>
                  </a:lnTo>
                  <a:lnTo>
                    <a:pt x="5889419" y="4939750"/>
                  </a:lnTo>
                  <a:lnTo>
                    <a:pt x="0" y="49397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343563" y="719236"/>
              <a:ext cx="5202293" cy="2287094"/>
            </a:xfrm>
            <a:prstGeom prst="rect">
              <a:avLst/>
            </a:prstGeom>
          </p:spPr>
          <p:txBody>
            <a:bodyPr anchor="t" rtlCol="false" tIns="0" lIns="0" bIns="0" rIns="0">
              <a:spAutoFit/>
            </a:bodyPr>
            <a:lstStyle/>
            <a:p>
              <a:pPr algn="ctr">
                <a:lnSpc>
                  <a:spcPts val="4639"/>
                </a:lnSpc>
                <a:spcBef>
                  <a:spcPct val="0"/>
                </a:spcBef>
              </a:pPr>
              <a:r>
                <a:rPr lang="en-US" sz="3314">
                  <a:solidFill>
                    <a:srgbClr val="FFFFFF"/>
                  </a:solidFill>
                  <a:latin typeface="Celandine"/>
                </a:rPr>
                <a:t>Who will help me to store and organize this data</a:t>
              </a:r>
            </a:p>
          </p:txBody>
        </p:sp>
        <p:sp>
          <p:nvSpPr>
            <p:cNvPr name="Freeform 21" id="21"/>
            <p:cNvSpPr/>
            <p:nvPr/>
          </p:nvSpPr>
          <p:spPr>
            <a:xfrm flipH="false" flipV="false" rot="0">
              <a:off x="0" y="107793"/>
              <a:ext cx="5889419" cy="4939750"/>
            </a:xfrm>
            <a:custGeom>
              <a:avLst/>
              <a:gdLst/>
              <a:ahLst/>
              <a:cxnLst/>
              <a:rect r="r" b="b" t="t" l="l"/>
              <a:pathLst>
                <a:path h="4939750" w="5889419">
                  <a:moveTo>
                    <a:pt x="0" y="0"/>
                  </a:moveTo>
                  <a:lnTo>
                    <a:pt x="5889419" y="0"/>
                  </a:lnTo>
                  <a:lnTo>
                    <a:pt x="5889419" y="4939750"/>
                  </a:lnTo>
                  <a:lnTo>
                    <a:pt x="0" y="49397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343563" y="296019"/>
              <a:ext cx="5202293" cy="729134"/>
            </a:xfrm>
            <a:prstGeom prst="rect">
              <a:avLst/>
            </a:prstGeom>
          </p:spPr>
          <p:txBody>
            <a:bodyPr anchor="t" rtlCol="false" tIns="0" lIns="0" bIns="0" rIns="0">
              <a:spAutoFit/>
            </a:bodyPr>
            <a:lstStyle/>
            <a:p>
              <a:pPr algn="ctr">
                <a:lnSpc>
                  <a:spcPts val="4639"/>
                </a:lnSpc>
                <a:spcBef>
                  <a:spcPct val="0"/>
                </a:spcBef>
              </a:pPr>
              <a:r>
                <a:rPr lang="en-US" sz="3314">
                  <a:solidFill>
                    <a:srgbClr val="FFFFFF"/>
                  </a:solidFill>
                  <a:latin typeface="Tex Gyre Termes"/>
                </a:rPr>
                <a:t>String.upper()</a:t>
              </a:r>
            </a:p>
          </p:txBody>
        </p:sp>
        <p:sp>
          <p:nvSpPr>
            <p:cNvPr name="TextBox 23" id="23"/>
            <p:cNvSpPr txBox="true"/>
            <p:nvPr/>
          </p:nvSpPr>
          <p:spPr>
            <a:xfrm rot="0">
              <a:off x="0" y="4938319"/>
              <a:ext cx="5889419" cy="267335"/>
            </a:xfrm>
            <a:prstGeom prst="rect">
              <a:avLst/>
            </a:prstGeom>
          </p:spPr>
          <p:txBody>
            <a:bodyPr anchor="t" rtlCol="false" tIns="0" lIns="0" bIns="0" rIns="0">
              <a:spAutoFit/>
            </a:bodyPr>
            <a:lstStyle/>
            <a:p>
              <a:pPr algn="ctr" marL="0" indent="0" lvl="0">
                <a:lnSpc>
                  <a:spcPts val="1679"/>
                </a:lnSpc>
                <a:spcBef>
                  <a:spcPct val="0"/>
                </a:spcBef>
              </a:pPr>
              <a:r>
                <a:rPr lang="en-US" sz="1200" strike="noStrike" u="none">
                  <a:solidFill>
                    <a:srgbClr val="000000"/>
                  </a:solidFill>
                  <a:latin typeface="Tex Gyre Termes"/>
                </a:rPr>
                <a:t>Tex Gyre Termes</a:t>
              </a:r>
            </a:p>
          </p:txBody>
        </p:sp>
        <p:sp>
          <p:nvSpPr>
            <p:cNvPr name="TextBox 24" id="24"/>
            <p:cNvSpPr txBox="true"/>
            <p:nvPr/>
          </p:nvSpPr>
          <p:spPr>
            <a:xfrm rot="0">
              <a:off x="809888" y="1302393"/>
              <a:ext cx="4693461" cy="1678739"/>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Converts a string into upper case</a:t>
              </a:r>
            </a:p>
          </p:txBody>
        </p:sp>
      </p:grpSp>
      <p:grpSp>
        <p:nvGrpSpPr>
          <p:cNvPr name="Group 25" id="25"/>
          <p:cNvGrpSpPr/>
          <p:nvPr/>
        </p:nvGrpSpPr>
        <p:grpSpPr>
          <a:xfrm rot="0">
            <a:off x="4492614" y="6804656"/>
            <a:ext cx="4745272" cy="4066948"/>
            <a:chOff x="0" y="0"/>
            <a:chExt cx="6327029" cy="5422598"/>
          </a:xfrm>
        </p:grpSpPr>
        <p:sp>
          <p:nvSpPr>
            <p:cNvPr name="Freeform 26" id="26"/>
            <p:cNvSpPr/>
            <p:nvPr/>
          </p:nvSpPr>
          <p:spPr>
            <a:xfrm flipH="false" flipV="false" rot="0">
              <a:off x="0" y="0"/>
              <a:ext cx="6327029" cy="5306795"/>
            </a:xfrm>
            <a:custGeom>
              <a:avLst/>
              <a:gdLst/>
              <a:ahLst/>
              <a:cxnLst/>
              <a:rect r="r" b="b" t="t" l="l"/>
              <a:pathLst>
                <a:path h="5306795" w="6327029">
                  <a:moveTo>
                    <a:pt x="0" y="0"/>
                  </a:moveTo>
                  <a:lnTo>
                    <a:pt x="6327029" y="0"/>
                  </a:lnTo>
                  <a:lnTo>
                    <a:pt x="6327029" y="5306795"/>
                  </a:lnTo>
                  <a:lnTo>
                    <a:pt x="0" y="53067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369091" y="777633"/>
              <a:ext cx="5588847" cy="2452081"/>
            </a:xfrm>
            <a:prstGeom prst="rect">
              <a:avLst/>
            </a:prstGeom>
          </p:spPr>
          <p:txBody>
            <a:bodyPr anchor="t" rtlCol="false" tIns="0" lIns="0" bIns="0" rIns="0">
              <a:spAutoFit/>
            </a:bodyPr>
            <a:lstStyle/>
            <a:p>
              <a:pPr algn="ctr">
                <a:lnSpc>
                  <a:spcPts val="4984"/>
                </a:lnSpc>
                <a:spcBef>
                  <a:spcPct val="0"/>
                </a:spcBef>
              </a:pPr>
              <a:r>
                <a:rPr lang="en-US" sz="3560">
                  <a:solidFill>
                    <a:srgbClr val="FFFFFF"/>
                  </a:solidFill>
                  <a:latin typeface="Celandine"/>
                </a:rPr>
                <a:t>Who will help me to store and organize this data</a:t>
              </a:r>
            </a:p>
          </p:txBody>
        </p:sp>
        <p:sp>
          <p:nvSpPr>
            <p:cNvPr name="Freeform 28" id="28"/>
            <p:cNvSpPr/>
            <p:nvPr/>
          </p:nvSpPr>
          <p:spPr>
            <a:xfrm flipH="false" flipV="false" rot="0">
              <a:off x="0" y="115803"/>
              <a:ext cx="6327029" cy="5306795"/>
            </a:xfrm>
            <a:custGeom>
              <a:avLst/>
              <a:gdLst/>
              <a:ahLst/>
              <a:cxnLst/>
              <a:rect r="r" b="b" t="t" l="l"/>
              <a:pathLst>
                <a:path h="5306795" w="6327029">
                  <a:moveTo>
                    <a:pt x="0" y="0"/>
                  </a:moveTo>
                  <a:lnTo>
                    <a:pt x="6327029" y="0"/>
                  </a:lnTo>
                  <a:lnTo>
                    <a:pt x="6327029" y="5306795"/>
                  </a:lnTo>
                  <a:lnTo>
                    <a:pt x="0" y="53067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9" id="29"/>
            <p:cNvSpPr txBox="true"/>
            <p:nvPr/>
          </p:nvSpPr>
          <p:spPr>
            <a:xfrm rot="0">
              <a:off x="369091" y="401174"/>
              <a:ext cx="5588847" cy="784295"/>
            </a:xfrm>
            <a:prstGeom prst="rect">
              <a:avLst/>
            </a:prstGeom>
          </p:spPr>
          <p:txBody>
            <a:bodyPr anchor="t" rtlCol="false" tIns="0" lIns="0" bIns="0" rIns="0">
              <a:spAutoFit/>
            </a:bodyPr>
            <a:lstStyle/>
            <a:p>
              <a:pPr algn="ctr">
                <a:lnSpc>
                  <a:spcPts val="4984"/>
                </a:lnSpc>
                <a:spcBef>
                  <a:spcPct val="0"/>
                </a:spcBef>
              </a:pPr>
              <a:r>
                <a:rPr lang="en-US" sz="3560">
                  <a:solidFill>
                    <a:srgbClr val="FFFFFF"/>
                  </a:solidFill>
                  <a:latin typeface="Tex Gyre Termes"/>
                </a:rPr>
                <a:t>string.replace(f,r)</a:t>
              </a:r>
            </a:p>
          </p:txBody>
        </p:sp>
        <p:sp>
          <p:nvSpPr>
            <p:cNvPr name="TextBox 30" id="30"/>
            <p:cNvSpPr txBox="true"/>
            <p:nvPr/>
          </p:nvSpPr>
          <p:spPr>
            <a:xfrm rot="0">
              <a:off x="714338" y="1308229"/>
              <a:ext cx="4898353" cy="2108289"/>
            </a:xfrm>
            <a:prstGeom prst="rect">
              <a:avLst/>
            </a:prstGeom>
          </p:spPr>
          <p:txBody>
            <a:bodyPr anchor="t" rtlCol="false" tIns="0" lIns="0" bIns="0" rIns="0">
              <a:spAutoFit/>
            </a:bodyPr>
            <a:lstStyle/>
            <a:p>
              <a:pPr algn="ctr">
                <a:lnSpc>
                  <a:spcPts val="4286"/>
                </a:lnSpc>
                <a:spcBef>
                  <a:spcPct val="0"/>
                </a:spcBef>
              </a:pPr>
              <a:r>
                <a:rPr lang="en-US" sz="3061">
                  <a:solidFill>
                    <a:srgbClr val="FFFFFF"/>
                  </a:solidFill>
                  <a:latin typeface="Tex Gyre Termes"/>
                </a:rPr>
                <a:t>specified value is replaced with a specified value</a:t>
              </a:r>
            </a:p>
          </p:txBody>
        </p:sp>
      </p:grpSp>
      <p:sp>
        <p:nvSpPr>
          <p:cNvPr name="Freeform 31" id="31"/>
          <p:cNvSpPr/>
          <p:nvPr/>
        </p:nvSpPr>
        <p:spPr>
          <a:xfrm flipH="false" flipV="false" rot="0">
            <a:off x="8914086" y="1856628"/>
            <a:ext cx="4668142" cy="3915404"/>
          </a:xfrm>
          <a:custGeom>
            <a:avLst/>
            <a:gdLst/>
            <a:ahLst/>
            <a:cxnLst/>
            <a:rect r="r" b="b" t="t" l="l"/>
            <a:pathLst>
              <a:path h="3915404" w="4668142">
                <a:moveTo>
                  <a:pt x="0" y="0"/>
                </a:moveTo>
                <a:lnTo>
                  <a:pt x="4668142" y="0"/>
                </a:lnTo>
                <a:lnTo>
                  <a:pt x="4668142" y="3915404"/>
                </a:lnTo>
                <a:lnTo>
                  <a:pt x="0" y="39154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2" id="32"/>
          <p:cNvSpPr txBox="true"/>
          <p:nvPr/>
        </p:nvSpPr>
        <p:spPr>
          <a:xfrm rot="0">
            <a:off x="9144000" y="1905788"/>
            <a:ext cx="4123504" cy="606360"/>
          </a:xfrm>
          <a:prstGeom prst="rect">
            <a:avLst/>
          </a:prstGeom>
        </p:spPr>
        <p:txBody>
          <a:bodyPr anchor="t" rtlCol="false" tIns="0" lIns="0" bIns="0" rIns="0">
            <a:spAutoFit/>
          </a:bodyPr>
          <a:lstStyle/>
          <a:p>
            <a:pPr algn="ctr">
              <a:lnSpc>
                <a:spcPts val="4903"/>
              </a:lnSpc>
              <a:spcBef>
                <a:spcPct val="0"/>
              </a:spcBef>
            </a:pPr>
            <a:r>
              <a:rPr lang="en-US" sz="3502">
                <a:solidFill>
                  <a:srgbClr val="FFFFFF"/>
                </a:solidFill>
                <a:latin typeface="Tex Gyre Termes"/>
              </a:rPr>
              <a:t>String.index()</a:t>
            </a:r>
          </a:p>
        </p:txBody>
      </p:sp>
      <p:sp>
        <p:nvSpPr>
          <p:cNvPr name="TextBox 33" id="33"/>
          <p:cNvSpPr txBox="true"/>
          <p:nvPr/>
        </p:nvSpPr>
        <p:spPr>
          <a:xfrm rot="0">
            <a:off x="9705872" y="2788993"/>
            <a:ext cx="3084571" cy="2003050"/>
          </a:xfrm>
          <a:prstGeom prst="rect">
            <a:avLst/>
          </a:prstGeom>
        </p:spPr>
        <p:txBody>
          <a:bodyPr anchor="t" rtlCol="false" tIns="0" lIns="0" bIns="0" rIns="0">
            <a:spAutoFit/>
          </a:bodyPr>
          <a:lstStyle/>
          <a:p>
            <a:pPr algn="ctr">
              <a:lnSpc>
                <a:spcPts val="4035"/>
              </a:lnSpc>
              <a:spcBef>
                <a:spcPct val="0"/>
              </a:spcBef>
            </a:pPr>
            <a:r>
              <a:rPr lang="en-US" sz="2882">
                <a:solidFill>
                  <a:srgbClr val="FFFFFF"/>
                </a:solidFill>
                <a:latin typeface="Tex Gyre Termes"/>
              </a:rPr>
              <a:t>returns the position of spespecified value where it was found</a:t>
            </a:r>
          </a:p>
        </p:txBody>
      </p:sp>
      <p:grpSp>
        <p:nvGrpSpPr>
          <p:cNvPr name="Group 34" id="34"/>
          <p:cNvGrpSpPr/>
          <p:nvPr/>
        </p:nvGrpSpPr>
        <p:grpSpPr>
          <a:xfrm rot="0">
            <a:off x="13582228" y="1824282"/>
            <a:ext cx="4412993" cy="3701398"/>
            <a:chOff x="0" y="0"/>
            <a:chExt cx="5883991" cy="4935198"/>
          </a:xfrm>
        </p:grpSpPr>
        <p:sp>
          <p:nvSpPr>
            <p:cNvPr name="Freeform 35" id="35"/>
            <p:cNvSpPr/>
            <p:nvPr/>
          </p:nvSpPr>
          <p:spPr>
            <a:xfrm flipH="false" flipV="false" rot="0">
              <a:off x="0" y="0"/>
              <a:ext cx="5883991" cy="4935198"/>
            </a:xfrm>
            <a:custGeom>
              <a:avLst/>
              <a:gdLst/>
              <a:ahLst/>
              <a:cxnLst/>
              <a:rect r="r" b="b" t="t" l="l"/>
              <a:pathLst>
                <a:path h="4935198" w="5883991">
                  <a:moveTo>
                    <a:pt x="0" y="0"/>
                  </a:moveTo>
                  <a:lnTo>
                    <a:pt x="5883991" y="0"/>
                  </a:lnTo>
                  <a:lnTo>
                    <a:pt x="5883991" y="4935198"/>
                  </a:lnTo>
                  <a:lnTo>
                    <a:pt x="0" y="49351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6" id="36"/>
            <p:cNvSpPr txBox="true"/>
            <p:nvPr/>
          </p:nvSpPr>
          <p:spPr>
            <a:xfrm rot="0">
              <a:off x="1003165" y="497040"/>
              <a:ext cx="4320699" cy="762054"/>
            </a:xfrm>
            <a:prstGeom prst="rect">
              <a:avLst/>
            </a:prstGeom>
          </p:spPr>
          <p:txBody>
            <a:bodyPr anchor="t" rtlCol="false" tIns="0" lIns="0" bIns="0" rIns="0">
              <a:spAutoFit/>
            </a:bodyPr>
            <a:lstStyle/>
            <a:p>
              <a:pPr algn="ctr">
                <a:lnSpc>
                  <a:spcPts val="4854"/>
                </a:lnSpc>
                <a:spcBef>
                  <a:spcPct val="0"/>
                </a:spcBef>
              </a:pPr>
              <a:r>
                <a:rPr lang="en-US" sz="3467">
                  <a:solidFill>
                    <a:srgbClr val="FFFFFF"/>
                  </a:solidFill>
                  <a:latin typeface="Tex Gyre Termes Bold"/>
                </a:rPr>
                <a:t>string.swapcase()</a:t>
              </a:r>
            </a:p>
          </p:txBody>
        </p:sp>
        <p:sp>
          <p:nvSpPr>
            <p:cNvPr name="TextBox 37" id="37"/>
            <p:cNvSpPr txBox="true"/>
            <p:nvPr/>
          </p:nvSpPr>
          <p:spPr>
            <a:xfrm rot="0">
              <a:off x="688511" y="1621858"/>
              <a:ext cx="4950007" cy="1643857"/>
            </a:xfrm>
            <a:prstGeom prst="rect">
              <a:avLst/>
            </a:prstGeom>
          </p:spPr>
          <p:txBody>
            <a:bodyPr anchor="t" rtlCol="false" tIns="0" lIns="0" bIns="0" rIns="0">
              <a:spAutoFit/>
            </a:bodyPr>
            <a:lstStyle/>
            <a:p>
              <a:pPr algn="ctr">
                <a:lnSpc>
                  <a:spcPts val="3314"/>
                </a:lnSpc>
                <a:spcBef>
                  <a:spcPct val="0"/>
                </a:spcBef>
              </a:pPr>
              <a:r>
                <a:rPr lang="en-US" sz="2367">
                  <a:solidFill>
                    <a:srgbClr val="FFFFFF"/>
                  </a:solidFill>
                  <a:latin typeface="Tex Gyre Termes Bold"/>
                </a:rPr>
                <a:t>Swaps cases, lower case becomes upper case and vice versa</a:t>
              </a:r>
            </a:p>
          </p:txBody>
        </p:sp>
      </p:grpSp>
      <p:sp>
        <p:nvSpPr>
          <p:cNvPr name="Freeform 38" id="38"/>
          <p:cNvSpPr/>
          <p:nvPr/>
        </p:nvSpPr>
        <p:spPr>
          <a:xfrm flipH="false" flipV="false" rot="0">
            <a:off x="9237885" y="6804656"/>
            <a:ext cx="4412993" cy="3701398"/>
          </a:xfrm>
          <a:custGeom>
            <a:avLst/>
            <a:gdLst/>
            <a:ahLst/>
            <a:cxnLst/>
            <a:rect r="r" b="b" t="t" l="l"/>
            <a:pathLst>
              <a:path h="3701398" w="4412993">
                <a:moveTo>
                  <a:pt x="0" y="0"/>
                </a:moveTo>
                <a:lnTo>
                  <a:pt x="4412994" y="0"/>
                </a:lnTo>
                <a:lnTo>
                  <a:pt x="4412994" y="3701398"/>
                </a:lnTo>
                <a:lnTo>
                  <a:pt x="0" y="3701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9" id="39"/>
          <p:cNvSpPr txBox="true"/>
          <p:nvPr/>
        </p:nvSpPr>
        <p:spPr>
          <a:xfrm rot="0">
            <a:off x="9990259" y="7160767"/>
            <a:ext cx="3240524" cy="588209"/>
          </a:xfrm>
          <a:prstGeom prst="rect">
            <a:avLst/>
          </a:prstGeom>
        </p:spPr>
        <p:txBody>
          <a:bodyPr anchor="t" rtlCol="false" tIns="0" lIns="0" bIns="0" rIns="0">
            <a:spAutoFit/>
          </a:bodyPr>
          <a:lstStyle/>
          <a:p>
            <a:pPr algn="ctr">
              <a:lnSpc>
                <a:spcPts val="4854"/>
              </a:lnSpc>
              <a:spcBef>
                <a:spcPct val="0"/>
              </a:spcBef>
            </a:pPr>
            <a:r>
              <a:rPr lang="en-US" sz="3467">
                <a:solidFill>
                  <a:srgbClr val="FFFFFF"/>
                </a:solidFill>
                <a:latin typeface="Tex Gyre Termes Bold"/>
              </a:rPr>
              <a:t>string.swapcase()</a:t>
            </a:r>
          </a:p>
        </p:txBody>
      </p:sp>
      <p:sp>
        <p:nvSpPr>
          <p:cNvPr name="TextBox 40" id="40"/>
          <p:cNvSpPr txBox="true"/>
          <p:nvPr/>
        </p:nvSpPr>
        <p:spPr>
          <a:xfrm rot="0">
            <a:off x="9754268" y="8009143"/>
            <a:ext cx="3712506" cy="1244799"/>
          </a:xfrm>
          <a:prstGeom prst="rect">
            <a:avLst/>
          </a:prstGeom>
        </p:spPr>
        <p:txBody>
          <a:bodyPr anchor="t" rtlCol="false" tIns="0" lIns="0" bIns="0" rIns="0">
            <a:spAutoFit/>
          </a:bodyPr>
          <a:lstStyle/>
          <a:p>
            <a:pPr algn="ctr">
              <a:lnSpc>
                <a:spcPts val="3314"/>
              </a:lnSpc>
              <a:spcBef>
                <a:spcPct val="0"/>
              </a:spcBef>
            </a:pPr>
            <a:r>
              <a:rPr lang="en-US" sz="2367">
                <a:solidFill>
                  <a:srgbClr val="FFFFFF"/>
                </a:solidFill>
                <a:latin typeface="Tex Gyre Termes Bold"/>
              </a:rPr>
              <a:t>Swaps cases, lower case becomes upper case and vice versa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sp>
        <p:nvSpPr>
          <p:cNvPr name="Freeform 3" id="3"/>
          <p:cNvSpPr/>
          <p:nvPr/>
        </p:nvSpPr>
        <p:spPr>
          <a:xfrm flipH="false" flipV="false" rot="-10800000">
            <a:off x="17611717" y="-709699"/>
            <a:ext cx="7561508" cy="5198537"/>
          </a:xfrm>
          <a:custGeom>
            <a:avLst/>
            <a:gdLst/>
            <a:ahLst/>
            <a:cxnLst/>
            <a:rect r="r" b="b" t="t" l="l"/>
            <a:pathLst>
              <a:path h="5198537" w="7561508">
                <a:moveTo>
                  <a:pt x="0" y="0"/>
                </a:moveTo>
                <a:lnTo>
                  <a:pt x="7561508" y="0"/>
                </a:lnTo>
                <a:lnTo>
                  <a:pt x="7561508" y="5198537"/>
                </a:lnTo>
                <a:lnTo>
                  <a:pt x="0" y="5198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4294577" y="9114529"/>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0" y="3245311"/>
            <a:ext cx="8053263" cy="2003249"/>
          </a:xfrm>
          <a:custGeom>
            <a:avLst/>
            <a:gdLst/>
            <a:ahLst/>
            <a:cxnLst/>
            <a:rect r="r" b="b" t="t" l="l"/>
            <a:pathLst>
              <a:path h="2003249" w="8053263">
                <a:moveTo>
                  <a:pt x="0" y="0"/>
                </a:moveTo>
                <a:lnTo>
                  <a:pt x="8053263" y="0"/>
                </a:lnTo>
                <a:lnTo>
                  <a:pt x="8053263" y="2003249"/>
                </a:lnTo>
                <a:lnTo>
                  <a:pt x="0" y="20032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80303" y="3841103"/>
            <a:ext cx="18288000" cy="630404"/>
          </a:xfrm>
          <a:prstGeom prst="rect">
            <a:avLst/>
          </a:prstGeom>
        </p:spPr>
        <p:txBody>
          <a:bodyPr anchor="t" rtlCol="false" tIns="0" lIns="0" bIns="0" rIns="0">
            <a:spAutoFit/>
          </a:bodyPr>
          <a:lstStyle/>
          <a:p>
            <a:pPr>
              <a:lnSpc>
                <a:spcPts val="5153"/>
              </a:lnSpc>
              <a:spcBef>
                <a:spcPct val="0"/>
              </a:spcBef>
            </a:pPr>
            <a:r>
              <a:rPr lang="en-US" sz="3680">
                <a:solidFill>
                  <a:srgbClr val="000000"/>
                </a:solidFill>
                <a:latin typeface="Tex Gyre Termes Bold"/>
              </a:rPr>
              <a:t>Here's the syntax of the join() method:</a:t>
            </a:r>
          </a:p>
        </p:txBody>
      </p:sp>
      <p:sp>
        <p:nvSpPr>
          <p:cNvPr name="AutoShape 7" id="7"/>
          <p:cNvSpPr/>
          <p:nvPr/>
        </p:nvSpPr>
        <p:spPr>
          <a:xfrm>
            <a:off x="7630912" y="4175355"/>
            <a:ext cx="3156638" cy="19050"/>
          </a:xfrm>
          <a:prstGeom prst="line">
            <a:avLst/>
          </a:prstGeom>
          <a:ln cap="flat" w="38100">
            <a:solidFill>
              <a:srgbClr val="FFFFFF"/>
            </a:solidFill>
            <a:prstDash val="solid"/>
            <a:headEnd type="none" len="sm" w="sm"/>
            <a:tailEnd type="arrow" len="sm" w="med"/>
          </a:ln>
        </p:spPr>
      </p:sp>
      <p:sp>
        <p:nvSpPr>
          <p:cNvPr name="Freeform 8" id="8"/>
          <p:cNvSpPr/>
          <p:nvPr/>
        </p:nvSpPr>
        <p:spPr>
          <a:xfrm flipH="false" flipV="false" rot="0">
            <a:off x="10937391" y="3245311"/>
            <a:ext cx="7630912" cy="1898189"/>
          </a:xfrm>
          <a:custGeom>
            <a:avLst/>
            <a:gdLst/>
            <a:ahLst/>
            <a:cxnLst/>
            <a:rect r="r" b="b" t="t" l="l"/>
            <a:pathLst>
              <a:path h="1898189" w="7630912">
                <a:moveTo>
                  <a:pt x="0" y="0"/>
                </a:moveTo>
                <a:lnTo>
                  <a:pt x="7630912" y="0"/>
                </a:lnTo>
                <a:lnTo>
                  <a:pt x="7630912" y="1898189"/>
                </a:lnTo>
                <a:lnTo>
                  <a:pt x="0" y="18981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80590" y="5966397"/>
            <a:ext cx="4216804" cy="3221204"/>
          </a:xfrm>
          <a:prstGeom prst="rect">
            <a:avLst/>
          </a:prstGeom>
        </p:spPr>
        <p:txBody>
          <a:bodyPr anchor="t" rtlCol="false" tIns="0" lIns="0" bIns="0" rIns="0">
            <a:spAutoFit/>
          </a:bodyPr>
          <a:lstStyle/>
          <a:p>
            <a:pPr>
              <a:lnSpc>
                <a:spcPts val="5153"/>
              </a:lnSpc>
              <a:spcBef>
                <a:spcPct val="0"/>
              </a:spcBef>
            </a:pPr>
            <a:r>
              <a:rPr lang="en-US" sz="3680">
                <a:solidFill>
                  <a:srgbClr val="FFFFFF"/>
                </a:solidFill>
                <a:latin typeface="Tex Gyre Termes"/>
              </a:rPr>
              <a:t>where string is the separator string and iterable is the iterable containing the elements to be joined.</a:t>
            </a:r>
          </a:p>
        </p:txBody>
      </p:sp>
      <p:sp>
        <p:nvSpPr>
          <p:cNvPr name="AutoShape 10" id="10"/>
          <p:cNvSpPr/>
          <p:nvPr/>
        </p:nvSpPr>
        <p:spPr>
          <a:xfrm flipH="true">
            <a:off x="4697394" y="4192326"/>
            <a:ext cx="6711737" cy="3422773"/>
          </a:xfrm>
          <a:prstGeom prst="line">
            <a:avLst/>
          </a:prstGeom>
          <a:ln cap="flat" w="38100">
            <a:solidFill>
              <a:srgbClr val="FFFFFF"/>
            </a:solidFill>
            <a:prstDash val="solid"/>
            <a:headEnd type="none" len="sm" w="sm"/>
            <a:tailEnd type="arrow" len="sm" w="med"/>
          </a:ln>
        </p:spPr>
      </p:sp>
      <p:sp>
        <p:nvSpPr>
          <p:cNvPr name="Freeform 11" id="11"/>
          <p:cNvSpPr/>
          <p:nvPr/>
        </p:nvSpPr>
        <p:spPr>
          <a:xfrm flipH="false" flipV="false" rot="0">
            <a:off x="280303" y="5809993"/>
            <a:ext cx="4469076" cy="4469076"/>
          </a:xfrm>
          <a:custGeom>
            <a:avLst/>
            <a:gdLst/>
            <a:ahLst/>
            <a:cxnLst/>
            <a:rect r="r" b="b" t="t" l="l"/>
            <a:pathLst>
              <a:path h="4469076" w="4469076">
                <a:moveTo>
                  <a:pt x="0" y="0"/>
                </a:moveTo>
                <a:lnTo>
                  <a:pt x="4469076" y="0"/>
                </a:lnTo>
                <a:lnTo>
                  <a:pt x="4469076" y="4469076"/>
                </a:lnTo>
                <a:lnTo>
                  <a:pt x="0" y="44690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3665458" y="-142875"/>
            <a:ext cx="10957084" cy="1309360"/>
          </a:xfrm>
          <a:prstGeom prst="rect">
            <a:avLst/>
          </a:prstGeom>
        </p:spPr>
        <p:txBody>
          <a:bodyPr anchor="t" rtlCol="false" tIns="0" lIns="0" bIns="0" rIns="0">
            <a:spAutoFit/>
          </a:bodyPr>
          <a:lstStyle/>
          <a:p>
            <a:pPr algn="ctr">
              <a:lnSpc>
                <a:spcPts val="10780"/>
              </a:lnSpc>
            </a:pPr>
            <a:r>
              <a:rPr lang="en-US" sz="7700">
                <a:solidFill>
                  <a:srgbClr val="FFFFFF"/>
                </a:solidFill>
                <a:latin typeface="Canva Sans Bold"/>
              </a:rPr>
              <a:t>Join() Inbuilt Method...</a:t>
            </a:r>
          </a:p>
        </p:txBody>
      </p:sp>
      <p:sp>
        <p:nvSpPr>
          <p:cNvPr name="TextBox 13" id="13"/>
          <p:cNvSpPr txBox="true"/>
          <p:nvPr/>
        </p:nvSpPr>
        <p:spPr>
          <a:xfrm rot="0">
            <a:off x="0" y="1090285"/>
            <a:ext cx="18288000" cy="19258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The join() method in Python is used to concatenate elements of an iterable (such as a list, tuple, or set) into a single string. It concatenates each element of the iterable with a specified separator string and returns the concatenated string.</a:t>
            </a:r>
          </a:p>
        </p:txBody>
      </p:sp>
      <p:sp>
        <p:nvSpPr>
          <p:cNvPr name="TextBox 14" id="14"/>
          <p:cNvSpPr txBox="true"/>
          <p:nvPr/>
        </p:nvSpPr>
        <p:spPr>
          <a:xfrm rot="0">
            <a:off x="11471314" y="3758835"/>
            <a:ext cx="3907631" cy="1278104"/>
          </a:xfrm>
          <a:prstGeom prst="rect">
            <a:avLst/>
          </a:prstGeom>
        </p:spPr>
        <p:txBody>
          <a:bodyPr anchor="t" rtlCol="false" tIns="0" lIns="0" bIns="0" rIns="0">
            <a:spAutoFit/>
          </a:bodyPr>
          <a:lstStyle/>
          <a:p>
            <a:pPr algn="ctr">
              <a:lnSpc>
                <a:spcPts val="5153"/>
              </a:lnSpc>
            </a:pPr>
            <a:r>
              <a:rPr lang="en-US" sz="3680">
                <a:solidFill>
                  <a:srgbClr val="000000"/>
                </a:solidFill>
                <a:latin typeface="Tex Gyre Termes Bold"/>
              </a:rPr>
              <a:t>string.join(iterable)</a:t>
            </a:r>
          </a:p>
          <a:p>
            <a:pPr algn="ctr">
              <a:lnSpc>
                <a:spcPts val="5153"/>
              </a:lnSpc>
              <a:spcBef>
                <a:spcPct val="0"/>
              </a:spcBef>
            </a:pPr>
          </a:p>
        </p:txBody>
      </p:sp>
      <p:sp>
        <p:nvSpPr>
          <p:cNvPr name="TextBox 15" id="15"/>
          <p:cNvSpPr txBox="true"/>
          <p:nvPr/>
        </p:nvSpPr>
        <p:spPr>
          <a:xfrm rot="0">
            <a:off x="5456002" y="6943704"/>
            <a:ext cx="6825655" cy="2981089"/>
          </a:xfrm>
          <a:prstGeom prst="rect">
            <a:avLst/>
          </a:prstGeom>
        </p:spPr>
        <p:txBody>
          <a:bodyPr anchor="t" rtlCol="false" tIns="0" lIns="0" bIns="0" rIns="0">
            <a:spAutoFit/>
          </a:bodyPr>
          <a:lstStyle/>
          <a:p>
            <a:pPr algn="just">
              <a:lnSpc>
                <a:spcPts val="2637"/>
              </a:lnSpc>
            </a:pPr>
            <a:r>
              <a:rPr lang="en-US" sz="1884">
                <a:solidFill>
                  <a:srgbClr val="FFFFFF"/>
                </a:solidFill>
                <a:latin typeface="Tex Gyre Termes Bold"/>
              </a:rPr>
              <a:t># Define a list of strings</a:t>
            </a:r>
          </a:p>
          <a:p>
            <a:pPr algn="just">
              <a:lnSpc>
                <a:spcPts val="2637"/>
              </a:lnSpc>
            </a:pPr>
            <a:r>
              <a:rPr lang="en-US" sz="1884">
                <a:solidFill>
                  <a:srgbClr val="FFFFFF"/>
                </a:solidFill>
                <a:latin typeface="Tex Gyre Termes Bold"/>
              </a:rPr>
              <a:t>my_list = ["Hello", "world", "this", "is", "Python"]</a:t>
            </a:r>
          </a:p>
          <a:p>
            <a:pPr algn="just">
              <a:lnSpc>
                <a:spcPts val="2637"/>
              </a:lnSpc>
            </a:pPr>
          </a:p>
          <a:p>
            <a:pPr algn="just">
              <a:lnSpc>
                <a:spcPts val="2637"/>
              </a:lnSpc>
            </a:pPr>
            <a:r>
              <a:rPr lang="en-US" sz="1884">
                <a:solidFill>
                  <a:srgbClr val="FFFFFF"/>
                </a:solidFill>
                <a:latin typeface="Tex Gyre Termes Bold"/>
              </a:rPr>
              <a:t># Join the list elements into a single string with a space as delimiter</a:t>
            </a:r>
          </a:p>
          <a:p>
            <a:pPr algn="just">
              <a:lnSpc>
                <a:spcPts val="2637"/>
              </a:lnSpc>
            </a:pPr>
            <a:r>
              <a:rPr lang="en-US" sz="1884">
                <a:solidFill>
                  <a:srgbClr val="FFFFFF"/>
                </a:solidFill>
                <a:latin typeface="Tex Gyre Termes Bold"/>
              </a:rPr>
              <a:t>result = " ".join(my_list)</a:t>
            </a:r>
          </a:p>
          <a:p>
            <a:pPr algn="just">
              <a:lnSpc>
                <a:spcPts val="2637"/>
              </a:lnSpc>
            </a:pPr>
          </a:p>
          <a:p>
            <a:pPr algn="just">
              <a:lnSpc>
                <a:spcPts val="2637"/>
              </a:lnSpc>
            </a:pPr>
            <a:r>
              <a:rPr lang="en-US" sz="1884">
                <a:solidFill>
                  <a:srgbClr val="FFFFFF"/>
                </a:solidFill>
                <a:latin typeface="Tex Gyre Termes Bold"/>
              </a:rPr>
              <a:t># Output the result</a:t>
            </a:r>
          </a:p>
          <a:p>
            <a:pPr algn="just">
              <a:lnSpc>
                <a:spcPts val="2637"/>
              </a:lnSpc>
            </a:pPr>
            <a:r>
              <a:rPr lang="en-US" sz="1884">
                <a:solidFill>
                  <a:srgbClr val="FFFFFF"/>
                </a:solidFill>
                <a:latin typeface="Tex Gyre Termes Bold"/>
              </a:rPr>
              <a:t>print(result)</a:t>
            </a:r>
          </a:p>
          <a:p>
            <a:pPr algn="ctr">
              <a:lnSpc>
                <a:spcPts val="2637"/>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746" t="0" r="-8746" b="0"/>
            </a:stretch>
          </a:blipFill>
        </p:spPr>
      </p:sp>
      <p:sp>
        <p:nvSpPr>
          <p:cNvPr name="Freeform 3" id="3"/>
          <p:cNvSpPr/>
          <p:nvPr/>
        </p:nvSpPr>
        <p:spPr>
          <a:xfrm flipH="false" flipV="false" rot="-10800000">
            <a:off x="17611717" y="-709699"/>
            <a:ext cx="7561508" cy="5198537"/>
          </a:xfrm>
          <a:custGeom>
            <a:avLst/>
            <a:gdLst/>
            <a:ahLst/>
            <a:cxnLst/>
            <a:rect r="r" b="b" t="t" l="l"/>
            <a:pathLst>
              <a:path h="5198537" w="7561508">
                <a:moveTo>
                  <a:pt x="0" y="0"/>
                </a:moveTo>
                <a:lnTo>
                  <a:pt x="7561508" y="0"/>
                </a:lnTo>
                <a:lnTo>
                  <a:pt x="7561508" y="5198537"/>
                </a:lnTo>
                <a:lnTo>
                  <a:pt x="0" y="5198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4294577" y="9114529"/>
            <a:ext cx="5711110" cy="1620528"/>
          </a:xfrm>
          <a:custGeom>
            <a:avLst/>
            <a:gdLst/>
            <a:ahLst/>
            <a:cxnLst/>
            <a:rect r="r" b="b" t="t" l="l"/>
            <a:pathLst>
              <a:path h="1620528" w="5711110">
                <a:moveTo>
                  <a:pt x="0" y="0"/>
                </a:moveTo>
                <a:lnTo>
                  <a:pt x="5711110" y="0"/>
                </a:lnTo>
                <a:lnTo>
                  <a:pt x="5711110" y="1620528"/>
                </a:lnTo>
                <a:lnTo>
                  <a:pt x="0" y="1620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941316" y="3480768"/>
            <a:ext cx="14405367" cy="1816115"/>
          </a:xfrm>
          <a:prstGeom prst="rect">
            <a:avLst/>
          </a:prstGeom>
        </p:spPr>
        <p:txBody>
          <a:bodyPr anchor="t" rtlCol="false" tIns="0" lIns="0" bIns="0" rIns="0">
            <a:spAutoFit/>
          </a:bodyPr>
          <a:lstStyle/>
          <a:p>
            <a:pPr algn="ctr">
              <a:lnSpc>
                <a:spcPts val="14874"/>
              </a:lnSpc>
            </a:pPr>
            <a:r>
              <a:rPr lang="en-US" sz="10624">
                <a:solidFill>
                  <a:srgbClr val="FFFFFF"/>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14367664" y="2889855"/>
            <a:ext cx="4418577" cy="4114800"/>
          </a:xfrm>
          <a:custGeom>
            <a:avLst/>
            <a:gdLst/>
            <a:ahLst/>
            <a:cxnLst/>
            <a:rect r="r" b="b" t="t" l="l"/>
            <a:pathLst>
              <a:path h="4114800" w="4418577">
                <a:moveTo>
                  <a:pt x="0" y="0"/>
                </a:moveTo>
                <a:lnTo>
                  <a:pt x="4418577" y="0"/>
                </a:lnTo>
                <a:lnTo>
                  <a:pt x="441857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691354" y="134573"/>
            <a:ext cx="4275914" cy="3586423"/>
          </a:xfrm>
          <a:custGeom>
            <a:avLst/>
            <a:gdLst/>
            <a:ahLst/>
            <a:cxnLst/>
            <a:rect r="r" b="b" t="t" l="l"/>
            <a:pathLst>
              <a:path h="3586423" w="4275914">
                <a:moveTo>
                  <a:pt x="0" y="0"/>
                </a:moveTo>
                <a:lnTo>
                  <a:pt x="4275914" y="0"/>
                </a:lnTo>
                <a:lnTo>
                  <a:pt x="4275914" y="3586422"/>
                </a:lnTo>
                <a:lnTo>
                  <a:pt x="0" y="35864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168051" y="134573"/>
            <a:ext cx="1119949" cy="1119949"/>
          </a:xfrm>
          <a:custGeom>
            <a:avLst/>
            <a:gdLst/>
            <a:ahLst/>
            <a:cxnLst/>
            <a:rect r="r" b="b" t="t" l="l"/>
            <a:pathLst>
              <a:path h="1119949" w="1119949">
                <a:moveTo>
                  <a:pt x="0" y="0"/>
                </a:moveTo>
                <a:lnTo>
                  <a:pt x="1119949" y="0"/>
                </a:lnTo>
                <a:lnTo>
                  <a:pt x="1119949" y="1119949"/>
                </a:lnTo>
                <a:lnTo>
                  <a:pt x="0" y="1119949"/>
                </a:lnTo>
                <a:lnTo>
                  <a:pt x="0" y="0"/>
                </a:lnTo>
                <a:close/>
              </a:path>
            </a:pathLst>
          </a:custGeom>
          <a:blipFill>
            <a:blip r:embed="rId7"/>
            <a:stretch>
              <a:fillRect l="0" t="0" r="0" b="0"/>
            </a:stretch>
          </a:blipFill>
        </p:spPr>
      </p:sp>
      <p:sp>
        <p:nvSpPr>
          <p:cNvPr name="TextBox 6" id="6"/>
          <p:cNvSpPr txBox="true"/>
          <p:nvPr/>
        </p:nvSpPr>
        <p:spPr>
          <a:xfrm rot="0">
            <a:off x="6330873" y="15936"/>
            <a:ext cx="2996875" cy="2343822"/>
          </a:xfrm>
          <a:prstGeom prst="rect">
            <a:avLst/>
          </a:prstGeom>
        </p:spPr>
        <p:txBody>
          <a:bodyPr anchor="t" rtlCol="false" tIns="0" lIns="0" bIns="0" rIns="0">
            <a:spAutoFit/>
          </a:bodyPr>
          <a:lstStyle/>
          <a:p>
            <a:pPr algn="ctr">
              <a:lnSpc>
                <a:spcPts val="9412"/>
              </a:lnSpc>
              <a:spcBef>
                <a:spcPct val="0"/>
              </a:spcBef>
            </a:pPr>
            <a:r>
              <a:rPr lang="en-US" sz="6723">
                <a:solidFill>
                  <a:srgbClr val="FFFFFF"/>
                </a:solidFill>
                <a:latin typeface="Tex Gyre Termes Bold"/>
              </a:rPr>
              <a:t>Python String</a:t>
            </a:r>
          </a:p>
        </p:txBody>
      </p:sp>
      <p:sp>
        <p:nvSpPr>
          <p:cNvPr name="TextBox 7" id="7"/>
          <p:cNvSpPr txBox="true"/>
          <p:nvPr/>
        </p:nvSpPr>
        <p:spPr>
          <a:xfrm rot="0">
            <a:off x="0" y="3644795"/>
            <a:ext cx="14367664" cy="12781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A Python string is a sequence of characters  that can be written in three ways.</a:t>
            </a:r>
          </a:p>
        </p:txBody>
      </p:sp>
      <p:sp>
        <p:nvSpPr>
          <p:cNvPr name="Freeform 8" id="8"/>
          <p:cNvSpPr/>
          <p:nvPr/>
        </p:nvSpPr>
        <p:spPr>
          <a:xfrm flipH="false" flipV="false" rot="0">
            <a:off x="9144000" y="5143500"/>
            <a:ext cx="4275914" cy="3586423"/>
          </a:xfrm>
          <a:custGeom>
            <a:avLst/>
            <a:gdLst/>
            <a:ahLst/>
            <a:cxnLst/>
            <a:rect r="r" b="b" t="t" l="l"/>
            <a:pathLst>
              <a:path h="3586423" w="4275914">
                <a:moveTo>
                  <a:pt x="0" y="0"/>
                </a:moveTo>
                <a:lnTo>
                  <a:pt x="4275914" y="0"/>
                </a:lnTo>
                <a:lnTo>
                  <a:pt x="4275914" y="3586423"/>
                </a:lnTo>
                <a:lnTo>
                  <a:pt x="0" y="35864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4420411" y="5143500"/>
            <a:ext cx="4275914" cy="3586423"/>
          </a:xfrm>
          <a:custGeom>
            <a:avLst/>
            <a:gdLst/>
            <a:ahLst/>
            <a:cxnLst/>
            <a:rect r="r" b="b" t="t" l="l"/>
            <a:pathLst>
              <a:path h="3586423" w="4275914">
                <a:moveTo>
                  <a:pt x="0" y="0"/>
                </a:moveTo>
                <a:lnTo>
                  <a:pt x="4275914" y="0"/>
                </a:lnTo>
                <a:lnTo>
                  <a:pt x="4275914" y="3586423"/>
                </a:lnTo>
                <a:lnTo>
                  <a:pt x="0" y="35864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0" y="5143500"/>
            <a:ext cx="4275914" cy="3586423"/>
          </a:xfrm>
          <a:custGeom>
            <a:avLst/>
            <a:gdLst/>
            <a:ahLst/>
            <a:cxnLst/>
            <a:rect r="r" b="b" t="t" l="l"/>
            <a:pathLst>
              <a:path h="3586423" w="4275914">
                <a:moveTo>
                  <a:pt x="0" y="0"/>
                </a:moveTo>
                <a:lnTo>
                  <a:pt x="4275914" y="0"/>
                </a:lnTo>
                <a:lnTo>
                  <a:pt x="4275914" y="3586423"/>
                </a:lnTo>
                <a:lnTo>
                  <a:pt x="0" y="35864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82998" y="5344402"/>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single quotes</a:t>
            </a:r>
          </a:p>
        </p:txBody>
      </p:sp>
      <p:sp>
        <p:nvSpPr>
          <p:cNvPr name="TextBox 12" id="12"/>
          <p:cNvSpPr txBox="true"/>
          <p:nvPr/>
        </p:nvSpPr>
        <p:spPr>
          <a:xfrm rot="0">
            <a:off x="4420411" y="5344402"/>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Double quotes</a:t>
            </a:r>
          </a:p>
        </p:txBody>
      </p:sp>
      <p:sp>
        <p:nvSpPr>
          <p:cNvPr name="TextBox 13" id="13"/>
          <p:cNvSpPr txBox="true"/>
          <p:nvPr/>
        </p:nvSpPr>
        <p:spPr>
          <a:xfrm rot="0">
            <a:off x="9144000" y="5344402"/>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Triple quotes</a:t>
            </a:r>
          </a:p>
        </p:txBody>
      </p:sp>
      <p:sp>
        <p:nvSpPr>
          <p:cNvPr name="TextBox 14" id="14"/>
          <p:cNvSpPr txBox="true"/>
          <p:nvPr/>
        </p:nvSpPr>
        <p:spPr>
          <a:xfrm rot="0">
            <a:off x="-82998" y="6374251"/>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‘Python’</a:t>
            </a:r>
          </a:p>
        </p:txBody>
      </p:sp>
      <p:sp>
        <p:nvSpPr>
          <p:cNvPr name="TextBox 15" id="15"/>
          <p:cNvSpPr txBox="true"/>
          <p:nvPr/>
        </p:nvSpPr>
        <p:spPr>
          <a:xfrm rot="0">
            <a:off x="4275914" y="6306307"/>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“Python”</a:t>
            </a:r>
          </a:p>
        </p:txBody>
      </p:sp>
      <p:sp>
        <p:nvSpPr>
          <p:cNvPr name="TextBox 16" id="16"/>
          <p:cNvSpPr txBox="true"/>
          <p:nvPr/>
        </p:nvSpPr>
        <p:spPr>
          <a:xfrm rot="0">
            <a:off x="9144000" y="6374251"/>
            <a:ext cx="427591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Bold"/>
              </a:rPr>
              <a:t>‘“Python’’’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5691354" y="134573"/>
            <a:ext cx="4275914" cy="3586423"/>
          </a:xfrm>
          <a:custGeom>
            <a:avLst/>
            <a:gdLst/>
            <a:ahLst/>
            <a:cxnLst/>
            <a:rect r="r" b="b" t="t" l="l"/>
            <a:pathLst>
              <a:path h="3586423" w="4275914">
                <a:moveTo>
                  <a:pt x="0" y="0"/>
                </a:moveTo>
                <a:lnTo>
                  <a:pt x="4275914" y="0"/>
                </a:lnTo>
                <a:lnTo>
                  <a:pt x="4275914" y="3586422"/>
                </a:lnTo>
                <a:lnTo>
                  <a:pt x="0" y="3586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68051" y="134573"/>
            <a:ext cx="1119949" cy="1119949"/>
          </a:xfrm>
          <a:custGeom>
            <a:avLst/>
            <a:gdLst/>
            <a:ahLst/>
            <a:cxnLst/>
            <a:rect r="r" b="b" t="t" l="l"/>
            <a:pathLst>
              <a:path h="1119949" w="1119949">
                <a:moveTo>
                  <a:pt x="0" y="0"/>
                </a:moveTo>
                <a:lnTo>
                  <a:pt x="1119949" y="0"/>
                </a:lnTo>
                <a:lnTo>
                  <a:pt x="1119949" y="1119949"/>
                </a:lnTo>
                <a:lnTo>
                  <a:pt x="0" y="1119949"/>
                </a:lnTo>
                <a:lnTo>
                  <a:pt x="0" y="0"/>
                </a:lnTo>
                <a:close/>
              </a:path>
            </a:pathLst>
          </a:custGeom>
          <a:blipFill>
            <a:blip r:embed="rId5"/>
            <a:stretch>
              <a:fillRect l="0" t="0" r="0" b="0"/>
            </a:stretch>
          </a:blipFill>
        </p:spPr>
      </p:sp>
      <p:sp>
        <p:nvSpPr>
          <p:cNvPr name="Freeform 5" id="5"/>
          <p:cNvSpPr/>
          <p:nvPr/>
        </p:nvSpPr>
        <p:spPr>
          <a:xfrm flipH="false" flipV="false" rot="0">
            <a:off x="13227070" y="3720995"/>
            <a:ext cx="4032230" cy="3296348"/>
          </a:xfrm>
          <a:custGeom>
            <a:avLst/>
            <a:gdLst/>
            <a:ahLst/>
            <a:cxnLst/>
            <a:rect r="r" b="b" t="t" l="l"/>
            <a:pathLst>
              <a:path h="3296348" w="4032230">
                <a:moveTo>
                  <a:pt x="0" y="0"/>
                </a:moveTo>
                <a:lnTo>
                  <a:pt x="4032230" y="0"/>
                </a:lnTo>
                <a:lnTo>
                  <a:pt x="4032230" y="3296349"/>
                </a:lnTo>
                <a:lnTo>
                  <a:pt x="0" y="3296349"/>
                </a:lnTo>
                <a:lnTo>
                  <a:pt x="0" y="0"/>
                </a:lnTo>
                <a:close/>
              </a:path>
            </a:pathLst>
          </a:custGeom>
          <a:blipFill>
            <a:blip r:embed="rId6"/>
            <a:stretch>
              <a:fillRect l="0" t="0" r="0" b="0"/>
            </a:stretch>
          </a:blipFill>
        </p:spPr>
      </p:sp>
      <p:sp>
        <p:nvSpPr>
          <p:cNvPr name="TextBox 6" id="6"/>
          <p:cNvSpPr txBox="true"/>
          <p:nvPr/>
        </p:nvSpPr>
        <p:spPr>
          <a:xfrm rot="0">
            <a:off x="6330873" y="15936"/>
            <a:ext cx="2996875" cy="2343822"/>
          </a:xfrm>
          <a:prstGeom prst="rect">
            <a:avLst/>
          </a:prstGeom>
        </p:spPr>
        <p:txBody>
          <a:bodyPr anchor="t" rtlCol="false" tIns="0" lIns="0" bIns="0" rIns="0">
            <a:spAutoFit/>
          </a:bodyPr>
          <a:lstStyle/>
          <a:p>
            <a:pPr algn="ctr">
              <a:lnSpc>
                <a:spcPts val="9412"/>
              </a:lnSpc>
              <a:spcBef>
                <a:spcPct val="0"/>
              </a:spcBef>
            </a:pPr>
            <a:r>
              <a:rPr lang="en-US" sz="6723">
                <a:solidFill>
                  <a:srgbClr val="FFFFFF"/>
                </a:solidFill>
                <a:latin typeface="Tex Gyre Termes Bold"/>
              </a:rPr>
              <a:t>Python String</a:t>
            </a:r>
          </a:p>
        </p:txBody>
      </p:sp>
      <p:sp>
        <p:nvSpPr>
          <p:cNvPr name="TextBox 7" id="7"/>
          <p:cNvSpPr txBox="true"/>
          <p:nvPr/>
        </p:nvSpPr>
        <p:spPr>
          <a:xfrm rot="0">
            <a:off x="416103" y="4154063"/>
            <a:ext cx="11050144" cy="1775165"/>
          </a:xfrm>
          <a:prstGeom prst="rect">
            <a:avLst/>
          </a:prstGeom>
        </p:spPr>
        <p:txBody>
          <a:bodyPr anchor="t" rtlCol="false" tIns="0" lIns="0" bIns="0" rIns="0">
            <a:spAutoFit/>
          </a:bodyPr>
          <a:lstStyle/>
          <a:p>
            <a:pPr algn="ctr">
              <a:lnSpc>
                <a:spcPts val="14506"/>
              </a:lnSpc>
            </a:pPr>
            <a:r>
              <a:rPr lang="en-US" sz="10361">
                <a:solidFill>
                  <a:srgbClr val="FFFFFF"/>
                </a:solidFill>
                <a:latin typeface="Canva Sans Bold"/>
              </a:rPr>
              <a:t>Its coding </a:t>
            </a:r>
            <a:r>
              <a:rPr lang="en-US" sz="10361">
                <a:solidFill>
                  <a:srgbClr val="FF931E"/>
                </a:solidFill>
                <a:latin typeface="Canva Sans Bold"/>
              </a:rPr>
              <a:t>time</a:t>
            </a:r>
            <a:r>
              <a:rPr lang="en-US" sz="10361">
                <a:solidFill>
                  <a:srgbClr val="FFFFFF"/>
                </a:solidFill>
                <a:latin typeface="Canva Sans Bold"/>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6022902" y="5213697"/>
            <a:ext cx="6243319" cy="1553026"/>
          </a:xfrm>
          <a:custGeom>
            <a:avLst/>
            <a:gdLst/>
            <a:ahLst/>
            <a:cxnLst/>
            <a:rect r="r" b="b" t="t" l="l"/>
            <a:pathLst>
              <a:path h="1553026" w="6243319">
                <a:moveTo>
                  <a:pt x="0" y="0"/>
                </a:moveTo>
                <a:lnTo>
                  <a:pt x="6243319" y="0"/>
                </a:lnTo>
                <a:lnTo>
                  <a:pt x="6243319" y="1553026"/>
                </a:lnTo>
                <a:lnTo>
                  <a:pt x="0" y="1553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4150" y="8400387"/>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495096" y="5525436"/>
            <a:ext cx="7297807" cy="712954"/>
          </a:xfrm>
          <a:prstGeom prst="rect">
            <a:avLst/>
          </a:prstGeom>
        </p:spPr>
        <p:txBody>
          <a:bodyPr anchor="t" rtlCol="false" tIns="0" lIns="0" bIns="0" rIns="0">
            <a:spAutoFit/>
          </a:bodyPr>
          <a:lstStyle/>
          <a:p>
            <a:pPr algn="ctr">
              <a:lnSpc>
                <a:spcPts val="5853"/>
              </a:lnSpc>
              <a:spcBef>
                <a:spcPct val="0"/>
              </a:spcBef>
            </a:pPr>
            <a:r>
              <a:rPr lang="en-US" sz="4180">
                <a:solidFill>
                  <a:srgbClr val="000000"/>
                </a:solidFill>
                <a:latin typeface="Tex Gyre Termes"/>
              </a:rPr>
              <a:t>“HELLO”</a:t>
            </a:r>
          </a:p>
        </p:txBody>
      </p:sp>
      <p:sp>
        <p:nvSpPr>
          <p:cNvPr name="Freeform 6" id="6"/>
          <p:cNvSpPr/>
          <p:nvPr/>
        </p:nvSpPr>
        <p:spPr>
          <a:xfrm flipH="false" flipV="false" rot="0">
            <a:off x="3663149" y="8304223"/>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892570" y="8304223"/>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57360" y="8304223"/>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9" id="9"/>
          <p:cNvSpPr/>
          <p:nvPr/>
        </p:nvSpPr>
        <p:spPr>
          <a:xfrm flipH="true">
            <a:off x="2996490" y="6195496"/>
            <a:ext cx="5293116" cy="2892157"/>
          </a:xfrm>
          <a:prstGeom prst="line">
            <a:avLst/>
          </a:prstGeom>
          <a:ln cap="flat" w="38100">
            <a:solidFill>
              <a:srgbClr val="FFFFFF"/>
            </a:solidFill>
            <a:prstDash val="solid"/>
            <a:headEnd type="none" len="sm" w="sm"/>
            <a:tailEnd type="arrow" len="sm" w="med"/>
          </a:ln>
        </p:spPr>
      </p:sp>
      <p:sp>
        <p:nvSpPr>
          <p:cNvPr name="AutoShape 10" id="10"/>
          <p:cNvSpPr/>
          <p:nvPr/>
        </p:nvSpPr>
        <p:spPr>
          <a:xfrm flipH="true">
            <a:off x="6475489" y="6238390"/>
            <a:ext cx="2668511" cy="2753099"/>
          </a:xfrm>
          <a:prstGeom prst="line">
            <a:avLst/>
          </a:prstGeom>
          <a:ln cap="flat" w="38100">
            <a:solidFill>
              <a:srgbClr val="FFFFFF"/>
            </a:solidFill>
            <a:prstDash val="solid"/>
            <a:headEnd type="none" len="sm" w="sm"/>
            <a:tailEnd type="arrow" len="sm" w="med"/>
          </a:ln>
        </p:spPr>
      </p:sp>
      <p:sp>
        <p:nvSpPr>
          <p:cNvPr name="AutoShape 11" id="11"/>
          <p:cNvSpPr/>
          <p:nvPr/>
        </p:nvSpPr>
        <p:spPr>
          <a:xfrm flipH="true">
            <a:off x="9144000" y="6178779"/>
            <a:ext cx="562" cy="2125444"/>
          </a:xfrm>
          <a:prstGeom prst="line">
            <a:avLst/>
          </a:prstGeom>
          <a:ln cap="flat" w="38100">
            <a:solidFill>
              <a:srgbClr val="FFFFFF"/>
            </a:solidFill>
            <a:prstDash val="solid"/>
            <a:headEnd type="none" len="sm" w="sm"/>
            <a:tailEnd type="arrow" len="sm" w="med"/>
          </a:ln>
        </p:spPr>
      </p:sp>
      <p:sp>
        <p:nvSpPr>
          <p:cNvPr name="AutoShape 12" id="12"/>
          <p:cNvSpPr/>
          <p:nvPr/>
        </p:nvSpPr>
        <p:spPr>
          <a:xfrm>
            <a:off x="9546784" y="6118382"/>
            <a:ext cx="1054367" cy="1709847"/>
          </a:xfrm>
          <a:prstGeom prst="line">
            <a:avLst/>
          </a:prstGeom>
          <a:ln cap="flat" w="38100">
            <a:solidFill>
              <a:srgbClr val="FFFFFF"/>
            </a:solidFill>
            <a:prstDash val="solid"/>
            <a:headEnd type="none" len="sm" w="sm"/>
            <a:tailEnd type="arrow" len="sm" w="med"/>
          </a:ln>
        </p:spPr>
      </p:sp>
      <p:sp>
        <p:nvSpPr>
          <p:cNvPr name="Freeform 13" id="13"/>
          <p:cNvSpPr/>
          <p:nvPr/>
        </p:nvSpPr>
        <p:spPr>
          <a:xfrm flipH="false" flipV="false" rot="0">
            <a:off x="14446960" y="4545482"/>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4" id="14"/>
          <p:cNvSpPr/>
          <p:nvPr/>
        </p:nvSpPr>
        <p:spPr>
          <a:xfrm flipV="true">
            <a:off x="9823580" y="5601636"/>
            <a:ext cx="5090726" cy="478646"/>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13634">
            <a:off x="746172" y="5334727"/>
            <a:ext cx="3793911" cy="1351581"/>
          </a:xfrm>
          <a:custGeom>
            <a:avLst/>
            <a:gdLst/>
            <a:ahLst/>
            <a:cxnLst/>
            <a:rect r="r" b="b" t="t" l="l"/>
            <a:pathLst>
              <a:path h="1351581" w="3793911">
                <a:moveTo>
                  <a:pt x="0" y="0"/>
                </a:moveTo>
                <a:lnTo>
                  <a:pt x="3793911" y="0"/>
                </a:lnTo>
                <a:lnTo>
                  <a:pt x="3793911" y="1351581"/>
                </a:lnTo>
                <a:lnTo>
                  <a:pt x="0" y="13515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0" y="-104775"/>
            <a:ext cx="4868450" cy="920600"/>
          </a:xfrm>
          <a:prstGeom prst="rect">
            <a:avLst/>
          </a:prstGeom>
        </p:spPr>
        <p:txBody>
          <a:bodyPr anchor="t" rtlCol="false" tIns="0" lIns="0" bIns="0" rIns="0">
            <a:spAutoFit/>
          </a:bodyPr>
          <a:lstStyle/>
          <a:p>
            <a:pPr algn="ctr">
              <a:lnSpc>
                <a:spcPts val="7533"/>
              </a:lnSpc>
              <a:spcBef>
                <a:spcPct val="0"/>
              </a:spcBef>
            </a:pPr>
            <a:r>
              <a:rPr lang="en-US" sz="5380">
                <a:solidFill>
                  <a:srgbClr val="FFFFFF"/>
                </a:solidFill>
                <a:latin typeface="Tex Gyre Termes Bold"/>
              </a:rPr>
              <a:t>String indexing</a:t>
            </a:r>
          </a:p>
        </p:txBody>
      </p:sp>
      <p:sp>
        <p:nvSpPr>
          <p:cNvPr name="TextBox 17" id="17"/>
          <p:cNvSpPr txBox="true"/>
          <p:nvPr/>
        </p:nvSpPr>
        <p:spPr>
          <a:xfrm rot="0">
            <a:off x="0" y="1205237"/>
            <a:ext cx="16597480" cy="1635260"/>
          </a:xfrm>
          <a:prstGeom prst="rect">
            <a:avLst/>
          </a:prstGeom>
        </p:spPr>
        <p:txBody>
          <a:bodyPr anchor="t" rtlCol="false" tIns="0" lIns="0" bIns="0" rIns="0">
            <a:spAutoFit/>
          </a:bodyPr>
          <a:lstStyle/>
          <a:p>
            <a:pPr algn="ctr">
              <a:lnSpc>
                <a:spcPts val="4367"/>
              </a:lnSpc>
              <a:spcBef>
                <a:spcPct val="0"/>
              </a:spcBef>
            </a:pPr>
            <a:r>
              <a:rPr lang="en-US" sz="3119">
                <a:solidFill>
                  <a:srgbClr val="FFFFFF"/>
                </a:solidFill>
                <a:latin typeface="Tex Gyre Termes Bold"/>
              </a:rPr>
              <a:t>In Python, indexing refers to accessing individual elements or subsets of elements within a data structure like a list, tuple, string, or any other iterable object. Indexing allows you to retrieve specific items based on their position or index within the sequence.</a:t>
            </a:r>
          </a:p>
        </p:txBody>
      </p:sp>
      <p:sp>
        <p:nvSpPr>
          <p:cNvPr name="TextBox 18" id="18"/>
          <p:cNvSpPr txBox="true"/>
          <p:nvPr/>
        </p:nvSpPr>
        <p:spPr>
          <a:xfrm rot="0">
            <a:off x="104001" y="4513096"/>
            <a:ext cx="5621655"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The syntax for string index is:</a:t>
            </a:r>
          </a:p>
        </p:txBody>
      </p:sp>
      <p:sp>
        <p:nvSpPr>
          <p:cNvPr name="TextBox 19" id="19"/>
          <p:cNvSpPr txBox="true"/>
          <p:nvPr/>
        </p:nvSpPr>
        <p:spPr>
          <a:xfrm rot="0">
            <a:off x="0" y="3069892"/>
            <a:ext cx="16597480" cy="1100304"/>
          </a:xfrm>
          <a:prstGeom prst="rect">
            <a:avLst/>
          </a:prstGeom>
        </p:spPr>
        <p:txBody>
          <a:bodyPr anchor="t" rtlCol="false" tIns="0" lIns="0" bIns="0" rIns="0">
            <a:spAutoFit/>
          </a:bodyPr>
          <a:lstStyle/>
          <a:p>
            <a:pPr algn="ctr">
              <a:lnSpc>
                <a:spcPts val="4453"/>
              </a:lnSpc>
              <a:spcBef>
                <a:spcPct val="0"/>
              </a:spcBef>
            </a:pPr>
            <a:r>
              <a:rPr lang="en-US" sz="3180">
                <a:solidFill>
                  <a:srgbClr val="FFFFFF"/>
                </a:solidFill>
                <a:latin typeface="Tex Gyre Termes Bold"/>
              </a:rPr>
              <a:t>The indexing in Python starts from 0, meaning the first element of a sequence has an index of 0, the second element has an index of 1, and so on. </a:t>
            </a:r>
          </a:p>
        </p:txBody>
      </p:sp>
      <p:sp>
        <p:nvSpPr>
          <p:cNvPr name="TextBox 20" id="20"/>
          <p:cNvSpPr txBox="true"/>
          <p:nvPr/>
        </p:nvSpPr>
        <p:spPr>
          <a:xfrm rot="0">
            <a:off x="743507" y="8537196"/>
            <a:ext cx="1406170" cy="860960"/>
          </a:xfrm>
          <a:prstGeom prst="rect">
            <a:avLst/>
          </a:prstGeom>
        </p:spPr>
        <p:txBody>
          <a:bodyPr anchor="t" rtlCol="false" tIns="0" lIns="0" bIns="0" rIns="0">
            <a:spAutoFit/>
          </a:bodyPr>
          <a:lstStyle/>
          <a:p>
            <a:pPr algn="ctr">
              <a:lnSpc>
                <a:spcPts val="3470"/>
              </a:lnSpc>
            </a:pPr>
            <a:r>
              <a:rPr lang="en-US" sz="2478">
                <a:solidFill>
                  <a:srgbClr val="000000"/>
                </a:solidFill>
                <a:latin typeface="Tex Gyre Termes Bold"/>
              </a:rPr>
              <a:t>Index </a:t>
            </a:r>
          </a:p>
          <a:p>
            <a:pPr algn="ctr">
              <a:lnSpc>
                <a:spcPts val="3470"/>
              </a:lnSpc>
              <a:spcBef>
                <a:spcPct val="0"/>
              </a:spcBef>
            </a:pPr>
            <a:r>
              <a:rPr lang="en-US" sz="2478">
                <a:solidFill>
                  <a:srgbClr val="000000"/>
                </a:solidFill>
                <a:latin typeface="Tex Gyre Termes Bold"/>
              </a:rPr>
              <a:t>0</a:t>
            </a:r>
          </a:p>
        </p:txBody>
      </p:sp>
      <p:sp>
        <p:nvSpPr>
          <p:cNvPr name="TextBox 21" id="21"/>
          <p:cNvSpPr txBox="true"/>
          <p:nvPr/>
        </p:nvSpPr>
        <p:spPr>
          <a:xfrm rot="0">
            <a:off x="4366234" y="8436901"/>
            <a:ext cx="1406170" cy="941605"/>
          </a:xfrm>
          <a:prstGeom prst="rect">
            <a:avLst/>
          </a:prstGeom>
        </p:spPr>
        <p:txBody>
          <a:bodyPr anchor="t" rtlCol="false" tIns="0" lIns="0" bIns="0" rIns="0">
            <a:spAutoFit/>
          </a:bodyPr>
          <a:lstStyle/>
          <a:p>
            <a:pPr algn="ctr">
              <a:lnSpc>
                <a:spcPts val="3750"/>
              </a:lnSpc>
            </a:pPr>
            <a:r>
              <a:rPr lang="en-US" sz="2678">
                <a:solidFill>
                  <a:srgbClr val="000000"/>
                </a:solidFill>
                <a:latin typeface="Tex Gyre Termes Bold"/>
              </a:rPr>
              <a:t>Index </a:t>
            </a:r>
          </a:p>
          <a:p>
            <a:pPr algn="ctr">
              <a:lnSpc>
                <a:spcPts val="3750"/>
              </a:lnSpc>
              <a:spcBef>
                <a:spcPct val="0"/>
              </a:spcBef>
            </a:pPr>
            <a:r>
              <a:rPr lang="en-US" sz="2678">
                <a:solidFill>
                  <a:srgbClr val="000000"/>
                </a:solidFill>
                <a:latin typeface="Tex Gyre Termes Bold"/>
              </a:rPr>
              <a:t>1</a:t>
            </a:r>
          </a:p>
        </p:txBody>
      </p:sp>
      <p:sp>
        <p:nvSpPr>
          <p:cNvPr name="TextBox 22" id="22"/>
          <p:cNvSpPr txBox="true"/>
          <p:nvPr/>
        </p:nvSpPr>
        <p:spPr>
          <a:xfrm rot="0">
            <a:off x="7663339" y="8362287"/>
            <a:ext cx="1406170" cy="939065"/>
          </a:xfrm>
          <a:prstGeom prst="rect">
            <a:avLst/>
          </a:prstGeom>
        </p:spPr>
        <p:txBody>
          <a:bodyPr anchor="t" rtlCol="false" tIns="0" lIns="0" bIns="0" rIns="0">
            <a:spAutoFit/>
          </a:bodyPr>
          <a:lstStyle/>
          <a:p>
            <a:pPr algn="ctr">
              <a:lnSpc>
                <a:spcPts val="3890"/>
              </a:lnSpc>
            </a:pPr>
            <a:r>
              <a:rPr lang="en-US" sz="2778">
                <a:solidFill>
                  <a:srgbClr val="000000"/>
                </a:solidFill>
                <a:latin typeface="Tex Gyre Termes Bold"/>
              </a:rPr>
              <a:t>Index </a:t>
            </a:r>
          </a:p>
          <a:p>
            <a:pPr algn="ctr">
              <a:lnSpc>
                <a:spcPts val="3890"/>
              </a:lnSpc>
              <a:spcBef>
                <a:spcPct val="0"/>
              </a:spcBef>
            </a:pPr>
            <a:r>
              <a:rPr lang="en-US" sz="2778">
                <a:solidFill>
                  <a:srgbClr val="000000"/>
                </a:solidFill>
                <a:latin typeface="Tex Gyre Termes Bold"/>
              </a:rPr>
              <a:t>2</a:t>
            </a:r>
          </a:p>
        </p:txBody>
      </p:sp>
      <p:sp>
        <p:nvSpPr>
          <p:cNvPr name="TextBox 23" id="23"/>
          <p:cNvSpPr txBox="true"/>
          <p:nvPr/>
        </p:nvSpPr>
        <p:spPr>
          <a:xfrm rot="0">
            <a:off x="10960445" y="8362287"/>
            <a:ext cx="1406170" cy="939065"/>
          </a:xfrm>
          <a:prstGeom prst="rect">
            <a:avLst/>
          </a:prstGeom>
        </p:spPr>
        <p:txBody>
          <a:bodyPr anchor="t" rtlCol="false" tIns="0" lIns="0" bIns="0" rIns="0">
            <a:spAutoFit/>
          </a:bodyPr>
          <a:lstStyle/>
          <a:p>
            <a:pPr algn="ctr">
              <a:lnSpc>
                <a:spcPts val="3890"/>
              </a:lnSpc>
            </a:pPr>
            <a:r>
              <a:rPr lang="en-US" sz="2778">
                <a:solidFill>
                  <a:srgbClr val="000000"/>
                </a:solidFill>
                <a:latin typeface="Tex Gyre Termes Bold"/>
              </a:rPr>
              <a:t>Index </a:t>
            </a:r>
          </a:p>
          <a:p>
            <a:pPr algn="ctr">
              <a:lnSpc>
                <a:spcPts val="3890"/>
              </a:lnSpc>
              <a:spcBef>
                <a:spcPct val="0"/>
              </a:spcBef>
            </a:pPr>
            <a:r>
              <a:rPr lang="en-US" sz="2778">
                <a:solidFill>
                  <a:srgbClr val="000000"/>
                </a:solidFill>
                <a:latin typeface="Tex Gyre Termes Bold"/>
              </a:rPr>
              <a:t>3</a:t>
            </a:r>
          </a:p>
        </p:txBody>
      </p:sp>
      <p:sp>
        <p:nvSpPr>
          <p:cNvPr name="TextBox 24" id="24"/>
          <p:cNvSpPr txBox="true"/>
          <p:nvPr/>
        </p:nvSpPr>
        <p:spPr>
          <a:xfrm rot="0">
            <a:off x="15150045" y="4852515"/>
            <a:ext cx="1406170" cy="941605"/>
          </a:xfrm>
          <a:prstGeom prst="rect">
            <a:avLst/>
          </a:prstGeom>
        </p:spPr>
        <p:txBody>
          <a:bodyPr anchor="t" rtlCol="false" tIns="0" lIns="0" bIns="0" rIns="0">
            <a:spAutoFit/>
          </a:bodyPr>
          <a:lstStyle/>
          <a:p>
            <a:pPr algn="ctr">
              <a:lnSpc>
                <a:spcPts val="3750"/>
              </a:lnSpc>
            </a:pPr>
            <a:r>
              <a:rPr lang="en-US" sz="2678">
                <a:solidFill>
                  <a:srgbClr val="000000"/>
                </a:solidFill>
                <a:latin typeface="Tex Gyre Termes Bold"/>
              </a:rPr>
              <a:t>Index </a:t>
            </a:r>
          </a:p>
          <a:p>
            <a:pPr algn="ctr">
              <a:lnSpc>
                <a:spcPts val="3750"/>
              </a:lnSpc>
              <a:spcBef>
                <a:spcPct val="0"/>
              </a:spcBef>
            </a:pPr>
            <a:r>
              <a:rPr lang="en-US" sz="2678">
                <a:solidFill>
                  <a:srgbClr val="000000"/>
                </a:solidFill>
                <a:latin typeface="Tex Gyre Termes Bold"/>
              </a:rPr>
              <a:t>4</a:t>
            </a:r>
          </a:p>
        </p:txBody>
      </p:sp>
      <p:sp>
        <p:nvSpPr>
          <p:cNvPr name="TextBox 25" id="25"/>
          <p:cNvSpPr txBox="true"/>
          <p:nvPr/>
        </p:nvSpPr>
        <p:spPr>
          <a:xfrm rot="0">
            <a:off x="889228" y="5607986"/>
            <a:ext cx="308999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length=5</a:t>
            </a:r>
          </a:p>
        </p:txBody>
      </p:sp>
      <p:sp>
        <p:nvSpPr>
          <p:cNvPr name="AutoShape 26" id="26"/>
          <p:cNvSpPr/>
          <p:nvPr/>
        </p:nvSpPr>
        <p:spPr>
          <a:xfrm flipH="true">
            <a:off x="4540068" y="5990210"/>
            <a:ext cx="1482834" cy="27831"/>
          </a:xfrm>
          <a:prstGeom prst="line">
            <a:avLst/>
          </a:prstGeom>
          <a:ln cap="flat" w="38100">
            <a:solidFill>
              <a:srgbClr val="FFFFFF"/>
            </a:solidFill>
            <a:prstDash val="solid"/>
            <a:headEnd type="none" len="sm" w="sm"/>
            <a:tailEnd type="arrow" len="sm" w="med"/>
          </a:ln>
        </p:spPr>
      </p:sp>
      <p:sp>
        <p:nvSpPr>
          <p:cNvPr name="TextBox 27" id="27"/>
          <p:cNvSpPr txBox="true"/>
          <p:nvPr/>
        </p:nvSpPr>
        <p:spPr>
          <a:xfrm rot="0">
            <a:off x="267596" y="8774670"/>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H</a:t>
            </a:r>
          </a:p>
        </p:txBody>
      </p:sp>
      <p:sp>
        <p:nvSpPr>
          <p:cNvPr name="TextBox 28" id="28"/>
          <p:cNvSpPr txBox="true"/>
          <p:nvPr/>
        </p:nvSpPr>
        <p:spPr>
          <a:xfrm rot="0">
            <a:off x="3944001" y="8734351"/>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E</a:t>
            </a:r>
          </a:p>
        </p:txBody>
      </p:sp>
      <p:sp>
        <p:nvSpPr>
          <p:cNvPr name="TextBox 29" id="29"/>
          <p:cNvSpPr txBox="true"/>
          <p:nvPr/>
        </p:nvSpPr>
        <p:spPr>
          <a:xfrm rot="0">
            <a:off x="7142239" y="8670949"/>
            <a:ext cx="705723"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L</a:t>
            </a:r>
          </a:p>
        </p:txBody>
      </p:sp>
      <p:sp>
        <p:nvSpPr>
          <p:cNvPr name="TextBox 30" id="30"/>
          <p:cNvSpPr txBox="true"/>
          <p:nvPr/>
        </p:nvSpPr>
        <p:spPr>
          <a:xfrm rot="0">
            <a:off x="10390710" y="8734351"/>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L</a:t>
            </a:r>
          </a:p>
        </p:txBody>
      </p:sp>
      <p:sp>
        <p:nvSpPr>
          <p:cNvPr name="TextBox 31" id="31"/>
          <p:cNvSpPr txBox="true"/>
          <p:nvPr/>
        </p:nvSpPr>
        <p:spPr>
          <a:xfrm rot="0">
            <a:off x="14745670" y="4879445"/>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5691354" y="134573"/>
            <a:ext cx="4275914" cy="3586423"/>
          </a:xfrm>
          <a:custGeom>
            <a:avLst/>
            <a:gdLst/>
            <a:ahLst/>
            <a:cxnLst/>
            <a:rect r="r" b="b" t="t" l="l"/>
            <a:pathLst>
              <a:path h="3586423" w="4275914">
                <a:moveTo>
                  <a:pt x="0" y="0"/>
                </a:moveTo>
                <a:lnTo>
                  <a:pt x="4275914" y="0"/>
                </a:lnTo>
                <a:lnTo>
                  <a:pt x="4275914" y="3586422"/>
                </a:lnTo>
                <a:lnTo>
                  <a:pt x="0" y="3586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68051" y="134573"/>
            <a:ext cx="1119949" cy="1119949"/>
          </a:xfrm>
          <a:custGeom>
            <a:avLst/>
            <a:gdLst/>
            <a:ahLst/>
            <a:cxnLst/>
            <a:rect r="r" b="b" t="t" l="l"/>
            <a:pathLst>
              <a:path h="1119949" w="1119949">
                <a:moveTo>
                  <a:pt x="0" y="0"/>
                </a:moveTo>
                <a:lnTo>
                  <a:pt x="1119949" y="0"/>
                </a:lnTo>
                <a:lnTo>
                  <a:pt x="1119949" y="1119949"/>
                </a:lnTo>
                <a:lnTo>
                  <a:pt x="0" y="1119949"/>
                </a:lnTo>
                <a:lnTo>
                  <a:pt x="0" y="0"/>
                </a:lnTo>
                <a:close/>
              </a:path>
            </a:pathLst>
          </a:custGeom>
          <a:blipFill>
            <a:blip r:embed="rId5"/>
            <a:stretch>
              <a:fillRect l="0" t="0" r="0" b="0"/>
            </a:stretch>
          </a:blipFill>
        </p:spPr>
      </p:sp>
      <p:sp>
        <p:nvSpPr>
          <p:cNvPr name="Freeform 5" id="5"/>
          <p:cNvSpPr/>
          <p:nvPr/>
        </p:nvSpPr>
        <p:spPr>
          <a:xfrm flipH="false" flipV="false" rot="0">
            <a:off x="13227070" y="3720995"/>
            <a:ext cx="4032230" cy="3296348"/>
          </a:xfrm>
          <a:custGeom>
            <a:avLst/>
            <a:gdLst/>
            <a:ahLst/>
            <a:cxnLst/>
            <a:rect r="r" b="b" t="t" l="l"/>
            <a:pathLst>
              <a:path h="3296348" w="4032230">
                <a:moveTo>
                  <a:pt x="0" y="0"/>
                </a:moveTo>
                <a:lnTo>
                  <a:pt x="4032230" y="0"/>
                </a:lnTo>
                <a:lnTo>
                  <a:pt x="4032230" y="3296349"/>
                </a:lnTo>
                <a:lnTo>
                  <a:pt x="0" y="3296349"/>
                </a:lnTo>
                <a:lnTo>
                  <a:pt x="0" y="0"/>
                </a:lnTo>
                <a:close/>
              </a:path>
            </a:pathLst>
          </a:custGeom>
          <a:blipFill>
            <a:blip r:embed="rId6"/>
            <a:stretch>
              <a:fillRect l="0" t="0" r="0" b="0"/>
            </a:stretch>
          </a:blipFill>
        </p:spPr>
      </p:sp>
      <p:sp>
        <p:nvSpPr>
          <p:cNvPr name="TextBox 6" id="6"/>
          <p:cNvSpPr txBox="true"/>
          <p:nvPr/>
        </p:nvSpPr>
        <p:spPr>
          <a:xfrm rot="0">
            <a:off x="6330873" y="15936"/>
            <a:ext cx="2996875" cy="2343822"/>
          </a:xfrm>
          <a:prstGeom prst="rect">
            <a:avLst/>
          </a:prstGeom>
        </p:spPr>
        <p:txBody>
          <a:bodyPr anchor="t" rtlCol="false" tIns="0" lIns="0" bIns="0" rIns="0">
            <a:spAutoFit/>
          </a:bodyPr>
          <a:lstStyle/>
          <a:p>
            <a:pPr algn="ctr">
              <a:lnSpc>
                <a:spcPts val="9412"/>
              </a:lnSpc>
              <a:spcBef>
                <a:spcPct val="0"/>
              </a:spcBef>
            </a:pPr>
            <a:r>
              <a:rPr lang="en-US" sz="6723">
                <a:solidFill>
                  <a:srgbClr val="FFFFFF"/>
                </a:solidFill>
                <a:latin typeface="Tex Gyre Termes Bold"/>
              </a:rPr>
              <a:t>Python String</a:t>
            </a:r>
          </a:p>
        </p:txBody>
      </p:sp>
      <p:sp>
        <p:nvSpPr>
          <p:cNvPr name="TextBox 7" id="7"/>
          <p:cNvSpPr txBox="true"/>
          <p:nvPr/>
        </p:nvSpPr>
        <p:spPr>
          <a:xfrm rot="0">
            <a:off x="416103" y="4154063"/>
            <a:ext cx="11050144" cy="1775165"/>
          </a:xfrm>
          <a:prstGeom prst="rect">
            <a:avLst/>
          </a:prstGeom>
        </p:spPr>
        <p:txBody>
          <a:bodyPr anchor="t" rtlCol="false" tIns="0" lIns="0" bIns="0" rIns="0">
            <a:spAutoFit/>
          </a:bodyPr>
          <a:lstStyle/>
          <a:p>
            <a:pPr algn="ctr">
              <a:lnSpc>
                <a:spcPts val="14506"/>
              </a:lnSpc>
            </a:pPr>
            <a:r>
              <a:rPr lang="en-US" sz="10361">
                <a:solidFill>
                  <a:srgbClr val="FFFFFF"/>
                </a:solidFill>
                <a:latin typeface="Canva Sans Bold"/>
              </a:rPr>
              <a:t>Its coding </a:t>
            </a:r>
            <a:r>
              <a:rPr lang="en-US" sz="10361">
                <a:solidFill>
                  <a:srgbClr val="FF931E"/>
                </a:solidFill>
                <a:latin typeface="Canva Sans Bold"/>
              </a:rPr>
              <a:t>time</a:t>
            </a:r>
            <a:r>
              <a:rPr lang="en-US" sz="10361">
                <a:solidFill>
                  <a:srgbClr val="FFFFFF"/>
                </a:solidFill>
                <a:latin typeface="Canva Sans Bold"/>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16872501" y="285017"/>
            <a:ext cx="1954741" cy="1954741"/>
          </a:xfrm>
          <a:custGeom>
            <a:avLst/>
            <a:gdLst/>
            <a:ahLst/>
            <a:cxnLst/>
            <a:rect r="r" b="b" t="t" l="l"/>
            <a:pathLst>
              <a:path h="1954741" w="1954741">
                <a:moveTo>
                  <a:pt x="0" y="0"/>
                </a:moveTo>
                <a:lnTo>
                  <a:pt x="1954741" y="0"/>
                </a:lnTo>
                <a:lnTo>
                  <a:pt x="1954741" y="1954741"/>
                </a:lnTo>
                <a:lnTo>
                  <a:pt x="0" y="19547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80435" y="5559643"/>
            <a:ext cx="6139552" cy="1527214"/>
          </a:xfrm>
          <a:custGeom>
            <a:avLst/>
            <a:gdLst/>
            <a:ahLst/>
            <a:cxnLst/>
            <a:rect r="r" b="b" t="t" l="l"/>
            <a:pathLst>
              <a:path h="1527214" w="6139552">
                <a:moveTo>
                  <a:pt x="0" y="0"/>
                </a:moveTo>
                <a:lnTo>
                  <a:pt x="6139552" y="0"/>
                </a:lnTo>
                <a:lnTo>
                  <a:pt x="6139552" y="1527214"/>
                </a:lnTo>
                <a:lnTo>
                  <a:pt x="0" y="1527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328444" y="2395590"/>
            <a:ext cx="8283254" cy="2722736"/>
          </a:xfrm>
          <a:custGeom>
            <a:avLst/>
            <a:gdLst/>
            <a:ahLst/>
            <a:cxnLst/>
            <a:rect r="r" b="b" t="t" l="l"/>
            <a:pathLst>
              <a:path h="2722736" w="8283254">
                <a:moveTo>
                  <a:pt x="0" y="0"/>
                </a:moveTo>
                <a:lnTo>
                  <a:pt x="8283254" y="0"/>
                </a:lnTo>
                <a:lnTo>
                  <a:pt x="8283254" y="2722736"/>
                </a:lnTo>
                <a:lnTo>
                  <a:pt x="0" y="27227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978980" y="5928673"/>
            <a:ext cx="7297807" cy="712954"/>
          </a:xfrm>
          <a:prstGeom prst="rect">
            <a:avLst/>
          </a:prstGeom>
        </p:spPr>
        <p:txBody>
          <a:bodyPr anchor="t" rtlCol="false" tIns="0" lIns="0" bIns="0" rIns="0">
            <a:spAutoFit/>
          </a:bodyPr>
          <a:lstStyle/>
          <a:p>
            <a:pPr algn="ctr">
              <a:lnSpc>
                <a:spcPts val="5853"/>
              </a:lnSpc>
              <a:spcBef>
                <a:spcPct val="0"/>
              </a:spcBef>
            </a:pPr>
            <a:r>
              <a:rPr lang="en-US" sz="4180">
                <a:solidFill>
                  <a:srgbClr val="000000"/>
                </a:solidFill>
                <a:latin typeface="Tex Gyre Termes"/>
              </a:rPr>
              <a:t>S</a:t>
            </a:r>
            <a:r>
              <a:rPr lang="en-US" sz="4180">
                <a:solidFill>
                  <a:srgbClr val="000000"/>
                </a:solidFill>
                <a:latin typeface="Tex Gyre Termes"/>
              </a:rPr>
              <a:t>tring [Start:Stop:Step]</a:t>
            </a:r>
          </a:p>
        </p:txBody>
      </p:sp>
      <p:sp>
        <p:nvSpPr>
          <p:cNvPr name="Freeform 7" id="7"/>
          <p:cNvSpPr/>
          <p:nvPr/>
        </p:nvSpPr>
        <p:spPr>
          <a:xfrm flipH="false" flipV="false" rot="0">
            <a:off x="3030311" y="8158166"/>
            <a:ext cx="8477667" cy="2786640"/>
          </a:xfrm>
          <a:custGeom>
            <a:avLst/>
            <a:gdLst/>
            <a:ahLst/>
            <a:cxnLst/>
            <a:rect r="r" b="b" t="t" l="l"/>
            <a:pathLst>
              <a:path h="2786640" w="8477667">
                <a:moveTo>
                  <a:pt x="0" y="0"/>
                </a:moveTo>
                <a:lnTo>
                  <a:pt x="8477667" y="0"/>
                </a:lnTo>
                <a:lnTo>
                  <a:pt x="8477667" y="2786641"/>
                </a:lnTo>
                <a:lnTo>
                  <a:pt x="0" y="27866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5832076" y="5280259"/>
            <a:ext cx="8283254" cy="2722736"/>
          </a:xfrm>
          <a:custGeom>
            <a:avLst/>
            <a:gdLst/>
            <a:ahLst/>
            <a:cxnLst/>
            <a:rect r="r" b="b" t="t" l="l"/>
            <a:pathLst>
              <a:path h="2722736" w="8283254">
                <a:moveTo>
                  <a:pt x="0" y="0"/>
                </a:moveTo>
                <a:lnTo>
                  <a:pt x="8283254" y="0"/>
                </a:lnTo>
                <a:lnTo>
                  <a:pt x="8283254" y="2722736"/>
                </a:lnTo>
                <a:lnTo>
                  <a:pt x="0" y="27227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9" id="9"/>
          <p:cNvSpPr/>
          <p:nvPr/>
        </p:nvSpPr>
        <p:spPr>
          <a:xfrm flipV="true">
            <a:off x="1989050" y="3756958"/>
            <a:ext cx="8339394" cy="2357813"/>
          </a:xfrm>
          <a:prstGeom prst="line">
            <a:avLst/>
          </a:prstGeom>
          <a:ln cap="flat" w="66675">
            <a:solidFill>
              <a:srgbClr val="FF3131"/>
            </a:solidFill>
            <a:prstDash val="solid"/>
            <a:headEnd type="none" len="sm" w="sm"/>
            <a:tailEnd type="arrow" len="sm" w="med"/>
          </a:ln>
        </p:spPr>
      </p:sp>
      <p:sp>
        <p:nvSpPr>
          <p:cNvPr name="Freeform 10" id="10"/>
          <p:cNvSpPr/>
          <p:nvPr/>
        </p:nvSpPr>
        <p:spPr>
          <a:xfrm flipH="true" flipV="false" rot="-6355017">
            <a:off x="4184255" y="4655966"/>
            <a:ext cx="807363" cy="2413315"/>
          </a:xfrm>
          <a:custGeom>
            <a:avLst/>
            <a:gdLst/>
            <a:ahLst/>
            <a:cxnLst/>
            <a:rect r="r" b="b" t="t" l="l"/>
            <a:pathLst>
              <a:path h="2413315" w="807363">
                <a:moveTo>
                  <a:pt x="807364" y="0"/>
                </a:moveTo>
                <a:lnTo>
                  <a:pt x="0" y="0"/>
                </a:lnTo>
                <a:lnTo>
                  <a:pt x="0" y="2413314"/>
                </a:lnTo>
                <a:lnTo>
                  <a:pt x="807364" y="2413314"/>
                </a:lnTo>
                <a:lnTo>
                  <a:pt x="807364"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dash"/>
            <a:miter/>
          </a:ln>
        </p:spPr>
      </p:sp>
      <p:sp>
        <p:nvSpPr>
          <p:cNvPr name="Freeform 11" id="11"/>
          <p:cNvSpPr/>
          <p:nvPr/>
        </p:nvSpPr>
        <p:spPr>
          <a:xfrm flipH="false" flipV="false" rot="0">
            <a:off x="4042969" y="6581746"/>
            <a:ext cx="825481" cy="2467471"/>
          </a:xfrm>
          <a:custGeom>
            <a:avLst/>
            <a:gdLst/>
            <a:ahLst/>
            <a:cxnLst/>
            <a:rect r="r" b="b" t="t" l="l"/>
            <a:pathLst>
              <a:path h="2467471" w="825481">
                <a:moveTo>
                  <a:pt x="0" y="0"/>
                </a:moveTo>
                <a:lnTo>
                  <a:pt x="825481" y="0"/>
                </a:lnTo>
                <a:lnTo>
                  <a:pt x="825481" y="2467471"/>
                </a:lnTo>
                <a:lnTo>
                  <a:pt x="0" y="24674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61963" y="-104775"/>
            <a:ext cx="3854172" cy="920600"/>
          </a:xfrm>
          <a:prstGeom prst="rect">
            <a:avLst/>
          </a:prstGeom>
        </p:spPr>
        <p:txBody>
          <a:bodyPr anchor="t" rtlCol="false" tIns="0" lIns="0" bIns="0" rIns="0">
            <a:spAutoFit/>
          </a:bodyPr>
          <a:lstStyle/>
          <a:p>
            <a:pPr algn="ctr">
              <a:lnSpc>
                <a:spcPts val="7533"/>
              </a:lnSpc>
              <a:spcBef>
                <a:spcPct val="0"/>
              </a:spcBef>
            </a:pPr>
            <a:r>
              <a:rPr lang="en-US" sz="5380">
                <a:solidFill>
                  <a:srgbClr val="FFFFFF"/>
                </a:solidFill>
                <a:latin typeface="Tex Gyre Termes Bold"/>
              </a:rPr>
              <a:t>String slicing</a:t>
            </a:r>
          </a:p>
        </p:txBody>
      </p:sp>
      <p:sp>
        <p:nvSpPr>
          <p:cNvPr name="TextBox 13" id="13"/>
          <p:cNvSpPr txBox="true"/>
          <p:nvPr/>
        </p:nvSpPr>
        <p:spPr>
          <a:xfrm rot="0">
            <a:off x="0" y="1205237"/>
            <a:ext cx="16597480" cy="1098050"/>
          </a:xfrm>
          <a:prstGeom prst="rect">
            <a:avLst/>
          </a:prstGeom>
        </p:spPr>
        <p:txBody>
          <a:bodyPr anchor="t" rtlCol="false" tIns="0" lIns="0" bIns="0" rIns="0">
            <a:spAutoFit/>
          </a:bodyPr>
          <a:lstStyle/>
          <a:p>
            <a:pPr algn="ctr">
              <a:lnSpc>
                <a:spcPts val="4367"/>
              </a:lnSpc>
              <a:spcBef>
                <a:spcPct val="0"/>
              </a:spcBef>
            </a:pPr>
            <a:r>
              <a:rPr lang="en-US" sz="3119">
                <a:solidFill>
                  <a:srgbClr val="FFFFFF"/>
                </a:solidFill>
                <a:latin typeface="Tex Gyre Termes Bold Italics"/>
              </a:rPr>
              <a:t>String slicing in Python refers to extracting a substring (a portion of a string) from a given string. It allows you to specify a range of indices and obtain the substring that falls within that range. </a:t>
            </a:r>
          </a:p>
        </p:txBody>
      </p:sp>
      <p:sp>
        <p:nvSpPr>
          <p:cNvPr name="TextBox 14" id="14"/>
          <p:cNvSpPr txBox="true"/>
          <p:nvPr/>
        </p:nvSpPr>
        <p:spPr>
          <a:xfrm rot="0">
            <a:off x="61963" y="3855871"/>
            <a:ext cx="5829658"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The syntax for string slicing is:</a:t>
            </a:r>
          </a:p>
        </p:txBody>
      </p:sp>
      <p:sp>
        <p:nvSpPr>
          <p:cNvPr name="TextBox 15" id="15"/>
          <p:cNvSpPr txBox="true"/>
          <p:nvPr/>
        </p:nvSpPr>
        <p:spPr>
          <a:xfrm rot="0">
            <a:off x="10652142" y="2806207"/>
            <a:ext cx="7635858" cy="1856288"/>
          </a:xfrm>
          <a:prstGeom prst="rect">
            <a:avLst/>
          </a:prstGeom>
        </p:spPr>
        <p:txBody>
          <a:bodyPr anchor="t" rtlCol="false" tIns="0" lIns="0" bIns="0" rIns="0">
            <a:spAutoFit/>
          </a:bodyPr>
          <a:lstStyle/>
          <a:p>
            <a:pPr algn="ctr">
              <a:lnSpc>
                <a:spcPts val="3734"/>
              </a:lnSpc>
              <a:spcBef>
                <a:spcPct val="0"/>
              </a:spcBef>
            </a:pPr>
            <a:r>
              <a:rPr lang="en-US" sz="2667">
                <a:solidFill>
                  <a:srgbClr val="FFFFFF"/>
                </a:solidFill>
                <a:latin typeface="Tex Gyre Termes Bold"/>
              </a:rPr>
              <a:t>start:The index from which the slicing starts. It indicates the position of the first character to include in the sliced substring. If omitted, slicing starts from the beginning of the string (index 0).</a:t>
            </a:r>
          </a:p>
        </p:txBody>
      </p:sp>
      <p:sp>
        <p:nvSpPr>
          <p:cNvPr name="TextBox 16" id="16"/>
          <p:cNvSpPr txBox="true"/>
          <p:nvPr/>
        </p:nvSpPr>
        <p:spPr>
          <a:xfrm rot="0">
            <a:off x="6318827" y="5658221"/>
            <a:ext cx="7385748" cy="1774259"/>
          </a:xfrm>
          <a:prstGeom prst="rect">
            <a:avLst/>
          </a:prstGeom>
        </p:spPr>
        <p:txBody>
          <a:bodyPr anchor="t" rtlCol="false" tIns="0" lIns="0" bIns="0" rIns="0">
            <a:spAutoFit/>
          </a:bodyPr>
          <a:lstStyle/>
          <a:p>
            <a:pPr algn="ctr">
              <a:lnSpc>
                <a:spcPts val="3531"/>
              </a:lnSpc>
              <a:spcBef>
                <a:spcPct val="0"/>
              </a:spcBef>
            </a:pPr>
            <a:r>
              <a:rPr lang="en-US" sz="2522">
                <a:solidFill>
                  <a:srgbClr val="FFFFFF"/>
                </a:solidFill>
                <a:latin typeface="Tex Gyre Termes Bold"/>
              </a:rPr>
              <a:t>stop: The index where the slicing ends. It indicates the position of the character just after the last character to include in the sliced substring. If omitted, slicing goes until the end of the string.</a:t>
            </a:r>
          </a:p>
        </p:txBody>
      </p:sp>
      <p:sp>
        <p:nvSpPr>
          <p:cNvPr name="TextBox 17" id="17"/>
          <p:cNvSpPr txBox="true"/>
          <p:nvPr/>
        </p:nvSpPr>
        <p:spPr>
          <a:xfrm rot="0">
            <a:off x="3316836" y="8622120"/>
            <a:ext cx="7904617" cy="1574718"/>
          </a:xfrm>
          <a:prstGeom prst="rect">
            <a:avLst/>
          </a:prstGeom>
        </p:spPr>
        <p:txBody>
          <a:bodyPr anchor="t" rtlCol="false" tIns="0" lIns="0" bIns="0" rIns="0">
            <a:spAutoFit/>
          </a:bodyPr>
          <a:lstStyle/>
          <a:p>
            <a:pPr algn="ctr">
              <a:lnSpc>
                <a:spcPts val="3084"/>
              </a:lnSpc>
              <a:spcBef>
                <a:spcPct val="0"/>
              </a:spcBef>
            </a:pPr>
            <a:r>
              <a:rPr lang="en-US" sz="2203">
                <a:solidFill>
                  <a:srgbClr val="FFFFFF"/>
                </a:solidFill>
                <a:latin typeface="Tex Gyre Termes Bold"/>
              </a:rPr>
              <a:t>step (optional): The step size used to increment the index while slicing. It determines the stride or how many characters to skip between successive characters in the sliced substring. The default value is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5691354" y="134573"/>
            <a:ext cx="4275914" cy="3586423"/>
          </a:xfrm>
          <a:custGeom>
            <a:avLst/>
            <a:gdLst/>
            <a:ahLst/>
            <a:cxnLst/>
            <a:rect r="r" b="b" t="t" l="l"/>
            <a:pathLst>
              <a:path h="3586423" w="4275914">
                <a:moveTo>
                  <a:pt x="0" y="0"/>
                </a:moveTo>
                <a:lnTo>
                  <a:pt x="4275914" y="0"/>
                </a:lnTo>
                <a:lnTo>
                  <a:pt x="4275914" y="3586422"/>
                </a:lnTo>
                <a:lnTo>
                  <a:pt x="0" y="3586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68051" y="134573"/>
            <a:ext cx="1119949" cy="1119949"/>
          </a:xfrm>
          <a:custGeom>
            <a:avLst/>
            <a:gdLst/>
            <a:ahLst/>
            <a:cxnLst/>
            <a:rect r="r" b="b" t="t" l="l"/>
            <a:pathLst>
              <a:path h="1119949" w="1119949">
                <a:moveTo>
                  <a:pt x="0" y="0"/>
                </a:moveTo>
                <a:lnTo>
                  <a:pt x="1119949" y="0"/>
                </a:lnTo>
                <a:lnTo>
                  <a:pt x="1119949" y="1119949"/>
                </a:lnTo>
                <a:lnTo>
                  <a:pt x="0" y="1119949"/>
                </a:lnTo>
                <a:lnTo>
                  <a:pt x="0" y="0"/>
                </a:lnTo>
                <a:close/>
              </a:path>
            </a:pathLst>
          </a:custGeom>
          <a:blipFill>
            <a:blip r:embed="rId5"/>
            <a:stretch>
              <a:fillRect l="0" t="0" r="0" b="0"/>
            </a:stretch>
          </a:blipFill>
        </p:spPr>
      </p:sp>
      <p:sp>
        <p:nvSpPr>
          <p:cNvPr name="Freeform 5" id="5"/>
          <p:cNvSpPr/>
          <p:nvPr/>
        </p:nvSpPr>
        <p:spPr>
          <a:xfrm flipH="false" flipV="false" rot="0">
            <a:off x="13227070" y="3720995"/>
            <a:ext cx="4032230" cy="3296348"/>
          </a:xfrm>
          <a:custGeom>
            <a:avLst/>
            <a:gdLst/>
            <a:ahLst/>
            <a:cxnLst/>
            <a:rect r="r" b="b" t="t" l="l"/>
            <a:pathLst>
              <a:path h="3296348" w="4032230">
                <a:moveTo>
                  <a:pt x="0" y="0"/>
                </a:moveTo>
                <a:lnTo>
                  <a:pt x="4032230" y="0"/>
                </a:lnTo>
                <a:lnTo>
                  <a:pt x="4032230" y="3296349"/>
                </a:lnTo>
                <a:lnTo>
                  <a:pt x="0" y="3296349"/>
                </a:lnTo>
                <a:lnTo>
                  <a:pt x="0" y="0"/>
                </a:lnTo>
                <a:close/>
              </a:path>
            </a:pathLst>
          </a:custGeom>
          <a:blipFill>
            <a:blip r:embed="rId6"/>
            <a:stretch>
              <a:fillRect l="0" t="0" r="0" b="0"/>
            </a:stretch>
          </a:blipFill>
        </p:spPr>
      </p:sp>
      <p:sp>
        <p:nvSpPr>
          <p:cNvPr name="TextBox 6" id="6"/>
          <p:cNvSpPr txBox="true"/>
          <p:nvPr/>
        </p:nvSpPr>
        <p:spPr>
          <a:xfrm rot="0">
            <a:off x="6330873" y="15936"/>
            <a:ext cx="2996875" cy="2343822"/>
          </a:xfrm>
          <a:prstGeom prst="rect">
            <a:avLst/>
          </a:prstGeom>
        </p:spPr>
        <p:txBody>
          <a:bodyPr anchor="t" rtlCol="false" tIns="0" lIns="0" bIns="0" rIns="0">
            <a:spAutoFit/>
          </a:bodyPr>
          <a:lstStyle/>
          <a:p>
            <a:pPr algn="ctr">
              <a:lnSpc>
                <a:spcPts val="9412"/>
              </a:lnSpc>
              <a:spcBef>
                <a:spcPct val="0"/>
              </a:spcBef>
            </a:pPr>
            <a:r>
              <a:rPr lang="en-US" sz="6723">
                <a:solidFill>
                  <a:srgbClr val="FFFFFF"/>
                </a:solidFill>
                <a:latin typeface="Tex Gyre Termes Bold"/>
              </a:rPr>
              <a:t>Python String</a:t>
            </a:r>
          </a:p>
        </p:txBody>
      </p:sp>
      <p:sp>
        <p:nvSpPr>
          <p:cNvPr name="TextBox 7" id="7"/>
          <p:cNvSpPr txBox="true"/>
          <p:nvPr/>
        </p:nvSpPr>
        <p:spPr>
          <a:xfrm rot="0">
            <a:off x="416103" y="4154063"/>
            <a:ext cx="11050144" cy="1775165"/>
          </a:xfrm>
          <a:prstGeom prst="rect">
            <a:avLst/>
          </a:prstGeom>
        </p:spPr>
        <p:txBody>
          <a:bodyPr anchor="t" rtlCol="false" tIns="0" lIns="0" bIns="0" rIns="0">
            <a:spAutoFit/>
          </a:bodyPr>
          <a:lstStyle/>
          <a:p>
            <a:pPr algn="ctr">
              <a:lnSpc>
                <a:spcPts val="14506"/>
              </a:lnSpc>
            </a:pPr>
            <a:r>
              <a:rPr lang="en-US" sz="10361">
                <a:solidFill>
                  <a:srgbClr val="FFFFFF"/>
                </a:solidFill>
                <a:latin typeface="Canva Sans Bold"/>
              </a:rPr>
              <a:t>Its coding </a:t>
            </a:r>
            <a:r>
              <a:rPr lang="en-US" sz="10361">
                <a:solidFill>
                  <a:srgbClr val="FF931E"/>
                </a:solidFill>
                <a:latin typeface="Canva Sans Bold"/>
              </a:rPr>
              <a:t>time</a:t>
            </a:r>
            <a:r>
              <a:rPr lang="en-US" sz="10361">
                <a:solidFill>
                  <a:srgbClr val="FFFFFF"/>
                </a:solidFill>
                <a:latin typeface="Canva Sans Bold"/>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Freeform 3" id="3"/>
          <p:cNvSpPr/>
          <p:nvPr/>
        </p:nvSpPr>
        <p:spPr>
          <a:xfrm flipH="false" flipV="false" rot="0">
            <a:off x="16872501" y="285017"/>
            <a:ext cx="1954741" cy="1954741"/>
          </a:xfrm>
          <a:custGeom>
            <a:avLst/>
            <a:gdLst/>
            <a:ahLst/>
            <a:cxnLst/>
            <a:rect r="r" b="b" t="t" l="l"/>
            <a:pathLst>
              <a:path h="1954741" w="1954741">
                <a:moveTo>
                  <a:pt x="0" y="0"/>
                </a:moveTo>
                <a:lnTo>
                  <a:pt x="1954741" y="0"/>
                </a:lnTo>
                <a:lnTo>
                  <a:pt x="1954741" y="1954741"/>
                </a:lnTo>
                <a:lnTo>
                  <a:pt x="0" y="19547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19345" y="5559643"/>
            <a:ext cx="6139552" cy="1527214"/>
          </a:xfrm>
          <a:custGeom>
            <a:avLst/>
            <a:gdLst/>
            <a:ahLst/>
            <a:cxnLst/>
            <a:rect r="r" b="b" t="t" l="l"/>
            <a:pathLst>
              <a:path h="1527214" w="6139552">
                <a:moveTo>
                  <a:pt x="0" y="0"/>
                </a:moveTo>
                <a:lnTo>
                  <a:pt x="6139552" y="0"/>
                </a:lnTo>
                <a:lnTo>
                  <a:pt x="6139552" y="1527214"/>
                </a:lnTo>
                <a:lnTo>
                  <a:pt x="0" y="1527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047636" y="2460926"/>
            <a:ext cx="5318611" cy="1748247"/>
          </a:xfrm>
          <a:custGeom>
            <a:avLst/>
            <a:gdLst/>
            <a:ahLst/>
            <a:cxnLst/>
            <a:rect r="r" b="b" t="t" l="l"/>
            <a:pathLst>
              <a:path h="1748247" w="5318611">
                <a:moveTo>
                  <a:pt x="0" y="0"/>
                </a:moveTo>
                <a:lnTo>
                  <a:pt x="5318611" y="0"/>
                </a:lnTo>
                <a:lnTo>
                  <a:pt x="5318611" y="1748247"/>
                </a:lnTo>
                <a:lnTo>
                  <a:pt x="0" y="17482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44038" y="5983631"/>
            <a:ext cx="5803155" cy="622089"/>
          </a:xfrm>
          <a:prstGeom prst="rect">
            <a:avLst/>
          </a:prstGeom>
        </p:spPr>
        <p:txBody>
          <a:bodyPr anchor="t" rtlCol="false" tIns="0" lIns="0" bIns="0" rIns="0">
            <a:spAutoFit/>
          </a:bodyPr>
          <a:lstStyle/>
          <a:p>
            <a:pPr algn="ctr">
              <a:lnSpc>
                <a:spcPts val="5193"/>
              </a:lnSpc>
              <a:spcBef>
                <a:spcPct val="0"/>
              </a:spcBef>
            </a:pPr>
            <a:r>
              <a:rPr lang="en-US" sz="3709">
                <a:solidFill>
                  <a:srgbClr val="000000"/>
                </a:solidFill>
                <a:latin typeface="Tex Gyre Termes Bold"/>
              </a:rPr>
              <a:t>S</a:t>
            </a:r>
            <a:r>
              <a:rPr lang="en-US" sz="3709">
                <a:solidFill>
                  <a:srgbClr val="000000"/>
                </a:solidFill>
                <a:latin typeface="Tex Gyre Termes Bold"/>
              </a:rPr>
              <a:t>tring [Start:Stop:Step]</a:t>
            </a:r>
          </a:p>
        </p:txBody>
      </p:sp>
      <p:sp>
        <p:nvSpPr>
          <p:cNvPr name="Freeform 7" id="7"/>
          <p:cNvSpPr/>
          <p:nvPr/>
        </p:nvSpPr>
        <p:spPr>
          <a:xfrm flipH="false" flipV="false" rot="0">
            <a:off x="5459117" y="8158166"/>
            <a:ext cx="6048860" cy="1988283"/>
          </a:xfrm>
          <a:custGeom>
            <a:avLst/>
            <a:gdLst/>
            <a:ahLst/>
            <a:cxnLst/>
            <a:rect r="r" b="b" t="t" l="l"/>
            <a:pathLst>
              <a:path h="1988283" w="6048860">
                <a:moveTo>
                  <a:pt x="0" y="0"/>
                </a:moveTo>
                <a:lnTo>
                  <a:pt x="6048861" y="0"/>
                </a:lnTo>
                <a:lnTo>
                  <a:pt x="6048861" y="1988283"/>
                </a:lnTo>
                <a:lnTo>
                  <a:pt x="0" y="19882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422718" y="5180645"/>
            <a:ext cx="6102908" cy="2006049"/>
          </a:xfrm>
          <a:custGeom>
            <a:avLst/>
            <a:gdLst/>
            <a:ahLst/>
            <a:cxnLst/>
            <a:rect r="r" b="b" t="t" l="l"/>
            <a:pathLst>
              <a:path h="2006049" w="6102908">
                <a:moveTo>
                  <a:pt x="0" y="0"/>
                </a:moveTo>
                <a:lnTo>
                  <a:pt x="6102909" y="0"/>
                </a:lnTo>
                <a:lnTo>
                  <a:pt x="6102909" y="2006049"/>
                </a:lnTo>
                <a:lnTo>
                  <a:pt x="0" y="20060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9" id="9"/>
          <p:cNvSpPr/>
          <p:nvPr/>
        </p:nvSpPr>
        <p:spPr>
          <a:xfrm flipV="true">
            <a:off x="1989050" y="3335049"/>
            <a:ext cx="8058586" cy="2779721"/>
          </a:xfrm>
          <a:prstGeom prst="line">
            <a:avLst/>
          </a:prstGeom>
          <a:ln cap="flat" w="66675">
            <a:solidFill>
              <a:srgbClr val="FF3131"/>
            </a:solidFill>
            <a:prstDash val="solid"/>
            <a:headEnd type="none" len="sm" w="sm"/>
            <a:tailEnd type="arrow" len="sm" w="med"/>
          </a:ln>
        </p:spPr>
      </p:sp>
      <p:sp>
        <p:nvSpPr>
          <p:cNvPr name="Freeform 10" id="10"/>
          <p:cNvSpPr/>
          <p:nvPr/>
        </p:nvSpPr>
        <p:spPr>
          <a:xfrm flipH="true" flipV="false" rot="-6355017">
            <a:off x="4801143" y="3838562"/>
            <a:ext cx="1381540" cy="4129604"/>
          </a:xfrm>
          <a:custGeom>
            <a:avLst/>
            <a:gdLst/>
            <a:ahLst/>
            <a:cxnLst/>
            <a:rect r="r" b="b" t="t" l="l"/>
            <a:pathLst>
              <a:path h="4129604" w="1381540">
                <a:moveTo>
                  <a:pt x="1381540" y="0"/>
                </a:moveTo>
                <a:lnTo>
                  <a:pt x="0" y="0"/>
                </a:lnTo>
                <a:lnTo>
                  <a:pt x="0" y="4129603"/>
                </a:lnTo>
                <a:lnTo>
                  <a:pt x="1381540" y="4129603"/>
                </a:lnTo>
                <a:lnTo>
                  <a:pt x="138154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dash"/>
            <a:miter/>
          </a:ln>
        </p:spPr>
      </p:sp>
      <p:sp>
        <p:nvSpPr>
          <p:cNvPr name="Freeform 11" id="11"/>
          <p:cNvSpPr/>
          <p:nvPr/>
        </p:nvSpPr>
        <p:spPr>
          <a:xfrm flipH="false" flipV="true" rot="8433740">
            <a:off x="5079172" y="6304537"/>
            <a:ext cx="825481" cy="2467471"/>
          </a:xfrm>
          <a:custGeom>
            <a:avLst/>
            <a:gdLst/>
            <a:ahLst/>
            <a:cxnLst/>
            <a:rect r="r" b="b" t="t" l="l"/>
            <a:pathLst>
              <a:path h="2467471" w="825481">
                <a:moveTo>
                  <a:pt x="0" y="2467471"/>
                </a:moveTo>
                <a:lnTo>
                  <a:pt x="825481" y="2467471"/>
                </a:lnTo>
                <a:lnTo>
                  <a:pt x="825481" y="0"/>
                </a:lnTo>
                <a:lnTo>
                  <a:pt x="0" y="0"/>
                </a:lnTo>
                <a:lnTo>
                  <a:pt x="0" y="2467471"/>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0" y="-104775"/>
            <a:ext cx="5459117" cy="1873100"/>
          </a:xfrm>
          <a:prstGeom prst="rect">
            <a:avLst/>
          </a:prstGeom>
        </p:spPr>
        <p:txBody>
          <a:bodyPr anchor="t" rtlCol="false" tIns="0" lIns="0" bIns="0" rIns="0">
            <a:spAutoFit/>
          </a:bodyPr>
          <a:lstStyle/>
          <a:p>
            <a:pPr algn="ctr">
              <a:lnSpc>
                <a:spcPts val="7533"/>
              </a:lnSpc>
            </a:pPr>
            <a:r>
              <a:rPr lang="en-US" sz="5380">
                <a:solidFill>
                  <a:srgbClr val="FFFFFF"/>
                </a:solidFill>
                <a:latin typeface="Tex Gyre Termes Bold"/>
              </a:rPr>
              <a:t>Negative Indexing</a:t>
            </a:r>
          </a:p>
          <a:p>
            <a:pPr algn="ctr">
              <a:lnSpc>
                <a:spcPts val="7533"/>
              </a:lnSpc>
              <a:spcBef>
                <a:spcPct val="0"/>
              </a:spcBef>
            </a:pPr>
          </a:p>
        </p:txBody>
      </p:sp>
      <p:sp>
        <p:nvSpPr>
          <p:cNvPr name="TextBox 13" id="13"/>
          <p:cNvSpPr txBox="true"/>
          <p:nvPr/>
        </p:nvSpPr>
        <p:spPr>
          <a:xfrm rot="0">
            <a:off x="0" y="1205237"/>
            <a:ext cx="16597480" cy="1098050"/>
          </a:xfrm>
          <a:prstGeom prst="rect">
            <a:avLst/>
          </a:prstGeom>
        </p:spPr>
        <p:txBody>
          <a:bodyPr anchor="t" rtlCol="false" tIns="0" lIns="0" bIns="0" rIns="0">
            <a:spAutoFit/>
          </a:bodyPr>
          <a:lstStyle/>
          <a:p>
            <a:pPr algn="ctr">
              <a:lnSpc>
                <a:spcPts val="4367"/>
              </a:lnSpc>
              <a:spcBef>
                <a:spcPct val="0"/>
              </a:spcBef>
            </a:pPr>
            <a:r>
              <a:rPr lang="en-US" sz="3119">
                <a:solidFill>
                  <a:srgbClr val="FFFFFF"/>
                </a:solidFill>
                <a:latin typeface="Tex Gyre Termes Bold Italics"/>
              </a:rPr>
              <a:t>Negative indexing in strings is a method of accessing individual characters of a string by counting from the end of the string.</a:t>
            </a:r>
          </a:p>
        </p:txBody>
      </p:sp>
      <p:sp>
        <p:nvSpPr>
          <p:cNvPr name="TextBox 14" id="14"/>
          <p:cNvSpPr txBox="true"/>
          <p:nvPr/>
        </p:nvSpPr>
        <p:spPr>
          <a:xfrm rot="0">
            <a:off x="61963" y="3855871"/>
            <a:ext cx="5829658"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The syntax for string slicing is:</a:t>
            </a:r>
          </a:p>
        </p:txBody>
      </p:sp>
      <p:sp>
        <p:nvSpPr>
          <p:cNvPr name="Freeform 15" id="15"/>
          <p:cNvSpPr/>
          <p:nvPr/>
        </p:nvSpPr>
        <p:spPr>
          <a:xfrm flipH="false" flipV="false" rot="0">
            <a:off x="-540144" y="7186694"/>
            <a:ext cx="5858970" cy="1457419"/>
          </a:xfrm>
          <a:custGeom>
            <a:avLst/>
            <a:gdLst/>
            <a:ahLst/>
            <a:cxnLst/>
            <a:rect r="r" b="b" t="t" l="l"/>
            <a:pathLst>
              <a:path h="1457419" w="5858970">
                <a:moveTo>
                  <a:pt x="0" y="0"/>
                </a:moveTo>
                <a:lnTo>
                  <a:pt x="5858970" y="0"/>
                </a:lnTo>
                <a:lnTo>
                  <a:pt x="5858970" y="1457419"/>
                </a:lnTo>
                <a:lnTo>
                  <a:pt x="0" y="14574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838690" y="7582070"/>
            <a:ext cx="7297807" cy="712954"/>
          </a:xfrm>
          <a:prstGeom prst="rect">
            <a:avLst/>
          </a:prstGeom>
        </p:spPr>
        <p:txBody>
          <a:bodyPr anchor="t" rtlCol="false" tIns="0" lIns="0" bIns="0" rIns="0">
            <a:spAutoFit/>
          </a:bodyPr>
          <a:lstStyle/>
          <a:p>
            <a:pPr algn="ctr">
              <a:lnSpc>
                <a:spcPts val="5853"/>
              </a:lnSpc>
              <a:spcBef>
                <a:spcPct val="0"/>
              </a:spcBef>
            </a:pPr>
            <a:r>
              <a:rPr lang="en-US" sz="4180">
                <a:solidFill>
                  <a:srgbClr val="000000"/>
                </a:solidFill>
                <a:latin typeface="Tex Gyre Termes Bold"/>
              </a:rPr>
              <a:t>S</a:t>
            </a:r>
            <a:r>
              <a:rPr lang="en-US" sz="4180">
                <a:solidFill>
                  <a:srgbClr val="000000"/>
                </a:solidFill>
                <a:latin typeface="Tex Gyre Termes Bold"/>
              </a:rPr>
              <a:t>tring [-4:-1:1]</a:t>
            </a:r>
          </a:p>
        </p:txBody>
      </p:sp>
      <p:sp>
        <p:nvSpPr>
          <p:cNvPr name="TextBox 17" id="17"/>
          <p:cNvSpPr txBox="true"/>
          <p:nvPr/>
        </p:nvSpPr>
        <p:spPr>
          <a:xfrm rot="0">
            <a:off x="10047636" y="2981748"/>
            <a:ext cx="5318611"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Start of negtive index</a:t>
            </a:r>
          </a:p>
        </p:txBody>
      </p:sp>
      <p:sp>
        <p:nvSpPr>
          <p:cNvPr name="TextBox 18" id="18"/>
          <p:cNvSpPr txBox="true"/>
          <p:nvPr/>
        </p:nvSpPr>
        <p:spPr>
          <a:xfrm rot="0">
            <a:off x="6996181" y="5761469"/>
            <a:ext cx="6102908"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where to stop </a:t>
            </a:r>
          </a:p>
        </p:txBody>
      </p:sp>
      <p:sp>
        <p:nvSpPr>
          <p:cNvPr name="TextBox 19" id="19"/>
          <p:cNvSpPr txBox="true"/>
          <p:nvPr/>
        </p:nvSpPr>
        <p:spPr>
          <a:xfrm rot="0">
            <a:off x="7288815" y="8799006"/>
            <a:ext cx="2389465"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Step to jump</a:t>
            </a:r>
          </a:p>
        </p:txBody>
      </p:sp>
      <p:sp>
        <p:nvSpPr>
          <p:cNvPr name="TextBox 20" id="20"/>
          <p:cNvSpPr txBox="true"/>
          <p:nvPr/>
        </p:nvSpPr>
        <p:spPr>
          <a:xfrm rot="0">
            <a:off x="1067803" y="7027866"/>
            <a:ext cx="1661755"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Example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7567" t="0" r="-17567" b="0"/>
            </a:stretch>
          </a:blipFill>
        </p:spPr>
      </p:sp>
      <p:sp>
        <p:nvSpPr>
          <p:cNvPr name="TextBox 3" id="3"/>
          <p:cNvSpPr txBox="true"/>
          <p:nvPr/>
        </p:nvSpPr>
        <p:spPr>
          <a:xfrm rot="0">
            <a:off x="-178879" y="-36529"/>
            <a:ext cx="8545303" cy="1873100"/>
          </a:xfrm>
          <a:prstGeom prst="rect">
            <a:avLst/>
          </a:prstGeom>
        </p:spPr>
        <p:txBody>
          <a:bodyPr anchor="t" rtlCol="false" tIns="0" lIns="0" bIns="0" rIns="0">
            <a:spAutoFit/>
          </a:bodyPr>
          <a:lstStyle/>
          <a:p>
            <a:pPr algn="ctr">
              <a:lnSpc>
                <a:spcPts val="7533"/>
              </a:lnSpc>
            </a:pPr>
            <a:r>
              <a:rPr lang="en-US" sz="5380">
                <a:solidFill>
                  <a:srgbClr val="FFFFFF"/>
                </a:solidFill>
                <a:latin typeface="Tex Gyre Termes Bold"/>
              </a:rPr>
              <a:t>Example negative indexing </a:t>
            </a:r>
          </a:p>
          <a:p>
            <a:pPr algn="ctr">
              <a:lnSpc>
                <a:spcPts val="7533"/>
              </a:lnSpc>
              <a:spcBef>
                <a:spcPct val="0"/>
              </a:spcBef>
            </a:pPr>
          </a:p>
        </p:txBody>
      </p:sp>
      <p:sp>
        <p:nvSpPr>
          <p:cNvPr name="Freeform 4" id="4"/>
          <p:cNvSpPr/>
          <p:nvPr/>
        </p:nvSpPr>
        <p:spPr>
          <a:xfrm flipH="false" flipV="false" rot="0">
            <a:off x="6457188" y="1028700"/>
            <a:ext cx="6243319" cy="1553026"/>
          </a:xfrm>
          <a:custGeom>
            <a:avLst/>
            <a:gdLst/>
            <a:ahLst/>
            <a:cxnLst/>
            <a:rect r="r" b="b" t="t" l="l"/>
            <a:pathLst>
              <a:path h="1553026" w="6243319">
                <a:moveTo>
                  <a:pt x="0" y="0"/>
                </a:moveTo>
                <a:lnTo>
                  <a:pt x="6243319" y="0"/>
                </a:lnTo>
                <a:lnTo>
                  <a:pt x="6243319" y="1553026"/>
                </a:lnTo>
                <a:lnTo>
                  <a:pt x="0" y="1553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70484" y="4047129"/>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929382" y="1340438"/>
            <a:ext cx="7297807" cy="712954"/>
          </a:xfrm>
          <a:prstGeom prst="rect">
            <a:avLst/>
          </a:prstGeom>
        </p:spPr>
        <p:txBody>
          <a:bodyPr anchor="t" rtlCol="false" tIns="0" lIns="0" bIns="0" rIns="0">
            <a:spAutoFit/>
          </a:bodyPr>
          <a:lstStyle/>
          <a:p>
            <a:pPr algn="ctr">
              <a:lnSpc>
                <a:spcPts val="5853"/>
              </a:lnSpc>
              <a:spcBef>
                <a:spcPct val="0"/>
              </a:spcBef>
            </a:pPr>
            <a:r>
              <a:rPr lang="en-US" sz="4180">
                <a:solidFill>
                  <a:srgbClr val="000000"/>
                </a:solidFill>
                <a:latin typeface="Tex Gyre Termes"/>
              </a:rPr>
              <a:t>“HELLO”</a:t>
            </a:r>
          </a:p>
        </p:txBody>
      </p:sp>
      <p:sp>
        <p:nvSpPr>
          <p:cNvPr name="Freeform 7" id="7"/>
          <p:cNvSpPr/>
          <p:nvPr/>
        </p:nvSpPr>
        <p:spPr>
          <a:xfrm flipH="false" flipV="false" rot="0">
            <a:off x="4097434" y="4119226"/>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326855" y="4119226"/>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691645" y="4119226"/>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0" id="10"/>
          <p:cNvSpPr/>
          <p:nvPr/>
        </p:nvSpPr>
        <p:spPr>
          <a:xfrm flipH="true">
            <a:off x="3282824" y="1842238"/>
            <a:ext cx="5293116" cy="2892157"/>
          </a:xfrm>
          <a:prstGeom prst="line">
            <a:avLst/>
          </a:prstGeom>
          <a:ln cap="flat" w="38100">
            <a:solidFill>
              <a:srgbClr val="FFFFFF"/>
            </a:solidFill>
            <a:prstDash val="solid"/>
            <a:headEnd type="none" len="sm" w="sm"/>
            <a:tailEnd type="arrow" len="sm" w="med"/>
          </a:ln>
        </p:spPr>
      </p:sp>
      <p:sp>
        <p:nvSpPr>
          <p:cNvPr name="AutoShape 11" id="11"/>
          <p:cNvSpPr/>
          <p:nvPr/>
        </p:nvSpPr>
        <p:spPr>
          <a:xfrm flipH="true">
            <a:off x="6909774" y="2053393"/>
            <a:ext cx="2668511" cy="2753099"/>
          </a:xfrm>
          <a:prstGeom prst="line">
            <a:avLst/>
          </a:prstGeom>
          <a:ln cap="flat" w="38100">
            <a:solidFill>
              <a:srgbClr val="FFFFFF"/>
            </a:solidFill>
            <a:prstDash val="solid"/>
            <a:headEnd type="none" len="sm" w="sm"/>
            <a:tailEnd type="arrow" len="sm" w="med"/>
          </a:ln>
        </p:spPr>
      </p:sp>
      <p:sp>
        <p:nvSpPr>
          <p:cNvPr name="AutoShape 12" id="12"/>
          <p:cNvSpPr/>
          <p:nvPr/>
        </p:nvSpPr>
        <p:spPr>
          <a:xfrm flipH="true">
            <a:off x="9578285" y="1993782"/>
            <a:ext cx="562" cy="2125444"/>
          </a:xfrm>
          <a:prstGeom prst="line">
            <a:avLst/>
          </a:prstGeom>
          <a:ln cap="flat" w="38100">
            <a:solidFill>
              <a:srgbClr val="FFFFFF"/>
            </a:solidFill>
            <a:prstDash val="solid"/>
            <a:headEnd type="none" len="sm" w="sm"/>
            <a:tailEnd type="arrow" len="sm" w="med"/>
          </a:ln>
        </p:spPr>
      </p:sp>
      <p:sp>
        <p:nvSpPr>
          <p:cNvPr name="AutoShape 13" id="13"/>
          <p:cNvSpPr/>
          <p:nvPr/>
        </p:nvSpPr>
        <p:spPr>
          <a:xfrm>
            <a:off x="9981069" y="1933385"/>
            <a:ext cx="1054367" cy="1709847"/>
          </a:xfrm>
          <a:prstGeom prst="line">
            <a:avLst/>
          </a:prstGeom>
          <a:ln cap="flat" w="38100">
            <a:solidFill>
              <a:srgbClr val="FFFFFF"/>
            </a:solidFill>
            <a:prstDash val="solid"/>
            <a:headEnd type="none" len="sm" w="sm"/>
            <a:tailEnd type="arrow" len="sm" w="med"/>
          </a:ln>
        </p:spPr>
      </p:sp>
      <p:sp>
        <p:nvSpPr>
          <p:cNvPr name="Freeform 14" id="14"/>
          <p:cNvSpPr/>
          <p:nvPr/>
        </p:nvSpPr>
        <p:spPr>
          <a:xfrm flipH="false" flipV="false" rot="0">
            <a:off x="14446960" y="4064016"/>
            <a:ext cx="2812340" cy="1374531"/>
          </a:xfrm>
          <a:custGeom>
            <a:avLst/>
            <a:gdLst/>
            <a:ahLst/>
            <a:cxnLst/>
            <a:rect r="r" b="b" t="t" l="l"/>
            <a:pathLst>
              <a:path h="1374531" w="2812340">
                <a:moveTo>
                  <a:pt x="0" y="0"/>
                </a:moveTo>
                <a:lnTo>
                  <a:pt x="2812340" y="0"/>
                </a:lnTo>
                <a:lnTo>
                  <a:pt x="2812340" y="1374531"/>
                </a:lnTo>
                <a:lnTo>
                  <a:pt x="0" y="13745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5" id="15"/>
          <p:cNvSpPr/>
          <p:nvPr/>
        </p:nvSpPr>
        <p:spPr>
          <a:xfrm>
            <a:off x="10257865" y="1895285"/>
            <a:ext cx="4189095" cy="2855997"/>
          </a:xfrm>
          <a:prstGeom prst="line">
            <a:avLst/>
          </a:prstGeom>
          <a:ln cap="flat" w="38100">
            <a:solidFill>
              <a:srgbClr val="FFFFFF"/>
            </a:solidFill>
            <a:prstDash val="solid"/>
            <a:headEnd type="none" len="sm" w="sm"/>
            <a:tailEnd type="arrow" len="sm" w="med"/>
          </a:ln>
        </p:spPr>
      </p:sp>
      <p:sp>
        <p:nvSpPr>
          <p:cNvPr name="Freeform 16" id="16"/>
          <p:cNvSpPr/>
          <p:nvPr/>
        </p:nvSpPr>
        <p:spPr>
          <a:xfrm flipH="false" flipV="false" rot="13634">
            <a:off x="1180458" y="1149730"/>
            <a:ext cx="3793911" cy="1351581"/>
          </a:xfrm>
          <a:custGeom>
            <a:avLst/>
            <a:gdLst/>
            <a:ahLst/>
            <a:cxnLst/>
            <a:rect r="r" b="b" t="t" l="l"/>
            <a:pathLst>
              <a:path h="1351581" w="3793911">
                <a:moveTo>
                  <a:pt x="0" y="0"/>
                </a:moveTo>
                <a:lnTo>
                  <a:pt x="3793910" y="0"/>
                </a:lnTo>
                <a:lnTo>
                  <a:pt x="3793910" y="1351581"/>
                </a:lnTo>
                <a:lnTo>
                  <a:pt x="0" y="13515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177792" y="4352199"/>
            <a:ext cx="1406170" cy="860960"/>
          </a:xfrm>
          <a:prstGeom prst="rect">
            <a:avLst/>
          </a:prstGeom>
        </p:spPr>
        <p:txBody>
          <a:bodyPr anchor="t" rtlCol="false" tIns="0" lIns="0" bIns="0" rIns="0">
            <a:spAutoFit/>
          </a:bodyPr>
          <a:lstStyle/>
          <a:p>
            <a:pPr algn="ctr">
              <a:lnSpc>
                <a:spcPts val="3470"/>
              </a:lnSpc>
            </a:pPr>
            <a:r>
              <a:rPr lang="en-US" sz="2478">
                <a:solidFill>
                  <a:srgbClr val="000000"/>
                </a:solidFill>
                <a:latin typeface="Tex Gyre Termes Bold"/>
              </a:rPr>
              <a:t>Index </a:t>
            </a:r>
          </a:p>
          <a:p>
            <a:pPr algn="ctr">
              <a:lnSpc>
                <a:spcPts val="3470"/>
              </a:lnSpc>
              <a:spcBef>
                <a:spcPct val="0"/>
              </a:spcBef>
            </a:pPr>
            <a:r>
              <a:rPr lang="en-US" sz="2478">
                <a:solidFill>
                  <a:srgbClr val="000000"/>
                </a:solidFill>
                <a:latin typeface="Tex Gyre Termes Bold"/>
              </a:rPr>
              <a:t>-5</a:t>
            </a:r>
          </a:p>
        </p:txBody>
      </p:sp>
      <p:sp>
        <p:nvSpPr>
          <p:cNvPr name="TextBox 18" id="18"/>
          <p:cNvSpPr txBox="true"/>
          <p:nvPr/>
        </p:nvSpPr>
        <p:spPr>
          <a:xfrm rot="0">
            <a:off x="4800519" y="4251904"/>
            <a:ext cx="1406170" cy="941605"/>
          </a:xfrm>
          <a:prstGeom prst="rect">
            <a:avLst/>
          </a:prstGeom>
        </p:spPr>
        <p:txBody>
          <a:bodyPr anchor="t" rtlCol="false" tIns="0" lIns="0" bIns="0" rIns="0">
            <a:spAutoFit/>
          </a:bodyPr>
          <a:lstStyle/>
          <a:p>
            <a:pPr algn="ctr">
              <a:lnSpc>
                <a:spcPts val="3750"/>
              </a:lnSpc>
            </a:pPr>
            <a:r>
              <a:rPr lang="en-US" sz="2678">
                <a:solidFill>
                  <a:srgbClr val="000000"/>
                </a:solidFill>
                <a:latin typeface="Tex Gyre Termes Bold"/>
              </a:rPr>
              <a:t>Index </a:t>
            </a:r>
          </a:p>
          <a:p>
            <a:pPr algn="ctr">
              <a:lnSpc>
                <a:spcPts val="3750"/>
              </a:lnSpc>
              <a:spcBef>
                <a:spcPct val="0"/>
              </a:spcBef>
            </a:pPr>
            <a:r>
              <a:rPr lang="en-US" sz="2678">
                <a:solidFill>
                  <a:srgbClr val="000000"/>
                </a:solidFill>
                <a:latin typeface="Tex Gyre Termes Bold"/>
              </a:rPr>
              <a:t>-4</a:t>
            </a:r>
          </a:p>
        </p:txBody>
      </p:sp>
      <p:sp>
        <p:nvSpPr>
          <p:cNvPr name="TextBox 19" id="19"/>
          <p:cNvSpPr txBox="true"/>
          <p:nvPr/>
        </p:nvSpPr>
        <p:spPr>
          <a:xfrm rot="0">
            <a:off x="8097625" y="4177290"/>
            <a:ext cx="1406170" cy="939065"/>
          </a:xfrm>
          <a:prstGeom prst="rect">
            <a:avLst/>
          </a:prstGeom>
        </p:spPr>
        <p:txBody>
          <a:bodyPr anchor="t" rtlCol="false" tIns="0" lIns="0" bIns="0" rIns="0">
            <a:spAutoFit/>
          </a:bodyPr>
          <a:lstStyle/>
          <a:p>
            <a:pPr algn="ctr">
              <a:lnSpc>
                <a:spcPts val="3890"/>
              </a:lnSpc>
            </a:pPr>
            <a:r>
              <a:rPr lang="en-US" sz="2778">
                <a:solidFill>
                  <a:srgbClr val="000000"/>
                </a:solidFill>
                <a:latin typeface="Tex Gyre Termes Bold"/>
              </a:rPr>
              <a:t>Index </a:t>
            </a:r>
          </a:p>
          <a:p>
            <a:pPr algn="ctr">
              <a:lnSpc>
                <a:spcPts val="3890"/>
              </a:lnSpc>
              <a:spcBef>
                <a:spcPct val="0"/>
              </a:spcBef>
            </a:pPr>
            <a:r>
              <a:rPr lang="en-US" sz="2778">
                <a:solidFill>
                  <a:srgbClr val="000000"/>
                </a:solidFill>
                <a:latin typeface="Tex Gyre Termes Bold"/>
              </a:rPr>
              <a:t>-3</a:t>
            </a:r>
          </a:p>
        </p:txBody>
      </p:sp>
      <p:sp>
        <p:nvSpPr>
          <p:cNvPr name="TextBox 20" id="20"/>
          <p:cNvSpPr txBox="true"/>
          <p:nvPr/>
        </p:nvSpPr>
        <p:spPr>
          <a:xfrm rot="0">
            <a:off x="11394730" y="4177290"/>
            <a:ext cx="1406170" cy="939065"/>
          </a:xfrm>
          <a:prstGeom prst="rect">
            <a:avLst/>
          </a:prstGeom>
        </p:spPr>
        <p:txBody>
          <a:bodyPr anchor="t" rtlCol="false" tIns="0" lIns="0" bIns="0" rIns="0">
            <a:spAutoFit/>
          </a:bodyPr>
          <a:lstStyle/>
          <a:p>
            <a:pPr algn="ctr">
              <a:lnSpc>
                <a:spcPts val="3890"/>
              </a:lnSpc>
            </a:pPr>
            <a:r>
              <a:rPr lang="en-US" sz="2778">
                <a:solidFill>
                  <a:srgbClr val="000000"/>
                </a:solidFill>
                <a:latin typeface="Tex Gyre Termes Bold"/>
              </a:rPr>
              <a:t>Index </a:t>
            </a:r>
          </a:p>
          <a:p>
            <a:pPr algn="ctr">
              <a:lnSpc>
                <a:spcPts val="3890"/>
              </a:lnSpc>
              <a:spcBef>
                <a:spcPct val="0"/>
              </a:spcBef>
            </a:pPr>
            <a:r>
              <a:rPr lang="en-US" sz="2778">
                <a:solidFill>
                  <a:srgbClr val="000000"/>
                </a:solidFill>
                <a:latin typeface="Tex Gyre Termes Bold"/>
              </a:rPr>
              <a:t>-2</a:t>
            </a:r>
          </a:p>
        </p:txBody>
      </p:sp>
      <p:sp>
        <p:nvSpPr>
          <p:cNvPr name="TextBox 21" id="21"/>
          <p:cNvSpPr txBox="true"/>
          <p:nvPr/>
        </p:nvSpPr>
        <p:spPr>
          <a:xfrm rot="0">
            <a:off x="15781666" y="4158240"/>
            <a:ext cx="1406170" cy="941605"/>
          </a:xfrm>
          <a:prstGeom prst="rect">
            <a:avLst/>
          </a:prstGeom>
        </p:spPr>
        <p:txBody>
          <a:bodyPr anchor="t" rtlCol="false" tIns="0" lIns="0" bIns="0" rIns="0">
            <a:spAutoFit/>
          </a:bodyPr>
          <a:lstStyle/>
          <a:p>
            <a:pPr algn="ctr">
              <a:lnSpc>
                <a:spcPts val="3750"/>
              </a:lnSpc>
            </a:pPr>
            <a:r>
              <a:rPr lang="en-US" sz="2678">
                <a:solidFill>
                  <a:srgbClr val="000000"/>
                </a:solidFill>
                <a:latin typeface="Tex Gyre Termes Bold"/>
              </a:rPr>
              <a:t>Index </a:t>
            </a:r>
          </a:p>
          <a:p>
            <a:pPr algn="ctr">
              <a:lnSpc>
                <a:spcPts val="3750"/>
              </a:lnSpc>
              <a:spcBef>
                <a:spcPct val="0"/>
              </a:spcBef>
            </a:pPr>
            <a:r>
              <a:rPr lang="en-US" sz="2678">
                <a:solidFill>
                  <a:srgbClr val="000000"/>
                </a:solidFill>
                <a:latin typeface="Tex Gyre Termes Bold"/>
              </a:rPr>
              <a:t>-1</a:t>
            </a:r>
          </a:p>
        </p:txBody>
      </p:sp>
      <p:sp>
        <p:nvSpPr>
          <p:cNvPr name="TextBox 22" id="22"/>
          <p:cNvSpPr txBox="true"/>
          <p:nvPr/>
        </p:nvSpPr>
        <p:spPr>
          <a:xfrm rot="0">
            <a:off x="1323514" y="1422989"/>
            <a:ext cx="3089994" cy="630404"/>
          </a:xfrm>
          <a:prstGeom prst="rect">
            <a:avLst/>
          </a:prstGeom>
        </p:spPr>
        <p:txBody>
          <a:bodyPr anchor="t" rtlCol="false" tIns="0" lIns="0" bIns="0" rIns="0">
            <a:spAutoFit/>
          </a:bodyPr>
          <a:lstStyle/>
          <a:p>
            <a:pPr algn="ctr">
              <a:lnSpc>
                <a:spcPts val="5153"/>
              </a:lnSpc>
              <a:spcBef>
                <a:spcPct val="0"/>
              </a:spcBef>
            </a:pPr>
            <a:r>
              <a:rPr lang="en-US" sz="3680">
                <a:solidFill>
                  <a:srgbClr val="FFFFFF"/>
                </a:solidFill>
                <a:latin typeface="Tex Gyre Termes"/>
              </a:rPr>
              <a:t>length=5</a:t>
            </a:r>
          </a:p>
        </p:txBody>
      </p:sp>
      <p:sp>
        <p:nvSpPr>
          <p:cNvPr name="AutoShape 23" id="23"/>
          <p:cNvSpPr/>
          <p:nvPr/>
        </p:nvSpPr>
        <p:spPr>
          <a:xfrm flipH="true">
            <a:off x="4974353" y="1805213"/>
            <a:ext cx="1482834" cy="27831"/>
          </a:xfrm>
          <a:prstGeom prst="line">
            <a:avLst/>
          </a:prstGeom>
          <a:ln cap="flat" w="38100">
            <a:solidFill>
              <a:srgbClr val="FFFFFF"/>
            </a:solidFill>
            <a:prstDash val="solid"/>
            <a:headEnd type="none" len="sm" w="sm"/>
            <a:tailEnd type="arrow" len="sm" w="med"/>
          </a:ln>
        </p:spPr>
      </p:sp>
      <p:sp>
        <p:nvSpPr>
          <p:cNvPr name="TextBox 24" id="24"/>
          <p:cNvSpPr txBox="true"/>
          <p:nvPr/>
        </p:nvSpPr>
        <p:spPr>
          <a:xfrm rot="0">
            <a:off x="701882" y="4589673"/>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H</a:t>
            </a:r>
          </a:p>
        </p:txBody>
      </p:sp>
      <p:sp>
        <p:nvSpPr>
          <p:cNvPr name="TextBox 25" id="25"/>
          <p:cNvSpPr txBox="true"/>
          <p:nvPr/>
        </p:nvSpPr>
        <p:spPr>
          <a:xfrm rot="0">
            <a:off x="4378286" y="4549353"/>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E</a:t>
            </a:r>
          </a:p>
        </p:txBody>
      </p:sp>
      <p:sp>
        <p:nvSpPr>
          <p:cNvPr name="TextBox 26" id="26"/>
          <p:cNvSpPr txBox="true"/>
          <p:nvPr/>
        </p:nvSpPr>
        <p:spPr>
          <a:xfrm rot="0">
            <a:off x="7576524" y="4485951"/>
            <a:ext cx="705723"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L</a:t>
            </a:r>
          </a:p>
        </p:txBody>
      </p:sp>
      <p:sp>
        <p:nvSpPr>
          <p:cNvPr name="TextBox 27" id="27"/>
          <p:cNvSpPr txBox="true"/>
          <p:nvPr/>
        </p:nvSpPr>
        <p:spPr>
          <a:xfrm rot="0">
            <a:off x="10824995" y="4549353"/>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L</a:t>
            </a:r>
          </a:p>
        </p:txBody>
      </p:sp>
      <p:sp>
        <p:nvSpPr>
          <p:cNvPr name="TextBox 28" id="28"/>
          <p:cNvSpPr txBox="true"/>
          <p:nvPr/>
        </p:nvSpPr>
        <p:spPr>
          <a:xfrm rot="0">
            <a:off x="14876791" y="4397980"/>
            <a:ext cx="621632" cy="630404"/>
          </a:xfrm>
          <a:prstGeom prst="rect">
            <a:avLst/>
          </a:prstGeom>
        </p:spPr>
        <p:txBody>
          <a:bodyPr anchor="t" rtlCol="false" tIns="0" lIns="0" bIns="0" rIns="0">
            <a:spAutoFit/>
          </a:bodyPr>
          <a:lstStyle/>
          <a:p>
            <a:pPr algn="ctr">
              <a:lnSpc>
                <a:spcPts val="5153"/>
              </a:lnSpc>
              <a:spcBef>
                <a:spcPct val="0"/>
              </a:spcBef>
            </a:pPr>
            <a:r>
              <a:rPr lang="en-US" sz="3680">
                <a:solidFill>
                  <a:srgbClr val="000000"/>
                </a:solidFill>
                <a:latin typeface="Tex Gyre Termes"/>
              </a:rPr>
              <a: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DAGB2TWkNM4</dc:identifier>
  <dcterms:modified xsi:type="dcterms:W3CDTF">2011-08-01T06:04:30Z</dcterms:modified>
  <cp:revision>1</cp:revision>
  <dc:title># Define a list of strings my_list = ["Hello", "world", "this", "is", "Python"] # Join the list elements into a single string with a space as delimiter result = " ".join(my_list) # Output the result print(result)</dc:title>
</cp:coreProperties>
</file>