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0" r:id="rId4"/>
    <p:sldId id="258" r:id="rId5"/>
    <p:sldId id="259"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7/16/2022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66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7/16/2022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955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7/16/2022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325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55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7/16/2022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851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949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467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7/16/2022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268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7/16/2022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392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7/16/2022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168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7/16/2022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737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7/16/2022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930964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descr="Lightbulb idea concept">
            <a:extLst>
              <a:ext uri="{FF2B5EF4-FFF2-40B4-BE49-F238E27FC236}">
                <a16:creationId xmlns:a16="http://schemas.microsoft.com/office/drawing/2014/main" id="{B1B25712-30A7-60CF-5F7F-B78090887711}"/>
              </a:ext>
            </a:extLst>
          </p:cNvPr>
          <p:cNvPicPr>
            <a:picLocks noChangeAspect="1"/>
          </p:cNvPicPr>
          <p:nvPr/>
        </p:nvPicPr>
        <p:blipFill rotWithShape="1">
          <a:blip r:embed="rId2"/>
          <a:srcRect b="15730"/>
          <a:stretch/>
        </p:blipFill>
        <p:spPr>
          <a:xfrm>
            <a:off x="20" y="10"/>
            <a:ext cx="12191981" cy="6857990"/>
          </a:xfrm>
          <a:prstGeom prst="rect">
            <a:avLst/>
          </a:prstGeom>
        </p:spPr>
      </p:pic>
      <p:sp>
        <p:nvSpPr>
          <p:cNvPr id="53"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977CC8-94DB-2C50-2E23-2155BBA0A801}"/>
              </a:ext>
            </a:extLst>
          </p:cNvPr>
          <p:cNvSpPr>
            <a:spLocks noGrp="1"/>
          </p:cNvSpPr>
          <p:nvPr>
            <p:ph type="ctrTitle"/>
          </p:nvPr>
        </p:nvSpPr>
        <p:spPr>
          <a:xfrm>
            <a:off x="404553" y="3091928"/>
            <a:ext cx="9078562" cy="2387600"/>
          </a:xfrm>
        </p:spPr>
        <p:txBody>
          <a:bodyPr>
            <a:normAutofit/>
          </a:bodyPr>
          <a:lstStyle/>
          <a:p>
            <a:r>
              <a:rPr lang="en-US" sz="6600" dirty="0"/>
              <a:t>Building an Algorithmic Trader	</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E2B9337-D686-C8A7-5198-C9BF0C504260}"/>
              </a:ext>
            </a:extLst>
          </p:cNvPr>
          <p:cNvSpPr>
            <a:spLocks noGrp="1"/>
          </p:cNvSpPr>
          <p:nvPr>
            <p:ph type="subTitle" idx="1"/>
          </p:nvPr>
        </p:nvSpPr>
        <p:spPr>
          <a:xfrm>
            <a:off x="404553" y="5624945"/>
            <a:ext cx="9078562" cy="592975"/>
          </a:xfrm>
        </p:spPr>
        <p:txBody>
          <a:bodyPr anchor="ctr">
            <a:normAutofit fontScale="77500" lnSpcReduction="20000"/>
          </a:bodyPr>
          <a:lstStyle/>
          <a:p>
            <a:r>
              <a:rPr lang="en-US" dirty="0"/>
              <a:t>Presented by The Survivors – Nathan, Peter, Mandy, Steven, </a:t>
            </a:r>
            <a:r>
              <a:rPr lang="en-US" dirty="0" err="1"/>
              <a:t>Ragini</a:t>
            </a:r>
            <a:endParaRPr lang="en-US" dirty="0"/>
          </a:p>
        </p:txBody>
      </p:sp>
    </p:spTree>
    <p:extLst>
      <p:ext uri="{BB962C8B-B14F-4D97-AF65-F5344CB8AC3E}">
        <p14:creationId xmlns:p14="http://schemas.microsoft.com/office/powerpoint/2010/main" val="42653993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B647-9B07-5A8E-10C7-AE5CA767A54E}"/>
              </a:ext>
            </a:extLst>
          </p:cNvPr>
          <p:cNvSpPr>
            <a:spLocks noGrp="1"/>
          </p:cNvSpPr>
          <p:nvPr>
            <p:ph type="title"/>
          </p:nvPr>
        </p:nvSpPr>
        <p:spPr/>
        <p:txBody>
          <a:bodyPr/>
          <a:lstStyle/>
          <a:p>
            <a:pPr algn="ctr"/>
            <a:r>
              <a:rPr lang="en-US" dirty="0">
                <a:highlight>
                  <a:srgbClr val="FFFF00"/>
                </a:highlight>
              </a:rPr>
              <a:t>Conclusions</a:t>
            </a:r>
          </a:p>
        </p:txBody>
      </p:sp>
      <p:sp>
        <p:nvSpPr>
          <p:cNvPr id="3" name="Content Placeholder 2">
            <a:extLst>
              <a:ext uri="{FF2B5EF4-FFF2-40B4-BE49-F238E27FC236}">
                <a16:creationId xmlns:a16="http://schemas.microsoft.com/office/drawing/2014/main" id="{9A913BC5-E644-4D43-3797-6B5BF4901275}"/>
              </a:ext>
            </a:extLst>
          </p:cNvPr>
          <p:cNvSpPr>
            <a:spLocks noGrp="1"/>
          </p:cNvSpPr>
          <p:nvPr>
            <p:ph idx="1"/>
          </p:nvPr>
        </p:nvSpPr>
        <p:spPr/>
        <p:txBody>
          <a:bodyPr/>
          <a:lstStyle/>
          <a:p>
            <a:pPr marL="0" indent="0">
              <a:buNone/>
            </a:pPr>
            <a:r>
              <a:rPr lang="en-US" dirty="0">
                <a:highlight>
                  <a:srgbClr val="FFFF00"/>
                </a:highlight>
              </a:rPr>
              <a:t>Group Discussion – What are our conclusions? </a:t>
            </a:r>
          </a:p>
          <a:p>
            <a:pPr marL="0" indent="0">
              <a:buNone/>
            </a:pPr>
            <a:r>
              <a:rPr lang="en-US" dirty="0">
                <a:highlight>
                  <a:srgbClr val="FFFF00"/>
                </a:highlight>
              </a:rPr>
              <a:t>What did we learn individually and as a group? </a:t>
            </a:r>
          </a:p>
          <a:p>
            <a:pPr marL="0" indent="0">
              <a:buNone/>
            </a:pPr>
            <a:r>
              <a:rPr lang="en-US" dirty="0">
                <a:highlight>
                  <a:srgbClr val="FFFF00"/>
                </a:highlight>
              </a:rPr>
              <a:t>What would we do differently? </a:t>
            </a:r>
          </a:p>
          <a:p>
            <a:pPr marL="0" indent="0">
              <a:buNone/>
            </a:pPr>
            <a:r>
              <a:rPr lang="en-US" dirty="0">
                <a:highlight>
                  <a:srgbClr val="FFFF00"/>
                </a:highlight>
              </a:rPr>
              <a:t>What did we do well? </a:t>
            </a:r>
          </a:p>
          <a:p>
            <a:pPr marL="0" indent="0">
              <a:buNone/>
            </a:pPr>
            <a:endParaRPr lang="en-US" dirty="0"/>
          </a:p>
        </p:txBody>
      </p:sp>
    </p:spTree>
    <p:extLst>
      <p:ext uri="{BB962C8B-B14F-4D97-AF65-F5344CB8AC3E}">
        <p14:creationId xmlns:p14="http://schemas.microsoft.com/office/powerpoint/2010/main" val="72237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FBFC-D5C6-DD9B-A0CE-D10CB52D134D}"/>
              </a:ext>
            </a:extLst>
          </p:cNvPr>
          <p:cNvSpPr>
            <a:spLocks noGrp="1"/>
          </p:cNvSpPr>
          <p:nvPr>
            <p:ph type="title"/>
          </p:nvPr>
        </p:nvSpPr>
        <p:spPr/>
        <p:txBody>
          <a:bodyPr/>
          <a:lstStyle/>
          <a:p>
            <a:r>
              <a:rPr lang="en-US" dirty="0"/>
              <a:t>Next </a:t>
            </a:r>
            <a:br>
              <a:rPr lang="en-US" dirty="0"/>
            </a:br>
            <a:r>
              <a:rPr lang="en-US" dirty="0"/>
              <a:t>Steps</a:t>
            </a:r>
          </a:p>
        </p:txBody>
      </p:sp>
      <p:sp>
        <p:nvSpPr>
          <p:cNvPr id="3" name="Picture Placeholder 2">
            <a:extLst>
              <a:ext uri="{FF2B5EF4-FFF2-40B4-BE49-F238E27FC236}">
                <a16:creationId xmlns:a16="http://schemas.microsoft.com/office/drawing/2014/main" id="{D5BC345D-33B3-125C-3D12-CF3FC5F6B766}"/>
              </a:ext>
            </a:extLst>
          </p:cNvPr>
          <p:cNvSpPr>
            <a:spLocks noGrp="1"/>
          </p:cNvSpPr>
          <p:nvPr>
            <p:ph type="pic" idx="1"/>
          </p:nvPr>
        </p:nvSpPr>
        <p:spPr/>
      </p:sp>
      <p:sp>
        <p:nvSpPr>
          <p:cNvPr id="4" name="Text Placeholder 3">
            <a:extLst>
              <a:ext uri="{FF2B5EF4-FFF2-40B4-BE49-F238E27FC236}">
                <a16:creationId xmlns:a16="http://schemas.microsoft.com/office/drawing/2014/main" id="{10B9BF77-35FA-6905-E106-BDB9FB5DE967}"/>
              </a:ext>
            </a:extLst>
          </p:cNvPr>
          <p:cNvSpPr>
            <a:spLocks noGrp="1"/>
          </p:cNvSpPr>
          <p:nvPr>
            <p:ph type="body" sz="half" idx="2"/>
          </p:nvPr>
        </p:nvSpPr>
        <p:spPr/>
        <p:txBody>
          <a:bodyPr/>
          <a:lstStyle/>
          <a:p>
            <a:r>
              <a:rPr lang="en-US" dirty="0">
                <a:highlight>
                  <a:srgbClr val="FFFF00"/>
                </a:highlight>
              </a:rPr>
              <a:t>How will we use the knowledge and applications we have built in the future? </a:t>
            </a:r>
          </a:p>
        </p:txBody>
      </p:sp>
    </p:spTree>
    <p:extLst>
      <p:ext uri="{BB962C8B-B14F-4D97-AF65-F5344CB8AC3E}">
        <p14:creationId xmlns:p14="http://schemas.microsoft.com/office/powerpoint/2010/main" val="415453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A9DE-CC53-5DC0-61C4-2C50C1D8E064}"/>
              </a:ext>
            </a:extLst>
          </p:cNvPr>
          <p:cNvSpPr>
            <a:spLocks noGrp="1"/>
          </p:cNvSpPr>
          <p:nvPr>
            <p:ph type="title"/>
          </p:nvPr>
        </p:nvSpPr>
        <p:spPr/>
        <p:txBody>
          <a:bodyPr/>
          <a:lstStyle/>
          <a:p>
            <a:pPr algn="ctr"/>
            <a:r>
              <a:rPr lang="en-US" dirty="0"/>
              <a:t>Survivor’s Goals</a:t>
            </a:r>
          </a:p>
        </p:txBody>
      </p:sp>
      <p:sp>
        <p:nvSpPr>
          <p:cNvPr id="3" name="Content Placeholder 2">
            <a:extLst>
              <a:ext uri="{FF2B5EF4-FFF2-40B4-BE49-F238E27FC236}">
                <a16:creationId xmlns:a16="http://schemas.microsoft.com/office/drawing/2014/main" id="{BC123B21-875C-25E7-60F8-BE89B39C3D2A}"/>
              </a:ext>
            </a:extLst>
          </p:cNvPr>
          <p:cNvSpPr>
            <a:spLocks noGrp="1"/>
          </p:cNvSpPr>
          <p:nvPr>
            <p:ph idx="1"/>
          </p:nvPr>
        </p:nvSpPr>
        <p:spPr/>
        <p:txBody>
          <a:bodyPr/>
          <a:lstStyle/>
          <a:p>
            <a:pPr>
              <a:buFont typeface="Wingdings" panose="05000000000000000000" pitchFamily="2" charset="2"/>
              <a:buChar char="v"/>
            </a:pPr>
            <a:r>
              <a:rPr lang="en-US" dirty="0"/>
              <a:t>Learn about successful Trend Trading Methodologies</a:t>
            </a:r>
          </a:p>
          <a:p>
            <a:pPr>
              <a:buFont typeface="Wingdings" panose="05000000000000000000" pitchFamily="2" charset="2"/>
              <a:buChar char="v"/>
            </a:pPr>
            <a:r>
              <a:rPr lang="en-US" dirty="0"/>
              <a:t>Research and download varying APIs </a:t>
            </a:r>
          </a:p>
          <a:p>
            <a:pPr>
              <a:buFont typeface="Wingdings" panose="05000000000000000000" pitchFamily="2" charset="2"/>
              <a:buChar char="v"/>
            </a:pPr>
            <a:r>
              <a:rPr lang="en-US" dirty="0"/>
              <a:t>Research Sector Exchange Traded Funds (ETFs)</a:t>
            </a:r>
          </a:p>
          <a:p>
            <a:pPr>
              <a:buFont typeface="Wingdings" panose="05000000000000000000" pitchFamily="2" charset="2"/>
              <a:buChar char="v"/>
            </a:pPr>
            <a:r>
              <a:rPr lang="en-US" dirty="0"/>
              <a:t>Write code using Pandas and / or SQL</a:t>
            </a:r>
          </a:p>
          <a:p>
            <a:pPr>
              <a:buFont typeface="Wingdings" panose="05000000000000000000" pitchFamily="2" charset="2"/>
              <a:buChar char="v"/>
            </a:pPr>
            <a:r>
              <a:rPr lang="en-US" dirty="0"/>
              <a:t>Test code against data to determine which Methodologies are most successful historically </a:t>
            </a:r>
          </a:p>
          <a:p>
            <a:pPr>
              <a:buFont typeface="Wingdings" panose="05000000000000000000" pitchFamily="2" charset="2"/>
              <a:buChar char="v"/>
            </a:pPr>
            <a:r>
              <a:rPr lang="en-US" dirty="0"/>
              <a:t>Create an Algorithmic Trader that can be used to invest</a:t>
            </a:r>
          </a:p>
          <a:p>
            <a:pPr marL="0" indent="0">
              <a:buNone/>
            </a:pPr>
            <a:endParaRPr lang="en-US" dirty="0"/>
          </a:p>
        </p:txBody>
      </p:sp>
    </p:spTree>
    <p:extLst>
      <p:ext uri="{BB962C8B-B14F-4D97-AF65-F5344CB8AC3E}">
        <p14:creationId xmlns:p14="http://schemas.microsoft.com/office/powerpoint/2010/main" val="222600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5276-7EF4-92D4-06F7-E93CF3D3580C}"/>
              </a:ext>
            </a:extLst>
          </p:cNvPr>
          <p:cNvSpPr>
            <a:spLocks noGrp="1"/>
          </p:cNvSpPr>
          <p:nvPr>
            <p:ph type="title"/>
          </p:nvPr>
        </p:nvSpPr>
        <p:spPr/>
        <p:txBody>
          <a:bodyPr/>
          <a:lstStyle/>
          <a:p>
            <a:pPr algn="ctr"/>
            <a:r>
              <a:rPr lang="en-US" dirty="0"/>
              <a:t>Sector ETFs</a:t>
            </a:r>
          </a:p>
        </p:txBody>
      </p:sp>
      <p:sp>
        <p:nvSpPr>
          <p:cNvPr id="3" name="Content Placeholder 2">
            <a:extLst>
              <a:ext uri="{FF2B5EF4-FFF2-40B4-BE49-F238E27FC236}">
                <a16:creationId xmlns:a16="http://schemas.microsoft.com/office/drawing/2014/main" id="{A1BF911C-A297-844D-561C-E0B54C1DA53C}"/>
              </a:ext>
            </a:extLst>
          </p:cNvPr>
          <p:cNvSpPr>
            <a:spLocks noGrp="1"/>
          </p:cNvSpPr>
          <p:nvPr>
            <p:ph idx="1"/>
          </p:nvPr>
        </p:nvSpPr>
        <p:spPr/>
        <p:txBody>
          <a:bodyPr/>
          <a:lstStyle/>
          <a:p>
            <a:r>
              <a:rPr lang="en-US" dirty="0" err="1">
                <a:highlight>
                  <a:srgbClr val="FFFF00"/>
                </a:highlight>
              </a:rPr>
              <a:t>Ragini</a:t>
            </a:r>
            <a:r>
              <a:rPr lang="en-US" dirty="0">
                <a:highlight>
                  <a:srgbClr val="FFFF00"/>
                </a:highlight>
              </a:rPr>
              <a:t> to add info on sector research</a:t>
            </a:r>
            <a:r>
              <a:rPr lang="en-US" dirty="0"/>
              <a:t>. </a:t>
            </a:r>
          </a:p>
        </p:txBody>
      </p:sp>
    </p:spTree>
    <p:extLst>
      <p:ext uri="{BB962C8B-B14F-4D97-AF65-F5344CB8AC3E}">
        <p14:creationId xmlns:p14="http://schemas.microsoft.com/office/powerpoint/2010/main" val="202496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2F1B-8569-9649-F7A6-323ACA4BDADF}"/>
              </a:ext>
            </a:extLst>
          </p:cNvPr>
          <p:cNvSpPr>
            <a:spLocks noGrp="1"/>
          </p:cNvSpPr>
          <p:nvPr>
            <p:ph type="title"/>
          </p:nvPr>
        </p:nvSpPr>
        <p:spPr/>
        <p:txBody>
          <a:bodyPr/>
          <a:lstStyle/>
          <a:p>
            <a:pPr algn="ctr"/>
            <a:r>
              <a:rPr lang="en-US" dirty="0"/>
              <a:t>Successful Trading Strategies</a:t>
            </a:r>
          </a:p>
        </p:txBody>
      </p:sp>
      <p:sp>
        <p:nvSpPr>
          <p:cNvPr id="3" name="Content Placeholder 2">
            <a:extLst>
              <a:ext uri="{FF2B5EF4-FFF2-40B4-BE49-F238E27FC236}">
                <a16:creationId xmlns:a16="http://schemas.microsoft.com/office/drawing/2014/main" id="{D89D3D0F-9CCF-97C4-4746-4299BB979D95}"/>
              </a:ext>
            </a:extLst>
          </p:cNvPr>
          <p:cNvSpPr>
            <a:spLocks noGrp="1"/>
          </p:cNvSpPr>
          <p:nvPr>
            <p:ph idx="1"/>
          </p:nvPr>
        </p:nvSpPr>
        <p:spPr>
          <a:xfrm>
            <a:off x="1115568" y="2059537"/>
            <a:ext cx="10168128" cy="4460904"/>
          </a:xfrm>
        </p:spPr>
        <p:txBody>
          <a:bodyPr/>
          <a:lstStyle/>
          <a:p>
            <a:pPr marL="0" indent="0" algn="ctr">
              <a:buNone/>
            </a:pPr>
            <a:r>
              <a:rPr lang="en-US" dirty="0" err="1"/>
              <a:t>Donchian’s</a:t>
            </a:r>
            <a:r>
              <a:rPr lang="en-US" dirty="0"/>
              <a:t> Four- Week Rule </a:t>
            </a:r>
          </a:p>
          <a:p>
            <a:pPr marL="457200" lvl="1" indent="0">
              <a:buNone/>
            </a:pPr>
            <a:r>
              <a:rPr lang="en-US" sz="1800" b="0" i="0" u="none" strike="noStrike" dirty="0">
                <a:solidFill>
                  <a:srgbClr val="000000"/>
                </a:solidFill>
                <a:effectLst/>
                <a:latin typeface="Arial" panose="020B0604020202020204" pitchFamily="34" charset="0"/>
              </a:rPr>
              <a:t>If the model is short and the market takes out the highest weekly high of the last four weeks, it will exit and reverse going long. If the model is long and the market takes out the lowest weekly low of the last four weeks, it will exit and reverse going short. Author believes it is one of the all time best strategies.</a:t>
            </a:r>
            <a:endParaRPr lang="en-US" sz="1800" dirty="0">
              <a:solidFill>
                <a:srgbClr val="000000"/>
              </a:solidFill>
              <a:latin typeface="Arial" panose="020B0604020202020204" pitchFamily="34" charset="0"/>
            </a:endParaRPr>
          </a:p>
          <a:p>
            <a:pPr marL="457200" lvl="1" indent="0" algn="ctr">
              <a:buNone/>
            </a:pPr>
            <a:r>
              <a:rPr lang="en-US" sz="2400" dirty="0"/>
              <a:t>Turtle</a:t>
            </a:r>
            <a:r>
              <a:rPr lang="en-US" sz="1800" b="0" i="0" u="none" strike="noStrike" dirty="0">
                <a:solidFill>
                  <a:srgbClr val="000000"/>
                </a:solidFill>
                <a:effectLst/>
                <a:latin typeface="Arial" panose="020B0604020202020204" pitchFamily="34" charset="0"/>
              </a:rPr>
              <a:t> </a:t>
            </a:r>
            <a:r>
              <a:rPr lang="en-US" sz="2400" dirty="0"/>
              <a:t>Trading</a:t>
            </a:r>
          </a:p>
          <a:p>
            <a:pPr marL="457200" lvl="1" indent="0">
              <a:buNone/>
            </a:pPr>
            <a:r>
              <a:rPr lang="en-US" sz="1800" dirty="0">
                <a:solidFill>
                  <a:srgbClr val="000000"/>
                </a:solidFill>
                <a:latin typeface="Arial" panose="020B0604020202020204" pitchFamily="34" charset="0"/>
              </a:rPr>
              <a:t>Similar to </a:t>
            </a:r>
            <a:r>
              <a:rPr lang="en-US" sz="1800" dirty="0" err="1">
                <a:solidFill>
                  <a:srgbClr val="000000"/>
                </a:solidFill>
                <a:latin typeface="Arial" panose="020B0604020202020204" pitchFamily="34" charset="0"/>
              </a:rPr>
              <a:t>Donchian’s</a:t>
            </a:r>
            <a:r>
              <a:rPr lang="en-US" sz="1800" dirty="0">
                <a:solidFill>
                  <a:srgbClr val="000000"/>
                </a:solidFill>
                <a:latin typeface="Arial" panose="020B0604020202020204" pitchFamily="34" charset="0"/>
              </a:rPr>
              <a:t> but introduces a two-week stop and overlays a filter requiring a previous losing signal to be in place before taking a trade. </a:t>
            </a:r>
          </a:p>
          <a:p>
            <a:pPr marL="457200" lvl="1" indent="0" algn="ctr">
              <a:buNone/>
            </a:pPr>
            <a:r>
              <a:rPr lang="en-US" sz="2400" dirty="0"/>
              <a:t>Peter’s Golden Cross </a:t>
            </a:r>
          </a:p>
          <a:p>
            <a:pPr marL="457200" lvl="1" indent="0">
              <a:buNone/>
            </a:pPr>
            <a:r>
              <a:rPr lang="en-US" sz="1800" dirty="0">
                <a:solidFill>
                  <a:srgbClr val="000000"/>
                </a:solidFill>
                <a:highlight>
                  <a:srgbClr val="FFFF00"/>
                </a:highlight>
                <a:latin typeface="Arial" panose="020B0604020202020204" pitchFamily="34" charset="0"/>
              </a:rPr>
              <a:t>Add rules here.</a:t>
            </a:r>
          </a:p>
        </p:txBody>
      </p:sp>
    </p:spTree>
    <p:extLst>
      <p:ext uri="{BB962C8B-B14F-4D97-AF65-F5344CB8AC3E}">
        <p14:creationId xmlns:p14="http://schemas.microsoft.com/office/powerpoint/2010/main" val="19948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9004-B095-E950-936A-0AF7096C7522}"/>
              </a:ext>
            </a:extLst>
          </p:cNvPr>
          <p:cNvSpPr>
            <a:spLocks noGrp="1"/>
          </p:cNvSpPr>
          <p:nvPr>
            <p:ph type="title"/>
          </p:nvPr>
        </p:nvSpPr>
        <p:spPr/>
        <p:txBody>
          <a:bodyPr/>
          <a:lstStyle/>
          <a:p>
            <a:pPr algn="ctr"/>
            <a:r>
              <a:rPr lang="en-US" dirty="0"/>
              <a:t>APIs </a:t>
            </a:r>
          </a:p>
        </p:txBody>
      </p:sp>
      <p:sp>
        <p:nvSpPr>
          <p:cNvPr id="3" name="Content Placeholder 2">
            <a:extLst>
              <a:ext uri="{FF2B5EF4-FFF2-40B4-BE49-F238E27FC236}">
                <a16:creationId xmlns:a16="http://schemas.microsoft.com/office/drawing/2014/main" id="{2E188DA2-0C0D-D827-FE57-4FC357276DB8}"/>
              </a:ext>
            </a:extLst>
          </p:cNvPr>
          <p:cNvSpPr>
            <a:spLocks noGrp="1"/>
          </p:cNvSpPr>
          <p:nvPr>
            <p:ph idx="1"/>
          </p:nvPr>
        </p:nvSpPr>
        <p:spPr/>
        <p:txBody>
          <a:bodyPr/>
          <a:lstStyle/>
          <a:p>
            <a:r>
              <a:rPr lang="en-US" dirty="0">
                <a:highlight>
                  <a:srgbClr val="FFFF00"/>
                </a:highlight>
              </a:rPr>
              <a:t>Alpaca – Add something about Alpaca?</a:t>
            </a:r>
          </a:p>
          <a:p>
            <a:r>
              <a:rPr lang="en-US" dirty="0" err="1"/>
              <a:t>BackTrader</a:t>
            </a:r>
            <a:r>
              <a:rPr lang="en-US" dirty="0"/>
              <a:t> </a:t>
            </a:r>
          </a:p>
          <a:p>
            <a:pPr lvl="1"/>
            <a:r>
              <a:rPr lang="en-US" dirty="0">
                <a:highlight>
                  <a:srgbClr val="FFFF00"/>
                </a:highlight>
              </a:rPr>
              <a:t>We chose to use </a:t>
            </a:r>
            <a:r>
              <a:rPr lang="en-US" dirty="0" err="1">
                <a:highlight>
                  <a:srgbClr val="FFFF00"/>
                </a:highlight>
              </a:rPr>
              <a:t>Backtrader</a:t>
            </a:r>
            <a:r>
              <a:rPr lang="en-US" dirty="0">
                <a:highlight>
                  <a:srgbClr val="FFFF00"/>
                </a:highlight>
              </a:rPr>
              <a:t> because its tools are more accessible to someone building their own application. Adding more here if needed.</a:t>
            </a:r>
          </a:p>
        </p:txBody>
      </p:sp>
    </p:spTree>
    <p:extLst>
      <p:ext uri="{BB962C8B-B14F-4D97-AF65-F5344CB8AC3E}">
        <p14:creationId xmlns:p14="http://schemas.microsoft.com/office/powerpoint/2010/main" val="16495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E64C-26CA-15C6-2A1A-CCB25CA517B3}"/>
              </a:ext>
            </a:extLst>
          </p:cNvPr>
          <p:cNvSpPr>
            <a:spLocks noGrp="1"/>
          </p:cNvSpPr>
          <p:nvPr>
            <p:ph type="title"/>
          </p:nvPr>
        </p:nvSpPr>
        <p:spPr/>
        <p:txBody>
          <a:bodyPr/>
          <a:lstStyle/>
          <a:p>
            <a:pPr algn="ctr"/>
            <a:r>
              <a:rPr lang="en-US" dirty="0">
                <a:highlight>
                  <a:srgbClr val="FFFF00"/>
                </a:highlight>
              </a:rPr>
              <a:t>Coding stuff and Data Collection</a:t>
            </a:r>
          </a:p>
        </p:txBody>
      </p:sp>
      <p:sp>
        <p:nvSpPr>
          <p:cNvPr id="3" name="Content Placeholder 2">
            <a:extLst>
              <a:ext uri="{FF2B5EF4-FFF2-40B4-BE49-F238E27FC236}">
                <a16:creationId xmlns:a16="http://schemas.microsoft.com/office/drawing/2014/main" id="{53AB0D7D-628E-04FE-C481-0C96C18B02A8}"/>
              </a:ext>
            </a:extLst>
          </p:cNvPr>
          <p:cNvSpPr>
            <a:spLocks noGrp="1"/>
          </p:cNvSpPr>
          <p:nvPr>
            <p:ph sz="half" idx="1"/>
          </p:nvPr>
        </p:nvSpPr>
        <p:spPr/>
        <p:txBody>
          <a:bodyPr/>
          <a:lstStyle/>
          <a:p>
            <a:r>
              <a:rPr lang="en-US" dirty="0">
                <a:highlight>
                  <a:srgbClr val="FFFF00"/>
                </a:highlight>
              </a:rPr>
              <a:t>Add nifty chart here?</a:t>
            </a:r>
          </a:p>
        </p:txBody>
      </p:sp>
      <p:sp>
        <p:nvSpPr>
          <p:cNvPr id="4" name="Content Placeholder 3">
            <a:extLst>
              <a:ext uri="{FF2B5EF4-FFF2-40B4-BE49-F238E27FC236}">
                <a16:creationId xmlns:a16="http://schemas.microsoft.com/office/drawing/2014/main" id="{308F559E-C9BD-AAAC-C62B-69940F1AE0FB}"/>
              </a:ext>
            </a:extLst>
          </p:cNvPr>
          <p:cNvSpPr>
            <a:spLocks noGrp="1"/>
          </p:cNvSpPr>
          <p:nvPr>
            <p:ph sz="half" idx="2"/>
          </p:nvPr>
        </p:nvSpPr>
        <p:spPr/>
        <p:txBody>
          <a:bodyPr/>
          <a:lstStyle/>
          <a:p>
            <a:r>
              <a:rPr lang="en-US" dirty="0">
                <a:highlight>
                  <a:srgbClr val="FFFF00"/>
                </a:highlight>
              </a:rPr>
              <a:t>Add clever stuff here?</a:t>
            </a:r>
          </a:p>
        </p:txBody>
      </p:sp>
    </p:spTree>
    <p:extLst>
      <p:ext uri="{BB962C8B-B14F-4D97-AF65-F5344CB8AC3E}">
        <p14:creationId xmlns:p14="http://schemas.microsoft.com/office/powerpoint/2010/main" val="137944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A240-DAE0-4AB0-006E-F7E73BD2675A}"/>
              </a:ext>
            </a:extLst>
          </p:cNvPr>
          <p:cNvSpPr>
            <a:spLocks noGrp="1"/>
          </p:cNvSpPr>
          <p:nvPr>
            <p:ph type="title"/>
          </p:nvPr>
        </p:nvSpPr>
        <p:spPr/>
        <p:txBody>
          <a:bodyPr/>
          <a:lstStyle/>
          <a:p>
            <a:pPr algn="ctr"/>
            <a:r>
              <a:rPr lang="en-US" dirty="0">
                <a:highlight>
                  <a:srgbClr val="FFFF00"/>
                </a:highlight>
              </a:rPr>
              <a:t>Data and Code </a:t>
            </a:r>
          </a:p>
        </p:txBody>
      </p:sp>
      <p:sp>
        <p:nvSpPr>
          <p:cNvPr id="3" name="Content Placeholder 2">
            <a:extLst>
              <a:ext uri="{FF2B5EF4-FFF2-40B4-BE49-F238E27FC236}">
                <a16:creationId xmlns:a16="http://schemas.microsoft.com/office/drawing/2014/main" id="{6AFFD7E4-7CF7-B101-52DC-0D6CB239A093}"/>
              </a:ext>
            </a:extLst>
          </p:cNvPr>
          <p:cNvSpPr>
            <a:spLocks noGrp="1"/>
          </p:cNvSpPr>
          <p:nvPr>
            <p:ph sz="half" idx="1"/>
          </p:nvPr>
        </p:nvSpPr>
        <p:spPr/>
        <p:txBody>
          <a:bodyPr/>
          <a:lstStyle/>
          <a:p>
            <a:r>
              <a:rPr lang="en-US" dirty="0">
                <a:highlight>
                  <a:srgbClr val="FFFF00"/>
                </a:highlight>
              </a:rPr>
              <a:t>More cool stuff we built	</a:t>
            </a:r>
          </a:p>
        </p:txBody>
      </p:sp>
      <p:sp>
        <p:nvSpPr>
          <p:cNvPr id="4" name="Content Placeholder 3">
            <a:extLst>
              <a:ext uri="{FF2B5EF4-FFF2-40B4-BE49-F238E27FC236}">
                <a16:creationId xmlns:a16="http://schemas.microsoft.com/office/drawing/2014/main" id="{F8FFF4B3-A39D-3338-4370-0A171F0949B5}"/>
              </a:ext>
            </a:extLst>
          </p:cNvPr>
          <p:cNvSpPr>
            <a:spLocks noGrp="1"/>
          </p:cNvSpPr>
          <p:nvPr>
            <p:ph sz="half" idx="2"/>
          </p:nvPr>
        </p:nvSpPr>
        <p:spPr/>
        <p:txBody>
          <a:bodyPr/>
          <a:lstStyle/>
          <a:p>
            <a:r>
              <a:rPr lang="en-US" dirty="0">
                <a:highlight>
                  <a:srgbClr val="FFFF00"/>
                </a:highlight>
              </a:rPr>
              <a:t>A neat chart </a:t>
            </a:r>
          </a:p>
        </p:txBody>
      </p:sp>
    </p:spTree>
    <p:extLst>
      <p:ext uri="{BB962C8B-B14F-4D97-AF65-F5344CB8AC3E}">
        <p14:creationId xmlns:p14="http://schemas.microsoft.com/office/powerpoint/2010/main" val="339208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376F-81EA-F331-7155-66776CBC5619}"/>
              </a:ext>
            </a:extLst>
          </p:cNvPr>
          <p:cNvSpPr>
            <a:spLocks noGrp="1"/>
          </p:cNvSpPr>
          <p:nvPr>
            <p:ph type="title"/>
          </p:nvPr>
        </p:nvSpPr>
        <p:spPr/>
        <p:txBody>
          <a:bodyPr/>
          <a:lstStyle/>
          <a:p>
            <a:pPr algn="ctr"/>
            <a:r>
              <a:rPr lang="en-US" dirty="0">
                <a:highlight>
                  <a:srgbClr val="FFFF00"/>
                </a:highlight>
              </a:rPr>
              <a:t>Sample of the final Application</a:t>
            </a:r>
          </a:p>
        </p:txBody>
      </p:sp>
      <p:sp>
        <p:nvSpPr>
          <p:cNvPr id="3" name="Content Placeholder 2">
            <a:extLst>
              <a:ext uri="{FF2B5EF4-FFF2-40B4-BE49-F238E27FC236}">
                <a16:creationId xmlns:a16="http://schemas.microsoft.com/office/drawing/2014/main" id="{D03B3687-5B58-5809-53E9-B8A1CB65ACE7}"/>
              </a:ext>
            </a:extLst>
          </p:cNvPr>
          <p:cNvSpPr>
            <a:spLocks noGrp="1"/>
          </p:cNvSpPr>
          <p:nvPr>
            <p:ph idx="1"/>
          </p:nvPr>
        </p:nvSpPr>
        <p:spPr/>
        <p:txBody>
          <a:bodyPr/>
          <a:lstStyle/>
          <a:p>
            <a:r>
              <a:rPr lang="en-US" dirty="0">
                <a:highlight>
                  <a:srgbClr val="FFFF00"/>
                </a:highlight>
              </a:rPr>
              <a:t>Doo da doo</a:t>
            </a:r>
          </a:p>
        </p:txBody>
      </p:sp>
    </p:spTree>
    <p:extLst>
      <p:ext uri="{BB962C8B-B14F-4D97-AF65-F5344CB8AC3E}">
        <p14:creationId xmlns:p14="http://schemas.microsoft.com/office/powerpoint/2010/main" val="174406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50F5-3A0C-8CFC-4A58-30BC5F89CFCB}"/>
              </a:ext>
            </a:extLst>
          </p:cNvPr>
          <p:cNvSpPr>
            <a:spLocks noGrp="1"/>
          </p:cNvSpPr>
          <p:nvPr>
            <p:ph type="title"/>
          </p:nvPr>
        </p:nvSpPr>
        <p:spPr/>
        <p:txBody>
          <a:bodyPr/>
          <a:lstStyle/>
          <a:p>
            <a:pPr algn="ctr"/>
            <a:r>
              <a:rPr lang="en-US" dirty="0"/>
              <a:t>Group Approach</a:t>
            </a:r>
          </a:p>
        </p:txBody>
      </p:sp>
      <p:sp>
        <p:nvSpPr>
          <p:cNvPr id="3" name="Content Placeholder 2">
            <a:extLst>
              <a:ext uri="{FF2B5EF4-FFF2-40B4-BE49-F238E27FC236}">
                <a16:creationId xmlns:a16="http://schemas.microsoft.com/office/drawing/2014/main" id="{0A574D69-F77B-B969-6562-82D1175F6DEF}"/>
              </a:ext>
            </a:extLst>
          </p:cNvPr>
          <p:cNvSpPr>
            <a:spLocks noGrp="1"/>
          </p:cNvSpPr>
          <p:nvPr>
            <p:ph idx="1"/>
          </p:nvPr>
        </p:nvSpPr>
        <p:spPr/>
        <p:txBody>
          <a:bodyPr/>
          <a:lstStyle/>
          <a:p>
            <a:r>
              <a:rPr lang="en-US" dirty="0">
                <a:highlight>
                  <a:srgbClr val="FFFF00"/>
                </a:highlight>
              </a:rPr>
              <a:t>Evaluate talent of each group member and assign responsibilities accordingly. Separate into coding, researching, building presentation etc. Add more here. </a:t>
            </a:r>
          </a:p>
          <a:p>
            <a:r>
              <a:rPr lang="en-US" dirty="0">
                <a:highlight>
                  <a:srgbClr val="FFFF00"/>
                </a:highlight>
              </a:rPr>
              <a:t>Insert interesting or funny picture.</a:t>
            </a:r>
          </a:p>
          <a:p>
            <a:endParaRPr lang="en-US" dirty="0"/>
          </a:p>
        </p:txBody>
      </p:sp>
    </p:spTree>
    <p:extLst>
      <p:ext uri="{BB962C8B-B14F-4D97-AF65-F5344CB8AC3E}">
        <p14:creationId xmlns:p14="http://schemas.microsoft.com/office/powerpoint/2010/main" val="489162185"/>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3B3521"/>
      </a:dk2>
      <a:lt2>
        <a:srgbClr val="E2E6E8"/>
      </a:lt2>
      <a:accent1>
        <a:srgbClr val="E16D2F"/>
      </a:accent1>
      <a:accent2>
        <a:srgbClr val="C39C1B"/>
      </a:accent2>
      <a:accent3>
        <a:srgbClr val="94AD24"/>
      </a:accent3>
      <a:accent4>
        <a:srgbClr val="59B819"/>
      </a:accent4>
      <a:accent5>
        <a:srgbClr val="27BB29"/>
      </a:accent5>
      <a:accent6>
        <a:srgbClr val="1AB95F"/>
      </a:accent6>
      <a:hlink>
        <a:srgbClr val="3C8AB4"/>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80</TotalTime>
  <Words>340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Neue Haas Grotesk Text Pro</vt:lpstr>
      <vt:lpstr>Wingdings</vt:lpstr>
      <vt:lpstr>AccentBoxVTI</vt:lpstr>
      <vt:lpstr>Building an Algorithmic Trader </vt:lpstr>
      <vt:lpstr>Survivor’s Goals</vt:lpstr>
      <vt:lpstr>Sector ETFs</vt:lpstr>
      <vt:lpstr>Successful Trading Strategies</vt:lpstr>
      <vt:lpstr>APIs </vt:lpstr>
      <vt:lpstr>Coding stuff and Data Collection</vt:lpstr>
      <vt:lpstr>Data and Code </vt:lpstr>
      <vt:lpstr>Sample of the final Application</vt:lpstr>
      <vt:lpstr>Group Approach</vt:lpstr>
      <vt:lpstr>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Algorithmic Trader </dc:title>
  <dc:creator>Mandy McGill</dc:creator>
  <cp:lastModifiedBy>Mandy McGill</cp:lastModifiedBy>
  <cp:revision>1</cp:revision>
  <dcterms:created xsi:type="dcterms:W3CDTF">2022-07-16T20:49:01Z</dcterms:created>
  <dcterms:modified xsi:type="dcterms:W3CDTF">2022-07-16T22:09:20Z</dcterms:modified>
</cp:coreProperties>
</file>