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4886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167619" y="408940"/>
            <a:ext cx="1493520" cy="2506980"/>
          </a:xfrm>
          <a:custGeom>
            <a:avLst/>
            <a:gdLst/>
            <a:ahLst/>
            <a:cxnLst/>
            <a:rect l="l" t="t" r="r" b="b"/>
            <a:pathLst>
              <a:path w="1493520" h="2506980">
                <a:moveTo>
                  <a:pt x="0" y="0"/>
                </a:moveTo>
                <a:lnTo>
                  <a:pt x="48335" y="767"/>
                </a:lnTo>
                <a:lnTo>
                  <a:pt x="96287" y="3053"/>
                </a:lnTo>
                <a:lnTo>
                  <a:pt x="143832" y="6836"/>
                </a:lnTo>
                <a:lnTo>
                  <a:pt x="190948" y="12092"/>
                </a:lnTo>
                <a:lnTo>
                  <a:pt x="237611" y="18797"/>
                </a:lnTo>
                <a:lnTo>
                  <a:pt x="283797" y="26929"/>
                </a:lnTo>
                <a:lnTo>
                  <a:pt x="329485" y="36464"/>
                </a:lnTo>
                <a:lnTo>
                  <a:pt x="374650" y="47379"/>
                </a:lnTo>
                <a:lnTo>
                  <a:pt x="419269" y="59652"/>
                </a:lnTo>
                <a:lnTo>
                  <a:pt x="463319" y="73258"/>
                </a:lnTo>
                <a:lnTo>
                  <a:pt x="506778" y="88175"/>
                </a:lnTo>
                <a:lnTo>
                  <a:pt x="549621" y="104379"/>
                </a:lnTo>
                <a:lnTo>
                  <a:pt x="591826" y="121848"/>
                </a:lnTo>
                <a:lnTo>
                  <a:pt x="633369" y="140558"/>
                </a:lnTo>
                <a:lnTo>
                  <a:pt x="674228" y="160485"/>
                </a:lnTo>
                <a:lnTo>
                  <a:pt x="714379" y="181608"/>
                </a:lnTo>
                <a:lnTo>
                  <a:pt x="753798" y="203902"/>
                </a:lnTo>
                <a:lnTo>
                  <a:pt x="792463" y="227344"/>
                </a:lnTo>
                <a:lnTo>
                  <a:pt x="830351" y="251912"/>
                </a:lnTo>
                <a:lnTo>
                  <a:pt x="867438" y="277582"/>
                </a:lnTo>
                <a:lnTo>
                  <a:pt x="903702" y="304330"/>
                </a:lnTo>
                <a:lnTo>
                  <a:pt x="939118" y="332135"/>
                </a:lnTo>
                <a:lnTo>
                  <a:pt x="973664" y="360971"/>
                </a:lnTo>
                <a:lnTo>
                  <a:pt x="1007316" y="390818"/>
                </a:lnTo>
                <a:lnTo>
                  <a:pt x="1040053" y="421650"/>
                </a:lnTo>
                <a:lnTo>
                  <a:pt x="1071849" y="453445"/>
                </a:lnTo>
                <a:lnTo>
                  <a:pt x="1102682" y="486181"/>
                </a:lnTo>
                <a:lnTo>
                  <a:pt x="1132529" y="519832"/>
                </a:lnTo>
                <a:lnTo>
                  <a:pt x="1161367" y="554378"/>
                </a:lnTo>
                <a:lnTo>
                  <a:pt x="1189173" y="589793"/>
                </a:lnTo>
                <a:lnTo>
                  <a:pt x="1215922" y="626056"/>
                </a:lnTo>
                <a:lnTo>
                  <a:pt x="1241593" y="663142"/>
                </a:lnTo>
                <a:lnTo>
                  <a:pt x="1266162" y="701030"/>
                </a:lnTo>
                <a:lnTo>
                  <a:pt x="1289605" y="739695"/>
                </a:lnTo>
                <a:lnTo>
                  <a:pt x="1311901" y="779114"/>
                </a:lnTo>
                <a:lnTo>
                  <a:pt x="1333024" y="819264"/>
                </a:lnTo>
                <a:lnTo>
                  <a:pt x="1352953" y="860123"/>
                </a:lnTo>
                <a:lnTo>
                  <a:pt x="1371664" y="901666"/>
                </a:lnTo>
                <a:lnTo>
                  <a:pt x="1389133" y="943871"/>
                </a:lnTo>
                <a:lnTo>
                  <a:pt x="1405338" y="986715"/>
                </a:lnTo>
                <a:lnTo>
                  <a:pt x="1420256" y="1030174"/>
                </a:lnTo>
                <a:lnTo>
                  <a:pt x="1433863" y="1074225"/>
                </a:lnTo>
                <a:lnTo>
                  <a:pt x="1446136" y="1118845"/>
                </a:lnTo>
                <a:lnTo>
                  <a:pt x="1457052" y="1164011"/>
                </a:lnTo>
                <a:lnTo>
                  <a:pt x="1466588" y="1209699"/>
                </a:lnTo>
                <a:lnTo>
                  <a:pt x="1474721" y="1255887"/>
                </a:lnTo>
                <a:lnTo>
                  <a:pt x="1481426" y="1302551"/>
                </a:lnTo>
                <a:lnTo>
                  <a:pt x="1486682" y="1349668"/>
                </a:lnTo>
                <a:lnTo>
                  <a:pt x="1490465" y="1397216"/>
                </a:lnTo>
                <a:lnTo>
                  <a:pt x="1492752" y="1445169"/>
                </a:lnTo>
                <a:lnTo>
                  <a:pt x="1493520" y="1493507"/>
                </a:lnTo>
                <a:lnTo>
                  <a:pt x="1492645" y="1544647"/>
                </a:lnTo>
                <a:lnTo>
                  <a:pt x="1490031" y="1595575"/>
                </a:lnTo>
                <a:lnTo>
                  <a:pt x="1485695" y="1646250"/>
                </a:lnTo>
                <a:lnTo>
                  <a:pt x="1479652" y="1696632"/>
                </a:lnTo>
                <a:lnTo>
                  <a:pt x="1471918" y="1746680"/>
                </a:lnTo>
                <a:lnTo>
                  <a:pt x="1462508" y="1796353"/>
                </a:lnTo>
                <a:lnTo>
                  <a:pt x="1451440" y="1845611"/>
                </a:lnTo>
                <a:lnTo>
                  <a:pt x="1438728" y="1894413"/>
                </a:lnTo>
                <a:lnTo>
                  <a:pt x="1424388" y="1942719"/>
                </a:lnTo>
                <a:lnTo>
                  <a:pt x="1408437" y="1990487"/>
                </a:lnTo>
                <a:lnTo>
                  <a:pt x="1390891" y="2037676"/>
                </a:lnTo>
                <a:lnTo>
                  <a:pt x="1371764" y="2084248"/>
                </a:lnTo>
                <a:lnTo>
                  <a:pt x="1351074" y="2130159"/>
                </a:lnTo>
                <a:lnTo>
                  <a:pt x="1328836" y="2175371"/>
                </a:lnTo>
                <a:lnTo>
                  <a:pt x="1305066" y="2219842"/>
                </a:lnTo>
                <a:lnTo>
                  <a:pt x="1279780" y="2263531"/>
                </a:lnTo>
                <a:lnTo>
                  <a:pt x="1252994" y="2306398"/>
                </a:lnTo>
                <a:lnTo>
                  <a:pt x="1224723" y="2348403"/>
                </a:lnTo>
                <a:lnTo>
                  <a:pt x="1194984" y="2389504"/>
                </a:lnTo>
                <a:lnTo>
                  <a:pt x="1163792" y="2429661"/>
                </a:lnTo>
                <a:lnTo>
                  <a:pt x="1131163" y="2468833"/>
                </a:lnTo>
                <a:lnTo>
                  <a:pt x="1097114" y="2506980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467089" y="2447290"/>
            <a:ext cx="347980" cy="2540"/>
          </a:xfrm>
          <a:custGeom>
            <a:avLst/>
            <a:gdLst/>
            <a:ahLst/>
            <a:cxnLst/>
            <a:rect l="l" t="t" r="r" b="b"/>
            <a:pathLst>
              <a:path w="347979" h="2539">
                <a:moveTo>
                  <a:pt x="0" y="0"/>
                </a:moveTo>
                <a:lnTo>
                  <a:pt x="347980" y="2146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541770" y="1870709"/>
            <a:ext cx="2336800" cy="1155700"/>
          </a:xfrm>
          <a:custGeom>
            <a:avLst/>
            <a:gdLst/>
            <a:ahLst/>
            <a:cxnLst/>
            <a:rect l="l" t="t" r="r" b="b"/>
            <a:pathLst>
              <a:path w="2336800" h="1155700">
                <a:moveTo>
                  <a:pt x="1925320" y="0"/>
                </a:moveTo>
                <a:lnTo>
                  <a:pt x="0" y="0"/>
                </a:lnTo>
                <a:lnTo>
                  <a:pt x="0" y="1155700"/>
                </a:lnTo>
                <a:lnTo>
                  <a:pt x="1925320" y="1155700"/>
                </a:lnTo>
                <a:lnTo>
                  <a:pt x="1925320" y="0"/>
                </a:lnTo>
                <a:close/>
              </a:path>
              <a:path w="2336800" h="1155700">
                <a:moveTo>
                  <a:pt x="2336787" y="579120"/>
                </a:moveTo>
                <a:lnTo>
                  <a:pt x="2260828" y="540550"/>
                </a:lnTo>
                <a:lnTo>
                  <a:pt x="2260358" y="616750"/>
                </a:lnTo>
                <a:lnTo>
                  <a:pt x="2336787" y="5791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541769" y="1870709"/>
            <a:ext cx="1925320" cy="1155700"/>
          </a:xfrm>
          <a:custGeom>
            <a:avLst/>
            <a:gdLst/>
            <a:ahLst/>
            <a:cxnLst/>
            <a:rect l="l" t="t" r="r" b="b"/>
            <a:pathLst>
              <a:path w="1925320" h="1155700">
                <a:moveTo>
                  <a:pt x="0" y="0"/>
                </a:moveTo>
                <a:lnTo>
                  <a:pt x="1925320" y="0"/>
                </a:lnTo>
                <a:lnTo>
                  <a:pt x="1925320" y="1155700"/>
                </a:lnTo>
                <a:lnTo>
                  <a:pt x="0" y="1155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835" y="60082"/>
            <a:ext cx="10584722" cy="67292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168140" cy="6858000"/>
          </a:xfrm>
          <a:custGeom>
            <a:avLst/>
            <a:gdLst/>
            <a:ahLst/>
            <a:cxnLst/>
            <a:rect l="l" t="t" r="r" b="b"/>
            <a:pathLst>
              <a:path w="4168140" h="6858000">
                <a:moveTo>
                  <a:pt x="2260053" y="0"/>
                </a:moveTo>
                <a:lnTo>
                  <a:pt x="0" y="0"/>
                </a:lnTo>
                <a:lnTo>
                  <a:pt x="0" y="6858000"/>
                </a:lnTo>
                <a:lnTo>
                  <a:pt x="2260053" y="6858000"/>
                </a:lnTo>
                <a:lnTo>
                  <a:pt x="2388387" y="6775767"/>
                </a:lnTo>
                <a:lnTo>
                  <a:pt x="2427984" y="6748679"/>
                </a:lnTo>
                <a:lnTo>
                  <a:pt x="2467242" y="6721135"/>
                </a:lnTo>
                <a:lnTo>
                  <a:pt x="2506155" y="6693139"/>
                </a:lnTo>
                <a:lnTo>
                  <a:pt x="2544721" y="6664694"/>
                </a:lnTo>
                <a:lnTo>
                  <a:pt x="2582935" y="6635803"/>
                </a:lnTo>
                <a:lnTo>
                  <a:pt x="2620794" y="6606472"/>
                </a:lnTo>
                <a:lnTo>
                  <a:pt x="2658294" y="6576703"/>
                </a:lnTo>
                <a:lnTo>
                  <a:pt x="2695431" y="6546501"/>
                </a:lnTo>
                <a:lnTo>
                  <a:pt x="2732202" y="6515870"/>
                </a:lnTo>
                <a:lnTo>
                  <a:pt x="2768601" y="6484812"/>
                </a:lnTo>
                <a:lnTo>
                  <a:pt x="2804627" y="6453332"/>
                </a:lnTo>
                <a:lnTo>
                  <a:pt x="2840274" y="6421435"/>
                </a:lnTo>
                <a:lnTo>
                  <a:pt x="2875539" y="6389123"/>
                </a:lnTo>
                <a:lnTo>
                  <a:pt x="2910418" y="6356400"/>
                </a:lnTo>
                <a:lnTo>
                  <a:pt x="2944908" y="6323271"/>
                </a:lnTo>
                <a:lnTo>
                  <a:pt x="2979004" y="6289739"/>
                </a:lnTo>
                <a:lnTo>
                  <a:pt x="3012703" y="6255807"/>
                </a:lnTo>
                <a:lnTo>
                  <a:pt x="3046000" y="6221481"/>
                </a:lnTo>
                <a:lnTo>
                  <a:pt x="3078893" y="6186763"/>
                </a:lnTo>
                <a:lnTo>
                  <a:pt x="3111377" y="6151657"/>
                </a:lnTo>
                <a:lnTo>
                  <a:pt x="3143448" y="6116168"/>
                </a:lnTo>
                <a:lnTo>
                  <a:pt x="3175103" y="6080299"/>
                </a:lnTo>
                <a:lnTo>
                  <a:pt x="3206337" y="6044053"/>
                </a:lnTo>
                <a:lnTo>
                  <a:pt x="3237148" y="6007436"/>
                </a:lnTo>
                <a:lnTo>
                  <a:pt x="3267531" y="5970449"/>
                </a:lnTo>
                <a:lnTo>
                  <a:pt x="3297481" y="5933098"/>
                </a:lnTo>
                <a:lnTo>
                  <a:pt x="3326997" y="5895387"/>
                </a:lnTo>
                <a:lnTo>
                  <a:pt x="3356073" y="5857318"/>
                </a:lnTo>
                <a:lnTo>
                  <a:pt x="3384706" y="5818896"/>
                </a:lnTo>
                <a:lnTo>
                  <a:pt x="3412892" y="5780124"/>
                </a:lnTo>
                <a:lnTo>
                  <a:pt x="3440627" y="5741007"/>
                </a:lnTo>
                <a:lnTo>
                  <a:pt x="3467907" y="5701548"/>
                </a:lnTo>
                <a:lnTo>
                  <a:pt x="3494729" y="5661752"/>
                </a:lnTo>
                <a:lnTo>
                  <a:pt x="3521089" y="5621621"/>
                </a:lnTo>
                <a:lnTo>
                  <a:pt x="3546982" y="5581160"/>
                </a:lnTo>
                <a:lnTo>
                  <a:pt x="3572406" y="5540372"/>
                </a:lnTo>
                <a:lnTo>
                  <a:pt x="3597356" y="5499262"/>
                </a:lnTo>
                <a:lnTo>
                  <a:pt x="3621828" y="5457833"/>
                </a:lnTo>
                <a:lnTo>
                  <a:pt x="3645819" y="5416089"/>
                </a:lnTo>
                <a:lnTo>
                  <a:pt x="3669325" y="5374034"/>
                </a:lnTo>
                <a:lnTo>
                  <a:pt x="3692341" y="5331671"/>
                </a:lnTo>
                <a:lnTo>
                  <a:pt x="3714865" y="5289005"/>
                </a:lnTo>
                <a:lnTo>
                  <a:pt x="3736893" y="5246039"/>
                </a:lnTo>
                <a:lnTo>
                  <a:pt x="3758419" y="5202778"/>
                </a:lnTo>
                <a:lnTo>
                  <a:pt x="3779442" y="5159224"/>
                </a:lnTo>
                <a:lnTo>
                  <a:pt x="3799956" y="5115382"/>
                </a:lnTo>
                <a:lnTo>
                  <a:pt x="3819958" y="5071255"/>
                </a:lnTo>
                <a:lnTo>
                  <a:pt x="3839445" y="5026848"/>
                </a:lnTo>
                <a:lnTo>
                  <a:pt x="3858412" y="4982164"/>
                </a:lnTo>
                <a:lnTo>
                  <a:pt x="3876855" y="4937207"/>
                </a:lnTo>
                <a:lnTo>
                  <a:pt x="3894771" y="4891981"/>
                </a:lnTo>
                <a:lnTo>
                  <a:pt x="3912157" y="4846490"/>
                </a:lnTo>
                <a:lnTo>
                  <a:pt x="3929007" y="4800737"/>
                </a:lnTo>
                <a:lnTo>
                  <a:pt x="3945318" y="4754727"/>
                </a:lnTo>
                <a:lnTo>
                  <a:pt x="3961088" y="4708462"/>
                </a:lnTo>
                <a:lnTo>
                  <a:pt x="3976310" y="4661948"/>
                </a:lnTo>
                <a:lnTo>
                  <a:pt x="3990983" y="4615187"/>
                </a:lnTo>
                <a:lnTo>
                  <a:pt x="4005101" y="4568184"/>
                </a:lnTo>
                <a:lnTo>
                  <a:pt x="4018662" y="4520942"/>
                </a:lnTo>
                <a:lnTo>
                  <a:pt x="4031661" y="4473466"/>
                </a:lnTo>
                <a:lnTo>
                  <a:pt x="4044095" y="4425759"/>
                </a:lnTo>
                <a:lnTo>
                  <a:pt x="4055960" y="4377824"/>
                </a:lnTo>
                <a:lnTo>
                  <a:pt x="4067251" y="4329666"/>
                </a:lnTo>
                <a:lnTo>
                  <a:pt x="4077965" y="4281289"/>
                </a:lnTo>
                <a:lnTo>
                  <a:pt x="4088099" y="4232696"/>
                </a:lnTo>
                <a:lnTo>
                  <a:pt x="4097648" y="4183892"/>
                </a:lnTo>
                <a:lnTo>
                  <a:pt x="4106609" y="4134879"/>
                </a:lnTo>
                <a:lnTo>
                  <a:pt x="4114977" y="4085662"/>
                </a:lnTo>
                <a:lnTo>
                  <a:pt x="4122750" y="4036245"/>
                </a:lnTo>
                <a:lnTo>
                  <a:pt x="4129923" y="3986631"/>
                </a:lnTo>
                <a:lnTo>
                  <a:pt x="4136492" y="3936824"/>
                </a:lnTo>
                <a:lnTo>
                  <a:pt x="4142453" y="3886829"/>
                </a:lnTo>
                <a:lnTo>
                  <a:pt x="4147803" y="3836648"/>
                </a:lnTo>
                <a:lnTo>
                  <a:pt x="4152538" y="3786286"/>
                </a:lnTo>
                <a:lnTo>
                  <a:pt x="4156655" y="3735747"/>
                </a:lnTo>
                <a:lnTo>
                  <a:pt x="4160148" y="3685034"/>
                </a:lnTo>
                <a:lnTo>
                  <a:pt x="4163015" y="3634152"/>
                </a:lnTo>
                <a:lnTo>
                  <a:pt x="4165251" y="3583103"/>
                </a:lnTo>
                <a:lnTo>
                  <a:pt x="4166853" y="3531892"/>
                </a:lnTo>
                <a:lnTo>
                  <a:pt x="4167817" y="3480523"/>
                </a:lnTo>
                <a:lnTo>
                  <a:pt x="4168140" y="3429000"/>
                </a:lnTo>
                <a:lnTo>
                  <a:pt x="4167817" y="3377476"/>
                </a:lnTo>
                <a:lnTo>
                  <a:pt x="4166853" y="3326107"/>
                </a:lnTo>
                <a:lnTo>
                  <a:pt x="4165251" y="3274896"/>
                </a:lnTo>
                <a:lnTo>
                  <a:pt x="4163015" y="3223847"/>
                </a:lnTo>
                <a:lnTo>
                  <a:pt x="4160148" y="3172965"/>
                </a:lnTo>
                <a:lnTo>
                  <a:pt x="4156655" y="3122252"/>
                </a:lnTo>
                <a:lnTo>
                  <a:pt x="4152538" y="3071713"/>
                </a:lnTo>
                <a:lnTo>
                  <a:pt x="4147803" y="3021351"/>
                </a:lnTo>
                <a:lnTo>
                  <a:pt x="4142453" y="2971170"/>
                </a:lnTo>
                <a:lnTo>
                  <a:pt x="4136492" y="2921175"/>
                </a:lnTo>
                <a:lnTo>
                  <a:pt x="4129923" y="2871368"/>
                </a:lnTo>
                <a:lnTo>
                  <a:pt x="4122750" y="2821754"/>
                </a:lnTo>
                <a:lnTo>
                  <a:pt x="4114977" y="2772337"/>
                </a:lnTo>
                <a:lnTo>
                  <a:pt x="4106609" y="2723120"/>
                </a:lnTo>
                <a:lnTo>
                  <a:pt x="4097648" y="2674107"/>
                </a:lnTo>
                <a:lnTo>
                  <a:pt x="4088099" y="2625303"/>
                </a:lnTo>
                <a:lnTo>
                  <a:pt x="4077965" y="2576710"/>
                </a:lnTo>
                <a:lnTo>
                  <a:pt x="4067251" y="2528333"/>
                </a:lnTo>
                <a:lnTo>
                  <a:pt x="4055960" y="2480175"/>
                </a:lnTo>
                <a:lnTo>
                  <a:pt x="4044095" y="2432240"/>
                </a:lnTo>
                <a:lnTo>
                  <a:pt x="4031661" y="2384533"/>
                </a:lnTo>
                <a:lnTo>
                  <a:pt x="4018662" y="2337057"/>
                </a:lnTo>
                <a:lnTo>
                  <a:pt x="4005101" y="2289815"/>
                </a:lnTo>
                <a:lnTo>
                  <a:pt x="3990983" y="2242812"/>
                </a:lnTo>
                <a:lnTo>
                  <a:pt x="3976310" y="2196051"/>
                </a:lnTo>
                <a:lnTo>
                  <a:pt x="3961088" y="2149537"/>
                </a:lnTo>
                <a:lnTo>
                  <a:pt x="3945318" y="2103272"/>
                </a:lnTo>
                <a:lnTo>
                  <a:pt x="3929007" y="2057262"/>
                </a:lnTo>
                <a:lnTo>
                  <a:pt x="3912157" y="2011509"/>
                </a:lnTo>
                <a:lnTo>
                  <a:pt x="3894771" y="1966018"/>
                </a:lnTo>
                <a:lnTo>
                  <a:pt x="3876855" y="1920792"/>
                </a:lnTo>
                <a:lnTo>
                  <a:pt x="3858412" y="1875835"/>
                </a:lnTo>
                <a:lnTo>
                  <a:pt x="3839445" y="1831151"/>
                </a:lnTo>
                <a:lnTo>
                  <a:pt x="3819958" y="1786744"/>
                </a:lnTo>
                <a:lnTo>
                  <a:pt x="3799956" y="1742617"/>
                </a:lnTo>
                <a:lnTo>
                  <a:pt x="3779442" y="1698775"/>
                </a:lnTo>
                <a:lnTo>
                  <a:pt x="3758419" y="1655221"/>
                </a:lnTo>
                <a:lnTo>
                  <a:pt x="3736893" y="1611960"/>
                </a:lnTo>
                <a:lnTo>
                  <a:pt x="3714865" y="1568994"/>
                </a:lnTo>
                <a:lnTo>
                  <a:pt x="3692341" y="1526328"/>
                </a:lnTo>
                <a:lnTo>
                  <a:pt x="3669325" y="1483965"/>
                </a:lnTo>
                <a:lnTo>
                  <a:pt x="3645819" y="1441910"/>
                </a:lnTo>
                <a:lnTo>
                  <a:pt x="3621828" y="1400166"/>
                </a:lnTo>
                <a:lnTo>
                  <a:pt x="3597356" y="1358737"/>
                </a:lnTo>
                <a:lnTo>
                  <a:pt x="3572406" y="1317627"/>
                </a:lnTo>
                <a:lnTo>
                  <a:pt x="3546982" y="1276839"/>
                </a:lnTo>
                <a:lnTo>
                  <a:pt x="3521089" y="1236378"/>
                </a:lnTo>
                <a:lnTo>
                  <a:pt x="3494729" y="1196247"/>
                </a:lnTo>
                <a:lnTo>
                  <a:pt x="3467907" y="1156451"/>
                </a:lnTo>
                <a:lnTo>
                  <a:pt x="3440627" y="1116992"/>
                </a:lnTo>
                <a:lnTo>
                  <a:pt x="3412892" y="1077875"/>
                </a:lnTo>
                <a:lnTo>
                  <a:pt x="3384706" y="1039103"/>
                </a:lnTo>
                <a:lnTo>
                  <a:pt x="3356073" y="1000681"/>
                </a:lnTo>
                <a:lnTo>
                  <a:pt x="3326997" y="962612"/>
                </a:lnTo>
                <a:lnTo>
                  <a:pt x="3297481" y="924901"/>
                </a:lnTo>
                <a:lnTo>
                  <a:pt x="3267531" y="887550"/>
                </a:lnTo>
                <a:lnTo>
                  <a:pt x="3237148" y="850563"/>
                </a:lnTo>
                <a:lnTo>
                  <a:pt x="3206337" y="813946"/>
                </a:lnTo>
                <a:lnTo>
                  <a:pt x="3175103" y="777700"/>
                </a:lnTo>
                <a:lnTo>
                  <a:pt x="3143448" y="741831"/>
                </a:lnTo>
                <a:lnTo>
                  <a:pt x="3111377" y="706342"/>
                </a:lnTo>
                <a:lnTo>
                  <a:pt x="3078893" y="671236"/>
                </a:lnTo>
                <a:lnTo>
                  <a:pt x="3046000" y="636518"/>
                </a:lnTo>
                <a:lnTo>
                  <a:pt x="3012703" y="602192"/>
                </a:lnTo>
                <a:lnTo>
                  <a:pt x="2979004" y="568260"/>
                </a:lnTo>
                <a:lnTo>
                  <a:pt x="2944908" y="534728"/>
                </a:lnTo>
                <a:lnTo>
                  <a:pt x="2910418" y="501599"/>
                </a:lnTo>
                <a:lnTo>
                  <a:pt x="2875539" y="468876"/>
                </a:lnTo>
                <a:lnTo>
                  <a:pt x="2840274" y="436564"/>
                </a:lnTo>
                <a:lnTo>
                  <a:pt x="2804627" y="404667"/>
                </a:lnTo>
                <a:lnTo>
                  <a:pt x="2768601" y="373187"/>
                </a:lnTo>
                <a:lnTo>
                  <a:pt x="2732202" y="342129"/>
                </a:lnTo>
                <a:lnTo>
                  <a:pt x="2695431" y="311498"/>
                </a:lnTo>
                <a:lnTo>
                  <a:pt x="2658294" y="281296"/>
                </a:lnTo>
                <a:lnTo>
                  <a:pt x="2620794" y="251527"/>
                </a:lnTo>
                <a:lnTo>
                  <a:pt x="2582935" y="222196"/>
                </a:lnTo>
                <a:lnTo>
                  <a:pt x="2544721" y="193305"/>
                </a:lnTo>
                <a:lnTo>
                  <a:pt x="2506155" y="164860"/>
                </a:lnTo>
                <a:lnTo>
                  <a:pt x="2467242" y="136864"/>
                </a:lnTo>
                <a:lnTo>
                  <a:pt x="2427984" y="109320"/>
                </a:lnTo>
                <a:lnTo>
                  <a:pt x="2388387" y="82232"/>
                </a:lnTo>
                <a:lnTo>
                  <a:pt x="226005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7" y="634714"/>
            <a:ext cx="104495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7411" y="2210550"/>
            <a:ext cx="10603230" cy="359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finance.yahoo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9" y="0"/>
            <a:ext cx="11742420" cy="53593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6857" y="75289"/>
            <a:ext cx="3101340" cy="1862455"/>
          </a:xfrm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algn="just" marL="12700" marR="5080">
              <a:lnSpc>
                <a:spcPct val="90100"/>
              </a:lnSpc>
              <a:spcBef>
                <a:spcPts val="610"/>
              </a:spcBef>
            </a:pPr>
            <a:r>
              <a:rPr dirty="0" sz="4300" b="0">
                <a:solidFill>
                  <a:srgbClr val="FFC000"/>
                </a:solidFill>
                <a:latin typeface="Arial Rounded MT Bold"/>
                <a:cs typeface="Arial Rounded MT Bold"/>
              </a:rPr>
              <a:t>Building</a:t>
            </a:r>
            <a:r>
              <a:rPr dirty="0" sz="4300" spc="-40" b="0">
                <a:solidFill>
                  <a:srgbClr val="FFC000"/>
                </a:solidFill>
                <a:latin typeface="Arial Rounded MT Bold"/>
                <a:cs typeface="Arial Rounded MT Bold"/>
              </a:rPr>
              <a:t> </a:t>
            </a:r>
            <a:r>
              <a:rPr dirty="0" sz="4300" spc="-25" b="0">
                <a:solidFill>
                  <a:srgbClr val="FFC000"/>
                </a:solidFill>
                <a:latin typeface="Arial Rounded MT Bold"/>
                <a:cs typeface="Arial Rounded MT Bold"/>
              </a:rPr>
              <a:t>an </a:t>
            </a:r>
            <a:r>
              <a:rPr dirty="0" sz="4300" spc="-10" b="0">
                <a:solidFill>
                  <a:srgbClr val="FFC000"/>
                </a:solidFill>
                <a:latin typeface="Arial Rounded MT Bold"/>
                <a:cs typeface="Arial Rounded MT Bold"/>
              </a:rPr>
              <a:t>Algorithmic Trader</a:t>
            </a:r>
            <a:endParaRPr sz="4300">
              <a:latin typeface="Arial Rounded MT Bold"/>
              <a:cs typeface="Arial Rounded MT 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70056" y="5773287"/>
            <a:ext cx="925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Presented</a:t>
            </a:r>
            <a:r>
              <a:rPr dirty="0" sz="2000" spc="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by</a:t>
            </a:r>
            <a:r>
              <a:rPr dirty="0" sz="20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Team</a:t>
            </a:r>
            <a:r>
              <a:rPr dirty="0" sz="20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“The</a:t>
            </a:r>
            <a:r>
              <a:rPr dirty="0" sz="20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Survivors”</a:t>
            </a:r>
            <a:r>
              <a:rPr dirty="0" sz="2000" spc="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–</a:t>
            </a:r>
            <a:r>
              <a:rPr dirty="0" sz="200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Peter,</a:t>
            </a:r>
            <a:r>
              <a:rPr dirty="0" sz="200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Mandy,</a:t>
            </a:r>
            <a:r>
              <a:rPr dirty="0" sz="2000" spc="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Steven,</a:t>
            </a:r>
            <a:r>
              <a:rPr dirty="0" sz="2000" spc="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000">
                <a:solidFill>
                  <a:srgbClr val="FFFFFF"/>
                </a:solidFill>
                <a:latin typeface="Arial Rounded MT Bold"/>
                <a:cs typeface="Arial Rounded MT Bold"/>
              </a:rPr>
              <a:t>Ragini,</a:t>
            </a:r>
            <a:r>
              <a:rPr dirty="0" sz="2000" spc="-10">
                <a:solidFill>
                  <a:srgbClr val="FFFFFF"/>
                </a:solidFill>
                <a:latin typeface="Arial Rounded MT Bold"/>
                <a:cs typeface="Arial Rounded MT Bold"/>
              </a:rPr>
              <a:t> Nathan</a:t>
            </a:r>
            <a:endParaRPr sz="20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488" y="313944"/>
            <a:ext cx="3907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Dreyfus’</a:t>
            </a:r>
            <a:r>
              <a:rPr dirty="0" spc="-30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52</a:t>
            </a:r>
            <a:r>
              <a:rPr dirty="0" spc="-5" b="0">
                <a:latin typeface="Arial Rounded MT Bold"/>
                <a:cs typeface="Arial Rounded MT Bold"/>
              </a:rPr>
              <a:t> </a:t>
            </a:r>
            <a:r>
              <a:rPr dirty="0" spc="-20" b="0">
                <a:latin typeface="Arial Rounded MT Bold"/>
                <a:cs typeface="Arial Rounded MT Bold"/>
              </a:rPr>
              <a:t>Week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528" y="307768"/>
            <a:ext cx="5892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Golden</a:t>
            </a:r>
            <a:r>
              <a:rPr dirty="0" spc="-50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Cross</a:t>
            </a:r>
            <a:r>
              <a:rPr dirty="0" spc="-15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20v200</a:t>
            </a:r>
            <a:r>
              <a:rPr dirty="0" spc="-20" b="0">
                <a:latin typeface="Arial Rounded MT Bold"/>
                <a:cs typeface="Arial Rounded MT Bold"/>
              </a:rPr>
              <a:t> </a:t>
            </a:r>
            <a:r>
              <a:rPr dirty="0" spc="-25" b="0">
                <a:latin typeface="Arial Rounded MT Bold"/>
                <a:cs typeface="Arial Rounded MT Bold"/>
              </a:rPr>
              <a:t>SMA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APIs</a:t>
            </a:r>
            <a:r>
              <a:rPr dirty="0" spc="-10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We</a:t>
            </a:r>
            <a:r>
              <a:rPr dirty="0" spc="-10" b="0">
                <a:latin typeface="Arial Rounded MT Bold"/>
                <a:cs typeface="Arial Rounded MT Bold"/>
              </a:rPr>
              <a:t> </a:t>
            </a:r>
            <a:r>
              <a:rPr dirty="0" spc="-20" b="0">
                <a:latin typeface="Arial Rounded MT Bold"/>
                <a:cs typeface="Arial Rounded MT Bold"/>
              </a:rPr>
              <a:t>Used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82" y="1635475"/>
            <a:ext cx="10897743" cy="9956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71218" y="2310102"/>
            <a:ext cx="10325735" cy="275145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Arial Rounded MT Bold"/>
                <a:cs typeface="Arial Rounded MT Bold"/>
              </a:rPr>
              <a:t>Plotly</a:t>
            </a:r>
            <a:endParaRPr sz="2200">
              <a:latin typeface="Arial Rounded MT Bold"/>
              <a:cs typeface="Arial Rounded MT Bold"/>
            </a:endParaRPr>
          </a:p>
          <a:p>
            <a:pPr lvl="1" marL="698500" marR="5080" indent="-228600">
              <a:lnSpc>
                <a:spcPts val="1939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latin typeface="Arial Rounded MT Bold"/>
                <a:cs typeface="Arial Rounded MT Bold"/>
              </a:rPr>
              <a:t>We</a:t>
            </a:r>
            <a:r>
              <a:rPr dirty="0" sz="1800" spc="-2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took</a:t>
            </a:r>
            <a:r>
              <a:rPr dirty="0" sz="1800" spc="-1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Kyle’s</a:t>
            </a:r>
            <a:r>
              <a:rPr dirty="0" sz="1800" spc="-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advice;</a:t>
            </a:r>
            <a:r>
              <a:rPr dirty="0" sz="1800" spc="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used Plotly</a:t>
            </a:r>
            <a:r>
              <a:rPr dirty="0" sz="1800" spc="-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to</a:t>
            </a:r>
            <a:r>
              <a:rPr dirty="0" sz="1800" spc="-2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implement</a:t>
            </a:r>
            <a:r>
              <a:rPr dirty="0" sz="1800" spc="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a</a:t>
            </a:r>
            <a:r>
              <a:rPr dirty="0" sz="1800" spc="-2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visual</a:t>
            </a:r>
            <a:r>
              <a:rPr dirty="0" sz="1800" spc="-1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representation</a:t>
            </a:r>
            <a:r>
              <a:rPr dirty="0" sz="1800" spc="5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of</a:t>
            </a:r>
            <a:r>
              <a:rPr dirty="0" sz="1800" spc="-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the</a:t>
            </a:r>
            <a:r>
              <a:rPr dirty="0" sz="1800" spc="-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output</a:t>
            </a:r>
            <a:r>
              <a:rPr dirty="0" sz="1800" spc="-15">
                <a:latin typeface="Arial Rounded MT Bold"/>
                <a:cs typeface="Arial Rounded MT Bold"/>
              </a:rPr>
              <a:t> </a:t>
            </a:r>
            <a:r>
              <a:rPr dirty="0" sz="1800" spc="-25">
                <a:latin typeface="Arial Rounded MT Bold"/>
                <a:cs typeface="Arial Rounded MT Bold"/>
              </a:rPr>
              <a:t>of </a:t>
            </a:r>
            <a:r>
              <a:rPr dirty="0" sz="1800">
                <a:latin typeface="Arial Rounded MT Bold"/>
                <a:cs typeface="Arial Rounded MT Bold"/>
              </a:rPr>
              <a:t>our </a:t>
            </a:r>
            <a:r>
              <a:rPr dirty="0" sz="1800" spc="-10">
                <a:latin typeface="Arial Rounded MT Bold"/>
                <a:cs typeface="Arial Rounded MT Bold"/>
              </a:rPr>
              <a:t>strategies</a:t>
            </a:r>
            <a:endParaRPr sz="18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Arial Rounded MT Bold"/>
                <a:cs typeface="Arial Rounded MT Bold"/>
              </a:rPr>
              <a:t>yfinance</a:t>
            </a:r>
            <a:endParaRPr sz="2200">
              <a:latin typeface="Arial Rounded MT Bold"/>
              <a:cs typeface="Arial Rounded MT Bold"/>
            </a:endParaRPr>
          </a:p>
          <a:p>
            <a:pPr lvl="1" marL="698500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latin typeface="Arial Rounded MT Bold"/>
                <a:cs typeface="Arial Rounded MT Bold"/>
              </a:rPr>
              <a:t>This</a:t>
            </a:r>
            <a:r>
              <a:rPr dirty="0" sz="1800" spc="-3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library</a:t>
            </a:r>
            <a:r>
              <a:rPr dirty="0" sz="1800" spc="2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let</a:t>
            </a:r>
            <a:r>
              <a:rPr dirty="0" sz="1800" spc="-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us</a:t>
            </a:r>
            <a:r>
              <a:rPr dirty="0" sz="1800" spc="-4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download</a:t>
            </a:r>
            <a:r>
              <a:rPr dirty="0" sz="1800" spc="3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the</a:t>
            </a:r>
            <a:r>
              <a:rPr dirty="0" sz="1800" spc="-3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historical</a:t>
            </a:r>
            <a:r>
              <a:rPr dirty="0" sz="1800" spc="2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data</a:t>
            </a:r>
            <a:r>
              <a:rPr dirty="0" sz="1800" spc="-1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from</a:t>
            </a:r>
            <a:r>
              <a:rPr dirty="0" sz="1800" spc="-20">
                <a:latin typeface="Arial Rounded MT Bold"/>
                <a:cs typeface="Arial Rounded MT Bold"/>
              </a:rPr>
              <a:t> 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562C1"/>
                  </a:solidFill>
                </a:uFill>
                <a:latin typeface="Arial Rounded MT Bold"/>
                <a:cs typeface="Arial Rounded MT Bold"/>
                <a:hlinkClick r:id="rId3"/>
              </a:rPr>
              <a:t>https://finance.yahoo.com/</a:t>
            </a:r>
            <a:endParaRPr sz="18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Arial Rounded MT Bold"/>
                <a:cs typeface="Arial Rounded MT Bold"/>
              </a:rPr>
              <a:t>pandas_datareader</a:t>
            </a:r>
            <a:r>
              <a:rPr dirty="0" sz="2200" spc="-5">
                <a:latin typeface="Arial Rounded MT Bold"/>
                <a:cs typeface="Arial Rounded MT Bold"/>
              </a:rPr>
              <a:t> </a:t>
            </a:r>
            <a:r>
              <a:rPr dirty="0" sz="2200" spc="-10">
                <a:latin typeface="Arial Rounded MT Bold"/>
                <a:cs typeface="Arial Rounded MT Bold"/>
              </a:rPr>
              <a:t>(pdr)</a:t>
            </a:r>
            <a:endParaRPr sz="2200">
              <a:latin typeface="Arial Rounded MT Bold"/>
              <a:cs typeface="Arial Rounded MT Bold"/>
            </a:endParaRPr>
          </a:p>
          <a:p>
            <a:pPr lvl="1" marL="698500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latin typeface="Arial Rounded MT Bold"/>
                <a:cs typeface="Arial Rounded MT Bold"/>
              </a:rPr>
              <a:t>We</a:t>
            </a:r>
            <a:r>
              <a:rPr dirty="0" sz="1800" spc="-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discovered</a:t>
            </a:r>
            <a:r>
              <a:rPr dirty="0" sz="1800" spc="2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this</a:t>
            </a:r>
            <a:r>
              <a:rPr dirty="0" sz="1800" spc="-4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library</a:t>
            </a:r>
            <a:r>
              <a:rPr dirty="0" sz="1800" spc="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later</a:t>
            </a:r>
            <a:r>
              <a:rPr dirty="0" sz="1800" spc="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and</a:t>
            </a:r>
            <a:r>
              <a:rPr dirty="0" sz="1800" spc="-1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replaced</a:t>
            </a:r>
            <a:r>
              <a:rPr dirty="0" sz="1800" spc="2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the</a:t>
            </a:r>
            <a:r>
              <a:rPr dirty="0" sz="1800" spc="-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yfinance</a:t>
            </a:r>
            <a:r>
              <a:rPr dirty="0" sz="1800" spc="25">
                <a:latin typeface="Arial Rounded MT Bold"/>
                <a:cs typeface="Arial Rounded MT Bold"/>
              </a:rPr>
              <a:t> </a:t>
            </a:r>
            <a:r>
              <a:rPr dirty="0" sz="1800" spc="-25">
                <a:latin typeface="Arial Rounded MT Bold"/>
                <a:cs typeface="Arial Rounded MT Bold"/>
              </a:rPr>
              <a:t>API</a:t>
            </a:r>
            <a:endParaRPr sz="1800">
              <a:latin typeface="Arial Rounded MT Bold"/>
              <a:cs typeface="Arial Rounded MT Bold"/>
            </a:endParaRPr>
          </a:p>
          <a:p>
            <a:pPr lvl="1" marL="6985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latin typeface="Arial Rounded MT Bold"/>
                <a:cs typeface="Arial Rounded MT Bold"/>
              </a:rPr>
              <a:t>pdr</a:t>
            </a:r>
            <a:r>
              <a:rPr dirty="0" sz="1800" spc="-3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can</a:t>
            </a:r>
            <a:r>
              <a:rPr dirty="0" sz="1800" spc="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be</a:t>
            </a:r>
            <a:r>
              <a:rPr dirty="0" sz="1800" spc="-2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used</a:t>
            </a:r>
            <a:r>
              <a:rPr dirty="0" sz="1800" spc="-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to</a:t>
            </a:r>
            <a:r>
              <a:rPr dirty="0" sz="1800" spc="-2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download</a:t>
            </a:r>
            <a:r>
              <a:rPr dirty="0" sz="1800" spc="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historic</a:t>
            </a:r>
            <a:r>
              <a:rPr dirty="0" sz="1800" spc="1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stock</a:t>
            </a:r>
            <a:r>
              <a:rPr dirty="0" sz="1800" spc="-1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data</a:t>
            </a:r>
            <a:r>
              <a:rPr dirty="0" sz="1800" spc="-5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from</a:t>
            </a:r>
            <a:r>
              <a:rPr dirty="0" sz="1800" spc="-1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many</a:t>
            </a:r>
            <a:r>
              <a:rPr dirty="0" sz="1800" spc="-30">
                <a:latin typeface="Arial Rounded MT Bold"/>
                <a:cs typeface="Arial Rounded MT Bold"/>
              </a:rPr>
              <a:t> </a:t>
            </a:r>
            <a:r>
              <a:rPr dirty="0" sz="1800">
                <a:latin typeface="Arial Rounded MT Bold"/>
                <a:cs typeface="Arial Rounded MT Bold"/>
              </a:rPr>
              <a:t>different</a:t>
            </a:r>
            <a:r>
              <a:rPr dirty="0" sz="1800" spc="45">
                <a:latin typeface="Arial Rounded MT Bold"/>
                <a:cs typeface="Arial Rounded MT Bold"/>
              </a:rPr>
              <a:t> </a:t>
            </a:r>
            <a:r>
              <a:rPr dirty="0" sz="1800" spc="-10">
                <a:latin typeface="Arial Rounded MT Bold"/>
                <a:cs typeface="Arial Rounded MT Bold"/>
              </a:rPr>
              <a:t>services/APIs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APIs</a:t>
            </a:r>
            <a:r>
              <a:rPr dirty="0" spc="-5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We</a:t>
            </a:r>
            <a:r>
              <a:rPr dirty="0" spc="-10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(Almost)</a:t>
            </a:r>
            <a:r>
              <a:rPr dirty="0" spc="-20" b="0">
                <a:latin typeface="Arial Rounded MT Bold"/>
                <a:cs typeface="Arial Rounded MT Bold"/>
              </a:rPr>
              <a:t> Used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82" y="1635475"/>
            <a:ext cx="10897743" cy="9956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9904" y="1898160"/>
            <a:ext cx="5580380" cy="39179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 sz="2150" spc="-10">
                <a:latin typeface="Calibri"/>
                <a:cs typeface="Calibri"/>
              </a:rPr>
              <a:t>Alpaca</a:t>
            </a:r>
            <a:endParaRPr sz="2150">
              <a:latin typeface="Calibri"/>
              <a:cs typeface="Calibri"/>
            </a:endParaRPr>
          </a:p>
          <a:p>
            <a:pPr lvl="1" marL="690880" marR="5080" indent="-226060">
              <a:lnSpc>
                <a:spcPct val="91900"/>
              </a:lnSpc>
              <a:spcBef>
                <a:spcPts val="409"/>
              </a:spcBef>
              <a:buFont typeface="Arial"/>
              <a:buChar char="•"/>
              <a:tabLst>
                <a:tab pos="690245" algn="l"/>
                <a:tab pos="690880" algn="l"/>
              </a:tabLst>
            </a:pPr>
            <a:r>
              <a:rPr dirty="0" sz="1750">
                <a:latin typeface="Calibri"/>
                <a:cs typeface="Calibri"/>
              </a:rPr>
              <a:t>Initially</a:t>
            </a:r>
            <a:r>
              <a:rPr dirty="0" sz="1750" spc="9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tried</a:t>
            </a:r>
            <a:r>
              <a:rPr dirty="0" sz="1750" spc="5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downloading</a:t>
            </a:r>
            <a:r>
              <a:rPr dirty="0" sz="1750" spc="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data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from</a:t>
            </a:r>
            <a:r>
              <a:rPr dirty="0" sz="1750" spc="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ALPACA; </a:t>
            </a:r>
            <a:r>
              <a:rPr dirty="0" sz="1750">
                <a:latin typeface="Calibri"/>
                <a:cs typeface="Calibri"/>
              </a:rPr>
              <a:t>abandoned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because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historic</a:t>
            </a:r>
            <a:r>
              <a:rPr dirty="0" sz="1750" spc="6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stock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data</a:t>
            </a:r>
            <a:r>
              <a:rPr dirty="0" sz="1750" spc="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is</a:t>
            </a:r>
            <a:r>
              <a:rPr dirty="0" sz="1750" spc="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limited</a:t>
            </a:r>
            <a:r>
              <a:rPr dirty="0" sz="1750" spc="10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40">
                <a:latin typeface="Calibri"/>
                <a:cs typeface="Calibri"/>
              </a:rPr>
              <a:t> </a:t>
            </a:r>
            <a:r>
              <a:rPr dirty="0" sz="1750" spc="-50">
                <a:latin typeface="Calibri"/>
                <a:cs typeface="Calibri"/>
              </a:rPr>
              <a:t>~ </a:t>
            </a:r>
            <a:r>
              <a:rPr dirty="0" sz="1750">
                <a:latin typeface="Calibri"/>
                <a:cs typeface="Calibri"/>
              </a:rPr>
              <a:t>4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years</a:t>
            </a:r>
            <a:endParaRPr sz="175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 sz="2150" spc="-10">
                <a:latin typeface="Calibri"/>
                <a:cs typeface="Calibri"/>
              </a:rPr>
              <a:t>Backtrader</a:t>
            </a:r>
            <a:endParaRPr sz="2150">
              <a:latin typeface="Calibri"/>
              <a:cs typeface="Calibri"/>
            </a:endParaRPr>
          </a:p>
          <a:p>
            <a:pPr lvl="1" marL="690245" marR="10160" indent="-226060">
              <a:lnSpc>
                <a:spcPts val="1920"/>
              </a:lnSpc>
              <a:spcBef>
                <a:spcPts val="470"/>
              </a:spcBef>
              <a:buFont typeface="Arial"/>
              <a:buChar char="•"/>
              <a:tabLst>
                <a:tab pos="690245" algn="l"/>
                <a:tab pos="690880" algn="l"/>
              </a:tabLst>
            </a:pPr>
            <a:r>
              <a:rPr dirty="0" sz="1750">
                <a:latin typeface="Calibri"/>
                <a:cs typeface="Calibri"/>
              </a:rPr>
              <a:t>A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feature-rich</a:t>
            </a:r>
            <a:r>
              <a:rPr dirty="0" sz="1750" spc="8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Python</a:t>
            </a:r>
            <a:r>
              <a:rPr dirty="0" sz="1750" spc="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framework</a:t>
            </a:r>
            <a:r>
              <a:rPr dirty="0" sz="1750" spc="7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for</a:t>
            </a:r>
            <a:r>
              <a:rPr dirty="0" sz="1750" spc="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backtesting</a:t>
            </a:r>
            <a:r>
              <a:rPr dirty="0" sz="1750" spc="65">
                <a:latin typeface="Calibri"/>
                <a:cs typeface="Calibri"/>
              </a:rPr>
              <a:t> </a:t>
            </a:r>
            <a:r>
              <a:rPr dirty="0" sz="1750" spc="-25">
                <a:latin typeface="Calibri"/>
                <a:cs typeface="Calibri"/>
              </a:rPr>
              <a:t>and </a:t>
            </a:r>
            <a:r>
              <a:rPr dirty="0" sz="1750">
                <a:latin typeface="Calibri"/>
                <a:cs typeface="Calibri"/>
              </a:rPr>
              <a:t>trading;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can</a:t>
            </a:r>
            <a:r>
              <a:rPr dirty="0" sz="1750" spc="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be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used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write</a:t>
            </a:r>
            <a:r>
              <a:rPr dirty="0" sz="1750" spc="4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reusable</a:t>
            </a:r>
            <a:r>
              <a:rPr dirty="0" sz="1750" spc="4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trading </a:t>
            </a:r>
            <a:r>
              <a:rPr dirty="0" sz="1750">
                <a:latin typeface="Calibri"/>
                <a:cs typeface="Calibri"/>
              </a:rPr>
              <a:t>strategies,</a:t>
            </a:r>
            <a:r>
              <a:rPr dirty="0" sz="1750" spc="8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indicators</a:t>
            </a:r>
            <a:r>
              <a:rPr dirty="0" sz="1750" spc="4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analyzers.</a:t>
            </a:r>
            <a:endParaRPr sz="1750">
              <a:latin typeface="Calibri"/>
              <a:cs typeface="Calibri"/>
            </a:endParaRPr>
          </a:p>
          <a:p>
            <a:pPr lvl="1" marL="690880" marR="427990" indent="-226060">
              <a:lnSpc>
                <a:spcPts val="1920"/>
              </a:lnSpc>
              <a:spcBef>
                <a:spcPts val="400"/>
              </a:spcBef>
              <a:buFont typeface="Arial"/>
              <a:buChar char="•"/>
              <a:tabLst>
                <a:tab pos="690245" algn="l"/>
                <a:tab pos="690880" algn="l"/>
              </a:tabLst>
            </a:pPr>
            <a:r>
              <a:rPr dirty="0" sz="1750">
                <a:latin typeface="Calibri"/>
                <a:cs typeface="Calibri"/>
              </a:rPr>
              <a:t>Abandoned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because</a:t>
            </a:r>
            <a:r>
              <a:rPr dirty="0" sz="1750" spc="4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the</a:t>
            </a:r>
            <a:r>
              <a:rPr dirty="0" sz="1750" spc="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framework</a:t>
            </a:r>
            <a:r>
              <a:rPr dirty="0" sz="1750" spc="9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uses</a:t>
            </a:r>
            <a:r>
              <a:rPr dirty="0" sz="1750" spc="5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object- </a:t>
            </a:r>
            <a:r>
              <a:rPr dirty="0" sz="1750">
                <a:latin typeface="Calibri"/>
                <a:cs typeface="Calibri"/>
              </a:rPr>
              <a:t>oriented</a:t>
            </a:r>
            <a:r>
              <a:rPr dirty="0" sz="1750" spc="6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programing</a:t>
            </a:r>
            <a:r>
              <a:rPr dirty="0" sz="1750" spc="6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(aka</a:t>
            </a:r>
            <a:r>
              <a:rPr dirty="0" sz="1750" spc="2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classes)</a:t>
            </a:r>
            <a:endParaRPr sz="1750">
              <a:latin typeface="Calibri"/>
              <a:cs typeface="Calibri"/>
            </a:endParaRPr>
          </a:p>
          <a:p>
            <a:pPr lvl="1" marL="690880" indent="-22606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0245" algn="l"/>
                <a:tab pos="690880" algn="l"/>
              </a:tabLst>
            </a:pPr>
            <a:r>
              <a:rPr dirty="0" sz="1750">
                <a:latin typeface="Calibri"/>
                <a:cs typeface="Calibri"/>
              </a:rPr>
              <a:t>Difficult</a:t>
            </a:r>
            <a:r>
              <a:rPr dirty="0" sz="1750" spc="7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implement</a:t>
            </a:r>
            <a:r>
              <a:rPr dirty="0" sz="1750" spc="7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some</a:t>
            </a:r>
            <a:r>
              <a:rPr dirty="0" sz="1750" spc="4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trading</a:t>
            </a:r>
            <a:r>
              <a:rPr dirty="0" sz="1750" spc="3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strategies</a:t>
            </a:r>
            <a:endParaRPr sz="175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 sz="2150" spc="-10">
                <a:latin typeface="Calibri"/>
                <a:cs typeface="Calibri"/>
              </a:rPr>
              <a:t>backtesting.py</a:t>
            </a:r>
            <a:endParaRPr sz="2150">
              <a:latin typeface="Calibri"/>
              <a:cs typeface="Calibri"/>
            </a:endParaRPr>
          </a:p>
          <a:p>
            <a:pPr lvl="1" marL="690880" indent="-22606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0245" algn="l"/>
                <a:tab pos="690880" algn="l"/>
              </a:tabLst>
            </a:pPr>
            <a:r>
              <a:rPr dirty="0" sz="1750">
                <a:latin typeface="Calibri"/>
                <a:cs typeface="Calibri"/>
              </a:rPr>
              <a:t>Similar</a:t>
            </a:r>
            <a:r>
              <a:rPr dirty="0" sz="1750" spc="7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backtrader;</a:t>
            </a:r>
            <a:r>
              <a:rPr dirty="0" sz="1750" spc="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required</a:t>
            </a:r>
            <a:r>
              <a:rPr dirty="0" sz="1750" spc="5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further</a:t>
            </a:r>
            <a:r>
              <a:rPr dirty="0" sz="1750" spc="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investigation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633" y="2353071"/>
            <a:ext cx="5488265" cy="28754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Data</a:t>
            </a:r>
            <a:r>
              <a:rPr dirty="0" spc="-15" b="0">
                <a:latin typeface="Arial Rounded MT Bold"/>
                <a:cs typeface="Arial Rounded MT Bold"/>
              </a:rPr>
              <a:t> </a:t>
            </a:r>
            <a:r>
              <a:rPr dirty="0" spc="-10" b="0">
                <a:latin typeface="Arial Rounded MT Bold"/>
                <a:cs typeface="Arial Rounded MT Bold"/>
              </a:rPr>
              <a:t>Collection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82" y="1635475"/>
            <a:ext cx="10897235" cy="9956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67436" y="2128423"/>
            <a:ext cx="10564495" cy="220091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Data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Collection</a:t>
            </a:r>
            <a:endParaRPr sz="2200">
              <a:latin typeface="Calibri"/>
              <a:cs typeface="Calibri"/>
            </a:endParaRPr>
          </a:p>
          <a:p>
            <a:pPr lvl="1" marL="697865" marR="5080" indent="-228600">
              <a:lnSpc>
                <a:spcPct val="9030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Historic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stock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quite prevalent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most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difficult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choice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source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data.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Alpaca,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settled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yfinance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pandas_datareader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ease-</a:t>
            </a:r>
            <a:r>
              <a:rPr dirty="0" sz="1800" spc="-10">
                <a:latin typeface="Calibri"/>
                <a:cs typeface="Calibri"/>
              </a:rPr>
              <a:t>of-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APIs.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Settled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pandas_datareader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future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ability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download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 sources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Yahoo</a:t>
            </a:r>
            <a:r>
              <a:rPr dirty="0" sz="1800" spc="-10">
                <a:latin typeface="Calibri"/>
                <a:cs typeface="Calibri"/>
              </a:rPr>
              <a:t> Finance.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Data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Cleaning</a:t>
            </a:r>
            <a:endParaRPr sz="2200">
              <a:latin typeface="Calibri"/>
              <a:cs typeface="Calibri"/>
            </a:endParaRPr>
          </a:p>
          <a:p>
            <a:pPr lvl="1" marL="698500" marR="158750" indent="-228600">
              <a:lnSpc>
                <a:spcPts val="1939"/>
              </a:lnSpc>
              <a:spcBef>
                <a:spcPts val="5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Historic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stock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pretty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begin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biggest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thing 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watch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 differently </a:t>
            </a:r>
            <a:r>
              <a:rPr dirty="0" sz="1800" spc="-10">
                <a:latin typeface="Calibri"/>
                <a:cs typeface="Calibri"/>
              </a:rPr>
              <a:t>spelled </a:t>
            </a:r>
            <a:r>
              <a:rPr dirty="0" sz="1800">
                <a:latin typeface="Calibri"/>
                <a:cs typeface="Calibri"/>
              </a:rPr>
              <a:t>column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order.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Difficulty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mostly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avoided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downloading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single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source.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03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Strategy</a:t>
            </a:r>
            <a:r>
              <a:rPr dirty="0" spc="-35" b="0">
                <a:latin typeface="Arial Rounded MT Bold"/>
                <a:cs typeface="Arial Rounded MT Bold"/>
              </a:rPr>
              <a:t> </a:t>
            </a:r>
            <a:r>
              <a:rPr dirty="0" spc="-10" b="0">
                <a:latin typeface="Arial Rounded MT Bold"/>
                <a:cs typeface="Arial Rounded MT Bold"/>
              </a:rPr>
              <a:t>Implementation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82" y="1635475"/>
            <a:ext cx="10897235" cy="9956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240665" marR="5080" indent="-228600">
              <a:lnSpc>
                <a:spcPts val="238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/>
              <a:t>Originally</a:t>
            </a:r>
            <a:r>
              <a:rPr dirty="0" sz="2200" spc="-25"/>
              <a:t> </a:t>
            </a:r>
            <a:r>
              <a:rPr dirty="0" sz="2200"/>
              <a:t>planned</a:t>
            </a:r>
            <a:r>
              <a:rPr dirty="0" sz="2200" spc="-35"/>
              <a:t> </a:t>
            </a:r>
            <a:r>
              <a:rPr dirty="0" sz="2200"/>
              <a:t>to use</a:t>
            </a:r>
            <a:r>
              <a:rPr dirty="0" sz="2200" spc="-10"/>
              <a:t> </a:t>
            </a:r>
            <a:r>
              <a:rPr dirty="0" sz="2200"/>
              <a:t>Backtrader</a:t>
            </a:r>
            <a:r>
              <a:rPr dirty="0" sz="2200" spc="-50"/>
              <a:t> </a:t>
            </a:r>
            <a:r>
              <a:rPr dirty="0" sz="2200"/>
              <a:t>API</a:t>
            </a:r>
            <a:r>
              <a:rPr dirty="0" sz="2200" spc="-15"/>
              <a:t> </a:t>
            </a:r>
            <a:r>
              <a:rPr dirty="0" sz="2200"/>
              <a:t>to</a:t>
            </a:r>
            <a:r>
              <a:rPr dirty="0" sz="2200" spc="5"/>
              <a:t> </a:t>
            </a:r>
            <a:r>
              <a:rPr dirty="0" sz="2200"/>
              <a:t>generate</a:t>
            </a:r>
            <a:r>
              <a:rPr dirty="0" sz="2200" spc="-15"/>
              <a:t> </a:t>
            </a:r>
            <a:r>
              <a:rPr dirty="0" sz="2200"/>
              <a:t>Technical</a:t>
            </a:r>
            <a:r>
              <a:rPr dirty="0" sz="2200" spc="-65"/>
              <a:t> </a:t>
            </a:r>
            <a:r>
              <a:rPr dirty="0" sz="2200"/>
              <a:t>Indicators</a:t>
            </a:r>
            <a:r>
              <a:rPr dirty="0" sz="2200" spc="-55"/>
              <a:t> </a:t>
            </a:r>
            <a:r>
              <a:rPr dirty="0" sz="2200"/>
              <a:t>(4</a:t>
            </a:r>
            <a:r>
              <a:rPr dirty="0" sz="2200" spc="5"/>
              <a:t> </a:t>
            </a:r>
            <a:r>
              <a:rPr dirty="0" sz="2200"/>
              <a:t>Week High,</a:t>
            </a:r>
            <a:r>
              <a:rPr dirty="0" sz="2200" spc="-5"/>
              <a:t> </a:t>
            </a:r>
            <a:r>
              <a:rPr dirty="0" sz="2200" spc="-25"/>
              <a:t>20- </a:t>
            </a:r>
            <a:r>
              <a:rPr dirty="0" sz="2200"/>
              <a:t>day</a:t>
            </a:r>
            <a:r>
              <a:rPr dirty="0" sz="2200" spc="-20"/>
              <a:t> </a:t>
            </a:r>
            <a:r>
              <a:rPr dirty="0" sz="2200"/>
              <a:t>SMA,</a:t>
            </a:r>
            <a:r>
              <a:rPr dirty="0" sz="2200" spc="-10"/>
              <a:t> </a:t>
            </a:r>
            <a:r>
              <a:rPr dirty="0" sz="2200"/>
              <a:t>etc.)</a:t>
            </a:r>
            <a:r>
              <a:rPr dirty="0" sz="2200" spc="-45"/>
              <a:t> </a:t>
            </a:r>
            <a:r>
              <a:rPr dirty="0" sz="2200"/>
              <a:t>and</a:t>
            </a:r>
            <a:r>
              <a:rPr dirty="0" sz="2200" spc="-20"/>
              <a:t> </a:t>
            </a:r>
            <a:r>
              <a:rPr dirty="0" sz="2200"/>
              <a:t>create</a:t>
            </a:r>
            <a:r>
              <a:rPr dirty="0" sz="2200" spc="-20"/>
              <a:t> </a:t>
            </a:r>
            <a:r>
              <a:rPr dirty="0" sz="2200"/>
              <a:t>reusable</a:t>
            </a:r>
            <a:r>
              <a:rPr dirty="0" sz="2200" spc="-35"/>
              <a:t> </a:t>
            </a:r>
            <a:r>
              <a:rPr dirty="0" sz="2200"/>
              <a:t>Trading</a:t>
            </a:r>
            <a:r>
              <a:rPr dirty="0" sz="2200" spc="-20"/>
              <a:t> </a:t>
            </a:r>
            <a:r>
              <a:rPr dirty="0" sz="2200"/>
              <a:t>Strategies</a:t>
            </a:r>
            <a:r>
              <a:rPr dirty="0" sz="2200" spc="-20"/>
              <a:t> </a:t>
            </a:r>
            <a:r>
              <a:rPr dirty="0" sz="2200"/>
              <a:t>we</a:t>
            </a:r>
            <a:r>
              <a:rPr dirty="0" sz="2200" spc="-15"/>
              <a:t> </a:t>
            </a:r>
            <a:r>
              <a:rPr dirty="0" sz="2200"/>
              <a:t>could</a:t>
            </a:r>
            <a:r>
              <a:rPr dirty="0" sz="2200" spc="-25"/>
              <a:t> </a:t>
            </a:r>
            <a:r>
              <a:rPr dirty="0" sz="2200"/>
              <a:t>run</a:t>
            </a:r>
            <a:r>
              <a:rPr dirty="0" sz="2200" spc="-20"/>
              <a:t> </a:t>
            </a:r>
            <a:r>
              <a:rPr dirty="0" sz="2200"/>
              <a:t>on</a:t>
            </a:r>
            <a:r>
              <a:rPr dirty="0" sz="2200" spc="5"/>
              <a:t> </a:t>
            </a:r>
            <a:r>
              <a:rPr dirty="0" sz="2200"/>
              <a:t>historic</a:t>
            </a:r>
            <a:r>
              <a:rPr dirty="0" sz="2200" spc="-10"/>
              <a:t> </a:t>
            </a:r>
            <a:r>
              <a:rPr dirty="0" sz="2200"/>
              <a:t>stock</a:t>
            </a:r>
            <a:r>
              <a:rPr dirty="0" sz="2200" spc="-20"/>
              <a:t> </a:t>
            </a:r>
            <a:r>
              <a:rPr dirty="0" sz="2200" spc="-10"/>
              <a:t>data.</a:t>
            </a:r>
            <a:endParaRPr sz="2200"/>
          </a:p>
          <a:p>
            <a:pPr lvl="1" marL="69786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generating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custom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Technical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Indicators became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difficult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decided 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pivot.</a:t>
            </a:r>
            <a:endParaRPr sz="18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pivoting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swapped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difficulty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learning 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API,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manually generating trading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92405" indent="-180975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Manually</a:t>
            </a:r>
            <a:r>
              <a:rPr dirty="0" spc="-20"/>
              <a:t> </a:t>
            </a:r>
            <a:r>
              <a:rPr dirty="0"/>
              <a:t>generating</a:t>
            </a:r>
            <a:r>
              <a:rPr dirty="0" spc="5"/>
              <a:t> </a:t>
            </a:r>
            <a:r>
              <a:rPr dirty="0"/>
              <a:t>Technical</a:t>
            </a:r>
            <a:r>
              <a:rPr dirty="0" spc="-5"/>
              <a:t> </a:t>
            </a:r>
            <a:r>
              <a:rPr dirty="0"/>
              <a:t>Indicators for</a:t>
            </a:r>
            <a:r>
              <a:rPr dirty="0" spc="5"/>
              <a:t> </a:t>
            </a:r>
            <a:r>
              <a:rPr dirty="0"/>
              <a:t>Trading</a:t>
            </a:r>
            <a:r>
              <a:rPr dirty="0" spc="5"/>
              <a:t> </a:t>
            </a:r>
            <a:r>
              <a:rPr dirty="0"/>
              <a:t>Strategies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5"/>
              <a:t> </a:t>
            </a:r>
            <a:r>
              <a:rPr dirty="0"/>
              <a:t>simple</a:t>
            </a:r>
            <a:r>
              <a:rPr dirty="0" spc="-10"/>
              <a:t> </a:t>
            </a:r>
            <a:r>
              <a:rPr dirty="0"/>
              <a:t>rules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relatively</a:t>
            </a:r>
            <a:r>
              <a:rPr dirty="0" spc="-40"/>
              <a:t> </a:t>
            </a:r>
            <a:r>
              <a:rPr dirty="0" spc="-20"/>
              <a:t>easy</a:t>
            </a:r>
          </a:p>
          <a:p>
            <a:pPr lvl="1" marL="573405" marR="612140" indent="-180340">
              <a:lnSpc>
                <a:spcPct val="100000"/>
              </a:lnSpc>
              <a:buChar char="-"/>
              <a:tabLst>
                <a:tab pos="574675" algn="l"/>
              </a:tabLst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Pandas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.rolling(period_size)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combined 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.max(),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.min(),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.mean()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generate 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Rolling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High/Low,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Fast/Slow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required.</a:t>
            </a:r>
            <a:endParaRPr sz="1800">
              <a:latin typeface="Calibri"/>
              <a:cs typeface="Calibri"/>
            </a:endParaRPr>
          </a:p>
          <a:p>
            <a:pPr marL="192405" indent="-180975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At</a:t>
            </a:r>
            <a:r>
              <a:rPr dirty="0" spc="-25"/>
              <a:t> </a:t>
            </a:r>
            <a:r>
              <a:rPr dirty="0"/>
              <a:t>it’s</a:t>
            </a:r>
            <a:r>
              <a:rPr dirty="0" spc="-30"/>
              <a:t> </a:t>
            </a:r>
            <a:r>
              <a:rPr dirty="0"/>
              <a:t>most</a:t>
            </a:r>
            <a:r>
              <a:rPr dirty="0" spc="-10"/>
              <a:t> </a:t>
            </a:r>
            <a:r>
              <a:rPr dirty="0"/>
              <a:t>basic,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trading</a:t>
            </a:r>
            <a:r>
              <a:rPr dirty="0" spc="10"/>
              <a:t> </a:t>
            </a:r>
            <a:r>
              <a:rPr dirty="0"/>
              <a:t>strategy is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conditional</a:t>
            </a:r>
            <a:r>
              <a:rPr dirty="0" spc="2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/>
              <a:t>executes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Buy or</a:t>
            </a:r>
            <a:r>
              <a:rPr dirty="0" spc="-10"/>
              <a:t> </a:t>
            </a:r>
            <a:r>
              <a:rPr dirty="0" spc="-20"/>
              <a:t>Sell</a:t>
            </a:r>
          </a:p>
          <a:p>
            <a:pPr lvl="1" marL="573405" indent="-180975">
              <a:lnSpc>
                <a:spcPct val="100000"/>
              </a:lnSpc>
              <a:buChar char="-"/>
              <a:tabLst>
                <a:tab pos="57467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 Technical Indicator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(TI)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 (greater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execute 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Buy</a:t>
            </a:r>
            <a:endParaRPr sz="1800">
              <a:latin typeface="Calibri"/>
              <a:cs typeface="Calibri"/>
            </a:endParaRPr>
          </a:p>
          <a:p>
            <a:pPr lvl="1" marL="573405" indent="-180975">
              <a:lnSpc>
                <a:spcPct val="100000"/>
              </a:lnSpc>
              <a:buChar char="-"/>
              <a:tabLst>
                <a:tab pos="57467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execute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Sell</a:t>
            </a:r>
            <a:endParaRPr sz="1800">
              <a:latin typeface="Calibri"/>
              <a:cs typeface="Calibri"/>
            </a:endParaRPr>
          </a:p>
          <a:p>
            <a:pPr lvl="1" marL="573405" indent="-180975">
              <a:lnSpc>
                <a:spcPct val="100000"/>
              </a:lnSpc>
              <a:buChar char="-"/>
              <a:tabLst>
                <a:tab pos="574675" algn="l"/>
              </a:tabLst>
            </a:pP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3335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dirty="0"/>
              <a:t>To</a:t>
            </a:r>
            <a:r>
              <a:rPr dirty="0" spc="-30"/>
              <a:t> </a:t>
            </a:r>
            <a:r>
              <a:rPr dirty="0"/>
              <a:t>support</a:t>
            </a:r>
            <a:r>
              <a:rPr dirty="0" spc="30"/>
              <a:t> </a:t>
            </a:r>
            <a:r>
              <a:rPr dirty="0"/>
              <a:t>this,</a:t>
            </a:r>
            <a:r>
              <a:rPr dirty="0" spc="-15"/>
              <a:t> </a:t>
            </a:r>
            <a:r>
              <a:rPr dirty="0"/>
              <a:t>we built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simple</a:t>
            </a:r>
            <a:r>
              <a:rPr dirty="0" spc="-20"/>
              <a:t> </a:t>
            </a:r>
            <a:r>
              <a:rPr dirty="0"/>
              <a:t>framework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“trade” a</a:t>
            </a:r>
            <a:r>
              <a:rPr dirty="0" spc="-5"/>
              <a:t> </a:t>
            </a:r>
            <a:r>
              <a:rPr dirty="0" spc="-10"/>
              <a:t>stock…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03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Application</a:t>
            </a:r>
            <a:r>
              <a:rPr dirty="0" spc="-35" b="0">
                <a:latin typeface="Arial Rounded MT Bold"/>
                <a:cs typeface="Arial Rounded MT Bold"/>
              </a:rPr>
              <a:t> </a:t>
            </a:r>
            <a:r>
              <a:rPr dirty="0" spc="-10" b="0">
                <a:latin typeface="Arial Rounded MT Bold"/>
                <a:cs typeface="Arial Rounded MT Bold"/>
              </a:rPr>
              <a:t>Framework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82" y="1635475"/>
            <a:ext cx="10897235" cy="9956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app.py</a:t>
            </a:r>
          </a:p>
          <a:p>
            <a:pPr marL="12700" marR="5080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Holds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import</a:t>
            </a:r>
            <a:r>
              <a:rPr dirty="0" spc="-10"/>
              <a:t> </a:t>
            </a:r>
            <a:r>
              <a:rPr dirty="0"/>
              <a:t>statements, initializes</a:t>
            </a:r>
            <a:r>
              <a:rPr dirty="0" spc="-50"/>
              <a:t> </a:t>
            </a:r>
            <a:r>
              <a:rPr dirty="0"/>
              <a:t>core</a:t>
            </a:r>
            <a:r>
              <a:rPr dirty="0" spc="-5"/>
              <a:t> </a:t>
            </a:r>
            <a:r>
              <a:rPr dirty="0"/>
              <a:t>variables,</a:t>
            </a:r>
            <a:r>
              <a:rPr dirty="0" spc="-20"/>
              <a:t> </a:t>
            </a:r>
            <a:r>
              <a:rPr dirty="0"/>
              <a:t>and runs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program</a:t>
            </a:r>
            <a:r>
              <a:rPr dirty="0" spc="10"/>
              <a:t> </a:t>
            </a:r>
            <a:r>
              <a:rPr dirty="0"/>
              <a:t>from</a:t>
            </a:r>
            <a:r>
              <a:rPr dirty="0" spc="10"/>
              <a:t> </a:t>
            </a:r>
            <a:r>
              <a:rPr dirty="0"/>
              <a:t>start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end</a:t>
            </a:r>
            <a:r>
              <a:rPr dirty="0" spc="5"/>
              <a:t> </a:t>
            </a:r>
            <a:r>
              <a:rPr dirty="0"/>
              <a:t>(plotting a</a:t>
            </a:r>
            <a:r>
              <a:rPr dirty="0" spc="-10"/>
              <a:t> graph). broker.py</a:t>
            </a:r>
          </a:p>
          <a:p>
            <a:pPr marL="193040" indent="-180975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Initializes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simple</a:t>
            </a:r>
            <a:r>
              <a:rPr dirty="0" spc="-40"/>
              <a:t> </a:t>
            </a:r>
            <a:r>
              <a:rPr dirty="0"/>
              <a:t>broker;</a:t>
            </a:r>
            <a:r>
              <a:rPr dirty="0" spc="-10"/>
              <a:t> </a:t>
            </a:r>
            <a:r>
              <a:rPr dirty="0"/>
              <a:t>has</a:t>
            </a:r>
            <a:r>
              <a:rPr dirty="0" spc="-30"/>
              <a:t> </a:t>
            </a:r>
            <a:r>
              <a:rPr dirty="0"/>
              <a:t>create_orders(),</a:t>
            </a:r>
            <a:r>
              <a:rPr dirty="0" spc="20"/>
              <a:t> </a:t>
            </a:r>
            <a:r>
              <a:rPr dirty="0"/>
              <a:t>process_orders(),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execute_orders()</a:t>
            </a:r>
            <a:r>
              <a:rPr dirty="0" spc="25"/>
              <a:t> </a:t>
            </a:r>
            <a:r>
              <a:rPr dirty="0" spc="-10"/>
              <a:t>functions</a:t>
            </a:r>
          </a:p>
          <a:p>
            <a:pPr marL="193040" indent="-180975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execute_orders()</a:t>
            </a:r>
            <a:r>
              <a:rPr dirty="0" spc="15"/>
              <a:t> </a:t>
            </a:r>
            <a:r>
              <a:rPr dirty="0"/>
              <a:t>function</a:t>
            </a:r>
            <a:r>
              <a:rPr dirty="0" spc="15"/>
              <a:t> </a:t>
            </a:r>
            <a:r>
              <a:rPr dirty="0"/>
              <a:t>supports</a:t>
            </a:r>
            <a:r>
              <a:rPr dirty="0" spc="15"/>
              <a:t> </a:t>
            </a:r>
            <a:r>
              <a:rPr dirty="0"/>
              <a:t>Buy,</a:t>
            </a:r>
            <a:r>
              <a:rPr dirty="0" spc="-25"/>
              <a:t> </a:t>
            </a:r>
            <a:r>
              <a:rPr dirty="0"/>
              <a:t>Sell,</a:t>
            </a:r>
            <a:r>
              <a:rPr dirty="0" spc="-30"/>
              <a:t> </a:t>
            </a:r>
            <a:r>
              <a:rPr dirty="0"/>
              <a:t>and Close</a:t>
            </a:r>
            <a:r>
              <a:rPr dirty="0" spc="-35"/>
              <a:t> </a:t>
            </a:r>
            <a:r>
              <a:rPr dirty="0"/>
              <a:t>order</a:t>
            </a:r>
            <a:r>
              <a:rPr dirty="0" spc="20"/>
              <a:t> </a:t>
            </a:r>
            <a:r>
              <a:rPr dirty="0" spc="-10"/>
              <a:t>types</a:t>
            </a:r>
          </a:p>
          <a:p>
            <a:pPr marL="12700" marR="2613660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Stores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-25"/>
              <a:t> </a:t>
            </a:r>
            <a:r>
              <a:rPr dirty="0"/>
              <a:t>Orders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Position</a:t>
            </a:r>
            <a:r>
              <a:rPr dirty="0" spc="-10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25"/>
              <a:t> </a:t>
            </a:r>
            <a:r>
              <a:rPr dirty="0"/>
              <a:t>for</a:t>
            </a:r>
            <a:r>
              <a:rPr dirty="0" spc="5"/>
              <a:t> </a:t>
            </a:r>
            <a:r>
              <a:rPr dirty="0"/>
              <a:t>later</a:t>
            </a:r>
            <a:r>
              <a:rPr dirty="0" spc="-35"/>
              <a:t> </a:t>
            </a:r>
            <a:r>
              <a:rPr dirty="0"/>
              <a:t>use</a:t>
            </a:r>
            <a:r>
              <a:rPr dirty="0" spc="15"/>
              <a:t> </a:t>
            </a:r>
            <a:r>
              <a:rPr dirty="0"/>
              <a:t>when</a:t>
            </a:r>
            <a:r>
              <a:rPr dirty="0" spc="5"/>
              <a:t> </a:t>
            </a:r>
            <a:r>
              <a:rPr dirty="0"/>
              <a:t>plotting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10"/>
              <a:t>results strategies.py</a:t>
            </a:r>
          </a:p>
          <a:p>
            <a:pPr marL="193040" indent="-180975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Holds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function</a:t>
            </a:r>
            <a:r>
              <a:rPr dirty="0" spc="25"/>
              <a:t> </a:t>
            </a:r>
            <a:r>
              <a:rPr dirty="0"/>
              <a:t>for each</a:t>
            </a:r>
            <a:r>
              <a:rPr dirty="0" spc="-15"/>
              <a:t> </a:t>
            </a:r>
            <a:r>
              <a:rPr dirty="0"/>
              <a:t>strategy</a:t>
            </a:r>
            <a:r>
              <a:rPr dirty="0" spc="15"/>
              <a:t> </a:t>
            </a:r>
            <a:r>
              <a:rPr dirty="0"/>
              <a:t>we</a:t>
            </a:r>
            <a:r>
              <a:rPr dirty="0" spc="-5"/>
              <a:t> </a:t>
            </a:r>
            <a:r>
              <a:rPr dirty="0" spc="-10"/>
              <a:t>created</a:t>
            </a:r>
          </a:p>
          <a:p>
            <a:pPr marL="12700" marR="3300729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Each</a:t>
            </a:r>
            <a:r>
              <a:rPr dirty="0" spc="-40"/>
              <a:t> </a:t>
            </a:r>
            <a:r>
              <a:rPr dirty="0"/>
              <a:t>strategy</a:t>
            </a:r>
            <a:r>
              <a:rPr dirty="0" spc="-20"/>
              <a:t> </a:t>
            </a:r>
            <a:r>
              <a:rPr dirty="0"/>
              <a:t>executes</a:t>
            </a:r>
            <a:r>
              <a:rPr dirty="0" spc="-30"/>
              <a:t> </a:t>
            </a:r>
            <a:r>
              <a:rPr dirty="0"/>
              <a:t>appropriate</a:t>
            </a:r>
            <a:r>
              <a:rPr dirty="0" spc="20"/>
              <a:t> </a:t>
            </a:r>
            <a:r>
              <a:rPr dirty="0"/>
              <a:t>broker</a:t>
            </a:r>
            <a:r>
              <a:rPr dirty="0" spc="-10"/>
              <a:t> </a:t>
            </a:r>
            <a:r>
              <a:rPr dirty="0"/>
              <a:t>functions</a:t>
            </a:r>
            <a:r>
              <a:rPr dirty="0" spc="10"/>
              <a:t> </a:t>
            </a:r>
            <a:r>
              <a:rPr dirty="0"/>
              <a:t>at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appropriate</a:t>
            </a:r>
            <a:r>
              <a:rPr dirty="0" spc="20"/>
              <a:t> </a:t>
            </a:r>
            <a:r>
              <a:rPr dirty="0" spc="-20"/>
              <a:t>time </a:t>
            </a:r>
            <a:r>
              <a:rPr dirty="0" spc="-10"/>
              <a:t>utils.py</a:t>
            </a:r>
          </a:p>
          <a:p>
            <a:pPr marL="12700" marR="364617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dirty="0"/>
              <a:t>A</a:t>
            </a:r>
            <a:r>
              <a:rPr dirty="0" spc="-25"/>
              <a:t> </a:t>
            </a:r>
            <a:r>
              <a:rPr dirty="0"/>
              <a:t>set</a:t>
            </a:r>
            <a:r>
              <a:rPr dirty="0" spc="-35"/>
              <a:t> </a:t>
            </a:r>
            <a:r>
              <a:rPr dirty="0"/>
              <a:t>of helper</a:t>
            </a:r>
            <a:r>
              <a:rPr dirty="0" spc="-20"/>
              <a:t> </a:t>
            </a:r>
            <a:r>
              <a:rPr dirty="0"/>
              <a:t>functions</a:t>
            </a:r>
            <a:r>
              <a:rPr dirty="0" spc="20"/>
              <a:t> </a:t>
            </a:r>
            <a:r>
              <a:rPr dirty="0"/>
              <a:t>for downloading,</a:t>
            </a:r>
            <a:r>
              <a:rPr dirty="0" spc="50"/>
              <a:t> </a:t>
            </a:r>
            <a:r>
              <a:rPr dirty="0"/>
              <a:t>loading, and saving</a:t>
            </a:r>
            <a:r>
              <a:rPr dirty="0" spc="-25"/>
              <a:t> </a:t>
            </a:r>
            <a:r>
              <a:rPr dirty="0"/>
              <a:t>stock</a:t>
            </a:r>
            <a:r>
              <a:rPr dirty="0" spc="-10"/>
              <a:t> data. plots.py</a:t>
            </a:r>
          </a:p>
          <a:p>
            <a:pPr marL="193040" indent="-180975">
              <a:lnSpc>
                <a:spcPct val="100000"/>
              </a:lnSpc>
              <a:buChar char="-"/>
              <a:tabLst>
                <a:tab pos="193675" algn="l"/>
              </a:tabLst>
            </a:pPr>
            <a:r>
              <a:rPr dirty="0"/>
              <a:t>Plots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output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/>
              <a:t>strategy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stock</a:t>
            </a:r>
            <a:r>
              <a:rPr dirty="0" spc="-10"/>
              <a:t> </a:t>
            </a:r>
            <a:r>
              <a:rPr dirty="0"/>
              <a:t>data</a:t>
            </a:r>
            <a:r>
              <a:rPr dirty="0" spc="15"/>
              <a:t> </a:t>
            </a:r>
            <a:r>
              <a:rPr dirty="0" spc="-10"/>
              <a:t>selected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48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82" y="1635475"/>
            <a:ext cx="10897743" cy="99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4340" y="3817620"/>
            <a:ext cx="5407647" cy="304037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11029" y="2073592"/>
            <a:ext cx="696595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Building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algorithmic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trader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easy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Third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party APIs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 only 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useful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10">
                <a:latin typeface="Calibri"/>
                <a:cs typeface="Calibri"/>
              </a:rPr>
              <a:t> documentation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Algorithms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dumb.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Humans are</a:t>
            </a:r>
            <a:r>
              <a:rPr dirty="0" sz="1800" spc="-10">
                <a:latin typeface="Calibri"/>
                <a:cs typeface="Calibri"/>
              </a:rPr>
              <a:t> smart</a:t>
            </a:r>
            <a:endParaRPr sz="1800">
              <a:latin typeface="Calibri"/>
              <a:cs typeface="Calibri"/>
            </a:endParaRPr>
          </a:p>
          <a:p>
            <a:pPr marL="299720" marR="25146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knowledge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limited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good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people’s </a:t>
            </a:r>
            <a:r>
              <a:rPr dirty="0" sz="1800">
                <a:latin typeface="Calibri"/>
                <a:cs typeface="Calibri"/>
              </a:rPr>
              <a:t>ability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Trend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trading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always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 gambling,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 matter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don’t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next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48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 spc="-20"/>
              <a:t>Steps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82" y="1635475"/>
            <a:ext cx="10897743" cy="9956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11029" y="2073592"/>
            <a:ext cx="58483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marR="5080" indent="-180340">
              <a:lnSpc>
                <a:spcPct val="100000"/>
              </a:lnSpc>
              <a:spcBef>
                <a:spcPts val="100"/>
              </a:spcBef>
              <a:buChar char="-"/>
              <a:tabLst>
                <a:tab pos="193040" algn="l"/>
              </a:tabLst>
            </a:pPr>
            <a:r>
              <a:rPr dirty="0" sz="1800">
                <a:latin typeface="Calibri"/>
                <a:cs typeface="Calibri"/>
              </a:rPr>
              <a:t>Implement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Questionnary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main()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loop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 users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enter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stocks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 download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use,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select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strategy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run.</a:t>
            </a:r>
            <a:endParaRPr sz="1800">
              <a:latin typeface="Calibri"/>
              <a:cs typeface="Calibri"/>
            </a:endParaRPr>
          </a:p>
          <a:p>
            <a:pPr marL="193040" indent="-180340">
              <a:lnSpc>
                <a:spcPct val="100000"/>
              </a:lnSpc>
              <a:buChar char="-"/>
              <a:tabLst>
                <a:tab pos="193040" algn="l"/>
              </a:tabLst>
            </a:pPr>
            <a:r>
              <a:rPr dirty="0" sz="1800">
                <a:latin typeface="Calibri"/>
                <a:cs typeface="Calibri"/>
              </a:rPr>
              <a:t>Drink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976880"/>
            <a:ext cx="6626847" cy="34442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55739" y="651616"/>
            <a:ext cx="2049780" cy="815975"/>
          </a:xfrm>
          <a:custGeom>
            <a:avLst/>
            <a:gdLst/>
            <a:ahLst/>
            <a:cxnLst/>
            <a:rect l="l" t="t" r="r" b="b"/>
            <a:pathLst>
              <a:path w="2049779" h="815975">
                <a:moveTo>
                  <a:pt x="2049716" y="815910"/>
                </a:moveTo>
                <a:lnTo>
                  <a:pt x="2019578" y="776756"/>
                </a:lnTo>
                <a:lnTo>
                  <a:pt x="1988618" y="738475"/>
                </a:lnTo>
                <a:lnTo>
                  <a:pt x="1956852" y="701072"/>
                </a:lnTo>
                <a:lnTo>
                  <a:pt x="1924301" y="664556"/>
                </a:lnTo>
                <a:lnTo>
                  <a:pt x="1890983" y="628933"/>
                </a:lnTo>
                <a:lnTo>
                  <a:pt x="1856917" y="594211"/>
                </a:lnTo>
                <a:lnTo>
                  <a:pt x="1822121" y="560396"/>
                </a:lnTo>
                <a:lnTo>
                  <a:pt x="1786616" y="527496"/>
                </a:lnTo>
                <a:lnTo>
                  <a:pt x="1750418" y="495517"/>
                </a:lnTo>
                <a:lnTo>
                  <a:pt x="1713548" y="464468"/>
                </a:lnTo>
                <a:lnTo>
                  <a:pt x="1676024" y="434354"/>
                </a:lnTo>
                <a:lnTo>
                  <a:pt x="1637865" y="405184"/>
                </a:lnTo>
                <a:lnTo>
                  <a:pt x="1599090" y="376964"/>
                </a:lnTo>
                <a:lnTo>
                  <a:pt x="1559717" y="349701"/>
                </a:lnTo>
                <a:lnTo>
                  <a:pt x="1519765" y="323402"/>
                </a:lnTo>
                <a:lnTo>
                  <a:pt x="1479254" y="298075"/>
                </a:lnTo>
                <a:lnTo>
                  <a:pt x="1438202" y="273726"/>
                </a:lnTo>
                <a:lnTo>
                  <a:pt x="1396628" y="250363"/>
                </a:lnTo>
                <a:lnTo>
                  <a:pt x="1354550" y="227993"/>
                </a:lnTo>
                <a:lnTo>
                  <a:pt x="1311988" y="206623"/>
                </a:lnTo>
                <a:lnTo>
                  <a:pt x="1268960" y="186259"/>
                </a:lnTo>
                <a:lnTo>
                  <a:pt x="1225486" y="166910"/>
                </a:lnTo>
                <a:lnTo>
                  <a:pt x="1181583" y="148582"/>
                </a:lnTo>
                <a:lnTo>
                  <a:pt x="1137272" y="131282"/>
                </a:lnTo>
                <a:lnTo>
                  <a:pt x="1092570" y="115017"/>
                </a:lnTo>
                <a:lnTo>
                  <a:pt x="1047496" y="99795"/>
                </a:lnTo>
                <a:lnTo>
                  <a:pt x="1002070" y="85622"/>
                </a:lnTo>
                <a:lnTo>
                  <a:pt x="956310" y="72507"/>
                </a:lnTo>
                <a:lnTo>
                  <a:pt x="910235" y="60454"/>
                </a:lnTo>
                <a:lnTo>
                  <a:pt x="863864" y="49473"/>
                </a:lnTo>
                <a:lnTo>
                  <a:pt x="817216" y="39569"/>
                </a:lnTo>
                <a:lnTo>
                  <a:pt x="770309" y="30751"/>
                </a:lnTo>
                <a:lnTo>
                  <a:pt x="723162" y="23025"/>
                </a:lnTo>
                <a:lnTo>
                  <a:pt x="675794" y="16398"/>
                </a:lnTo>
                <a:lnTo>
                  <a:pt x="628225" y="10877"/>
                </a:lnTo>
                <a:lnTo>
                  <a:pt x="580472" y="6470"/>
                </a:lnTo>
                <a:lnTo>
                  <a:pt x="532554" y="3183"/>
                </a:lnTo>
                <a:lnTo>
                  <a:pt x="484492" y="1024"/>
                </a:lnTo>
                <a:lnTo>
                  <a:pt x="436302" y="0"/>
                </a:lnTo>
                <a:lnTo>
                  <a:pt x="388004" y="117"/>
                </a:lnTo>
                <a:lnTo>
                  <a:pt x="339618" y="1383"/>
                </a:lnTo>
                <a:lnTo>
                  <a:pt x="291161" y="3806"/>
                </a:lnTo>
                <a:lnTo>
                  <a:pt x="242653" y="7391"/>
                </a:lnTo>
                <a:lnTo>
                  <a:pt x="194112" y="12147"/>
                </a:lnTo>
                <a:lnTo>
                  <a:pt x="145558" y="18080"/>
                </a:lnTo>
                <a:lnTo>
                  <a:pt x="97008" y="25197"/>
                </a:lnTo>
                <a:lnTo>
                  <a:pt x="48482" y="33506"/>
                </a:lnTo>
                <a:lnTo>
                  <a:pt x="0" y="43014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Arial Rounded MT Bold"/>
                <a:cs typeface="Arial Rounded MT Bold"/>
              </a:rPr>
              <a:t>Project</a:t>
            </a:r>
            <a:r>
              <a:rPr dirty="0" sz="4400" spc="-25" b="0">
                <a:latin typeface="Arial Rounded MT Bold"/>
                <a:cs typeface="Arial Rounded MT Bold"/>
              </a:rPr>
              <a:t> </a:t>
            </a:r>
            <a:r>
              <a:rPr dirty="0" sz="4400" spc="-10" b="0">
                <a:latin typeface="Arial Rounded MT Bold"/>
                <a:cs typeface="Arial Rounded MT Bold"/>
              </a:rPr>
              <a:t>Approach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9637" y="1830704"/>
            <a:ext cx="6053455" cy="39344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marR="113030" indent="-228600">
              <a:lnSpc>
                <a:spcPts val="1720"/>
              </a:lnSpc>
              <a:spcBef>
                <a:spcPts val="3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Analyze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fintech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problem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 develop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application</a:t>
            </a:r>
            <a:r>
              <a:rPr dirty="0" sz="1600" spc="-50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that </a:t>
            </a:r>
            <a:r>
              <a:rPr dirty="0" sz="1600">
                <a:latin typeface="Arial Rounded MT Bold"/>
                <a:cs typeface="Arial Rounded MT Bold"/>
              </a:rPr>
              <a:t>solves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real-world</a:t>
            </a:r>
            <a:r>
              <a:rPr dirty="0" sz="1600" spc="-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tech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problem.</a:t>
            </a:r>
            <a:endParaRPr sz="1600">
              <a:latin typeface="Arial Rounded MT Bold"/>
              <a:cs typeface="Arial Rounded MT Bold"/>
            </a:endParaRPr>
          </a:p>
          <a:p>
            <a:pPr marL="241300" marR="5080" indent="-228600">
              <a:lnSpc>
                <a:spcPts val="172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scope</a:t>
            </a:r>
            <a:r>
              <a:rPr dirty="0" sz="1600" spc="-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of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project</a:t>
            </a:r>
            <a:r>
              <a:rPr dirty="0" sz="1600" spc="-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is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develop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tool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compare </a:t>
            </a:r>
            <a:r>
              <a:rPr dirty="0" sz="1600">
                <a:latin typeface="Arial Rounded MT Bold"/>
                <a:cs typeface="Arial Rounded MT Bold"/>
              </a:rPr>
              <a:t>trading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strategies</a:t>
            </a:r>
            <a:r>
              <a:rPr dirty="0" sz="1600" spc="-5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inform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personal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investment</a:t>
            </a:r>
            <a:r>
              <a:rPr dirty="0" sz="1600" spc="-4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portfolios.</a:t>
            </a:r>
            <a:endParaRPr sz="1600">
              <a:latin typeface="Arial Rounded MT Bold"/>
              <a:cs typeface="Arial Rounded MT Bold"/>
            </a:endParaRPr>
          </a:p>
          <a:p>
            <a:pPr marL="241300" marR="229235" indent="-228600">
              <a:lnSpc>
                <a:spcPts val="172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fully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realize</a:t>
            </a:r>
            <a:r>
              <a:rPr dirty="0" sz="1600" spc="-4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 application,</a:t>
            </a:r>
            <a:r>
              <a:rPr dirty="0" sz="1600" spc="-5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 group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studied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several </a:t>
            </a:r>
            <a:r>
              <a:rPr dirty="0" sz="1600">
                <a:latin typeface="Arial Rounded MT Bold"/>
                <a:cs typeface="Arial Rounded MT Bold"/>
              </a:rPr>
              <a:t>trading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strategies</a:t>
            </a:r>
            <a:r>
              <a:rPr dirty="0" sz="1600" spc="-4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chose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three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of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them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chart</a:t>
            </a:r>
            <a:r>
              <a:rPr dirty="0" sz="1600" spc="-20">
                <a:latin typeface="Arial Rounded MT Bold"/>
                <a:cs typeface="Arial Rounded MT Bold"/>
              </a:rPr>
              <a:t> out.</a:t>
            </a:r>
            <a:endParaRPr sz="16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These</a:t>
            </a:r>
            <a:r>
              <a:rPr dirty="0" sz="1600" spc="-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strategies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include:</a:t>
            </a:r>
            <a:endParaRPr sz="1600">
              <a:latin typeface="Arial Rounded MT Bold"/>
              <a:cs typeface="Arial Rounded MT Bold"/>
            </a:endParaRPr>
          </a:p>
          <a:p>
            <a:pPr lvl="1" marL="6985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Donchian’s</a:t>
            </a:r>
            <a:r>
              <a:rPr dirty="0" sz="1600" spc="-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Four</a:t>
            </a:r>
            <a:r>
              <a:rPr dirty="0" sz="1600" spc="-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Week</a:t>
            </a:r>
            <a:r>
              <a:rPr dirty="0" sz="1600" spc="-35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Rule,</a:t>
            </a:r>
            <a:endParaRPr sz="1600">
              <a:latin typeface="Arial Rounded MT Bold"/>
              <a:cs typeface="Arial Rounded MT Bold"/>
            </a:endParaRPr>
          </a:p>
          <a:p>
            <a:pPr lvl="1" marL="6985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Dreyfus’s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52-Week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Rule,</a:t>
            </a:r>
            <a:endParaRPr sz="1600">
              <a:latin typeface="Arial Rounded MT Bold"/>
              <a:cs typeface="Arial Rounded MT Bold"/>
            </a:endParaRPr>
          </a:p>
          <a:p>
            <a:pPr lvl="1" marL="6985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Golden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Cross 20</a:t>
            </a:r>
            <a:r>
              <a:rPr dirty="0" sz="1600" spc="-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v200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SMA.</a:t>
            </a:r>
            <a:endParaRPr sz="1600">
              <a:latin typeface="Arial Rounded MT Bold"/>
              <a:cs typeface="Arial Rounded MT Bold"/>
            </a:endParaRPr>
          </a:p>
          <a:p>
            <a:pPr marL="241300" marR="633095" indent="-228600">
              <a:lnSpc>
                <a:spcPts val="1720"/>
              </a:lnSpc>
              <a:spcBef>
                <a:spcPts val="8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Several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sectors</a:t>
            </a:r>
            <a:r>
              <a:rPr dirty="0" sz="1600" spc="-4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traded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on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stock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exchanges</a:t>
            </a:r>
            <a:r>
              <a:rPr dirty="0" sz="1600" spc="-60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were </a:t>
            </a:r>
            <a:r>
              <a:rPr dirty="0" sz="1600">
                <a:latin typeface="Arial Rounded MT Bold"/>
                <a:cs typeface="Arial Rounded MT Bold"/>
              </a:rPr>
              <a:t>compared</a:t>
            </a:r>
            <a:r>
              <a:rPr dirty="0" sz="1600" spc="-5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 </a:t>
            </a:r>
            <a:r>
              <a:rPr dirty="0" sz="1600" spc="-10">
                <a:latin typeface="Arial Rounded MT Bold"/>
                <a:cs typeface="Arial Rounded MT Bold"/>
              </a:rPr>
              <a:t>visualized.</a:t>
            </a:r>
            <a:endParaRPr sz="1600">
              <a:latin typeface="Arial Rounded MT Bold"/>
              <a:cs typeface="Arial Rounded MT Bold"/>
            </a:endParaRPr>
          </a:p>
          <a:p>
            <a:pPr marL="241300" marR="600710" indent="-228600">
              <a:lnSpc>
                <a:spcPts val="172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code</a:t>
            </a:r>
            <a:r>
              <a:rPr dirty="0" sz="1600" spc="-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was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written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was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tested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against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data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 spc="-25">
                <a:latin typeface="Arial Rounded MT Bold"/>
                <a:cs typeface="Arial Rounded MT Bold"/>
              </a:rPr>
              <a:t>to </a:t>
            </a:r>
            <a:r>
              <a:rPr dirty="0" sz="1600">
                <a:latin typeface="Arial Rounded MT Bold"/>
                <a:cs typeface="Arial Rounded MT Bold"/>
              </a:rPr>
              <a:t>determine</a:t>
            </a:r>
            <a:r>
              <a:rPr dirty="0" sz="1600" spc="-6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most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successful</a:t>
            </a:r>
            <a:r>
              <a:rPr dirty="0" sz="1600" spc="-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strategies</a:t>
            </a:r>
            <a:r>
              <a:rPr dirty="0" sz="1600" spc="-4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historically</a:t>
            </a:r>
            <a:endParaRPr sz="1600">
              <a:latin typeface="Arial Rounded MT Bold"/>
              <a:cs typeface="Arial Rounded MT Bold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109459" y="1930400"/>
            <a:ext cx="4673600" cy="4373880"/>
            <a:chOff x="7109459" y="1930400"/>
            <a:chExt cx="4673600" cy="4373880"/>
          </a:xfrm>
        </p:grpSpPr>
        <p:sp>
          <p:nvSpPr>
            <p:cNvPr id="6" name="object 6" descr=""/>
            <p:cNvSpPr/>
            <p:nvPr/>
          </p:nvSpPr>
          <p:spPr>
            <a:xfrm>
              <a:off x="10678159" y="5227320"/>
              <a:ext cx="1104900" cy="1076960"/>
            </a:xfrm>
            <a:custGeom>
              <a:avLst/>
              <a:gdLst/>
              <a:ahLst/>
              <a:cxnLst/>
              <a:rect l="l" t="t" r="r" b="b"/>
              <a:pathLst>
                <a:path w="1104900" h="1076960">
                  <a:moveTo>
                    <a:pt x="552450" y="0"/>
                  </a:moveTo>
                  <a:lnTo>
                    <a:pt x="504783" y="1976"/>
                  </a:lnTo>
                  <a:lnTo>
                    <a:pt x="458242" y="7798"/>
                  </a:lnTo>
                  <a:lnTo>
                    <a:pt x="412992" y="17303"/>
                  </a:lnTo>
                  <a:lnTo>
                    <a:pt x="369201" y="30331"/>
                  </a:lnTo>
                  <a:lnTo>
                    <a:pt x="327032" y="46719"/>
                  </a:lnTo>
                  <a:lnTo>
                    <a:pt x="286653" y="66306"/>
                  </a:lnTo>
                  <a:lnTo>
                    <a:pt x="248229" y="88930"/>
                  </a:lnTo>
                  <a:lnTo>
                    <a:pt x="211926" y="114429"/>
                  </a:lnTo>
                  <a:lnTo>
                    <a:pt x="177909" y="142642"/>
                  </a:lnTo>
                  <a:lnTo>
                    <a:pt x="146345" y="173408"/>
                  </a:lnTo>
                  <a:lnTo>
                    <a:pt x="117400" y="206564"/>
                  </a:lnTo>
                  <a:lnTo>
                    <a:pt x="91238" y="241949"/>
                  </a:lnTo>
                  <a:lnTo>
                    <a:pt x="68027" y="279402"/>
                  </a:lnTo>
                  <a:lnTo>
                    <a:pt x="47932" y="318760"/>
                  </a:lnTo>
                  <a:lnTo>
                    <a:pt x="31119" y="359862"/>
                  </a:lnTo>
                  <a:lnTo>
                    <a:pt x="17753" y="402547"/>
                  </a:lnTo>
                  <a:lnTo>
                    <a:pt x="8000" y="446652"/>
                  </a:lnTo>
                  <a:lnTo>
                    <a:pt x="2027" y="492017"/>
                  </a:lnTo>
                  <a:lnTo>
                    <a:pt x="0" y="538479"/>
                  </a:lnTo>
                  <a:lnTo>
                    <a:pt x="2027" y="584942"/>
                  </a:lnTo>
                  <a:lnTo>
                    <a:pt x="8000" y="630307"/>
                  </a:lnTo>
                  <a:lnTo>
                    <a:pt x="17753" y="674412"/>
                  </a:lnTo>
                  <a:lnTo>
                    <a:pt x="31119" y="717097"/>
                  </a:lnTo>
                  <a:lnTo>
                    <a:pt x="47932" y="758199"/>
                  </a:lnTo>
                  <a:lnTo>
                    <a:pt x="68027" y="797557"/>
                  </a:lnTo>
                  <a:lnTo>
                    <a:pt x="91238" y="835010"/>
                  </a:lnTo>
                  <a:lnTo>
                    <a:pt x="117400" y="870395"/>
                  </a:lnTo>
                  <a:lnTo>
                    <a:pt x="146345" y="903551"/>
                  </a:lnTo>
                  <a:lnTo>
                    <a:pt x="177909" y="934317"/>
                  </a:lnTo>
                  <a:lnTo>
                    <a:pt x="211926" y="962530"/>
                  </a:lnTo>
                  <a:lnTo>
                    <a:pt x="248229" y="988029"/>
                  </a:lnTo>
                  <a:lnTo>
                    <a:pt x="286653" y="1010653"/>
                  </a:lnTo>
                  <a:lnTo>
                    <a:pt x="327032" y="1030240"/>
                  </a:lnTo>
                  <a:lnTo>
                    <a:pt x="369201" y="1046628"/>
                  </a:lnTo>
                  <a:lnTo>
                    <a:pt x="412992" y="1059656"/>
                  </a:lnTo>
                  <a:lnTo>
                    <a:pt x="458242" y="1069161"/>
                  </a:lnTo>
                  <a:lnTo>
                    <a:pt x="504783" y="1074983"/>
                  </a:lnTo>
                  <a:lnTo>
                    <a:pt x="552450" y="1076959"/>
                  </a:lnTo>
                  <a:lnTo>
                    <a:pt x="600116" y="1074983"/>
                  </a:lnTo>
                  <a:lnTo>
                    <a:pt x="646657" y="1069161"/>
                  </a:lnTo>
                  <a:lnTo>
                    <a:pt x="691907" y="1059656"/>
                  </a:lnTo>
                  <a:lnTo>
                    <a:pt x="735698" y="1046628"/>
                  </a:lnTo>
                  <a:lnTo>
                    <a:pt x="777867" y="1030240"/>
                  </a:lnTo>
                  <a:lnTo>
                    <a:pt x="818246" y="1010653"/>
                  </a:lnTo>
                  <a:lnTo>
                    <a:pt x="856670" y="988029"/>
                  </a:lnTo>
                  <a:lnTo>
                    <a:pt x="892973" y="962530"/>
                  </a:lnTo>
                  <a:lnTo>
                    <a:pt x="926990" y="934317"/>
                  </a:lnTo>
                  <a:lnTo>
                    <a:pt x="958554" y="903551"/>
                  </a:lnTo>
                  <a:lnTo>
                    <a:pt x="987499" y="870395"/>
                  </a:lnTo>
                  <a:lnTo>
                    <a:pt x="1013661" y="835010"/>
                  </a:lnTo>
                  <a:lnTo>
                    <a:pt x="1036872" y="797557"/>
                  </a:lnTo>
                  <a:lnTo>
                    <a:pt x="1056967" y="758199"/>
                  </a:lnTo>
                  <a:lnTo>
                    <a:pt x="1073780" y="717097"/>
                  </a:lnTo>
                  <a:lnTo>
                    <a:pt x="1087146" y="674412"/>
                  </a:lnTo>
                  <a:lnTo>
                    <a:pt x="1096899" y="630307"/>
                  </a:lnTo>
                  <a:lnTo>
                    <a:pt x="1102872" y="584942"/>
                  </a:lnTo>
                  <a:lnTo>
                    <a:pt x="1104900" y="538479"/>
                  </a:lnTo>
                  <a:lnTo>
                    <a:pt x="1102872" y="492017"/>
                  </a:lnTo>
                  <a:lnTo>
                    <a:pt x="1096899" y="446652"/>
                  </a:lnTo>
                  <a:lnTo>
                    <a:pt x="1087146" y="402547"/>
                  </a:lnTo>
                  <a:lnTo>
                    <a:pt x="1073780" y="359862"/>
                  </a:lnTo>
                  <a:lnTo>
                    <a:pt x="1056967" y="318760"/>
                  </a:lnTo>
                  <a:lnTo>
                    <a:pt x="1036872" y="279402"/>
                  </a:lnTo>
                  <a:lnTo>
                    <a:pt x="1013661" y="241949"/>
                  </a:lnTo>
                  <a:lnTo>
                    <a:pt x="987499" y="206564"/>
                  </a:lnTo>
                  <a:lnTo>
                    <a:pt x="958554" y="173408"/>
                  </a:lnTo>
                  <a:lnTo>
                    <a:pt x="926990" y="142642"/>
                  </a:lnTo>
                  <a:lnTo>
                    <a:pt x="892973" y="114429"/>
                  </a:lnTo>
                  <a:lnTo>
                    <a:pt x="856670" y="88930"/>
                  </a:lnTo>
                  <a:lnTo>
                    <a:pt x="818246" y="66306"/>
                  </a:lnTo>
                  <a:lnTo>
                    <a:pt x="777867" y="46719"/>
                  </a:lnTo>
                  <a:lnTo>
                    <a:pt x="735698" y="30331"/>
                  </a:lnTo>
                  <a:lnTo>
                    <a:pt x="691907" y="17303"/>
                  </a:lnTo>
                  <a:lnTo>
                    <a:pt x="646657" y="7798"/>
                  </a:lnTo>
                  <a:lnTo>
                    <a:pt x="600116" y="1976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9459" y="1930400"/>
              <a:ext cx="4221479" cy="4221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065" y="375824"/>
            <a:ext cx="2923540" cy="1301115"/>
          </a:xfrm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0"/>
              </a:spcBef>
            </a:pPr>
            <a:r>
              <a:rPr dirty="0" sz="4400" b="0">
                <a:latin typeface="Arial Rounded MT Bold"/>
                <a:cs typeface="Arial Rounded MT Bold"/>
              </a:rPr>
              <a:t>Goals</a:t>
            </a:r>
            <a:r>
              <a:rPr dirty="0" sz="4400" spc="-5" b="0">
                <a:latin typeface="Arial Rounded MT Bold"/>
                <a:cs typeface="Arial Rounded MT Bold"/>
              </a:rPr>
              <a:t> </a:t>
            </a:r>
            <a:r>
              <a:rPr dirty="0" sz="4400" spc="-25" b="0">
                <a:latin typeface="Arial Rounded MT Bold"/>
                <a:cs typeface="Arial Rounded MT Bold"/>
              </a:rPr>
              <a:t>and </a:t>
            </a:r>
            <a:r>
              <a:rPr dirty="0" sz="4400" spc="-10" b="0">
                <a:latin typeface="Arial Rounded MT Bold"/>
                <a:cs typeface="Arial Rounded MT Bold"/>
              </a:rPr>
              <a:t>Objectives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41769" y="1870710"/>
            <a:ext cx="1925320" cy="11557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269875" marR="266700">
              <a:lnSpc>
                <a:spcPct val="90200"/>
              </a:lnSpc>
            </a:pP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Learn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about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successful</a:t>
            </a:r>
            <a:r>
              <a:rPr dirty="0" sz="13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Arial Rounded MT Bold"/>
                <a:cs typeface="Arial Rounded MT Bold"/>
              </a:rPr>
              <a:t>Trend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Trading Methodologies</a:t>
            </a:r>
            <a:endParaRPr sz="1300">
              <a:latin typeface="Arial Rounded MT Bold"/>
              <a:cs typeface="Arial Rounded MT Bold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466330" y="1864360"/>
            <a:ext cx="3374390" cy="1570990"/>
            <a:chOff x="7466330" y="1864360"/>
            <a:chExt cx="3374390" cy="1570990"/>
          </a:xfrm>
        </p:grpSpPr>
        <p:sp>
          <p:nvSpPr>
            <p:cNvPr id="5" name="object 5" descr=""/>
            <p:cNvSpPr/>
            <p:nvPr/>
          </p:nvSpPr>
          <p:spPr>
            <a:xfrm>
              <a:off x="7504430" y="3023870"/>
              <a:ext cx="2367280" cy="347980"/>
            </a:xfrm>
            <a:custGeom>
              <a:avLst/>
              <a:gdLst/>
              <a:ahLst/>
              <a:cxnLst/>
              <a:rect l="l" t="t" r="r" b="b"/>
              <a:pathLst>
                <a:path w="2367279" h="347979">
                  <a:moveTo>
                    <a:pt x="2367279" y="0"/>
                  </a:moveTo>
                  <a:lnTo>
                    <a:pt x="2367279" y="222808"/>
                  </a:lnTo>
                  <a:lnTo>
                    <a:pt x="0" y="222808"/>
                  </a:lnTo>
                  <a:lnTo>
                    <a:pt x="0" y="347980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66330" y="1870709"/>
              <a:ext cx="3368040" cy="1564640"/>
            </a:xfrm>
            <a:custGeom>
              <a:avLst/>
              <a:gdLst/>
              <a:ahLst/>
              <a:cxnLst/>
              <a:rect l="l" t="t" r="r" b="b"/>
              <a:pathLst>
                <a:path w="3368040" h="1564639">
                  <a:moveTo>
                    <a:pt x="76200" y="1488440"/>
                  </a:moveTo>
                  <a:lnTo>
                    <a:pt x="0" y="1488440"/>
                  </a:lnTo>
                  <a:lnTo>
                    <a:pt x="38100" y="1564640"/>
                  </a:lnTo>
                  <a:lnTo>
                    <a:pt x="76200" y="1488440"/>
                  </a:lnTo>
                  <a:close/>
                </a:path>
                <a:path w="3368040" h="1564639">
                  <a:moveTo>
                    <a:pt x="3368040" y="0"/>
                  </a:moveTo>
                  <a:lnTo>
                    <a:pt x="1445260" y="0"/>
                  </a:lnTo>
                  <a:lnTo>
                    <a:pt x="1445260" y="1155700"/>
                  </a:lnTo>
                  <a:lnTo>
                    <a:pt x="3368040" y="1155700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11590" y="1870710"/>
              <a:ext cx="1922780" cy="1155700"/>
            </a:xfrm>
            <a:custGeom>
              <a:avLst/>
              <a:gdLst/>
              <a:ahLst/>
              <a:cxnLst/>
              <a:rect l="l" t="t" r="r" b="b"/>
              <a:pathLst>
                <a:path w="1922779" h="1155700">
                  <a:moveTo>
                    <a:pt x="0" y="0"/>
                  </a:moveTo>
                  <a:lnTo>
                    <a:pt x="1922779" y="0"/>
                  </a:lnTo>
                  <a:lnTo>
                    <a:pt x="1922779" y="1155700"/>
                  </a:lnTo>
                  <a:lnTo>
                    <a:pt x="0" y="1155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911590" y="1870710"/>
            <a:ext cx="1922780" cy="11557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247015" marR="246379" indent="-635">
              <a:lnSpc>
                <a:spcPts val="1400"/>
              </a:lnSpc>
            </a:pP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Research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Arial Rounded MT Bold"/>
                <a:cs typeface="Arial Rounded MT Bold"/>
              </a:rPr>
              <a:t>and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download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varying </a:t>
            </a:r>
            <a:r>
              <a:rPr dirty="0" sz="1300" spc="-20">
                <a:solidFill>
                  <a:srgbClr val="FFFFFF"/>
                </a:solidFill>
                <a:latin typeface="Arial Rounded MT Bold"/>
                <a:cs typeface="Arial Rounded MT Bold"/>
              </a:rPr>
              <a:t>APIs</a:t>
            </a:r>
            <a:endParaRPr sz="1300">
              <a:latin typeface="Arial Rounded MT Bold"/>
              <a:cs typeface="Arial Rounded MT Bold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535419" y="3462020"/>
            <a:ext cx="2343150" cy="1168400"/>
            <a:chOff x="6535419" y="3462020"/>
            <a:chExt cx="2343150" cy="1168400"/>
          </a:xfrm>
        </p:grpSpPr>
        <p:sp>
          <p:nvSpPr>
            <p:cNvPr id="10" name="object 10" descr=""/>
            <p:cNvSpPr/>
            <p:nvPr/>
          </p:nvSpPr>
          <p:spPr>
            <a:xfrm>
              <a:off x="8467089" y="4044950"/>
              <a:ext cx="347980" cy="2540"/>
            </a:xfrm>
            <a:custGeom>
              <a:avLst/>
              <a:gdLst/>
              <a:ahLst/>
              <a:cxnLst/>
              <a:rect l="l" t="t" r="r" b="b"/>
              <a:pathLst>
                <a:path w="347979" h="2539">
                  <a:moveTo>
                    <a:pt x="0" y="0"/>
                  </a:moveTo>
                  <a:lnTo>
                    <a:pt x="347980" y="2146"/>
                  </a:lnTo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41770" y="3468369"/>
              <a:ext cx="2336800" cy="1156335"/>
            </a:xfrm>
            <a:custGeom>
              <a:avLst/>
              <a:gdLst/>
              <a:ahLst/>
              <a:cxnLst/>
              <a:rect l="l" t="t" r="r" b="b"/>
              <a:pathLst>
                <a:path w="2336800" h="1156335">
                  <a:moveTo>
                    <a:pt x="1925320" y="0"/>
                  </a:moveTo>
                  <a:lnTo>
                    <a:pt x="0" y="0"/>
                  </a:lnTo>
                  <a:lnTo>
                    <a:pt x="0" y="1155712"/>
                  </a:lnTo>
                  <a:lnTo>
                    <a:pt x="1925320" y="1155712"/>
                  </a:lnTo>
                  <a:lnTo>
                    <a:pt x="1925320" y="0"/>
                  </a:lnTo>
                  <a:close/>
                </a:path>
                <a:path w="2336800" h="1156335">
                  <a:moveTo>
                    <a:pt x="2336787" y="579120"/>
                  </a:moveTo>
                  <a:lnTo>
                    <a:pt x="2260828" y="540550"/>
                  </a:lnTo>
                  <a:lnTo>
                    <a:pt x="2260358" y="616750"/>
                  </a:lnTo>
                  <a:lnTo>
                    <a:pt x="2336787" y="57912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41769" y="3468370"/>
              <a:ext cx="1925320" cy="1155700"/>
            </a:xfrm>
            <a:custGeom>
              <a:avLst/>
              <a:gdLst/>
              <a:ahLst/>
              <a:cxnLst/>
              <a:rect l="l" t="t" r="r" b="b"/>
              <a:pathLst>
                <a:path w="1925320" h="1155700">
                  <a:moveTo>
                    <a:pt x="0" y="0"/>
                  </a:moveTo>
                  <a:lnTo>
                    <a:pt x="1925320" y="0"/>
                  </a:lnTo>
                  <a:lnTo>
                    <a:pt x="1925320" y="1155700"/>
                  </a:lnTo>
                  <a:lnTo>
                    <a:pt x="0" y="1155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541769" y="3468370"/>
            <a:ext cx="1925320" cy="11557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252095" marR="248285" indent="635">
              <a:lnSpc>
                <a:spcPts val="1400"/>
              </a:lnSpc>
            </a:pP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Research</a:t>
            </a:r>
            <a:r>
              <a:rPr dirty="0" sz="1300" spc="-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Sector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Exchange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Traded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Funds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(ETFs)</a:t>
            </a:r>
            <a:endParaRPr sz="1300">
              <a:latin typeface="Arial Rounded MT Bold"/>
              <a:cs typeface="Arial Rounded MT Bold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466330" y="3462020"/>
            <a:ext cx="3374390" cy="1570990"/>
            <a:chOff x="7466330" y="3462020"/>
            <a:chExt cx="3374390" cy="1570990"/>
          </a:xfrm>
        </p:grpSpPr>
        <p:sp>
          <p:nvSpPr>
            <p:cNvPr id="15" name="object 15" descr=""/>
            <p:cNvSpPr/>
            <p:nvPr/>
          </p:nvSpPr>
          <p:spPr>
            <a:xfrm>
              <a:off x="7504430" y="4621530"/>
              <a:ext cx="2367280" cy="347980"/>
            </a:xfrm>
            <a:custGeom>
              <a:avLst/>
              <a:gdLst/>
              <a:ahLst/>
              <a:cxnLst/>
              <a:rect l="l" t="t" r="r" b="b"/>
              <a:pathLst>
                <a:path w="2367279" h="347979">
                  <a:moveTo>
                    <a:pt x="2367279" y="0"/>
                  </a:moveTo>
                  <a:lnTo>
                    <a:pt x="2367279" y="222808"/>
                  </a:lnTo>
                  <a:lnTo>
                    <a:pt x="0" y="222808"/>
                  </a:lnTo>
                  <a:lnTo>
                    <a:pt x="0" y="34798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66330" y="3468369"/>
              <a:ext cx="3368040" cy="1564640"/>
            </a:xfrm>
            <a:custGeom>
              <a:avLst/>
              <a:gdLst/>
              <a:ahLst/>
              <a:cxnLst/>
              <a:rect l="l" t="t" r="r" b="b"/>
              <a:pathLst>
                <a:path w="3368040" h="1564639">
                  <a:moveTo>
                    <a:pt x="76200" y="1488440"/>
                  </a:moveTo>
                  <a:lnTo>
                    <a:pt x="0" y="1488440"/>
                  </a:lnTo>
                  <a:lnTo>
                    <a:pt x="38100" y="1564640"/>
                  </a:lnTo>
                  <a:lnTo>
                    <a:pt x="76200" y="1488440"/>
                  </a:lnTo>
                  <a:close/>
                </a:path>
                <a:path w="3368040" h="1564639">
                  <a:moveTo>
                    <a:pt x="3368040" y="0"/>
                  </a:moveTo>
                  <a:lnTo>
                    <a:pt x="1445260" y="0"/>
                  </a:lnTo>
                  <a:lnTo>
                    <a:pt x="1445260" y="1155712"/>
                  </a:lnTo>
                  <a:lnTo>
                    <a:pt x="3368040" y="1155712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911590" y="3468370"/>
              <a:ext cx="1922780" cy="1155700"/>
            </a:xfrm>
            <a:custGeom>
              <a:avLst/>
              <a:gdLst/>
              <a:ahLst/>
              <a:cxnLst/>
              <a:rect l="l" t="t" r="r" b="b"/>
              <a:pathLst>
                <a:path w="1922779" h="1155700">
                  <a:moveTo>
                    <a:pt x="0" y="0"/>
                  </a:moveTo>
                  <a:lnTo>
                    <a:pt x="1922779" y="0"/>
                  </a:lnTo>
                  <a:lnTo>
                    <a:pt x="1922779" y="1155700"/>
                  </a:lnTo>
                  <a:lnTo>
                    <a:pt x="0" y="1155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911590" y="3468370"/>
            <a:ext cx="1922780" cy="11557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147955" marR="146050">
              <a:lnSpc>
                <a:spcPct val="90200"/>
              </a:lnSpc>
            </a:pP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Writing</a:t>
            </a:r>
            <a:r>
              <a:rPr dirty="0" sz="13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Python </a:t>
            </a:r>
            <a:r>
              <a:rPr dirty="0" sz="1300" spc="-20">
                <a:solidFill>
                  <a:srgbClr val="FFFFFF"/>
                </a:solidFill>
                <a:latin typeface="Arial Rounded MT Bold"/>
                <a:cs typeface="Arial Rounded MT Bold"/>
              </a:rPr>
              <a:t>code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using</a:t>
            </a:r>
            <a:r>
              <a:rPr dirty="0" sz="130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Jupyterlab,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Pandas,</a:t>
            </a:r>
            <a:r>
              <a:rPr dirty="0" sz="1300" spc="-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yfinance, Plotly</a:t>
            </a:r>
            <a:endParaRPr sz="1300">
              <a:latin typeface="Arial Rounded MT Bold"/>
              <a:cs typeface="Arial Rounded MT Bold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535419" y="5059679"/>
            <a:ext cx="2343150" cy="1168400"/>
            <a:chOff x="6535419" y="5059679"/>
            <a:chExt cx="2343150" cy="1168400"/>
          </a:xfrm>
        </p:grpSpPr>
        <p:sp>
          <p:nvSpPr>
            <p:cNvPr id="20" name="object 20" descr=""/>
            <p:cNvSpPr/>
            <p:nvPr/>
          </p:nvSpPr>
          <p:spPr>
            <a:xfrm>
              <a:off x="8467089" y="5642609"/>
              <a:ext cx="347980" cy="2540"/>
            </a:xfrm>
            <a:custGeom>
              <a:avLst/>
              <a:gdLst/>
              <a:ahLst/>
              <a:cxnLst/>
              <a:rect l="l" t="t" r="r" b="b"/>
              <a:pathLst>
                <a:path w="347979" h="2539">
                  <a:moveTo>
                    <a:pt x="0" y="0"/>
                  </a:moveTo>
                  <a:lnTo>
                    <a:pt x="347980" y="2146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41770" y="5066029"/>
              <a:ext cx="2336800" cy="1156335"/>
            </a:xfrm>
            <a:custGeom>
              <a:avLst/>
              <a:gdLst/>
              <a:ahLst/>
              <a:cxnLst/>
              <a:rect l="l" t="t" r="r" b="b"/>
              <a:pathLst>
                <a:path w="2336800" h="1156335">
                  <a:moveTo>
                    <a:pt x="1925320" y="0"/>
                  </a:moveTo>
                  <a:lnTo>
                    <a:pt x="0" y="0"/>
                  </a:lnTo>
                  <a:lnTo>
                    <a:pt x="0" y="1155712"/>
                  </a:lnTo>
                  <a:lnTo>
                    <a:pt x="1925320" y="1155712"/>
                  </a:lnTo>
                  <a:lnTo>
                    <a:pt x="1925320" y="0"/>
                  </a:lnTo>
                  <a:close/>
                </a:path>
                <a:path w="2336800" h="1156335">
                  <a:moveTo>
                    <a:pt x="2336787" y="579120"/>
                  </a:moveTo>
                  <a:lnTo>
                    <a:pt x="2260828" y="540550"/>
                  </a:lnTo>
                  <a:lnTo>
                    <a:pt x="2260358" y="616750"/>
                  </a:lnTo>
                  <a:lnTo>
                    <a:pt x="2336787" y="57912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541769" y="5066029"/>
              <a:ext cx="1925320" cy="1155700"/>
            </a:xfrm>
            <a:custGeom>
              <a:avLst/>
              <a:gdLst/>
              <a:ahLst/>
              <a:cxnLst/>
              <a:rect l="l" t="t" r="r" b="b"/>
              <a:pathLst>
                <a:path w="1925320" h="1155700">
                  <a:moveTo>
                    <a:pt x="0" y="0"/>
                  </a:moveTo>
                  <a:lnTo>
                    <a:pt x="1925320" y="0"/>
                  </a:lnTo>
                  <a:lnTo>
                    <a:pt x="1925320" y="1155700"/>
                  </a:lnTo>
                  <a:lnTo>
                    <a:pt x="0" y="1155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541769" y="5066029"/>
            <a:ext cx="1925320" cy="115570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 marL="106680" marR="101600" indent="-1905">
              <a:lnSpc>
                <a:spcPct val="90100"/>
              </a:lnSpc>
              <a:spcBef>
                <a:spcPts val="994"/>
              </a:spcBef>
            </a:pP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Test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code</a:t>
            </a:r>
            <a:r>
              <a:rPr dirty="0" sz="1300" spc="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against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data to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determine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which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methodologies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are</a:t>
            </a:r>
            <a:r>
              <a:rPr dirty="0" sz="1300" spc="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most</a:t>
            </a:r>
            <a:r>
              <a:rPr dirty="0" sz="13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successful historically</a:t>
            </a:r>
            <a:endParaRPr sz="1300">
              <a:latin typeface="Arial Rounded MT Bold"/>
              <a:cs typeface="Arial Rounded MT Bold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911590" y="5066029"/>
            <a:ext cx="1922780" cy="1155700"/>
          </a:xfrm>
          <a:prstGeom prst="rect">
            <a:avLst/>
          </a:prstGeom>
          <a:solidFill>
            <a:srgbClr val="EC7C3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198755" marR="191770" indent="-5080">
              <a:lnSpc>
                <a:spcPts val="1400"/>
              </a:lnSpc>
            </a:pP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Create</a:t>
            </a:r>
            <a:r>
              <a:rPr dirty="0" sz="1300" spc="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the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 basic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structure</a:t>
            </a:r>
            <a:r>
              <a:rPr dirty="0" sz="1300" spc="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for </a:t>
            </a:r>
            <a:r>
              <a:rPr dirty="0" sz="1300" spc="-25">
                <a:solidFill>
                  <a:srgbClr val="FFFFFF"/>
                </a:solidFill>
                <a:latin typeface="Arial Rounded MT Bold"/>
                <a:cs typeface="Arial Rounded MT Bold"/>
              </a:rPr>
              <a:t>an </a:t>
            </a:r>
            <a:r>
              <a:rPr dirty="0" sz="1300">
                <a:solidFill>
                  <a:srgbClr val="FFFFFF"/>
                </a:solidFill>
                <a:latin typeface="Arial Rounded MT Bold"/>
                <a:cs typeface="Arial Rounded MT Bold"/>
              </a:rPr>
              <a:t>Algorithmic</a:t>
            </a:r>
            <a:r>
              <a:rPr dirty="0" sz="13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Rounded MT Bold"/>
                <a:cs typeface="Arial Rounded MT Bold"/>
              </a:rPr>
              <a:t>Trader</a:t>
            </a:r>
            <a:endParaRPr sz="13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9852" y="2567289"/>
            <a:ext cx="2329815" cy="15621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dirty="0" sz="3600" spc="-10">
                <a:latin typeface="Arial Rounded MT Bold"/>
                <a:cs typeface="Arial Rounded MT Bold"/>
              </a:rPr>
              <a:t>Strategies </a:t>
            </a:r>
            <a:r>
              <a:rPr dirty="0" sz="3600">
                <a:latin typeface="Arial Rounded MT Bold"/>
                <a:cs typeface="Arial Rounded MT Bold"/>
              </a:rPr>
              <a:t>Used</a:t>
            </a:r>
            <a:r>
              <a:rPr dirty="0" sz="3600" spc="-15">
                <a:latin typeface="Arial Rounded MT Bold"/>
                <a:cs typeface="Arial Rounded MT Bold"/>
              </a:rPr>
              <a:t> </a:t>
            </a:r>
            <a:r>
              <a:rPr dirty="0" sz="3600" spc="-25">
                <a:latin typeface="Arial Rounded MT Bold"/>
                <a:cs typeface="Arial Rounded MT Bold"/>
              </a:rPr>
              <a:t>for </a:t>
            </a:r>
            <a:r>
              <a:rPr dirty="0" sz="3600" spc="-10">
                <a:latin typeface="Arial Rounded MT Bold"/>
                <a:cs typeface="Arial Rounded MT Bold"/>
              </a:rPr>
              <a:t>testing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591040" y="4498340"/>
            <a:ext cx="2042160" cy="2039620"/>
          </a:xfrm>
          <a:custGeom>
            <a:avLst/>
            <a:gdLst/>
            <a:ahLst/>
            <a:cxnLst/>
            <a:rect l="l" t="t" r="r" b="b"/>
            <a:pathLst>
              <a:path w="2042159" h="2039620">
                <a:moveTo>
                  <a:pt x="0" y="2039619"/>
                </a:moveTo>
                <a:lnTo>
                  <a:pt x="48202" y="2039062"/>
                </a:lnTo>
                <a:lnTo>
                  <a:pt x="96131" y="2037399"/>
                </a:lnTo>
                <a:lnTo>
                  <a:pt x="143774" y="2034643"/>
                </a:lnTo>
                <a:lnTo>
                  <a:pt x="191119" y="2030804"/>
                </a:lnTo>
                <a:lnTo>
                  <a:pt x="238153" y="2025897"/>
                </a:lnTo>
                <a:lnTo>
                  <a:pt x="284864" y="2019933"/>
                </a:lnTo>
                <a:lnTo>
                  <a:pt x="331241" y="2012923"/>
                </a:lnTo>
                <a:lnTo>
                  <a:pt x="377270" y="2004882"/>
                </a:lnTo>
                <a:lnTo>
                  <a:pt x="422940" y="1995820"/>
                </a:lnTo>
                <a:lnTo>
                  <a:pt x="468239" y="1985750"/>
                </a:lnTo>
                <a:lnTo>
                  <a:pt x="513153" y="1974684"/>
                </a:lnTo>
                <a:lnTo>
                  <a:pt x="557670" y="1962635"/>
                </a:lnTo>
                <a:lnTo>
                  <a:pt x="601780" y="1949614"/>
                </a:lnTo>
                <a:lnTo>
                  <a:pt x="645468" y="1935635"/>
                </a:lnTo>
                <a:lnTo>
                  <a:pt x="688724" y="1920708"/>
                </a:lnTo>
                <a:lnTo>
                  <a:pt x="731534" y="1904848"/>
                </a:lnTo>
                <a:lnTo>
                  <a:pt x="773887" y="1888064"/>
                </a:lnTo>
                <a:lnTo>
                  <a:pt x="815769" y="1870371"/>
                </a:lnTo>
                <a:lnTo>
                  <a:pt x="857170" y="1851780"/>
                </a:lnTo>
                <a:lnTo>
                  <a:pt x="898076" y="1832304"/>
                </a:lnTo>
                <a:lnTo>
                  <a:pt x="938476" y="1811954"/>
                </a:lnTo>
                <a:lnTo>
                  <a:pt x="978357" y="1790743"/>
                </a:lnTo>
                <a:lnTo>
                  <a:pt x="1017707" y="1768683"/>
                </a:lnTo>
                <a:lnTo>
                  <a:pt x="1056513" y="1745787"/>
                </a:lnTo>
                <a:lnTo>
                  <a:pt x="1094764" y="1722066"/>
                </a:lnTo>
                <a:lnTo>
                  <a:pt x="1132447" y="1697533"/>
                </a:lnTo>
                <a:lnTo>
                  <a:pt x="1169549" y="1672201"/>
                </a:lnTo>
                <a:lnTo>
                  <a:pt x="1206060" y="1646080"/>
                </a:lnTo>
                <a:lnTo>
                  <a:pt x="1241965" y="1619185"/>
                </a:lnTo>
                <a:lnTo>
                  <a:pt x="1277254" y="1591526"/>
                </a:lnTo>
                <a:lnTo>
                  <a:pt x="1311913" y="1563117"/>
                </a:lnTo>
                <a:lnTo>
                  <a:pt x="1345931" y="1533968"/>
                </a:lnTo>
                <a:lnTo>
                  <a:pt x="1379295" y="1504094"/>
                </a:lnTo>
                <a:lnTo>
                  <a:pt x="1411993" y="1473505"/>
                </a:lnTo>
                <a:lnTo>
                  <a:pt x="1444013" y="1442215"/>
                </a:lnTo>
                <a:lnTo>
                  <a:pt x="1475343" y="1410234"/>
                </a:lnTo>
                <a:lnTo>
                  <a:pt x="1505969" y="1377577"/>
                </a:lnTo>
                <a:lnTo>
                  <a:pt x="1535881" y="1344254"/>
                </a:lnTo>
                <a:lnTo>
                  <a:pt x="1565066" y="1310278"/>
                </a:lnTo>
                <a:lnTo>
                  <a:pt x="1593510" y="1275662"/>
                </a:lnTo>
                <a:lnTo>
                  <a:pt x="1621203" y="1240417"/>
                </a:lnTo>
                <a:lnTo>
                  <a:pt x="1648132" y="1204557"/>
                </a:lnTo>
                <a:lnTo>
                  <a:pt x="1674285" y="1168092"/>
                </a:lnTo>
                <a:lnTo>
                  <a:pt x="1699649" y="1131035"/>
                </a:lnTo>
                <a:lnTo>
                  <a:pt x="1724212" y="1093399"/>
                </a:lnTo>
                <a:lnTo>
                  <a:pt x="1747962" y="1055196"/>
                </a:lnTo>
                <a:lnTo>
                  <a:pt x="1770887" y="1016438"/>
                </a:lnTo>
                <a:lnTo>
                  <a:pt x="1792974" y="977137"/>
                </a:lnTo>
                <a:lnTo>
                  <a:pt x="1814212" y="937306"/>
                </a:lnTo>
                <a:lnTo>
                  <a:pt x="1834587" y="896956"/>
                </a:lnTo>
                <a:lnTo>
                  <a:pt x="1854087" y="856101"/>
                </a:lnTo>
                <a:lnTo>
                  <a:pt x="1872701" y="814752"/>
                </a:lnTo>
                <a:lnTo>
                  <a:pt x="1890417" y="772921"/>
                </a:lnTo>
                <a:lnTo>
                  <a:pt x="1907221" y="730621"/>
                </a:lnTo>
                <a:lnTo>
                  <a:pt x="1923101" y="687864"/>
                </a:lnTo>
                <a:lnTo>
                  <a:pt x="1938046" y="644663"/>
                </a:lnTo>
                <a:lnTo>
                  <a:pt x="1952043" y="601029"/>
                </a:lnTo>
                <a:lnTo>
                  <a:pt x="1965079" y="556974"/>
                </a:lnTo>
                <a:lnTo>
                  <a:pt x="1977144" y="512512"/>
                </a:lnTo>
                <a:lnTo>
                  <a:pt x="1988223" y="467654"/>
                </a:lnTo>
                <a:lnTo>
                  <a:pt x="1998305" y="422412"/>
                </a:lnTo>
                <a:lnTo>
                  <a:pt x="2007379" y="376799"/>
                </a:lnTo>
                <a:lnTo>
                  <a:pt x="2015430" y="330827"/>
                </a:lnTo>
                <a:lnTo>
                  <a:pt x="2022448" y="284509"/>
                </a:lnTo>
                <a:lnTo>
                  <a:pt x="2028420" y="237855"/>
                </a:lnTo>
                <a:lnTo>
                  <a:pt x="2033334" y="190880"/>
                </a:lnTo>
                <a:lnTo>
                  <a:pt x="2037176" y="143594"/>
                </a:lnTo>
                <a:lnTo>
                  <a:pt x="2039937" y="96011"/>
                </a:lnTo>
                <a:lnTo>
                  <a:pt x="2041602" y="48142"/>
                </a:lnTo>
                <a:lnTo>
                  <a:pt x="2042160" y="0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38747" y="1264777"/>
            <a:ext cx="6727190" cy="31851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Tested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against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SPY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8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Potential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strategies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against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anything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ticker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symbol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Individual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stocks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Sector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ETFs</a:t>
            </a:r>
            <a:endParaRPr sz="2000">
              <a:latin typeface="Calibri"/>
              <a:cs typeface="Calibri"/>
            </a:endParaRPr>
          </a:p>
          <a:p>
            <a:pPr marL="241300" marR="744855" indent="-228600">
              <a:lnSpc>
                <a:spcPts val="258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Investigated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strategies against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Potential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against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sectors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55739" y="651616"/>
            <a:ext cx="2049780" cy="815975"/>
          </a:xfrm>
          <a:custGeom>
            <a:avLst/>
            <a:gdLst/>
            <a:ahLst/>
            <a:cxnLst/>
            <a:rect l="l" t="t" r="r" b="b"/>
            <a:pathLst>
              <a:path w="2049779" h="815975">
                <a:moveTo>
                  <a:pt x="2049716" y="815910"/>
                </a:moveTo>
                <a:lnTo>
                  <a:pt x="2019578" y="776756"/>
                </a:lnTo>
                <a:lnTo>
                  <a:pt x="1988618" y="738475"/>
                </a:lnTo>
                <a:lnTo>
                  <a:pt x="1956852" y="701072"/>
                </a:lnTo>
                <a:lnTo>
                  <a:pt x="1924301" y="664556"/>
                </a:lnTo>
                <a:lnTo>
                  <a:pt x="1890983" y="628933"/>
                </a:lnTo>
                <a:lnTo>
                  <a:pt x="1856917" y="594211"/>
                </a:lnTo>
                <a:lnTo>
                  <a:pt x="1822121" y="560396"/>
                </a:lnTo>
                <a:lnTo>
                  <a:pt x="1786616" y="527496"/>
                </a:lnTo>
                <a:lnTo>
                  <a:pt x="1750418" y="495517"/>
                </a:lnTo>
                <a:lnTo>
                  <a:pt x="1713548" y="464468"/>
                </a:lnTo>
                <a:lnTo>
                  <a:pt x="1676024" y="434354"/>
                </a:lnTo>
                <a:lnTo>
                  <a:pt x="1637865" y="405184"/>
                </a:lnTo>
                <a:lnTo>
                  <a:pt x="1599090" y="376964"/>
                </a:lnTo>
                <a:lnTo>
                  <a:pt x="1559717" y="349701"/>
                </a:lnTo>
                <a:lnTo>
                  <a:pt x="1519765" y="323402"/>
                </a:lnTo>
                <a:lnTo>
                  <a:pt x="1479254" y="298075"/>
                </a:lnTo>
                <a:lnTo>
                  <a:pt x="1438202" y="273726"/>
                </a:lnTo>
                <a:lnTo>
                  <a:pt x="1396628" y="250363"/>
                </a:lnTo>
                <a:lnTo>
                  <a:pt x="1354550" y="227993"/>
                </a:lnTo>
                <a:lnTo>
                  <a:pt x="1311988" y="206623"/>
                </a:lnTo>
                <a:lnTo>
                  <a:pt x="1268960" y="186259"/>
                </a:lnTo>
                <a:lnTo>
                  <a:pt x="1225486" y="166910"/>
                </a:lnTo>
                <a:lnTo>
                  <a:pt x="1181583" y="148582"/>
                </a:lnTo>
                <a:lnTo>
                  <a:pt x="1137272" y="131282"/>
                </a:lnTo>
                <a:lnTo>
                  <a:pt x="1092570" y="115017"/>
                </a:lnTo>
                <a:lnTo>
                  <a:pt x="1047496" y="99795"/>
                </a:lnTo>
                <a:lnTo>
                  <a:pt x="1002070" y="85622"/>
                </a:lnTo>
                <a:lnTo>
                  <a:pt x="956310" y="72507"/>
                </a:lnTo>
                <a:lnTo>
                  <a:pt x="910235" y="60454"/>
                </a:lnTo>
                <a:lnTo>
                  <a:pt x="863864" y="49473"/>
                </a:lnTo>
                <a:lnTo>
                  <a:pt x="817216" y="39569"/>
                </a:lnTo>
                <a:lnTo>
                  <a:pt x="770309" y="30751"/>
                </a:lnTo>
                <a:lnTo>
                  <a:pt x="723162" y="23025"/>
                </a:lnTo>
                <a:lnTo>
                  <a:pt x="675794" y="16398"/>
                </a:lnTo>
                <a:lnTo>
                  <a:pt x="628225" y="10877"/>
                </a:lnTo>
                <a:lnTo>
                  <a:pt x="580472" y="6470"/>
                </a:lnTo>
                <a:lnTo>
                  <a:pt x="532554" y="3183"/>
                </a:lnTo>
                <a:lnTo>
                  <a:pt x="484492" y="1024"/>
                </a:lnTo>
                <a:lnTo>
                  <a:pt x="436302" y="0"/>
                </a:lnTo>
                <a:lnTo>
                  <a:pt x="388004" y="117"/>
                </a:lnTo>
                <a:lnTo>
                  <a:pt x="339618" y="1383"/>
                </a:lnTo>
                <a:lnTo>
                  <a:pt x="291161" y="3806"/>
                </a:lnTo>
                <a:lnTo>
                  <a:pt x="242653" y="7391"/>
                </a:lnTo>
                <a:lnTo>
                  <a:pt x="194112" y="12147"/>
                </a:lnTo>
                <a:lnTo>
                  <a:pt x="145558" y="18080"/>
                </a:lnTo>
                <a:lnTo>
                  <a:pt x="97008" y="25197"/>
                </a:lnTo>
                <a:lnTo>
                  <a:pt x="48482" y="33506"/>
                </a:lnTo>
                <a:lnTo>
                  <a:pt x="0" y="43014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Data</a:t>
            </a:r>
            <a:r>
              <a:rPr dirty="0" spc="-25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collection</a:t>
            </a:r>
            <a:r>
              <a:rPr dirty="0" spc="-40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&amp;</a:t>
            </a:r>
            <a:r>
              <a:rPr dirty="0" spc="-20" b="0">
                <a:latin typeface="Arial Rounded MT Bold"/>
                <a:cs typeface="Arial Rounded MT Bold"/>
              </a:rPr>
              <a:t> </a:t>
            </a:r>
            <a:r>
              <a:rPr dirty="0" spc="-10" b="0">
                <a:latin typeface="Arial Rounded MT Bold"/>
                <a:cs typeface="Arial Rounded MT Bold"/>
              </a:rPr>
              <a:t>cleaning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29637" y="1802765"/>
            <a:ext cx="5268595" cy="41910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collection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involves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various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CSV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files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various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sources: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Pandas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reader</a:t>
            </a:r>
            <a:r>
              <a:rPr dirty="0" sz="2400" spc="-10">
                <a:latin typeface="Calibri"/>
                <a:cs typeface="Calibri"/>
              </a:rPr>
              <a:t> library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Yahoo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finance</a:t>
            </a:r>
            <a:endParaRPr sz="2400">
              <a:latin typeface="Calibri"/>
              <a:cs typeface="Calibri"/>
            </a:endParaRPr>
          </a:p>
          <a:p>
            <a:pPr marL="241300" marR="214629" indent="-228600">
              <a:lnSpc>
                <a:spcPts val="26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Investigated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alpaca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market. </a:t>
            </a:r>
            <a:r>
              <a:rPr dirty="0" sz="2400">
                <a:latin typeface="Calibri"/>
                <a:cs typeface="Calibri"/>
              </a:rPr>
              <a:t>However,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didn’t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due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historical </a:t>
            </a:r>
            <a:r>
              <a:rPr dirty="0" sz="2400">
                <a:latin typeface="Calibri"/>
                <a:cs typeface="Calibri"/>
              </a:rPr>
              <a:t>data restrictions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(3-</a:t>
            </a:r>
            <a:r>
              <a:rPr dirty="0" sz="2400">
                <a:latin typeface="Calibri"/>
                <a:cs typeface="Calibri"/>
              </a:rPr>
              <a:t>5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only)</a:t>
            </a:r>
            <a:endParaRPr sz="2400">
              <a:latin typeface="Calibri"/>
              <a:cs typeface="Calibri"/>
            </a:endParaRPr>
          </a:p>
          <a:p>
            <a:pPr marL="241300" marR="601345" indent="-228600">
              <a:lnSpc>
                <a:spcPts val="26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Downloaded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stock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were </a:t>
            </a:r>
            <a:r>
              <a:rPr dirty="0" sz="2400">
                <a:latin typeface="Calibri"/>
                <a:cs typeface="Calibri"/>
              </a:rPr>
              <a:t>already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cleaned</a:t>
            </a:r>
            <a:endParaRPr sz="2400">
              <a:latin typeface="Calibri"/>
              <a:cs typeface="Calibri"/>
            </a:endParaRPr>
          </a:p>
          <a:p>
            <a:pPr marL="241300" marR="695325" indent="-228600">
              <a:lnSpc>
                <a:spcPts val="26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Additional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generated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cleaned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109459" y="1930400"/>
            <a:ext cx="4673600" cy="4373880"/>
            <a:chOff x="7109459" y="1930400"/>
            <a:chExt cx="4673600" cy="4373880"/>
          </a:xfrm>
        </p:grpSpPr>
        <p:sp>
          <p:nvSpPr>
            <p:cNvPr id="6" name="object 6" descr=""/>
            <p:cNvSpPr/>
            <p:nvPr/>
          </p:nvSpPr>
          <p:spPr>
            <a:xfrm>
              <a:off x="10678159" y="5227320"/>
              <a:ext cx="1104900" cy="1076960"/>
            </a:xfrm>
            <a:custGeom>
              <a:avLst/>
              <a:gdLst/>
              <a:ahLst/>
              <a:cxnLst/>
              <a:rect l="l" t="t" r="r" b="b"/>
              <a:pathLst>
                <a:path w="1104900" h="1076960">
                  <a:moveTo>
                    <a:pt x="552450" y="0"/>
                  </a:moveTo>
                  <a:lnTo>
                    <a:pt x="504783" y="1976"/>
                  </a:lnTo>
                  <a:lnTo>
                    <a:pt x="458242" y="7798"/>
                  </a:lnTo>
                  <a:lnTo>
                    <a:pt x="412992" y="17303"/>
                  </a:lnTo>
                  <a:lnTo>
                    <a:pt x="369201" y="30331"/>
                  </a:lnTo>
                  <a:lnTo>
                    <a:pt x="327032" y="46719"/>
                  </a:lnTo>
                  <a:lnTo>
                    <a:pt x="286653" y="66306"/>
                  </a:lnTo>
                  <a:lnTo>
                    <a:pt x="248229" y="88930"/>
                  </a:lnTo>
                  <a:lnTo>
                    <a:pt x="211926" y="114429"/>
                  </a:lnTo>
                  <a:lnTo>
                    <a:pt x="177909" y="142642"/>
                  </a:lnTo>
                  <a:lnTo>
                    <a:pt x="146345" y="173408"/>
                  </a:lnTo>
                  <a:lnTo>
                    <a:pt x="117400" y="206564"/>
                  </a:lnTo>
                  <a:lnTo>
                    <a:pt x="91238" y="241949"/>
                  </a:lnTo>
                  <a:lnTo>
                    <a:pt x="68027" y="279402"/>
                  </a:lnTo>
                  <a:lnTo>
                    <a:pt x="47932" y="318760"/>
                  </a:lnTo>
                  <a:lnTo>
                    <a:pt x="31119" y="359862"/>
                  </a:lnTo>
                  <a:lnTo>
                    <a:pt x="17753" y="402547"/>
                  </a:lnTo>
                  <a:lnTo>
                    <a:pt x="8000" y="446652"/>
                  </a:lnTo>
                  <a:lnTo>
                    <a:pt x="2027" y="492017"/>
                  </a:lnTo>
                  <a:lnTo>
                    <a:pt x="0" y="538479"/>
                  </a:lnTo>
                  <a:lnTo>
                    <a:pt x="2027" y="584942"/>
                  </a:lnTo>
                  <a:lnTo>
                    <a:pt x="8000" y="630307"/>
                  </a:lnTo>
                  <a:lnTo>
                    <a:pt x="17753" y="674412"/>
                  </a:lnTo>
                  <a:lnTo>
                    <a:pt x="31119" y="717097"/>
                  </a:lnTo>
                  <a:lnTo>
                    <a:pt x="47932" y="758199"/>
                  </a:lnTo>
                  <a:lnTo>
                    <a:pt x="68027" y="797557"/>
                  </a:lnTo>
                  <a:lnTo>
                    <a:pt x="91238" y="835010"/>
                  </a:lnTo>
                  <a:lnTo>
                    <a:pt x="117400" y="870395"/>
                  </a:lnTo>
                  <a:lnTo>
                    <a:pt x="146345" y="903551"/>
                  </a:lnTo>
                  <a:lnTo>
                    <a:pt x="177909" y="934317"/>
                  </a:lnTo>
                  <a:lnTo>
                    <a:pt x="211926" y="962530"/>
                  </a:lnTo>
                  <a:lnTo>
                    <a:pt x="248229" y="988029"/>
                  </a:lnTo>
                  <a:lnTo>
                    <a:pt x="286653" y="1010653"/>
                  </a:lnTo>
                  <a:lnTo>
                    <a:pt x="327032" y="1030240"/>
                  </a:lnTo>
                  <a:lnTo>
                    <a:pt x="369201" y="1046628"/>
                  </a:lnTo>
                  <a:lnTo>
                    <a:pt x="412992" y="1059656"/>
                  </a:lnTo>
                  <a:lnTo>
                    <a:pt x="458242" y="1069161"/>
                  </a:lnTo>
                  <a:lnTo>
                    <a:pt x="504783" y="1074983"/>
                  </a:lnTo>
                  <a:lnTo>
                    <a:pt x="552450" y="1076959"/>
                  </a:lnTo>
                  <a:lnTo>
                    <a:pt x="600116" y="1074983"/>
                  </a:lnTo>
                  <a:lnTo>
                    <a:pt x="646657" y="1069161"/>
                  </a:lnTo>
                  <a:lnTo>
                    <a:pt x="691907" y="1059656"/>
                  </a:lnTo>
                  <a:lnTo>
                    <a:pt x="735698" y="1046628"/>
                  </a:lnTo>
                  <a:lnTo>
                    <a:pt x="777867" y="1030240"/>
                  </a:lnTo>
                  <a:lnTo>
                    <a:pt x="818246" y="1010653"/>
                  </a:lnTo>
                  <a:lnTo>
                    <a:pt x="856670" y="988029"/>
                  </a:lnTo>
                  <a:lnTo>
                    <a:pt x="892973" y="962530"/>
                  </a:lnTo>
                  <a:lnTo>
                    <a:pt x="926990" y="934317"/>
                  </a:lnTo>
                  <a:lnTo>
                    <a:pt x="958554" y="903551"/>
                  </a:lnTo>
                  <a:lnTo>
                    <a:pt x="987499" y="870395"/>
                  </a:lnTo>
                  <a:lnTo>
                    <a:pt x="1013661" y="835010"/>
                  </a:lnTo>
                  <a:lnTo>
                    <a:pt x="1036872" y="797557"/>
                  </a:lnTo>
                  <a:lnTo>
                    <a:pt x="1056967" y="758199"/>
                  </a:lnTo>
                  <a:lnTo>
                    <a:pt x="1073780" y="717097"/>
                  </a:lnTo>
                  <a:lnTo>
                    <a:pt x="1087146" y="674412"/>
                  </a:lnTo>
                  <a:lnTo>
                    <a:pt x="1096899" y="630307"/>
                  </a:lnTo>
                  <a:lnTo>
                    <a:pt x="1102872" y="584942"/>
                  </a:lnTo>
                  <a:lnTo>
                    <a:pt x="1104900" y="538479"/>
                  </a:lnTo>
                  <a:lnTo>
                    <a:pt x="1102872" y="492017"/>
                  </a:lnTo>
                  <a:lnTo>
                    <a:pt x="1096899" y="446652"/>
                  </a:lnTo>
                  <a:lnTo>
                    <a:pt x="1087146" y="402547"/>
                  </a:lnTo>
                  <a:lnTo>
                    <a:pt x="1073780" y="359862"/>
                  </a:lnTo>
                  <a:lnTo>
                    <a:pt x="1056967" y="318760"/>
                  </a:lnTo>
                  <a:lnTo>
                    <a:pt x="1036872" y="279402"/>
                  </a:lnTo>
                  <a:lnTo>
                    <a:pt x="1013661" y="241949"/>
                  </a:lnTo>
                  <a:lnTo>
                    <a:pt x="987499" y="206564"/>
                  </a:lnTo>
                  <a:lnTo>
                    <a:pt x="958554" y="173408"/>
                  </a:lnTo>
                  <a:lnTo>
                    <a:pt x="926990" y="142642"/>
                  </a:lnTo>
                  <a:lnTo>
                    <a:pt x="892973" y="114429"/>
                  </a:lnTo>
                  <a:lnTo>
                    <a:pt x="856670" y="88930"/>
                  </a:lnTo>
                  <a:lnTo>
                    <a:pt x="818246" y="66306"/>
                  </a:lnTo>
                  <a:lnTo>
                    <a:pt x="777867" y="46719"/>
                  </a:lnTo>
                  <a:lnTo>
                    <a:pt x="735698" y="30331"/>
                  </a:lnTo>
                  <a:lnTo>
                    <a:pt x="691907" y="17303"/>
                  </a:lnTo>
                  <a:lnTo>
                    <a:pt x="646657" y="7798"/>
                  </a:lnTo>
                  <a:lnTo>
                    <a:pt x="600116" y="1976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9459" y="1930400"/>
              <a:ext cx="4221479" cy="4221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899" y="836773"/>
            <a:ext cx="3411854" cy="1067435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dirty="0" b="0">
                <a:latin typeface="Arial Rounded MT Bold"/>
                <a:cs typeface="Arial Rounded MT Bold"/>
              </a:rPr>
              <a:t>DONCHIAN’S</a:t>
            </a:r>
            <a:r>
              <a:rPr dirty="0" spc="-40" b="0">
                <a:latin typeface="Arial Rounded MT Bold"/>
                <a:cs typeface="Arial Rounded MT Bold"/>
              </a:rPr>
              <a:t> </a:t>
            </a:r>
            <a:r>
              <a:rPr dirty="0" spc="-60" b="0">
                <a:latin typeface="Arial Rounded MT Bold"/>
                <a:cs typeface="Arial Rounded MT Bold"/>
              </a:rPr>
              <a:t>4 </a:t>
            </a:r>
            <a:r>
              <a:rPr dirty="0" b="0">
                <a:latin typeface="Arial Rounded MT Bold"/>
                <a:cs typeface="Arial Rounded MT Bold"/>
              </a:rPr>
              <a:t>WEEK</a:t>
            </a:r>
            <a:r>
              <a:rPr dirty="0" spc="-5" b="0">
                <a:latin typeface="Arial Rounded MT Bold"/>
                <a:cs typeface="Arial Rounded MT Bold"/>
              </a:rPr>
              <a:t> </a:t>
            </a:r>
            <a:r>
              <a:rPr dirty="0" spc="-20" b="0">
                <a:latin typeface="Arial Rounded MT Bold"/>
                <a:cs typeface="Arial Rounded MT Bold"/>
              </a:rPr>
              <a:t>RULE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6357" y="2010737"/>
            <a:ext cx="3807460" cy="18643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Follows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</a:t>
            </a:r>
            <a:r>
              <a:rPr dirty="0" sz="1600" spc="1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four-</a:t>
            </a:r>
            <a:r>
              <a:rPr dirty="0" sz="1600">
                <a:latin typeface="Arial Rounded MT Bold"/>
                <a:cs typeface="Arial Rounded MT Bold"/>
              </a:rPr>
              <a:t>week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break-</a:t>
            </a:r>
            <a:r>
              <a:rPr dirty="0" sz="1600" spc="-20">
                <a:latin typeface="Arial Rounded MT Bold"/>
                <a:cs typeface="Arial Rounded MT Bold"/>
              </a:rPr>
              <a:t>out.</a:t>
            </a:r>
            <a:endParaRPr sz="1600">
              <a:latin typeface="Arial Rounded MT Bold"/>
              <a:cs typeface="Arial Rounded MT Bold"/>
            </a:endParaRPr>
          </a:p>
          <a:p>
            <a:pPr algn="just" marL="241300" marR="6985" indent="-228600">
              <a:lnSpc>
                <a:spcPct val="90100"/>
              </a:lnSpc>
              <a:spcBef>
                <a:spcPts val="7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If</a:t>
            </a:r>
            <a:r>
              <a:rPr dirty="0" sz="1600" spc="29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model</a:t>
            </a:r>
            <a:r>
              <a:rPr dirty="0" sz="1600" spc="27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is</a:t>
            </a:r>
            <a:r>
              <a:rPr dirty="0" sz="1600" spc="28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short</a:t>
            </a:r>
            <a:r>
              <a:rPr dirty="0" sz="1600" spc="28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27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market</a:t>
            </a:r>
            <a:r>
              <a:rPr dirty="0" sz="1600" spc="280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takes </a:t>
            </a:r>
            <a:r>
              <a:rPr dirty="0" sz="1600">
                <a:latin typeface="Arial Rounded MT Bold"/>
                <a:cs typeface="Arial Rounded MT Bold"/>
              </a:rPr>
              <a:t>out</a:t>
            </a:r>
            <a:r>
              <a:rPr dirty="0" sz="1600" spc="7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highest</a:t>
            </a:r>
            <a:r>
              <a:rPr dirty="0" sz="1600" spc="6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weekly</a:t>
            </a:r>
            <a:r>
              <a:rPr dirty="0" sz="1600" spc="6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high,</a:t>
            </a:r>
            <a:r>
              <a:rPr dirty="0" sz="1600" spc="7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exit</a:t>
            </a:r>
            <a:r>
              <a:rPr dirty="0" sz="1600" spc="65">
                <a:latin typeface="Arial Rounded MT Bold"/>
                <a:cs typeface="Arial Rounded MT Bold"/>
              </a:rPr>
              <a:t>  </a:t>
            </a:r>
            <a:r>
              <a:rPr dirty="0" sz="1600" spc="-25">
                <a:latin typeface="Arial Rounded MT Bold"/>
                <a:cs typeface="Arial Rounded MT Bold"/>
              </a:rPr>
              <a:t>and </a:t>
            </a:r>
            <a:r>
              <a:rPr dirty="0" sz="1600">
                <a:latin typeface="Arial Rounded MT Bold"/>
                <a:cs typeface="Arial Rounded MT Bold"/>
              </a:rPr>
              <a:t>reverse</a:t>
            </a:r>
            <a:r>
              <a:rPr dirty="0" sz="1600" spc="-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going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long.</a:t>
            </a:r>
            <a:endParaRPr sz="1600">
              <a:latin typeface="Arial Rounded MT Bold"/>
              <a:cs typeface="Arial Rounded MT Bold"/>
            </a:endParaRPr>
          </a:p>
          <a:p>
            <a:pPr algn="just" marL="241300" marR="5080" indent="-229235">
              <a:lnSpc>
                <a:spcPts val="1720"/>
              </a:lnSpc>
              <a:spcBef>
                <a:spcPts val="8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If</a:t>
            </a:r>
            <a:r>
              <a:rPr dirty="0" sz="1600" spc="19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18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model</a:t>
            </a:r>
            <a:r>
              <a:rPr dirty="0" sz="1600" spc="17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is</a:t>
            </a:r>
            <a:r>
              <a:rPr dirty="0" sz="1600" spc="18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long</a:t>
            </a:r>
            <a:r>
              <a:rPr dirty="0" sz="1600" spc="16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19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200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market </a:t>
            </a:r>
            <a:r>
              <a:rPr dirty="0" sz="1600">
                <a:latin typeface="Arial Rounded MT Bold"/>
                <a:cs typeface="Arial Rounded MT Bold"/>
              </a:rPr>
              <a:t>takes</a:t>
            </a:r>
            <a:r>
              <a:rPr dirty="0" sz="1600" spc="9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out</a:t>
            </a:r>
            <a:r>
              <a:rPr dirty="0" sz="1600" spc="9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10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lowest</a:t>
            </a:r>
            <a:r>
              <a:rPr dirty="0" sz="1600" spc="9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weekly</a:t>
            </a:r>
            <a:r>
              <a:rPr dirty="0" sz="1600" spc="85">
                <a:latin typeface="Arial Rounded MT Bold"/>
                <a:cs typeface="Arial Rounded MT Bold"/>
              </a:rPr>
              <a:t>  </a:t>
            </a:r>
            <a:r>
              <a:rPr dirty="0" sz="1600" spc="-20">
                <a:latin typeface="Arial Rounded MT Bold"/>
                <a:cs typeface="Arial Rounded MT Bold"/>
              </a:rPr>
              <a:t>low, </a:t>
            </a:r>
            <a:r>
              <a:rPr dirty="0" sz="1600">
                <a:latin typeface="Arial Rounded MT Bold"/>
                <a:cs typeface="Arial Rounded MT Bold"/>
              </a:rPr>
              <a:t>exit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reverse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going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short</a:t>
            </a:r>
            <a:endParaRPr sz="1600">
              <a:latin typeface="Arial Rounded MT Bold"/>
              <a:cs typeface="Arial Rounded MT Bold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24687" y="4376431"/>
            <a:ext cx="3295015" cy="83820"/>
            <a:chOff x="624687" y="4376431"/>
            <a:chExt cx="3295015" cy="83820"/>
          </a:xfrm>
        </p:grpSpPr>
        <p:sp>
          <p:nvSpPr>
            <p:cNvPr id="5" name="object 5" descr=""/>
            <p:cNvSpPr/>
            <p:nvPr/>
          </p:nvSpPr>
          <p:spPr>
            <a:xfrm>
              <a:off x="642619" y="4399368"/>
              <a:ext cx="3256915" cy="38100"/>
            </a:xfrm>
            <a:custGeom>
              <a:avLst/>
              <a:gdLst/>
              <a:ahLst/>
              <a:cxnLst/>
              <a:rect l="l" t="t" r="r" b="b"/>
              <a:pathLst>
                <a:path w="3256915" h="38100">
                  <a:moveTo>
                    <a:pt x="952207" y="29"/>
                  </a:moveTo>
                  <a:lnTo>
                    <a:pt x="910957" y="0"/>
                  </a:lnTo>
                  <a:lnTo>
                    <a:pt x="871047" y="711"/>
                  </a:lnTo>
                  <a:lnTo>
                    <a:pt x="830396" y="2022"/>
                  </a:lnTo>
                  <a:lnTo>
                    <a:pt x="683183" y="8121"/>
                  </a:lnTo>
                  <a:lnTo>
                    <a:pt x="558505" y="12490"/>
                  </a:lnTo>
                  <a:lnTo>
                    <a:pt x="409719" y="18219"/>
                  </a:lnTo>
                  <a:lnTo>
                    <a:pt x="366095" y="19587"/>
                  </a:lnTo>
                  <a:lnTo>
                    <a:pt x="323113" y="20503"/>
                  </a:lnTo>
                  <a:lnTo>
                    <a:pt x="279368" y="20857"/>
                  </a:lnTo>
                  <a:lnTo>
                    <a:pt x="233454" y="20542"/>
                  </a:lnTo>
                  <a:lnTo>
                    <a:pt x="183966" y="19447"/>
                  </a:lnTo>
                  <a:lnTo>
                    <a:pt x="129498" y="17465"/>
                  </a:lnTo>
                  <a:lnTo>
                    <a:pt x="68644" y="14486"/>
                  </a:lnTo>
                  <a:lnTo>
                    <a:pt x="0" y="10402"/>
                  </a:lnTo>
                  <a:lnTo>
                    <a:pt x="304" y="17044"/>
                  </a:lnTo>
                  <a:lnTo>
                    <a:pt x="901" y="19622"/>
                  </a:lnTo>
                  <a:lnTo>
                    <a:pt x="0" y="28004"/>
                  </a:lnTo>
                  <a:lnTo>
                    <a:pt x="45467" y="27738"/>
                  </a:lnTo>
                  <a:lnTo>
                    <a:pt x="90457" y="27827"/>
                  </a:lnTo>
                  <a:lnTo>
                    <a:pt x="135425" y="28187"/>
                  </a:lnTo>
                  <a:lnTo>
                    <a:pt x="375806" y="31075"/>
                  </a:lnTo>
                  <a:lnTo>
                    <a:pt x="430171" y="31276"/>
                  </a:lnTo>
                  <a:lnTo>
                    <a:pt x="487692" y="31155"/>
                  </a:lnTo>
                  <a:lnTo>
                    <a:pt x="548822" y="30626"/>
                  </a:lnTo>
                  <a:lnTo>
                    <a:pt x="614017" y="29603"/>
                  </a:lnTo>
                  <a:lnTo>
                    <a:pt x="752672" y="26551"/>
                  </a:lnTo>
                  <a:lnTo>
                    <a:pt x="815684" y="25919"/>
                  </a:lnTo>
                  <a:lnTo>
                    <a:pt x="873527" y="25951"/>
                  </a:lnTo>
                  <a:lnTo>
                    <a:pt x="926962" y="26489"/>
                  </a:lnTo>
                  <a:lnTo>
                    <a:pt x="976749" y="27375"/>
                  </a:lnTo>
                  <a:lnTo>
                    <a:pt x="1111835" y="30536"/>
                  </a:lnTo>
                  <a:lnTo>
                    <a:pt x="1154642" y="31231"/>
                  </a:lnTo>
                  <a:lnTo>
                    <a:pt x="1197606" y="31483"/>
                  </a:lnTo>
                  <a:lnTo>
                    <a:pt x="1241487" y="31135"/>
                  </a:lnTo>
                  <a:lnTo>
                    <a:pt x="1287048" y="30028"/>
                  </a:lnTo>
                  <a:lnTo>
                    <a:pt x="1389581" y="25499"/>
                  </a:lnTo>
                  <a:lnTo>
                    <a:pt x="1437517" y="23891"/>
                  </a:lnTo>
                  <a:lnTo>
                    <a:pt x="1480774" y="23046"/>
                  </a:lnTo>
                  <a:lnTo>
                    <a:pt x="1521273" y="22833"/>
                  </a:lnTo>
                  <a:lnTo>
                    <a:pt x="1560931" y="23122"/>
                  </a:lnTo>
                  <a:lnTo>
                    <a:pt x="1749529" y="26653"/>
                  </a:lnTo>
                  <a:lnTo>
                    <a:pt x="1813763" y="27473"/>
                  </a:lnTo>
                  <a:lnTo>
                    <a:pt x="1888667" y="28004"/>
                  </a:lnTo>
                  <a:lnTo>
                    <a:pt x="1951663" y="27905"/>
                  </a:lnTo>
                  <a:lnTo>
                    <a:pt x="2013509" y="27179"/>
                  </a:lnTo>
                  <a:lnTo>
                    <a:pt x="2074037" y="25984"/>
                  </a:lnTo>
                  <a:lnTo>
                    <a:pt x="2133080" y="24484"/>
                  </a:lnTo>
                  <a:lnTo>
                    <a:pt x="2299620" y="19750"/>
                  </a:lnTo>
                  <a:lnTo>
                    <a:pt x="2351046" y="18632"/>
                  </a:lnTo>
                  <a:lnTo>
                    <a:pt x="2400150" y="18011"/>
                  </a:lnTo>
                  <a:lnTo>
                    <a:pt x="2446763" y="18049"/>
                  </a:lnTo>
                  <a:lnTo>
                    <a:pt x="2490717" y="18906"/>
                  </a:lnTo>
                  <a:lnTo>
                    <a:pt x="2531847" y="20744"/>
                  </a:lnTo>
                  <a:lnTo>
                    <a:pt x="2569984" y="23723"/>
                  </a:lnTo>
                  <a:lnTo>
                    <a:pt x="2644321" y="32554"/>
                  </a:lnTo>
                  <a:lnTo>
                    <a:pt x="2689802" y="35600"/>
                  </a:lnTo>
                  <a:lnTo>
                    <a:pt x="2740221" y="37346"/>
                  </a:lnTo>
                  <a:lnTo>
                    <a:pt x="2794397" y="37995"/>
                  </a:lnTo>
                  <a:lnTo>
                    <a:pt x="2851148" y="37751"/>
                  </a:lnTo>
                  <a:lnTo>
                    <a:pt x="2909294" y="36815"/>
                  </a:lnTo>
                  <a:lnTo>
                    <a:pt x="2967653" y="35393"/>
                  </a:lnTo>
                  <a:lnTo>
                    <a:pt x="3179593" y="28894"/>
                  </a:lnTo>
                  <a:lnTo>
                    <a:pt x="3221297" y="28083"/>
                  </a:lnTo>
                  <a:lnTo>
                    <a:pt x="3256127" y="28004"/>
                  </a:lnTo>
                  <a:lnTo>
                    <a:pt x="3256584" y="19520"/>
                  </a:lnTo>
                  <a:lnTo>
                    <a:pt x="3255975" y="14732"/>
                  </a:lnTo>
                  <a:lnTo>
                    <a:pt x="3256127" y="10402"/>
                  </a:lnTo>
                  <a:lnTo>
                    <a:pt x="3202428" y="15247"/>
                  </a:lnTo>
                  <a:lnTo>
                    <a:pt x="3147552" y="18252"/>
                  </a:lnTo>
                  <a:lnTo>
                    <a:pt x="3091896" y="19680"/>
                  </a:lnTo>
                  <a:lnTo>
                    <a:pt x="3035856" y="19797"/>
                  </a:lnTo>
                  <a:lnTo>
                    <a:pt x="2979827" y="18868"/>
                  </a:lnTo>
                  <a:lnTo>
                    <a:pt x="2924206" y="17159"/>
                  </a:lnTo>
                  <a:lnTo>
                    <a:pt x="2869388" y="14934"/>
                  </a:lnTo>
                  <a:lnTo>
                    <a:pt x="2713713" y="7819"/>
                  </a:lnTo>
                  <a:lnTo>
                    <a:pt x="2666067" y="6184"/>
                  </a:lnTo>
                  <a:lnTo>
                    <a:pt x="2621204" y="5360"/>
                  </a:lnTo>
                  <a:lnTo>
                    <a:pt x="2579520" y="5611"/>
                  </a:lnTo>
                  <a:lnTo>
                    <a:pt x="2541411" y="7204"/>
                  </a:lnTo>
                  <a:lnTo>
                    <a:pt x="2464204" y="14517"/>
                  </a:lnTo>
                  <a:lnTo>
                    <a:pt x="2415819" y="16847"/>
                  </a:lnTo>
                  <a:lnTo>
                    <a:pt x="2363248" y="17702"/>
                  </a:lnTo>
                  <a:lnTo>
                    <a:pt x="2307624" y="17395"/>
                  </a:lnTo>
                  <a:lnTo>
                    <a:pt x="2250081" y="16236"/>
                  </a:lnTo>
                  <a:lnTo>
                    <a:pt x="2191750" y="14535"/>
                  </a:lnTo>
                  <a:lnTo>
                    <a:pt x="2077257" y="10757"/>
                  </a:lnTo>
                  <a:lnTo>
                    <a:pt x="2023361" y="9301"/>
                  </a:lnTo>
                  <a:lnTo>
                    <a:pt x="1973209" y="8549"/>
                  </a:lnTo>
                  <a:lnTo>
                    <a:pt x="1927933" y="8812"/>
                  </a:lnTo>
                  <a:lnTo>
                    <a:pt x="1888667" y="10402"/>
                  </a:lnTo>
                  <a:lnTo>
                    <a:pt x="1855476" y="12409"/>
                  </a:lnTo>
                  <a:lnTo>
                    <a:pt x="1817774" y="14354"/>
                  </a:lnTo>
                  <a:lnTo>
                    <a:pt x="1775997" y="16173"/>
                  </a:lnTo>
                  <a:lnTo>
                    <a:pt x="1730581" y="17806"/>
                  </a:lnTo>
                  <a:lnTo>
                    <a:pt x="1681962" y="19192"/>
                  </a:lnTo>
                  <a:lnTo>
                    <a:pt x="1630576" y="20268"/>
                  </a:lnTo>
                  <a:lnTo>
                    <a:pt x="1576860" y="20974"/>
                  </a:lnTo>
                  <a:lnTo>
                    <a:pt x="1521249" y="21249"/>
                  </a:lnTo>
                  <a:lnTo>
                    <a:pt x="1464180" y="21031"/>
                  </a:lnTo>
                  <a:lnTo>
                    <a:pt x="1406089" y="20259"/>
                  </a:lnTo>
                  <a:lnTo>
                    <a:pt x="1347411" y="18871"/>
                  </a:lnTo>
                  <a:lnTo>
                    <a:pt x="1288584" y="16806"/>
                  </a:lnTo>
                  <a:lnTo>
                    <a:pt x="1230042" y="14004"/>
                  </a:lnTo>
                  <a:lnTo>
                    <a:pt x="1104804" y="5985"/>
                  </a:lnTo>
                  <a:lnTo>
                    <a:pt x="1047049" y="2879"/>
                  </a:lnTo>
                  <a:lnTo>
                    <a:pt x="996877" y="941"/>
                  </a:lnTo>
                  <a:lnTo>
                    <a:pt x="952207" y="2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3737" y="4395481"/>
              <a:ext cx="3256915" cy="45720"/>
            </a:xfrm>
            <a:custGeom>
              <a:avLst/>
              <a:gdLst/>
              <a:ahLst/>
              <a:cxnLst/>
              <a:rect l="l" t="t" r="r" b="b"/>
              <a:pathLst>
                <a:path w="3256915" h="45720">
                  <a:moveTo>
                    <a:pt x="152" y="15378"/>
                  </a:moveTo>
                  <a:lnTo>
                    <a:pt x="59819" y="10445"/>
                  </a:lnTo>
                  <a:lnTo>
                    <a:pt x="118556" y="6494"/>
                  </a:lnTo>
                  <a:lnTo>
                    <a:pt x="176201" y="3499"/>
                  </a:lnTo>
                  <a:lnTo>
                    <a:pt x="232589" y="1436"/>
                  </a:lnTo>
                  <a:lnTo>
                    <a:pt x="287558" y="278"/>
                  </a:lnTo>
                  <a:lnTo>
                    <a:pt x="340944" y="0"/>
                  </a:lnTo>
                  <a:lnTo>
                    <a:pt x="392583" y="576"/>
                  </a:lnTo>
                  <a:lnTo>
                    <a:pt x="442313" y="1981"/>
                  </a:lnTo>
                  <a:lnTo>
                    <a:pt x="489970" y="4189"/>
                  </a:lnTo>
                  <a:lnTo>
                    <a:pt x="535391" y="7175"/>
                  </a:lnTo>
                  <a:lnTo>
                    <a:pt x="578412" y="10913"/>
                  </a:lnTo>
                  <a:lnTo>
                    <a:pt x="618871" y="15378"/>
                  </a:lnTo>
                  <a:lnTo>
                    <a:pt x="655778" y="19201"/>
                  </a:lnTo>
                  <a:lnTo>
                    <a:pt x="694367" y="21868"/>
                  </a:lnTo>
                  <a:lnTo>
                    <a:pt x="734780" y="23520"/>
                  </a:lnTo>
                  <a:lnTo>
                    <a:pt x="777157" y="24299"/>
                  </a:lnTo>
                  <a:lnTo>
                    <a:pt x="821639" y="24346"/>
                  </a:lnTo>
                  <a:lnTo>
                    <a:pt x="868366" y="23803"/>
                  </a:lnTo>
                  <a:lnTo>
                    <a:pt x="917480" y="22812"/>
                  </a:lnTo>
                  <a:lnTo>
                    <a:pt x="969121" y="21514"/>
                  </a:lnTo>
                  <a:lnTo>
                    <a:pt x="1023430" y="20051"/>
                  </a:lnTo>
                  <a:lnTo>
                    <a:pt x="1080548" y="18564"/>
                  </a:lnTo>
                  <a:lnTo>
                    <a:pt x="1140616" y="17195"/>
                  </a:lnTo>
                  <a:lnTo>
                    <a:pt x="1203775" y="16086"/>
                  </a:lnTo>
                  <a:lnTo>
                    <a:pt x="1270165" y="15378"/>
                  </a:lnTo>
                  <a:lnTo>
                    <a:pt x="1336065" y="15157"/>
                  </a:lnTo>
                  <a:lnTo>
                    <a:pt x="1397988" y="15347"/>
                  </a:lnTo>
                  <a:lnTo>
                    <a:pt x="1456413" y="15845"/>
                  </a:lnTo>
                  <a:lnTo>
                    <a:pt x="1511821" y="16551"/>
                  </a:lnTo>
                  <a:lnTo>
                    <a:pt x="1564692" y="17361"/>
                  </a:lnTo>
                  <a:lnTo>
                    <a:pt x="1615508" y="18174"/>
                  </a:lnTo>
                  <a:lnTo>
                    <a:pt x="1664748" y="18888"/>
                  </a:lnTo>
                  <a:lnTo>
                    <a:pt x="1712893" y="19400"/>
                  </a:lnTo>
                  <a:lnTo>
                    <a:pt x="1760424" y="19610"/>
                  </a:lnTo>
                  <a:lnTo>
                    <a:pt x="1807820" y="19414"/>
                  </a:lnTo>
                  <a:lnTo>
                    <a:pt x="1855563" y="18712"/>
                  </a:lnTo>
                  <a:lnTo>
                    <a:pt x="1904132" y="17400"/>
                  </a:lnTo>
                  <a:lnTo>
                    <a:pt x="1954009" y="15378"/>
                  </a:lnTo>
                  <a:lnTo>
                    <a:pt x="2005691" y="13548"/>
                  </a:lnTo>
                  <a:lnTo>
                    <a:pt x="2059134" y="12751"/>
                  </a:lnTo>
                  <a:lnTo>
                    <a:pt x="2113900" y="12788"/>
                  </a:lnTo>
                  <a:lnTo>
                    <a:pt x="2169548" y="13460"/>
                  </a:lnTo>
                  <a:lnTo>
                    <a:pt x="2225641" y="14570"/>
                  </a:lnTo>
                  <a:lnTo>
                    <a:pt x="2281739" y="15919"/>
                  </a:lnTo>
                  <a:lnTo>
                    <a:pt x="2337404" y="17308"/>
                  </a:lnTo>
                  <a:lnTo>
                    <a:pt x="2392197" y="18539"/>
                  </a:lnTo>
                  <a:lnTo>
                    <a:pt x="2445678" y="19413"/>
                  </a:lnTo>
                  <a:lnTo>
                    <a:pt x="2497409" y="19733"/>
                  </a:lnTo>
                  <a:lnTo>
                    <a:pt x="2546951" y="19299"/>
                  </a:lnTo>
                  <a:lnTo>
                    <a:pt x="2593866" y="17913"/>
                  </a:lnTo>
                  <a:lnTo>
                    <a:pt x="2637713" y="15378"/>
                  </a:lnTo>
                  <a:lnTo>
                    <a:pt x="2685716" y="12587"/>
                  </a:lnTo>
                  <a:lnTo>
                    <a:pt x="2737700" y="10965"/>
                  </a:lnTo>
                  <a:lnTo>
                    <a:pt x="2792665" y="10314"/>
                  </a:lnTo>
                  <a:lnTo>
                    <a:pt x="2849610" y="10436"/>
                  </a:lnTo>
                  <a:lnTo>
                    <a:pt x="2907536" y="11131"/>
                  </a:lnTo>
                  <a:lnTo>
                    <a:pt x="2965442" y="12201"/>
                  </a:lnTo>
                  <a:lnTo>
                    <a:pt x="3022327" y="13448"/>
                  </a:lnTo>
                  <a:lnTo>
                    <a:pt x="3077191" y="14672"/>
                  </a:lnTo>
                  <a:lnTo>
                    <a:pt x="3129034" y="15676"/>
                  </a:lnTo>
                  <a:lnTo>
                    <a:pt x="3176855" y="16260"/>
                  </a:lnTo>
                  <a:lnTo>
                    <a:pt x="3219655" y="16227"/>
                  </a:lnTo>
                  <a:lnTo>
                    <a:pt x="3256432" y="15378"/>
                  </a:lnTo>
                  <a:lnTo>
                    <a:pt x="3255683" y="23391"/>
                  </a:lnTo>
                  <a:lnTo>
                    <a:pt x="3255975" y="27290"/>
                  </a:lnTo>
                  <a:lnTo>
                    <a:pt x="3256432" y="33335"/>
                  </a:lnTo>
                  <a:lnTo>
                    <a:pt x="3217322" y="34075"/>
                  </a:lnTo>
                  <a:lnTo>
                    <a:pt x="3172095" y="34295"/>
                  </a:lnTo>
                  <a:lnTo>
                    <a:pt x="3121817" y="34096"/>
                  </a:lnTo>
                  <a:lnTo>
                    <a:pt x="3067554" y="33580"/>
                  </a:lnTo>
                  <a:lnTo>
                    <a:pt x="3010369" y="32848"/>
                  </a:lnTo>
                  <a:lnTo>
                    <a:pt x="2951329" y="32002"/>
                  </a:lnTo>
                  <a:lnTo>
                    <a:pt x="2891497" y="31145"/>
                  </a:lnTo>
                  <a:lnTo>
                    <a:pt x="2831941" y="30376"/>
                  </a:lnTo>
                  <a:lnTo>
                    <a:pt x="2773724" y="29799"/>
                  </a:lnTo>
                  <a:lnTo>
                    <a:pt x="2717911" y="29514"/>
                  </a:lnTo>
                  <a:lnTo>
                    <a:pt x="2665569" y="29624"/>
                  </a:lnTo>
                  <a:lnTo>
                    <a:pt x="2617761" y="30230"/>
                  </a:lnTo>
                  <a:lnTo>
                    <a:pt x="2575554" y="31433"/>
                  </a:lnTo>
                  <a:lnTo>
                    <a:pt x="2540012" y="33335"/>
                  </a:lnTo>
                  <a:lnTo>
                    <a:pt x="2506607" y="34929"/>
                  </a:lnTo>
                  <a:lnTo>
                    <a:pt x="2430564" y="34678"/>
                  </a:lnTo>
                  <a:lnTo>
                    <a:pt x="2388115" y="33325"/>
                  </a:lnTo>
                  <a:lnTo>
                    <a:pt x="2342839" y="31482"/>
                  </a:lnTo>
                  <a:lnTo>
                    <a:pt x="2294832" y="29394"/>
                  </a:lnTo>
                  <a:lnTo>
                    <a:pt x="2244188" y="27306"/>
                  </a:lnTo>
                  <a:lnTo>
                    <a:pt x="2191001" y="25464"/>
                  </a:lnTo>
                  <a:lnTo>
                    <a:pt x="2135364" y="24114"/>
                  </a:lnTo>
                  <a:lnTo>
                    <a:pt x="2077374" y="23502"/>
                  </a:lnTo>
                  <a:lnTo>
                    <a:pt x="2017124" y="23872"/>
                  </a:lnTo>
                  <a:lnTo>
                    <a:pt x="1954708" y="25470"/>
                  </a:lnTo>
                  <a:lnTo>
                    <a:pt x="1890221" y="28543"/>
                  </a:lnTo>
                  <a:lnTo>
                    <a:pt x="1823758" y="33335"/>
                  </a:lnTo>
                  <a:lnTo>
                    <a:pt x="1755750" y="38633"/>
                  </a:lnTo>
                  <a:lnTo>
                    <a:pt x="1695990" y="42306"/>
                  </a:lnTo>
                  <a:lnTo>
                    <a:pt x="1643042" y="44557"/>
                  </a:lnTo>
                  <a:lnTo>
                    <a:pt x="1595471" y="45587"/>
                  </a:lnTo>
                  <a:lnTo>
                    <a:pt x="1551841" y="45599"/>
                  </a:lnTo>
                  <a:lnTo>
                    <a:pt x="1510718" y="44795"/>
                  </a:lnTo>
                  <a:lnTo>
                    <a:pt x="1470666" y="43379"/>
                  </a:lnTo>
                  <a:lnTo>
                    <a:pt x="1430249" y="41551"/>
                  </a:lnTo>
                  <a:lnTo>
                    <a:pt x="1388033" y="39515"/>
                  </a:lnTo>
                  <a:lnTo>
                    <a:pt x="1342581" y="37474"/>
                  </a:lnTo>
                  <a:lnTo>
                    <a:pt x="1292459" y="35628"/>
                  </a:lnTo>
                  <a:lnTo>
                    <a:pt x="1236232" y="34181"/>
                  </a:lnTo>
                  <a:lnTo>
                    <a:pt x="1172464" y="33335"/>
                  </a:lnTo>
                  <a:lnTo>
                    <a:pt x="1133880" y="33193"/>
                  </a:lnTo>
                  <a:lnTo>
                    <a:pt x="1094941" y="33282"/>
                  </a:lnTo>
                  <a:lnTo>
                    <a:pt x="1055538" y="33570"/>
                  </a:lnTo>
                  <a:lnTo>
                    <a:pt x="1015559" y="34028"/>
                  </a:lnTo>
                  <a:lnTo>
                    <a:pt x="974895" y="34623"/>
                  </a:lnTo>
                  <a:lnTo>
                    <a:pt x="933435" y="35325"/>
                  </a:lnTo>
                  <a:lnTo>
                    <a:pt x="891070" y="36102"/>
                  </a:lnTo>
                  <a:lnTo>
                    <a:pt x="847688" y="36923"/>
                  </a:lnTo>
                  <a:lnTo>
                    <a:pt x="803181" y="37756"/>
                  </a:lnTo>
                  <a:lnTo>
                    <a:pt x="757437" y="38572"/>
                  </a:lnTo>
                  <a:lnTo>
                    <a:pt x="710347" y="39338"/>
                  </a:lnTo>
                  <a:lnTo>
                    <a:pt x="661801" y="40024"/>
                  </a:lnTo>
                  <a:lnTo>
                    <a:pt x="611688" y="40598"/>
                  </a:lnTo>
                  <a:lnTo>
                    <a:pt x="559898" y="41029"/>
                  </a:lnTo>
                  <a:lnTo>
                    <a:pt x="506321" y="41286"/>
                  </a:lnTo>
                  <a:lnTo>
                    <a:pt x="450846" y="41338"/>
                  </a:lnTo>
                  <a:lnTo>
                    <a:pt x="393365" y="41153"/>
                  </a:lnTo>
                  <a:lnTo>
                    <a:pt x="333766" y="40701"/>
                  </a:lnTo>
                  <a:lnTo>
                    <a:pt x="271939" y="39950"/>
                  </a:lnTo>
                  <a:lnTo>
                    <a:pt x="207774" y="38869"/>
                  </a:lnTo>
                  <a:lnTo>
                    <a:pt x="141162" y="37427"/>
                  </a:lnTo>
                  <a:lnTo>
                    <a:pt x="71991" y="35593"/>
                  </a:lnTo>
                  <a:lnTo>
                    <a:pt x="152" y="33335"/>
                  </a:lnTo>
                  <a:lnTo>
                    <a:pt x="152" y="27633"/>
                  </a:lnTo>
                  <a:lnTo>
                    <a:pt x="0" y="21753"/>
                  </a:lnTo>
                  <a:lnTo>
                    <a:pt x="152" y="15378"/>
                  </a:lnTo>
                  <a:close/>
                </a:path>
              </a:pathLst>
            </a:custGeom>
            <a:ln w="380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211" y="1324570"/>
            <a:ext cx="6523442" cy="3662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898" y="863249"/>
            <a:ext cx="3317240" cy="1067435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dirty="0" b="0">
                <a:latin typeface="Arial Rounded MT Bold"/>
                <a:cs typeface="Arial Rounded MT Bold"/>
              </a:rPr>
              <a:t>DREYFUS’S</a:t>
            </a:r>
            <a:r>
              <a:rPr dirty="0" spc="-10" b="0">
                <a:latin typeface="Arial Rounded MT Bold"/>
                <a:cs typeface="Arial Rounded MT Bold"/>
              </a:rPr>
              <a:t> </a:t>
            </a:r>
            <a:r>
              <a:rPr dirty="0" spc="-25" b="0">
                <a:latin typeface="Arial Rounded MT Bold"/>
                <a:cs typeface="Arial Rounded MT Bold"/>
              </a:rPr>
              <a:t>52 </a:t>
            </a:r>
            <a:r>
              <a:rPr dirty="0" b="0">
                <a:latin typeface="Arial Rounded MT Bold"/>
                <a:cs typeface="Arial Rounded MT Bold"/>
              </a:rPr>
              <a:t>WEEK</a:t>
            </a:r>
            <a:r>
              <a:rPr dirty="0" spc="-5" b="0">
                <a:latin typeface="Arial Rounded MT Bold"/>
                <a:cs typeface="Arial Rounded MT Bold"/>
              </a:rPr>
              <a:t> </a:t>
            </a:r>
            <a:r>
              <a:rPr dirty="0" spc="-20" b="0">
                <a:latin typeface="Arial Rounded MT Bold"/>
                <a:cs typeface="Arial Rounded MT Bold"/>
              </a:rPr>
              <a:t>RULE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3589" y="2012122"/>
            <a:ext cx="4268470" cy="21869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Similar</a:t>
            </a:r>
            <a:r>
              <a:rPr dirty="0" sz="1600" spc="37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Donchian’s</a:t>
            </a:r>
            <a:r>
              <a:rPr dirty="0" sz="1600" spc="-10">
                <a:latin typeface="Arial Rounded MT Bold"/>
                <a:cs typeface="Arial Rounded MT Bold"/>
              </a:rPr>
              <a:t> four-</a:t>
            </a:r>
            <a:r>
              <a:rPr dirty="0" sz="1600">
                <a:latin typeface="Arial Rounded MT Bold"/>
                <a:cs typeface="Arial Rounded MT Bold"/>
              </a:rPr>
              <a:t>week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rule.</a:t>
            </a:r>
            <a:endParaRPr sz="1600">
              <a:latin typeface="Arial Rounded MT Bold"/>
              <a:cs typeface="Arial Rounded MT Bold"/>
            </a:endParaRPr>
          </a:p>
          <a:p>
            <a:pPr algn="just"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Follows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52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weeks</a:t>
            </a:r>
            <a:r>
              <a:rPr dirty="0" sz="1600" spc="-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highs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-10">
                <a:latin typeface="Arial Rounded MT Bold"/>
                <a:cs typeface="Arial Rounded MT Bold"/>
              </a:rPr>
              <a:t> lows.</a:t>
            </a:r>
            <a:endParaRPr sz="1600">
              <a:latin typeface="Arial Rounded MT Bold"/>
              <a:cs typeface="Arial Rounded MT Bold"/>
            </a:endParaRPr>
          </a:p>
          <a:p>
            <a:pPr algn="just" marL="241300" marR="5080" indent="-229235">
              <a:lnSpc>
                <a:spcPct val="901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If</a:t>
            </a:r>
            <a:r>
              <a:rPr dirty="0" sz="1600" spc="35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model</a:t>
            </a:r>
            <a:r>
              <a:rPr dirty="0" sz="1600" spc="35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is</a:t>
            </a:r>
            <a:r>
              <a:rPr dirty="0" sz="1600" spc="3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short</a:t>
            </a:r>
            <a:r>
              <a:rPr dirty="0" sz="1600" spc="3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3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market</a:t>
            </a:r>
            <a:r>
              <a:rPr dirty="0" sz="1600" spc="34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takes</a:t>
            </a:r>
            <a:r>
              <a:rPr dirty="0" sz="1600" spc="340">
                <a:latin typeface="Arial Rounded MT Bold"/>
                <a:cs typeface="Arial Rounded MT Bold"/>
              </a:rPr>
              <a:t> </a:t>
            </a:r>
            <a:r>
              <a:rPr dirty="0" sz="1600" spc="-25">
                <a:latin typeface="Arial Rounded MT Bold"/>
                <a:cs typeface="Arial Rounded MT Bold"/>
              </a:rPr>
              <a:t>out </a:t>
            </a:r>
            <a:r>
              <a:rPr dirty="0" sz="1600">
                <a:latin typeface="Arial Rounded MT Bold"/>
                <a:cs typeface="Arial Rounded MT Bold"/>
              </a:rPr>
              <a:t>highest</a:t>
            </a:r>
            <a:r>
              <a:rPr dirty="0" sz="1600" spc="7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weekly</a:t>
            </a:r>
            <a:r>
              <a:rPr dirty="0" sz="1600" spc="8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high,</a:t>
            </a:r>
            <a:r>
              <a:rPr dirty="0" sz="1600" spc="8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exit</a:t>
            </a:r>
            <a:r>
              <a:rPr dirty="0" sz="1600" spc="8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85">
                <a:latin typeface="Arial Rounded MT Bold"/>
                <a:cs typeface="Arial Rounded MT Bold"/>
              </a:rPr>
              <a:t>  </a:t>
            </a:r>
            <a:r>
              <a:rPr dirty="0" sz="1600" spc="-10">
                <a:latin typeface="Arial Rounded MT Bold"/>
                <a:cs typeface="Arial Rounded MT Bold"/>
              </a:rPr>
              <a:t>reverse </a:t>
            </a:r>
            <a:r>
              <a:rPr dirty="0" sz="1600">
                <a:latin typeface="Arial Rounded MT Bold"/>
                <a:cs typeface="Arial Rounded MT Bold"/>
              </a:rPr>
              <a:t>going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long.</a:t>
            </a:r>
            <a:endParaRPr sz="1600">
              <a:latin typeface="Arial Rounded MT Bold"/>
              <a:cs typeface="Arial Rounded MT Bold"/>
            </a:endParaRPr>
          </a:p>
          <a:p>
            <a:pPr algn="just" marL="240665" marR="5080" indent="-228600">
              <a:lnSpc>
                <a:spcPct val="90100"/>
              </a:lnSpc>
              <a:spcBef>
                <a:spcPts val="7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If</a:t>
            </a:r>
            <a:r>
              <a:rPr dirty="0" sz="1600" spc="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model</a:t>
            </a:r>
            <a:r>
              <a:rPr dirty="0" sz="1600" spc="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is</a:t>
            </a:r>
            <a:r>
              <a:rPr dirty="0" sz="1600" spc="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long</a:t>
            </a:r>
            <a:r>
              <a:rPr dirty="0" sz="1600" spc="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and</a:t>
            </a:r>
            <a:r>
              <a:rPr dirty="0" sz="1600" spc="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market</a:t>
            </a:r>
            <a:r>
              <a:rPr dirty="0" sz="1600" spc="20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takes </a:t>
            </a:r>
            <a:r>
              <a:rPr dirty="0" sz="1600">
                <a:latin typeface="Arial Rounded MT Bold"/>
                <a:cs typeface="Arial Rounded MT Bold"/>
              </a:rPr>
              <a:t>out</a:t>
            </a:r>
            <a:r>
              <a:rPr dirty="0" sz="1600" spc="19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20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lowest</a:t>
            </a:r>
            <a:r>
              <a:rPr dirty="0" sz="1600" spc="19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weekly</a:t>
            </a:r>
            <a:r>
              <a:rPr dirty="0" sz="1600" spc="190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low,</a:t>
            </a:r>
            <a:r>
              <a:rPr dirty="0" sz="1600" spc="195">
                <a:latin typeface="Arial Rounded MT Bold"/>
                <a:cs typeface="Arial Rounded MT Bold"/>
              </a:rPr>
              <a:t>  </a:t>
            </a:r>
            <a:r>
              <a:rPr dirty="0" sz="1600">
                <a:latin typeface="Arial Rounded MT Bold"/>
                <a:cs typeface="Arial Rounded MT Bold"/>
              </a:rPr>
              <a:t>exit</a:t>
            </a:r>
            <a:r>
              <a:rPr dirty="0" sz="1600" spc="195">
                <a:latin typeface="Arial Rounded MT Bold"/>
                <a:cs typeface="Arial Rounded MT Bold"/>
              </a:rPr>
              <a:t>  </a:t>
            </a:r>
            <a:r>
              <a:rPr dirty="0" sz="1600" spc="-25">
                <a:latin typeface="Arial Rounded MT Bold"/>
                <a:cs typeface="Arial Rounded MT Bold"/>
              </a:rPr>
              <a:t>and </a:t>
            </a:r>
            <a:r>
              <a:rPr dirty="0" sz="1600">
                <a:latin typeface="Arial Rounded MT Bold"/>
                <a:cs typeface="Arial Rounded MT Bold"/>
              </a:rPr>
              <a:t>reverse</a:t>
            </a:r>
            <a:r>
              <a:rPr dirty="0" sz="1600" spc="-3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going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 spc="-20">
                <a:latin typeface="Arial Rounded MT Bold"/>
                <a:cs typeface="Arial Rounded MT Bold"/>
              </a:rPr>
              <a:t>short</a:t>
            </a:r>
            <a:endParaRPr sz="1600">
              <a:latin typeface="Arial Rounded MT Bold"/>
              <a:cs typeface="Arial Rounded MT Bold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24687" y="4376431"/>
            <a:ext cx="3295015" cy="83820"/>
            <a:chOff x="624687" y="4376431"/>
            <a:chExt cx="3295015" cy="83820"/>
          </a:xfrm>
        </p:grpSpPr>
        <p:sp>
          <p:nvSpPr>
            <p:cNvPr id="5" name="object 5" descr=""/>
            <p:cNvSpPr/>
            <p:nvPr/>
          </p:nvSpPr>
          <p:spPr>
            <a:xfrm>
              <a:off x="642619" y="4399368"/>
              <a:ext cx="3256915" cy="38100"/>
            </a:xfrm>
            <a:custGeom>
              <a:avLst/>
              <a:gdLst/>
              <a:ahLst/>
              <a:cxnLst/>
              <a:rect l="l" t="t" r="r" b="b"/>
              <a:pathLst>
                <a:path w="3256915" h="38100">
                  <a:moveTo>
                    <a:pt x="952207" y="29"/>
                  </a:moveTo>
                  <a:lnTo>
                    <a:pt x="910957" y="0"/>
                  </a:lnTo>
                  <a:lnTo>
                    <a:pt x="871047" y="711"/>
                  </a:lnTo>
                  <a:lnTo>
                    <a:pt x="830396" y="2022"/>
                  </a:lnTo>
                  <a:lnTo>
                    <a:pt x="683183" y="8121"/>
                  </a:lnTo>
                  <a:lnTo>
                    <a:pt x="558505" y="12490"/>
                  </a:lnTo>
                  <a:lnTo>
                    <a:pt x="409719" y="18219"/>
                  </a:lnTo>
                  <a:lnTo>
                    <a:pt x="366095" y="19587"/>
                  </a:lnTo>
                  <a:lnTo>
                    <a:pt x="323113" y="20503"/>
                  </a:lnTo>
                  <a:lnTo>
                    <a:pt x="279368" y="20857"/>
                  </a:lnTo>
                  <a:lnTo>
                    <a:pt x="233454" y="20542"/>
                  </a:lnTo>
                  <a:lnTo>
                    <a:pt x="183966" y="19447"/>
                  </a:lnTo>
                  <a:lnTo>
                    <a:pt x="129498" y="17465"/>
                  </a:lnTo>
                  <a:lnTo>
                    <a:pt x="68644" y="14486"/>
                  </a:lnTo>
                  <a:lnTo>
                    <a:pt x="0" y="10402"/>
                  </a:lnTo>
                  <a:lnTo>
                    <a:pt x="304" y="17044"/>
                  </a:lnTo>
                  <a:lnTo>
                    <a:pt x="901" y="19622"/>
                  </a:lnTo>
                  <a:lnTo>
                    <a:pt x="0" y="28004"/>
                  </a:lnTo>
                  <a:lnTo>
                    <a:pt x="45467" y="27738"/>
                  </a:lnTo>
                  <a:lnTo>
                    <a:pt x="90457" y="27827"/>
                  </a:lnTo>
                  <a:lnTo>
                    <a:pt x="135425" y="28187"/>
                  </a:lnTo>
                  <a:lnTo>
                    <a:pt x="375806" y="31075"/>
                  </a:lnTo>
                  <a:lnTo>
                    <a:pt x="430171" y="31276"/>
                  </a:lnTo>
                  <a:lnTo>
                    <a:pt x="487692" y="31155"/>
                  </a:lnTo>
                  <a:lnTo>
                    <a:pt x="548822" y="30626"/>
                  </a:lnTo>
                  <a:lnTo>
                    <a:pt x="614017" y="29603"/>
                  </a:lnTo>
                  <a:lnTo>
                    <a:pt x="752672" y="26551"/>
                  </a:lnTo>
                  <a:lnTo>
                    <a:pt x="815684" y="25919"/>
                  </a:lnTo>
                  <a:lnTo>
                    <a:pt x="873527" y="25951"/>
                  </a:lnTo>
                  <a:lnTo>
                    <a:pt x="926962" y="26489"/>
                  </a:lnTo>
                  <a:lnTo>
                    <a:pt x="976749" y="27375"/>
                  </a:lnTo>
                  <a:lnTo>
                    <a:pt x="1111835" y="30536"/>
                  </a:lnTo>
                  <a:lnTo>
                    <a:pt x="1154642" y="31231"/>
                  </a:lnTo>
                  <a:lnTo>
                    <a:pt x="1197606" y="31483"/>
                  </a:lnTo>
                  <a:lnTo>
                    <a:pt x="1241487" y="31135"/>
                  </a:lnTo>
                  <a:lnTo>
                    <a:pt x="1287048" y="30028"/>
                  </a:lnTo>
                  <a:lnTo>
                    <a:pt x="1389581" y="25499"/>
                  </a:lnTo>
                  <a:lnTo>
                    <a:pt x="1437517" y="23891"/>
                  </a:lnTo>
                  <a:lnTo>
                    <a:pt x="1480774" y="23046"/>
                  </a:lnTo>
                  <a:lnTo>
                    <a:pt x="1521273" y="22833"/>
                  </a:lnTo>
                  <a:lnTo>
                    <a:pt x="1560931" y="23122"/>
                  </a:lnTo>
                  <a:lnTo>
                    <a:pt x="1749529" y="26653"/>
                  </a:lnTo>
                  <a:lnTo>
                    <a:pt x="1813763" y="27473"/>
                  </a:lnTo>
                  <a:lnTo>
                    <a:pt x="1888667" y="28004"/>
                  </a:lnTo>
                  <a:lnTo>
                    <a:pt x="1951663" y="27905"/>
                  </a:lnTo>
                  <a:lnTo>
                    <a:pt x="2013509" y="27179"/>
                  </a:lnTo>
                  <a:lnTo>
                    <a:pt x="2074037" y="25984"/>
                  </a:lnTo>
                  <a:lnTo>
                    <a:pt x="2133080" y="24484"/>
                  </a:lnTo>
                  <a:lnTo>
                    <a:pt x="2299620" y="19750"/>
                  </a:lnTo>
                  <a:lnTo>
                    <a:pt x="2351046" y="18632"/>
                  </a:lnTo>
                  <a:lnTo>
                    <a:pt x="2400150" y="18011"/>
                  </a:lnTo>
                  <a:lnTo>
                    <a:pt x="2446763" y="18049"/>
                  </a:lnTo>
                  <a:lnTo>
                    <a:pt x="2490717" y="18906"/>
                  </a:lnTo>
                  <a:lnTo>
                    <a:pt x="2531847" y="20744"/>
                  </a:lnTo>
                  <a:lnTo>
                    <a:pt x="2569984" y="23723"/>
                  </a:lnTo>
                  <a:lnTo>
                    <a:pt x="2644321" y="32554"/>
                  </a:lnTo>
                  <a:lnTo>
                    <a:pt x="2689802" y="35600"/>
                  </a:lnTo>
                  <a:lnTo>
                    <a:pt x="2740221" y="37346"/>
                  </a:lnTo>
                  <a:lnTo>
                    <a:pt x="2794397" y="37995"/>
                  </a:lnTo>
                  <a:lnTo>
                    <a:pt x="2851148" y="37751"/>
                  </a:lnTo>
                  <a:lnTo>
                    <a:pt x="2909294" y="36815"/>
                  </a:lnTo>
                  <a:lnTo>
                    <a:pt x="2967653" y="35393"/>
                  </a:lnTo>
                  <a:lnTo>
                    <a:pt x="3179593" y="28894"/>
                  </a:lnTo>
                  <a:lnTo>
                    <a:pt x="3221297" y="28083"/>
                  </a:lnTo>
                  <a:lnTo>
                    <a:pt x="3256127" y="28004"/>
                  </a:lnTo>
                  <a:lnTo>
                    <a:pt x="3256584" y="19520"/>
                  </a:lnTo>
                  <a:lnTo>
                    <a:pt x="3255975" y="14732"/>
                  </a:lnTo>
                  <a:lnTo>
                    <a:pt x="3256127" y="10402"/>
                  </a:lnTo>
                  <a:lnTo>
                    <a:pt x="3202428" y="15247"/>
                  </a:lnTo>
                  <a:lnTo>
                    <a:pt x="3147552" y="18252"/>
                  </a:lnTo>
                  <a:lnTo>
                    <a:pt x="3091896" y="19680"/>
                  </a:lnTo>
                  <a:lnTo>
                    <a:pt x="3035856" y="19797"/>
                  </a:lnTo>
                  <a:lnTo>
                    <a:pt x="2979827" y="18868"/>
                  </a:lnTo>
                  <a:lnTo>
                    <a:pt x="2924206" y="17159"/>
                  </a:lnTo>
                  <a:lnTo>
                    <a:pt x="2869388" y="14934"/>
                  </a:lnTo>
                  <a:lnTo>
                    <a:pt x="2713713" y="7819"/>
                  </a:lnTo>
                  <a:lnTo>
                    <a:pt x="2666067" y="6184"/>
                  </a:lnTo>
                  <a:lnTo>
                    <a:pt x="2621204" y="5360"/>
                  </a:lnTo>
                  <a:lnTo>
                    <a:pt x="2579520" y="5611"/>
                  </a:lnTo>
                  <a:lnTo>
                    <a:pt x="2541411" y="7204"/>
                  </a:lnTo>
                  <a:lnTo>
                    <a:pt x="2464204" y="14517"/>
                  </a:lnTo>
                  <a:lnTo>
                    <a:pt x="2415819" y="16847"/>
                  </a:lnTo>
                  <a:lnTo>
                    <a:pt x="2363248" y="17702"/>
                  </a:lnTo>
                  <a:lnTo>
                    <a:pt x="2307624" y="17395"/>
                  </a:lnTo>
                  <a:lnTo>
                    <a:pt x="2250081" y="16236"/>
                  </a:lnTo>
                  <a:lnTo>
                    <a:pt x="2191750" y="14535"/>
                  </a:lnTo>
                  <a:lnTo>
                    <a:pt x="2077257" y="10757"/>
                  </a:lnTo>
                  <a:lnTo>
                    <a:pt x="2023361" y="9301"/>
                  </a:lnTo>
                  <a:lnTo>
                    <a:pt x="1973209" y="8549"/>
                  </a:lnTo>
                  <a:lnTo>
                    <a:pt x="1927933" y="8812"/>
                  </a:lnTo>
                  <a:lnTo>
                    <a:pt x="1888667" y="10402"/>
                  </a:lnTo>
                  <a:lnTo>
                    <a:pt x="1855476" y="12409"/>
                  </a:lnTo>
                  <a:lnTo>
                    <a:pt x="1817774" y="14354"/>
                  </a:lnTo>
                  <a:lnTo>
                    <a:pt x="1775997" y="16173"/>
                  </a:lnTo>
                  <a:lnTo>
                    <a:pt x="1730581" y="17806"/>
                  </a:lnTo>
                  <a:lnTo>
                    <a:pt x="1681962" y="19192"/>
                  </a:lnTo>
                  <a:lnTo>
                    <a:pt x="1630576" y="20268"/>
                  </a:lnTo>
                  <a:lnTo>
                    <a:pt x="1576860" y="20974"/>
                  </a:lnTo>
                  <a:lnTo>
                    <a:pt x="1521249" y="21249"/>
                  </a:lnTo>
                  <a:lnTo>
                    <a:pt x="1464180" y="21031"/>
                  </a:lnTo>
                  <a:lnTo>
                    <a:pt x="1406089" y="20259"/>
                  </a:lnTo>
                  <a:lnTo>
                    <a:pt x="1347411" y="18871"/>
                  </a:lnTo>
                  <a:lnTo>
                    <a:pt x="1288584" y="16806"/>
                  </a:lnTo>
                  <a:lnTo>
                    <a:pt x="1230042" y="14004"/>
                  </a:lnTo>
                  <a:lnTo>
                    <a:pt x="1104804" y="5985"/>
                  </a:lnTo>
                  <a:lnTo>
                    <a:pt x="1047049" y="2879"/>
                  </a:lnTo>
                  <a:lnTo>
                    <a:pt x="996877" y="941"/>
                  </a:lnTo>
                  <a:lnTo>
                    <a:pt x="952207" y="2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3737" y="4395481"/>
              <a:ext cx="3256915" cy="45720"/>
            </a:xfrm>
            <a:custGeom>
              <a:avLst/>
              <a:gdLst/>
              <a:ahLst/>
              <a:cxnLst/>
              <a:rect l="l" t="t" r="r" b="b"/>
              <a:pathLst>
                <a:path w="3256915" h="45720">
                  <a:moveTo>
                    <a:pt x="152" y="15378"/>
                  </a:moveTo>
                  <a:lnTo>
                    <a:pt x="59819" y="10445"/>
                  </a:lnTo>
                  <a:lnTo>
                    <a:pt x="118556" y="6494"/>
                  </a:lnTo>
                  <a:lnTo>
                    <a:pt x="176201" y="3499"/>
                  </a:lnTo>
                  <a:lnTo>
                    <a:pt x="232589" y="1436"/>
                  </a:lnTo>
                  <a:lnTo>
                    <a:pt x="287558" y="278"/>
                  </a:lnTo>
                  <a:lnTo>
                    <a:pt x="340944" y="0"/>
                  </a:lnTo>
                  <a:lnTo>
                    <a:pt x="392583" y="576"/>
                  </a:lnTo>
                  <a:lnTo>
                    <a:pt x="442313" y="1981"/>
                  </a:lnTo>
                  <a:lnTo>
                    <a:pt x="489970" y="4189"/>
                  </a:lnTo>
                  <a:lnTo>
                    <a:pt x="535391" y="7175"/>
                  </a:lnTo>
                  <a:lnTo>
                    <a:pt x="578412" y="10913"/>
                  </a:lnTo>
                  <a:lnTo>
                    <a:pt x="618871" y="15378"/>
                  </a:lnTo>
                  <a:lnTo>
                    <a:pt x="655778" y="19201"/>
                  </a:lnTo>
                  <a:lnTo>
                    <a:pt x="694367" y="21868"/>
                  </a:lnTo>
                  <a:lnTo>
                    <a:pt x="734780" y="23520"/>
                  </a:lnTo>
                  <a:lnTo>
                    <a:pt x="777157" y="24299"/>
                  </a:lnTo>
                  <a:lnTo>
                    <a:pt x="821639" y="24346"/>
                  </a:lnTo>
                  <a:lnTo>
                    <a:pt x="868366" y="23803"/>
                  </a:lnTo>
                  <a:lnTo>
                    <a:pt x="917480" y="22812"/>
                  </a:lnTo>
                  <a:lnTo>
                    <a:pt x="969121" y="21514"/>
                  </a:lnTo>
                  <a:lnTo>
                    <a:pt x="1023430" y="20051"/>
                  </a:lnTo>
                  <a:lnTo>
                    <a:pt x="1080548" y="18564"/>
                  </a:lnTo>
                  <a:lnTo>
                    <a:pt x="1140616" y="17195"/>
                  </a:lnTo>
                  <a:lnTo>
                    <a:pt x="1203775" y="16086"/>
                  </a:lnTo>
                  <a:lnTo>
                    <a:pt x="1270165" y="15378"/>
                  </a:lnTo>
                  <a:lnTo>
                    <a:pt x="1336065" y="15157"/>
                  </a:lnTo>
                  <a:lnTo>
                    <a:pt x="1397988" y="15347"/>
                  </a:lnTo>
                  <a:lnTo>
                    <a:pt x="1456413" y="15845"/>
                  </a:lnTo>
                  <a:lnTo>
                    <a:pt x="1511821" y="16551"/>
                  </a:lnTo>
                  <a:lnTo>
                    <a:pt x="1564692" y="17361"/>
                  </a:lnTo>
                  <a:lnTo>
                    <a:pt x="1615508" y="18174"/>
                  </a:lnTo>
                  <a:lnTo>
                    <a:pt x="1664748" y="18888"/>
                  </a:lnTo>
                  <a:lnTo>
                    <a:pt x="1712893" y="19400"/>
                  </a:lnTo>
                  <a:lnTo>
                    <a:pt x="1760424" y="19610"/>
                  </a:lnTo>
                  <a:lnTo>
                    <a:pt x="1807820" y="19414"/>
                  </a:lnTo>
                  <a:lnTo>
                    <a:pt x="1855563" y="18712"/>
                  </a:lnTo>
                  <a:lnTo>
                    <a:pt x="1904132" y="17400"/>
                  </a:lnTo>
                  <a:lnTo>
                    <a:pt x="1954009" y="15378"/>
                  </a:lnTo>
                  <a:lnTo>
                    <a:pt x="2005691" y="13548"/>
                  </a:lnTo>
                  <a:lnTo>
                    <a:pt x="2059134" y="12751"/>
                  </a:lnTo>
                  <a:lnTo>
                    <a:pt x="2113900" y="12788"/>
                  </a:lnTo>
                  <a:lnTo>
                    <a:pt x="2169548" y="13460"/>
                  </a:lnTo>
                  <a:lnTo>
                    <a:pt x="2225641" y="14570"/>
                  </a:lnTo>
                  <a:lnTo>
                    <a:pt x="2281739" y="15919"/>
                  </a:lnTo>
                  <a:lnTo>
                    <a:pt x="2337404" y="17308"/>
                  </a:lnTo>
                  <a:lnTo>
                    <a:pt x="2392197" y="18539"/>
                  </a:lnTo>
                  <a:lnTo>
                    <a:pt x="2445678" y="19413"/>
                  </a:lnTo>
                  <a:lnTo>
                    <a:pt x="2497409" y="19733"/>
                  </a:lnTo>
                  <a:lnTo>
                    <a:pt x="2546951" y="19299"/>
                  </a:lnTo>
                  <a:lnTo>
                    <a:pt x="2593866" y="17913"/>
                  </a:lnTo>
                  <a:lnTo>
                    <a:pt x="2637713" y="15378"/>
                  </a:lnTo>
                  <a:lnTo>
                    <a:pt x="2685716" y="12587"/>
                  </a:lnTo>
                  <a:lnTo>
                    <a:pt x="2737700" y="10965"/>
                  </a:lnTo>
                  <a:lnTo>
                    <a:pt x="2792665" y="10314"/>
                  </a:lnTo>
                  <a:lnTo>
                    <a:pt x="2849610" y="10436"/>
                  </a:lnTo>
                  <a:lnTo>
                    <a:pt x="2907536" y="11131"/>
                  </a:lnTo>
                  <a:lnTo>
                    <a:pt x="2965442" y="12201"/>
                  </a:lnTo>
                  <a:lnTo>
                    <a:pt x="3022327" y="13448"/>
                  </a:lnTo>
                  <a:lnTo>
                    <a:pt x="3077191" y="14672"/>
                  </a:lnTo>
                  <a:lnTo>
                    <a:pt x="3129034" y="15676"/>
                  </a:lnTo>
                  <a:lnTo>
                    <a:pt x="3176855" y="16260"/>
                  </a:lnTo>
                  <a:lnTo>
                    <a:pt x="3219655" y="16227"/>
                  </a:lnTo>
                  <a:lnTo>
                    <a:pt x="3256432" y="15378"/>
                  </a:lnTo>
                  <a:lnTo>
                    <a:pt x="3255683" y="23391"/>
                  </a:lnTo>
                  <a:lnTo>
                    <a:pt x="3255975" y="27290"/>
                  </a:lnTo>
                  <a:lnTo>
                    <a:pt x="3256432" y="33335"/>
                  </a:lnTo>
                  <a:lnTo>
                    <a:pt x="3217322" y="34075"/>
                  </a:lnTo>
                  <a:lnTo>
                    <a:pt x="3172095" y="34295"/>
                  </a:lnTo>
                  <a:lnTo>
                    <a:pt x="3121817" y="34096"/>
                  </a:lnTo>
                  <a:lnTo>
                    <a:pt x="3067554" y="33580"/>
                  </a:lnTo>
                  <a:lnTo>
                    <a:pt x="3010369" y="32848"/>
                  </a:lnTo>
                  <a:lnTo>
                    <a:pt x="2951329" y="32002"/>
                  </a:lnTo>
                  <a:lnTo>
                    <a:pt x="2891497" y="31145"/>
                  </a:lnTo>
                  <a:lnTo>
                    <a:pt x="2831941" y="30376"/>
                  </a:lnTo>
                  <a:lnTo>
                    <a:pt x="2773724" y="29799"/>
                  </a:lnTo>
                  <a:lnTo>
                    <a:pt x="2717911" y="29514"/>
                  </a:lnTo>
                  <a:lnTo>
                    <a:pt x="2665569" y="29624"/>
                  </a:lnTo>
                  <a:lnTo>
                    <a:pt x="2617761" y="30230"/>
                  </a:lnTo>
                  <a:lnTo>
                    <a:pt x="2575554" y="31433"/>
                  </a:lnTo>
                  <a:lnTo>
                    <a:pt x="2540012" y="33335"/>
                  </a:lnTo>
                  <a:lnTo>
                    <a:pt x="2506607" y="34929"/>
                  </a:lnTo>
                  <a:lnTo>
                    <a:pt x="2430564" y="34678"/>
                  </a:lnTo>
                  <a:lnTo>
                    <a:pt x="2388115" y="33325"/>
                  </a:lnTo>
                  <a:lnTo>
                    <a:pt x="2342839" y="31482"/>
                  </a:lnTo>
                  <a:lnTo>
                    <a:pt x="2294832" y="29394"/>
                  </a:lnTo>
                  <a:lnTo>
                    <a:pt x="2244188" y="27306"/>
                  </a:lnTo>
                  <a:lnTo>
                    <a:pt x="2191001" y="25464"/>
                  </a:lnTo>
                  <a:lnTo>
                    <a:pt x="2135364" y="24114"/>
                  </a:lnTo>
                  <a:lnTo>
                    <a:pt x="2077374" y="23502"/>
                  </a:lnTo>
                  <a:lnTo>
                    <a:pt x="2017124" y="23872"/>
                  </a:lnTo>
                  <a:lnTo>
                    <a:pt x="1954708" y="25470"/>
                  </a:lnTo>
                  <a:lnTo>
                    <a:pt x="1890221" y="28543"/>
                  </a:lnTo>
                  <a:lnTo>
                    <a:pt x="1823758" y="33335"/>
                  </a:lnTo>
                  <a:lnTo>
                    <a:pt x="1755750" y="38633"/>
                  </a:lnTo>
                  <a:lnTo>
                    <a:pt x="1695990" y="42306"/>
                  </a:lnTo>
                  <a:lnTo>
                    <a:pt x="1643042" y="44557"/>
                  </a:lnTo>
                  <a:lnTo>
                    <a:pt x="1595471" y="45587"/>
                  </a:lnTo>
                  <a:lnTo>
                    <a:pt x="1551841" y="45599"/>
                  </a:lnTo>
                  <a:lnTo>
                    <a:pt x="1510718" y="44795"/>
                  </a:lnTo>
                  <a:lnTo>
                    <a:pt x="1470666" y="43379"/>
                  </a:lnTo>
                  <a:lnTo>
                    <a:pt x="1430249" y="41551"/>
                  </a:lnTo>
                  <a:lnTo>
                    <a:pt x="1388033" y="39515"/>
                  </a:lnTo>
                  <a:lnTo>
                    <a:pt x="1342581" y="37474"/>
                  </a:lnTo>
                  <a:lnTo>
                    <a:pt x="1292459" y="35628"/>
                  </a:lnTo>
                  <a:lnTo>
                    <a:pt x="1236232" y="34181"/>
                  </a:lnTo>
                  <a:lnTo>
                    <a:pt x="1172464" y="33335"/>
                  </a:lnTo>
                  <a:lnTo>
                    <a:pt x="1133880" y="33193"/>
                  </a:lnTo>
                  <a:lnTo>
                    <a:pt x="1094941" y="33282"/>
                  </a:lnTo>
                  <a:lnTo>
                    <a:pt x="1055538" y="33570"/>
                  </a:lnTo>
                  <a:lnTo>
                    <a:pt x="1015559" y="34028"/>
                  </a:lnTo>
                  <a:lnTo>
                    <a:pt x="974895" y="34623"/>
                  </a:lnTo>
                  <a:lnTo>
                    <a:pt x="933435" y="35325"/>
                  </a:lnTo>
                  <a:lnTo>
                    <a:pt x="891070" y="36102"/>
                  </a:lnTo>
                  <a:lnTo>
                    <a:pt x="847688" y="36923"/>
                  </a:lnTo>
                  <a:lnTo>
                    <a:pt x="803181" y="37756"/>
                  </a:lnTo>
                  <a:lnTo>
                    <a:pt x="757437" y="38572"/>
                  </a:lnTo>
                  <a:lnTo>
                    <a:pt x="710347" y="39338"/>
                  </a:lnTo>
                  <a:lnTo>
                    <a:pt x="661801" y="40024"/>
                  </a:lnTo>
                  <a:lnTo>
                    <a:pt x="611688" y="40598"/>
                  </a:lnTo>
                  <a:lnTo>
                    <a:pt x="559898" y="41029"/>
                  </a:lnTo>
                  <a:lnTo>
                    <a:pt x="506321" y="41286"/>
                  </a:lnTo>
                  <a:lnTo>
                    <a:pt x="450846" y="41338"/>
                  </a:lnTo>
                  <a:lnTo>
                    <a:pt x="393365" y="41153"/>
                  </a:lnTo>
                  <a:lnTo>
                    <a:pt x="333766" y="40701"/>
                  </a:lnTo>
                  <a:lnTo>
                    <a:pt x="271939" y="39950"/>
                  </a:lnTo>
                  <a:lnTo>
                    <a:pt x="207774" y="38869"/>
                  </a:lnTo>
                  <a:lnTo>
                    <a:pt x="141162" y="37427"/>
                  </a:lnTo>
                  <a:lnTo>
                    <a:pt x="71991" y="35593"/>
                  </a:lnTo>
                  <a:lnTo>
                    <a:pt x="152" y="33335"/>
                  </a:lnTo>
                  <a:lnTo>
                    <a:pt x="152" y="27633"/>
                  </a:lnTo>
                  <a:lnTo>
                    <a:pt x="0" y="21753"/>
                  </a:lnTo>
                  <a:lnTo>
                    <a:pt x="152" y="15378"/>
                  </a:lnTo>
                  <a:close/>
                </a:path>
              </a:pathLst>
            </a:custGeom>
            <a:ln w="380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8860" y="1247140"/>
            <a:ext cx="6682491" cy="37451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898" y="1181299"/>
            <a:ext cx="3768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GOLDEN</a:t>
            </a:r>
            <a:r>
              <a:rPr dirty="0" spc="-15" b="0">
                <a:latin typeface="Arial Rounded MT Bold"/>
                <a:cs typeface="Arial Rounded MT Bold"/>
              </a:rPr>
              <a:t> </a:t>
            </a:r>
            <a:r>
              <a:rPr dirty="0" spc="-10" b="0">
                <a:latin typeface="Arial Rounded MT Bold"/>
                <a:cs typeface="Arial Rounded MT Bold"/>
              </a:rPr>
              <a:t>CROSS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2503" y="1881587"/>
            <a:ext cx="4537710" cy="2212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0665" marR="5080" indent="-228600">
              <a:lnSpc>
                <a:spcPts val="1720"/>
              </a:lnSpc>
              <a:spcBef>
                <a:spcPts val="3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A</a:t>
            </a:r>
            <a:r>
              <a:rPr dirty="0" sz="1600" spc="12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popular</a:t>
            </a:r>
            <a:r>
              <a:rPr dirty="0" sz="1600" spc="1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strategy</a:t>
            </a:r>
            <a:r>
              <a:rPr dirty="0" sz="1600" spc="1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that</a:t>
            </a:r>
            <a:r>
              <a:rPr dirty="0" sz="1600" spc="114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frequently</a:t>
            </a:r>
            <a:r>
              <a:rPr dirty="0" sz="1600" spc="114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appears </a:t>
            </a:r>
            <a:r>
              <a:rPr dirty="0" sz="1600">
                <a:latin typeface="Arial Rounded MT Bold"/>
                <a:cs typeface="Arial Rounded MT Bold"/>
              </a:rPr>
              <a:t>in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 media</a:t>
            </a:r>
            <a:r>
              <a:rPr dirty="0" sz="1600" spc="-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by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‘talking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heads’</a:t>
            </a:r>
            <a:endParaRPr sz="16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Sometime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50</a:t>
            </a:r>
            <a:r>
              <a:rPr dirty="0" sz="1600" spc="-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v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200-day</a:t>
            </a:r>
            <a:r>
              <a:rPr dirty="0" sz="1600" spc="-5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SMA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crossover</a:t>
            </a:r>
            <a:endParaRPr sz="16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Used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20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v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200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 spc="-25">
                <a:latin typeface="Arial Rounded MT Bold"/>
                <a:cs typeface="Arial Rounded MT Bold"/>
              </a:rPr>
              <a:t>SMA</a:t>
            </a:r>
            <a:endParaRPr sz="1600">
              <a:latin typeface="Arial Rounded MT Bold"/>
              <a:cs typeface="Arial Rounded MT Bold"/>
            </a:endParaRPr>
          </a:p>
          <a:p>
            <a:pPr marL="241300" marR="5080" indent="-229235">
              <a:lnSpc>
                <a:spcPts val="1720"/>
              </a:lnSpc>
              <a:spcBef>
                <a:spcPts val="8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Model</a:t>
            </a:r>
            <a:r>
              <a:rPr dirty="0" sz="1600" spc="4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goes</a:t>
            </a:r>
            <a:r>
              <a:rPr dirty="0" sz="1600" spc="4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long</a:t>
            </a:r>
            <a:r>
              <a:rPr dirty="0" sz="1600" spc="44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when</a:t>
            </a:r>
            <a:r>
              <a:rPr dirty="0" sz="1600" spc="434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fast</a:t>
            </a:r>
            <a:r>
              <a:rPr dirty="0" sz="1600" spc="44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SMA</a:t>
            </a:r>
            <a:r>
              <a:rPr dirty="0" sz="1600" spc="434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crosses </a:t>
            </a:r>
            <a:r>
              <a:rPr dirty="0" sz="1600">
                <a:latin typeface="Arial Rounded MT Bold"/>
                <a:cs typeface="Arial Rounded MT Bold"/>
              </a:rPr>
              <a:t>slow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SMA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upside.</a:t>
            </a:r>
            <a:endParaRPr sz="1600">
              <a:latin typeface="Arial Rounded MT Bold"/>
              <a:cs typeface="Arial Rounded MT Bold"/>
            </a:endParaRPr>
          </a:p>
          <a:p>
            <a:pPr marL="240665" marR="5080" indent="-228600">
              <a:lnSpc>
                <a:spcPts val="1739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Arial Rounded MT Bold"/>
                <a:cs typeface="Arial Rounded MT Bold"/>
              </a:rPr>
              <a:t>Model</a:t>
            </a:r>
            <a:r>
              <a:rPr dirty="0" sz="1600" spc="33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goes</a:t>
            </a:r>
            <a:r>
              <a:rPr dirty="0" sz="1600" spc="3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short</a:t>
            </a:r>
            <a:r>
              <a:rPr dirty="0" sz="1600" spc="3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when</a:t>
            </a:r>
            <a:r>
              <a:rPr dirty="0" sz="1600" spc="30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fast</a:t>
            </a:r>
            <a:r>
              <a:rPr dirty="0" sz="1600" spc="315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SMA</a:t>
            </a:r>
            <a:r>
              <a:rPr dirty="0" sz="1600" spc="31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crosses </a:t>
            </a:r>
            <a:r>
              <a:rPr dirty="0" sz="1600">
                <a:latin typeface="Arial Rounded MT Bold"/>
                <a:cs typeface="Arial Rounded MT Bold"/>
              </a:rPr>
              <a:t>slow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SMA</a:t>
            </a:r>
            <a:r>
              <a:rPr dirty="0" sz="1600" spc="-1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to</a:t>
            </a:r>
            <a:r>
              <a:rPr dirty="0" sz="1600" spc="-20">
                <a:latin typeface="Arial Rounded MT Bold"/>
                <a:cs typeface="Arial Rounded MT Bold"/>
              </a:rPr>
              <a:t> </a:t>
            </a:r>
            <a:r>
              <a:rPr dirty="0" sz="1600">
                <a:latin typeface="Arial Rounded MT Bold"/>
                <a:cs typeface="Arial Rounded MT Bold"/>
              </a:rPr>
              <a:t>the</a:t>
            </a:r>
            <a:r>
              <a:rPr dirty="0" sz="1600" spc="-5">
                <a:latin typeface="Arial Rounded MT Bold"/>
                <a:cs typeface="Arial Rounded MT Bold"/>
              </a:rPr>
              <a:t> </a:t>
            </a:r>
            <a:r>
              <a:rPr dirty="0" sz="1600" spc="-10">
                <a:latin typeface="Arial Rounded MT Bold"/>
                <a:cs typeface="Arial Rounded MT Bold"/>
              </a:rPr>
              <a:t>downside.</a:t>
            </a:r>
            <a:endParaRPr sz="1600">
              <a:latin typeface="Arial Rounded MT Bold"/>
              <a:cs typeface="Arial Rounded MT Bold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24687" y="4376431"/>
            <a:ext cx="3295015" cy="83820"/>
            <a:chOff x="624687" y="4376431"/>
            <a:chExt cx="3295015" cy="83820"/>
          </a:xfrm>
        </p:grpSpPr>
        <p:sp>
          <p:nvSpPr>
            <p:cNvPr id="5" name="object 5" descr=""/>
            <p:cNvSpPr/>
            <p:nvPr/>
          </p:nvSpPr>
          <p:spPr>
            <a:xfrm>
              <a:off x="642619" y="4399368"/>
              <a:ext cx="3256915" cy="38100"/>
            </a:xfrm>
            <a:custGeom>
              <a:avLst/>
              <a:gdLst/>
              <a:ahLst/>
              <a:cxnLst/>
              <a:rect l="l" t="t" r="r" b="b"/>
              <a:pathLst>
                <a:path w="3256915" h="38100">
                  <a:moveTo>
                    <a:pt x="952207" y="29"/>
                  </a:moveTo>
                  <a:lnTo>
                    <a:pt x="910957" y="0"/>
                  </a:lnTo>
                  <a:lnTo>
                    <a:pt x="871047" y="711"/>
                  </a:lnTo>
                  <a:lnTo>
                    <a:pt x="830396" y="2022"/>
                  </a:lnTo>
                  <a:lnTo>
                    <a:pt x="683183" y="8121"/>
                  </a:lnTo>
                  <a:lnTo>
                    <a:pt x="558505" y="12490"/>
                  </a:lnTo>
                  <a:lnTo>
                    <a:pt x="409719" y="18219"/>
                  </a:lnTo>
                  <a:lnTo>
                    <a:pt x="366095" y="19587"/>
                  </a:lnTo>
                  <a:lnTo>
                    <a:pt x="323113" y="20503"/>
                  </a:lnTo>
                  <a:lnTo>
                    <a:pt x="279368" y="20857"/>
                  </a:lnTo>
                  <a:lnTo>
                    <a:pt x="233454" y="20542"/>
                  </a:lnTo>
                  <a:lnTo>
                    <a:pt x="183966" y="19447"/>
                  </a:lnTo>
                  <a:lnTo>
                    <a:pt x="129498" y="17465"/>
                  </a:lnTo>
                  <a:lnTo>
                    <a:pt x="68644" y="14486"/>
                  </a:lnTo>
                  <a:lnTo>
                    <a:pt x="0" y="10402"/>
                  </a:lnTo>
                  <a:lnTo>
                    <a:pt x="304" y="17044"/>
                  </a:lnTo>
                  <a:lnTo>
                    <a:pt x="901" y="19622"/>
                  </a:lnTo>
                  <a:lnTo>
                    <a:pt x="0" y="28004"/>
                  </a:lnTo>
                  <a:lnTo>
                    <a:pt x="45467" y="27738"/>
                  </a:lnTo>
                  <a:lnTo>
                    <a:pt x="90457" y="27827"/>
                  </a:lnTo>
                  <a:lnTo>
                    <a:pt x="135425" y="28187"/>
                  </a:lnTo>
                  <a:lnTo>
                    <a:pt x="375806" y="31075"/>
                  </a:lnTo>
                  <a:lnTo>
                    <a:pt x="430171" y="31276"/>
                  </a:lnTo>
                  <a:lnTo>
                    <a:pt x="487692" y="31155"/>
                  </a:lnTo>
                  <a:lnTo>
                    <a:pt x="548822" y="30626"/>
                  </a:lnTo>
                  <a:lnTo>
                    <a:pt x="614017" y="29603"/>
                  </a:lnTo>
                  <a:lnTo>
                    <a:pt x="752672" y="26551"/>
                  </a:lnTo>
                  <a:lnTo>
                    <a:pt x="815684" y="25919"/>
                  </a:lnTo>
                  <a:lnTo>
                    <a:pt x="873527" y="25951"/>
                  </a:lnTo>
                  <a:lnTo>
                    <a:pt x="926962" y="26489"/>
                  </a:lnTo>
                  <a:lnTo>
                    <a:pt x="976749" y="27375"/>
                  </a:lnTo>
                  <a:lnTo>
                    <a:pt x="1111835" y="30536"/>
                  </a:lnTo>
                  <a:lnTo>
                    <a:pt x="1154642" y="31231"/>
                  </a:lnTo>
                  <a:lnTo>
                    <a:pt x="1197606" y="31483"/>
                  </a:lnTo>
                  <a:lnTo>
                    <a:pt x="1241487" y="31135"/>
                  </a:lnTo>
                  <a:lnTo>
                    <a:pt x="1287048" y="30028"/>
                  </a:lnTo>
                  <a:lnTo>
                    <a:pt x="1389581" y="25499"/>
                  </a:lnTo>
                  <a:lnTo>
                    <a:pt x="1437517" y="23891"/>
                  </a:lnTo>
                  <a:lnTo>
                    <a:pt x="1480774" y="23046"/>
                  </a:lnTo>
                  <a:lnTo>
                    <a:pt x="1521273" y="22833"/>
                  </a:lnTo>
                  <a:lnTo>
                    <a:pt x="1560931" y="23122"/>
                  </a:lnTo>
                  <a:lnTo>
                    <a:pt x="1749529" y="26653"/>
                  </a:lnTo>
                  <a:lnTo>
                    <a:pt x="1813763" y="27473"/>
                  </a:lnTo>
                  <a:lnTo>
                    <a:pt x="1888667" y="28004"/>
                  </a:lnTo>
                  <a:lnTo>
                    <a:pt x="1951663" y="27905"/>
                  </a:lnTo>
                  <a:lnTo>
                    <a:pt x="2013509" y="27179"/>
                  </a:lnTo>
                  <a:lnTo>
                    <a:pt x="2074037" y="25984"/>
                  </a:lnTo>
                  <a:lnTo>
                    <a:pt x="2133080" y="24484"/>
                  </a:lnTo>
                  <a:lnTo>
                    <a:pt x="2299620" y="19750"/>
                  </a:lnTo>
                  <a:lnTo>
                    <a:pt x="2351046" y="18632"/>
                  </a:lnTo>
                  <a:lnTo>
                    <a:pt x="2400150" y="18011"/>
                  </a:lnTo>
                  <a:lnTo>
                    <a:pt x="2446763" y="18049"/>
                  </a:lnTo>
                  <a:lnTo>
                    <a:pt x="2490717" y="18906"/>
                  </a:lnTo>
                  <a:lnTo>
                    <a:pt x="2531847" y="20744"/>
                  </a:lnTo>
                  <a:lnTo>
                    <a:pt x="2569984" y="23723"/>
                  </a:lnTo>
                  <a:lnTo>
                    <a:pt x="2644321" y="32554"/>
                  </a:lnTo>
                  <a:lnTo>
                    <a:pt x="2689802" y="35600"/>
                  </a:lnTo>
                  <a:lnTo>
                    <a:pt x="2740221" y="37346"/>
                  </a:lnTo>
                  <a:lnTo>
                    <a:pt x="2794397" y="37995"/>
                  </a:lnTo>
                  <a:lnTo>
                    <a:pt x="2851148" y="37751"/>
                  </a:lnTo>
                  <a:lnTo>
                    <a:pt x="2909294" y="36815"/>
                  </a:lnTo>
                  <a:lnTo>
                    <a:pt x="2967653" y="35393"/>
                  </a:lnTo>
                  <a:lnTo>
                    <a:pt x="3179593" y="28894"/>
                  </a:lnTo>
                  <a:lnTo>
                    <a:pt x="3221297" y="28083"/>
                  </a:lnTo>
                  <a:lnTo>
                    <a:pt x="3256127" y="28004"/>
                  </a:lnTo>
                  <a:lnTo>
                    <a:pt x="3256584" y="19520"/>
                  </a:lnTo>
                  <a:lnTo>
                    <a:pt x="3255975" y="14732"/>
                  </a:lnTo>
                  <a:lnTo>
                    <a:pt x="3256127" y="10402"/>
                  </a:lnTo>
                  <a:lnTo>
                    <a:pt x="3202428" y="15247"/>
                  </a:lnTo>
                  <a:lnTo>
                    <a:pt x="3147552" y="18252"/>
                  </a:lnTo>
                  <a:lnTo>
                    <a:pt x="3091896" y="19680"/>
                  </a:lnTo>
                  <a:lnTo>
                    <a:pt x="3035856" y="19797"/>
                  </a:lnTo>
                  <a:lnTo>
                    <a:pt x="2979827" y="18868"/>
                  </a:lnTo>
                  <a:lnTo>
                    <a:pt x="2924206" y="17159"/>
                  </a:lnTo>
                  <a:lnTo>
                    <a:pt x="2869388" y="14934"/>
                  </a:lnTo>
                  <a:lnTo>
                    <a:pt x="2713713" y="7819"/>
                  </a:lnTo>
                  <a:lnTo>
                    <a:pt x="2666067" y="6184"/>
                  </a:lnTo>
                  <a:lnTo>
                    <a:pt x="2621204" y="5360"/>
                  </a:lnTo>
                  <a:lnTo>
                    <a:pt x="2579520" y="5611"/>
                  </a:lnTo>
                  <a:lnTo>
                    <a:pt x="2541411" y="7204"/>
                  </a:lnTo>
                  <a:lnTo>
                    <a:pt x="2464204" y="14517"/>
                  </a:lnTo>
                  <a:lnTo>
                    <a:pt x="2415819" y="16847"/>
                  </a:lnTo>
                  <a:lnTo>
                    <a:pt x="2363248" y="17702"/>
                  </a:lnTo>
                  <a:lnTo>
                    <a:pt x="2307624" y="17395"/>
                  </a:lnTo>
                  <a:lnTo>
                    <a:pt x="2250081" y="16236"/>
                  </a:lnTo>
                  <a:lnTo>
                    <a:pt x="2191750" y="14535"/>
                  </a:lnTo>
                  <a:lnTo>
                    <a:pt x="2077257" y="10757"/>
                  </a:lnTo>
                  <a:lnTo>
                    <a:pt x="2023361" y="9301"/>
                  </a:lnTo>
                  <a:lnTo>
                    <a:pt x="1973209" y="8549"/>
                  </a:lnTo>
                  <a:lnTo>
                    <a:pt x="1927933" y="8812"/>
                  </a:lnTo>
                  <a:lnTo>
                    <a:pt x="1888667" y="10402"/>
                  </a:lnTo>
                  <a:lnTo>
                    <a:pt x="1855476" y="12409"/>
                  </a:lnTo>
                  <a:lnTo>
                    <a:pt x="1817774" y="14354"/>
                  </a:lnTo>
                  <a:lnTo>
                    <a:pt x="1775997" y="16173"/>
                  </a:lnTo>
                  <a:lnTo>
                    <a:pt x="1730581" y="17806"/>
                  </a:lnTo>
                  <a:lnTo>
                    <a:pt x="1681962" y="19192"/>
                  </a:lnTo>
                  <a:lnTo>
                    <a:pt x="1630576" y="20268"/>
                  </a:lnTo>
                  <a:lnTo>
                    <a:pt x="1576860" y="20974"/>
                  </a:lnTo>
                  <a:lnTo>
                    <a:pt x="1521249" y="21249"/>
                  </a:lnTo>
                  <a:lnTo>
                    <a:pt x="1464180" y="21031"/>
                  </a:lnTo>
                  <a:lnTo>
                    <a:pt x="1406089" y="20259"/>
                  </a:lnTo>
                  <a:lnTo>
                    <a:pt x="1347411" y="18871"/>
                  </a:lnTo>
                  <a:lnTo>
                    <a:pt x="1288584" y="16806"/>
                  </a:lnTo>
                  <a:lnTo>
                    <a:pt x="1230042" y="14004"/>
                  </a:lnTo>
                  <a:lnTo>
                    <a:pt x="1104804" y="5985"/>
                  </a:lnTo>
                  <a:lnTo>
                    <a:pt x="1047049" y="2879"/>
                  </a:lnTo>
                  <a:lnTo>
                    <a:pt x="996877" y="941"/>
                  </a:lnTo>
                  <a:lnTo>
                    <a:pt x="952207" y="2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3737" y="4395481"/>
              <a:ext cx="3256915" cy="45720"/>
            </a:xfrm>
            <a:custGeom>
              <a:avLst/>
              <a:gdLst/>
              <a:ahLst/>
              <a:cxnLst/>
              <a:rect l="l" t="t" r="r" b="b"/>
              <a:pathLst>
                <a:path w="3256915" h="45720">
                  <a:moveTo>
                    <a:pt x="152" y="15378"/>
                  </a:moveTo>
                  <a:lnTo>
                    <a:pt x="59819" y="10445"/>
                  </a:lnTo>
                  <a:lnTo>
                    <a:pt x="118556" y="6494"/>
                  </a:lnTo>
                  <a:lnTo>
                    <a:pt x="176201" y="3499"/>
                  </a:lnTo>
                  <a:lnTo>
                    <a:pt x="232589" y="1436"/>
                  </a:lnTo>
                  <a:lnTo>
                    <a:pt x="287558" y="278"/>
                  </a:lnTo>
                  <a:lnTo>
                    <a:pt x="340944" y="0"/>
                  </a:lnTo>
                  <a:lnTo>
                    <a:pt x="392583" y="576"/>
                  </a:lnTo>
                  <a:lnTo>
                    <a:pt x="442313" y="1981"/>
                  </a:lnTo>
                  <a:lnTo>
                    <a:pt x="489970" y="4189"/>
                  </a:lnTo>
                  <a:lnTo>
                    <a:pt x="535391" y="7175"/>
                  </a:lnTo>
                  <a:lnTo>
                    <a:pt x="578412" y="10913"/>
                  </a:lnTo>
                  <a:lnTo>
                    <a:pt x="618871" y="15378"/>
                  </a:lnTo>
                  <a:lnTo>
                    <a:pt x="655778" y="19201"/>
                  </a:lnTo>
                  <a:lnTo>
                    <a:pt x="694367" y="21868"/>
                  </a:lnTo>
                  <a:lnTo>
                    <a:pt x="734780" y="23520"/>
                  </a:lnTo>
                  <a:lnTo>
                    <a:pt x="777157" y="24299"/>
                  </a:lnTo>
                  <a:lnTo>
                    <a:pt x="821639" y="24346"/>
                  </a:lnTo>
                  <a:lnTo>
                    <a:pt x="868366" y="23803"/>
                  </a:lnTo>
                  <a:lnTo>
                    <a:pt x="917480" y="22812"/>
                  </a:lnTo>
                  <a:lnTo>
                    <a:pt x="969121" y="21514"/>
                  </a:lnTo>
                  <a:lnTo>
                    <a:pt x="1023430" y="20051"/>
                  </a:lnTo>
                  <a:lnTo>
                    <a:pt x="1080548" y="18564"/>
                  </a:lnTo>
                  <a:lnTo>
                    <a:pt x="1140616" y="17195"/>
                  </a:lnTo>
                  <a:lnTo>
                    <a:pt x="1203775" y="16086"/>
                  </a:lnTo>
                  <a:lnTo>
                    <a:pt x="1270165" y="15378"/>
                  </a:lnTo>
                  <a:lnTo>
                    <a:pt x="1336065" y="15157"/>
                  </a:lnTo>
                  <a:lnTo>
                    <a:pt x="1397988" y="15347"/>
                  </a:lnTo>
                  <a:lnTo>
                    <a:pt x="1456413" y="15845"/>
                  </a:lnTo>
                  <a:lnTo>
                    <a:pt x="1511821" y="16551"/>
                  </a:lnTo>
                  <a:lnTo>
                    <a:pt x="1564692" y="17361"/>
                  </a:lnTo>
                  <a:lnTo>
                    <a:pt x="1615508" y="18174"/>
                  </a:lnTo>
                  <a:lnTo>
                    <a:pt x="1664748" y="18888"/>
                  </a:lnTo>
                  <a:lnTo>
                    <a:pt x="1712893" y="19400"/>
                  </a:lnTo>
                  <a:lnTo>
                    <a:pt x="1760424" y="19610"/>
                  </a:lnTo>
                  <a:lnTo>
                    <a:pt x="1807820" y="19414"/>
                  </a:lnTo>
                  <a:lnTo>
                    <a:pt x="1855563" y="18712"/>
                  </a:lnTo>
                  <a:lnTo>
                    <a:pt x="1904132" y="17400"/>
                  </a:lnTo>
                  <a:lnTo>
                    <a:pt x="1954009" y="15378"/>
                  </a:lnTo>
                  <a:lnTo>
                    <a:pt x="2005691" y="13548"/>
                  </a:lnTo>
                  <a:lnTo>
                    <a:pt x="2059134" y="12751"/>
                  </a:lnTo>
                  <a:lnTo>
                    <a:pt x="2113900" y="12788"/>
                  </a:lnTo>
                  <a:lnTo>
                    <a:pt x="2169548" y="13460"/>
                  </a:lnTo>
                  <a:lnTo>
                    <a:pt x="2225641" y="14570"/>
                  </a:lnTo>
                  <a:lnTo>
                    <a:pt x="2281739" y="15919"/>
                  </a:lnTo>
                  <a:lnTo>
                    <a:pt x="2337404" y="17308"/>
                  </a:lnTo>
                  <a:lnTo>
                    <a:pt x="2392197" y="18539"/>
                  </a:lnTo>
                  <a:lnTo>
                    <a:pt x="2445678" y="19413"/>
                  </a:lnTo>
                  <a:lnTo>
                    <a:pt x="2497409" y="19733"/>
                  </a:lnTo>
                  <a:lnTo>
                    <a:pt x="2546951" y="19299"/>
                  </a:lnTo>
                  <a:lnTo>
                    <a:pt x="2593866" y="17913"/>
                  </a:lnTo>
                  <a:lnTo>
                    <a:pt x="2637713" y="15378"/>
                  </a:lnTo>
                  <a:lnTo>
                    <a:pt x="2685716" y="12587"/>
                  </a:lnTo>
                  <a:lnTo>
                    <a:pt x="2737700" y="10965"/>
                  </a:lnTo>
                  <a:lnTo>
                    <a:pt x="2792665" y="10314"/>
                  </a:lnTo>
                  <a:lnTo>
                    <a:pt x="2849610" y="10436"/>
                  </a:lnTo>
                  <a:lnTo>
                    <a:pt x="2907536" y="11131"/>
                  </a:lnTo>
                  <a:lnTo>
                    <a:pt x="2965442" y="12201"/>
                  </a:lnTo>
                  <a:lnTo>
                    <a:pt x="3022327" y="13448"/>
                  </a:lnTo>
                  <a:lnTo>
                    <a:pt x="3077191" y="14672"/>
                  </a:lnTo>
                  <a:lnTo>
                    <a:pt x="3129034" y="15676"/>
                  </a:lnTo>
                  <a:lnTo>
                    <a:pt x="3176855" y="16260"/>
                  </a:lnTo>
                  <a:lnTo>
                    <a:pt x="3219655" y="16227"/>
                  </a:lnTo>
                  <a:lnTo>
                    <a:pt x="3256432" y="15378"/>
                  </a:lnTo>
                  <a:lnTo>
                    <a:pt x="3255683" y="23391"/>
                  </a:lnTo>
                  <a:lnTo>
                    <a:pt x="3255975" y="27290"/>
                  </a:lnTo>
                  <a:lnTo>
                    <a:pt x="3256432" y="33335"/>
                  </a:lnTo>
                  <a:lnTo>
                    <a:pt x="3217322" y="34075"/>
                  </a:lnTo>
                  <a:lnTo>
                    <a:pt x="3172095" y="34295"/>
                  </a:lnTo>
                  <a:lnTo>
                    <a:pt x="3121817" y="34096"/>
                  </a:lnTo>
                  <a:lnTo>
                    <a:pt x="3067554" y="33580"/>
                  </a:lnTo>
                  <a:lnTo>
                    <a:pt x="3010369" y="32848"/>
                  </a:lnTo>
                  <a:lnTo>
                    <a:pt x="2951329" y="32002"/>
                  </a:lnTo>
                  <a:lnTo>
                    <a:pt x="2891497" y="31145"/>
                  </a:lnTo>
                  <a:lnTo>
                    <a:pt x="2831941" y="30376"/>
                  </a:lnTo>
                  <a:lnTo>
                    <a:pt x="2773724" y="29799"/>
                  </a:lnTo>
                  <a:lnTo>
                    <a:pt x="2717911" y="29514"/>
                  </a:lnTo>
                  <a:lnTo>
                    <a:pt x="2665569" y="29624"/>
                  </a:lnTo>
                  <a:lnTo>
                    <a:pt x="2617761" y="30230"/>
                  </a:lnTo>
                  <a:lnTo>
                    <a:pt x="2575554" y="31433"/>
                  </a:lnTo>
                  <a:lnTo>
                    <a:pt x="2540012" y="33335"/>
                  </a:lnTo>
                  <a:lnTo>
                    <a:pt x="2506607" y="34929"/>
                  </a:lnTo>
                  <a:lnTo>
                    <a:pt x="2430564" y="34678"/>
                  </a:lnTo>
                  <a:lnTo>
                    <a:pt x="2388115" y="33325"/>
                  </a:lnTo>
                  <a:lnTo>
                    <a:pt x="2342839" y="31482"/>
                  </a:lnTo>
                  <a:lnTo>
                    <a:pt x="2294832" y="29394"/>
                  </a:lnTo>
                  <a:lnTo>
                    <a:pt x="2244188" y="27306"/>
                  </a:lnTo>
                  <a:lnTo>
                    <a:pt x="2191001" y="25464"/>
                  </a:lnTo>
                  <a:lnTo>
                    <a:pt x="2135364" y="24114"/>
                  </a:lnTo>
                  <a:lnTo>
                    <a:pt x="2077374" y="23502"/>
                  </a:lnTo>
                  <a:lnTo>
                    <a:pt x="2017124" y="23872"/>
                  </a:lnTo>
                  <a:lnTo>
                    <a:pt x="1954708" y="25470"/>
                  </a:lnTo>
                  <a:lnTo>
                    <a:pt x="1890221" y="28543"/>
                  </a:lnTo>
                  <a:lnTo>
                    <a:pt x="1823758" y="33335"/>
                  </a:lnTo>
                  <a:lnTo>
                    <a:pt x="1755750" y="38633"/>
                  </a:lnTo>
                  <a:lnTo>
                    <a:pt x="1695990" y="42306"/>
                  </a:lnTo>
                  <a:lnTo>
                    <a:pt x="1643042" y="44557"/>
                  </a:lnTo>
                  <a:lnTo>
                    <a:pt x="1595471" y="45587"/>
                  </a:lnTo>
                  <a:lnTo>
                    <a:pt x="1551841" y="45599"/>
                  </a:lnTo>
                  <a:lnTo>
                    <a:pt x="1510718" y="44795"/>
                  </a:lnTo>
                  <a:lnTo>
                    <a:pt x="1470666" y="43379"/>
                  </a:lnTo>
                  <a:lnTo>
                    <a:pt x="1430249" y="41551"/>
                  </a:lnTo>
                  <a:lnTo>
                    <a:pt x="1388033" y="39515"/>
                  </a:lnTo>
                  <a:lnTo>
                    <a:pt x="1342581" y="37474"/>
                  </a:lnTo>
                  <a:lnTo>
                    <a:pt x="1292459" y="35628"/>
                  </a:lnTo>
                  <a:lnTo>
                    <a:pt x="1236232" y="34181"/>
                  </a:lnTo>
                  <a:lnTo>
                    <a:pt x="1172464" y="33335"/>
                  </a:lnTo>
                  <a:lnTo>
                    <a:pt x="1133880" y="33193"/>
                  </a:lnTo>
                  <a:lnTo>
                    <a:pt x="1094941" y="33282"/>
                  </a:lnTo>
                  <a:lnTo>
                    <a:pt x="1055538" y="33570"/>
                  </a:lnTo>
                  <a:lnTo>
                    <a:pt x="1015559" y="34028"/>
                  </a:lnTo>
                  <a:lnTo>
                    <a:pt x="974895" y="34623"/>
                  </a:lnTo>
                  <a:lnTo>
                    <a:pt x="933435" y="35325"/>
                  </a:lnTo>
                  <a:lnTo>
                    <a:pt x="891070" y="36102"/>
                  </a:lnTo>
                  <a:lnTo>
                    <a:pt x="847688" y="36923"/>
                  </a:lnTo>
                  <a:lnTo>
                    <a:pt x="803181" y="37756"/>
                  </a:lnTo>
                  <a:lnTo>
                    <a:pt x="757437" y="38572"/>
                  </a:lnTo>
                  <a:lnTo>
                    <a:pt x="710347" y="39338"/>
                  </a:lnTo>
                  <a:lnTo>
                    <a:pt x="661801" y="40024"/>
                  </a:lnTo>
                  <a:lnTo>
                    <a:pt x="611688" y="40598"/>
                  </a:lnTo>
                  <a:lnTo>
                    <a:pt x="559898" y="41029"/>
                  </a:lnTo>
                  <a:lnTo>
                    <a:pt x="506321" y="41286"/>
                  </a:lnTo>
                  <a:lnTo>
                    <a:pt x="450846" y="41338"/>
                  </a:lnTo>
                  <a:lnTo>
                    <a:pt x="393365" y="41153"/>
                  </a:lnTo>
                  <a:lnTo>
                    <a:pt x="333766" y="40701"/>
                  </a:lnTo>
                  <a:lnTo>
                    <a:pt x="271939" y="39950"/>
                  </a:lnTo>
                  <a:lnTo>
                    <a:pt x="207774" y="38869"/>
                  </a:lnTo>
                  <a:lnTo>
                    <a:pt x="141162" y="37427"/>
                  </a:lnTo>
                  <a:lnTo>
                    <a:pt x="71991" y="35593"/>
                  </a:lnTo>
                  <a:lnTo>
                    <a:pt x="152" y="33335"/>
                  </a:lnTo>
                  <a:lnTo>
                    <a:pt x="152" y="27633"/>
                  </a:lnTo>
                  <a:lnTo>
                    <a:pt x="0" y="21753"/>
                  </a:lnTo>
                  <a:lnTo>
                    <a:pt x="152" y="15378"/>
                  </a:lnTo>
                  <a:close/>
                </a:path>
              </a:pathLst>
            </a:custGeom>
            <a:ln w="380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1132" y="1484340"/>
            <a:ext cx="6104042" cy="34444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962" y="17450"/>
            <a:ext cx="10798697" cy="6840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176" y="247859"/>
            <a:ext cx="50177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Rounded MT Bold"/>
                <a:cs typeface="Arial Rounded MT Bold"/>
              </a:rPr>
              <a:t>Donchian’s</a:t>
            </a:r>
            <a:r>
              <a:rPr dirty="0" spc="-30" b="0">
                <a:latin typeface="Arial Rounded MT Bold"/>
                <a:cs typeface="Arial Rounded MT Bold"/>
              </a:rPr>
              <a:t> </a:t>
            </a:r>
            <a:r>
              <a:rPr dirty="0" b="0">
                <a:latin typeface="Arial Rounded MT Bold"/>
                <a:cs typeface="Arial Rounded MT Bold"/>
              </a:rPr>
              <a:t>Four</a:t>
            </a:r>
            <a:r>
              <a:rPr dirty="0" spc="-5" b="0">
                <a:latin typeface="Arial Rounded MT Bold"/>
                <a:cs typeface="Arial Rounded MT Bold"/>
              </a:rPr>
              <a:t> </a:t>
            </a:r>
            <a:r>
              <a:rPr dirty="0" spc="-20" b="0">
                <a:latin typeface="Arial Rounded MT Bold"/>
                <a:cs typeface="Arial Rounded MT Bold"/>
              </a:rPr>
              <a:t>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dcterms:created xsi:type="dcterms:W3CDTF">2022-07-22T02:01:09Z</dcterms:created>
  <dcterms:modified xsi:type="dcterms:W3CDTF">2022-07-22T02:01:09Z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