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69" r:id="rId2"/>
    <p:sldId id="268" r:id="rId3"/>
    <p:sldId id="257" r:id="rId4"/>
    <p:sldId id="260" r:id="rId5"/>
    <p:sldId id="270" r:id="rId6"/>
    <p:sldId id="271" r:id="rId7"/>
    <p:sldId id="273" r:id="rId8"/>
    <p:sldId id="258" r:id="rId9"/>
    <p:sldId id="274" r:id="rId10"/>
    <p:sldId id="275" r:id="rId11"/>
    <p:sldId id="276" r:id="rId12"/>
    <p:sldId id="272" r:id="rId13"/>
    <p:sldId id="267" r:id="rId14"/>
    <p:sldId id="259" r:id="rId15"/>
    <p:sldId id="261" r:id="rId16"/>
    <p:sldId id="263" r:id="rId17"/>
    <p:sldId id="262" r:id="rId18"/>
    <p:sldId id="264" r:id="rId19"/>
    <p:sldId id="265"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97B6E9-03CA-42A0-86C5-9147C0168097}" v="1" dt="2022-07-20T23:08:24.5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27" autoAdjust="0"/>
    <p:restoredTop sz="94660"/>
  </p:normalViewPr>
  <p:slideViewPr>
    <p:cSldViewPr snapToGrid="0">
      <p:cViewPr varScale="1">
        <p:scale>
          <a:sx n="64" d="100"/>
          <a:sy n="64" d="100"/>
        </p:scale>
        <p:origin x="1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dy McGill" userId="0137f871-5699-4434-bf8c-eaf920b2291e" providerId="ADAL" clId="{9B97B6E9-03CA-42A0-86C5-9147C0168097}"/>
    <pc:docChg chg="custSel modSld">
      <pc:chgData name="Mandy McGill" userId="0137f871-5699-4434-bf8c-eaf920b2291e" providerId="ADAL" clId="{9B97B6E9-03CA-42A0-86C5-9147C0168097}" dt="2022-07-20T23:08:35.840" v="203" actId="14100"/>
      <pc:docMkLst>
        <pc:docMk/>
      </pc:docMkLst>
      <pc:sldChg chg="addSp delSp modSp mod">
        <pc:chgData name="Mandy McGill" userId="0137f871-5699-4434-bf8c-eaf920b2291e" providerId="ADAL" clId="{9B97B6E9-03CA-42A0-86C5-9147C0168097}" dt="2022-07-20T23:08:35.840" v="203" actId="14100"/>
        <pc:sldMkLst>
          <pc:docMk/>
          <pc:sldMk cId="1734329210" sldId="276"/>
        </pc:sldMkLst>
        <pc:spChg chg="del">
          <ac:chgData name="Mandy McGill" userId="0137f871-5699-4434-bf8c-eaf920b2291e" providerId="ADAL" clId="{9B97B6E9-03CA-42A0-86C5-9147C0168097}" dt="2022-07-20T23:08:24.599" v="199"/>
          <ac:spMkLst>
            <pc:docMk/>
            <pc:sldMk cId="1734329210" sldId="276"/>
            <ac:spMk id="3" creationId="{3809465F-600D-E456-277D-9FC963ADFE35}"/>
          </ac:spMkLst>
        </pc:spChg>
        <pc:spChg chg="mod">
          <ac:chgData name="Mandy McGill" userId="0137f871-5699-4434-bf8c-eaf920b2291e" providerId="ADAL" clId="{9B97B6E9-03CA-42A0-86C5-9147C0168097}" dt="2022-07-20T23:07:56.151" v="198" actId="20577"/>
          <ac:spMkLst>
            <pc:docMk/>
            <pc:sldMk cId="1734329210" sldId="276"/>
            <ac:spMk id="4" creationId="{F098A622-8B94-9743-460F-3F992FB02238}"/>
          </ac:spMkLst>
        </pc:spChg>
        <pc:picChg chg="add mod">
          <ac:chgData name="Mandy McGill" userId="0137f871-5699-4434-bf8c-eaf920b2291e" providerId="ADAL" clId="{9B97B6E9-03CA-42A0-86C5-9147C0168097}" dt="2022-07-20T23:08:35.840" v="203" actId="14100"/>
          <ac:picMkLst>
            <pc:docMk/>
            <pc:sldMk cId="1734329210" sldId="276"/>
            <ac:picMk id="5" creationId="{6B3C90BB-C398-2F93-F971-FB31AE90604A}"/>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12E732-C77F-49BC-BCDE-C0FD12BD7E34}" type="doc">
      <dgm:prSet loTypeId="urn:microsoft.com/office/officeart/2018/2/layout/IconCircleList" loCatId="icon" qsTypeId="urn:microsoft.com/office/officeart/2005/8/quickstyle/simple1" qsCatId="simple" csTypeId="urn:microsoft.com/office/officeart/2018/5/colors/Iconchunking_neutralicon_colorful5" csCatId="colorful" phldr="1"/>
      <dgm:spPr/>
      <dgm:t>
        <a:bodyPr/>
        <a:lstStyle/>
        <a:p>
          <a:endParaRPr lang="en-US"/>
        </a:p>
      </dgm:t>
    </dgm:pt>
    <dgm:pt modelId="{5F828DFE-C86C-4496-99B0-E3F36FC70CF9}">
      <dgm:prSet/>
      <dgm:spPr/>
      <dgm:t>
        <a:bodyPr/>
        <a:lstStyle/>
        <a:p>
          <a:r>
            <a:rPr lang="en-US"/>
            <a:t>Learn about successful Trend Trading Methodologies</a:t>
          </a:r>
        </a:p>
      </dgm:t>
    </dgm:pt>
    <dgm:pt modelId="{CB7C1E3C-43E7-40BF-85DE-A1E69E1C4145}" type="parTrans" cxnId="{C06A484E-E82E-46D2-B9EB-2E03A3DADACF}">
      <dgm:prSet/>
      <dgm:spPr/>
      <dgm:t>
        <a:bodyPr/>
        <a:lstStyle/>
        <a:p>
          <a:endParaRPr lang="en-US"/>
        </a:p>
      </dgm:t>
    </dgm:pt>
    <dgm:pt modelId="{F67E5953-ADF4-4447-9A5E-72B93DF3934A}" type="sibTrans" cxnId="{C06A484E-E82E-46D2-B9EB-2E03A3DADACF}">
      <dgm:prSet/>
      <dgm:spPr/>
      <dgm:t>
        <a:bodyPr/>
        <a:lstStyle/>
        <a:p>
          <a:endParaRPr lang="en-US"/>
        </a:p>
      </dgm:t>
    </dgm:pt>
    <dgm:pt modelId="{7C39E33B-FA44-4104-BF5A-9D16728C24BF}">
      <dgm:prSet/>
      <dgm:spPr/>
      <dgm:t>
        <a:bodyPr/>
        <a:lstStyle/>
        <a:p>
          <a:r>
            <a:rPr lang="en-US"/>
            <a:t>Research and download varying APIs </a:t>
          </a:r>
        </a:p>
      </dgm:t>
    </dgm:pt>
    <dgm:pt modelId="{0334B453-88BE-40D1-BA8C-4A61DF55F80B}" type="parTrans" cxnId="{D07FD53D-C262-46B6-B8AE-A1664C9B88DC}">
      <dgm:prSet/>
      <dgm:spPr/>
      <dgm:t>
        <a:bodyPr/>
        <a:lstStyle/>
        <a:p>
          <a:endParaRPr lang="en-US"/>
        </a:p>
      </dgm:t>
    </dgm:pt>
    <dgm:pt modelId="{1FF62D2B-68BE-408A-8411-6ED9890E6F07}" type="sibTrans" cxnId="{D07FD53D-C262-46B6-B8AE-A1664C9B88DC}">
      <dgm:prSet/>
      <dgm:spPr/>
      <dgm:t>
        <a:bodyPr/>
        <a:lstStyle/>
        <a:p>
          <a:endParaRPr lang="en-US"/>
        </a:p>
      </dgm:t>
    </dgm:pt>
    <dgm:pt modelId="{F4EA0513-5ABE-46D6-8AC4-9A9CF4DEC3D5}">
      <dgm:prSet/>
      <dgm:spPr/>
      <dgm:t>
        <a:bodyPr/>
        <a:lstStyle/>
        <a:p>
          <a:r>
            <a:rPr lang="en-US"/>
            <a:t>Research Sector Exchange Traded Funds (ETFs)</a:t>
          </a:r>
        </a:p>
      </dgm:t>
    </dgm:pt>
    <dgm:pt modelId="{8FBDDFFA-234E-4BB5-880D-E763AF6ECE46}" type="parTrans" cxnId="{9BA99299-686C-4D80-BEB4-1797243BDAF1}">
      <dgm:prSet/>
      <dgm:spPr/>
      <dgm:t>
        <a:bodyPr/>
        <a:lstStyle/>
        <a:p>
          <a:endParaRPr lang="en-US"/>
        </a:p>
      </dgm:t>
    </dgm:pt>
    <dgm:pt modelId="{24C0AC35-1A87-4CFA-83DA-4FA7E4F1AD97}" type="sibTrans" cxnId="{9BA99299-686C-4D80-BEB4-1797243BDAF1}">
      <dgm:prSet/>
      <dgm:spPr/>
      <dgm:t>
        <a:bodyPr/>
        <a:lstStyle/>
        <a:p>
          <a:endParaRPr lang="en-US"/>
        </a:p>
      </dgm:t>
    </dgm:pt>
    <dgm:pt modelId="{797B8388-C86D-4848-A9E9-C267ABB93E7A}">
      <dgm:prSet/>
      <dgm:spPr/>
      <dgm:t>
        <a:bodyPr/>
        <a:lstStyle/>
        <a:p>
          <a:r>
            <a:rPr lang="en-US"/>
            <a:t>Writing Python code using Jupyterlab, Pandas, yfinance, Plotly</a:t>
          </a:r>
        </a:p>
      </dgm:t>
    </dgm:pt>
    <dgm:pt modelId="{6D830749-A1FA-49B3-83E3-0A43EAAFAE03}" type="parTrans" cxnId="{C4968817-ABC1-475C-91C6-B7B54640C142}">
      <dgm:prSet/>
      <dgm:spPr/>
      <dgm:t>
        <a:bodyPr/>
        <a:lstStyle/>
        <a:p>
          <a:endParaRPr lang="en-US"/>
        </a:p>
      </dgm:t>
    </dgm:pt>
    <dgm:pt modelId="{4634EFA0-F1BE-499A-9AA6-EDEF6A10AAEB}" type="sibTrans" cxnId="{C4968817-ABC1-475C-91C6-B7B54640C142}">
      <dgm:prSet/>
      <dgm:spPr/>
      <dgm:t>
        <a:bodyPr/>
        <a:lstStyle/>
        <a:p>
          <a:endParaRPr lang="en-US"/>
        </a:p>
      </dgm:t>
    </dgm:pt>
    <dgm:pt modelId="{10106B8E-21B1-4BFD-92F3-5F7DC0EB0C8A}">
      <dgm:prSet/>
      <dgm:spPr/>
      <dgm:t>
        <a:bodyPr/>
        <a:lstStyle/>
        <a:p>
          <a:r>
            <a:rPr lang="en-US"/>
            <a:t>Test code against data to determine which methodologies are most successful historically </a:t>
          </a:r>
        </a:p>
      </dgm:t>
    </dgm:pt>
    <dgm:pt modelId="{F6165607-C67F-44E1-A6AB-EB7F6D26AA58}" type="parTrans" cxnId="{FFE1BA9A-B8E8-4EE7-816F-617D3C8D3D8A}">
      <dgm:prSet/>
      <dgm:spPr/>
      <dgm:t>
        <a:bodyPr/>
        <a:lstStyle/>
        <a:p>
          <a:endParaRPr lang="en-US"/>
        </a:p>
      </dgm:t>
    </dgm:pt>
    <dgm:pt modelId="{7ED1BD27-E0E6-4E1B-9792-806A95FA702C}" type="sibTrans" cxnId="{FFE1BA9A-B8E8-4EE7-816F-617D3C8D3D8A}">
      <dgm:prSet/>
      <dgm:spPr/>
      <dgm:t>
        <a:bodyPr/>
        <a:lstStyle/>
        <a:p>
          <a:endParaRPr lang="en-US"/>
        </a:p>
      </dgm:t>
    </dgm:pt>
    <dgm:pt modelId="{30FE7220-E722-405F-A591-977D4FFBD901}">
      <dgm:prSet/>
      <dgm:spPr/>
      <dgm:t>
        <a:bodyPr/>
        <a:lstStyle/>
        <a:p>
          <a:r>
            <a:rPr lang="en-US"/>
            <a:t>Create the basic structure for an Algorithmic Trader</a:t>
          </a:r>
        </a:p>
      </dgm:t>
    </dgm:pt>
    <dgm:pt modelId="{920A0AA6-A799-40FE-ACB8-DA81B255D2B9}" type="parTrans" cxnId="{1A1713D3-85E6-46E0-80BF-CA57FF8B14DA}">
      <dgm:prSet/>
      <dgm:spPr/>
      <dgm:t>
        <a:bodyPr/>
        <a:lstStyle/>
        <a:p>
          <a:endParaRPr lang="en-US"/>
        </a:p>
      </dgm:t>
    </dgm:pt>
    <dgm:pt modelId="{276B7B43-AEA7-4592-AE44-F6F7CA025D48}" type="sibTrans" cxnId="{1A1713D3-85E6-46E0-80BF-CA57FF8B14DA}">
      <dgm:prSet/>
      <dgm:spPr/>
      <dgm:t>
        <a:bodyPr/>
        <a:lstStyle/>
        <a:p>
          <a:endParaRPr lang="en-US"/>
        </a:p>
      </dgm:t>
    </dgm:pt>
    <dgm:pt modelId="{35BE2075-057B-4CC1-82BF-6E5570D11A73}" type="pres">
      <dgm:prSet presAssocID="{5412E732-C77F-49BC-BCDE-C0FD12BD7E34}" presName="root" presStyleCnt="0">
        <dgm:presLayoutVars>
          <dgm:dir/>
          <dgm:resizeHandles val="exact"/>
        </dgm:presLayoutVars>
      </dgm:prSet>
      <dgm:spPr/>
    </dgm:pt>
    <dgm:pt modelId="{82E5F6B6-0E2F-4386-A9B8-1901C7340467}" type="pres">
      <dgm:prSet presAssocID="{5412E732-C77F-49BC-BCDE-C0FD12BD7E34}" presName="container" presStyleCnt="0">
        <dgm:presLayoutVars>
          <dgm:dir/>
          <dgm:resizeHandles val="exact"/>
        </dgm:presLayoutVars>
      </dgm:prSet>
      <dgm:spPr/>
    </dgm:pt>
    <dgm:pt modelId="{6DECA313-747A-4D52-AA1F-481C6AC95443}" type="pres">
      <dgm:prSet presAssocID="{5F828DFE-C86C-4496-99B0-E3F36FC70CF9}" presName="compNode" presStyleCnt="0"/>
      <dgm:spPr/>
    </dgm:pt>
    <dgm:pt modelId="{B7F8E45D-CEAC-4E6B-BC8F-20F0BF20F712}" type="pres">
      <dgm:prSet presAssocID="{5F828DFE-C86C-4496-99B0-E3F36FC70CF9}" presName="iconBgRect" presStyleLbl="bgShp" presStyleIdx="0" presStyleCnt="6"/>
      <dgm:spPr/>
    </dgm:pt>
    <dgm:pt modelId="{59059FCD-F632-4A0B-8674-8FA94554A67E}" type="pres">
      <dgm:prSet presAssocID="{5F828DFE-C86C-4496-99B0-E3F36FC70CF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E07EEB30-2DCA-4816-9162-021E1B77D552}" type="pres">
      <dgm:prSet presAssocID="{5F828DFE-C86C-4496-99B0-E3F36FC70CF9}" presName="spaceRect" presStyleCnt="0"/>
      <dgm:spPr/>
    </dgm:pt>
    <dgm:pt modelId="{52811DA3-C5A0-4FCB-BBC4-800D5CD88067}" type="pres">
      <dgm:prSet presAssocID="{5F828DFE-C86C-4496-99B0-E3F36FC70CF9}" presName="textRect" presStyleLbl="revTx" presStyleIdx="0" presStyleCnt="6">
        <dgm:presLayoutVars>
          <dgm:chMax val="1"/>
          <dgm:chPref val="1"/>
        </dgm:presLayoutVars>
      </dgm:prSet>
      <dgm:spPr/>
    </dgm:pt>
    <dgm:pt modelId="{BB69C765-0928-4D2C-A46D-B01A0256D819}" type="pres">
      <dgm:prSet presAssocID="{F67E5953-ADF4-4447-9A5E-72B93DF3934A}" presName="sibTrans" presStyleLbl="sibTrans2D1" presStyleIdx="0" presStyleCnt="0"/>
      <dgm:spPr/>
    </dgm:pt>
    <dgm:pt modelId="{4B2FE8FF-FDFD-4E47-8E59-93BADA4199BB}" type="pres">
      <dgm:prSet presAssocID="{7C39E33B-FA44-4104-BF5A-9D16728C24BF}" presName="compNode" presStyleCnt="0"/>
      <dgm:spPr/>
    </dgm:pt>
    <dgm:pt modelId="{2E2AD87A-A417-435A-B427-BDB4D7AD462B}" type="pres">
      <dgm:prSet presAssocID="{7C39E33B-FA44-4104-BF5A-9D16728C24BF}" presName="iconBgRect" presStyleLbl="bgShp" presStyleIdx="1" presStyleCnt="6"/>
      <dgm:spPr/>
    </dgm:pt>
    <dgm:pt modelId="{62BBA0A1-F6FF-4D85-A8A6-34B450030B00}" type="pres">
      <dgm:prSet presAssocID="{7C39E33B-FA44-4104-BF5A-9D16728C24B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wnload from cloud"/>
        </a:ext>
      </dgm:extLst>
    </dgm:pt>
    <dgm:pt modelId="{D3C54255-D4A5-407A-B139-3E01E52BFBD8}" type="pres">
      <dgm:prSet presAssocID="{7C39E33B-FA44-4104-BF5A-9D16728C24BF}" presName="spaceRect" presStyleCnt="0"/>
      <dgm:spPr/>
    </dgm:pt>
    <dgm:pt modelId="{CDD513E7-52DC-400A-9F30-D6D1DC89E13F}" type="pres">
      <dgm:prSet presAssocID="{7C39E33B-FA44-4104-BF5A-9D16728C24BF}" presName="textRect" presStyleLbl="revTx" presStyleIdx="1" presStyleCnt="6">
        <dgm:presLayoutVars>
          <dgm:chMax val="1"/>
          <dgm:chPref val="1"/>
        </dgm:presLayoutVars>
      </dgm:prSet>
      <dgm:spPr/>
    </dgm:pt>
    <dgm:pt modelId="{D53E122A-AD2D-4C3C-81F0-1F379C2DDD8E}" type="pres">
      <dgm:prSet presAssocID="{1FF62D2B-68BE-408A-8411-6ED9890E6F07}" presName="sibTrans" presStyleLbl="sibTrans2D1" presStyleIdx="0" presStyleCnt="0"/>
      <dgm:spPr/>
    </dgm:pt>
    <dgm:pt modelId="{EC39736A-8110-41B9-A3D4-CF8FDC41CA3F}" type="pres">
      <dgm:prSet presAssocID="{F4EA0513-5ABE-46D6-8AC4-9A9CF4DEC3D5}" presName="compNode" presStyleCnt="0"/>
      <dgm:spPr/>
    </dgm:pt>
    <dgm:pt modelId="{2A993AE6-780E-45F0-ABE4-546280468083}" type="pres">
      <dgm:prSet presAssocID="{F4EA0513-5ABE-46D6-8AC4-9A9CF4DEC3D5}" presName="iconBgRect" presStyleLbl="bgShp" presStyleIdx="2" presStyleCnt="6"/>
      <dgm:spPr/>
    </dgm:pt>
    <dgm:pt modelId="{91EB366E-1709-4E67-A429-02FE071D9033}" type="pres">
      <dgm:prSet presAssocID="{F4EA0513-5ABE-46D6-8AC4-9A9CF4DEC3D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CCDE7D94-7CD8-46AA-93FB-17A94C95C2CB}" type="pres">
      <dgm:prSet presAssocID="{F4EA0513-5ABE-46D6-8AC4-9A9CF4DEC3D5}" presName="spaceRect" presStyleCnt="0"/>
      <dgm:spPr/>
    </dgm:pt>
    <dgm:pt modelId="{D9C2C253-095C-4003-88FC-4669B8B995C5}" type="pres">
      <dgm:prSet presAssocID="{F4EA0513-5ABE-46D6-8AC4-9A9CF4DEC3D5}" presName="textRect" presStyleLbl="revTx" presStyleIdx="2" presStyleCnt="6">
        <dgm:presLayoutVars>
          <dgm:chMax val="1"/>
          <dgm:chPref val="1"/>
        </dgm:presLayoutVars>
      </dgm:prSet>
      <dgm:spPr/>
    </dgm:pt>
    <dgm:pt modelId="{3BDB4601-3C21-4555-8F46-E31204DDF4C7}" type="pres">
      <dgm:prSet presAssocID="{24C0AC35-1A87-4CFA-83DA-4FA7E4F1AD97}" presName="sibTrans" presStyleLbl="sibTrans2D1" presStyleIdx="0" presStyleCnt="0"/>
      <dgm:spPr/>
    </dgm:pt>
    <dgm:pt modelId="{E8898C80-D0DF-4F73-846D-86BD41444EAB}" type="pres">
      <dgm:prSet presAssocID="{797B8388-C86D-4848-A9E9-C267ABB93E7A}" presName="compNode" presStyleCnt="0"/>
      <dgm:spPr/>
    </dgm:pt>
    <dgm:pt modelId="{73F107DB-6237-411C-8848-D260D54374C0}" type="pres">
      <dgm:prSet presAssocID="{797B8388-C86D-4848-A9E9-C267ABB93E7A}" presName="iconBgRect" presStyleLbl="bgShp" presStyleIdx="3" presStyleCnt="6"/>
      <dgm:spPr/>
    </dgm:pt>
    <dgm:pt modelId="{C81C3DB2-8D43-41ED-8053-EECBFC4B915F}" type="pres">
      <dgm:prSet presAssocID="{797B8388-C86D-4848-A9E9-C267ABB93E7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anda"/>
        </a:ext>
      </dgm:extLst>
    </dgm:pt>
    <dgm:pt modelId="{589443FB-746F-4866-A234-98CFE520C326}" type="pres">
      <dgm:prSet presAssocID="{797B8388-C86D-4848-A9E9-C267ABB93E7A}" presName="spaceRect" presStyleCnt="0"/>
      <dgm:spPr/>
    </dgm:pt>
    <dgm:pt modelId="{65AA7881-8651-4098-BAD1-9483C02645ED}" type="pres">
      <dgm:prSet presAssocID="{797B8388-C86D-4848-A9E9-C267ABB93E7A}" presName="textRect" presStyleLbl="revTx" presStyleIdx="3" presStyleCnt="6">
        <dgm:presLayoutVars>
          <dgm:chMax val="1"/>
          <dgm:chPref val="1"/>
        </dgm:presLayoutVars>
      </dgm:prSet>
      <dgm:spPr/>
    </dgm:pt>
    <dgm:pt modelId="{E28F9CBF-765F-48AE-8947-A319EC0F99D2}" type="pres">
      <dgm:prSet presAssocID="{4634EFA0-F1BE-499A-9AA6-EDEF6A10AAEB}" presName="sibTrans" presStyleLbl="sibTrans2D1" presStyleIdx="0" presStyleCnt="0"/>
      <dgm:spPr/>
    </dgm:pt>
    <dgm:pt modelId="{2750ABD6-3B99-4FB3-AF35-6F64EB2AB660}" type="pres">
      <dgm:prSet presAssocID="{10106B8E-21B1-4BFD-92F3-5F7DC0EB0C8A}" presName="compNode" presStyleCnt="0"/>
      <dgm:spPr/>
    </dgm:pt>
    <dgm:pt modelId="{8E8E7F7E-C490-49F9-B962-D3551B2C9A2F}" type="pres">
      <dgm:prSet presAssocID="{10106B8E-21B1-4BFD-92F3-5F7DC0EB0C8A}" presName="iconBgRect" presStyleLbl="bgShp" presStyleIdx="4" presStyleCnt="6"/>
      <dgm:spPr/>
    </dgm:pt>
    <dgm:pt modelId="{E20900B6-8CBF-45A7-BF61-1A0918FBBB16}" type="pres">
      <dgm:prSet presAssocID="{10106B8E-21B1-4BFD-92F3-5F7DC0EB0C8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7AB440F7-D14B-4E8E-82EC-5DB29D9E2530}" type="pres">
      <dgm:prSet presAssocID="{10106B8E-21B1-4BFD-92F3-5F7DC0EB0C8A}" presName="spaceRect" presStyleCnt="0"/>
      <dgm:spPr/>
    </dgm:pt>
    <dgm:pt modelId="{6EB39342-EF87-4452-A0F2-92D5504E19A6}" type="pres">
      <dgm:prSet presAssocID="{10106B8E-21B1-4BFD-92F3-5F7DC0EB0C8A}" presName="textRect" presStyleLbl="revTx" presStyleIdx="4" presStyleCnt="6">
        <dgm:presLayoutVars>
          <dgm:chMax val="1"/>
          <dgm:chPref val="1"/>
        </dgm:presLayoutVars>
      </dgm:prSet>
      <dgm:spPr/>
    </dgm:pt>
    <dgm:pt modelId="{5677AA90-53E8-4F97-B03B-AEFB45F77208}" type="pres">
      <dgm:prSet presAssocID="{7ED1BD27-E0E6-4E1B-9792-806A95FA702C}" presName="sibTrans" presStyleLbl="sibTrans2D1" presStyleIdx="0" presStyleCnt="0"/>
      <dgm:spPr/>
    </dgm:pt>
    <dgm:pt modelId="{EFBAD33F-24BA-40D8-BE93-82472219E51F}" type="pres">
      <dgm:prSet presAssocID="{30FE7220-E722-405F-A591-977D4FFBD901}" presName="compNode" presStyleCnt="0"/>
      <dgm:spPr/>
    </dgm:pt>
    <dgm:pt modelId="{CA502152-3CB2-4DEE-99FB-975D4A9420F3}" type="pres">
      <dgm:prSet presAssocID="{30FE7220-E722-405F-A591-977D4FFBD901}" presName="iconBgRect" presStyleLbl="bgShp" presStyleIdx="5" presStyleCnt="6"/>
      <dgm:spPr/>
    </dgm:pt>
    <dgm:pt modelId="{33B6249A-9D17-4634-9F79-0DF1716D78E7}" type="pres">
      <dgm:prSet presAssocID="{30FE7220-E722-405F-A591-977D4FFBD90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ead with Gears"/>
        </a:ext>
      </dgm:extLst>
    </dgm:pt>
    <dgm:pt modelId="{0BA27EC9-FA4B-4084-9410-390F30BEC5D3}" type="pres">
      <dgm:prSet presAssocID="{30FE7220-E722-405F-A591-977D4FFBD901}" presName="spaceRect" presStyleCnt="0"/>
      <dgm:spPr/>
    </dgm:pt>
    <dgm:pt modelId="{EF132EE9-41F2-4978-9EBF-2B2550F410AF}" type="pres">
      <dgm:prSet presAssocID="{30FE7220-E722-405F-A591-977D4FFBD901}" presName="textRect" presStyleLbl="revTx" presStyleIdx="5" presStyleCnt="6">
        <dgm:presLayoutVars>
          <dgm:chMax val="1"/>
          <dgm:chPref val="1"/>
        </dgm:presLayoutVars>
      </dgm:prSet>
      <dgm:spPr/>
    </dgm:pt>
  </dgm:ptLst>
  <dgm:cxnLst>
    <dgm:cxn modelId="{C4968817-ABC1-475C-91C6-B7B54640C142}" srcId="{5412E732-C77F-49BC-BCDE-C0FD12BD7E34}" destId="{797B8388-C86D-4848-A9E9-C267ABB93E7A}" srcOrd="3" destOrd="0" parTransId="{6D830749-A1FA-49B3-83E3-0A43EAAFAE03}" sibTransId="{4634EFA0-F1BE-499A-9AA6-EDEF6A10AAEB}"/>
    <dgm:cxn modelId="{D07FD53D-C262-46B6-B8AE-A1664C9B88DC}" srcId="{5412E732-C77F-49BC-BCDE-C0FD12BD7E34}" destId="{7C39E33B-FA44-4104-BF5A-9D16728C24BF}" srcOrd="1" destOrd="0" parTransId="{0334B453-88BE-40D1-BA8C-4A61DF55F80B}" sibTransId="{1FF62D2B-68BE-408A-8411-6ED9890E6F07}"/>
    <dgm:cxn modelId="{D4FFE13F-EAC5-408E-B45C-F562E21C6106}" type="presOf" srcId="{10106B8E-21B1-4BFD-92F3-5F7DC0EB0C8A}" destId="{6EB39342-EF87-4452-A0F2-92D5504E19A6}" srcOrd="0" destOrd="0" presId="urn:microsoft.com/office/officeart/2018/2/layout/IconCircleList"/>
    <dgm:cxn modelId="{8F940E69-6A7C-4B8F-8AA3-79E8CCDB691C}" type="presOf" srcId="{5F828DFE-C86C-4496-99B0-E3F36FC70CF9}" destId="{52811DA3-C5A0-4FCB-BBC4-800D5CD88067}" srcOrd="0" destOrd="0" presId="urn:microsoft.com/office/officeart/2018/2/layout/IconCircleList"/>
    <dgm:cxn modelId="{9C8BF64A-9894-4191-8780-C92516C96683}" type="presOf" srcId="{24C0AC35-1A87-4CFA-83DA-4FA7E4F1AD97}" destId="{3BDB4601-3C21-4555-8F46-E31204DDF4C7}" srcOrd="0" destOrd="0" presId="urn:microsoft.com/office/officeart/2018/2/layout/IconCircleList"/>
    <dgm:cxn modelId="{D8A25D4C-0AC0-428D-9F44-A43A7AE2A658}" type="presOf" srcId="{F67E5953-ADF4-4447-9A5E-72B93DF3934A}" destId="{BB69C765-0928-4D2C-A46D-B01A0256D819}" srcOrd="0" destOrd="0" presId="urn:microsoft.com/office/officeart/2018/2/layout/IconCircleList"/>
    <dgm:cxn modelId="{C06A484E-E82E-46D2-B9EB-2E03A3DADACF}" srcId="{5412E732-C77F-49BC-BCDE-C0FD12BD7E34}" destId="{5F828DFE-C86C-4496-99B0-E3F36FC70CF9}" srcOrd="0" destOrd="0" parTransId="{CB7C1E3C-43E7-40BF-85DE-A1E69E1C4145}" sibTransId="{F67E5953-ADF4-4447-9A5E-72B93DF3934A}"/>
    <dgm:cxn modelId="{EB2F4571-9EEA-49AF-A4A7-ADF08B95567E}" type="presOf" srcId="{7C39E33B-FA44-4104-BF5A-9D16728C24BF}" destId="{CDD513E7-52DC-400A-9F30-D6D1DC89E13F}" srcOrd="0" destOrd="0" presId="urn:microsoft.com/office/officeart/2018/2/layout/IconCircleList"/>
    <dgm:cxn modelId="{937ACD7C-31E4-4520-A420-152D098D083C}" type="presOf" srcId="{7ED1BD27-E0E6-4E1B-9792-806A95FA702C}" destId="{5677AA90-53E8-4F97-B03B-AEFB45F77208}" srcOrd="0" destOrd="0" presId="urn:microsoft.com/office/officeart/2018/2/layout/IconCircleList"/>
    <dgm:cxn modelId="{4023F889-3AFF-4780-A13C-E1158CFCD1D2}" type="presOf" srcId="{30FE7220-E722-405F-A591-977D4FFBD901}" destId="{EF132EE9-41F2-4978-9EBF-2B2550F410AF}" srcOrd="0" destOrd="0" presId="urn:microsoft.com/office/officeart/2018/2/layout/IconCircleList"/>
    <dgm:cxn modelId="{5254AB94-CD28-46D4-9DA6-062C4739380A}" type="presOf" srcId="{797B8388-C86D-4848-A9E9-C267ABB93E7A}" destId="{65AA7881-8651-4098-BAD1-9483C02645ED}" srcOrd="0" destOrd="0" presId="urn:microsoft.com/office/officeart/2018/2/layout/IconCircleList"/>
    <dgm:cxn modelId="{D96EF496-F332-49F4-B85E-020269933379}" type="presOf" srcId="{5412E732-C77F-49BC-BCDE-C0FD12BD7E34}" destId="{35BE2075-057B-4CC1-82BF-6E5570D11A73}" srcOrd="0" destOrd="0" presId="urn:microsoft.com/office/officeart/2018/2/layout/IconCircleList"/>
    <dgm:cxn modelId="{9BA99299-686C-4D80-BEB4-1797243BDAF1}" srcId="{5412E732-C77F-49BC-BCDE-C0FD12BD7E34}" destId="{F4EA0513-5ABE-46D6-8AC4-9A9CF4DEC3D5}" srcOrd="2" destOrd="0" parTransId="{8FBDDFFA-234E-4BB5-880D-E763AF6ECE46}" sibTransId="{24C0AC35-1A87-4CFA-83DA-4FA7E4F1AD97}"/>
    <dgm:cxn modelId="{FFE1BA9A-B8E8-4EE7-816F-617D3C8D3D8A}" srcId="{5412E732-C77F-49BC-BCDE-C0FD12BD7E34}" destId="{10106B8E-21B1-4BFD-92F3-5F7DC0EB0C8A}" srcOrd="4" destOrd="0" parTransId="{F6165607-C67F-44E1-A6AB-EB7F6D26AA58}" sibTransId="{7ED1BD27-E0E6-4E1B-9792-806A95FA702C}"/>
    <dgm:cxn modelId="{E14001B7-F78B-41D9-BE8E-F0AC4C761033}" type="presOf" srcId="{F4EA0513-5ABE-46D6-8AC4-9A9CF4DEC3D5}" destId="{D9C2C253-095C-4003-88FC-4669B8B995C5}" srcOrd="0" destOrd="0" presId="urn:microsoft.com/office/officeart/2018/2/layout/IconCircleList"/>
    <dgm:cxn modelId="{1A1713D3-85E6-46E0-80BF-CA57FF8B14DA}" srcId="{5412E732-C77F-49BC-BCDE-C0FD12BD7E34}" destId="{30FE7220-E722-405F-A591-977D4FFBD901}" srcOrd="5" destOrd="0" parTransId="{920A0AA6-A799-40FE-ACB8-DA81B255D2B9}" sibTransId="{276B7B43-AEA7-4592-AE44-F6F7CA025D48}"/>
    <dgm:cxn modelId="{586AAAD6-AC50-4D6A-B8AA-C3BEB520FD0F}" type="presOf" srcId="{1FF62D2B-68BE-408A-8411-6ED9890E6F07}" destId="{D53E122A-AD2D-4C3C-81F0-1F379C2DDD8E}" srcOrd="0" destOrd="0" presId="urn:microsoft.com/office/officeart/2018/2/layout/IconCircleList"/>
    <dgm:cxn modelId="{7549BCE6-09CC-4C72-8D50-97C984536F81}" type="presOf" srcId="{4634EFA0-F1BE-499A-9AA6-EDEF6A10AAEB}" destId="{E28F9CBF-765F-48AE-8947-A319EC0F99D2}" srcOrd="0" destOrd="0" presId="urn:microsoft.com/office/officeart/2018/2/layout/IconCircleList"/>
    <dgm:cxn modelId="{F377F35D-B64F-4CAD-BDC1-235C4648F2C8}" type="presParOf" srcId="{35BE2075-057B-4CC1-82BF-6E5570D11A73}" destId="{82E5F6B6-0E2F-4386-A9B8-1901C7340467}" srcOrd="0" destOrd="0" presId="urn:microsoft.com/office/officeart/2018/2/layout/IconCircleList"/>
    <dgm:cxn modelId="{7DE67E38-4399-434D-A7B5-F1D2F9456EA1}" type="presParOf" srcId="{82E5F6B6-0E2F-4386-A9B8-1901C7340467}" destId="{6DECA313-747A-4D52-AA1F-481C6AC95443}" srcOrd="0" destOrd="0" presId="urn:microsoft.com/office/officeart/2018/2/layout/IconCircleList"/>
    <dgm:cxn modelId="{576F6F8F-6945-4245-97F1-222B5B6BADD8}" type="presParOf" srcId="{6DECA313-747A-4D52-AA1F-481C6AC95443}" destId="{B7F8E45D-CEAC-4E6B-BC8F-20F0BF20F712}" srcOrd="0" destOrd="0" presId="urn:microsoft.com/office/officeart/2018/2/layout/IconCircleList"/>
    <dgm:cxn modelId="{5237B75C-C3A1-47B5-AB99-0F7F5C306314}" type="presParOf" srcId="{6DECA313-747A-4D52-AA1F-481C6AC95443}" destId="{59059FCD-F632-4A0B-8674-8FA94554A67E}" srcOrd="1" destOrd="0" presId="urn:microsoft.com/office/officeart/2018/2/layout/IconCircleList"/>
    <dgm:cxn modelId="{18292BC4-DA8D-4E6A-80F5-74C3FD973C67}" type="presParOf" srcId="{6DECA313-747A-4D52-AA1F-481C6AC95443}" destId="{E07EEB30-2DCA-4816-9162-021E1B77D552}" srcOrd="2" destOrd="0" presId="urn:microsoft.com/office/officeart/2018/2/layout/IconCircleList"/>
    <dgm:cxn modelId="{2225CAAD-CD31-41E9-A6D1-94AA014BE782}" type="presParOf" srcId="{6DECA313-747A-4D52-AA1F-481C6AC95443}" destId="{52811DA3-C5A0-4FCB-BBC4-800D5CD88067}" srcOrd="3" destOrd="0" presId="urn:microsoft.com/office/officeart/2018/2/layout/IconCircleList"/>
    <dgm:cxn modelId="{B1F1CF93-A633-4D9E-B705-8F84103A014F}" type="presParOf" srcId="{82E5F6B6-0E2F-4386-A9B8-1901C7340467}" destId="{BB69C765-0928-4D2C-A46D-B01A0256D819}" srcOrd="1" destOrd="0" presId="urn:microsoft.com/office/officeart/2018/2/layout/IconCircleList"/>
    <dgm:cxn modelId="{81DBE2AF-A1C5-416F-BD35-EB42C169342D}" type="presParOf" srcId="{82E5F6B6-0E2F-4386-A9B8-1901C7340467}" destId="{4B2FE8FF-FDFD-4E47-8E59-93BADA4199BB}" srcOrd="2" destOrd="0" presId="urn:microsoft.com/office/officeart/2018/2/layout/IconCircleList"/>
    <dgm:cxn modelId="{96320FEE-FF94-4EAE-A728-701E10310FB3}" type="presParOf" srcId="{4B2FE8FF-FDFD-4E47-8E59-93BADA4199BB}" destId="{2E2AD87A-A417-435A-B427-BDB4D7AD462B}" srcOrd="0" destOrd="0" presId="urn:microsoft.com/office/officeart/2018/2/layout/IconCircleList"/>
    <dgm:cxn modelId="{1AF5461E-67EC-4AA2-9D3C-303660D96782}" type="presParOf" srcId="{4B2FE8FF-FDFD-4E47-8E59-93BADA4199BB}" destId="{62BBA0A1-F6FF-4D85-A8A6-34B450030B00}" srcOrd="1" destOrd="0" presId="urn:microsoft.com/office/officeart/2018/2/layout/IconCircleList"/>
    <dgm:cxn modelId="{97718041-BFA4-4C47-87BE-81A79DB2C7F3}" type="presParOf" srcId="{4B2FE8FF-FDFD-4E47-8E59-93BADA4199BB}" destId="{D3C54255-D4A5-407A-B139-3E01E52BFBD8}" srcOrd="2" destOrd="0" presId="urn:microsoft.com/office/officeart/2018/2/layout/IconCircleList"/>
    <dgm:cxn modelId="{8A31B3CE-E61F-472B-8DAB-81F77A3513B1}" type="presParOf" srcId="{4B2FE8FF-FDFD-4E47-8E59-93BADA4199BB}" destId="{CDD513E7-52DC-400A-9F30-D6D1DC89E13F}" srcOrd="3" destOrd="0" presId="urn:microsoft.com/office/officeart/2018/2/layout/IconCircleList"/>
    <dgm:cxn modelId="{FC7E0651-9C09-4F10-84B3-3FEEE3086AE1}" type="presParOf" srcId="{82E5F6B6-0E2F-4386-A9B8-1901C7340467}" destId="{D53E122A-AD2D-4C3C-81F0-1F379C2DDD8E}" srcOrd="3" destOrd="0" presId="urn:microsoft.com/office/officeart/2018/2/layout/IconCircleList"/>
    <dgm:cxn modelId="{00FC8BB3-3543-4BBF-8BB9-0013CE414A7D}" type="presParOf" srcId="{82E5F6B6-0E2F-4386-A9B8-1901C7340467}" destId="{EC39736A-8110-41B9-A3D4-CF8FDC41CA3F}" srcOrd="4" destOrd="0" presId="urn:microsoft.com/office/officeart/2018/2/layout/IconCircleList"/>
    <dgm:cxn modelId="{2DF92083-B741-4564-9575-5E15CC7900AF}" type="presParOf" srcId="{EC39736A-8110-41B9-A3D4-CF8FDC41CA3F}" destId="{2A993AE6-780E-45F0-ABE4-546280468083}" srcOrd="0" destOrd="0" presId="urn:microsoft.com/office/officeart/2018/2/layout/IconCircleList"/>
    <dgm:cxn modelId="{DC881C8D-570E-4663-853D-7CF1C4097B3E}" type="presParOf" srcId="{EC39736A-8110-41B9-A3D4-CF8FDC41CA3F}" destId="{91EB366E-1709-4E67-A429-02FE071D9033}" srcOrd="1" destOrd="0" presId="urn:microsoft.com/office/officeart/2018/2/layout/IconCircleList"/>
    <dgm:cxn modelId="{9A65CB25-3F03-414B-86CF-7DEA9471C5AD}" type="presParOf" srcId="{EC39736A-8110-41B9-A3D4-CF8FDC41CA3F}" destId="{CCDE7D94-7CD8-46AA-93FB-17A94C95C2CB}" srcOrd="2" destOrd="0" presId="urn:microsoft.com/office/officeart/2018/2/layout/IconCircleList"/>
    <dgm:cxn modelId="{8B046612-DD8F-4B36-974B-81CC09C98B28}" type="presParOf" srcId="{EC39736A-8110-41B9-A3D4-CF8FDC41CA3F}" destId="{D9C2C253-095C-4003-88FC-4669B8B995C5}" srcOrd="3" destOrd="0" presId="urn:microsoft.com/office/officeart/2018/2/layout/IconCircleList"/>
    <dgm:cxn modelId="{862FFD21-360C-435E-AA84-A65D70C6329B}" type="presParOf" srcId="{82E5F6B6-0E2F-4386-A9B8-1901C7340467}" destId="{3BDB4601-3C21-4555-8F46-E31204DDF4C7}" srcOrd="5" destOrd="0" presId="urn:microsoft.com/office/officeart/2018/2/layout/IconCircleList"/>
    <dgm:cxn modelId="{F1EBB88E-F830-46B1-9482-EDDDD755ED01}" type="presParOf" srcId="{82E5F6B6-0E2F-4386-A9B8-1901C7340467}" destId="{E8898C80-D0DF-4F73-846D-86BD41444EAB}" srcOrd="6" destOrd="0" presId="urn:microsoft.com/office/officeart/2018/2/layout/IconCircleList"/>
    <dgm:cxn modelId="{29271B5C-0278-4284-B0FC-258405AEF1B3}" type="presParOf" srcId="{E8898C80-D0DF-4F73-846D-86BD41444EAB}" destId="{73F107DB-6237-411C-8848-D260D54374C0}" srcOrd="0" destOrd="0" presId="urn:microsoft.com/office/officeart/2018/2/layout/IconCircleList"/>
    <dgm:cxn modelId="{AE6A9427-2CDA-4FDA-AEC1-D468445190BE}" type="presParOf" srcId="{E8898C80-D0DF-4F73-846D-86BD41444EAB}" destId="{C81C3DB2-8D43-41ED-8053-EECBFC4B915F}" srcOrd="1" destOrd="0" presId="urn:microsoft.com/office/officeart/2018/2/layout/IconCircleList"/>
    <dgm:cxn modelId="{31FC4189-B968-4C61-AC70-399AC5C7790C}" type="presParOf" srcId="{E8898C80-D0DF-4F73-846D-86BD41444EAB}" destId="{589443FB-746F-4866-A234-98CFE520C326}" srcOrd="2" destOrd="0" presId="urn:microsoft.com/office/officeart/2018/2/layout/IconCircleList"/>
    <dgm:cxn modelId="{BB0A6C81-BD30-4B31-90D7-44203566C7A4}" type="presParOf" srcId="{E8898C80-D0DF-4F73-846D-86BD41444EAB}" destId="{65AA7881-8651-4098-BAD1-9483C02645ED}" srcOrd="3" destOrd="0" presId="urn:microsoft.com/office/officeart/2018/2/layout/IconCircleList"/>
    <dgm:cxn modelId="{C3E2073C-AA33-41EE-9016-AF63924415EE}" type="presParOf" srcId="{82E5F6B6-0E2F-4386-A9B8-1901C7340467}" destId="{E28F9CBF-765F-48AE-8947-A319EC0F99D2}" srcOrd="7" destOrd="0" presId="urn:microsoft.com/office/officeart/2018/2/layout/IconCircleList"/>
    <dgm:cxn modelId="{DF10041C-F860-41EB-AA75-9250488DE947}" type="presParOf" srcId="{82E5F6B6-0E2F-4386-A9B8-1901C7340467}" destId="{2750ABD6-3B99-4FB3-AF35-6F64EB2AB660}" srcOrd="8" destOrd="0" presId="urn:microsoft.com/office/officeart/2018/2/layout/IconCircleList"/>
    <dgm:cxn modelId="{CF797D58-ABA4-4FAA-861A-0CCC95FA792B}" type="presParOf" srcId="{2750ABD6-3B99-4FB3-AF35-6F64EB2AB660}" destId="{8E8E7F7E-C490-49F9-B962-D3551B2C9A2F}" srcOrd="0" destOrd="0" presId="urn:microsoft.com/office/officeart/2018/2/layout/IconCircleList"/>
    <dgm:cxn modelId="{2D517E3B-2A1B-4CD4-BD7D-B459000F83F5}" type="presParOf" srcId="{2750ABD6-3B99-4FB3-AF35-6F64EB2AB660}" destId="{E20900B6-8CBF-45A7-BF61-1A0918FBBB16}" srcOrd="1" destOrd="0" presId="urn:microsoft.com/office/officeart/2018/2/layout/IconCircleList"/>
    <dgm:cxn modelId="{C3184528-5AC3-466C-9140-61CC26FF403D}" type="presParOf" srcId="{2750ABD6-3B99-4FB3-AF35-6F64EB2AB660}" destId="{7AB440F7-D14B-4E8E-82EC-5DB29D9E2530}" srcOrd="2" destOrd="0" presId="urn:microsoft.com/office/officeart/2018/2/layout/IconCircleList"/>
    <dgm:cxn modelId="{A34C4BAA-2674-4EF9-8CEB-3D3AF9227E91}" type="presParOf" srcId="{2750ABD6-3B99-4FB3-AF35-6F64EB2AB660}" destId="{6EB39342-EF87-4452-A0F2-92D5504E19A6}" srcOrd="3" destOrd="0" presId="urn:microsoft.com/office/officeart/2018/2/layout/IconCircleList"/>
    <dgm:cxn modelId="{A090F147-CB75-4A25-A690-3464B1296601}" type="presParOf" srcId="{82E5F6B6-0E2F-4386-A9B8-1901C7340467}" destId="{5677AA90-53E8-4F97-B03B-AEFB45F77208}" srcOrd="9" destOrd="0" presId="urn:microsoft.com/office/officeart/2018/2/layout/IconCircleList"/>
    <dgm:cxn modelId="{62B7CFC2-90F3-4E9B-A1B9-F33A3BCCD718}" type="presParOf" srcId="{82E5F6B6-0E2F-4386-A9B8-1901C7340467}" destId="{EFBAD33F-24BA-40D8-BE93-82472219E51F}" srcOrd="10" destOrd="0" presId="urn:microsoft.com/office/officeart/2018/2/layout/IconCircleList"/>
    <dgm:cxn modelId="{A5CB73F0-91F3-47DE-8F79-D77ADB3B9C46}" type="presParOf" srcId="{EFBAD33F-24BA-40D8-BE93-82472219E51F}" destId="{CA502152-3CB2-4DEE-99FB-975D4A9420F3}" srcOrd="0" destOrd="0" presId="urn:microsoft.com/office/officeart/2018/2/layout/IconCircleList"/>
    <dgm:cxn modelId="{54690F86-4220-4038-909A-AE84AA08F516}" type="presParOf" srcId="{EFBAD33F-24BA-40D8-BE93-82472219E51F}" destId="{33B6249A-9D17-4634-9F79-0DF1716D78E7}" srcOrd="1" destOrd="0" presId="urn:microsoft.com/office/officeart/2018/2/layout/IconCircleList"/>
    <dgm:cxn modelId="{AFE11F57-9AD5-4D43-87AF-A6C09378E81D}" type="presParOf" srcId="{EFBAD33F-24BA-40D8-BE93-82472219E51F}" destId="{0BA27EC9-FA4B-4084-9410-390F30BEC5D3}" srcOrd="2" destOrd="0" presId="urn:microsoft.com/office/officeart/2018/2/layout/IconCircleList"/>
    <dgm:cxn modelId="{3F5D815C-A316-466E-82D2-BC2E7ABDA95F}" type="presParOf" srcId="{EFBAD33F-24BA-40D8-BE93-82472219E51F}" destId="{EF132EE9-41F2-4978-9EBF-2B2550F410A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F8E45D-CEAC-4E6B-BC8F-20F0BF20F712}">
      <dsp:nvSpPr>
        <dsp:cNvPr id="0" name=""/>
        <dsp:cNvSpPr/>
      </dsp:nvSpPr>
      <dsp:spPr>
        <a:xfrm>
          <a:off x="1589906" y="58096"/>
          <a:ext cx="969957" cy="96995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059FCD-F632-4A0B-8674-8FA94554A67E}">
      <dsp:nvSpPr>
        <dsp:cNvPr id="0" name=""/>
        <dsp:cNvSpPr/>
      </dsp:nvSpPr>
      <dsp:spPr>
        <a:xfrm>
          <a:off x="1793597" y="261787"/>
          <a:ext cx="562575" cy="5625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811DA3-C5A0-4FCB-BBC4-800D5CD88067}">
      <dsp:nvSpPr>
        <dsp:cNvPr id="0" name=""/>
        <dsp:cNvSpPr/>
      </dsp:nvSpPr>
      <dsp:spPr>
        <a:xfrm>
          <a:off x="2767712" y="58096"/>
          <a:ext cx="2286328" cy="969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Learn about successful Trend Trading Methodologies</a:t>
          </a:r>
        </a:p>
      </dsp:txBody>
      <dsp:txXfrm>
        <a:off x="2767712" y="58096"/>
        <a:ext cx="2286328" cy="969957"/>
      </dsp:txXfrm>
    </dsp:sp>
    <dsp:sp modelId="{2E2AD87A-A417-435A-B427-BDB4D7AD462B}">
      <dsp:nvSpPr>
        <dsp:cNvPr id="0" name=""/>
        <dsp:cNvSpPr/>
      </dsp:nvSpPr>
      <dsp:spPr>
        <a:xfrm>
          <a:off x="5452415" y="58096"/>
          <a:ext cx="969957" cy="969957"/>
        </a:xfrm>
        <a:prstGeom prst="ellipse">
          <a:avLst/>
        </a:prstGeom>
        <a:solidFill>
          <a:schemeClr val="accent5">
            <a:hueOff val="302758"/>
            <a:satOff val="1974"/>
            <a:lumOff val="-588"/>
            <a:alphaOff val="0"/>
          </a:schemeClr>
        </a:solidFill>
        <a:ln>
          <a:noFill/>
        </a:ln>
        <a:effectLst/>
      </dsp:spPr>
      <dsp:style>
        <a:lnRef idx="0">
          <a:scrgbClr r="0" g="0" b="0"/>
        </a:lnRef>
        <a:fillRef idx="1">
          <a:scrgbClr r="0" g="0" b="0"/>
        </a:fillRef>
        <a:effectRef idx="0">
          <a:scrgbClr r="0" g="0" b="0"/>
        </a:effectRef>
        <a:fontRef idx="minor"/>
      </dsp:style>
    </dsp:sp>
    <dsp:sp modelId="{62BBA0A1-F6FF-4D85-A8A6-34B450030B00}">
      <dsp:nvSpPr>
        <dsp:cNvPr id="0" name=""/>
        <dsp:cNvSpPr/>
      </dsp:nvSpPr>
      <dsp:spPr>
        <a:xfrm>
          <a:off x="5656106" y="261787"/>
          <a:ext cx="562575" cy="5625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D513E7-52DC-400A-9F30-D6D1DC89E13F}">
      <dsp:nvSpPr>
        <dsp:cNvPr id="0" name=""/>
        <dsp:cNvSpPr/>
      </dsp:nvSpPr>
      <dsp:spPr>
        <a:xfrm>
          <a:off x="6630221" y="58096"/>
          <a:ext cx="2286328" cy="969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Research and download varying APIs </a:t>
          </a:r>
        </a:p>
      </dsp:txBody>
      <dsp:txXfrm>
        <a:off x="6630221" y="58096"/>
        <a:ext cx="2286328" cy="969957"/>
      </dsp:txXfrm>
    </dsp:sp>
    <dsp:sp modelId="{2A993AE6-780E-45F0-ABE4-546280468083}">
      <dsp:nvSpPr>
        <dsp:cNvPr id="0" name=""/>
        <dsp:cNvSpPr/>
      </dsp:nvSpPr>
      <dsp:spPr>
        <a:xfrm>
          <a:off x="1589906" y="1807494"/>
          <a:ext cx="969957" cy="969957"/>
        </a:xfrm>
        <a:prstGeom prst="ellipse">
          <a:avLst/>
        </a:prstGeom>
        <a:solidFill>
          <a:schemeClr val="accent5">
            <a:hueOff val="605515"/>
            <a:satOff val="3948"/>
            <a:lumOff val="-1176"/>
            <a:alphaOff val="0"/>
          </a:schemeClr>
        </a:solidFill>
        <a:ln>
          <a:noFill/>
        </a:ln>
        <a:effectLst/>
      </dsp:spPr>
      <dsp:style>
        <a:lnRef idx="0">
          <a:scrgbClr r="0" g="0" b="0"/>
        </a:lnRef>
        <a:fillRef idx="1">
          <a:scrgbClr r="0" g="0" b="0"/>
        </a:fillRef>
        <a:effectRef idx="0">
          <a:scrgbClr r="0" g="0" b="0"/>
        </a:effectRef>
        <a:fontRef idx="minor"/>
      </dsp:style>
    </dsp:sp>
    <dsp:sp modelId="{91EB366E-1709-4E67-A429-02FE071D9033}">
      <dsp:nvSpPr>
        <dsp:cNvPr id="0" name=""/>
        <dsp:cNvSpPr/>
      </dsp:nvSpPr>
      <dsp:spPr>
        <a:xfrm>
          <a:off x="1793597" y="2011185"/>
          <a:ext cx="562575" cy="5625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C2C253-095C-4003-88FC-4669B8B995C5}">
      <dsp:nvSpPr>
        <dsp:cNvPr id="0" name=""/>
        <dsp:cNvSpPr/>
      </dsp:nvSpPr>
      <dsp:spPr>
        <a:xfrm>
          <a:off x="2767712" y="1807494"/>
          <a:ext cx="2286328" cy="969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Research Sector Exchange Traded Funds (ETFs)</a:t>
          </a:r>
        </a:p>
      </dsp:txBody>
      <dsp:txXfrm>
        <a:off x="2767712" y="1807494"/>
        <a:ext cx="2286328" cy="969957"/>
      </dsp:txXfrm>
    </dsp:sp>
    <dsp:sp modelId="{73F107DB-6237-411C-8848-D260D54374C0}">
      <dsp:nvSpPr>
        <dsp:cNvPr id="0" name=""/>
        <dsp:cNvSpPr/>
      </dsp:nvSpPr>
      <dsp:spPr>
        <a:xfrm>
          <a:off x="5452415" y="1807494"/>
          <a:ext cx="969957" cy="969957"/>
        </a:xfrm>
        <a:prstGeom prst="ellipse">
          <a:avLst/>
        </a:prstGeom>
        <a:solidFill>
          <a:schemeClr val="accent5">
            <a:hueOff val="908273"/>
            <a:satOff val="5921"/>
            <a:lumOff val="-1765"/>
            <a:alphaOff val="0"/>
          </a:schemeClr>
        </a:solidFill>
        <a:ln>
          <a:noFill/>
        </a:ln>
        <a:effectLst/>
      </dsp:spPr>
      <dsp:style>
        <a:lnRef idx="0">
          <a:scrgbClr r="0" g="0" b="0"/>
        </a:lnRef>
        <a:fillRef idx="1">
          <a:scrgbClr r="0" g="0" b="0"/>
        </a:fillRef>
        <a:effectRef idx="0">
          <a:scrgbClr r="0" g="0" b="0"/>
        </a:effectRef>
        <a:fontRef idx="minor"/>
      </dsp:style>
    </dsp:sp>
    <dsp:sp modelId="{C81C3DB2-8D43-41ED-8053-EECBFC4B915F}">
      <dsp:nvSpPr>
        <dsp:cNvPr id="0" name=""/>
        <dsp:cNvSpPr/>
      </dsp:nvSpPr>
      <dsp:spPr>
        <a:xfrm>
          <a:off x="5656106" y="2011185"/>
          <a:ext cx="562575" cy="5625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AA7881-8651-4098-BAD1-9483C02645ED}">
      <dsp:nvSpPr>
        <dsp:cNvPr id="0" name=""/>
        <dsp:cNvSpPr/>
      </dsp:nvSpPr>
      <dsp:spPr>
        <a:xfrm>
          <a:off x="6630221" y="1807494"/>
          <a:ext cx="2286328" cy="969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Writing Python code using Jupyterlab, Pandas, yfinance, Plotly</a:t>
          </a:r>
        </a:p>
      </dsp:txBody>
      <dsp:txXfrm>
        <a:off x="6630221" y="1807494"/>
        <a:ext cx="2286328" cy="969957"/>
      </dsp:txXfrm>
    </dsp:sp>
    <dsp:sp modelId="{8E8E7F7E-C490-49F9-B962-D3551B2C9A2F}">
      <dsp:nvSpPr>
        <dsp:cNvPr id="0" name=""/>
        <dsp:cNvSpPr/>
      </dsp:nvSpPr>
      <dsp:spPr>
        <a:xfrm>
          <a:off x="1589906" y="3556892"/>
          <a:ext cx="969957" cy="969957"/>
        </a:xfrm>
        <a:prstGeom prst="ellipse">
          <a:avLst/>
        </a:prstGeom>
        <a:solidFill>
          <a:schemeClr val="accent5">
            <a:hueOff val="1211030"/>
            <a:satOff val="7895"/>
            <a:lumOff val="-2353"/>
            <a:alphaOff val="0"/>
          </a:schemeClr>
        </a:solidFill>
        <a:ln>
          <a:noFill/>
        </a:ln>
        <a:effectLst/>
      </dsp:spPr>
      <dsp:style>
        <a:lnRef idx="0">
          <a:scrgbClr r="0" g="0" b="0"/>
        </a:lnRef>
        <a:fillRef idx="1">
          <a:scrgbClr r="0" g="0" b="0"/>
        </a:fillRef>
        <a:effectRef idx="0">
          <a:scrgbClr r="0" g="0" b="0"/>
        </a:effectRef>
        <a:fontRef idx="minor"/>
      </dsp:style>
    </dsp:sp>
    <dsp:sp modelId="{E20900B6-8CBF-45A7-BF61-1A0918FBBB16}">
      <dsp:nvSpPr>
        <dsp:cNvPr id="0" name=""/>
        <dsp:cNvSpPr/>
      </dsp:nvSpPr>
      <dsp:spPr>
        <a:xfrm>
          <a:off x="1793597" y="3760583"/>
          <a:ext cx="562575" cy="56257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B39342-EF87-4452-A0F2-92D5504E19A6}">
      <dsp:nvSpPr>
        <dsp:cNvPr id="0" name=""/>
        <dsp:cNvSpPr/>
      </dsp:nvSpPr>
      <dsp:spPr>
        <a:xfrm>
          <a:off x="2767712" y="3556892"/>
          <a:ext cx="2286328" cy="969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Test code against data to determine which methodologies are most successful historically </a:t>
          </a:r>
        </a:p>
      </dsp:txBody>
      <dsp:txXfrm>
        <a:off x="2767712" y="3556892"/>
        <a:ext cx="2286328" cy="969957"/>
      </dsp:txXfrm>
    </dsp:sp>
    <dsp:sp modelId="{CA502152-3CB2-4DEE-99FB-975D4A9420F3}">
      <dsp:nvSpPr>
        <dsp:cNvPr id="0" name=""/>
        <dsp:cNvSpPr/>
      </dsp:nvSpPr>
      <dsp:spPr>
        <a:xfrm>
          <a:off x="5452415" y="3556892"/>
          <a:ext cx="969957" cy="969957"/>
        </a:xfrm>
        <a:prstGeom prst="ellipse">
          <a:avLst/>
        </a:prstGeom>
        <a:solidFill>
          <a:schemeClr val="accent5">
            <a:hueOff val="1513788"/>
            <a:satOff val="9869"/>
            <a:lumOff val="-2941"/>
            <a:alphaOff val="0"/>
          </a:schemeClr>
        </a:solidFill>
        <a:ln>
          <a:noFill/>
        </a:ln>
        <a:effectLst/>
      </dsp:spPr>
      <dsp:style>
        <a:lnRef idx="0">
          <a:scrgbClr r="0" g="0" b="0"/>
        </a:lnRef>
        <a:fillRef idx="1">
          <a:scrgbClr r="0" g="0" b="0"/>
        </a:fillRef>
        <a:effectRef idx="0">
          <a:scrgbClr r="0" g="0" b="0"/>
        </a:effectRef>
        <a:fontRef idx="minor"/>
      </dsp:style>
    </dsp:sp>
    <dsp:sp modelId="{33B6249A-9D17-4634-9F79-0DF1716D78E7}">
      <dsp:nvSpPr>
        <dsp:cNvPr id="0" name=""/>
        <dsp:cNvSpPr/>
      </dsp:nvSpPr>
      <dsp:spPr>
        <a:xfrm>
          <a:off x="5656106" y="3760583"/>
          <a:ext cx="562575" cy="56257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132EE9-41F2-4978-9EBF-2B2550F410AF}">
      <dsp:nvSpPr>
        <dsp:cNvPr id="0" name=""/>
        <dsp:cNvSpPr/>
      </dsp:nvSpPr>
      <dsp:spPr>
        <a:xfrm>
          <a:off x="6630221" y="3556892"/>
          <a:ext cx="2286328" cy="969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Create the basic structure for an Algorithmic Trader</a:t>
          </a:r>
        </a:p>
      </dsp:txBody>
      <dsp:txXfrm>
        <a:off x="6630221" y="3556892"/>
        <a:ext cx="2286328" cy="96995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7/20/2022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669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7/20/2022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99551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7/20/2022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7325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7/20/2022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84550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7/20/2022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48518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7/20/2022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79497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7/20/2022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14679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7/20/2022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32687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7/20/2022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33928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7/20/2022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01680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7/20/2022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17375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7/20/2022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89309642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3" name="Rectangle 103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35" name="Rectangle 1034">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5 strategies to buy and sell stocks using algo trading - The Economic Times">
            <a:extLst>
              <a:ext uri="{FF2B5EF4-FFF2-40B4-BE49-F238E27FC236}">
                <a16:creationId xmlns:a16="http://schemas.microsoft.com/office/drawing/2014/main" id="{1D81EA45-A3CC-4143-82E9-88D31704112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5000"/>
          <a:stretch/>
        </p:blipFill>
        <p:spPr bwMode="auto">
          <a:xfrm>
            <a:off x="19" y="0"/>
            <a:ext cx="12191981" cy="7287372"/>
          </a:xfrm>
          <a:prstGeom prst="rect">
            <a:avLst/>
          </a:prstGeom>
          <a:noFill/>
          <a:extLst>
            <a:ext uri="{909E8E84-426E-40DD-AFC4-6F175D3DCCD1}">
              <a14:hiddenFill xmlns:a14="http://schemas.microsoft.com/office/drawing/2010/main">
                <a:solidFill>
                  <a:srgbClr val="FFFFFF"/>
                </a:solidFill>
              </a14:hiddenFill>
            </a:ext>
          </a:extLst>
        </p:spPr>
      </p:pic>
      <p:sp>
        <p:nvSpPr>
          <p:cNvPr id="1037" name="Rectangle 1036">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57CE3A-159A-194A-A89B-31E3C9C9A306}"/>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dirty="0"/>
              <a:t>Building an Algorithmic Trader</a:t>
            </a:r>
          </a:p>
        </p:txBody>
      </p:sp>
      <p:sp>
        <p:nvSpPr>
          <p:cNvPr id="1039" name="Rectangle: Rounded Corners 1038">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2">
            <a:extLst>
              <a:ext uri="{FF2B5EF4-FFF2-40B4-BE49-F238E27FC236}">
                <a16:creationId xmlns:a16="http://schemas.microsoft.com/office/drawing/2014/main" id="{049D9A10-684B-AB4B-848B-44477CA7A3D5}"/>
              </a:ext>
            </a:extLst>
          </p:cNvPr>
          <p:cNvSpPr txBox="1">
            <a:spLocks/>
          </p:cNvSpPr>
          <p:nvPr/>
        </p:nvSpPr>
        <p:spPr>
          <a:xfrm>
            <a:off x="404553" y="5624945"/>
            <a:ext cx="9078562" cy="592975"/>
          </a:xfrm>
          <a:prstGeom prst="rect">
            <a:avLst/>
          </a:prstGeom>
        </p:spPr>
        <p:txBody>
          <a:bodyPr anchor="ctr">
            <a:normAutofit fontScale="85000"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Presented by “The Survivors” – Peter, Mandy, Steven, Ragini, Nathan</a:t>
            </a:r>
          </a:p>
        </p:txBody>
      </p:sp>
    </p:spTree>
    <p:extLst>
      <p:ext uri="{BB962C8B-B14F-4D97-AF65-F5344CB8AC3E}">
        <p14:creationId xmlns:p14="http://schemas.microsoft.com/office/powerpoint/2010/main" val="46588628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34E36-2432-BEC6-C283-D8DB07BB0802}"/>
              </a:ext>
            </a:extLst>
          </p:cNvPr>
          <p:cNvSpPr>
            <a:spLocks noGrp="1"/>
          </p:cNvSpPr>
          <p:nvPr>
            <p:ph type="title"/>
          </p:nvPr>
        </p:nvSpPr>
        <p:spPr/>
        <p:txBody>
          <a:bodyPr/>
          <a:lstStyle/>
          <a:p>
            <a:r>
              <a:rPr lang="en-US" dirty="0"/>
              <a:t>Turtle Trading</a:t>
            </a:r>
          </a:p>
        </p:txBody>
      </p:sp>
      <p:sp>
        <p:nvSpPr>
          <p:cNvPr id="4" name="Text Placeholder 3">
            <a:extLst>
              <a:ext uri="{FF2B5EF4-FFF2-40B4-BE49-F238E27FC236}">
                <a16:creationId xmlns:a16="http://schemas.microsoft.com/office/drawing/2014/main" id="{DDF63636-C415-98AA-8D6C-E6C5179BA359}"/>
              </a:ext>
            </a:extLst>
          </p:cNvPr>
          <p:cNvSpPr>
            <a:spLocks noGrp="1"/>
          </p:cNvSpPr>
          <p:nvPr>
            <p:ph type="body" sz="half" idx="2"/>
          </p:nvPr>
        </p:nvSpPr>
        <p:spPr/>
        <p:txBody>
          <a:bodyPr>
            <a:normAutofit lnSpcReduction="10000"/>
          </a:bodyPr>
          <a:lstStyle/>
          <a:p>
            <a:r>
              <a:rPr lang="en-US" dirty="0"/>
              <a:t>Improves upon </a:t>
            </a:r>
            <a:r>
              <a:rPr lang="en-US" dirty="0" err="1"/>
              <a:t>Donchian’s</a:t>
            </a:r>
            <a:r>
              <a:rPr lang="en-US" dirty="0"/>
              <a:t> 4 week by introducing a two-week breakout stop and overlaying a filter requiring a previous losing signal to be in place before taking a trade. </a:t>
            </a:r>
          </a:p>
        </p:txBody>
      </p:sp>
      <p:pic>
        <p:nvPicPr>
          <p:cNvPr id="3074" name="Picture 2">
            <a:extLst>
              <a:ext uri="{FF2B5EF4-FFF2-40B4-BE49-F238E27FC236}">
                <a16:creationId xmlns:a16="http://schemas.microsoft.com/office/drawing/2014/main" id="{E9E15D33-E1FB-F66B-7899-9077718EE5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78314" y="1709738"/>
            <a:ext cx="2904184" cy="4097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716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E870C-AA2C-40F7-1270-C6662B99A1BD}"/>
              </a:ext>
            </a:extLst>
          </p:cNvPr>
          <p:cNvSpPr>
            <a:spLocks noGrp="1"/>
          </p:cNvSpPr>
          <p:nvPr>
            <p:ph type="title"/>
          </p:nvPr>
        </p:nvSpPr>
        <p:spPr/>
        <p:txBody>
          <a:bodyPr/>
          <a:lstStyle/>
          <a:p>
            <a:r>
              <a:rPr lang="en-US" dirty="0"/>
              <a:t>Golden Cross</a:t>
            </a:r>
          </a:p>
        </p:txBody>
      </p:sp>
      <p:pic>
        <p:nvPicPr>
          <p:cNvPr id="5" name="Content Placeholder 4">
            <a:extLst>
              <a:ext uri="{FF2B5EF4-FFF2-40B4-BE49-F238E27FC236}">
                <a16:creationId xmlns:a16="http://schemas.microsoft.com/office/drawing/2014/main" id="{6B3C90BB-C398-2F93-F971-FB31AE90604A}"/>
              </a:ext>
            </a:extLst>
          </p:cNvPr>
          <p:cNvPicPr>
            <a:picLocks noGrp="1" noChangeAspect="1"/>
          </p:cNvPicPr>
          <p:nvPr>
            <p:ph idx="1"/>
          </p:nvPr>
        </p:nvPicPr>
        <p:blipFill>
          <a:blip r:embed="rId2"/>
          <a:stretch>
            <a:fillRect/>
          </a:stretch>
        </p:blipFill>
        <p:spPr>
          <a:xfrm>
            <a:off x="5555975" y="1470991"/>
            <a:ext cx="6152322" cy="4024553"/>
          </a:xfrm>
          <a:prstGeom prst="rect">
            <a:avLst/>
          </a:prstGeom>
        </p:spPr>
      </p:pic>
      <p:sp>
        <p:nvSpPr>
          <p:cNvPr id="4" name="Text Placeholder 3">
            <a:extLst>
              <a:ext uri="{FF2B5EF4-FFF2-40B4-BE49-F238E27FC236}">
                <a16:creationId xmlns:a16="http://schemas.microsoft.com/office/drawing/2014/main" id="{F098A622-8B94-9743-460F-3F992FB02238}"/>
              </a:ext>
            </a:extLst>
          </p:cNvPr>
          <p:cNvSpPr>
            <a:spLocks noGrp="1"/>
          </p:cNvSpPr>
          <p:nvPr>
            <p:ph type="body" sz="half" idx="2"/>
          </p:nvPr>
        </p:nvSpPr>
        <p:spPr/>
        <p:txBody>
          <a:bodyPr>
            <a:normAutofit fontScale="92500" lnSpcReduction="10000"/>
          </a:bodyPr>
          <a:lstStyle/>
          <a:p>
            <a:r>
              <a:rPr lang="en-US" dirty="0"/>
              <a:t>Can be any number of days usually compared with a 200 day moving average, a Golden Cross exists when the determined number of days crosses with the 200 day and signals a buy. </a:t>
            </a:r>
          </a:p>
        </p:txBody>
      </p:sp>
    </p:spTree>
    <p:extLst>
      <p:ext uri="{BB962C8B-B14F-4D97-AF65-F5344CB8AC3E}">
        <p14:creationId xmlns:p14="http://schemas.microsoft.com/office/powerpoint/2010/main" val="1734329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097C6-3437-5819-A3C5-5CCA4C1404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5591C7-7FC6-A24B-2A39-E6D6EB4F10C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09475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D3F0B-DBD4-AC41-AB8F-F14CD31AD451}"/>
              </a:ext>
            </a:extLst>
          </p:cNvPr>
          <p:cNvSpPr>
            <a:spLocks noGrp="1"/>
          </p:cNvSpPr>
          <p:nvPr>
            <p:ph type="ctrTitle"/>
          </p:nvPr>
        </p:nvSpPr>
        <p:spPr>
          <a:xfrm>
            <a:off x="576072" y="649224"/>
            <a:ext cx="11036808" cy="568916"/>
          </a:xfrm>
        </p:spPr>
        <p:txBody>
          <a:bodyPr>
            <a:normAutofit/>
          </a:bodyPr>
          <a:lstStyle/>
          <a:p>
            <a:pPr algn="ctr"/>
            <a:r>
              <a:rPr lang="en-US" sz="3200" dirty="0"/>
              <a:t>Successful Trading Strategies</a:t>
            </a:r>
          </a:p>
        </p:txBody>
      </p:sp>
      <p:sp>
        <p:nvSpPr>
          <p:cNvPr id="3" name="Subtitle 2">
            <a:extLst>
              <a:ext uri="{FF2B5EF4-FFF2-40B4-BE49-F238E27FC236}">
                <a16:creationId xmlns:a16="http://schemas.microsoft.com/office/drawing/2014/main" id="{D471E101-A8D9-7241-BEF0-BDAA3EC7B6F8}"/>
              </a:ext>
            </a:extLst>
          </p:cNvPr>
          <p:cNvSpPr>
            <a:spLocks noGrp="1"/>
          </p:cNvSpPr>
          <p:nvPr>
            <p:ph type="subTitle" idx="1"/>
          </p:nvPr>
        </p:nvSpPr>
        <p:spPr>
          <a:xfrm>
            <a:off x="576072" y="2230738"/>
            <a:ext cx="11036808" cy="1481328"/>
          </a:xfrm>
        </p:spPr>
        <p:txBody>
          <a:bodyPr/>
          <a:lstStyle/>
          <a:p>
            <a:endParaRPr lang="en-US" dirty="0"/>
          </a:p>
        </p:txBody>
      </p:sp>
    </p:spTree>
    <p:extLst>
      <p:ext uri="{BB962C8B-B14F-4D97-AF65-F5344CB8AC3E}">
        <p14:creationId xmlns:p14="http://schemas.microsoft.com/office/powerpoint/2010/main" val="1101131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09004-B095-E950-936A-0AF7096C7522}"/>
              </a:ext>
            </a:extLst>
          </p:cNvPr>
          <p:cNvSpPr>
            <a:spLocks noGrp="1"/>
          </p:cNvSpPr>
          <p:nvPr>
            <p:ph type="title"/>
          </p:nvPr>
        </p:nvSpPr>
        <p:spPr/>
        <p:txBody>
          <a:bodyPr/>
          <a:lstStyle/>
          <a:p>
            <a:pPr algn="ctr"/>
            <a:r>
              <a:rPr lang="en-US" dirty="0"/>
              <a:t>APIs </a:t>
            </a:r>
          </a:p>
        </p:txBody>
      </p:sp>
      <p:sp>
        <p:nvSpPr>
          <p:cNvPr id="3" name="Content Placeholder 2">
            <a:extLst>
              <a:ext uri="{FF2B5EF4-FFF2-40B4-BE49-F238E27FC236}">
                <a16:creationId xmlns:a16="http://schemas.microsoft.com/office/drawing/2014/main" id="{2E188DA2-0C0D-D827-FE57-4FC357276DB8}"/>
              </a:ext>
            </a:extLst>
          </p:cNvPr>
          <p:cNvSpPr>
            <a:spLocks noGrp="1"/>
          </p:cNvSpPr>
          <p:nvPr>
            <p:ph idx="1"/>
          </p:nvPr>
        </p:nvSpPr>
        <p:spPr/>
        <p:txBody>
          <a:bodyPr/>
          <a:lstStyle/>
          <a:p>
            <a:r>
              <a:rPr lang="en-US" dirty="0">
                <a:highlight>
                  <a:srgbClr val="FFFF00"/>
                </a:highlight>
              </a:rPr>
              <a:t>Alpaca – Add something about Alpaca?</a:t>
            </a:r>
          </a:p>
          <a:p>
            <a:r>
              <a:rPr lang="en-US" dirty="0" err="1"/>
              <a:t>BackTrader</a:t>
            </a:r>
            <a:r>
              <a:rPr lang="en-US" dirty="0"/>
              <a:t> </a:t>
            </a:r>
          </a:p>
          <a:p>
            <a:pPr lvl="1"/>
            <a:r>
              <a:rPr lang="en-US" dirty="0">
                <a:highlight>
                  <a:srgbClr val="FFFF00"/>
                </a:highlight>
              </a:rPr>
              <a:t>We chose to use </a:t>
            </a:r>
            <a:r>
              <a:rPr lang="en-US" dirty="0" err="1">
                <a:highlight>
                  <a:srgbClr val="FFFF00"/>
                </a:highlight>
              </a:rPr>
              <a:t>Backtrader</a:t>
            </a:r>
            <a:r>
              <a:rPr lang="en-US" dirty="0">
                <a:highlight>
                  <a:srgbClr val="FFFF00"/>
                </a:highlight>
              </a:rPr>
              <a:t> because its tools are more accessible to someone building their own application. Adding more here if needed.</a:t>
            </a:r>
          </a:p>
        </p:txBody>
      </p:sp>
    </p:spTree>
    <p:extLst>
      <p:ext uri="{BB962C8B-B14F-4D97-AF65-F5344CB8AC3E}">
        <p14:creationId xmlns:p14="http://schemas.microsoft.com/office/powerpoint/2010/main" val="164956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0E64C-26CA-15C6-2A1A-CCB25CA517B3}"/>
              </a:ext>
            </a:extLst>
          </p:cNvPr>
          <p:cNvSpPr>
            <a:spLocks noGrp="1"/>
          </p:cNvSpPr>
          <p:nvPr>
            <p:ph type="title"/>
          </p:nvPr>
        </p:nvSpPr>
        <p:spPr/>
        <p:txBody>
          <a:bodyPr/>
          <a:lstStyle/>
          <a:p>
            <a:pPr algn="ctr"/>
            <a:r>
              <a:rPr lang="en-US" dirty="0">
                <a:highlight>
                  <a:srgbClr val="FFFF00"/>
                </a:highlight>
              </a:rPr>
              <a:t>Coding stuff and Data Collection</a:t>
            </a:r>
          </a:p>
        </p:txBody>
      </p:sp>
      <p:sp>
        <p:nvSpPr>
          <p:cNvPr id="3" name="Content Placeholder 2">
            <a:extLst>
              <a:ext uri="{FF2B5EF4-FFF2-40B4-BE49-F238E27FC236}">
                <a16:creationId xmlns:a16="http://schemas.microsoft.com/office/drawing/2014/main" id="{53AB0D7D-628E-04FE-C481-0C96C18B02A8}"/>
              </a:ext>
            </a:extLst>
          </p:cNvPr>
          <p:cNvSpPr>
            <a:spLocks noGrp="1"/>
          </p:cNvSpPr>
          <p:nvPr>
            <p:ph sz="half" idx="1"/>
          </p:nvPr>
        </p:nvSpPr>
        <p:spPr/>
        <p:txBody>
          <a:bodyPr/>
          <a:lstStyle/>
          <a:p>
            <a:r>
              <a:rPr lang="en-US" dirty="0">
                <a:highlight>
                  <a:srgbClr val="FFFF00"/>
                </a:highlight>
              </a:rPr>
              <a:t>Add nifty chart here?</a:t>
            </a:r>
          </a:p>
        </p:txBody>
      </p:sp>
      <p:sp>
        <p:nvSpPr>
          <p:cNvPr id="4" name="Content Placeholder 3">
            <a:extLst>
              <a:ext uri="{FF2B5EF4-FFF2-40B4-BE49-F238E27FC236}">
                <a16:creationId xmlns:a16="http://schemas.microsoft.com/office/drawing/2014/main" id="{308F559E-C9BD-AAAC-C62B-69940F1AE0FB}"/>
              </a:ext>
            </a:extLst>
          </p:cNvPr>
          <p:cNvSpPr>
            <a:spLocks noGrp="1"/>
          </p:cNvSpPr>
          <p:nvPr>
            <p:ph sz="half" idx="2"/>
          </p:nvPr>
        </p:nvSpPr>
        <p:spPr/>
        <p:txBody>
          <a:bodyPr/>
          <a:lstStyle/>
          <a:p>
            <a:r>
              <a:rPr lang="en-US" dirty="0">
                <a:highlight>
                  <a:srgbClr val="FFFF00"/>
                </a:highlight>
              </a:rPr>
              <a:t>Add clever stuff here?</a:t>
            </a:r>
          </a:p>
        </p:txBody>
      </p:sp>
    </p:spTree>
    <p:extLst>
      <p:ext uri="{BB962C8B-B14F-4D97-AF65-F5344CB8AC3E}">
        <p14:creationId xmlns:p14="http://schemas.microsoft.com/office/powerpoint/2010/main" val="1379449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A240-DAE0-4AB0-006E-F7E73BD2675A}"/>
              </a:ext>
            </a:extLst>
          </p:cNvPr>
          <p:cNvSpPr>
            <a:spLocks noGrp="1"/>
          </p:cNvSpPr>
          <p:nvPr>
            <p:ph type="title"/>
          </p:nvPr>
        </p:nvSpPr>
        <p:spPr/>
        <p:txBody>
          <a:bodyPr/>
          <a:lstStyle/>
          <a:p>
            <a:pPr algn="ctr"/>
            <a:r>
              <a:rPr lang="en-US" dirty="0">
                <a:highlight>
                  <a:srgbClr val="FFFF00"/>
                </a:highlight>
              </a:rPr>
              <a:t>Data and Code </a:t>
            </a:r>
          </a:p>
        </p:txBody>
      </p:sp>
      <p:sp>
        <p:nvSpPr>
          <p:cNvPr id="3" name="Content Placeholder 2">
            <a:extLst>
              <a:ext uri="{FF2B5EF4-FFF2-40B4-BE49-F238E27FC236}">
                <a16:creationId xmlns:a16="http://schemas.microsoft.com/office/drawing/2014/main" id="{6AFFD7E4-7CF7-B101-52DC-0D6CB239A093}"/>
              </a:ext>
            </a:extLst>
          </p:cNvPr>
          <p:cNvSpPr>
            <a:spLocks noGrp="1"/>
          </p:cNvSpPr>
          <p:nvPr>
            <p:ph sz="half" idx="1"/>
          </p:nvPr>
        </p:nvSpPr>
        <p:spPr/>
        <p:txBody>
          <a:bodyPr/>
          <a:lstStyle/>
          <a:p>
            <a:r>
              <a:rPr lang="en-US" dirty="0">
                <a:highlight>
                  <a:srgbClr val="FFFF00"/>
                </a:highlight>
              </a:rPr>
              <a:t>More cool stuff we built	</a:t>
            </a:r>
          </a:p>
        </p:txBody>
      </p:sp>
      <p:sp>
        <p:nvSpPr>
          <p:cNvPr id="4" name="Content Placeholder 3">
            <a:extLst>
              <a:ext uri="{FF2B5EF4-FFF2-40B4-BE49-F238E27FC236}">
                <a16:creationId xmlns:a16="http://schemas.microsoft.com/office/drawing/2014/main" id="{F8FFF4B3-A39D-3338-4370-0A171F0949B5}"/>
              </a:ext>
            </a:extLst>
          </p:cNvPr>
          <p:cNvSpPr>
            <a:spLocks noGrp="1"/>
          </p:cNvSpPr>
          <p:nvPr>
            <p:ph sz="half" idx="2"/>
          </p:nvPr>
        </p:nvSpPr>
        <p:spPr/>
        <p:txBody>
          <a:bodyPr/>
          <a:lstStyle/>
          <a:p>
            <a:r>
              <a:rPr lang="en-US" dirty="0">
                <a:highlight>
                  <a:srgbClr val="FFFF00"/>
                </a:highlight>
              </a:rPr>
              <a:t>A neat chart </a:t>
            </a:r>
          </a:p>
        </p:txBody>
      </p:sp>
    </p:spTree>
    <p:extLst>
      <p:ext uri="{BB962C8B-B14F-4D97-AF65-F5344CB8AC3E}">
        <p14:creationId xmlns:p14="http://schemas.microsoft.com/office/powerpoint/2010/main" val="3392080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F376F-81EA-F331-7155-66776CBC5619}"/>
              </a:ext>
            </a:extLst>
          </p:cNvPr>
          <p:cNvSpPr>
            <a:spLocks noGrp="1"/>
          </p:cNvSpPr>
          <p:nvPr>
            <p:ph type="title"/>
          </p:nvPr>
        </p:nvSpPr>
        <p:spPr/>
        <p:txBody>
          <a:bodyPr/>
          <a:lstStyle/>
          <a:p>
            <a:pPr algn="ctr"/>
            <a:r>
              <a:rPr lang="en-US" dirty="0">
                <a:highlight>
                  <a:srgbClr val="FFFF00"/>
                </a:highlight>
              </a:rPr>
              <a:t>Sample of the final Application</a:t>
            </a:r>
          </a:p>
        </p:txBody>
      </p:sp>
      <p:sp>
        <p:nvSpPr>
          <p:cNvPr id="3" name="Content Placeholder 2">
            <a:extLst>
              <a:ext uri="{FF2B5EF4-FFF2-40B4-BE49-F238E27FC236}">
                <a16:creationId xmlns:a16="http://schemas.microsoft.com/office/drawing/2014/main" id="{D03B3687-5B58-5809-53E9-B8A1CB65ACE7}"/>
              </a:ext>
            </a:extLst>
          </p:cNvPr>
          <p:cNvSpPr>
            <a:spLocks noGrp="1"/>
          </p:cNvSpPr>
          <p:nvPr>
            <p:ph idx="1"/>
          </p:nvPr>
        </p:nvSpPr>
        <p:spPr/>
        <p:txBody>
          <a:bodyPr/>
          <a:lstStyle/>
          <a:p>
            <a:r>
              <a:rPr lang="en-US" dirty="0">
                <a:highlight>
                  <a:srgbClr val="FFFF00"/>
                </a:highlight>
              </a:rPr>
              <a:t>Doo da doo</a:t>
            </a:r>
          </a:p>
        </p:txBody>
      </p:sp>
    </p:spTree>
    <p:extLst>
      <p:ext uri="{BB962C8B-B14F-4D97-AF65-F5344CB8AC3E}">
        <p14:creationId xmlns:p14="http://schemas.microsoft.com/office/powerpoint/2010/main" val="1744065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450F5-3A0C-8CFC-4A58-30BC5F89CFCB}"/>
              </a:ext>
            </a:extLst>
          </p:cNvPr>
          <p:cNvSpPr>
            <a:spLocks noGrp="1"/>
          </p:cNvSpPr>
          <p:nvPr>
            <p:ph type="title"/>
          </p:nvPr>
        </p:nvSpPr>
        <p:spPr/>
        <p:txBody>
          <a:bodyPr/>
          <a:lstStyle/>
          <a:p>
            <a:pPr algn="ctr"/>
            <a:r>
              <a:rPr lang="en-US" dirty="0"/>
              <a:t>Group Approach</a:t>
            </a:r>
          </a:p>
        </p:txBody>
      </p:sp>
      <p:sp>
        <p:nvSpPr>
          <p:cNvPr id="3" name="Content Placeholder 2">
            <a:extLst>
              <a:ext uri="{FF2B5EF4-FFF2-40B4-BE49-F238E27FC236}">
                <a16:creationId xmlns:a16="http://schemas.microsoft.com/office/drawing/2014/main" id="{0A574D69-F77B-B969-6562-82D1175F6DEF}"/>
              </a:ext>
            </a:extLst>
          </p:cNvPr>
          <p:cNvSpPr>
            <a:spLocks noGrp="1"/>
          </p:cNvSpPr>
          <p:nvPr>
            <p:ph idx="1"/>
          </p:nvPr>
        </p:nvSpPr>
        <p:spPr/>
        <p:txBody>
          <a:bodyPr/>
          <a:lstStyle/>
          <a:p>
            <a:r>
              <a:rPr lang="en-US" dirty="0">
                <a:highlight>
                  <a:srgbClr val="FFFF00"/>
                </a:highlight>
              </a:rPr>
              <a:t>Evaluate talent of each group member and assign responsibilities accordingly. Separate into coding, researching, building presentation etc. Add more here. </a:t>
            </a:r>
          </a:p>
          <a:p>
            <a:r>
              <a:rPr lang="en-US" dirty="0">
                <a:highlight>
                  <a:srgbClr val="FFFF00"/>
                </a:highlight>
              </a:rPr>
              <a:t>Insert interesting or funny picture.</a:t>
            </a:r>
          </a:p>
          <a:p>
            <a:endParaRPr lang="en-US" dirty="0"/>
          </a:p>
        </p:txBody>
      </p:sp>
    </p:spTree>
    <p:extLst>
      <p:ext uri="{BB962C8B-B14F-4D97-AF65-F5344CB8AC3E}">
        <p14:creationId xmlns:p14="http://schemas.microsoft.com/office/powerpoint/2010/main" val="489162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BB647-9B07-5A8E-10C7-AE5CA767A54E}"/>
              </a:ext>
            </a:extLst>
          </p:cNvPr>
          <p:cNvSpPr>
            <a:spLocks noGrp="1"/>
          </p:cNvSpPr>
          <p:nvPr>
            <p:ph type="title"/>
          </p:nvPr>
        </p:nvSpPr>
        <p:spPr/>
        <p:txBody>
          <a:bodyPr/>
          <a:lstStyle/>
          <a:p>
            <a:pPr algn="ctr"/>
            <a:r>
              <a:rPr lang="en-US" dirty="0">
                <a:highlight>
                  <a:srgbClr val="FFFF00"/>
                </a:highlight>
              </a:rPr>
              <a:t>Conclusions</a:t>
            </a:r>
          </a:p>
        </p:txBody>
      </p:sp>
      <p:sp>
        <p:nvSpPr>
          <p:cNvPr id="3" name="Content Placeholder 2">
            <a:extLst>
              <a:ext uri="{FF2B5EF4-FFF2-40B4-BE49-F238E27FC236}">
                <a16:creationId xmlns:a16="http://schemas.microsoft.com/office/drawing/2014/main" id="{9A913BC5-E644-4D43-3797-6B5BF4901275}"/>
              </a:ext>
            </a:extLst>
          </p:cNvPr>
          <p:cNvSpPr>
            <a:spLocks noGrp="1"/>
          </p:cNvSpPr>
          <p:nvPr>
            <p:ph idx="1"/>
          </p:nvPr>
        </p:nvSpPr>
        <p:spPr/>
        <p:txBody>
          <a:bodyPr/>
          <a:lstStyle/>
          <a:p>
            <a:pPr marL="0" indent="0">
              <a:buNone/>
            </a:pPr>
            <a:r>
              <a:rPr lang="en-US" dirty="0">
                <a:highlight>
                  <a:srgbClr val="FFFF00"/>
                </a:highlight>
              </a:rPr>
              <a:t>Group Discussion – What are our conclusions? </a:t>
            </a:r>
          </a:p>
          <a:p>
            <a:pPr marL="0" indent="0">
              <a:buNone/>
            </a:pPr>
            <a:r>
              <a:rPr lang="en-US" dirty="0">
                <a:highlight>
                  <a:srgbClr val="FFFF00"/>
                </a:highlight>
              </a:rPr>
              <a:t>What did we learn individually and as a group? </a:t>
            </a:r>
          </a:p>
          <a:p>
            <a:pPr marL="0" indent="0">
              <a:buNone/>
            </a:pPr>
            <a:r>
              <a:rPr lang="en-US" dirty="0">
                <a:highlight>
                  <a:srgbClr val="FFFF00"/>
                </a:highlight>
              </a:rPr>
              <a:t>What would we do differently? </a:t>
            </a:r>
          </a:p>
          <a:p>
            <a:pPr marL="0" indent="0">
              <a:buNone/>
            </a:pPr>
            <a:r>
              <a:rPr lang="en-US" dirty="0">
                <a:highlight>
                  <a:srgbClr val="FFFF00"/>
                </a:highlight>
              </a:rPr>
              <a:t>What did we do well? </a:t>
            </a:r>
          </a:p>
          <a:p>
            <a:pPr marL="0" indent="0">
              <a:buNone/>
            </a:pPr>
            <a:endParaRPr lang="en-US" dirty="0"/>
          </a:p>
        </p:txBody>
      </p:sp>
    </p:spTree>
    <p:extLst>
      <p:ext uri="{BB962C8B-B14F-4D97-AF65-F5344CB8AC3E}">
        <p14:creationId xmlns:p14="http://schemas.microsoft.com/office/powerpoint/2010/main" val="722370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31A30-0C7C-F24F-94BB-F6E0EC57B167}"/>
              </a:ext>
            </a:extLst>
          </p:cNvPr>
          <p:cNvSpPr>
            <a:spLocks noGrp="1"/>
          </p:cNvSpPr>
          <p:nvPr>
            <p:ph type="ctrTitle"/>
          </p:nvPr>
        </p:nvSpPr>
        <p:spPr>
          <a:xfrm>
            <a:off x="576072" y="544267"/>
            <a:ext cx="11036808" cy="401938"/>
          </a:xfrm>
        </p:spPr>
        <p:txBody>
          <a:bodyPr>
            <a:noAutofit/>
          </a:bodyPr>
          <a:lstStyle/>
          <a:p>
            <a:pPr algn="ctr"/>
            <a:r>
              <a:rPr lang="en-US" sz="2800">
                <a:latin typeface="Arial Rounded MT Bold" panose="020F0704030504030204" pitchFamily="34" charset="77"/>
              </a:rPr>
              <a:t>Project Approach</a:t>
            </a:r>
            <a:endParaRPr lang="en-US" sz="2800" dirty="0">
              <a:latin typeface="Arial Rounded MT Bold" panose="020F0704030504030204" pitchFamily="34" charset="77"/>
            </a:endParaRPr>
          </a:p>
        </p:txBody>
      </p:sp>
      <p:sp>
        <p:nvSpPr>
          <p:cNvPr id="3" name="Subtitle 2">
            <a:extLst>
              <a:ext uri="{FF2B5EF4-FFF2-40B4-BE49-F238E27FC236}">
                <a16:creationId xmlns:a16="http://schemas.microsoft.com/office/drawing/2014/main" id="{D4E1C795-8573-F14D-AE62-FFF341BF8916}"/>
              </a:ext>
            </a:extLst>
          </p:cNvPr>
          <p:cNvSpPr>
            <a:spLocks noGrp="1"/>
          </p:cNvSpPr>
          <p:nvPr>
            <p:ph type="subTitle" idx="1"/>
          </p:nvPr>
        </p:nvSpPr>
        <p:spPr>
          <a:xfrm>
            <a:off x="576072" y="1030090"/>
            <a:ext cx="11036808" cy="3681057"/>
          </a:xfrm>
        </p:spPr>
        <p:txBody>
          <a:bodyPr>
            <a:normAutofit fontScale="92500" lnSpcReduction="20000"/>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group, which is composed of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Ragini</a:t>
            </a:r>
            <a:r>
              <a:rPr lang="en-US" sz="1800" dirty="0">
                <a:effectLst/>
                <a:latin typeface="Calibri" panose="020F0502020204030204" pitchFamily="34" charset="0"/>
                <a:ea typeface="Calibri" panose="020F0502020204030204" pitchFamily="34" charset="0"/>
                <a:cs typeface="Times New Roman" panose="02020603050405020304" pitchFamily="18" charset="0"/>
              </a:rPr>
              <a:t>, Peter, Steven, Nathan, and Mandy, were tasked with working together to analyze a fintech problem or develop an application that solves a real world tech problem. The scope of the project is developing a tool to compare trading strategies to inform personal investment portfolios. Working remotely, the group agreed upon assigned duties and worked individually and together to create the application.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 fully realize the application, the group studied several trading strategies and chose four of them to chart out. These strategies include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Donchian’s</a:t>
            </a:r>
            <a:r>
              <a:rPr lang="en-US" sz="1800" dirty="0">
                <a:effectLst/>
                <a:latin typeface="Calibri" panose="020F0502020204030204" pitchFamily="34" charset="0"/>
                <a:ea typeface="Calibri" panose="020F0502020204030204" pitchFamily="34" charset="0"/>
                <a:cs typeface="Times New Roman" panose="02020603050405020304" pitchFamily="18" charset="0"/>
              </a:rPr>
              <a:t> Four Week Rule, Dreyfus’s 52 Week Rule, Turtle Trading, Golden Cross 20 v200 SMA. In addition, the group studied several sectors traded on the stock exchanges in order to compare and contrast.  They then used this information to provide charts to inform trading strategies. The group found data sets using Yahoo Finance and Alpaca Markets.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technology used to create the application include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Jupyterlab</a:t>
            </a:r>
            <a:r>
              <a:rPr lang="en-US" sz="1800" dirty="0">
                <a:effectLst/>
                <a:latin typeface="Calibri" panose="020F0502020204030204" pitchFamily="34" charset="0"/>
                <a:ea typeface="Calibri" panose="020F0502020204030204" pitchFamily="34" charset="0"/>
                <a:cs typeface="Times New Roman" panose="02020603050405020304" pitchFamily="18" charset="0"/>
              </a:rPr>
              <a:t>, Pandas,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Plotly</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Hvplot</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most of the data is pulled from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yfinance</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code written was tested against the data to determine the most successful strategies historically. Ultimately the group’s goal of creating a fully working application was not realized, however, there now exists a solid framework for creating such an application. Moving forward, the group will continue working on the application for personal use, and looks forward to sharing with other members of the class. </a:t>
            </a:r>
          </a:p>
          <a:p>
            <a:endParaRPr lang="en-US" dirty="0"/>
          </a:p>
        </p:txBody>
      </p:sp>
    </p:spTree>
    <p:extLst>
      <p:ext uri="{BB962C8B-B14F-4D97-AF65-F5344CB8AC3E}">
        <p14:creationId xmlns:p14="http://schemas.microsoft.com/office/powerpoint/2010/main" val="824796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7FBFC-D5C6-DD9B-A0CE-D10CB52D134D}"/>
              </a:ext>
            </a:extLst>
          </p:cNvPr>
          <p:cNvSpPr>
            <a:spLocks noGrp="1"/>
          </p:cNvSpPr>
          <p:nvPr>
            <p:ph type="title"/>
          </p:nvPr>
        </p:nvSpPr>
        <p:spPr/>
        <p:txBody>
          <a:bodyPr/>
          <a:lstStyle/>
          <a:p>
            <a:r>
              <a:rPr lang="en-US" dirty="0"/>
              <a:t>Next </a:t>
            </a:r>
            <a:br>
              <a:rPr lang="en-US" dirty="0"/>
            </a:br>
            <a:r>
              <a:rPr lang="en-US" dirty="0"/>
              <a:t>Steps</a:t>
            </a:r>
          </a:p>
        </p:txBody>
      </p:sp>
      <p:sp>
        <p:nvSpPr>
          <p:cNvPr id="3" name="Picture Placeholder 2">
            <a:extLst>
              <a:ext uri="{FF2B5EF4-FFF2-40B4-BE49-F238E27FC236}">
                <a16:creationId xmlns:a16="http://schemas.microsoft.com/office/drawing/2014/main" id="{D5BC345D-33B3-125C-3D12-CF3FC5F6B766}"/>
              </a:ext>
            </a:extLst>
          </p:cNvPr>
          <p:cNvSpPr>
            <a:spLocks noGrp="1"/>
          </p:cNvSpPr>
          <p:nvPr>
            <p:ph type="pic" idx="1"/>
          </p:nvPr>
        </p:nvSpPr>
        <p:spPr/>
      </p:sp>
      <p:sp>
        <p:nvSpPr>
          <p:cNvPr id="4" name="Text Placeholder 3">
            <a:extLst>
              <a:ext uri="{FF2B5EF4-FFF2-40B4-BE49-F238E27FC236}">
                <a16:creationId xmlns:a16="http://schemas.microsoft.com/office/drawing/2014/main" id="{10B9BF77-35FA-6905-E106-BDB9FB5DE967}"/>
              </a:ext>
            </a:extLst>
          </p:cNvPr>
          <p:cNvSpPr>
            <a:spLocks noGrp="1"/>
          </p:cNvSpPr>
          <p:nvPr>
            <p:ph type="body" sz="half" idx="2"/>
          </p:nvPr>
        </p:nvSpPr>
        <p:spPr/>
        <p:txBody>
          <a:bodyPr/>
          <a:lstStyle/>
          <a:p>
            <a:r>
              <a:rPr lang="en-US" dirty="0">
                <a:highlight>
                  <a:srgbClr val="FFFF00"/>
                </a:highlight>
              </a:rPr>
              <a:t>How will we use the knowledge and applications we have built in the future? </a:t>
            </a:r>
          </a:p>
        </p:txBody>
      </p:sp>
    </p:spTree>
    <p:extLst>
      <p:ext uri="{BB962C8B-B14F-4D97-AF65-F5344CB8AC3E}">
        <p14:creationId xmlns:p14="http://schemas.microsoft.com/office/powerpoint/2010/main" val="4154530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AAA9DE-CC53-5DC0-61C4-2C50C1D8E064}"/>
              </a:ext>
            </a:extLst>
          </p:cNvPr>
          <p:cNvSpPr>
            <a:spLocks noGrp="1"/>
          </p:cNvSpPr>
          <p:nvPr>
            <p:ph type="title"/>
          </p:nvPr>
        </p:nvSpPr>
        <p:spPr>
          <a:xfrm>
            <a:off x="841248" y="251312"/>
            <a:ext cx="10506456" cy="1010264"/>
          </a:xfrm>
        </p:spPr>
        <p:txBody>
          <a:bodyPr anchor="ctr">
            <a:normAutofit/>
          </a:bodyPr>
          <a:lstStyle/>
          <a:p>
            <a:r>
              <a:rPr lang="en-US"/>
              <a:t>Goals and Objectives</a:t>
            </a:r>
          </a:p>
        </p:txBody>
      </p:sp>
      <p:sp>
        <p:nvSpPr>
          <p:cNvPr id="12" name="Rectangle 11">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850D95BA-F8A2-B514-A4B3-C9C49850F794}"/>
              </a:ext>
            </a:extLst>
          </p:cNvPr>
          <p:cNvGraphicFramePr>
            <a:graphicFrameLocks noGrp="1"/>
          </p:cNvGraphicFramePr>
          <p:nvPr>
            <p:ph idx="1"/>
            <p:extLst>
              <p:ext uri="{D42A27DB-BD31-4B8C-83A1-F6EECF244321}">
                <p14:modId xmlns:p14="http://schemas.microsoft.com/office/powerpoint/2010/main" val="688644062"/>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6004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5276-7EF4-92D4-06F7-E93CF3D3580C}"/>
              </a:ext>
            </a:extLst>
          </p:cNvPr>
          <p:cNvSpPr>
            <a:spLocks noGrp="1"/>
          </p:cNvSpPr>
          <p:nvPr>
            <p:ph type="title"/>
          </p:nvPr>
        </p:nvSpPr>
        <p:spPr/>
        <p:txBody>
          <a:bodyPr>
            <a:normAutofit fontScale="90000"/>
          </a:bodyPr>
          <a:lstStyle/>
          <a:p>
            <a:pPr algn="ctr"/>
            <a:r>
              <a:rPr lang="en-US" dirty="0"/>
              <a:t>What markets are we testing our strategies against?</a:t>
            </a:r>
          </a:p>
        </p:txBody>
      </p:sp>
      <p:sp>
        <p:nvSpPr>
          <p:cNvPr id="3" name="Content Placeholder 2">
            <a:extLst>
              <a:ext uri="{FF2B5EF4-FFF2-40B4-BE49-F238E27FC236}">
                <a16:creationId xmlns:a16="http://schemas.microsoft.com/office/drawing/2014/main" id="{A1BF911C-A297-844D-561C-E0B54C1DA53C}"/>
              </a:ext>
            </a:extLst>
          </p:cNvPr>
          <p:cNvSpPr>
            <a:spLocks noGrp="1"/>
          </p:cNvSpPr>
          <p:nvPr>
            <p:ph idx="1"/>
          </p:nvPr>
        </p:nvSpPr>
        <p:spPr/>
        <p:txBody>
          <a:bodyPr/>
          <a:lstStyle/>
          <a:p>
            <a:r>
              <a:rPr lang="en-US" dirty="0">
                <a:highlight>
                  <a:srgbClr val="FFFF00"/>
                </a:highlight>
              </a:rPr>
              <a:t>Ragini to add info on sector research</a:t>
            </a:r>
            <a:r>
              <a:rPr lang="en-US" dirty="0"/>
              <a:t>.</a:t>
            </a:r>
          </a:p>
          <a:p>
            <a:r>
              <a:rPr lang="en-US" dirty="0"/>
              <a:t>Test how these strategies operate in different markets</a:t>
            </a:r>
          </a:p>
          <a:p>
            <a:r>
              <a:rPr lang="en-US" dirty="0"/>
              <a:t>List all the sectors and list the ticker symbols </a:t>
            </a:r>
          </a:p>
          <a:p>
            <a:r>
              <a:rPr lang="en-US" dirty="0"/>
              <a:t>List all the markets we are testing our strategy against</a:t>
            </a:r>
          </a:p>
          <a:p>
            <a:r>
              <a:rPr lang="en-US" dirty="0"/>
              <a:t>Test against SPY and NASDAQ and any specific companies</a:t>
            </a:r>
          </a:p>
          <a:p>
            <a:r>
              <a:rPr lang="en-US" dirty="0"/>
              <a:t>Ensure we have list all of the sectors that we </a:t>
            </a:r>
            <a:r>
              <a:rPr lang="en-US" dirty="0" err="1"/>
              <a:t>wanna</a:t>
            </a:r>
            <a:r>
              <a:rPr lang="en-US" dirty="0"/>
              <a:t> test and than provide symbols.</a:t>
            </a:r>
          </a:p>
          <a:p>
            <a:endParaRPr lang="en-US" dirty="0"/>
          </a:p>
        </p:txBody>
      </p:sp>
    </p:spTree>
    <p:extLst>
      <p:ext uri="{BB962C8B-B14F-4D97-AF65-F5344CB8AC3E}">
        <p14:creationId xmlns:p14="http://schemas.microsoft.com/office/powerpoint/2010/main" val="2024960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B470D1-0A18-0B45-962B-BE915DFB890D}"/>
              </a:ext>
            </a:extLst>
          </p:cNvPr>
          <p:cNvSpPr txBox="1"/>
          <p:nvPr/>
        </p:nvSpPr>
        <p:spPr>
          <a:xfrm>
            <a:off x="1137037" y="500933"/>
            <a:ext cx="4843698" cy="523220"/>
          </a:xfrm>
          <a:prstGeom prst="rect">
            <a:avLst/>
          </a:prstGeom>
          <a:noFill/>
        </p:spPr>
        <p:txBody>
          <a:bodyPr wrap="none" rtlCol="0">
            <a:spAutoFit/>
          </a:bodyPr>
          <a:lstStyle/>
          <a:p>
            <a:r>
              <a:rPr lang="en-US" sz="2800" dirty="0">
                <a:latin typeface="Arial Rounded MT Bold" panose="020F0704030504030204" pitchFamily="34" charset="77"/>
              </a:rPr>
              <a:t>Data Collection &amp; Cleaning</a:t>
            </a:r>
          </a:p>
        </p:txBody>
      </p:sp>
    </p:spTree>
    <p:extLst>
      <p:ext uri="{BB962C8B-B14F-4D97-AF65-F5344CB8AC3E}">
        <p14:creationId xmlns:p14="http://schemas.microsoft.com/office/powerpoint/2010/main" val="1083341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B470D1-0A18-0B45-962B-BE915DFB890D}"/>
              </a:ext>
            </a:extLst>
          </p:cNvPr>
          <p:cNvSpPr txBox="1"/>
          <p:nvPr/>
        </p:nvSpPr>
        <p:spPr>
          <a:xfrm>
            <a:off x="1137037" y="500933"/>
            <a:ext cx="3059364" cy="523220"/>
          </a:xfrm>
          <a:prstGeom prst="rect">
            <a:avLst/>
          </a:prstGeom>
          <a:noFill/>
        </p:spPr>
        <p:txBody>
          <a:bodyPr wrap="none" rtlCol="0">
            <a:spAutoFit/>
          </a:bodyPr>
          <a:lstStyle/>
          <a:p>
            <a:r>
              <a:rPr lang="en-US" sz="2800" dirty="0">
                <a:latin typeface="Arial Rounded MT Bold" panose="020F0704030504030204" pitchFamily="34" charset="77"/>
              </a:rPr>
              <a:t>Data Exploration</a:t>
            </a:r>
          </a:p>
        </p:txBody>
      </p:sp>
      <p:sp>
        <p:nvSpPr>
          <p:cNvPr id="3" name="TextBox 2">
            <a:extLst>
              <a:ext uri="{FF2B5EF4-FFF2-40B4-BE49-F238E27FC236}">
                <a16:creationId xmlns:a16="http://schemas.microsoft.com/office/drawing/2014/main" id="{8F361A79-E2D7-6241-BD91-3EB5A55C1683}"/>
              </a:ext>
            </a:extLst>
          </p:cNvPr>
          <p:cNvSpPr txBox="1"/>
          <p:nvPr/>
        </p:nvSpPr>
        <p:spPr>
          <a:xfrm>
            <a:off x="1423283" y="2138900"/>
            <a:ext cx="8325016" cy="646331"/>
          </a:xfrm>
          <a:prstGeom prst="rect">
            <a:avLst/>
          </a:prstGeom>
          <a:noFill/>
        </p:spPr>
        <p:txBody>
          <a:bodyPr wrap="square" rtlCol="0">
            <a:spAutoFit/>
          </a:bodyPr>
          <a:lstStyle/>
          <a:p>
            <a:r>
              <a:rPr lang="en-US" dirty="0"/>
              <a:t>We are </a:t>
            </a:r>
            <a:r>
              <a:rPr lang="en-US" dirty="0" err="1"/>
              <a:t>gonna</a:t>
            </a:r>
            <a:r>
              <a:rPr lang="en-US" dirty="0"/>
              <a:t> paste our graphs in this slide which we will create by using Python code</a:t>
            </a:r>
          </a:p>
        </p:txBody>
      </p:sp>
    </p:spTree>
    <p:extLst>
      <p:ext uri="{BB962C8B-B14F-4D97-AF65-F5344CB8AC3E}">
        <p14:creationId xmlns:p14="http://schemas.microsoft.com/office/powerpoint/2010/main" val="446427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C373-D004-564F-D862-BD556D134353}"/>
              </a:ext>
            </a:extLst>
          </p:cNvPr>
          <p:cNvSpPr>
            <a:spLocks noGrp="1"/>
          </p:cNvSpPr>
          <p:nvPr>
            <p:ph type="title"/>
          </p:nvPr>
        </p:nvSpPr>
        <p:spPr/>
        <p:txBody>
          <a:bodyPr>
            <a:normAutofit fontScale="90000"/>
          </a:bodyPr>
          <a:lstStyle/>
          <a:p>
            <a:r>
              <a:rPr lang="en-US" dirty="0"/>
              <a:t>Featured Trading Strategies </a:t>
            </a:r>
            <a:br>
              <a:rPr lang="en-US" dirty="0"/>
            </a:br>
            <a:r>
              <a:rPr lang="en-US" dirty="0"/>
              <a:t>source – The Universal Tactics of Successful Trend Trading by Brent Penfold</a:t>
            </a:r>
          </a:p>
        </p:txBody>
      </p:sp>
    </p:spTree>
    <p:extLst>
      <p:ext uri="{BB962C8B-B14F-4D97-AF65-F5344CB8AC3E}">
        <p14:creationId xmlns:p14="http://schemas.microsoft.com/office/powerpoint/2010/main" val="1959913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62F1B-8569-9649-F7A6-323ACA4BDADF}"/>
              </a:ext>
            </a:extLst>
          </p:cNvPr>
          <p:cNvSpPr>
            <a:spLocks noGrp="1"/>
          </p:cNvSpPr>
          <p:nvPr>
            <p:ph type="title"/>
          </p:nvPr>
        </p:nvSpPr>
        <p:spPr/>
        <p:txBody>
          <a:bodyPr/>
          <a:lstStyle/>
          <a:p>
            <a:pPr algn="ctr"/>
            <a:r>
              <a:rPr lang="en-US" dirty="0" err="1"/>
              <a:t>Donchian’s</a:t>
            </a:r>
            <a:r>
              <a:rPr lang="en-US" dirty="0"/>
              <a:t> 4 Week Rule</a:t>
            </a:r>
          </a:p>
        </p:txBody>
      </p:sp>
      <p:sp>
        <p:nvSpPr>
          <p:cNvPr id="5" name="Text Placeholder 4">
            <a:extLst>
              <a:ext uri="{FF2B5EF4-FFF2-40B4-BE49-F238E27FC236}">
                <a16:creationId xmlns:a16="http://schemas.microsoft.com/office/drawing/2014/main" id="{BBFB1AE8-46F9-3D54-1BBD-21F28B49A093}"/>
              </a:ext>
            </a:extLst>
          </p:cNvPr>
          <p:cNvSpPr>
            <a:spLocks noGrp="1"/>
          </p:cNvSpPr>
          <p:nvPr>
            <p:ph type="body" sz="half" idx="2"/>
          </p:nvPr>
        </p:nvSpPr>
        <p:spPr/>
        <p:txBody>
          <a:bodyPr>
            <a:normAutofit fontScale="92500" lnSpcReduction="20000"/>
          </a:bodyPr>
          <a:lstStyle/>
          <a:p>
            <a:r>
              <a:rPr lang="en-US" dirty="0"/>
              <a:t>Follows a four-week break-out. If model is short and market takes out highest weekly high, exit and reverse going long. If the model is long and the market takes out the lowest weekly low, exit and reverse going short.</a:t>
            </a:r>
          </a:p>
        </p:txBody>
      </p:sp>
      <p:pic>
        <p:nvPicPr>
          <p:cNvPr id="1026" name="Picture 2">
            <a:extLst>
              <a:ext uri="{FF2B5EF4-FFF2-40B4-BE49-F238E27FC236}">
                <a16:creationId xmlns:a16="http://schemas.microsoft.com/office/drawing/2014/main" id="{CC843ABC-9F5B-4012-6644-A1C7A880F8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08024" y="1036318"/>
            <a:ext cx="3840861" cy="5168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80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A926-BA07-3BC5-FBE0-BCA44C9F952A}"/>
              </a:ext>
            </a:extLst>
          </p:cNvPr>
          <p:cNvSpPr>
            <a:spLocks noGrp="1"/>
          </p:cNvSpPr>
          <p:nvPr>
            <p:ph type="title"/>
          </p:nvPr>
        </p:nvSpPr>
        <p:spPr/>
        <p:txBody>
          <a:bodyPr/>
          <a:lstStyle/>
          <a:p>
            <a:r>
              <a:rPr lang="en-US" dirty="0"/>
              <a:t>Dreyfus’s 52 Week Rule</a:t>
            </a:r>
          </a:p>
        </p:txBody>
      </p:sp>
      <p:sp>
        <p:nvSpPr>
          <p:cNvPr id="4" name="Text Placeholder 3">
            <a:extLst>
              <a:ext uri="{FF2B5EF4-FFF2-40B4-BE49-F238E27FC236}">
                <a16:creationId xmlns:a16="http://schemas.microsoft.com/office/drawing/2014/main" id="{BB69B15D-827D-E5D4-21E7-469413647973}"/>
              </a:ext>
            </a:extLst>
          </p:cNvPr>
          <p:cNvSpPr>
            <a:spLocks noGrp="1"/>
          </p:cNvSpPr>
          <p:nvPr>
            <p:ph type="body" sz="half" idx="2"/>
          </p:nvPr>
        </p:nvSpPr>
        <p:spPr/>
        <p:txBody>
          <a:bodyPr/>
          <a:lstStyle/>
          <a:p>
            <a:r>
              <a:rPr lang="en-US" dirty="0"/>
              <a:t>Similar to </a:t>
            </a:r>
            <a:r>
              <a:rPr lang="en-US" dirty="0" err="1"/>
              <a:t>Donchian’s</a:t>
            </a:r>
            <a:r>
              <a:rPr lang="en-US" dirty="0"/>
              <a:t> four week rule but the adjustment is made at 52 weeks rather than 4. </a:t>
            </a:r>
          </a:p>
        </p:txBody>
      </p:sp>
      <p:pic>
        <p:nvPicPr>
          <p:cNvPr id="2050" name="Picture 2">
            <a:extLst>
              <a:ext uri="{FF2B5EF4-FFF2-40B4-BE49-F238E27FC236}">
                <a16:creationId xmlns:a16="http://schemas.microsoft.com/office/drawing/2014/main" id="{DD508BC2-23F9-9CF9-4B99-86A4EB0132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33934" y="1709738"/>
            <a:ext cx="3192944" cy="4097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691883"/>
      </p:ext>
    </p:extLst>
  </p:cSld>
  <p:clrMapOvr>
    <a:masterClrMapping/>
  </p:clrMapOvr>
</p:sld>
</file>

<file path=ppt/theme/theme1.xml><?xml version="1.0" encoding="utf-8"?>
<a:theme xmlns:a="http://schemas.openxmlformats.org/drawingml/2006/main" name="AccentBoxVTI">
  <a:themeElements>
    <a:clrScheme name="AnalogousFromRegularSeedRightStep">
      <a:dk1>
        <a:srgbClr val="000000"/>
      </a:dk1>
      <a:lt1>
        <a:srgbClr val="FFFFFF"/>
      </a:lt1>
      <a:dk2>
        <a:srgbClr val="3B3521"/>
      </a:dk2>
      <a:lt2>
        <a:srgbClr val="E2E6E8"/>
      </a:lt2>
      <a:accent1>
        <a:srgbClr val="E16D2F"/>
      </a:accent1>
      <a:accent2>
        <a:srgbClr val="C39C1B"/>
      </a:accent2>
      <a:accent3>
        <a:srgbClr val="94AD24"/>
      </a:accent3>
      <a:accent4>
        <a:srgbClr val="59B819"/>
      </a:accent4>
      <a:accent5>
        <a:srgbClr val="27BB29"/>
      </a:accent5>
      <a:accent6>
        <a:srgbClr val="1AB95F"/>
      </a:accent6>
      <a:hlink>
        <a:srgbClr val="3C8AB4"/>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184</TotalTime>
  <Words>737</Words>
  <Application>Microsoft Office PowerPoint</Application>
  <PresentationFormat>Widescreen</PresentationFormat>
  <Paragraphs>55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Rounded MT Bold</vt:lpstr>
      <vt:lpstr>Calibri</vt:lpstr>
      <vt:lpstr>Neue Haas Grotesk Text Pro</vt:lpstr>
      <vt:lpstr>AccentBoxVTI</vt:lpstr>
      <vt:lpstr>Building an Algorithmic Trader</vt:lpstr>
      <vt:lpstr>Project Approach</vt:lpstr>
      <vt:lpstr>Goals and Objectives</vt:lpstr>
      <vt:lpstr>What markets are we testing our strategies against?</vt:lpstr>
      <vt:lpstr>PowerPoint Presentation</vt:lpstr>
      <vt:lpstr>PowerPoint Presentation</vt:lpstr>
      <vt:lpstr>Featured Trading Strategies  source – The Universal Tactics of Successful Trend Trading by Brent Penfold</vt:lpstr>
      <vt:lpstr>Donchian’s 4 Week Rule</vt:lpstr>
      <vt:lpstr>Dreyfus’s 52 Week Rule</vt:lpstr>
      <vt:lpstr>Turtle Trading</vt:lpstr>
      <vt:lpstr>Golden Cross</vt:lpstr>
      <vt:lpstr>PowerPoint Presentation</vt:lpstr>
      <vt:lpstr>Successful Trading Strategies</vt:lpstr>
      <vt:lpstr>APIs </vt:lpstr>
      <vt:lpstr>Coding stuff and Data Collection</vt:lpstr>
      <vt:lpstr>Data and Code </vt:lpstr>
      <vt:lpstr>Sample of the final Application</vt:lpstr>
      <vt:lpstr>Group Approach</vt:lpstr>
      <vt:lpstr>Conclusions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an Algorithmic Trader</dc:title>
  <dc:creator>Mandy McGill</dc:creator>
  <cp:lastModifiedBy>Mandy McGill</cp:lastModifiedBy>
  <cp:revision>12</cp:revision>
  <dcterms:created xsi:type="dcterms:W3CDTF">2022-07-16T20:49:01Z</dcterms:created>
  <dcterms:modified xsi:type="dcterms:W3CDTF">2022-07-20T23:08:42Z</dcterms:modified>
</cp:coreProperties>
</file>