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79" r:id="rId2"/>
    <p:sldId id="293" r:id="rId3"/>
    <p:sldId id="264" r:id="rId4"/>
    <p:sldId id="361" r:id="rId5"/>
    <p:sldId id="360" r:id="rId6"/>
    <p:sldId id="334" r:id="rId7"/>
    <p:sldId id="376" r:id="rId8"/>
    <p:sldId id="364" r:id="rId9"/>
    <p:sldId id="372" r:id="rId10"/>
    <p:sldId id="375" r:id="rId11"/>
    <p:sldId id="378" r:id="rId12"/>
    <p:sldId id="366" r:id="rId13"/>
    <p:sldId id="303" r:id="rId14"/>
    <p:sldId id="344" r:id="rId15"/>
    <p:sldId id="336" r:id="rId16"/>
    <p:sldId id="347" r:id="rId17"/>
    <p:sldId id="362" r:id="rId18"/>
    <p:sldId id="377" r:id="rId19"/>
    <p:sldId id="335" r:id="rId20"/>
    <p:sldId id="371" r:id="rId21"/>
    <p:sldId id="3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15080F-DD28-49C2-B748-9D108600F0F2}">
          <p14:sldIdLst>
            <p14:sldId id="379"/>
            <p14:sldId id="293"/>
          </p14:sldIdLst>
        </p14:section>
        <p14:section name="Microservices &amp; Service Fabric" id="{DF16AEC8-6DFA-4DDE-BE66-407D3F0FDEA6}">
          <p14:sldIdLst>
            <p14:sldId id="264"/>
            <p14:sldId id="361"/>
            <p14:sldId id="360"/>
          </p14:sldIdLst>
        </p14:section>
        <p14:section name="Concepts" id="{EB3F8B45-276B-4D8B-9587-C894ECC9AF49}">
          <p14:sldIdLst>
            <p14:sldId id="334"/>
            <p14:sldId id="376"/>
            <p14:sldId id="364"/>
            <p14:sldId id="372"/>
            <p14:sldId id="375"/>
            <p14:sldId id="378"/>
            <p14:sldId id="366"/>
          </p14:sldIdLst>
        </p14:section>
        <p14:section name="Developing" id="{138D87E1-E8D6-43D9-98A5-214527E8E126}">
          <p14:sldIdLst>
            <p14:sldId id="303"/>
            <p14:sldId id="344"/>
            <p14:sldId id="336"/>
            <p14:sldId id="347"/>
            <p14:sldId id="362"/>
            <p14:sldId id="377"/>
          </p14:sldIdLst>
        </p14:section>
        <p14:section name="Deployments &amp; Upgrades" id="{D2F9B14B-1344-4E3A-A1FB-80ADFA429AE2}">
          <p14:sldIdLst>
            <p14:sldId id="335"/>
            <p14:sldId id="371"/>
            <p14:sldId id="370"/>
          </p14:sldIdLst>
        </p14:section>
      </p14:sectionLst>
    </p:ext>
    <p:ext uri="{EFAFB233-063F-42B5-8137-9DF3F51BA10A}">
      <p15:sldGuideLst xmlns:p15="http://schemas.microsoft.com/office/powerpoint/2012/main">
        <p15:guide id="2" pos="3840" userDrawn="1">
          <p15:clr>
            <a:srgbClr val="A4A3A4"/>
          </p15:clr>
        </p15:guide>
        <p15:guide id="3" pos="1248" userDrawn="1">
          <p15:clr>
            <a:srgbClr val="A4A3A4"/>
          </p15:clr>
        </p15:guide>
        <p15:guide id="4" orient="horz" pos="768" userDrawn="1">
          <p15:clr>
            <a:srgbClr val="A4A3A4"/>
          </p15:clr>
        </p15:guide>
        <p15:guide id="8" pos="6576" userDrawn="1">
          <p15:clr>
            <a:srgbClr val="A4A3A4"/>
          </p15:clr>
        </p15:guide>
        <p15:guide id="10" orient="horz" pos="1152" userDrawn="1">
          <p15:clr>
            <a:srgbClr val="A4A3A4"/>
          </p15:clr>
        </p15:guide>
        <p15:guide id="11" orient="horz" pos="1800" userDrawn="1">
          <p15:clr>
            <a:srgbClr val="A4A3A4"/>
          </p15:clr>
        </p15:guide>
        <p15:guide id="12" pos="528" userDrawn="1">
          <p15:clr>
            <a:srgbClr val="A4A3A4"/>
          </p15:clr>
        </p15:guide>
        <p15:guide id="13" orient="horz" pos="4104" userDrawn="1">
          <p15:clr>
            <a:srgbClr val="A4A3A4"/>
          </p15:clr>
        </p15:guide>
        <p15:guide id="14" pos="6360" userDrawn="1">
          <p15:clr>
            <a:srgbClr val="A4A3A4"/>
          </p15:clr>
        </p15:guide>
        <p15:guide id="15" orient="horz" pos="3288" userDrawn="1">
          <p15:clr>
            <a:srgbClr val="A4A3A4"/>
          </p15:clr>
        </p15:guide>
        <p15:guide id="16" orient="horz" pos="2832" userDrawn="1">
          <p15:clr>
            <a:srgbClr val="A4A3A4"/>
          </p15:clr>
        </p15:guide>
        <p15:guide id="17" pos="5760" userDrawn="1">
          <p15:clr>
            <a:srgbClr val="A4A3A4"/>
          </p15:clr>
        </p15:guide>
        <p15:guide id="18" pos="1512" userDrawn="1">
          <p15:clr>
            <a:srgbClr val="A4A3A4"/>
          </p15:clr>
        </p15:guide>
        <p15:guide id="19" pos="240" userDrawn="1">
          <p15:clr>
            <a:srgbClr val="A4A3A4"/>
          </p15:clr>
        </p15:guide>
        <p15:guide id="20" pos="71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6F"/>
    <a:srgbClr val="FF8181"/>
    <a:srgbClr val="0080C0"/>
    <a:srgbClr val="FFD581"/>
    <a:srgbClr val="C08000"/>
    <a:srgbClr val="C00000"/>
    <a:srgbClr val="C59EE2"/>
    <a:srgbClr val="7030A0"/>
    <a:srgbClr val="FF6600"/>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286" autoAdjust="0"/>
    <p:restoredTop sz="82042" autoAdjust="0"/>
  </p:normalViewPr>
  <p:slideViewPr>
    <p:cSldViewPr snapToGrid="0">
      <p:cViewPr varScale="1">
        <p:scale>
          <a:sx n="86" d="100"/>
          <a:sy n="86" d="100"/>
        </p:scale>
        <p:origin x="606" y="78"/>
      </p:cViewPr>
      <p:guideLst>
        <p:guide pos="3840"/>
        <p:guide pos="1248"/>
        <p:guide orient="horz" pos="768"/>
        <p:guide pos="6576"/>
        <p:guide orient="horz" pos="1152"/>
        <p:guide orient="horz" pos="1800"/>
        <p:guide pos="528"/>
        <p:guide orient="horz" pos="4104"/>
        <p:guide pos="6360"/>
        <p:guide orient="horz" pos="3288"/>
        <p:guide orient="horz" pos="2832"/>
        <p:guide pos="5760"/>
        <p:guide pos="1512"/>
        <p:guide pos="240"/>
        <p:guide pos="7152"/>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F51FF-50BE-4E4F-A49C-4FE01822343E}"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5842B579-C3E3-4E22-BCE0-ED3A7452EFAA}">
      <dgm:prSet phldrT="[Text]"/>
      <dgm:spPr/>
      <dgm:t>
        <a:bodyPr/>
        <a:lstStyle/>
        <a:p>
          <a:r>
            <a:rPr lang="en-US" dirty="0"/>
            <a:t>Reliable Service &amp; Reliable Actor Services</a:t>
          </a:r>
        </a:p>
      </dgm:t>
    </dgm:pt>
    <dgm:pt modelId="{694CE38A-5AAD-4E0E-BB6B-4AAFDDF9196F}" type="parTrans" cxnId="{83682793-D5DF-47AF-9F0D-F2E7B73CD6DB}">
      <dgm:prSet/>
      <dgm:spPr/>
      <dgm:t>
        <a:bodyPr/>
        <a:lstStyle/>
        <a:p>
          <a:endParaRPr lang="en-US"/>
        </a:p>
      </dgm:t>
    </dgm:pt>
    <dgm:pt modelId="{E1A18C4E-53E7-4963-87A3-8400F93470BC}" type="sibTrans" cxnId="{83682793-D5DF-47AF-9F0D-F2E7B73CD6DB}">
      <dgm:prSet/>
      <dgm:spPr/>
      <dgm:t>
        <a:bodyPr/>
        <a:lstStyle/>
        <a:p>
          <a:endParaRPr lang="en-US"/>
        </a:p>
      </dgm:t>
    </dgm:pt>
    <dgm:pt modelId="{E3FDF102-0576-4966-90A1-0F98D7A2242F}">
      <dgm:prSet phldrT="[Text]"/>
      <dgm:spPr/>
      <dgm:t>
        <a:bodyPr/>
        <a:lstStyle/>
        <a:p>
          <a:r>
            <a:rPr lang="en-US"/>
            <a:t>Leverage Service Fabric’s own programming models </a:t>
          </a:r>
          <a:endParaRPr lang="en-US" dirty="0"/>
        </a:p>
      </dgm:t>
    </dgm:pt>
    <dgm:pt modelId="{95541347-3A54-4536-96DE-E14E4ABA6410}" type="parTrans" cxnId="{A9CDCA36-94AE-4E49-A32D-104226AFDFC7}">
      <dgm:prSet/>
      <dgm:spPr/>
      <dgm:t>
        <a:bodyPr/>
        <a:lstStyle/>
        <a:p>
          <a:endParaRPr lang="en-US"/>
        </a:p>
      </dgm:t>
    </dgm:pt>
    <dgm:pt modelId="{9110A37A-BC78-421B-A31E-5DDCF5AD4ECE}" type="sibTrans" cxnId="{A9CDCA36-94AE-4E49-A32D-104226AFDFC7}">
      <dgm:prSet/>
      <dgm:spPr/>
      <dgm:t>
        <a:bodyPr/>
        <a:lstStyle/>
        <a:p>
          <a:endParaRPr lang="en-US"/>
        </a:p>
      </dgm:t>
    </dgm:pt>
    <dgm:pt modelId="{CBB1C135-2A58-4D09-A588-B9DE79AE7BAA}">
      <dgm:prSet phldrT="[Text]"/>
      <dgm:spPr>
        <a:solidFill>
          <a:srgbClr val="C00000"/>
        </a:solidFill>
        <a:ln>
          <a:solidFill>
            <a:srgbClr val="C00000"/>
          </a:solidFill>
        </a:ln>
      </dgm:spPr>
      <dgm:t>
        <a:bodyPr/>
        <a:lstStyle/>
        <a:p>
          <a:r>
            <a:rPr lang="en-US" dirty="0"/>
            <a:t>Guest Executable Services</a:t>
          </a:r>
        </a:p>
      </dgm:t>
    </dgm:pt>
    <dgm:pt modelId="{EC896421-8C9B-4065-A365-5D8970002866}" type="parTrans" cxnId="{8A84007F-2F84-4C2C-9AAF-DBD1A9B868D5}">
      <dgm:prSet/>
      <dgm:spPr/>
      <dgm:t>
        <a:bodyPr/>
        <a:lstStyle/>
        <a:p>
          <a:endParaRPr lang="en-US"/>
        </a:p>
      </dgm:t>
    </dgm:pt>
    <dgm:pt modelId="{22C0E6D0-0709-46DD-99DD-16CB4F208C49}" type="sibTrans" cxnId="{8A84007F-2F84-4C2C-9AAF-DBD1A9B868D5}">
      <dgm:prSet/>
      <dgm:spPr/>
      <dgm:t>
        <a:bodyPr/>
        <a:lstStyle/>
        <a:p>
          <a:endParaRPr lang="en-US"/>
        </a:p>
      </dgm:t>
    </dgm:pt>
    <dgm:pt modelId="{7D955200-6C7F-42FF-9461-F6D0764C30D1}">
      <dgm:prSet phldrT="[Text]"/>
      <dgm:spPr>
        <a:solidFill>
          <a:srgbClr val="FF8181">
            <a:alpha val="90000"/>
          </a:srgbClr>
        </a:solidFill>
        <a:ln>
          <a:solidFill>
            <a:srgbClr val="FF8181">
              <a:alpha val="90000"/>
            </a:srgbClr>
          </a:solidFill>
        </a:ln>
      </dgm:spPr>
      <dgm:t>
        <a:bodyPr/>
        <a:lstStyle/>
        <a:p>
          <a:r>
            <a:rPr lang="en-US" dirty="0"/>
            <a:t>Arbitrary executable packaged in a Service Fabric service</a:t>
          </a:r>
        </a:p>
      </dgm:t>
    </dgm:pt>
    <dgm:pt modelId="{F0041BCF-54F7-40CF-90FD-C28184246557}" type="parTrans" cxnId="{72046C4C-BB98-42A3-A7D3-91F8CC066EC3}">
      <dgm:prSet/>
      <dgm:spPr/>
      <dgm:t>
        <a:bodyPr/>
        <a:lstStyle/>
        <a:p>
          <a:endParaRPr lang="en-US"/>
        </a:p>
      </dgm:t>
    </dgm:pt>
    <dgm:pt modelId="{4D171B7E-48A4-4656-BE19-E79B35836F44}" type="sibTrans" cxnId="{72046C4C-BB98-42A3-A7D3-91F8CC066EC3}">
      <dgm:prSet/>
      <dgm:spPr/>
      <dgm:t>
        <a:bodyPr/>
        <a:lstStyle/>
        <a:p>
          <a:endParaRPr lang="en-US"/>
        </a:p>
      </dgm:t>
    </dgm:pt>
    <dgm:pt modelId="{13DF24F1-D59E-4D1B-8314-56BE58815F45}">
      <dgm:prSet phldrT="[Text]"/>
      <dgm:spPr>
        <a:solidFill>
          <a:srgbClr val="FF8181">
            <a:alpha val="90000"/>
          </a:srgbClr>
        </a:solidFill>
        <a:ln>
          <a:solidFill>
            <a:srgbClr val="FF8181">
              <a:alpha val="90000"/>
            </a:srgbClr>
          </a:solidFill>
        </a:ln>
      </dgm:spPr>
      <dgm:t>
        <a:bodyPr/>
        <a:lstStyle/>
        <a:p>
          <a:r>
            <a:rPr lang="en-US" dirty="0"/>
            <a:t>Can be written in any language</a:t>
          </a:r>
        </a:p>
      </dgm:t>
    </dgm:pt>
    <dgm:pt modelId="{9750CA1A-4579-4D56-8AEF-064C7784E6AE}" type="parTrans" cxnId="{2B072299-700A-480E-B8E6-F0155EDDB343}">
      <dgm:prSet/>
      <dgm:spPr/>
      <dgm:t>
        <a:bodyPr/>
        <a:lstStyle/>
        <a:p>
          <a:endParaRPr lang="en-US"/>
        </a:p>
      </dgm:t>
    </dgm:pt>
    <dgm:pt modelId="{C0A22CD9-CECA-4227-92B1-88714FFBBB33}" type="sibTrans" cxnId="{2B072299-700A-480E-B8E6-F0155EDDB343}">
      <dgm:prSet/>
      <dgm:spPr/>
      <dgm:t>
        <a:bodyPr/>
        <a:lstStyle/>
        <a:p>
          <a:endParaRPr lang="en-US"/>
        </a:p>
      </dgm:t>
    </dgm:pt>
    <dgm:pt modelId="{9E1B9D56-99CB-4ED4-A997-15D82FC680EF}">
      <dgm:prSet phldrT="[Text]"/>
      <dgm:spPr>
        <a:solidFill>
          <a:srgbClr val="00B050"/>
        </a:solidFill>
      </dgm:spPr>
      <dgm:t>
        <a:bodyPr/>
        <a:lstStyle/>
        <a:p>
          <a:r>
            <a:rPr lang="en-US" dirty="0"/>
            <a:t>Container Services</a:t>
          </a:r>
        </a:p>
      </dgm:t>
    </dgm:pt>
    <dgm:pt modelId="{A0BDFE4B-4FFA-496A-B593-4A3788AFB94F}" type="parTrans" cxnId="{60B1E231-B91F-406F-8C39-188634526EEC}">
      <dgm:prSet/>
      <dgm:spPr/>
      <dgm:t>
        <a:bodyPr/>
        <a:lstStyle/>
        <a:p>
          <a:endParaRPr lang="en-US"/>
        </a:p>
      </dgm:t>
    </dgm:pt>
    <dgm:pt modelId="{AA2B34FD-E462-4BE2-ACD6-0DCC6F464EC1}" type="sibTrans" cxnId="{60B1E231-B91F-406F-8C39-188634526EEC}">
      <dgm:prSet/>
      <dgm:spPr/>
      <dgm:t>
        <a:bodyPr/>
        <a:lstStyle/>
        <a:p>
          <a:endParaRPr lang="en-US"/>
        </a:p>
      </dgm:t>
    </dgm:pt>
    <dgm:pt modelId="{6DA1F620-E143-4C32-AB4C-ED4EB910DFD1}">
      <dgm:prSet/>
      <dgm:spPr/>
      <dgm:t>
        <a:bodyPr/>
        <a:lstStyle/>
        <a:p>
          <a:r>
            <a:rPr lang="en-US" dirty="0"/>
            <a:t>Networking Naming Service support</a:t>
          </a:r>
        </a:p>
      </dgm:t>
    </dgm:pt>
    <dgm:pt modelId="{03876B53-CD57-436D-AD5A-83A1717FB541}" type="parTrans" cxnId="{AA2FF61A-B4DF-4726-81E4-7FFA0DE5236C}">
      <dgm:prSet/>
      <dgm:spPr/>
      <dgm:t>
        <a:bodyPr/>
        <a:lstStyle/>
        <a:p>
          <a:endParaRPr lang="en-US"/>
        </a:p>
      </dgm:t>
    </dgm:pt>
    <dgm:pt modelId="{F1A19317-8006-4E6C-B74C-5B70614008D9}" type="sibTrans" cxnId="{AA2FF61A-B4DF-4726-81E4-7FFA0DE5236C}">
      <dgm:prSet/>
      <dgm:spPr/>
      <dgm:t>
        <a:bodyPr/>
        <a:lstStyle/>
        <a:p>
          <a:endParaRPr lang="en-US"/>
        </a:p>
      </dgm:t>
    </dgm:pt>
    <dgm:pt modelId="{445C1219-E65F-486F-85C1-868D1216819E}">
      <dgm:prSet/>
      <dgm:spPr/>
      <dgm:t>
        <a:bodyPr/>
        <a:lstStyle/>
        <a:p>
          <a:r>
            <a:rPr lang="en-US" dirty="0"/>
            <a:t>Integrate with code, configuration, and data upgrades</a:t>
          </a:r>
        </a:p>
      </dgm:t>
    </dgm:pt>
    <dgm:pt modelId="{62510840-7DBE-41FC-9988-80A52D838BFD}" type="parTrans" cxnId="{6370EDE1-5CF1-4495-A1CD-3C3C94CAF069}">
      <dgm:prSet/>
      <dgm:spPr/>
      <dgm:t>
        <a:bodyPr/>
        <a:lstStyle/>
        <a:p>
          <a:endParaRPr lang="en-US"/>
        </a:p>
      </dgm:t>
    </dgm:pt>
    <dgm:pt modelId="{3C1ACDDF-3312-4CEF-A69D-4B4781982AEE}" type="sibTrans" cxnId="{6370EDE1-5CF1-4495-A1CD-3C3C94CAF069}">
      <dgm:prSet/>
      <dgm:spPr/>
      <dgm:t>
        <a:bodyPr/>
        <a:lstStyle/>
        <a:p>
          <a:endParaRPr lang="en-US"/>
        </a:p>
      </dgm:t>
    </dgm:pt>
    <dgm:pt modelId="{B303E9FC-1854-415B-95A6-B801D0196296}">
      <dgm:prSet phldrT="[Text]"/>
      <dgm:spPr>
        <a:solidFill>
          <a:srgbClr val="FF8181">
            <a:alpha val="90000"/>
          </a:srgbClr>
        </a:solidFill>
        <a:ln>
          <a:solidFill>
            <a:srgbClr val="FF8181">
              <a:alpha val="90000"/>
            </a:srgbClr>
          </a:solidFill>
        </a:ln>
      </dgm:spPr>
      <dgm:t>
        <a:bodyPr/>
        <a:lstStyle/>
        <a:p>
          <a:r>
            <a:rPr lang="en-US" dirty="0"/>
            <a:t>Service Fabric manages orchestration and execution management of the executable</a:t>
          </a:r>
        </a:p>
      </dgm:t>
    </dgm:pt>
    <dgm:pt modelId="{408C1ED4-390F-4BDA-B38D-3E7FE56C75C5}" type="parTrans" cxnId="{9C6E4036-ABA3-4CE3-97B6-F0AD0D4951D5}">
      <dgm:prSet/>
      <dgm:spPr/>
      <dgm:t>
        <a:bodyPr/>
        <a:lstStyle/>
        <a:p>
          <a:endParaRPr lang="en-US"/>
        </a:p>
      </dgm:t>
    </dgm:pt>
    <dgm:pt modelId="{D07206C8-CF3D-4923-BA99-068D4FD567D2}" type="sibTrans" cxnId="{9C6E4036-ABA3-4CE3-97B6-F0AD0D4951D5}">
      <dgm:prSet/>
      <dgm:spPr/>
      <dgm:t>
        <a:bodyPr/>
        <a:lstStyle/>
        <a:p>
          <a:endParaRPr lang="en-US"/>
        </a:p>
      </dgm:t>
    </dgm:pt>
    <dgm:pt modelId="{044F670E-B6D6-4D82-A920-8F2ECF2ADBA8}">
      <dgm:prSet phldrT="[Text]"/>
      <dgm:spPr>
        <a:solidFill>
          <a:srgbClr val="FF8181">
            <a:alpha val="90000"/>
          </a:srgbClr>
        </a:solidFill>
        <a:ln>
          <a:solidFill>
            <a:srgbClr val="FF8181">
              <a:alpha val="90000"/>
            </a:srgbClr>
          </a:solidFill>
        </a:ln>
      </dgm:spPr>
      <dgm:t>
        <a:bodyPr/>
        <a:lstStyle/>
        <a:p>
          <a:r>
            <a:rPr lang="en-US" dirty="0"/>
            <a:t>Limited integration with the Service Fabric APIs</a:t>
          </a:r>
        </a:p>
      </dgm:t>
    </dgm:pt>
    <dgm:pt modelId="{510888C2-2DA0-45EB-A84B-9DA69580A515}" type="parTrans" cxnId="{8D0B08AC-5087-48E2-88AE-65DA3F67D138}">
      <dgm:prSet/>
      <dgm:spPr/>
      <dgm:t>
        <a:bodyPr/>
        <a:lstStyle/>
        <a:p>
          <a:endParaRPr lang="en-US"/>
        </a:p>
      </dgm:t>
    </dgm:pt>
    <dgm:pt modelId="{CD2BB440-8FDC-40F9-AB79-47431D6CF224}" type="sibTrans" cxnId="{8D0B08AC-5087-48E2-88AE-65DA3F67D138}">
      <dgm:prSet/>
      <dgm:spPr/>
      <dgm:t>
        <a:bodyPr/>
        <a:lstStyle/>
        <a:p>
          <a:endParaRPr lang="en-US"/>
        </a:p>
      </dgm:t>
    </dgm:pt>
    <dgm:pt modelId="{326F5939-95D6-4C76-B55E-002558C0E93B}">
      <dgm:prSet/>
      <dgm:spPr/>
      <dgm:t>
        <a:bodyPr/>
        <a:lstStyle/>
        <a:p>
          <a:r>
            <a:rPr lang="en-US" dirty="0"/>
            <a:t>Instances are not process isolated for each instance, but instead are created as objects (higher density on host.)</a:t>
          </a:r>
        </a:p>
      </dgm:t>
    </dgm:pt>
    <dgm:pt modelId="{3751DC70-9E75-4997-9753-EC8FB09238BC}" type="parTrans" cxnId="{2EB19701-5D3F-40F5-95F8-017786EE95B4}">
      <dgm:prSet/>
      <dgm:spPr/>
      <dgm:t>
        <a:bodyPr/>
        <a:lstStyle/>
        <a:p>
          <a:endParaRPr lang="en-US"/>
        </a:p>
      </dgm:t>
    </dgm:pt>
    <dgm:pt modelId="{362266AB-F4A9-4534-80D6-5E4B902095AA}" type="sibTrans" cxnId="{2EB19701-5D3F-40F5-95F8-017786EE95B4}">
      <dgm:prSet/>
      <dgm:spPr/>
      <dgm:t>
        <a:bodyPr/>
        <a:lstStyle/>
        <a:p>
          <a:endParaRPr lang="en-US"/>
        </a:p>
      </dgm:t>
    </dgm:pt>
    <dgm:pt modelId="{86B7175D-AB6B-473B-A189-D4798369D662}">
      <dgm:prSet phldrT="[Text]"/>
      <dgm:spPr/>
      <dgm:t>
        <a:bodyPr/>
        <a:lstStyle/>
        <a:p>
          <a:r>
            <a:rPr lang="en-US" dirty="0"/>
            <a:t>Containers can either be Reliable Services or Guest Containers</a:t>
          </a:r>
        </a:p>
      </dgm:t>
    </dgm:pt>
    <dgm:pt modelId="{59A4BAEB-18C7-46AC-B546-0E4F0F8D215E}" type="parTrans" cxnId="{C893FA22-570A-46FC-BD85-179017A2A648}">
      <dgm:prSet/>
      <dgm:spPr/>
      <dgm:t>
        <a:bodyPr/>
        <a:lstStyle/>
        <a:p>
          <a:endParaRPr lang="en-US"/>
        </a:p>
      </dgm:t>
    </dgm:pt>
    <dgm:pt modelId="{DE2BAC24-7294-4594-AF63-CAFE069CED8A}" type="sibTrans" cxnId="{C893FA22-570A-46FC-BD85-179017A2A648}">
      <dgm:prSet/>
      <dgm:spPr/>
      <dgm:t>
        <a:bodyPr/>
        <a:lstStyle/>
        <a:p>
          <a:endParaRPr lang="en-US"/>
        </a:p>
      </dgm:t>
    </dgm:pt>
    <dgm:pt modelId="{DF823CFF-E0C6-4A97-BBA4-238F1A5935B2}">
      <dgm:prSet phldrT="[Text]"/>
      <dgm:spPr/>
      <dgm:t>
        <a:bodyPr/>
        <a:lstStyle/>
        <a:p>
          <a:r>
            <a:rPr lang="en-US" dirty="0"/>
            <a:t>Supports Docker Containers (Linux) and Windows Server Containers</a:t>
          </a:r>
        </a:p>
      </dgm:t>
    </dgm:pt>
    <dgm:pt modelId="{DA6A1353-2FDD-4EBB-85BB-A760265D39F5}" type="parTrans" cxnId="{2146D216-C84A-4612-929E-5A70B1FEAA5B}">
      <dgm:prSet/>
      <dgm:spPr/>
      <dgm:t>
        <a:bodyPr/>
        <a:lstStyle/>
        <a:p>
          <a:endParaRPr lang="en-US"/>
        </a:p>
      </dgm:t>
    </dgm:pt>
    <dgm:pt modelId="{5F80C2D9-CE15-45CC-926B-552D4C76BB49}" type="sibTrans" cxnId="{2146D216-C84A-4612-929E-5A70B1FEAA5B}">
      <dgm:prSet/>
      <dgm:spPr/>
      <dgm:t>
        <a:bodyPr/>
        <a:lstStyle/>
        <a:p>
          <a:endParaRPr lang="en-US"/>
        </a:p>
      </dgm:t>
    </dgm:pt>
    <dgm:pt modelId="{FDD5BBF1-670D-4BC9-9C2A-85181431287B}">
      <dgm:prSet phldrT="[Text]"/>
      <dgm:spPr/>
      <dgm:t>
        <a:bodyPr/>
        <a:lstStyle/>
        <a:p>
          <a:r>
            <a:rPr lang="en-US" dirty="0"/>
            <a:t>Currently in Preview</a:t>
          </a:r>
        </a:p>
      </dgm:t>
    </dgm:pt>
    <dgm:pt modelId="{4CC7A8A2-1289-4B11-8C96-70FF0268A344}" type="parTrans" cxnId="{714655F0-C44B-4C29-85A4-57BC47300679}">
      <dgm:prSet/>
      <dgm:spPr/>
      <dgm:t>
        <a:bodyPr/>
        <a:lstStyle/>
        <a:p>
          <a:endParaRPr lang="en-US"/>
        </a:p>
      </dgm:t>
    </dgm:pt>
    <dgm:pt modelId="{D59F3107-3B1B-45EA-88D0-CB2980115218}" type="sibTrans" cxnId="{714655F0-C44B-4C29-85A4-57BC47300679}">
      <dgm:prSet/>
      <dgm:spPr/>
      <dgm:t>
        <a:bodyPr/>
        <a:lstStyle/>
        <a:p>
          <a:endParaRPr lang="en-US"/>
        </a:p>
      </dgm:t>
    </dgm:pt>
    <dgm:pt modelId="{B00CA0B8-61B7-4F2F-A969-99F972F66C10}" type="pres">
      <dgm:prSet presAssocID="{7F8F51FF-50BE-4E4F-A49C-4FE01822343E}" presName="Name0" presStyleCnt="0">
        <dgm:presLayoutVars>
          <dgm:dir/>
          <dgm:animLvl val="lvl"/>
          <dgm:resizeHandles val="exact"/>
        </dgm:presLayoutVars>
      </dgm:prSet>
      <dgm:spPr/>
      <dgm:t>
        <a:bodyPr/>
        <a:lstStyle/>
        <a:p>
          <a:endParaRPr lang="en-US"/>
        </a:p>
      </dgm:t>
    </dgm:pt>
    <dgm:pt modelId="{CFC65612-0CF3-46EC-8EF0-9B1C619948DE}" type="pres">
      <dgm:prSet presAssocID="{5842B579-C3E3-4E22-BCE0-ED3A7452EFAA}" presName="composite" presStyleCnt="0"/>
      <dgm:spPr/>
    </dgm:pt>
    <dgm:pt modelId="{9402312E-E42A-4878-BCDE-2256C4635DEF}" type="pres">
      <dgm:prSet presAssocID="{5842B579-C3E3-4E22-BCE0-ED3A7452EFAA}" presName="parTx" presStyleLbl="alignNode1" presStyleIdx="0" presStyleCnt="3">
        <dgm:presLayoutVars>
          <dgm:chMax val="0"/>
          <dgm:chPref val="0"/>
          <dgm:bulletEnabled val="1"/>
        </dgm:presLayoutVars>
      </dgm:prSet>
      <dgm:spPr/>
      <dgm:t>
        <a:bodyPr/>
        <a:lstStyle/>
        <a:p>
          <a:endParaRPr lang="en-US"/>
        </a:p>
      </dgm:t>
    </dgm:pt>
    <dgm:pt modelId="{AF3C7F5D-92EF-4CA0-9417-73C9924580DF}" type="pres">
      <dgm:prSet presAssocID="{5842B579-C3E3-4E22-BCE0-ED3A7452EFAA}" presName="desTx" presStyleLbl="alignAccFollowNode1" presStyleIdx="0" presStyleCnt="3" custScaleX="100205">
        <dgm:presLayoutVars>
          <dgm:bulletEnabled val="1"/>
        </dgm:presLayoutVars>
      </dgm:prSet>
      <dgm:spPr/>
      <dgm:t>
        <a:bodyPr/>
        <a:lstStyle/>
        <a:p>
          <a:endParaRPr lang="en-US"/>
        </a:p>
      </dgm:t>
    </dgm:pt>
    <dgm:pt modelId="{9B9943ED-8430-46AA-B59C-E602D93B45E1}" type="pres">
      <dgm:prSet presAssocID="{E1A18C4E-53E7-4963-87A3-8400F93470BC}" presName="space" presStyleCnt="0"/>
      <dgm:spPr/>
    </dgm:pt>
    <dgm:pt modelId="{A030210E-6821-4E05-A027-D4AA35DFE25A}" type="pres">
      <dgm:prSet presAssocID="{CBB1C135-2A58-4D09-A588-B9DE79AE7BAA}" presName="composite" presStyleCnt="0"/>
      <dgm:spPr/>
    </dgm:pt>
    <dgm:pt modelId="{453C98C5-79FA-4EBC-84BD-CCA09B6B0B68}" type="pres">
      <dgm:prSet presAssocID="{CBB1C135-2A58-4D09-A588-B9DE79AE7BAA}" presName="parTx" presStyleLbl="alignNode1" presStyleIdx="1" presStyleCnt="3">
        <dgm:presLayoutVars>
          <dgm:chMax val="0"/>
          <dgm:chPref val="0"/>
          <dgm:bulletEnabled val="1"/>
        </dgm:presLayoutVars>
      </dgm:prSet>
      <dgm:spPr/>
      <dgm:t>
        <a:bodyPr/>
        <a:lstStyle/>
        <a:p>
          <a:endParaRPr lang="en-US"/>
        </a:p>
      </dgm:t>
    </dgm:pt>
    <dgm:pt modelId="{1C2DBBCA-8549-4134-850D-280B25EA338D}" type="pres">
      <dgm:prSet presAssocID="{CBB1C135-2A58-4D09-A588-B9DE79AE7BAA}" presName="desTx" presStyleLbl="alignAccFollowNode1" presStyleIdx="1" presStyleCnt="3">
        <dgm:presLayoutVars>
          <dgm:bulletEnabled val="1"/>
        </dgm:presLayoutVars>
      </dgm:prSet>
      <dgm:spPr/>
      <dgm:t>
        <a:bodyPr/>
        <a:lstStyle/>
        <a:p>
          <a:endParaRPr lang="en-US"/>
        </a:p>
      </dgm:t>
    </dgm:pt>
    <dgm:pt modelId="{B24CC033-710C-4B70-B40B-96BC94B354F6}" type="pres">
      <dgm:prSet presAssocID="{22C0E6D0-0709-46DD-99DD-16CB4F208C49}" presName="space" presStyleCnt="0"/>
      <dgm:spPr/>
    </dgm:pt>
    <dgm:pt modelId="{6BF8B1F9-0B37-4368-8D9F-9A580C10A6E0}" type="pres">
      <dgm:prSet presAssocID="{9E1B9D56-99CB-4ED4-A997-15D82FC680EF}" presName="composite" presStyleCnt="0"/>
      <dgm:spPr/>
    </dgm:pt>
    <dgm:pt modelId="{51C7C913-66A2-43E8-BDF1-A96F01DB6E99}" type="pres">
      <dgm:prSet presAssocID="{9E1B9D56-99CB-4ED4-A997-15D82FC680EF}" presName="parTx" presStyleLbl="alignNode1" presStyleIdx="2" presStyleCnt="3" custLinFactNeighborX="0">
        <dgm:presLayoutVars>
          <dgm:chMax val="0"/>
          <dgm:chPref val="0"/>
          <dgm:bulletEnabled val="1"/>
        </dgm:presLayoutVars>
      </dgm:prSet>
      <dgm:spPr/>
      <dgm:t>
        <a:bodyPr/>
        <a:lstStyle/>
        <a:p>
          <a:endParaRPr lang="en-US"/>
        </a:p>
      </dgm:t>
    </dgm:pt>
    <dgm:pt modelId="{973E54B2-2085-4D33-8B80-F0145EF0FBB2}" type="pres">
      <dgm:prSet presAssocID="{9E1B9D56-99CB-4ED4-A997-15D82FC680EF}" presName="desTx" presStyleLbl="alignAccFollowNode1" presStyleIdx="2" presStyleCnt="3">
        <dgm:presLayoutVars>
          <dgm:bulletEnabled val="1"/>
        </dgm:presLayoutVars>
      </dgm:prSet>
      <dgm:spPr/>
      <dgm:t>
        <a:bodyPr/>
        <a:lstStyle/>
        <a:p>
          <a:endParaRPr lang="en-US"/>
        </a:p>
      </dgm:t>
    </dgm:pt>
  </dgm:ptLst>
  <dgm:cxnLst>
    <dgm:cxn modelId="{2608597A-4E35-4077-A60E-CCF4FC1B518C}" type="presOf" srcId="{326F5939-95D6-4C76-B55E-002558C0E93B}" destId="{AF3C7F5D-92EF-4CA0-9417-73C9924580DF}" srcOrd="0" destOrd="3" presId="urn:microsoft.com/office/officeart/2005/8/layout/hList1"/>
    <dgm:cxn modelId="{7E1DFCE6-DF1F-47BC-BADF-14D1660E6B36}" type="presOf" srcId="{9E1B9D56-99CB-4ED4-A997-15D82FC680EF}" destId="{51C7C913-66A2-43E8-BDF1-A96F01DB6E99}" srcOrd="0" destOrd="0" presId="urn:microsoft.com/office/officeart/2005/8/layout/hList1"/>
    <dgm:cxn modelId="{8A84007F-2F84-4C2C-9AAF-DBD1A9B868D5}" srcId="{7F8F51FF-50BE-4E4F-A49C-4FE01822343E}" destId="{CBB1C135-2A58-4D09-A588-B9DE79AE7BAA}" srcOrd="1" destOrd="0" parTransId="{EC896421-8C9B-4065-A365-5D8970002866}" sibTransId="{22C0E6D0-0709-46DD-99DD-16CB4F208C49}"/>
    <dgm:cxn modelId="{83682793-D5DF-47AF-9F0D-F2E7B73CD6DB}" srcId="{7F8F51FF-50BE-4E4F-A49C-4FE01822343E}" destId="{5842B579-C3E3-4E22-BCE0-ED3A7452EFAA}" srcOrd="0" destOrd="0" parTransId="{694CE38A-5AAD-4E0E-BB6B-4AAFDDF9196F}" sibTransId="{E1A18C4E-53E7-4963-87A3-8400F93470BC}"/>
    <dgm:cxn modelId="{A5BD98A2-1AAB-4DC7-88F9-5145EABF7CC2}" type="presOf" srcId="{5842B579-C3E3-4E22-BCE0-ED3A7452EFAA}" destId="{9402312E-E42A-4878-BCDE-2256C4635DEF}" srcOrd="0" destOrd="0" presId="urn:microsoft.com/office/officeart/2005/8/layout/hList1"/>
    <dgm:cxn modelId="{714655F0-C44B-4C29-85A4-57BC47300679}" srcId="{9E1B9D56-99CB-4ED4-A997-15D82FC680EF}" destId="{FDD5BBF1-670D-4BC9-9C2A-85181431287B}" srcOrd="2" destOrd="0" parTransId="{4CC7A8A2-1289-4B11-8C96-70FF0268A344}" sibTransId="{D59F3107-3B1B-45EA-88D0-CB2980115218}"/>
    <dgm:cxn modelId="{2B072299-700A-480E-B8E6-F0155EDDB343}" srcId="{CBB1C135-2A58-4D09-A588-B9DE79AE7BAA}" destId="{13DF24F1-D59E-4D1B-8314-56BE58815F45}" srcOrd="1" destOrd="0" parTransId="{9750CA1A-4579-4D56-8AEF-064C7784E6AE}" sibTransId="{C0A22CD9-CECA-4227-92B1-88714FFBBB33}"/>
    <dgm:cxn modelId="{FF7270E6-88B1-4222-B4C7-ECC983C0165E}" type="presOf" srcId="{B303E9FC-1854-415B-95A6-B801D0196296}" destId="{1C2DBBCA-8549-4134-850D-280B25EA338D}" srcOrd="0" destOrd="2" presId="urn:microsoft.com/office/officeart/2005/8/layout/hList1"/>
    <dgm:cxn modelId="{AA2FF61A-B4DF-4726-81E4-7FFA0DE5236C}" srcId="{5842B579-C3E3-4E22-BCE0-ED3A7452EFAA}" destId="{6DA1F620-E143-4C32-AB4C-ED4EB910DFD1}" srcOrd="1" destOrd="0" parTransId="{03876B53-CD57-436D-AD5A-83A1717FB541}" sibTransId="{F1A19317-8006-4E6C-B74C-5B70614008D9}"/>
    <dgm:cxn modelId="{76BEF212-1547-4AED-9349-B59E0AD6B8FD}" type="presOf" srcId="{6DA1F620-E143-4C32-AB4C-ED4EB910DFD1}" destId="{AF3C7F5D-92EF-4CA0-9417-73C9924580DF}" srcOrd="0" destOrd="1" presId="urn:microsoft.com/office/officeart/2005/8/layout/hList1"/>
    <dgm:cxn modelId="{6370EDE1-5CF1-4495-A1CD-3C3C94CAF069}" srcId="{5842B579-C3E3-4E22-BCE0-ED3A7452EFAA}" destId="{445C1219-E65F-486F-85C1-868D1216819E}" srcOrd="2" destOrd="0" parTransId="{62510840-7DBE-41FC-9988-80A52D838BFD}" sibTransId="{3C1ACDDF-3312-4CEF-A69D-4B4781982AEE}"/>
    <dgm:cxn modelId="{2146D216-C84A-4612-929E-5A70B1FEAA5B}" srcId="{9E1B9D56-99CB-4ED4-A997-15D82FC680EF}" destId="{DF823CFF-E0C6-4A97-BBA4-238F1A5935B2}" srcOrd="1" destOrd="0" parTransId="{DA6A1353-2FDD-4EBB-85BB-A760265D39F5}" sibTransId="{5F80C2D9-CE15-45CC-926B-552D4C76BB49}"/>
    <dgm:cxn modelId="{D70CBCAB-142E-4C94-82AC-D310EFF5172C}" type="presOf" srcId="{445C1219-E65F-486F-85C1-868D1216819E}" destId="{AF3C7F5D-92EF-4CA0-9417-73C9924580DF}" srcOrd="0" destOrd="2" presId="urn:microsoft.com/office/officeart/2005/8/layout/hList1"/>
    <dgm:cxn modelId="{6C29A87A-B75C-4769-AF3E-163E8C12D595}" type="presOf" srcId="{7D955200-6C7F-42FF-9461-F6D0764C30D1}" destId="{1C2DBBCA-8549-4134-850D-280B25EA338D}" srcOrd="0" destOrd="0" presId="urn:microsoft.com/office/officeart/2005/8/layout/hList1"/>
    <dgm:cxn modelId="{60B1E231-B91F-406F-8C39-188634526EEC}" srcId="{7F8F51FF-50BE-4E4F-A49C-4FE01822343E}" destId="{9E1B9D56-99CB-4ED4-A997-15D82FC680EF}" srcOrd="2" destOrd="0" parTransId="{A0BDFE4B-4FFA-496A-B593-4A3788AFB94F}" sibTransId="{AA2B34FD-E462-4BE2-ACD6-0DCC6F464EC1}"/>
    <dgm:cxn modelId="{C893FA22-570A-46FC-BD85-179017A2A648}" srcId="{9E1B9D56-99CB-4ED4-A997-15D82FC680EF}" destId="{86B7175D-AB6B-473B-A189-D4798369D662}" srcOrd="0" destOrd="0" parTransId="{59A4BAEB-18C7-46AC-B546-0E4F0F8D215E}" sibTransId="{DE2BAC24-7294-4594-AF63-CAFE069CED8A}"/>
    <dgm:cxn modelId="{2EB19701-5D3F-40F5-95F8-017786EE95B4}" srcId="{5842B579-C3E3-4E22-BCE0-ED3A7452EFAA}" destId="{326F5939-95D6-4C76-B55E-002558C0E93B}" srcOrd="3" destOrd="0" parTransId="{3751DC70-9E75-4997-9753-EC8FB09238BC}" sibTransId="{362266AB-F4A9-4534-80D6-5E4B902095AA}"/>
    <dgm:cxn modelId="{BED75727-DC29-476E-80D9-FC7C7193A8FA}" type="presOf" srcId="{7F8F51FF-50BE-4E4F-A49C-4FE01822343E}" destId="{B00CA0B8-61B7-4F2F-A969-99F972F66C10}" srcOrd="0" destOrd="0" presId="urn:microsoft.com/office/officeart/2005/8/layout/hList1"/>
    <dgm:cxn modelId="{9C6E4036-ABA3-4CE3-97B6-F0AD0D4951D5}" srcId="{CBB1C135-2A58-4D09-A588-B9DE79AE7BAA}" destId="{B303E9FC-1854-415B-95A6-B801D0196296}" srcOrd="2" destOrd="0" parTransId="{408C1ED4-390F-4BDA-B38D-3E7FE56C75C5}" sibTransId="{D07206C8-CF3D-4923-BA99-068D4FD567D2}"/>
    <dgm:cxn modelId="{75ECF609-C5F8-46CE-8748-8215B48DBBAF}" type="presOf" srcId="{FDD5BBF1-670D-4BC9-9C2A-85181431287B}" destId="{973E54B2-2085-4D33-8B80-F0145EF0FBB2}" srcOrd="0" destOrd="2" presId="urn:microsoft.com/office/officeart/2005/8/layout/hList1"/>
    <dgm:cxn modelId="{72046C4C-BB98-42A3-A7D3-91F8CC066EC3}" srcId="{CBB1C135-2A58-4D09-A588-B9DE79AE7BAA}" destId="{7D955200-6C7F-42FF-9461-F6D0764C30D1}" srcOrd="0" destOrd="0" parTransId="{F0041BCF-54F7-40CF-90FD-C28184246557}" sibTransId="{4D171B7E-48A4-4656-BE19-E79B35836F44}"/>
    <dgm:cxn modelId="{06BB6084-549C-4FFB-89FC-87899E68A673}" type="presOf" srcId="{DF823CFF-E0C6-4A97-BBA4-238F1A5935B2}" destId="{973E54B2-2085-4D33-8B80-F0145EF0FBB2}" srcOrd="0" destOrd="1" presId="urn:microsoft.com/office/officeart/2005/8/layout/hList1"/>
    <dgm:cxn modelId="{A9CDCA36-94AE-4E49-A32D-104226AFDFC7}" srcId="{5842B579-C3E3-4E22-BCE0-ED3A7452EFAA}" destId="{E3FDF102-0576-4966-90A1-0F98D7A2242F}" srcOrd="0" destOrd="0" parTransId="{95541347-3A54-4536-96DE-E14E4ABA6410}" sibTransId="{9110A37A-BC78-421B-A31E-5DDCF5AD4ECE}"/>
    <dgm:cxn modelId="{4C6FDA48-6424-454B-8702-5075CAFD4EB5}" type="presOf" srcId="{E3FDF102-0576-4966-90A1-0F98D7A2242F}" destId="{AF3C7F5D-92EF-4CA0-9417-73C9924580DF}" srcOrd="0" destOrd="0" presId="urn:microsoft.com/office/officeart/2005/8/layout/hList1"/>
    <dgm:cxn modelId="{29A9A8F6-D48A-4BAA-82DE-F11A144F9245}" type="presOf" srcId="{86B7175D-AB6B-473B-A189-D4798369D662}" destId="{973E54B2-2085-4D33-8B80-F0145EF0FBB2}" srcOrd="0" destOrd="0" presId="urn:microsoft.com/office/officeart/2005/8/layout/hList1"/>
    <dgm:cxn modelId="{B574CE5F-E0E9-4567-AF36-BC2F6ED0789C}" type="presOf" srcId="{13DF24F1-D59E-4D1B-8314-56BE58815F45}" destId="{1C2DBBCA-8549-4134-850D-280B25EA338D}" srcOrd="0" destOrd="1" presId="urn:microsoft.com/office/officeart/2005/8/layout/hList1"/>
    <dgm:cxn modelId="{DA0936C3-4DEA-4A7A-9B97-51DE2646C2B6}" type="presOf" srcId="{CBB1C135-2A58-4D09-A588-B9DE79AE7BAA}" destId="{453C98C5-79FA-4EBC-84BD-CCA09B6B0B68}" srcOrd="0" destOrd="0" presId="urn:microsoft.com/office/officeart/2005/8/layout/hList1"/>
    <dgm:cxn modelId="{8D0B08AC-5087-48E2-88AE-65DA3F67D138}" srcId="{CBB1C135-2A58-4D09-A588-B9DE79AE7BAA}" destId="{044F670E-B6D6-4D82-A920-8F2ECF2ADBA8}" srcOrd="3" destOrd="0" parTransId="{510888C2-2DA0-45EB-A84B-9DA69580A515}" sibTransId="{CD2BB440-8FDC-40F9-AB79-47431D6CF224}"/>
    <dgm:cxn modelId="{E106A4B9-4F1F-41F3-89CC-0E970B6B75EA}" type="presOf" srcId="{044F670E-B6D6-4D82-A920-8F2ECF2ADBA8}" destId="{1C2DBBCA-8549-4134-850D-280B25EA338D}" srcOrd="0" destOrd="3" presId="urn:microsoft.com/office/officeart/2005/8/layout/hList1"/>
    <dgm:cxn modelId="{1EA2C1A5-67D0-4B07-BC92-AFA38ED0227F}" type="presParOf" srcId="{B00CA0B8-61B7-4F2F-A969-99F972F66C10}" destId="{CFC65612-0CF3-46EC-8EF0-9B1C619948DE}" srcOrd="0" destOrd="0" presId="urn:microsoft.com/office/officeart/2005/8/layout/hList1"/>
    <dgm:cxn modelId="{96DFDC39-DFE6-4349-A649-AF8FC53F2025}" type="presParOf" srcId="{CFC65612-0CF3-46EC-8EF0-9B1C619948DE}" destId="{9402312E-E42A-4878-BCDE-2256C4635DEF}" srcOrd="0" destOrd="0" presId="urn:microsoft.com/office/officeart/2005/8/layout/hList1"/>
    <dgm:cxn modelId="{3C2732D6-5A07-4F8C-B5E4-8E9C4C9C642E}" type="presParOf" srcId="{CFC65612-0CF3-46EC-8EF0-9B1C619948DE}" destId="{AF3C7F5D-92EF-4CA0-9417-73C9924580DF}" srcOrd="1" destOrd="0" presId="urn:microsoft.com/office/officeart/2005/8/layout/hList1"/>
    <dgm:cxn modelId="{130D9C4C-47E9-4B3C-8FF7-CDFDD30D6279}" type="presParOf" srcId="{B00CA0B8-61B7-4F2F-A969-99F972F66C10}" destId="{9B9943ED-8430-46AA-B59C-E602D93B45E1}" srcOrd="1" destOrd="0" presId="urn:microsoft.com/office/officeart/2005/8/layout/hList1"/>
    <dgm:cxn modelId="{6856AF5B-06EF-46A4-8AE2-A14C2E025DE6}" type="presParOf" srcId="{B00CA0B8-61B7-4F2F-A969-99F972F66C10}" destId="{A030210E-6821-4E05-A027-D4AA35DFE25A}" srcOrd="2" destOrd="0" presId="urn:microsoft.com/office/officeart/2005/8/layout/hList1"/>
    <dgm:cxn modelId="{49DCF4A6-97F3-47F6-BAC4-6B54A0FFFB2C}" type="presParOf" srcId="{A030210E-6821-4E05-A027-D4AA35DFE25A}" destId="{453C98C5-79FA-4EBC-84BD-CCA09B6B0B68}" srcOrd="0" destOrd="0" presId="urn:microsoft.com/office/officeart/2005/8/layout/hList1"/>
    <dgm:cxn modelId="{84906978-DEF7-43D2-9D24-C1E5CD76F9F0}" type="presParOf" srcId="{A030210E-6821-4E05-A027-D4AA35DFE25A}" destId="{1C2DBBCA-8549-4134-850D-280B25EA338D}" srcOrd="1" destOrd="0" presId="urn:microsoft.com/office/officeart/2005/8/layout/hList1"/>
    <dgm:cxn modelId="{1F76ABF4-2278-4266-9C46-EF1C50BA7B62}" type="presParOf" srcId="{B00CA0B8-61B7-4F2F-A969-99F972F66C10}" destId="{B24CC033-710C-4B70-B40B-96BC94B354F6}" srcOrd="3" destOrd="0" presId="urn:microsoft.com/office/officeart/2005/8/layout/hList1"/>
    <dgm:cxn modelId="{683D8683-64B5-4DC2-9548-63502EF8FBE1}" type="presParOf" srcId="{B00CA0B8-61B7-4F2F-A969-99F972F66C10}" destId="{6BF8B1F9-0B37-4368-8D9F-9A580C10A6E0}" srcOrd="4" destOrd="0" presId="urn:microsoft.com/office/officeart/2005/8/layout/hList1"/>
    <dgm:cxn modelId="{14E65434-1FDC-4BAF-827A-73204F5165EE}" type="presParOf" srcId="{6BF8B1F9-0B37-4368-8D9F-9A580C10A6E0}" destId="{51C7C913-66A2-43E8-BDF1-A96F01DB6E99}" srcOrd="0" destOrd="0" presId="urn:microsoft.com/office/officeart/2005/8/layout/hList1"/>
    <dgm:cxn modelId="{1C6C7B49-FA34-4BAB-9C34-67196801FE46}" type="presParOf" srcId="{6BF8B1F9-0B37-4368-8D9F-9A580C10A6E0}" destId="{973E54B2-2085-4D33-8B80-F0145EF0FBB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8F51FF-50BE-4E4F-A49C-4FE01822343E}"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5842B579-C3E3-4E22-BCE0-ED3A7452EFAA}">
      <dgm:prSet phldrT="[Text]"/>
      <dgm:spPr/>
      <dgm:t>
        <a:bodyPr/>
        <a:lstStyle/>
        <a:p>
          <a:r>
            <a:rPr lang="en-US" dirty="0"/>
            <a:t>Stateless Service</a:t>
          </a:r>
        </a:p>
      </dgm:t>
    </dgm:pt>
    <dgm:pt modelId="{694CE38A-5AAD-4E0E-BB6B-4AAFDDF9196F}" type="parTrans" cxnId="{83682793-D5DF-47AF-9F0D-F2E7B73CD6DB}">
      <dgm:prSet/>
      <dgm:spPr/>
      <dgm:t>
        <a:bodyPr/>
        <a:lstStyle/>
        <a:p>
          <a:endParaRPr lang="en-US"/>
        </a:p>
      </dgm:t>
    </dgm:pt>
    <dgm:pt modelId="{E1A18C4E-53E7-4963-87A3-8400F93470BC}" type="sibTrans" cxnId="{83682793-D5DF-47AF-9F0D-F2E7B73CD6DB}">
      <dgm:prSet/>
      <dgm:spPr/>
      <dgm:t>
        <a:bodyPr/>
        <a:lstStyle/>
        <a:p>
          <a:endParaRPr lang="en-US"/>
        </a:p>
      </dgm:t>
    </dgm:pt>
    <dgm:pt modelId="{E3FDF102-0576-4966-90A1-0F98D7A2242F}">
      <dgm:prSet phldrT="[Text]"/>
      <dgm:spPr/>
      <dgm:t>
        <a:bodyPr/>
        <a:lstStyle/>
        <a:p>
          <a:r>
            <a:rPr lang="en-US" dirty="0"/>
            <a:t>Typically used for Web API front-ends or background workers that look at external queues</a:t>
          </a:r>
        </a:p>
      </dgm:t>
    </dgm:pt>
    <dgm:pt modelId="{95541347-3A54-4536-96DE-E14E4ABA6410}" type="parTrans" cxnId="{A9CDCA36-94AE-4E49-A32D-104226AFDFC7}">
      <dgm:prSet/>
      <dgm:spPr/>
      <dgm:t>
        <a:bodyPr/>
        <a:lstStyle/>
        <a:p>
          <a:endParaRPr lang="en-US"/>
        </a:p>
      </dgm:t>
    </dgm:pt>
    <dgm:pt modelId="{9110A37A-BC78-421B-A31E-5DDCF5AD4ECE}" type="sibTrans" cxnId="{A9CDCA36-94AE-4E49-A32D-104226AFDFC7}">
      <dgm:prSet/>
      <dgm:spPr/>
      <dgm:t>
        <a:bodyPr/>
        <a:lstStyle/>
        <a:p>
          <a:endParaRPr lang="en-US"/>
        </a:p>
      </dgm:t>
    </dgm:pt>
    <dgm:pt modelId="{CBB1C135-2A58-4D09-A588-B9DE79AE7BAA}">
      <dgm:prSet phldrT="[Text]"/>
      <dgm:spPr/>
      <dgm:t>
        <a:bodyPr/>
        <a:lstStyle/>
        <a:p>
          <a:r>
            <a:rPr lang="en-US" dirty="0" err="1"/>
            <a:t>Stateful</a:t>
          </a:r>
          <a:r>
            <a:rPr lang="en-US" dirty="0"/>
            <a:t> Service</a:t>
          </a:r>
        </a:p>
      </dgm:t>
    </dgm:pt>
    <dgm:pt modelId="{EC896421-8C9B-4065-A365-5D8970002866}" type="parTrans" cxnId="{8A84007F-2F84-4C2C-9AAF-DBD1A9B868D5}">
      <dgm:prSet/>
      <dgm:spPr/>
      <dgm:t>
        <a:bodyPr/>
        <a:lstStyle/>
        <a:p>
          <a:endParaRPr lang="en-US"/>
        </a:p>
      </dgm:t>
    </dgm:pt>
    <dgm:pt modelId="{22C0E6D0-0709-46DD-99DD-16CB4F208C49}" type="sibTrans" cxnId="{8A84007F-2F84-4C2C-9AAF-DBD1A9B868D5}">
      <dgm:prSet/>
      <dgm:spPr/>
      <dgm:t>
        <a:bodyPr/>
        <a:lstStyle/>
        <a:p>
          <a:endParaRPr lang="en-US"/>
        </a:p>
      </dgm:t>
    </dgm:pt>
    <dgm:pt modelId="{7D955200-6C7F-42FF-9461-F6D0764C30D1}">
      <dgm:prSet phldrT="[Text]"/>
      <dgm:spPr/>
      <dgm:t>
        <a:bodyPr/>
        <a:lstStyle/>
        <a:p>
          <a:r>
            <a:rPr lang="en-US" dirty="0"/>
            <a:t>Used when state must be consistent and present for the service to function</a:t>
          </a:r>
        </a:p>
      </dgm:t>
    </dgm:pt>
    <dgm:pt modelId="{F0041BCF-54F7-40CF-90FD-C28184246557}" type="parTrans" cxnId="{72046C4C-BB98-42A3-A7D3-91F8CC066EC3}">
      <dgm:prSet/>
      <dgm:spPr/>
      <dgm:t>
        <a:bodyPr/>
        <a:lstStyle/>
        <a:p>
          <a:endParaRPr lang="en-US"/>
        </a:p>
      </dgm:t>
    </dgm:pt>
    <dgm:pt modelId="{4D171B7E-48A4-4656-BE19-E79B35836F44}" type="sibTrans" cxnId="{72046C4C-BB98-42A3-A7D3-91F8CC066EC3}">
      <dgm:prSet/>
      <dgm:spPr/>
      <dgm:t>
        <a:bodyPr/>
        <a:lstStyle/>
        <a:p>
          <a:endParaRPr lang="en-US"/>
        </a:p>
      </dgm:t>
    </dgm:pt>
    <dgm:pt modelId="{13DF24F1-D59E-4D1B-8314-56BE58815F45}">
      <dgm:prSet phldrT="[Text]"/>
      <dgm:spPr/>
      <dgm:t>
        <a:bodyPr/>
        <a:lstStyle/>
        <a:p>
          <a:r>
            <a:rPr lang="en-US" dirty="0"/>
            <a:t>Leverages the Reliable Collections</a:t>
          </a:r>
        </a:p>
      </dgm:t>
    </dgm:pt>
    <dgm:pt modelId="{9750CA1A-4579-4D56-8AEF-064C7784E6AE}" type="parTrans" cxnId="{2B072299-700A-480E-B8E6-F0155EDDB343}">
      <dgm:prSet/>
      <dgm:spPr/>
      <dgm:t>
        <a:bodyPr/>
        <a:lstStyle/>
        <a:p>
          <a:endParaRPr lang="en-US"/>
        </a:p>
      </dgm:t>
    </dgm:pt>
    <dgm:pt modelId="{C0A22CD9-CECA-4227-92B1-88714FFBBB33}" type="sibTrans" cxnId="{2B072299-700A-480E-B8E6-F0155EDDB343}">
      <dgm:prSet/>
      <dgm:spPr/>
      <dgm:t>
        <a:bodyPr/>
        <a:lstStyle/>
        <a:p>
          <a:endParaRPr lang="en-US"/>
        </a:p>
      </dgm:t>
    </dgm:pt>
    <dgm:pt modelId="{AAF9C421-0FF0-4D65-8EFC-D6D605877A7B}">
      <dgm:prSet phldrT="[Text]"/>
      <dgm:spPr/>
      <dgm:t>
        <a:bodyPr/>
        <a:lstStyle/>
        <a:p>
          <a:r>
            <a:rPr lang="en-US" dirty="0"/>
            <a:t>No state is maintained within the service, though external state storage can certainly be used</a:t>
          </a:r>
        </a:p>
      </dgm:t>
    </dgm:pt>
    <dgm:pt modelId="{D46548FD-C535-4D64-8495-723FE9827C65}" type="parTrans" cxnId="{47737CD5-564C-4B3F-BDD2-1E5D5DF0CE4B}">
      <dgm:prSet/>
      <dgm:spPr/>
      <dgm:t>
        <a:bodyPr/>
        <a:lstStyle/>
        <a:p>
          <a:endParaRPr lang="en-US"/>
        </a:p>
      </dgm:t>
    </dgm:pt>
    <dgm:pt modelId="{2109E449-4800-46FE-87D5-B440CA1646DD}" type="sibTrans" cxnId="{47737CD5-564C-4B3F-BDD2-1E5D5DF0CE4B}">
      <dgm:prSet/>
      <dgm:spPr/>
      <dgm:t>
        <a:bodyPr/>
        <a:lstStyle/>
        <a:p>
          <a:endParaRPr lang="en-US"/>
        </a:p>
      </dgm:t>
    </dgm:pt>
    <dgm:pt modelId="{1B8E98BD-9DEE-4F3B-B640-793C763F7412}">
      <dgm:prSet phldrT="[Text]"/>
      <dgm:spPr/>
      <dgm:t>
        <a:bodyPr/>
        <a:lstStyle/>
        <a:p>
          <a:r>
            <a:rPr lang="en-US" dirty="0" err="1"/>
            <a:t>ReliableQueue</a:t>
          </a:r>
          <a:r>
            <a:rPr lang="en-US" dirty="0"/>
            <a:t>, </a:t>
          </a:r>
          <a:r>
            <a:rPr lang="en-US" dirty="0" err="1"/>
            <a:t>ReliableDictionary</a:t>
          </a:r>
          <a:endParaRPr lang="en-US" dirty="0"/>
        </a:p>
      </dgm:t>
    </dgm:pt>
    <dgm:pt modelId="{24133EA7-1001-4A0C-9774-135AF2D3C621}" type="parTrans" cxnId="{E7DB36C7-59F3-4119-AA2C-AEB7128FE990}">
      <dgm:prSet/>
      <dgm:spPr/>
      <dgm:t>
        <a:bodyPr/>
        <a:lstStyle/>
        <a:p>
          <a:endParaRPr lang="en-US"/>
        </a:p>
      </dgm:t>
    </dgm:pt>
    <dgm:pt modelId="{C4AB7F11-CF20-43D8-977D-3B30727D863A}" type="sibTrans" cxnId="{E7DB36C7-59F3-4119-AA2C-AEB7128FE990}">
      <dgm:prSet/>
      <dgm:spPr/>
      <dgm:t>
        <a:bodyPr/>
        <a:lstStyle/>
        <a:p>
          <a:endParaRPr lang="en-US"/>
        </a:p>
      </dgm:t>
    </dgm:pt>
    <dgm:pt modelId="{699A05A9-BE8F-4077-A84A-6902FE1CC8B8}">
      <dgm:prSet phldrT="[Text]"/>
      <dgm:spPr/>
      <dgm:t>
        <a:bodyPr/>
        <a:lstStyle/>
        <a:p>
          <a:r>
            <a:rPr lang="en-US" dirty="0"/>
            <a:t>State is kept locally, but replicated for high-availability, backed with disk storage for durability, and transactional.</a:t>
          </a:r>
        </a:p>
      </dgm:t>
    </dgm:pt>
    <dgm:pt modelId="{7773974B-F1B3-4542-9E1D-01D6D6BB6D0E}" type="parTrans" cxnId="{C0BA02E2-82C6-4F45-A1E6-C4A26E57E90B}">
      <dgm:prSet/>
      <dgm:spPr/>
      <dgm:t>
        <a:bodyPr/>
        <a:lstStyle/>
        <a:p>
          <a:endParaRPr lang="en-US"/>
        </a:p>
      </dgm:t>
    </dgm:pt>
    <dgm:pt modelId="{A0DE4CC3-BD88-4B4B-98A1-6E9900279B80}" type="sibTrans" cxnId="{C0BA02E2-82C6-4F45-A1E6-C4A26E57E90B}">
      <dgm:prSet/>
      <dgm:spPr/>
      <dgm:t>
        <a:bodyPr/>
        <a:lstStyle/>
        <a:p>
          <a:endParaRPr lang="en-US"/>
        </a:p>
      </dgm:t>
    </dgm:pt>
    <dgm:pt modelId="{B00CA0B8-61B7-4F2F-A969-99F972F66C10}" type="pres">
      <dgm:prSet presAssocID="{7F8F51FF-50BE-4E4F-A49C-4FE01822343E}" presName="Name0" presStyleCnt="0">
        <dgm:presLayoutVars>
          <dgm:dir/>
          <dgm:animLvl val="lvl"/>
          <dgm:resizeHandles val="exact"/>
        </dgm:presLayoutVars>
      </dgm:prSet>
      <dgm:spPr/>
      <dgm:t>
        <a:bodyPr/>
        <a:lstStyle/>
        <a:p>
          <a:endParaRPr lang="en-US"/>
        </a:p>
      </dgm:t>
    </dgm:pt>
    <dgm:pt modelId="{CFC65612-0CF3-46EC-8EF0-9B1C619948DE}" type="pres">
      <dgm:prSet presAssocID="{5842B579-C3E3-4E22-BCE0-ED3A7452EFAA}" presName="composite" presStyleCnt="0"/>
      <dgm:spPr/>
    </dgm:pt>
    <dgm:pt modelId="{9402312E-E42A-4878-BCDE-2256C4635DEF}" type="pres">
      <dgm:prSet presAssocID="{5842B579-C3E3-4E22-BCE0-ED3A7452EFAA}" presName="parTx" presStyleLbl="alignNode1" presStyleIdx="0" presStyleCnt="2">
        <dgm:presLayoutVars>
          <dgm:chMax val="0"/>
          <dgm:chPref val="0"/>
          <dgm:bulletEnabled val="1"/>
        </dgm:presLayoutVars>
      </dgm:prSet>
      <dgm:spPr/>
      <dgm:t>
        <a:bodyPr/>
        <a:lstStyle/>
        <a:p>
          <a:endParaRPr lang="en-US"/>
        </a:p>
      </dgm:t>
    </dgm:pt>
    <dgm:pt modelId="{AF3C7F5D-92EF-4CA0-9417-73C9924580DF}" type="pres">
      <dgm:prSet presAssocID="{5842B579-C3E3-4E22-BCE0-ED3A7452EFAA}" presName="desTx" presStyleLbl="alignAccFollowNode1" presStyleIdx="0" presStyleCnt="2">
        <dgm:presLayoutVars>
          <dgm:bulletEnabled val="1"/>
        </dgm:presLayoutVars>
      </dgm:prSet>
      <dgm:spPr/>
      <dgm:t>
        <a:bodyPr/>
        <a:lstStyle/>
        <a:p>
          <a:endParaRPr lang="en-US"/>
        </a:p>
      </dgm:t>
    </dgm:pt>
    <dgm:pt modelId="{9B9943ED-8430-46AA-B59C-E602D93B45E1}" type="pres">
      <dgm:prSet presAssocID="{E1A18C4E-53E7-4963-87A3-8400F93470BC}" presName="space" presStyleCnt="0"/>
      <dgm:spPr/>
    </dgm:pt>
    <dgm:pt modelId="{A030210E-6821-4E05-A027-D4AA35DFE25A}" type="pres">
      <dgm:prSet presAssocID="{CBB1C135-2A58-4D09-A588-B9DE79AE7BAA}" presName="composite" presStyleCnt="0"/>
      <dgm:spPr/>
    </dgm:pt>
    <dgm:pt modelId="{453C98C5-79FA-4EBC-84BD-CCA09B6B0B68}" type="pres">
      <dgm:prSet presAssocID="{CBB1C135-2A58-4D09-A588-B9DE79AE7BAA}" presName="parTx" presStyleLbl="alignNode1" presStyleIdx="1" presStyleCnt="2">
        <dgm:presLayoutVars>
          <dgm:chMax val="0"/>
          <dgm:chPref val="0"/>
          <dgm:bulletEnabled val="1"/>
        </dgm:presLayoutVars>
      </dgm:prSet>
      <dgm:spPr/>
      <dgm:t>
        <a:bodyPr/>
        <a:lstStyle/>
        <a:p>
          <a:endParaRPr lang="en-US"/>
        </a:p>
      </dgm:t>
    </dgm:pt>
    <dgm:pt modelId="{1C2DBBCA-8549-4134-850D-280B25EA338D}" type="pres">
      <dgm:prSet presAssocID="{CBB1C135-2A58-4D09-A588-B9DE79AE7BAA}" presName="desTx" presStyleLbl="alignAccFollowNode1" presStyleIdx="1" presStyleCnt="2">
        <dgm:presLayoutVars>
          <dgm:bulletEnabled val="1"/>
        </dgm:presLayoutVars>
      </dgm:prSet>
      <dgm:spPr/>
      <dgm:t>
        <a:bodyPr/>
        <a:lstStyle/>
        <a:p>
          <a:endParaRPr lang="en-US"/>
        </a:p>
      </dgm:t>
    </dgm:pt>
  </dgm:ptLst>
  <dgm:cxnLst>
    <dgm:cxn modelId="{DA0936C3-4DEA-4A7A-9B97-51DE2646C2B6}" type="presOf" srcId="{CBB1C135-2A58-4D09-A588-B9DE79AE7BAA}" destId="{453C98C5-79FA-4EBC-84BD-CCA09B6B0B68}" srcOrd="0" destOrd="0" presId="urn:microsoft.com/office/officeart/2005/8/layout/hList1"/>
    <dgm:cxn modelId="{A9CDCA36-94AE-4E49-A32D-104226AFDFC7}" srcId="{5842B579-C3E3-4E22-BCE0-ED3A7452EFAA}" destId="{E3FDF102-0576-4966-90A1-0F98D7A2242F}" srcOrd="0" destOrd="0" parTransId="{95541347-3A54-4536-96DE-E14E4ABA6410}" sibTransId="{9110A37A-BC78-421B-A31E-5DDCF5AD4ECE}"/>
    <dgm:cxn modelId="{E7DB36C7-59F3-4119-AA2C-AEB7128FE990}" srcId="{13DF24F1-D59E-4D1B-8314-56BE58815F45}" destId="{1B8E98BD-9DEE-4F3B-B640-793C763F7412}" srcOrd="0" destOrd="0" parTransId="{24133EA7-1001-4A0C-9774-135AF2D3C621}" sibTransId="{C4AB7F11-CF20-43D8-977D-3B30727D863A}"/>
    <dgm:cxn modelId="{BED75727-DC29-476E-80D9-FC7C7193A8FA}" type="presOf" srcId="{7F8F51FF-50BE-4E4F-A49C-4FE01822343E}" destId="{B00CA0B8-61B7-4F2F-A969-99F972F66C10}" srcOrd="0" destOrd="0" presId="urn:microsoft.com/office/officeart/2005/8/layout/hList1"/>
    <dgm:cxn modelId="{8A84007F-2F84-4C2C-9AAF-DBD1A9B868D5}" srcId="{7F8F51FF-50BE-4E4F-A49C-4FE01822343E}" destId="{CBB1C135-2A58-4D09-A588-B9DE79AE7BAA}" srcOrd="1" destOrd="0" parTransId="{EC896421-8C9B-4065-A365-5D8970002866}" sibTransId="{22C0E6D0-0709-46DD-99DD-16CB4F208C49}"/>
    <dgm:cxn modelId="{A5BD98A2-1AAB-4DC7-88F9-5145EABF7CC2}" type="presOf" srcId="{5842B579-C3E3-4E22-BCE0-ED3A7452EFAA}" destId="{9402312E-E42A-4878-BCDE-2256C4635DEF}" srcOrd="0" destOrd="0" presId="urn:microsoft.com/office/officeart/2005/8/layout/hList1"/>
    <dgm:cxn modelId="{2B072299-700A-480E-B8E6-F0155EDDB343}" srcId="{CBB1C135-2A58-4D09-A588-B9DE79AE7BAA}" destId="{13DF24F1-D59E-4D1B-8314-56BE58815F45}" srcOrd="1" destOrd="0" parTransId="{9750CA1A-4579-4D56-8AEF-064C7784E6AE}" sibTransId="{C0A22CD9-CECA-4227-92B1-88714FFBBB33}"/>
    <dgm:cxn modelId="{47737CD5-564C-4B3F-BDD2-1E5D5DF0CE4B}" srcId="{5842B579-C3E3-4E22-BCE0-ED3A7452EFAA}" destId="{AAF9C421-0FF0-4D65-8EFC-D6D605877A7B}" srcOrd="1" destOrd="0" parTransId="{D46548FD-C535-4D64-8495-723FE9827C65}" sibTransId="{2109E449-4800-46FE-87D5-B440CA1646DD}"/>
    <dgm:cxn modelId="{4C6FDA48-6424-454B-8702-5075CAFD4EB5}" type="presOf" srcId="{E3FDF102-0576-4966-90A1-0F98D7A2242F}" destId="{AF3C7F5D-92EF-4CA0-9417-73C9924580DF}" srcOrd="0" destOrd="0" presId="urn:microsoft.com/office/officeart/2005/8/layout/hList1"/>
    <dgm:cxn modelId="{6C29A87A-B75C-4769-AF3E-163E8C12D595}" type="presOf" srcId="{7D955200-6C7F-42FF-9461-F6D0764C30D1}" destId="{1C2DBBCA-8549-4134-850D-280B25EA338D}" srcOrd="0" destOrd="0" presId="urn:microsoft.com/office/officeart/2005/8/layout/hList1"/>
    <dgm:cxn modelId="{B574CE5F-E0E9-4567-AF36-BC2F6ED0789C}" type="presOf" srcId="{13DF24F1-D59E-4D1B-8314-56BE58815F45}" destId="{1C2DBBCA-8549-4134-850D-280B25EA338D}" srcOrd="0" destOrd="1" presId="urn:microsoft.com/office/officeart/2005/8/layout/hList1"/>
    <dgm:cxn modelId="{C0BA02E2-82C6-4F45-A1E6-C4A26E57E90B}" srcId="{13DF24F1-D59E-4D1B-8314-56BE58815F45}" destId="{699A05A9-BE8F-4077-A84A-6902FE1CC8B8}" srcOrd="1" destOrd="0" parTransId="{7773974B-F1B3-4542-9E1D-01D6D6BB6D0E}" sibTransId="{A0DE4CC3-BD88-4B4B-98A1-6E9900279B80}"/>
    <dgm:cxn modelId="{492CD6B5-16DE-4121-B220-16C588314046}" type="presOf" srcId="{699A05A9-BE8F-4077-A84A-6902FE1CC8B8}" destId="{1C2DBBCA-8549-4134-850D-280B25EA338D}" srcOrd="0" destOrd="3" presId="urn:microsoft.com/office/officeart/2005/8/layout/hList1"/>
    <dgm:cxn modelId="{A6B4DF91-AA98-4E03-877E-5377C509DB28}" type="presOf" srcId="{1B8E98BD-9DEE-4F3B-B640-793C763F7412}" destId="{1C2DBBCA-8549-4134-850D-280B25EA338D}" srcOrd="0" destOrd="2" presId="urn:microsoft.com/office/officeart/2005/8/layout/hList1"/>
    <dgm:cxn modelId="{77769177-A310-4072-8E87-6431FEA66799}" type="presOf" srcId="{AAF9C421-0FF0-4D65-8EFC-D6D605877A7B}" destId="{AF3C7F5D-92EF-4CA0-9417-73C9924580DF}" srcOrd="0" destOrd="1" presId="urn:microsoft.com/office/officeart/2005/8/layout/hList1"/>
    <dgm:cxn modelId="{72046C4C-BB98-42A3-A7D3-91F8CC066EC3}" srcId="{CBB1C135-2A58-4D09-A588-B9DE79AE7BAA}" destId="{7D955200-6C7F-42FF-9461-F6D0764C30D1}" srcOrd="0" destOrd="0" parTransId="{F0041BCF-54F7-40CF-90FD-C28184246557}" sibTransId="{4D171B7E-48A4-4656-BE19-E79B35836F44}"/>
    <dgm:cxn modelId="{83682793-D5DF-47AF-9F0D-F2E7B73CD6DB}" srcId="{7F8F51FF-50BE-4E4F-A49C-4FE01822343E}" destId="{5842B579-C3E3-4E22-BCE0-ED3A7452EFAA}" srcOrd="0" destOrd="0" parTransId="{694CE38A-5AAD-4E0E-BB6B-4AAFDDF9196F}" sibTransId="{E1A18C4E-53E7-4963-87A3-8400F93470BC}"/>
    <dgm:cxn modelId="{1EA2C1A5-67D0-4B07-BC92-AFA38ED0227F}" type="presParOf" srcId="{B00CA0B8-61B7-4F2F-A969-99F972F66C10}" destId="{CFC65612-0CF3-46EC-8EF0-9B1C619948DE}" srcOrd="0" destOrd="0" presId="urn:microsoft.com/office/officeart/2005/8/layout/hList1"/>
    <dgm:cxn modelId="{96DFDC39-DFE6-4349-A649-AF8FC53F2025}" type="presParOf" srcId="{CFC65612-0CF3-46EC-8EF0-9B1C619948DE}" destId="{9402312E-E42A-4878-BCDE-2256C4635DEF}" srcOrd="0" destOrd="0" presId="urn:microsoft.com/office/officeart/2005/8/layout/hList1"/>
    <dgm:cxn modelId="{3C2732D6-5A07-4F8C-B5E4-8E9C4C9C642E}" type="presParOf" srcId="{CFC65612-0CF3-46EC-8EF0-9B1C619948DE}" destId="{AF3C7F5D-92EF-4CA0-9417-73C9924580DF}" srcOrd="1" destOrd="0" presId="urn:microsoft.com/office/officeart/2005/8/layout/hList1"/>
    <dgm:cxn modelId="{130D9C4C-47E9-4B3C-8FF7-CDFDD30D6279}" type="presParOf" srcId="{B00CA0B8-61B7-4F2F-A969-99F972F66C10}" destId="{9B9943ED-8430-46AA-B59C-E602D93B45E1}" srcOrd="1" destOrd="0" presId="urn:microsoft.com/office/officeart/2005/8/layout/hList1"/>
    <dgm:cxn modelId="{6856AF5B-06EF-46A4-8AE2-A14C2E025DE6}" type="presParOf" srcId="{B00CA0B8-61B7-4F2F-A969-99F972F66C10}" destId="{A030210E-6821-4E05-A027-D4AA35DFE25A}" srcOrd="2" destOrd="0" presId="urn:microsoft.com/office/officeart/2005/8/layout/hList1"/>
    <dgm:cxn modelId="{49DCF4A6-97F3-47F6-BAC4-6B54A0FFFB2C}" type="presParOf" srcId="{A030210E-6821-4E05-A027-D4AA35DFE25A}" destId="{453C98C5-79FA-4EBC-84BD-CCA09B6B0B68}" srcOrd="0" destOrd="0" presId="urn:microsoft.com/office/officeart/2005/8/layout/hList1"/>
    <dgm:cxn modelId="{84906978-DEF7-43D2-9D24-C1E5CD76F9F0}" type="presParOf" srcId="{A030210E-6821-4E05-A027-D4AA35DFE25A}" destId="{1C2DBBCA-8549-4134-850D-280B25EA338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3/31/2017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1508698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introduce the</a:t>
            </a:r>
            <a:r>
              <a:rPr lang="en-US" b="0" baseline="0" dirty="0"/>
              <a:t> concept and impact of Partitioning in a Stateless Service</a:t>
            </a:r>
            <a:endParaRPr lang="en-US" b="0" dirty="0"/>
          </a:p>
          <a:p>
            <a:r>
              <a:rPr lang="en-US" b="1" dirty="0"/>
              <a:t>Notes:  </a:t>
            </a:r>
            <a:r>
              <a:rPr lang="en-US" b="0" dirty="0"/>
              <a:t>Let’s take</a:t>
            </a:r>
            <a:r>
              <a:rPr lang="en-US" b="0" baseline="0" dirty="0"/>
              <a:t> a look at the different Reliable Services and see how Partitioning allows Service Fabric to provide reliability and scalability.  Since Stateless Services have no inherent state, the reliability and scalability come simply from numbers.  Reliability exists because if one instance goes down, there are still other instances present to handle the load.  Scalability is present because adding (or removing) nodes allows the service to handle additional (or reduced) volume.</a:t>
            </a:r>
          </a:p>
          <a:p>
            <a:endParaRPr lang="en-US" b="0" baseline="0" dirty="0"/>
          </a:p>
          <a:p>
            <a:r>
              <a:rPr lang="en-US" b="0" baseline="0" dirty="0"/>
              <a:t>Here we have a Stateless Service running in 3 Partitions distributed across 3 Nodes.  (Animation) If we add two more Nodes to the service, Service Fabric simply also create two additional service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801036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introduce the</a:t>
            </a:r>
            <a:r>
              <a:rPr lang="en-US" b="0" baseline="0" dirty="0"/>
              <a:t> concept and impact of Partitioning in a </a:t>
            </a:r>
            <a:r>
              <a:rPr lang="en-US" b="0" baseline="0" dirty="0" err="1"/>
              <a:t>Stateful</a:t>
            </a:r>
            <a:r>
              <a:rPr lang="en-US" b="0" baseline="0" dirty="0"/>
              <a:t> Service</a:t>
            </a:r>
            <a:endParaRPr lang="en-US" b="0" dirty="0"/>
          </a:p>
          <a:p>
            <a:r>
              <a:rPr lang="en-US" b="1" dirty="0"/>
              <a:t>Notes:  </a:t>
            </a:r>
            <a:r>
              <a:rPr lang="en-US" b="0" dirty="0"/>
              <a:t>Providing scalability and reliability is a little trickier in a </a:t>
            </a:r>
            <a:r>
              <a:rPr lang="en-US" b="0" dirty="0" err="1"/>
              <a:t>Stateful</a:t>
            </a:r>
            <a:r>
              <a:rPr lang="en-US" b="0" dirty="0"/>
              <a:t> Service. In</a:t>
            </a:r>
            <a:r>
              <a:rPr lang="en-US" b="0" baseline="0" dirty="0"/>
              <a:t> order to do so, we need to maintain distributed replicas of the state in each partition, keeping track of a primary Partition and a number of Secondary Partitions.  </a:t>
            </a:r>
          </a:p>
          <a:p>
            <a:pPr marL="171450" indent="-171450">
              <a:buFontTx/>
              <a:buChar char="-"/>
            </a:pPr>
            <a:r>
              <a:rPr lang="en-US" b="0" baseline="0" dirty="0"/>
              <a:t>Reliability exists because if Service Fabric is aware of a single node going down, it can rebalance using the Secondary partition replicas located on other nodes, promoting them to Primary nodes as necessary and creating new additional Secondary replicas.</a:t>
            </a:r>
          </a:p>
          <a:p>
            <a:pPr marL="171450" indent="-171450">
              <a:buFontTx/>
              <a:buChar char="-"/>
            </a:pPr>
            <a:r>
              <a:rPr lang="en-US" b="0" baseline="0" dirty="0"/>
              <a:t>Scalability is present as long as the number of Nodes approaches the number of Partitions (when scaling up.)  Once you have more Nodes than Partitions, the additional Nodes do not generally contribute to expanded capacity in the system.</a:t>
            </a:r>
          </a:p>
          <a:p>
            <a:endParaRPr lang="en-US" b="0" baseline="0" dirty="0"/>
          </a:p>
          <a:p>
            <a:r>
              <a:rPr lang="en-US" b="0" baseline="0" dirty="0"/>
              <a:t>Here we have a </a:t>
            </a:r>
            <a:r>
              <a:rPr lang="en-US" b="0" baseline="0" dirty="0" err="1"/>
              <a:t>Stateful</a:t>
            </a:r>
            <a:r>
              <a:rPr lang="en-US" b="0" baseline="0" dirty="0"/>
              <a:t> Service running in 5 Partitions with 3 Replicas per partition, distributed across 3 Nodes.  (Animation) If we add two more Nodes to the service, Service Fabric rebalances the existing partitions, easing the load on the original 3 Nodes.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45288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introduce the</a:t>
            </a:r>
            <a:r>
              <a:rPr lang="en-US" b="0" baseline="0" dirty="0"/>
              <a:t> Reliable Actors framework available in Azure Service Fabric development</a:t>
            </a:r>
            <a:endParaRPr lang="en-US" b="0" dirty="0"/>
          </a:p>
          <a:p>
            <a:r>
              <a:rPr lang="en-US" b="1" dirty="0"/>
              <a:t>Notes:  </a:t>
            </a:r>
            <a:r>
              <a:rPr lang="en-US" b="0" dirty="0"/>
              <a:t>The Reliable Actors framework is a Virtual Actor implementation that is built on top of </a:t>
            </a:r>
            <a:r>
              <a:rPr lang="en-US" b="0" dirty="0" err="1"/>
              <a:t>stateful</a:t>
            </a:r>
            <a:r>
              <a:rPr lang="en-US" b="0" baseline="0" dirty="0"/>
              <a:t> </a:t>
            </a:r>
            <a:r>
              <a:rPr lang="en-US" b="0" dirty="0"/>
              <a:t>Reliable Services.</a:t>
            </a:r>
          </a:p>
          <a:p>
            <a:r>
              <a:rPr lang="en-US" b="0" dirty="0"/>
              <a:t>In</a:t>
            </a:r>
            <a:r>
              <a:rPr lang="en-US" b="0" baseline="0" dirty="0"/>
              <a:t> a Virtual Actor implementation, an Actor is a unit of both logic and state that is managed by the framework.   Client applications reference an actor by a unique ID.  The framework manages the allocation and lifetime of individual actor instances, including “resurrecting” an actor instance which has gone dormant due to a period of inactivity.</a:t>
            </a:r>
          </a:p>
          <a:p>
            <a:endParaRPr lang="en-US" b="0" baseline="0" dirty="0"/>
          </a:p>
          <a:p>
            <a:r>
              <a:rPr lang="en-US" b="0" baseline="0" dirty="0"/>
              <a:t>Actor instances provide a turn-based, single-threaded access model, making it possible to not have to deal with concurrency issues in a distributed programming model.  With this single-threaded behavior, Timers and Reminders both offer support for running code after a function call has completed.  Timers and reminders differ mainly in that Timers cannot “re-awaken” a time-expired actor, whereas Reminders will continue to execute, “waking” a dormant actor instance as necessary, until </a:t>
            </a:r>
            <a:r>
              <a:rPr lang="en-US" baseline="0" dirty="0"/>
              <a:t>the actor unregisters the reminder or the actor is explicitly deleted.</a:t>
            </a:r>
          </a:p>
          <a:p>
            <a:endParaRPr lang="en-US" baseline="0" dirty="0"/>
          </a:p>
          <a:p>
            <a:r>
              <a:rPr lang="en-US" baseline="0" dirty="0"/>
              <a:t>Finally, actors also support raising events back to the calling application.  Because of the nature of distributed programming, these events are not strictly guaranteed to reach their listeners (if reliable messaging is required, a queue-based or similar solution is recommended.)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Additional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https://docs.microsoft.com/en-us/azure/service-fabric/service-fabric-reliable-actors-introduction</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721354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Introduces the concepts related to developing Service Fabric projects with</a:t>
            </a:r>
            <a:r>
              <a:rPr lang="en-US" baseline="0" dirty="0"/>
              <a:t> Visual Studio 2017 on Windows.  </a:t>
            </a:r>
          </a:p>
          <a:p>
            <a:endParaRPr lang="en-US" dirty="0"/>
          </a:p>
          <a:p>
            <a:r>
              <a:rPr lang="en-US" dirty="0"/>
              <a:t>For Linux, see https://docs.microsoft.com/en-us/azure/service-fabric/service-fabric-get-started-linux</a:t>
            </a:r>
          </a:p>
          <a:p>
            <a:r>
              <a:rPr lang="en-US" dirty="0"/>
              <a:t>For Mac OS, see https://docs.microsoft.com/en-us/azure/service-fabric/service-fabric-get-started-mac</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959766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Show what needs to be done to install</a:t>
            </a:r>
            <a:r>
              <a:rPr lang="en-US" baseline="0" dirty="0"/>
              <a:t> the Service Fabric SDK and development tools in Visual Studio 2017</a:t>
            </a:r>
            <a:endParaRPr lang="en-US" dirty="0"/>
          </a:p>
          <a:p>
            <a:r>
              <a:rPr lang="en-US" b="1" dirty="0"/>
              <a:t>Notes:  </a:t>
            </a:r>
            <a:r>
              <a:rPr lang="en-US" b="0" dirty="0"/>
              <a:t>The Visual Studio 2017</a:t>
            </a:r>
            <a:r>
              <a:rPr lang="en-US" b="0" baseline="0" dirty="0"/>
              <a:t> features a different take on the previous Visual Studio installers, where “Features” are replaced by “Workloads.”  To install the Service Fabric tools in Visual Studio 2017, you </a:t>
            </a:r>
            <a:r>
              <a:rPr lang="en-US" b="0" dirty="0"/>
              <a:t>select </a:t>
            </a:r>
            <a:r>
              <a:rPr lang="en-US" b="0" baseline="0" dirty="0"/>
              <a:t>the “Azure development” workload from the “Web &amp; Cloud” section in the installer.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Visual Studio 2015, see https://docs.microsoft.com/en-us/azure/service-fabric/service-fabric-get-started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Note – in Visual Studio 2015, the Azure Service Fabric SDK and tools were deployed and updated via the Web Platform Installer.  In Visual Studio 2017, these components have been moved to be part of the installation and update  process for Visual Studio itself.</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130503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show how to start a new Azure Service Fabric</a:t>
            </a:r>
            <a:r>
              <a:rPr lang="en-US" b="0" baseline="0" dirty="0"/>
              <a:t> </a:t>
            </a:r>
            <a:r>
              <a:rPr lang="en-US" b="0" dirty="0"/>
              <a:t>project in Visual Studio 2017</a:t>
            </a:r>
          </a:p>
          <a:p>
            <a:r>
              <a:rPr lang="en-US" b="1" dirty="0"/>
              <a:t>Notes:  </a:t>
            </a:r>
            <a:r>
              <a:rPr lang="en-US" b="0" dirty="0"/>
              <a:t>To create a new Azure Service Fabric</a:t>
            </a:r>
            <a:r>
              <a:rPr lang="en-US" b="0" baseline="0" dirty="0"/>
              <a:t> </a:t>
            </a:r>
            <a:r>
              <a:rPr lang="en-US" b="0" dirty="0"/>
              <a:t> project in Visual Studio 2017, select File/New Project, then select the “Service Fabric Application” option from the “Cloud” node.  Notice the various Service</a:t>
            </a:r>
            <a:r>
              <a:rPr lang="en-US" b="0" baseline="0" dirty="0"/>
              <a:t> </a:t>
            </a:r>
            <a:r>
              <a:rPr lang="en-US" b="0" dirty="0"/>
              <a:t>project types that can be created:</a:t>
            </a:r>
          </a:p>
          <a:p>
            <a:pPr marL="171450" indent="-171450">
              <a:buFontTx/>
              <a:buChar char="-"/>
            </a:pPr>
            <a:r>
              <a:rPr lang="en-US" b="0" baseline="0" dirty="0"/>
              <a:t>S</a:t>
            </a:r>
            <a:r>
              <a:rPr lang="en-US" b="0" dirty="0"/>
              <a:t>tateless &amp; </a:t>
            </a:r>
            <a:r>
              <a:rPr lang="en-US" b="0" dirty="0" err="1"/>
              <a:t>Stateful</a:t>
            </a:r>
            <a:r>
              <a:rPr lang="en-US" b="0" dirty="0"/>
              <a:t> Reliable Services</a:t>
            </a:r>
          </a:p>
          <a:p>
            <a:pPr marL="171450" indent="-171450">
              <a:buFontTx/>
              <a:buChar char="-"/>
            </a:pPr>
            <a:r>
              <a:rPr lang="en-US" b="0" baseline="0" dirty="0"/>
              <a:t>An Actor Service</a:t>
            </a:r>
          </a:p>
          <a:p>
            <a:pPr marL="171450" indent="-171450">
              <a:buFontTx/>
              <a:buChar char="-"/>
            </a:pPr>
            <a:r>
              <a:rPr lang="en-US" b="0" baseline="0" dirty="0"/>
              <a:t>A Stateless Reliable Service provisioned with ASP.NET </a:t>
            </a:r>
            <a:r>
              <a:rPr lang="en-US" b="0" baseline="0" dirty="0" err="1"/>
              <a:t>WebAPI</a:t>
            </a:r>
            <a:r>
              <a:rPr lang="en-US" b="0" baseline="0" dirty="0"/>
              <a:t> endpoints</a:t>
            </a:r>
          </a:p>
          <a:p>
            <a:pPr marL="171450" indent="-171450">
              <a:buFontTx/>
              <a:buChar char="-"/>
            </a:pPr>
            <a:r>
              <a:rPr lang="en-US" b="0" baseline="0" dirty="0"/>
              <a:t>A Guest Executable Service</a:t>
            </a:r>
          </a:p>
          <a:p>
            <a:pPr marL="171450" indent="-171450">
              <a:buFontTx/>
              <a:buChar char="-"/>
            </a:pPr>
            <a:r>
              <a:rPr lang="en-US" b="0" baseline="0" dirty="0"/>
              <a:t>A Container Service (in Preview)</a:t>
            </a:r>
          </a:p>
          <a:p>
            <a:pPr marL="171450" indent="-171450">
              <a:buFontTx/>
              <a:buChar char="-"/>
            </a:pPr>
            <a:r>
              <a:rPr lang="en-US" b="0" baseline="0" dirty="0"/>
              <a:t>A Stateless Reliable Service provisioned with ASP.NET Core (this project can also be used for web projects that include user interface elements.)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335278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explain the folder and content layout of a typical Service Fabric solution</a:t>
            </a:r>
          </a:p>
          <a:p>
            <a:r>
              <a:rPr lang="en-US" b="1" dirty="0"/>
              <a:t>Notes:  </a:t>
            </a:r>
            <a:r>
              <a:rPr lang="en-US" b="0" dirty="0"/>
              <a:t>When</a:t>
            </a:r>
            <a:r>
              <a:rPr lang="en-US" b="0" baseline="0" dirty="0"/>
              <a:t> you create a new Service Fabric project in Visual Studio, your solution will be set up with at least 2 projects, each containing several important files.</a:t>
            </a:r>
          </a:p>
          <a:p>
            <a:pPr marL="228600" indent="-228600">
              <a:buAutoNum type="arabicParenR"/>
            </a:pPr>
            <a:r>
              <a:rPr lang="en-US" b="0" baseline="0" dirty="0"/>
              <a:t>Each solution will include one Application Project (</a:t>
            </a:r>
            <a:r>
              <a:rPr lang="en-US" b="0" baseline="0" dirty="0" err="1"/>
              <a:t>ServiceFabricDemo</a:t>
            </a:r>
            <a:r>
              <a:rPr lang="en-US" b="0" baseline="0" dirty="0"/>
              <a:t> in the illustration)</a:t>
            </a:r>
          </a:p>
          <a:p>
            <a:pPr marL="685800" lvl="1" indent="-228600">
              <a:buFont typeface="Arial" panose="020B0604020202020204" pitchFamily="34" charset="0"/>
              <a:buChar char="•"/>
            </a:pPr>
            <a:r>
              <a:rPr lang="en-US" b="0" baseline="0" dirty="0"/>
              <a:t>This project includes the configuration for the overall Application managed by Service Fabric (an application can include one or more services)</a:t>
            </a:r>
          </a:p>
          <a:p>
            <a:pPr marL="685800" lvl="1" indent="-228600">
              <a:buFont typeface="Arial" panose="020B0604020202020204" pitchFamily="34" charset="0"/>
              <a:buChar char="•"/>
            </a:pPr>
            <a:r>
              <a:rPr lang="en-US" b="0" baseline="0" dirty="0"/>
              <a:t>The services node lists the services that have been included in this application – you can open this node and add or remove services</a:t>
            </a:r>
          </a:p>
          <a:p>
            <a:pPr marL="685800" lvl="1" indent="-228600">
              <a:buFont typeface="Arial" panose="020B0604020202020204" pitchFamily="34" charset="0"/>
              <a:buChar char="•"/>
            </a:pPr>
            <a:r>
              <a:rPr lang="en-US" b="0" baseline="0" dirty="0"/>
              <a:t>The key file in this project is the Application Manifest file.  This file identifies both the application type and the application version, and specifies the services that will make up the application as well as how the applications will be laid out in the Service Fabric cluster.</a:t>
            </a:r>
          </a:p>
          <a:p>
            <a:pPr marL="685800" lvl="1" indent="-228600">
              <a:buFont typeface="Arial" panose="020B0604020202020204" pitchFamily="34" charset="0"/>
              <a:buChar char="•"/>
            </a:pPr>
            <a:r>
              <a:rPr lang="en-US" b="0" baseline="0" dirty="0"/>
              <a:t>The project also includes one or more Publishing Profiles which enable setting different application configurations for different deployment environments (for example, local deployment vs a cloud-based test cluster  vs a cloud –based production environment.)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a:t>Each solution will include one or more Service Projects (</a:t>
            </a:r>
            <a:r>
              <a:rPr lang="en-US" b="0" baseline="0" dirty="0" err="1"/>
              <a:t>DemoStatelessApi</a:t>
            </a:r>
            <a:r>
              <a:rPr lang="en-US" b="0" baseline="0" dirty="0"/>
              <a:t> in the illustration)</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This project includes the configuration for the overall Application managed by Service Fabric (an application can include one or more services)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These projects will each include their own Service Manifest files, with the Service Manifest describing the service type, version, and other configuration options</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a:t>This project will also include the service’s code and configuration files</a:t>
            </a:r>
          </a:p>
          <a:p>
            <a:pPr marL="228600" indent="-228600">
              <a:buAutoNum type="arabicParenR"/>
            </a:pPr>
            <a:endParaRPr lang="en-US" b="0"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659111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To discuss the Service Fabric Local Cluster for local development</a:t>
            </a:r>
          </a:p>
          <a:p>
            <a:r>
              <a:rPr lang="en-US" b="1" dirty="0"/>
              <a:t>Notes:  </a:t>
            </a:r>
            <a:r>
              <a:rPr lang="en-US" b="0" dirty="0"/>
              <a:t>The Service Fabric Local</a:t>
            </a:r>
            <a:r>
              <a:rPr lang="en-US" b="0" baseline="0" dirty="0"/>
              <a:t> </a:t>
            </a:r>
            <a:r>
              <a:rPr lang="en-US" b="0" dirty="0"/>
              <a:t>Cluster</a:t>
            </a:r>
            <a:r>
              <a:rPr lang="en-US" b="0" baseline="0" dirty="0"/>
              <a:t> is included as part of the Azure Service Fabric SDK, and is meant to provide you with a complete local development and testing environment in order to accelerate your developing and deploying Service Fabric applications.  The Local Cluster allows you to stand up either a 1-node or 5-node clusters – 1 node clusters are quicker to provision and deploy, but 5-node clusters are closer to real-world deployments.</a:t>
            </a:r>
          </a:p>
          <a:p>
            <a:r>
              <a:rPr lang="en-US" b="0" baseline="0" dirty="0"/>
              <a:t>It’s important to note that this isn’t an emulator or simulator; the Local Cluster runs the same Service Fabric runtime that you will use in your production deployments.  </a:t>
            </a:r>
          </a:p>
          <a:p>
            <a:r>
              <a:rPr lang="en-US" b="0" baseline="0" dirty="0"/>
              <a:t>You can manage the Local Cluster with the Local Cluster Manager app that will be present in your Windows System Tray after you install the Service Fabric SDK, or you can use PowerShell scripts to manage the local cluster.  Visual Studio “knows” about the Local Cluster and is set so that when you start the debugger, the application will be built, packaged, and deployed to the Local Cluster.</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812125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briefly introduce the Service Fabric Explorer tool</a:t>
            </a:r>
          </a:p>
          <a:p>
            <a:r>
              <a:rPr lang="en-US" b="1" dirty="0"/>
              <a:t>Notes:  </a:t>
            </a:r>
            <a:r>
              <a:rPr lang="en-US" b="0" dirty="0"/>
              <a:t>Service Fabric deployments include the Service</a:t>
            </a:r>
            <a:r>
              <a:rPr lang="en-US" b="0" baseline="0" dirty="0"/>
              <a:t> Fabric Explorer.  This is a web-based tool that helps you see and manage the status of your cluster.  You can use it to:</a:t>
            </a:r>
          </a:p>
          <a:p>
            <a:pPr marL="171450" indent="-171450">
              <a:buFontTx/>
              <a:buChar char="-"/>
            </a:pPr>
            <a:r>
              <a:rPr lang="en-US" b="0" baseline="0" dirty="0"/>
              <a:t>See an overview of your cluster health and overall cluster information</a:t>
            </a:r>
          </a:p>
          <a:p>
            <a:pPr marL="171450" indent="-171450">
              <a:buFontTx/>
              <a:buChar char="-"/>
            </a:pPr>
            <a:r>
              <a:rPr lang="en-US" b="0" baseline="0" dirty="0"/>
              <a:t>See and manage your deployed applications &amp; services</a:t>
            </a:r>
          </a:p>
          <a:p>
            <a:pPr marL="171450" indent="-171450">
              <a:buFontTx/>
              <a:buChar char="-"/>
            </a:pPr>
            <a:r>
              <a:rPr lang="en-US" b="0" baseline="0" dirty="0"/>
              <a:t>View and manage the nodes in your cluster</a:t>
            </a:r>
          </a:p>
          <a:p>
            <a:pPr marL="171450" indent="-171450">
              <a:buFontTx/>
              <a:buChar char="-"/>
            </a:pPr>
            <a:endParaRPr lang="en-US" b="0" baseline="0" dirty="0"/>
          </a:p>
          <a:p>
            <a:pPr marL="171450" indent="-171450">
              <a:buFontTx/>
              <a:buChar char="-"/>
            </a:pPr>
            <a:endParaRPr lang="en-US" b="0"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4270081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the options for scaling VM’s (VM sizes</a:t>
            </a:r>
            <a:r>
              <a:rPr lang="en-US" baseline="0" dirty="0"/>
              <a:t> </a:t>
            </a:r>
            <a:r>
              <a:rPr lang="en-US" dirty="0"/>
              <a:t>and</a:t>
            </a:r>
            <a:r>
              <a:rPr lang="en-US" baseline="0" dirty="0"/>
              <a:t> storage) and also the concepts of reliability via Availability Sets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368636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Discuss the agenda for the deck</a:t>
            </a:r>
          </a:p>
          <a:p>
            <a:r>
              <a:rPr lang="en-US" b="1" dirty="0"/>
              <a:t>Notes:</a:t>
            </a:r>
          </a:p>
          <a:p>
            <a:r>
              <a:rPr lang="en-US" dirty="0"/>
              <a:t>The deck is broken</a:t>
            </a:r>
            <a:r>
              <a:rPr lang="en-US" baseline="0" dirty="0"/>
              <a:t> into 4 sections that discuss:</a:t>
            </a:r>
          </a:p>
          <a:p>
            <a:pPr marL="228600" indent="-228600">
              <a:buAutoNum type="arabicParenR"/>
            </a:pPr>
            <a:r>
              <a:rPr lang="en-US" baseline="0" dirty="0"/>
              <a:t>An Introduction to Azure Service Fabric and the Microservices Architecture Pattern</a:t>
            </a:r>
          </a:p>
          <a:p>
            <a:pPr marL="228600" indent="-228600">
              <a:buAutoNum type="arabicParenR"/>
            </a:pPr>
            <a:r>
              <a:rPr lang="en-US" baseline="0" dirty="0"/>
              <a:t>A discussion of the key Service Fabric concepts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Getting Started with the development tools for Azure Service Fabric</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aseline="0" dirty="0"/>
              <a:t>An overview of deployment and upgrade concepts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Describes the concept</a:t>
            </a:r>
            <a:r>
              <a:rPr lang="en-US" b="0" baseline="0" dirty="0"/>
              <a:t> related to deploying a Service Fabric application in Azure</a:t>
            </a:r>
            <a:endParaRPr lang="en-US" b="0" dirty="0"/>
          </a:p>
          <a:p>
            <a:r>
              <a:rPr lang="en-US" b="1" dirty="0"/>
              <a:t>Notes:  </a:t>
            </a:r>
            <a:r>
              <a:rPr lang="en-US" b="0" dirty="0"/>
              <a:t>In Microsoft Azure, Service Fabric applications are deployed over Virtual Machine (VM)</a:t>
            </a:r>
            <a:r>
              <a:rPr lang="en-US" b="0" baseline="0" dirty="0"/>
              <a:t> Scale Sets.  VM Scale Sets provide infrastructure for scaling workloads across multiple VM’s, as well as mechanisms for cluster management, scaling, and reliability.  You can choose the size (and cost) of the VM’s that you application requires, and you can segment different service types to different collections of VM’s, grouped and isolated by subnets within an Azure Virtual Network (</a:t>
            </a:r>
            <a:r>
              <a:rPr lang="en-US" b="0" baseline="0" dirty="0" err="1"/>
              <a:t>VNet</a:t>
            </a:r>
            <a:r>
              <a:rPr lang="en-US" b="0" baseline="0" dirty="0"/>
              <a:t>), as well as choose to choose to use public-facing or internal-only load-balancing.</a:t>
            </a:r>
          </a:p>
          <a:p>
            <a:r>
              <a:rPr lang="en-US" b="0" baseline="0" dirty="0"/>
              <a:t>Management of a Service Fabric Cluster in Azure is split across the Azure tooling - including the Azure Portal, command-line interfaces, and management APIs – as well as through the Service Fabric tooling via its management APIs tools such as the Service Fabric Explorer.</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64889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Describes the concept</a:t>
            </a:r>
            <a:r>
              <a:rPr lang="en-US" b="0" baseline="0" dirty="0"/>
              <a:t> related to Service Fabric Application Upgrades</a:t>
            </a:r>
            <a:endParaRPr lang="en-US" b="0" dirty="0"/>
          </a:p>
          <a:p>
            <a:r>
              <a:rPr lang="en-US" b="1" dirty="0"/>
              <a:t>Notes:  </a:t>
            </a:r>
            <a:r>
              <a:rPr lang="en-US" b="0" dirty="0"/>
              <a:t>There are two models for deploying</a:t>
            </a:r>
            <a:r>
              <a:rPr lang="en-US" b="0" baseline="0" dirty="0"/>
              <a:t> applications to Service Fabric – Full Deployments</a:t>
            </a:r>
            <a:r>
              <a:rPr lang="en-US" b="0" dirty="0"/>
              <a:t> and Upgrade Deployments.</a:t>
            </a:r>
          </a:p>
          <a:p>
            <a:pPr marL="171450" indent="-171450">
              <a:buFontTx/>
              <a:buChar char="-"/>
            </a:pPr>
            <a:r>
              <a:rPr lang="en-US" b="1" i="1" dirty="0"/>
              <a:t>Full Deployments </a:t>
            </a:r>
            <a:r>
              <a:rPr lang="en-US" b="0" dirty="0"/>
              <a:t>completely tear</a:t>
            </a:r>
            <a:r>
              <a:rPr lang="en-US" b="0" baseline="0" dirty="0"/>
              <a:t> down an existing application and push up a new instance.  Any state held by the Service Fabric partitions will be lost, and users are likely to experience downtime during this kind of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baseline="0" dirty="0"/>
              <a:t>Upgrade Deployments </a:t>
            </a:r>
            <a:r>
              <a:rPr lang="en-US" b="0" baseline="0" dirty="0"/>
              <a:t>use a concept known as </a:t>
            </a:r>
            <a:r>
              <a:rPr lang="en-US" b="0" i="1" baseline="0" dirty="0"/>
              <a:t>Upgrade Domains</a:t>
            </a:r>
            <a:r>
              <a:rPr lang="en-US" b="0" i="0" baseline="0" dirty="0"/>
              <a:t>, in which </a:t>
            </a:r>
            <a:r>
              <a:rPr lang="en-US" dirty="0"/>
              <a:t>nodes</a:t>
            </a:r>
            <a:r>
              <a:rPr lang="en-US" baseline="0" dirty="0"/>
              <a:t> in the cluster are partitioned into subsets and the upgrade is performed in a series of stages in order to ensure availability.  </a:t>
            </a:r>
            <a:r>
              <a:rPr lang="en-US" b="0" baseline="0" dirty="0"/>
              <a:t>Service Fabric will monitor the health of the system during the upgrade, and if the system health becomes degraded, the upgrade will be rolled back.</a:t>
            </a:r>
            <a:br>
              <a:rPr lang="en-US" b="0" baseline="0" dirty="0"/>
            </a:br>
            <a:r>
              <a:rPr lang="en-US" b="0" baseline="0" dirty="0"/>
              <a:t>There are actually 3 upgrade modes – </a:t>
            </a:r>
            <a:r>
              <a:rPr lang="en-US" b="1" baseline="0" dirty="0"/>
              <a:t>Monitored Mode</a:t>
            </a:r>
            <a:r>
              <a:rPr lang="en-US" b="0" baseline="0" dirty="0"/>
              <a:t> upgrades perform the upgrade one Upgrade Domain at a time, moving on to the next section only when the previous one has passed all of its health checks.  </a:t>
            </a:r>
            <a:r>
              <a:rPr lang="en-US" b="1" baseline="0" dirty="0"/>
              <a:t>Unmonitored-Auto </a:t>
            </a:r>
            <a:r>
              <a:rPr lang="en-US" b="0" baseline="0" dirty="0"/>
              <a:t>upgrades merely skip the health checks.  Finally, </a:t>
            </a:r>
            <a:r>
              <a:rPr lang="en-US" b="1" baseline="0" dirty="0"/>
              <a:t>Unmonitored-Manual</a:t>
            </a:r>
            <a:r>
              <a:rPr lang="en-US" b="0" baseline="0" dirty="0"/>
              <a:t> upgrades require you to upgrade each Upgrade Domain yourself.</a:t>
            </a:r>
            <a:br>
              <a:rPr lang="en-US" b="0" baseline="0" dirty="0"/>
            </a:br>
            <a:r>
              <a:rPr lang="en-US" b="0" baseline="0" dirty="0"/>
              <a:t>Note that in order t</a:t>
            </a:r>
            <a:r>
              <a:rPr lang="en-US" baseline="0" dirty="0"/>
              <a:t>o support rolling upgrades, both versions must be forward and backward compatible (since both versions of the code will co-exist for a time)</a:t>
            </a:r>
          </a:p>
          <a:p>
            <a:pPr marL="171450" indent="-171450">
              <a:buFontTx/>
              <a:buChar char="-"/>
            </a:pPr>
            <a:endParaRPr lang="en-US" b="0" baseline="0" dirty="0"/>
          </a:p>
          <a:p>
            <a:r>
              <a:rPr lang="en-US" dirty="0"/>
              <a:t>More information about upgrades: https://docs.microsoft.com/en-us/azure/service-fabric/service-fabric-application-upgrade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83962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This section will provide a high-level introduction to Azure Service Fabric and to the Microservices Architecture pattern.</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74418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To provide an initial explanation</a:t>
            </a:r>
            <a:r>
              <a:rPr lang="en-US" baseline="0" dirty="0"/>
              <a:t> of what a Microservices architecture entails</a:t>
            </a:r>
            <a:endParaRPr lang="en-US" dirty="0"/>
          </a:p>
          <a:p>
            <a:r>
              <a:rPr lang="en-US" b="1" dirty="0"/>
              <a:t>Notes:  </a:t>
            </a:r>
            <a:r>
              <a:rPr lang="en-US" b="0" dirty="0"/>
              <a:t>The Microservices architecture is an evolution of the older Service Oriented Architecture (SOA) pattern, building on top of the rapid</a:t>
            </a:r>
            <a:r>
              <a:rPr lang="en-US" b="0" baseline="0" dirty="0"/>
              <a:t> develop/test/deploy cycles that have arisen due to advances in both technology and project process management.</a:t>
            </a:r>
          </a:p>
          <a:p>
            <a:endParaRPr lang="en-US" b="0" baseline="0" dirty="0"/>
          </a:p>
          <a:p>
            <a:r>
              <a:rPr lang="en-US" b="0" baseline="0" dirty="0"/>
              <a:t>In a Traditional “Monolithic” solution, a system will often be made up of large self-contained applications which are scaled as a group.  Storage is often a single entity – albeit with some redundancy – and is scoped to address the entire set of application needs.  Application segmentation usually takes the form of modules, libraries, or other platform artifacts that allow some segregation of implementation, but nonetheless, the application is both deployed and scaled as a single fixed unit.</a:t>
            </a:r>
          </a:p>
          <a:p>
            <a:endParaRPr lang="en-US" b="0" baseline="0" dirty="0"/>
          </a:p>
          <a:p>
            <a:r>
              <a:rPr lang="en-US" b="0" baseline="0" dirty="0"/>
              <a:t>In a “Microservices Architecture”, the system is deployed as a suite of smaller, independent services which communicate over lightweight protocols such as HTTP or TCP.  These smaller units can be developed and deployed independently, including support for using different platforms/languages/technologies to do so.  As long as the contracts between the services are enforced (or otherwise managed), different parts of the application can be developed, deployed, and scaled independently of each other.    Furthermore, storage is typically scoped just to the service that needs it, offering perhaps more nuanced choices for using different kinds of storage for different parts of the solution.  </a:t>
            </a:r>
          </a:p>
          <a:p>
            <a:endParaRPr lang="en-US" b="0" baseline="0" dirty="0"/>
          </a:p>
          <a:p>
            <a:r>
              <a:rPr lang="en-US" b="0" baseline="0" dirty="0"/>
              <a:t>Of course, with this added flexibility comes some additional responsibility – there are more individual units to deploy and manage.  A good DevOps pipeline greatly facilitates the ability for a team to manage the additional complexity involved in the Microservices approach to distributing an application’s functionality.</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05274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To provide a high level description of Azure Service Fabric</a:t>
            </a:r>
          </a:p>
          <a:p>
            <a:r>
              <a:rPr lang="en-US" b="1" dirty="0"/>
              <a:t>Notes:  </a:t>
            </a:r>
            <a:r>
              <a:rPr lang="en-US" b="0" dirty="0"/>
              <a:t>Azure Service Fabric</a:t>
            </a:r>
            <a:r>
              <a:rPr lang="en-US" b="0" baseline="0" dirty="0"/>
              <a:t> is a platform that manages or orchestrates one or several services across a cluster of machines.  As such it is an ideal fit for applications that are designed around a Microservices architecture, though it can also accommodate other application architectures as well.  Service Fabric solutions can be deployed into Microsoft Azure, on-premises, or even in other vendors clouds, though there is additional tooling and support when deployed in Microsoft Azure.  </a:t>
            </a:r>
          </a:p>
          <a:p>
            <a:endParaRPr lang="en-US" b="0" baseline="0" dirty="0"/>
          </a:p>
          <a:p>
            <a:r>
              <a:rPr lang="en-US" dirty="0"/>
              <a:t>As you can see,</a:t>
            </a:r>
            <a:r>
              <a:rPr lang="en-US" baseline="0" dirty="0"/>
              <a:t> </a:t>
            </a:r>
            <a:r>
              <a:rPr lang="en-US" dirty="0"/>
              <a:t>Service Fabric is not just a tool that is being made available to Azure customers, it is also a key part of the underpinnings of several components</a:t>
            </a:r>
            <a:r>
              <a:rPr lang="en-US" baseline="0" dirty="0"/>
              <a:t> of the Microsoft Cloud, including the list shown here, among several others.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58251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several key Service Fabric Concepts, including the application</a:t>
            </a:r>
            <a:r>
              <a:rPr lang="en-US" baseline="0" dirty="0"/>
              <a:t> and service models.</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244126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Present the Core Concepts that make up a Service Fabric Application</a:t>
            </a:r>
          </a:p>
          <a:p>
            <a:r>
              <a:rPr lang="en-US" b="1" dirty="0"/>
              <a:t>Notes:  </a:t>
            </a:r>
            <a:r>
              <a:rPr lang="en-US" b="0" dirty="0"/>
              <a:t>A Service Fabric </a:t>
            </a:r>
            <a:r>
              <a:rPr lang="en-US" b="1" dirty="0"/>
              <a:t>Application</a:t>
            </a:r>
            <a:r>
              <a:rPr lang="en-US" b="0" dirty="0"/>
              <a:t> is made up of a collection of </a:t>
            </a:r>
            <a:r>
              <a:rPr lang="en-US" b="1" dirty="0"/>
              <a:t>Services</a:t>
            </a:r>
            <a:r>
              <a:rPr lang="en-US" b="0" dirty="0"/>
              <a:t>,</a:t>
            </a:r>
            <a:r>
              <a:rPr lang="en-US" b="0" baseline="0" dirty="0"/>
              <a:t> where each service id responsible for performing some distinct function.  Services are composed of Code, Configuration, and Data, where code is the executable binaries, configuration consists of the service settings that affect its runtime behavior, and data is any arbitrary static data that the service will consume at runtime.  Service Fabric supports several different Service models, and can be categorized as being either </a:t>
            </a:r>
            <a:r>
              <a:rPr lang="en-US" b="1" baseline="0" dirty="0" err="1"/>
              <a:t>Stateful</a:t>
            </a:r>
            <a:r>
              <a:rPr lang="en-US" b="1" baseline="0" dirty="0"/>
              <a:t> Services </a:t>
            </a:r>
            <a:r>
              <a:rPr lang="en-US" b="0" baseline="0" dirty="0"/>
              <a:t>or </a:t>
            </a:r>
            <a:r>
              <a:rPr lang="en-US" b="1" baseline="0" dirty="0"/>
              <a:t>Stateless Services</a:t>
            </a:r>
            <a:r>
              <a:rPr lang="en-US" b="0" baseline="0" dirty="0"/>
              <a:t> (the different service models will be discussed in an upcoming slide.)</a:t>
            </a:r>
          </a:p>
          <a:p>
            <a:endParaRPr lang="en-US" b="0" baseline="0" dirty="0"/>
          </a:p>
          <a:p>
            <a:r>
              <a:rPr lang="en-US" b="0" baseline="0" dirty="0"/>
              <a:t>At runtime, services are deployed into a </a:t>
            </a:r>
            <a:r>
              <a:rPr lang="en-US" b="1" baseline="0" dirty="0"/>
              <a:t>Cluster</a:t>
            </a:r>
            <a:r>
              <a:rPr lang="en-US" b="0" baseline="0" dirty="0"/>
              <a:t>, where a cluster is a scalable collection made up of a set of either physical or virtual machines.  Each machine (physical or virtual) that is part of a cluster is called a </a:t>
            </a:r>
            <a:r>
              <a:rPr lang="en-US" b="1" baseline="0" dirty="0"/>
              <a:t>Node</a:t>
            </a:r>
            <a:r>
              <a:rPr lang="en-US" b="0" baseline="0" dirty="0"/>
              <a:t>.  Service Fabric manages distribution of services across the cluster based on placement criteria identified in the service’s configuration and also on the application’s resource balancing needs.</a:t>
            </a:r>
          </a:p>
          <a:p>
            <a:endParaRPr lang="en-US" b="0" baseline="0" dirty="0"/>
          </a:p>
          <a:p>
            <a:r>
              <a:rPr lang="en-US" b="0" baseline="0" dirty="0"/>
              <a:t>The configuration for each service will include a partition scheme for that service, as well as instance and/or replica counts.  Services can split data and processing across multiple partitions, which are then spread out across the nodes in a cluster.  Stateless services have instances, whereas </a:t>
            </a:r>
            <a:r>
              <a:rPr lang="en-US" b="0" baseline="0" dirty="0" err="1"/>
              <a:t>stateful</a:t>
            </a:r>
            <a:r>
              <a:rPr lang="en-US" b="0" baseline="0" dirty="0"/>
              <a:t> services have replicas.  Instances provide availability, in that in the event of a failure of one instance, the other instances continue to function.  Replicas keep the state for a service in sync across multiple partitions; should one replica fail, one of the others will take its place and a new replica will be created.</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649154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introduce the</a:t>
            </a:r>
            <a:r>
              <a:rPr lang="en-US" b="0" baseline="0" dirty="0"/>
              <a:t> available models for service development in Azure Service Fabric</a:t>
            </a:r>
            <a:endParaRPr lang="en-US" b="0" dirty="0"/>
          </a:p>
          <a:p>
            <a:r>
              <a:rPr lang="en-US" b="1" dirty="0"/>
              <a:t>Notes:  </a:t>
            </a:r>
            <a:r>
              <a:rPr lang="en-US" b="0" dirty="0"/>
              <a:t>There are 3 general categories of services that Azure Service Fabric can manage – “Reliable Service</a:t>
            </a:r>
            <a:r>
              <a:rPr lang="en-US" b="0" baseline="0" dirty="0"/>
              <a:t> &amp; Reliable Actor Applications</a:t>
            </a:r>
            <a:r>
              <a:rPr lang="en-US" b="0" dirty="0"/>
              <a:t>”,</a:t>
            </a:r>
            <a:r>
              <a:rPr lang="en-US" b="0" baseline="0" dirty="0"/>
              <a:t> “Guest Executable Applications”, and </a:t>
            </a:r>
            <a:r>
              <a:rPr lang="en-US" b="0" dirty="0"/>
              <a:t>“Container Applications”.</a:t>
            </a:r>
          </a:p>
          <a:p>
            <a:pPr marL="171450" indent="-171450">
              <a:buFont typeface="Arial" panose="020B0604020202020204" pitchFamily="34" charset="0"/>
              <a:buChar char="•"/>
            </a:pPr>
            <a:r>
              <a:rPr lang="en-US" b="1" i="1" dirty="0"/>
              <a:t>Reliable</a:t>
            </a:r>
            <a:r>
              <a:rPr lang="en-US" b="1" i="1" baseline="0" dirty="0"/>
              <a:t> Service &amp; Reliable Actor Services</a:t>
            </a:r>
            <a:r>
              <a:rPr lang="en-US" b="0" baseline="0" dirty="0"/>
              <a:t> are built on top of .NET SDK frameworks provided by Azure Service Fabric.  As such, they have programmatic access to service and service-fabric functionality.  This includes accessing the Service Fabric Naming Service (resolve service instance URL by name) and integration with the instance lifecycle events, among others.  Additionally, service instances are create as objects under the management of Service Fabric, instead of individual processes, which allows for higher density within the host cluster.  These models will be discussed more in detail shortly.</a:t>
            </a:r>
          </a:p>
          <a:p>
            <a:pPr marL="171450" indent="-171450">
              <a:buFont typeface="Arial" panose="020B0604020202020204" pitchFamily="34" charset="0"/>
              <a:buChar char="•"/>
            </a:pPr>
            <a:r>
              <a:rPr lang="en-US" b="1" i="1" baseline="0" dirty="0"/>
              <a:t>Guest Executable Services</a:t>
            </a:r>
            <a:r>
              <a:rPr lang="en-US" b="0" baseline="0" dirty="0"/>
              <a:t> allow you to create a service that hosts an arbitrary executable.  This executable can be written in any language you choose, and Service Fabric will take care of execution management tasks like ensuring the application is running and other orchestration tasks.  Because guest executables are not built on top of the Service Fabric APIs, they have limited access internally to the Service Fabric functionality.</a:t>
            </a:r>
          </a:p>
          <a:p>
            <a:pPr marL="171450" indent="-171450">
              <a:buFont typeface="Arial" panose="020B0604020202020204" pitchFamily="34" charset="0"/>
              <a:buChar char="•"/>
            </a:pPr>
            <a:r>
              <a:rPr lang="en-US" b="1" i="1" baseline="0" dirty="0"/>
              <a:t>Container Services </a:t>
            </a:r>
            <a:r>
              <a:rPr lang="en-US" b="0" baseline="0" dirty="0"/>
              <a:t>can be thought of as an application-within-an-application, in that multiple services can be placed within a container.  This includes supporting Reliable Services which include Stateless Services within a container (Linux only), </a:t>
            </a:r>
            <a:r>
              <a:rPr lang="en-US" b="0" baseline="0" dirty="0" err="1"/>
              <a:t>Stateful</a:t>
            </a:r>
            <a:r>
              <a:rPr lang="en-US" b="0" baseline="0" dirty="0"/>
              <a:t> Services within a container (Windows only), or arbitrary guest executables within a container.</a:t>
            </a:r>
          </a:p>
          <a:p>
            <a:endParaRPr lang="en-US" b="1" baseline="0" dirty="0"/>
          </a:p>
          <a:p>
            <a:r>
              <a:rPr lang="en-US" b="1" baseline="0" dirty="0"/>
              <a:t>Additional Information:</a:t>
            </a:r>
          </a:p>
          <a:p>
            <a:r>
              <a:rPr lang="en-US" dirty="0"/>
              <a:t>https://docs.microsoft.com/en-us/azure/service-fabric/service-fabric-deploy-existing-app</a:t>
            </a:r>
          </a:p>
          <a:p>
            <a:r>
              <a:rPr lang="en-US" dirty="0"/>
              <a:t>https://docs.microsoft.com/en-us/azure/service-fabric/service-fabric-containers-overview</a:t>
            </a:r>
          </a:p>
          <a:p>
            <a:endParaRPr lang="en-US" b="0" baseline="0" dirty="0"/>
          </a:p>
          <a:p>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63272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b="0" dirty="0"/>
              <a:t>To introduce the</a:t>
            </a:r>
            <a:r>
              <a:rPr lang="en-US" b="0" baseline="0" dirty="0"/>
              <a:t> Reliable Service programming models available </a:t>
            </a:r>
            <a:r>
              <a:rPr lang="en-US" b="0" dirty="0"/>
              <a:t>in Azure Service Fabric</a:t>
            </a:r>
          </a:p>
          <a:p>
            <a:r>
              <a:rPr lang="en-US" b="1" dirty="0"/>
              <a:t>Notes:  </a:t>
            </a:r>
            <a:r>
              <a:rPr lang="en-US" b="0" dirty="0"/>
              <a:t>Azure Service Fabric supports 2 different Reliable Service programming models – Stateless Service and </a:t>
            </a:r>
            <a:r>
              <a:rPr lang="en-US" b="0" dirty="0" err="1"/>
              <a:t>Stateful</a:t>
            </a:r>
            <a:r>
              <a:rPr lang="en-US" b="0" dirty="0"/>
              <a:t> Service (along with the </a:t>
            </a:r>
            <a:r>
              <a:rPr lang="en-US" b="0" dirty="0" err="1"/>
              <a:t>Stateful</a:t>
            </a:r>
            <a:r>
              <a:rPr lang="en-US" b="0" dirty="0"/>
              <a:t> Actor framework, to be discussed shortly.)</a:t>
            </a:r>
          </a:p>
          <a:p>
            <a:pPr marL="171450" indent="-171450">
              <a:buFont typeface="Arial" panose="020B0604020202020204" pitchFamily="34" charset="0"/>
              <a:buChar char="•"/>
            </a:pPr>
            <a:r>
              <a:rPr lang="en-US" b="0" dirty="0"/>
              <a:t>Stateless</a:t>
            </a:r>
            <a:r>
              <a:rPr lang="en-US" b="0" baseline="0" dirty="0"/>
              <a:t> services (as the name implies) do not include provisions for handling in-process state.  </a:t>
            </a:r>
            <a:r>
              <a:rPr lang="en-US" b="0" dirty="0"/>
              <a:t>Note</a:t>
            </a:r>
            <a:r>
              <a:rPr lang="en-US" b="0" baseline="0" dirty="0"/>
              <a:t> that a stateless service *can* maintain state, it is just that the programming framework does not provide any tooling to that end.  The state must be persisted to some external storage mechanism (like a database), and is not dissimilar from a typical stateless web application design.</a:t>
            </a:r>
          </a:p>
          <a:p>
            <a:pPr marL="171450" indent="-171450">
              <a:buFont typeface="Arial" panose="020B0604020202020204" pitchFamily="34" charset="0"/>
              <a:buChar char="•"/>
            </a:pPr>
            <a:r>
              <a:rPr lang="en-US" b="0" baseline="0" dirty="0" err="1"/>
              <a:t>Stateful</a:t>
            </a:r>
            <a:r>
              <a:rPr lang="en-US" b="0" baseline="0" dirty="0"/>
              <a:t> services include access to in-process state.  The </a:t>
            </a:r>
            <a:r>
              <a:rPr lang="en-US" b="0" baseline="0" dirty="0" err="1"/>
              <a:t>stateful</a:t>
            </a:r>
            <a:r>
              <a:rPr lang="en-US" b="0" baseline="0" dirty="0"/>
              <a:t> information is both replicated and persisted to disk.  Additionally, the </a:t>
            </a:r>
            <a:r>
              <a:rPr lang="en-US" b="0" baseline="0" dirty="0" err="1"/>
              <a:t>stateful</a:t>
            </a:r>
            <a:r>
              <a:rPr lang="en-US" b="0" baseline="0" dirty="0"/>
              <a:t> collections that are managed by </a:t>
            </a:r>
            <a:r>
              <a:rPr lang="en-US" b="0" baseline="0" dirty="0" err="1"/>
              <a:t>Stateful</a:t>
            </a:r>
            <a:r>
              <a:rPr lang="en-US" b="0" baseline="0" dirty="0"/>
              <a:t> Services also support transactions to ensure consistent operations.</a:t>
            </a:r>
          </a:p>
          <a:p>
            <a:endParaRPr lang="en-US"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Additional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https://docs.microsoft.com/en-us/azure/service-fabric/service-fabric-reliable-services-introduction</a:t>
            </a:r>
          </a:p>
          <a:p>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685345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3/31/2017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3/31/2017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3/31/2017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3/31/2017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3/31/2017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3/31/2017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Service Fabric</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4032744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 Stateless Services</a:t>
            </a:r>
          </a:p>
        </p:txBody>
      </p:sp>
      <p:sp>
        <p:nvSpPr>
          <p:cNvPr id="5" name="Rectangle 4"/>
          <p:cNvSpPr/>
          <p:nvPr/>
        </p:nvSpPr>
        <p:spPr>
          <a:xfrm>
            <a:off x="838200" y="1470449"/>
            <a:ext cx="5257800" cy="46863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1"/>
                </a:solidFill>
              </a:rPr>
              <a:t>Stateless Services</a:t>
            </a:r>
          </a:p>
        </p:txBody>
      </p:sp>
      <p:sp>
        <p:nvSpPr>
          <p:cNvPr id="7" name="Rectangle: Rounded Corners 6"/>
          <p:cNvSpPr/>
          <p:nvPr/>
        </p:nvSpPr>
        <p:spPr>
          <a:xfrm>
            <a:off x="2552700" y="2197438"/>
            <a:ext cx="1828800" cy="6858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bg1"/>
                </a:solidFill>
              </a:rPr>
              <a:t>Node 1</a:t>
            </a:r>
          </a:p>
        </p:txBody>
      </p:sp>
      <p:sp>
        <p:nvSpPr>
          <p:cNvPr id="8" name="Rectangle: Rounded Corners 7"/>
          <p:cNvSpPr/>
          <p:nvPr/>
        </p:nvSpPr>
        <p:spPr>
          <a:xfrm>
            <a:off x="4171589" y="3340438"/>
            <a:ext cx="1828800" cy="6858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bg1"/>
                </a:solidFill>
              </a:rPr>
              <a:t>Node 3</a:t>
            </a:r>
          </a:p>
        </p:txBody>
      </p:sp>
      <p:sp>
        <p:nvSpPr>
          <p:cNvPr id="9" name="Rectangle: Rounded Corners 8"/>
          <p:cNvSpPr/>
          <p:nvPr/>
        </p:nvSpPr>
        <p:spPr>
          <a:xfrm>
            <a:off x="991500" y="3340438"/>
            <a:ext cx="1828800" cy="6858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bg1"/>
                </a:solidFill>
              </a:rPr>
              <a:t>Node 2</a:t>
            </a:r>
          </a:p>
        </p:txBody>
      </p:sp>
      <p:sp>
        <p:nvSpPr>
          <p:cNvPr id="10" name="Rectangle: Rounded Corners 9"/>
          <p:cNvSpPr/>
          <p:nvPr/>
        </p:nvSpPr>
        <p:spPr>
          <a:xfrm>
            <a:off x="3590670" y="5148643"/>
            <a:ext cx="1828800" cy="6858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bg1"/>
                </a:solidFill>
              </a:rPr>
              <a:t>Node 5</a:t>
            </a:r>
          </a:p>
        </p:txBody>
      </p:sp>
      <p:sp>
        <p:nvSpPr>
          <p:cNvPr id="11" name="Rectangle: Rounded Corners 10"/>
          <p:cNvSpPr/>
          <p:nvPr/>
        </p:nvSpPr>
        <p:spPr>
          <a:xfrm>
            <a:off x="1514730" y="5148643"/>
            <a:ext cx="1828800" cy="6858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bg1"/>
                </a:solidFill>
              </a:rPr>
              <a:t>Node 4</a:t>
            </a:r>
          </a:p>
        </p:txBody>
      </p:sp>
      <p:sp>
        <p:nvSpPr>
          <p:cNvPr id="13" name="Rectangle 12"/>
          <p:cNvSpPr/>
          <p:nvPr/>
        </p:nvSpPr>
        <p:spPr>
          <a:xfrm>
            <a:off x="3329940" y="2583180"/>
            <a:ext cx="27432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a:t>
            </a:r>
          </a:p>
        </p:txBody>
      </p:sp>
      <p:sp>
        <p:nvSpPr>
          <p:cNvPr id="14" name="Rectangle 13"/>
          <p:cNvSpPr/>
          <p:nvPr/>
        </p:nvSpPr>
        <p:spPr>
          <a:xfrm>
            <a:off x="1768740" y="3731323"/>
            <a:ext cx="27432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a:t>
            </a:r>
          </a:p>
        </p:txBody>
      </p:sp>
      <p:sp>
        <p:nvSpPr>
          <p:cNvPr id="15" name="Rectangle 14"/>
          <p:cNvSpPr/>
          <p:nvPr/>
        </p:nvSpPr>
        <p:spPr>
          <a:xfrm>
            <a:off x="4948829" y="3731323"/>
            <a:ext cx="27432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a:t>
            </a:r>
          </a:p>
        </p:txBody>
      </p:sp>
      <p:sp>
        <p:nvSpPr>
          <p:cNvPr id="16" name="Rectangle 15"/>
          <p:cNvSpPr/>
          <p:nvPr/>
        </p:nvSpPr>
        <p:spPr>
          <a:xfrm>
            <a:off x="2291970" y="5539528"/>
            <a:ext cx="27432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a:t>
            </a:r>
          </a:p>
        </p:txBody>
      </p:sp>
      <p:sp>
        <p:nvSpPr>
          <p:cNvPr id="17" name="Rectangle 16"/>
          <p:cNvSpPr/>
          <p:nvPr/>
        </p:nvSpPr>
        <p:spPr>
          <a:xfrm>
            <a:off x="4367910" y="5543654"/>
            <a:ext cx="27432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a:t>
            </a:r>
          </a:p>
        </p:txBody>
      </p:sp>
      <p:sp>
        <p:nvSpPr>
          <p:cNvPr id="49" name="TextBox 48"/>
          <p:cNvSpPr txBox="1"/>
          <p:nvPr/>
        </p:nvSpPr>
        <p:spPr>
          <a:xfrm>
            <a:off x="6362700" y="1470449"/>
            <a:ext cx="558165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In a stateless environment, scalability and availability generally achieved by adding instances</a:t>
            </a:r>
          </a:p>
          <a:p>
            <a:pPr marL="285750" indent="-285750">
              <a:buFont typeface="Arial" panose="020B0604020202020204" pitchFamily="34" charset="0"/>
              <a:buChar char="•"/>
            </a:pPr>
            <a:r>
              <a:rPr lang="en-US" sz="2800" dirty="0"/>
              <a:t>Place an instance of the service in each Node</a:t>
            </a:r>
          </a:p>
          <a:p>
            <a:pPr marL="285750" indent="-285750">
              <a:buFont typeface="Arial" panose="020B0604020202020204" pitchFamily="34" charset="0"/>
              <a:buChar char="•"/>
            </a:pPr>
            <a:r>
              <a:rPr lang="en-US" sz="2800" dirty="0"/>
              <a:t>Add Nodes to scale out</a:t>
            </a:r>
          </a:p>
        </p:txBody>
      </p:sp>
    </p:spTree>
    <p:extLst>
      <p:ext uri="{BB962C8B-B14F-4D97-AF65-F5344CB8AC3E}">
        <p14:creationId xmlns:p14="http://schemas.microsoft.com/office/powerpoint/2010/main" val="34869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 </a:t>
            </a:r>
            <a:r>
              <a:rPr lang="en-US" dirty="0" err="1"/>
              <a:t>Stateful</a:t>
            </a:r>
            <a:r>
              <a:rPr lang="en-US" dirty="0"/>
              <a:t> Services</a:t>
            </a:r>
          </a:p>
        </p:txBody>
      </p:sp>
      <p:sp>
        <p:nvSpPr>
          <p:cNvPr id="6" name="Rectangle 5"/>
          <p:cNvSpPr/>
          <p:nvPr/>
        </p:nvSpPr>
        <p:spPr>
          <a:xfrm>
            <a:off x="6096000" y="1470449"/>
            <a:ext cx="5257800" cy="468630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err="1">
                <a:solidFill>
                  <a:schemeClr val="tx1"/>
                </a:solidFill>
              </a:rPr>
              <a:t>Stateful</a:t>
            </a:r>
            <a:r>
              <a:rPr lang="en-US" sz="2400" dirty="0">
                <a:solidFill>
                  <a:schemeClr val="tx1"/>
                </a:solidFill>
              </a:rPr>
              <a:t> Services</a:t>
            </a:r>
          </a:p>
        </p:txBody>
      </p:sp>
      <p:sp>
        <p:nvSpPr>
          <p:cNvPr id="18" name="Rectangle: Rounded Corners 17"/>
          <p:cNvSpPr/>
          <p:nvPr/>
        </p:nvSpPr>
        <p:spPr>
          <a:xfrm>
            <a:off x="7810500" y="2197438"/>
            <a:ext cx="1828800" cy="11430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bg1"/>
                </a:solidFill>
              </a:rPr>
              <a:t>Node 1</a:t>
            </a:r>
          </a:p>
        </p:txBody>
      </p:sp>
      <p:sp>
        <p:nvSpPr>
          <p:cNvPr id="19" name="Rectangle: Rounded Corners 18"/>
          <p:cNvSpPr/>
          <p:nvPr/>
        </p:nvSpPr>
        <p:spPr>
          <a:xfrm>
            <a:off x="9429389" y="3340438"/>
            <a:ext cx="1828800" cy="11430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bg1"/>
                </a:solidFill>
              </a:rPr>
              <a:t>Node 3</a:t>
            </a:r>
          </a:p>
        </p:txBody>
      </p:sp>
      <p:sp>
        <p:nvSpPr>
          <p:cNvPr id="20" name="Rectangle: Rounded Corners 19"/>
          <p:cNvSpPr/>
          <p:nvPr/>
        </p:nvSpPr>
        <p:spPr>
          <a:xfrm>
            <a:off x="6249300" y="3340438"/>
            <a:ext cx="1828800" cy="11430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bg1"/>
                </a:solidFill>
              </a:rPr>
              <a:t>Node 2</a:t>
            </a:r>
          </a:p>
        </p:txBody>
      </p:sp>
      <p:sp>
        <p:nvSpPr>
          <p:cNvPr id="21" name="Rectangle: Rounded Corners 20"/>
          <p:cNvSpPr/>
          <p:nvPr/>
        </p:nvSpPr>
        <p:spPr>
          <a:xfrm>
            <a:off x="8848470" y="5148643"/>
            <a:ext cx="1828800" cy="6858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bg1"/>
                </a:solidFill>
              </a:rPr>
              <a:t>Node 5</a:t>
            </a:r>
          </a:p>
        </p:txBody>
      </p:sp>
      <p:sp>
        <p:nvSpPr>
          <p:cNvPr id="22" name="Rectangle: Rounded Corners 21"/>
          <p:cNvSpPr/>
          <p:nvPr/>
        </p:nvSpPr>
        <p:spPr>
          <a:xfrm>
            <a:off x="6772530" y="5148643"/>
            <a:ext cx="1828800" cy="6858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bg1"/>
                </a:solidFill>
              </a:rPr>
              <a:t>Node 4</a:t>
            </a:r>
          </a:p>
        </p:txBody>
      </p:sp>
      <p:sp>
        <p:nvSpPr>
          <p:cNvPr id="24" name="Rectangle 23"/>
          <p:cNvSpPr/>
          <p:nvPr/>
        </p:nvSpPr>
        <p:spPr>
          <a:xfrm>
            <a:off x="8500422" y="2558666"/>
            <a:ext cx="457200" cy="2743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sp>
        <p:nvSpPr>
          <p:cNvPr id="29" name="Rectangle 28"/>
          <p:cNvSpPr/>
          <p:nvPr/>
        </p:nvSpPr>
        <p:spPr>
          <a:xfrm>
            <a:off x="7995417" y="2558666"/>
            <a:ext cx="45720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P1</a:t>
            </a:r>
          </a:p>
        </p:txBody>
      </p:sp>
      <p:sp>
        <p:nvSpPr>
          <p:cNvPr id="30" name="Rectangle 29"/>
          <p:cNvSpPr/>
          <p:nvPr/>
        </p:nvSpPr>
        <p:spPr>
          <a:xfrm>
            <a:off x="9005426" y="2558666"/>
            <a:ext cx="457200" cy="2743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31" name="Rectangle 30"/>
          <p:cNvSpPr/>
          <p:nvPr/>
        </p:nvSpPr>
        <p:spPr>
          <a:xfrm>
            <a:off x="10139094" y="3691699"/>
            <a:ext cx="457200" cy="2743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sp>
        <p:nvSpPr>
          <p:cNvPr id="32" name="Rectangle 31"/>
          <p:cNvSpPr/>
          <p:nvPr/>
        </p:nvSpPr>
        <p:spPr>
          <a:xfrm>
            <a:off x="9634089" y="3691699"/>
            <a:ext cx="45720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P3</a:t>
            </a:r>
          </a:p>
        </p:txBody>
      </p:sp>
      <p:sp>
        <p:nvSpPr>
          <p:cNvPr id="33" name="Rectangle 32"/>
          <p:cNvSpPr/>
          <p:nvPr/>
        </p:nvSpPr>
        <p:spPr>
          <a:xfrm>
            <a:off x="8267700" y="2939735"/>
            <a:ext cx="457200" cy="2743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sp>
        <p:nvSpPr>
          <p:cNvPr id="34" name="Rectangle 33"/>
          <p:cNvSpPr/>
          <p:nvPr/>
        </p:nvSpPr>
        <p:spPr>
          <a:xfrm>
            <a:off x="6905212" y="3691699"/>
            <a:ext cx="457200" cy="2743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S3</a:t>
            </a:r>
          </a:p>
        </p:txBody>
      </p:sp>
      <p:sp>
        <p:nvSpPr>
          <p:cNvPr id="35" name="Rectangle 34"/>
          <p:cNvSpPr/>
          <p:nvPr/>
        </p:nvSpPr>
        <p:spPr>
          <a:xfrm>
            <a:off x="6400207" y="3691699"/>
            <a:ext cx="45720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P5</a:t>
            </a:r>
          </a:p>
        </p:txBody>
      </p:sp>
      <p:sp>
        <p:nvSpPr>
          <p:cNvPr id="36" name="Rectangle 35"/>
          <p:cNvSpPr/>
          <p:nvPr/>
        </p:nvSpPr>
        <p:spPr>
          <a:xfrm>
            <a:off x="7410216" y="3691699"/>
            <a:ext cx="457200" cy="2743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S4</a:t>
            </a:r>
          </a:p>
        </p:txBody>
      </p:sp>
      <p:sp>
        <p:nvSpPr>
          <p:cNvPr id="38" name="Rectangle 37"/>
          <p:cNvSpPr/>
          <p:nvPr/>
        </p:nvSpPr>
        <p:spPr>
          <a:xfrm>
            <a:off x="6649545" y="4082735"/>
            <a:ext cx="45720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P2</a:t>
            </a:r>
          </a:p>
        </p:txBody>
      </p:sp>
      <p:sp>
        <p:nvSpPr>
          <p:cNvPr id="39" name="Rectangle 38"/>
          <p:cNvSpPr/>
          <p:nvPr/>
        </p:nvSpPr>
        <p:spPr>
          <a:xfrm>
            <a:off x="10677270" y="3692529"/>
            <a:ext cx="457200" cy="2743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S5</a:t>
            </a:r>
          </a:p>
        </p:txBody>
      </p:sp>
      <p:sp>
        <p:nvSpPr>
          <p:cNvPr id="42" name="Rectangle 41"/>
          <p:cNvSpPr/>
          <p:nvPr/>
        </p:nvSpPr>
        <p:spPr>
          <a:xfrm>
            <a:off x="8810240" y="2939735"/>
            <a:ext cx="457200" cy="2743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S5</a:t>
            </a:r>
          </a:p>
        </p:txBody>
      </p:sp>
      <p:sp>
        <p:nvSpPr>
          <p:cNvPr id="46" name="Rectangle 45"/>
          <p:cNvSpPr/>
          <p:nvPr/>
        </p:nvSpPr>
        <p:spPr>
          <a:xfrm>
            <a:off x="9808118" y="4082735"/>
            <a:ext cx="457200" cy="2743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P4</a:t>
            </a:r>
          </a:p>
        </p:txBody>
      </p:sp>
      <p:sp>
        <p:nvSpPr>
          <p:cNvPr id="47" name="Rectangle 46"/>
          <p:cNvSpPr/>
          <p:nvPr/>
        </p:nvSpPr>
        <p:spPr>
          <a:xfrm>
            <a:off x="7181616" y="4082735"/>
            <a:ext cx="457200" cy="2743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S1</a:t>
            </a:r>
          </a:p>
        </p:txBody>
      </p:sp>
      <p:sp>
        <p:nvSpPr>
          <p:cNvPr id="48" name="Rectangle 47"/>
          <p:cNvSpPr/>
          <p:nvPr/>
        </p:nvSpPr>
        <p:spPr>
          <a:xfrm>
            <a:off x="10415498" y="4082735"/>
            <a:ext cx="457200" cy="2743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S2</a:t>
            </a:r>
          </a:p>
        </p:txBody>
      </p:sp>
      <p:sp>
        <p:nvSpPr>
          <p:cNvPr id="49" name="TextBox 48"/>
          <p:cNvSpPr txBox="1"/>
          <p:nvPr/>
        </p:nvSpPr>
        <p:spPr>
          <a:xfrm>
            <a:off x="406000" y="1470449"/>
            <a:ext cx="5581650"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For </a:t>
            </a:r>
            <a:r>
              <a:rPr lang="en-US" sz="2800" dirty="0" err="1"/>
              <a:t>stateful</a:t>
            </a:r>
            <a:r>
              <a:rPr lang="en-US" sz="2800" dirty="0"/>
              <a:t> services</a:t>
            </a:r>
          </a:p>
          <a:p>
            <a:pPr marL="742950" lvl="1" indent="-285750">
              <a:buFont typeface="Arial" panose="020B0604020202020204" pitchFamily="34" charset="0"/>
              <a:buChar char="•"/>
            </a:pPr>
            <a:r>
              <a:rPr lang="en-US" sz="2800" dirty="0"/>
              <a:t>Services are Distributed for scalability</a:t>
            </a:r>
          </a:p>
          <a:p>
            <a:pPr marL="742950" lvl="1" indent="-285750">
              <a:buFont typeface="Arial" panose="020B0604020202020204" pitchFamily="34" charset="0"/>
              <a:buChar char="•"/>
            </a:pPr>
            <a:r>
              <a:rPr lang="en-US" sz="2800" dirty="0"/>
              <a:t>Service state is Replicated for availability</a:t>
            </a:r>
          </a:p>
          <a:p>
            <a:pPr marL="285750" indent="-285750">
              <a:buFont typeface="Arial" panose="020B0604020202020204" pitchFamily="34" charset="0"/>
              <a:buChar char="•"/>
            </a:pPr>
            <a:r>
              <a:rPr lang="en-US" sz="2800" dirty="0"/>
              <a:t>Distribute primary replicas across the nodes in the cluster and also place secondary replicas</a:t>
            </a:r>
          </a:p>
          <a:p>
            <a:pPr marL="285750" indent="-285750">
              <a:buFont typeface="Arial" panose="020B0604020202020204" pitchFamily="34" charset="0"/>
              <a:buChar char="•"/>
            </a:pPr>
            <a:r>
              <a:rPr lang="en-US" sz="2800" dirty="0"/>
              <a:t>Add Nodes, then rebalance to scale out</a:t>
            </a:r>
          </a:p>
        </p:txBody>
      </p:sp>
    </p:spTree>
    <p:extLst>
      <p:ext uri="{BB962C8B-B14F-4D97-AF65-F5344CB8AC3E}">
        <p14:creationId xmlns:p14="http://schemas.microsoft.com/office/powerpoint/2010/main" val="283801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42" presetClass="path" presetSubtype="0" accel="50000" decel="50000" fill="hold" grpId="0" nodeType="afterEffect">
                                  <p:stCondLst>
                                    <p:cond delay="0"/>
                                  </p:stCondLst>
                                  <p:childTnLst>
                                    <p:animMotion origin="layout" path="M -2.70833E-6 2.22222E-6 L 0.02487 0.20509 " pathEditMode="relative" rAng="0" ptsTypes="AA">
                                      <p:cBhvr>
                                        <p:cTn id="13" dur="2000" fill="hold"/>
                                        <p:tgtEl>
                                          <p:spTgt spid="38"/>
                                        </p:tgtEl>
                                        <p:attrNameLst>
                                          <p:attrName>ppt_x</p:attrName>
                                          <p:attrName>ppt_y</p:attrName>
                                        </p:attrNameLst>
                                      </p:cBhvr>
                                      <p:rCtr x="1237" y="10255"/>
                                    </p:animMotion>
                                  </p:childTnLst>
                                </p:cTn>
                              </p:par>
                              <p:par>
                                <p:cTn id="14" presetID="42" presetClass="path" presetSubtype="0" accel="50000" decel="50000" fill="hold" grpId="0" nodeType="withEffect">
                                  <p:stCondLst>
                                    <p:cond delay="0"/>
                                  </p:stCondLst>
                                  <p:childTnLst>
                                    <p:animMotion origin="layout" path="M 2.91667E-6 0.00185 L -0.06224 0.20555 " pathEditMode="relative" rAng="0" ptsTypes="AA">
                                      <p:cBhvr>
                                        <p:cTn id="15" dur="2000" fill="hold"/>
                                        <p:tgtEl>
                                          <p:spTgt spid="46"/>
                                        </p:tgtEl>
                                        <p:attrNameLst>
                                          <p:attrName>ppt_x</p:attrName>
                                          <p:attrName>ppt_y</p:attrName>
                                        </p:attrNameLst>
                                      </p:cBhvr>
                                      <p:rCtr x="-3112" y="10185"/>
                                    </p:animMotion>
                                  </p:childTnLst>
                                </p:cTn>
                              </p:par>
                              <p:par>
                                <p:cTn id="16" presetID="42" presetClass="path" presetSubtype="0" accel="50000" decel="50000" fill="hold" grpId="0" nodeType="withEffect">
                                  <p:stCondLst>
                                    <p:cond delay="0"/>
                                  </p:stCondLst>
                                  <p:childTnLst>
                                    <p:animMotion origin="layout" path="M 0.00313 -1.11111E-6 L -0.06718 0.37176 " pathEditMode="relative" rAng="0" ptsTypes="AA">
                                      <p:cBhvr>
                                        <p:cTn id="17" dur="2000" fill="hold"/>
                                        <p:tgtEl>
                                          <p:spTgt spid="33"/>
                                        </p:tgtEl>
                                        <p:attrNameLst>
                                          <p:attrName>ppt_x</p:attrName>
                                          <p:attrName>ppt_y</p:attrName>
                                        </p:attrNameLst>
                                      </p:cBhvr>
                                      <p:rCtr x="-3516" y="18588"/>
                                    </p:animMotion>
                                  </p:childTnLst>
                                </p:cTn>
                              </p:par>
                              <p:par>
                                <p:cTn id="18" presetID="42" presetClass="path" presetSubtype="0" accel="50000" decel="50000" fill="hold" grpId="0" nodeType="withEffect">
                                  <p:stCondLst>
                                    <p:cond delay="0"/>
                                  </p:stCondLst>
                                  <p:childTnLst>
                                    <p:animMotion origin="layout" path="M 3.75E-6 -1.11111E-6 L -0.06993 0.37176 " pathEditMode="relative" rAng="0" ptsTypes="AA">
                                      <p:cBhvr>
                                        <p:cTn id="19" dur="2000" fill="hold"/>
                                        <p:tgtEl>
                                          <p:spTgt spid="42"/>
                                        </p:tgtEl>
                                        <p:attrNameLst>
                                          <p:attrName>ppt_x</p:attrName>
                                          <p:attrName>ppt_y</p:attrName>
                                        </p:attrNameLst>
                                      </p:cBhvr>
                                      <p:rCtr x="-3503" y="18588"/>
                                    </p:animMotion>
                                  </p:childTnLst>
                                </p:cTn>
                              </p:par>
                              <p:par>
                                <p:cTn id="20" presetID="42" presetClass="path" presetSubtype="0" accel="50000" decel="50000" fill="hold" grpId="0" nodeType="withEffect">
                                  <p:stCondLst>
                                    <p:cond delay="0"/>
                                  </p:stCondLst>
                                  <p:childTnLst>
                                    <p:animMotion origin="layout" path="M -0.00312 2.22222E-6 L 0.19349 0.20509 " pathEditMode="relative" rAng="0" ptsTypes="AA">
                                      <p:cBhvr>
                                        <p:cTn id="21" dur="2000" fill="hold"/>
                                        <p:tgtEl>
                                          <p:spTgt spid="47"/>
                                        </p:tgtEl>
                                        <p:attrNameLst>
                                          <p:attrName>ppt_x</p:attrName>
                                          <p:attrName>ppt_y</p:attrName>
                                        </p:attrNameLst>
                                      </p:cBhvr>
                                      <p:rCtr x="9831" y="10255"/>
                                    </p:animMotion>
                                  </p:childTnLst>
                                </p:cTn>
                              </p:par>
                              <p:par>
                                <p:cTn id="22" presetID="42" presetClass="path" presetSubtype="0" accel="50000" decel="50000" fill="hold" grpId="0" nodeType="withEffect">
                                  <p:stCondLst>
                                    <p:cond delay="0"/>
                                  </p:stCondLst>
                                  <p:childTnLst>
                                    <p:animMotion origin="layout" path="M 3.125E-6 2.22222E-6 L -0.03112 0.20509 " pathEditMode="relative" rAng="0" ptsTypes="AA">
                                      <p:cBhvr>
                                        <p:cTn id="23" dur="2000" fill="hold"/>
                                        <p:tgtEl>
                                          <p:spTgt spid="48"/>
                                        </p:tgtEl>
                                        <p:attrNameLst>
                                          <p:attrName>ppt_x</p:attrName>
                                          <p:attrName>ppt_y</p:attrName>
                                        </p:attrNameLst>
                                      </p:cBhvr>
                                      <p:rCtr x="-1563" y="10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3" grpId="0" animBg="1"/>
      <p:bldP spid="38" grpId="0" animBg="1"/>
      <p:bldP spid="42" grpId="0" animBg="1"/>
      <p:bldP spid="46" grpId="0" animBg="1"/>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Reliable Actors</a:t>
            </a:r>
          </a:p>
        </p:txBody>
      </p:sp>
      <p:sp>
        <p:nvSpPr>
          <p:cNvPr id="3" name="Content Placeholder 2"/>
          <p:cNvSpPr>
            <a:spLocks noGrp="1"/>
          </p:cNvSpPr>
          <p:nvPr>
            <p:ph idx="1"/>
          </p:nvPr>
        </p:nvSpPr>
        <p:spPr/>
        <p:txBody>
          <a:bodyPr>
            <a:normAutofit lnSpcReduction="10000"/>
          </a:bodyPr>
          <a:lstStyle/>
          <a:p>
            <a:r>
              <a:rPr lang="en-US" dirty="0"/>
              <a:t>Implementation of the Virtual Actor pattern</a:t>
            </a:r>
          </a:p>
          <a:p>
            <a:pPr lvl="1"/>
            <a:r>
              <a:rPr lang="en-US" dirty="0"/>
              <a:t>Ideal when the application involves many (thousands) of small isolated units of logic &amp; state</a:t>
            </a:r>
          </a:p>
          <a:p>
            <a:r>
              <a:rPr lang="en-US" dirty="0"/>
              <a:t>Built on top of </a:t>
            </a:r>
            <a:r>
              <a:rPr lang="en-US" dirty="0" err="1"/>
              <a:t>Stateful</a:t>
            </a:r>
            <a:r>
              <a:rPr lang="en-US" dirty="0"/>
              <a:t> Reliable Services</a:t>
            </a:r>
          </a:p>
          <a:p>
            <a:r>
              <a:rPr lang="en-US" dirty="0"/>
              <a:t>Actors are instantiated upon reference and collected upon inactivity</a:t>
            </a:r>
          </a:p>
          <a:p>
            <a:pPr lvl="1"/>
            <a:r>
              <a:rPr lang="en-US" dirty="0"/>
              <a:t>State Management can be used during reference to “restore” an actor</a:t>
            </a:r>
          </a:p>
          <a:p>
            <a:r>
              <a:rPr lang="en-US" dirty="0"/>
              <a:t>Actor actions are turn-based (single-threaded) per instance.</a:t>
            </a:r>
          </a:p>
          <a:p>
            <a:pPr lvl="1"/>
            <a:r>
              <a:rPr lang="en-US" dirty="0"/>
              <a:t>Supports Timers and Reminders</a:t>
            </a:r>
          </a:p>
          <a:p>
            <a:pPr lvl="1"/>
            <a:r>
              <a:rPr lang="en-US" dirty="0"/>
              <a:t>Also supports Events</a:t>
            </a:r>
          </a:p>
        </p:txBody>
      </p:sp>
    </p:spTree>
    <p:extLst>
      <p:ext uri="{BB962C8B-B14F-4D97-AF65-F5344CB8AC3E}">
        <p14:creationId xmlns:p14="http://schemas.microsoft.com/office/powerpoint/2010/main" val="3714034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Developing Service Fabric Applications</a:t>
            </a:r>
          </a:p>
        </p:txBody>
      </p:sp>
      <p:sp>
        <p:nvSpPr>
          <p:cNvPr id="5" name="Text Placeholder 4"/>
          <p:cNvSpPr>
            <a:spLocks noGrp="1"/>
          </p:cNvSpPr>
          <p:nvPr>
            <p:ph type="body" idx="1"/>
          </p:nvPr>
        </p:nvSpPr>
        <p:spPr/>
        <p:txBody>
          <a:bodyPr/>
          <a:lstStyle/>
          <a:p>
            <a:r>
              <a:rPr lang="en-US" dirty="0"/>
              <a:t>Windows Setup</a:t>
            </a:r>
          </a:p>
        </p:txBody>
      </p:sp>
    </p:spTree>
    <p:extLst>
      <p:ext uri="{BB962C8B-B14F-4D97-AF65-F5344CB8AC3E}">
        <p14:creationId xmlns:p14="http://schemas.microsoft.com/office/powerpoint/2010/main" val="326886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a:xfrm>
            <a:off x="838200" y="1825625"/>
            <a:ext cx="10515600" cy="1283335"/>
          </a:xfrm>
        </p:spPr>
        <p:txBody>
          <a:bodyPr>
            <a:normAutofit/>
          </a:bodyPr>
          <a:lstStyle/>
          <a:p>
            <a:pPr marL="0" indent="0">
              <a:buNone/>
            </a:pPr>
            <a:r>
              <a:rPr lang="en-US" dirty="0"/>
              <a:t>The Microsoft Azure Service Fabric SDK is included in the “Azure development” Workload in the Visual Studio 2017 installer</a:t>
            </a:r>
          </a:p>
        </p:txBody>
      </p:sp>
      <p:pic>
        <p:nvPicPr>
          <p:cNvPr id="4" name="Picture 3"/>
          <p:cNvPicPr>
            <a:picLocks noChangeAspect="1"/>
          </p:cNvPicPr>
          <p:nvPr/>
        </p:nvPicPr>
        <p:blipFill rotWithShape="1">
          <a:blip r:embed="rId3"/>
          <a:srcRect b="39977"/>
          <a:stretch/>
        </p:blipFill>
        <p:spPr>
          <a:xfrm>
            <a:off x="1638857" y="3243897"/>
            <a:ext cx="8914286" cy="2938272"/>
          </a:xfrm>
          <a:prstGeom prst="rect">
            <a:avLst/>
          </a:prstGeom>
          <a:ln>
            <a:solidFill>
              <a:schemeClr val="tx1"/>
            </a:solidFill>
          </a:ln>
        </p:spPr>
      </p:pic>
    </p:spTree>
    <p:extLst>
      <p:ext uri="{BB962C8B-B14F-4D97-AF65-F5344CB8AC3E}">
        <p14:creationId xmlns:p14="http://schemas.microsoft.com/office/powerpoint/2010/main" val="1598357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Creating a Project</a:t>
            </a:r>
          </a:p>
        </p:txBody>
      </p:sp>
      <p:sp>
        <p:nvSpPr>
          <p:cNvPr id="3" name="Content Placeholder 2"/>
          <p:cNvSpPr>
            <a:spLocks noGrp="1"/>
          </p:cNvSpPr>
          <p:nvPr>
            <p:ph idx="1"/>
          </p:nvPr>
        </p:nvSpPr>
        <p:spPr>
          <a:xfrm>
            <a:off x="838200" y="1825625"/>
            <a:ext cx="10515600" cy="1429639"/>
          </a:xfrm>
        </p:spPr>
        <p:txBody>
          <a:bodyPr>
            <a:normAutofit lnSpcReduction="10000"/>
          </a:bodyPr>
          <a:lstStyle/>
          <a:p>
            <a:r>
              <a:rPr lang="en-US" dirty="0"/>
              <a:t>Create a new project by selecting the “Service Fabric Application” template from either the Cloud project node.</a:t>
            </a:r>
          </a:p>
          <a:p>
            <a:r>
              <a:rPr lang="en-US" dirty="0"/>
              <a:t>Choose your desired service type template</a:t>
            </a:r>
          </a:p>
        </p:txBody>
      </p:sp>
      <p:pic>
        <p:nvPicPr>
          <p:cNvPr id="4" name="Picture 3"/>
          <p:cNvPicPr>
            <a:picLocks noChangeAspect="1"/>
          </p:cNvPicPr>
          <p:nvPr/>
        </p:nvPicPr>
        <p:blipFill>
          <a:blip r:embed="rId3"/>
          <a:stretch>
            <a:fillRect/>
          </a:stretch>
        </p:blipFill>
        <p:spPr>
          <a:xfrm>
            <a:off x="1111206" y="3255264"/>
            <a:ext cx="4697559" cy="3259836"/>
          </a:xfrm>
          <a:prstGeom prst="rect">
            <a:avLst/>
          </a:prstGeom>
        </p:spPr>
      </p:pic>
      <p:pic>
        <p:nvPicPr>
          <p:cNvPr id="8" name="Picture 7"/>
          <p:cNvPicPr>
            <a:picLocks noChangeAspect="1"/>
          </p:cNvPicPr>
          <p:nvPr/>
        </p:nvPicPr>
        <p:blipFill>
          <a:blip r:embed="rId4"/>
          <a:stretch>
            <a:fillRect/>
          </a:stretch>
        </p:blipFill>
        <p:spPr>
          <a:xfrm>
            <a:off x="6364821" y="3255264"/>
            <a:ext cx="4432924" cy="3259835"/>
          </a:xfrm>
          <a:prstGeom prst="rect">
            <a:avLst/>
          </a:prstGeom>
        </p:spPr>
      </p:pic>
    </p:spTree>
    <p:extLst>
      <p:ext uri="{BB962C8B-B14F-4D97-AF65-F5344CB8AC3E}">
        <p14:creationId xmlns:p14="http://schemas.microsoft.com/office/powerpoint/2010/main" val="136552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Structure</a:t>
            </a:r>
          </a:p>
        </p:txBody>
      </p:sp>
      <p:sp>
        <p:nvSpPr>
          <p:cNvPr id="3" name="Content Placeholder 2"/>
          <p:cNvSpPr>
            <a:spLocks noGrp="1"/>
          </p:cNvSpPr>
          <p:nvPr>
            <p:ph idx="1"/>
          </p:nvPr>
        </p:nvSpPr>
        <p:spPr>
          <a:xfrm>
            <a:off x="838200" y="1825625"/>
            <a:ext cx="7781544" cy="4692226"/>
          </a:xfrm>
        </p:spPr>
        <p:txBody>
          <a:bodyPr>
            <a:normAutofit/>
          </a:bodyPr>
          <a:lstStyle/>
          <a:p>
            <a:r>
              <a:rPr lang="en-US" dirty="0"/>
              <a:t>Application Project</a:t>
            </a:r>
          </a:p>
          <a:p>
            <a:pPr lvl="1"/>
            <a:r>
              <a:rPr lang="en-US" dirty="0"/>
              <a:t>The Services node lists the service projects that make up the Application </a:t>
            </a:r>
          </a:p>
          <a:p>
            <a:pPr lvl="1"/>
            <a:r>
              <a:rPr lang="en-US" dirty="0"/>
              <a:t>Includes an Application Manifest that describes the services that make up the Application</a:t>
            </a:r>
          </a:p>
          <a:p>
            <a:pPr lvl="1"/>
            <a:r>
              <a:rPr lang="en-US" dirty="0"/>
              <a:t>Includes application publishing profiles, and per-profile settings.</a:t>
            </a:r>
          </a:p>
          <a:p>
            <a:r>
              <a:rPr lang="en-US" dirty="0"/>
              <a:t>Service Project(s)</a:t>
            </a:r>
          </a:p>
          <a:p>
            <a:pPr lvl="1"/>
            <a:r>
              <a:rPr lang="en-US" dirty="0"/>
              <a:t>Includes a Service Manifest that describes the Service characteristics</a:t>
            </a:r>
          </a:p>
          <a:p>
            <a:pPr lvl="1"/>
            <a:r>
              <a:rPr lang="en-US" dirty="0"/>
              <a:t>Includes </a:t>
            </a:r>
            <a:r>
              <a:rPr lang="en-US"/>
              <a:t>the Service </a:t>
            </a:r>
            <a:r>
              <a:rPr lang="en-US" dirty="0"/>
              <a:t>code and configuration</a:t>
            </a:r>
          </a:p>
          <a:p>
            <a:endParaRPr lang="en-US" dirty="0"/>
          </a:p>
        </p:txBody>
      </p:sp>
      <p:pic>
        <p:nvPicPr>
          <p:cNvPr id="5" name="Picture 4"/>
          <p:cNvPicPr>
            <a:picLocks noChangeAspect="1"/>
          </p:cNvPicPr>
          <p:nvPr/>
        </p:nvPicPr>
        <p:blipFill rotWithShape="1">
          <a:blip r:embed="rId3"/>
          <a:srcRect t="11822" r="7770"/>
          <a:stretch/>
        </p:blipFill>
        <p:spPr>
          <a:xfrm>
            <a:off x="8958645" y="1219200"/>
            <a:ext cx="3048000" cy="5408271"/>
          </a:xfrm>
          <a:prstGeom prst="rect">
            <a:avLst/>
          </a:prstGeom>
          <a:ln>
            <a:solidFill>
              <a:schemeClr val="tx1"/>
            </a:solidFill>
          </a:ln>
        </p:spPr>
      </p:pic>
    </p:spTree>
    <p:extLst>
      <p:ext uri="{BB962C8B-B14F-4D97-AF65-F5344CB8AC3E}">
        <p14:creationId xmlns:p14="http://schemas.microsoft.com/office/powerpoint/2010/main" val="3577674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Fabric Local Cluster</a:t>
            </a:r>
          </a:p>
        </p:txBody>
      </p:sp>
      <p:sp>
        <p:nvSpPr>
          <p:cNvPr id="3" name="Content Placeholder 2"/>
          <p:cNvSpPr>
            <a:spLocks noGrp="1"/>
          </p:cNvSpPr>
          <p:nvPr>
            <p:ph idx="1"/>
          </p:nvPr>
        </p:nvSpPr>
        <p:spPr>
          <a:xfrm>
            <a:off x="838200" y="1825624"/>
            <a:ext cx="8009238" cy="4689475"/>
          </a:xfrm>
        </p:spPr>
        <p:txBody>
          <a:bodyPr>
            <a:normAutofit/>
          </a:bodyPr>
          <a:lstStyle/>
          <a:p>
            <a:r>
              <a:rPr lang="en-US" dirty="0"/>
              <a:t>Installed as part of the Service Fabric SDK</a:t>
            </a:r>
          </a:p>
          <a:p>
            <a:r>
              <a:rPr lang="en-US" dirty="0"/>
              <a:t>Provides a local debug &amp; test environment</a:t>
            </a:r>
          </a:p>
          <a:p>
            <a:r>
              <a:rPr lang="en-US" dirty="0"/>
              <a:t>Can provision a 1-node or 5-node cluster</a:t>
            </a:r>
          </a:p>
          <a:p>
            <a:r>
              <a:rPr lang="en-US" dirty="0"/>
              <a:t>Not an emulator or a simulator</a:t>
            </a:r>
          </a:p>
          <a:p>
            <a:r>
              <a:rPr lang="en-US" dirty="0"/>
              <a:t>Can be managed via the Windows System Tray application or via PowerShell scripts.</a:t>
            </a:r>
          </a:p>
          <a:p>
            <a:r>
              <a:rPr lang="en-US" dirty="0"/>
              <a:t>Visual Studio is configured to work with the Local Cluster</a:t>
            </a:r>
          </a:p>
        </p:txBody>
      </p:sp>
      <p:pic>
        <p:nvPicPr>
          <p:cNvPr id="5" name="Picture 4"/>
          <p:cNvPicPr>
            <a:picLocks noChangeAspect="1"/>
          </p:cNvPicPr>
          <p:nvPr/>
        </p:nvPicPr>
        <p:blipFill>
          <a:blip r:embed="rId3"/>
          <a:stretch>
            <a:fillRect/>
          </a:stretch>
        </p:blipFill>
        <p:spPr>
          <a:xfrm>
            <a:off x="9144000" y="2162432"/>
            <a:ext cx="2722474" cy="3352800"/>
          </a:xfrm>
          <a:prstGeom prst="rect">
            <a:avLst/>
          </a:prstGeom>
        </p:spPr>
      </p:pic>
    </p:spTree>
    <p:extLst>
      <p:ext uri="{BB962C8B-B14F-4D97-AF65-F5344CB8AC3E}">
        <p14:creationId xmlns:p14="http://schemas.microsoft.com/office/powerpoint/2010/main" val="4167818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Fabric Explorer</a:t>
            </a:r>
          </a:p>
        </p:txBody>
      </p:sp>
      <p:pic>
        <p:nvPicPr>
          <p:cNvPr id="6" name="Picture 5"/>
          <p:cNvPicPr>
            <a:picLocks noChangeAspect="1"/>
          </p:cNvPicPr>
          <p:nvPr/>
        </p:nvPicPr>
        <p:blipFill rotWithShape="1">
          <a:blip r:embed="rId3"/>
          <a:srcRect b="6235"/>
          <a:stretch/>
        </p:blipFill>
        <p:spPr>
          <a:xfrm>
            <a:off x="838200" y="1357995"/>
            <a:ext cx="10595219" cy="5157105"/>
          </a:xfrm>
          <a:prstGeom prst="rect">
            <a:avLst/>
          </a:prstGeom>
        </p:spPr>
      </p:pic>
    </p:spTree>
    <p:extLst>
      <p:ext uri="{BB962C8B-B14F-4D97-AF65-F5344CB8AC3E}">
        <p14:creationId xmlns:p14="http://schemas.microsoft.com/office/powerpoint/2010/main" val="16033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Deployments &amp; Upgrades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8713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sz="3200" dirty="0"/>
              <a:t>Introducing Microservices &amp; Azure Service Fabric</a:t>
            </a:r>
          </a:p>
          <a:p>
            <a:r>
              <a:rPr lang="en-US" sz="3200" dirty="0"/>
              <a:t>Service Fabric Concepts</a:t>
            </a:r>
          </a:p>
          <a:p>
            <a:r>
              <a:rPr lang="en-US" sz="3200" dirty="0"/>
              <a:t>Developing Service Fabric Applications</a:t>
            </a:r>
          </a:p>
          <a:p>
            <a:r>
              <a:rPr lang="en-US" sz="3200" dirty="0"/>
              <a:t>Deployments &amp; Upgrades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00300" y="365125"/>
            <a:ext cx="8953500" cy="1325563"/>
          </a:xfrm>
        </p:spPr>
        <p:txBody>
          <a:bodyPr/>
          <a:lstStyle/>
          <a:p>
            <a:r>
              <a:rPr lang="en-US" dirty="0"/>
              <a:t>Deploying in Azure</a:t>
            </a:r>
          </a:p>
        </p:txBody>
      </p:sp>
      <p:sp>
        <p:nvSpPr>
          <p:cNvPr id="5" name="Content Placeholder 4"/>
          <p:cNvSpPr>
            <a:spLocks noGrp="1"/>
          </p:cNvSpPr>
          <p:nvPr>
            <p:ph idx="1"/>
          </p:nvPr>
        </p:nvSpPr>
        <p:spPr>
          <a:xfrm>
            <a:off x="838200" y="1825624"/>
            <a:ext cx="10515600" cy="4689475"/>
          </a:xfrm>
        </p:spPr>
        <p:txBody>
          <a:bodyPr>
            <a:normAutofit fontScale="92500" lnSpcReduction="20000"/>
          </a:bodyPr>
          <a:lstStyle/>
          <a:p>
            <a:pPr>
              <a:lnSpc>
                <a:spcPct val="120000"/>
              </a:lnSpc>
            </a:pPr>
            <a:r>
              <a:rPr lang="en-US" dirty="0"/>
              <a:t>Service Fabric Applications are deployed in Azure into a Virtual Machine Cluster in a Virtual Machine Scale Set (VMSS)</a:t>
            </a:r>
          </a:p>
          <a:p>
            <a:pPr>
              <a:lnSpc>
                <a:spcPct val="120000"/>
              </a:lnSpc>
            </a:pPr>
            <a:r>
              <a:rPr lang="en-US" dirty="0"/>
              <a:t>Clusters can be created on VMs running Windows Server 2012 R2, Windows Server 2016, or Linux Ubuntu 16.04 (in preview)</a:t>
            </a:r>
          </a:p>
          <a:p>
            <a:pPr>
              <a:lnSpc>
                <a:spcPct val="120000"/>
              </a:lnSpc>
            </a:pPr>
            <a:r>
              <a:rPr lang="en-US" dirty="0"/>
              <a:t>Clusters networking can be configured via Azure </a:t>
            </a:r>
            <a:r>
              <a:rPr lang="en-US" dirty="0" err="1"/>
              <a:t>VNets</a:t>
            </a:r>
            <a:r>
              <a:rPr lang="en-US" dirty="0"/>
              <a:t>, Subnets, Public IP Addresses, and internal and/or external load balancing</a:t>
            </a:r>
          </a:p>
          <a:p>
            <a:pPr>
              <a:lnSpc>
                <a:spcPct val="120000"/>
              </a:lnSpc>
            </a:pPr>
            <a:r>
              <a:rPr lang="en-US" dirty="0"/>
              <a:t>Can be managed with Azure ARM templates, </a:t>
            </a:r>
          </a:p>
          <a:p>
            <a:pPr>
              <a:lnSpc>
                <a:spcPct val="120000"/>
              </a:lnSpc>
            </a:pPr>
            <a:r>
              <a:rPr lang="en-US" dirty="0"/>
              <a:t>Auto-scaling support is provided by Azure VMSS</a:t>
            </a:r>
          </a:p>
          <a:p>
            <a:pPr>
              <a:lnSpc>
                <a:spcPct val="120000"/>
              </a:lnSpc>
            </a:pPr>
            <a:r>
              <a:rPr lang="en-US" dirty="0"/>
              <a:t>Management is via a combination of Azure tools and Service Fabric tools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907" y="365125"/>
            <a:ext cx="1174171" cy="1174171"/>
          </a:xfrm>
          <a:prstGeom prst="rect">
            <a:avLst/>
          </a:prstGeom>
        </p:spPr>
      </p:pic>
    </p:spTree>
    <p:extLst>
      <p:ext uri="{BB962C8B-B14F-4D97-AF65-F5344CB8AC3E}">
        <p14:creationId xmlns:p14="http://schemas.microsoft.com/office/powerpoint/2010/main" val="1410329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 Deployments</a:t>
            </a:r>
          </a:p>
        </p:txBody>
      </p:sp>
      <p:sp>
        <p:nvSpPr>
          <p:cNvPr id="5" name="Content Placeholder 4"/>
          <p:cNvSpPr>
            <a:spLocks noGrp="1"/>
          </p:cNvSpPr>
          <p:nvPr>
            <p:ph idx="1"/>
          </p:nvPr>
        </p:nvSpPr>
        <p:spPr>
          <a:xfrm>
            <a:off x="838200" y="1828800"/>
            <a:ext cx="10515600" cy="4686300"/>
          </a:xfrm>
        </p:spPr>
        <p:txBody>
          <a:bodyPr>
            <a:normAutofit lnSpcReduction="10000"/>
          </a:bodyPr>
          <a:lstStyle/>
          <a:p>
            <a:pPr>
              <a:lnSpc>
                <a:spcPct val="110000"/>
              </a:lnSpc>
            </a:pPr>
            <a:r>
              <a:rPr lang="en-US" dirty="0"/>
              <a:t>Two types of deployments in Service Fabric – Full and Upgrade</a:t>
            </a:r>
          </a:p>
          <a:p>
            <a:pPr>
              <a:lnSpc>
                <a:spcPct val="110000"/>
              </a:lnSpc>
            </a:pPr>
            <a:r>
              <a:rPr lang="en-US" dirty="0"/>
              <a:t>In a Full Deployment, the entire application is torn down (if already present) and then a new application instance is deployed.</a:t>
            </a:r>
          </a:p>
          <a:p>
            <a:pPr>
              <a:lnSpc>
                <a:spcPct val="110000"/>
              </a:lnSpc>
            </a:pPr>
            <a:r>
              <a:rPr lang="en-US" dirty="0"/>
              <a:t>Upgrade Deployments</a:t>
            </a:r>
          </a:p>
          <a:p>
            <a:pPr lvl="1">
              <a:lnSpc>
                <a:spcPct val="110000"/>
              </a:lnSpc>
            </a:pPr>
            <a:r>
              <a:rPr lang="en-US" dirty="0"/>
              <a:t>Service Fabric supports rolling upgrades to maintain uptime</a:t>
            </a:r>
          </a:p>
          <a:p>
            <a:pPr lvl="1">
              <a:lnSpc>
                <a:spcPct val="110000"/>
              </a:lnSpc>
            </a:pPr>
            <a:r>
              <a:rPr lang="en-US" dirty="0"/>
              <a:t>Service Fabric monitors application health during the upgrade.  If the system violates the application health policy, the upgrade is rolled back.</a:t>
            </a:r>
          </a:p>
          <a:p>
            <a:pPr lvl="1">
              <a:lnSpc>
                <a:spcPct val="110000"/>
              </a:lnSpc>
            </a:pPr>
            <a:r>
              <a:rPr lang="en-US" dirty="0"/>
              <a:t>Several modes govern the automation and health-check behavior during an upgrade.</a:t>
            </a:r>
          </a:p>
          <a:p>
            <a:endParaRPr lang="en-US" dirty="0"/>
          </a:p>
          <a:p>
            <a:endParaRPr lang="en-US" dirty="0"/>
          </a:p>
          <a:p>
            <a:endParaRPr lang="en-US" dirty="0"/>
          </a:p>
        </p:txBody>
      </p:sp>
    </p:spTree>
    <p:extLst>
      <p:ext uri="{BB962C8B-B14F-4D97-AF65-F5344CB8AC3E}">
        <p14:creationId xmlns:p14="http://schemas.microsoft.com/office/powerpoint/2010/main" val="1417153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Introducing Microservices &amp; Azure Service Fabric</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612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Microservices Architecture</a:t>
            </a:r>
          </a:p>
        </p:txBody>
      </p:sp>
      <p:sp>
        <p:nvSpPr>
          <p:cNvPr id="3" name="Content Placeholder 2"/>
          <p:cNvSpPr>
            <a:spLocks noGrp="1"/>
          </p:cNvSpPr>
          <p:nvPr>
            <p:ph idx="1"/>
          </p:nvPr>
        </p:nvSpPr>
        <p:spPr>
          <a:xfrm>
            <a:off x="838200" y="1825625"/>
            <a:ext cx="8305800" cy="4351338"/>
          </a:xfrm>
        </p:spPr>
        <p:txBody>
          <a:bodyPr/>
          <a:lstStyle/>
          <a:p>
            <a:r>
              <a:rPr lang="en-US" dirty="0"/>
              <a:t>An evolution of Service Oriented Architecture</a:t>
            </a:r>
          </a:p>
          <a:p>
            <a:pPr lvl="1"/>
            <a:r>
              <a:rPr lang="en-US" dirty="0"/>
              <a:t>Create a system as a suite of small, independently deployable services</a:t>
            </a:r>
          </a:p>
          <a:p>
            <a:pPr lvl="1"/>
            <a:r>
              <a:rPr lang="en-US" dirty="0"/>
              <a:t>Services communicate across lightweight protocols</a:t>
            </a:r>
          </a:p>
          <a:p>
            <a:r>
              <a:rPr lang="en-US" dirty="0"/>
              <a:t>Considerations</a:t>
            </a:r>
          </a:p>
          <a:p>
            <a:pPr lvl="1"/>
            <a:r>
              <a:rPr lang="en-US" dirty="0"/>
              <a:t>Services can be scaled to meet their individual needs</a:t>
            </a:r>
          </a:p>
          <a:p>
            <a:pPr lvl="1"/>
            <a:r>
              <a:rPr lang="en-US" dirty="0"/>
              <a:t>Supports use of different technology stacks for different system parts</a:t>
            </a:r>
          </a:p>
          <a:p>
            <a:pPr lvl="1"/>
            <a:r>
              <a:rPr lang="en-US" dirty="0"/>
              <a:t>Process automation is important (DevOps)</a:t>
            </a:r>
          </a:p>
          <a:p>
            <a:pPr lvl="1"/>
            <a:endParaRPr lang="en-US" dirty="0"/>
          </a:p>
          <a:p>
            <a:pPr lvl="1"/>
            <a:endParaRPr lang="en-US" dirty="0"/>
          </a:p>
          <a:p>
            <a:endParaRPr lang="en-US" dirty="0"/>
          </a:p>
        </p:txBody>
      </p:sp>
      <p:grpSp>
        <p:nvGrpSpPr>
          <p:cNvPr id="65" name="Monolithic Architecture Group"/>
          <p:cNvGrpSpPr/>
          <p:nvPr/>
        </p:nvGrpSpPr>
        <p:grpSpPr>
          <a:xfrm>
            <a:off x="9129587" y="1456293"/>
            <a:ext cx="2956354" cy="4658030"/>
            <a:chOff x="9129587" y="1456293"/>
            <a:chExt cx="2956354" cy="4658030"/>
          </a:xfrm>
        </p:grpSpPr>
        <p:sp>
          <p:nvSpPr>
            <p:cNvPr id="4" name="Rectangle 3"/>
            <p:cNvSpPr/>
            <p:nvPr/>
          </p:nvSpPr>
          <p:spPr>
            <a:xfrm>
              <a:off x="10043987" y="5428523"/>
              <a:ext cx="1143000" cy="6858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UI/UX</a:t>
              </a:r>
            </a:p>
          </p:txBody>
        </p:sp>
        <p:sp>
          <p:nvSpPr>
            <p:cNvPr id="35" name="Rectangle 34"/>
            <p:cNvSpPr/>
            <p:nvPr/>
          </p:nvSpPr>
          <p:spPr>
            <a:xfrm>
              <a:off x="10170643" y="2111353"/>
              <a:ext cx="1143000" cy="685800"/>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a:t>
              </a:r>
            </a:p>
          </p:txBody>
        </p:sp>
        <p:sp>
          <p:nvSpPr>
            <p:cNvPr id="6" name="Rectangle 5"/>
            <p:cNvSpPr/>
            <p:nvPr/>
          </p:nvSpPr>
          <p:spPr>
            <a:xfrm>
              <a:off x="10043987" y="2227844"/>
              <a:ext cx="1143000" cy="685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a:t>
              </a:r>
            </a:p>
          </p:txBody>
        </p:sp>
        <p:cxnSp>
          <p:nvCxnSpPr>
            <p:cNvPr id="8" name="Straight Arrow Connector 7"/>
            <p:cNvCxnSpPr>
              <a:stCxn id="4" idx="0"/>
              <a:endCxn id="5" idx="2"/>
            </p:cNvCxnSpPr>
            <p:nvPr/>
          </p:nvCxnSpPr>
          <p:spPr>
            <a:xfrm flipH="1" flipV="1">
              <a:off x="9701087" y="4518971"/>
              <a:ext cx="914400" cy="909552"/>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0"/>
              <a:endCxn id="6" idx="2"/>
            </p:cNvCxnSpPr>
            <p:nvPr/>
          </p:nvCxnSpPr>
          <p:spPr>
            <a:xfrm flipV="1">
              <a:off x="9701087" y="2913644"/>
              <a:ext cx="914400" cy="919527"/>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942941" y="3833171"/>
              <a:ext cx="1143000" cy="685800"/>
            </a:xfrm>
            <a:prstGeom prst="rect">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Business Logic</a:t>
              </a:r>
            </a:p>
          </p:txBody>
        </p:sp>
        <p:sp>
          <p:nvSpPr>
            <p:cNvPr id="5" name="Rectangle 4"/>
            <p:cNvSpPr/>
            <p:nvPr/>
          </p:nvSpPr>
          <p:spPr>
            <a:xfrm>
              <a:off x="9129587" y="3833171"/>
              <a:ext cx="1143000" cy="685800"/>
            </a:xfrm>
            <a:prstGeom prst="rect">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Business Logic</a:t>
              </a:r>
            </a:p>
          </p:txBody>
        </p:sp>
        <p:cxnSp>
          <p:nvCxnSpPr>
            <p:cNvPr id="28" name="Straight Arrow Connector 27"/>
            <p:cNvCxnSpPr>
              <a:stCxn id="4" idx="0"/>
              <a:endCxn id="13" idx="2"/>
            </p:cNvCxnSpPr>
            <p:nvPr/>
          </p:nvCxnSpPr>
          <p:spPr>
            <a:xfrm flipV="1">
              <a:off x="10615487" y="4518971"/>
              <a:ext cx="898954" cy="909552"/>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248903" y="3991405"/>
              <a:ext cx="685800" cy="369332"/>
            </a:xfrm>
            <a:prstGeom prst="rect">
              <a:avLst/>
            </a:prstGeom>
            <a:noFill/>
          </p:spPr>
          <p:txBody>
            <a:bodyPr wrap="square" rtlCol="0">
              <a:spAutoFit/>
            </a:bodyPr>
            <a:lstStyle/>
            <a:p>
              <a:pPr algn="ctr"/>
              <a:r>
                <a:rPr lang="en-US" dirty="0"/>
                <a:t>1...n</a:t>
              </a:r>
            </a:p>
          </p:txBody>
        </p:sp>
        <p:cxnSp>
          <p:nvCxnSpPr>
            <p:cNvPr id="50" name="Straight Arrow Connector 49"/>
            <p:cNvCxnSpPr>
              <a:stCxn id="13" idx="0"/>
              <a:endCxn id="6" idx="2"/>
            </p:cNvCxnSpPr>
            <p:nvPr/>
          </p:nvCxnSpPr>
          <p:spPr>
            <a:xfrm flipH="1" flipV="1">
              <a:off x="10615487" y="2913644"/>
              <a:ext cx="898954" cy="919527"/>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224837" y="1456293"/>
              <a:ext cx="2781300" cy="369332"/>
            </a:xfrm>
            <a:prstGeom prst="rect">
              <a:avLst/>
            </a:prstGeom>
            <a:noFill/>
          </p:spPr>
          <p:txBody>
            <a:bodyPr wrap="square" rtlCol="0">
              <a:spAutoFit/>
            </a:bodyPr>
            <a:lstStyle/>
            <a:p>
              <a:pPr algn="ctr"/>
              <a:r>
                <a:rPr lang="en-US" dirty="0"/>
                <a:t>Monolithic Architecture</a:t>
              </a:r>
            </a:p>
          </p:txBody>
        </p:sp>
      </p:grpSp>
      <p:grpSp>
        <p:nvGrpSpPr>
          <p:cNvPr id="66" name="Microservices Architecture Group"/>
          <p:cNvGrpSpPr/>
          <p:nvPr/>
        </p:nvGrpSpPr>
        <p:grpSpPr>
          <a:xfrm>
            <a:off x="9129587" y="1448675"/>
            <a:ext cx="2956354" cy="4591506"/>
            <a:chOff x="9129587" y="1522817"/>
            <a:chExt cx="2956354" cy="4591506"/>
          </a:xfrm>
        </p:grpSpPr>
        <p:sp>
          <p:nvSpPr>
            <p:cNvPr id="67" name="Rectangle 66"/>
            <p:cNvSpPr/>
            <p:nvPr/>
          </p:nvSpPr>
          <p:spPr>
            <a:xfrm>
              <a:off x="10043987" y="5428523"/>
              <a:ext cx="1143000" cy="685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UI/UX</a:t>
              </a:r>
            </a:p>
          </p:txBody>
        </p:sp>
        <p:sp>
          <p:nvSpPr>
            <p:cNvPr id="68" name="Rectangle 67"/>
            <p:cNvSpPr/>
            <p:nvPr/>
          </p:nvSpPr>
          <p:spPr>
            <a:xfrm>
              <a:off x="10877042" y="3616095"/>
              <a:ext cx="1143000" cy="36576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a:t>
              </a:r>
            </a:p>
          </p:txBody>
        </p:sp>
        <p:sp>
          <p:nvSpPr>
            <p:cNvPr id="69" name="Rectangle 68"/>
            <p:cNvSpPr/>
            <p:nvPr/>
          </p:nvSpPr>
          <p:spPr>
            <a:xfrm>
              <a:off x="9129587" y="3616095"/>
              <a:ext cx="1143000" cy="365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a:t>
              </a:r>
            </a:p>
          </p:txBody>
        </p:sp>
        <p:cxnSp>
          <p:nvCxnSpPr>
            <p:cNvPr id="70" name="Straight Arrow Connector 69"/>
            <p:cNvCxnSpPr>
              <a:stCxn id="67" idx="0"/>
              <a:endCxn id="73" idx="2"/>
            </p:cNvCxnSpPr>
            <p:nvPr/>
          </p:nvCxnSpPr>
          <p:spPr>
            <a:xfrm flipH="1" flipV="1">
              <a:off x="9701087" y="5025600"/>
              <a:ext cx="914400" cy="40292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3" idx="0"/>
              <a:endCxn id="69" idx="2"/>
            </p:cNvCxnSpPr>
            <p:nvPr/>
          </p:nvCxnSpPr>
          <p:spPr>
            <a:xfrm flipV="1">
              <a:off x="9701087" y="3981855"/>
              <a:ext cx="0" cy="357945"/>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10829674" y="4339800"/>
              <a:ext cx="1256267" cy="685800"/>
            </a:xfrm>
            <a:prstGeom prst="rect">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Shopping Cart</a:t>
              </a:r>
            </a:p>
          </p:txBody>
        </p:sp>
        <p:sp>
          <p:nvSpPr>
            <p:cNvPr id="73" name="Rectangle 72"/>
            <p:cNvSpPr/>
            <p:nvPr/>
          </p:nvSpPr>
          <p:spPr>
            <a:xfrm>
              <a:off x="9129587" y="4339800"/>
              <a:ext cx="1143000" cy="685800"/>
            </a:xfrm>
            <a:prstGeom prst="rect">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AuthN</a:t>
              </a:r>
              <a:endParaRPr lang="en-US" dirty="0">
                <a:solidFill>
                  <a:schemeClr val="bg1"/>
                </a:solidFill>
              </a:endParaRPr>
            </a:p>
          </p:txBody>
        </p:sp>
        <p:cxnSp>
          <p:nvCxnSpPr>
            <p:cNvPr id="74" name="Straight Arrow Connector 73"/>
            <p:cNvCxnSpPr>
              <a:stCxn id="67" idx="0"/>
              <a:endCxn id="72" idx="2"/>
            </p:cNvCxnSpPr>
            <p:nvPr/>
          </p:nvCxnSpPr>
          <p:spPr>
            <a:xfrm flipV="1">
              <a:off x="10615487" y="5025600"/>
              <a:ext cx="842321" cy="40292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2" idx="0"/>
              <a:endCxn id="68" idx="2"/>
            </p:cNvCxnSpPr>
            <p:nvPr/>
          </p:nvCxnSpPr>
          <p:spPr>
            <a:xfrm flipH="1" flipV="1">
              <a:off x="11448542" y="3981855"/>
              <a:ext cx="9266" cy="357945"/>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9192658" y="1522817"/>
              <a:ext cx="2781300" cy="369332"/>
            </a:xfrm>
            <a:prstGeom prst="rect">
              <a:avLst/>
            </a:prstGeom>
            <a:noFill/>
          </p:spPr>
          <p:txBody>
            <a:bodyPr wrap="square" rtlCol="0">
              <a:spAutoFit/>
            </a:bodyPr>
            <a:lstStyle/>
            <a:p>
              <a:pPr algn="ctr"/>
              <a:r>
                <a:rPr lang="en-US" dirty="0"/>
                <a:t>Microservice Architecture</a:t>
              </a:r>
            </a:p>
          </p:txBody>
        </p:sp>
        <p:cxnSp>
          <p:nvCxnSpPr>
            <p:cNvPr id="77" name="Straight Arrow Connector 76"/>
            <p:cNvCxnSpPr>
              <a:stCxn id="72" idx="1"/>
              <a:endCxn id="73" idx="3"/>
            </p:cNvCxnSpPr>
            <p:nvPr/>
          </p:nvCxnSpPr>
          <p:spPr>
            <a:xfrm flipH="1">
              <a:off x="10272587" y="4682700"/>
              <a:ext cx="557087" cy="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9979628" y="2110620"/>
              <a:ext cx="1143000" cy="36576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Storage</a:t>
              </a:r>
            </a:p>
          </p:txBody>
        </p:sp>
        <p:sp>
          <p:nvSpPr>
            <p:cNvPr id="79" name="Rectangle 78"/>
            <p:cNvSpPr/>
            <p:nvPr/>
          </p:nvSpPr>
          <p:spPr>
            <a:xfrm>
              <a:off x="9922995" y="2766987"/>
              <a:ext cx="1256267" cy="685800"/>
            </a:xfrm>
            <a:prstGeom prst="rect">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Product Catalog</a:t>
              </a:r>
            </a:p>
          </p:txBody>
        </p:sp>
        <p:cxnSp>
          <p:nvCxnSpPr>
            <p:cNvPr id="80" name="Straight Arrow Connector 79"/>
            <p:cNvCxnSpPr>
              <a:stCxn id="79" idx="0"/>
              <a:endCxn id="78" idx="2"/>
            </p:cNvCxnSpPr>
            <p:nvPr/>
          </p:nvCxnSpPr>
          <p:spPr>
            <a:xfrm flipH="1" flipV="1">
              <a:off x="10551128" y="2476380"/>
              <a:ext cx="1" cy="290607"/>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7" idx="0"/>
              <a:endCxn id="79" idx="2"/>
            </p:cNvCxnSpPr>
            <p:nvPr/>
          </p:nvCxnSpPr>
          <p:spPr>
            <a:xfrm flipH="1" flipV="1">
              <a:off x="10551129" y="3452787"/>
              <a:ext cx="64358" cy="1975736"/>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2" idx="1"/>
              <a:endCxn id="79" idx="2"/>
            </p:cNvCxnSpPr>
            <p:nvPr/>
          </p:nvCxnSpPr>
          <p:spPr>
            <a:xfrm flipH="1" flipV="1">
              <a:off x="10551129" y="3452787"/>
              <a:ext cx="278545" cy="122991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09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5"/>
                                        </p:tgtEl>
                                      </p:cBhvr>
                                    </p:animEffect>
                                    <p:set>
                                      <p:cBhvr>
                                        <p:cTn id="7" dur="1" fill="hold">
                                          <p:stCondLst>
                                            <p:cond delay="499"/>
                                          </p:stCondLst>
                                        </p:cTn>
                                        <p:tgtEl>
                                          <p:spTgt spid="6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0" y="365125"/>
            <a:ext cx="8953500" cy="1325563"/>
          </a:xfrm>
        </p:spPr>
        <p:txBody>
          <a:bodyPr/>
          <a:lstStyle/>
          <a:p>
            <a:r>
              <a:rPr lang="en-US" dirty="0"/>
              <a:t>Azure Service Fabric</a:t>
            </a:r>
          </a:p>
        </p:txBody>
      </p:sp>
      <p:sp>
        <p:nvSpPr>
          <p:cNvPr id="6" name="Content Placeholder 5"/>
          <p:cNvSpPr>
            <a:spLocks noGrp="1"/>
          </p:cNvSpPr>
          <p:nvPr>
            <p:ph idx="1"/>
          </p:nvPr>
        </p:nvSpPr>
        <p:spPr>
          <a:xfrm>
            <a:off x="838200" y="1825625"/>
            <a:ext cx="10515600" cy="3080007"/>
          </a:xfrm>
        </p:spPr>
        <p:txBody>
          <a:bodyPr/>
          <a:lstStyle/>
          <a:p>
            <a:pPr>
              <a:lnSpc>
                <a:spcPct val="100000"/>
              </a:lnSpc>
            </a:pPr>
            <a:r>
              <a:rPr lang="en-US" dirty="0"/>
              <a:t>Can be thought of as an orchestrator of services across a managed cluster of machines</a:t>
            </a:r>
          </a:p>
          <a:p>
            <a:r>
              <a:rPr lang="en-US" dirty="0"/>
              <a:t>Good for microservices, but not only</a:t>
            </a:r>
          </a:p>
          <a:p>
            <a:r>
              <a:rPr lang="en-US" dirty="0"/>
              <a:t>Can be run in Azure, on-premises, or in other clouds</a:t>
            </a:r>
          </a:p>
          <a:p>
            <a:pPr>
              <a:lnSpc>
                <a:spcPct val="100000"/>
              </a:lnSpc>
            </a:pPr>
            <a:r>
              <a:rPr lang="en-US" dirty="0"/>
              <a:t>Proven platform used by several Microsoft Cloud services, including:</a:t>
            </a:r>
          </a:p>
        </p:txBody>
      </p:sp>
      <p:pic>
        <p:nvPicPr>
          <p:cNvPr id="7"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28588"/>
            <a:ext cx="1562100" cy="1562100"/>
          </a:xfrm>
          <a:prstGeom prst="rect">
            <a:avLst/>
          </a:prstGeom>
        </p:spPr>
      </p:pic>
      <p:sp>
        <p:nvSpPr>
          <p:cNvPr id="5" name="Content Placeholder 5"/>
          <p:cNvSpPr txBox="1">
            <a:spLocks/>
          </p:cNvSpPr>
          <p:nvPr/>
        </p:nvSpPr>
        <p:spPr>
          <a:xfrm>
            <a:off x="838200" y="4905632"/>
            <a:ext cx="10515600" cy="1609468"/>
          </a:xfrm>
          <a:prstGeom prst="rect">
            <a:avLst/>
          </a:prstGeom>
        </p:spPr>
        <p:txBody>
          <a:bodyPr vert="horz" lIns="91440" tIns="45720" rIns="91440" bIns="45720" numCol="2" rtlCol="0">
            <a:normAutofit lnSpcReduction="1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Azure SQL Database</a:t>
            </a:r>
          </a:p>
          <a:p>
            <a:pPr lvl="1"/>
            <a:r>
              <a:rPr lang="en-US" dirty="0"/>
              <a:t>Document DB</a:t>
            </a:r>
          </a:p>
          <a:p>
            <a:pPr lvl="1"/>
            <a:r>
              <a:rPr lang="en-US" dirty="0"/>
              <a:t>Cortana</a:t>
            </a:r>
          </a:p>
          <a:p>
            <a:pPr lvl="1"/>
            <a:r>
              <a:rPr lang="en-US" dirty="0"/>
              <a:t>Microsoft Power BI</a:t>
            </a:r>
          </a:p>
          <a:p>
            <a:pPr lvl="1"/>
            <a:r>
              <a:rPr lang="en-US" dirty="0"/>
              <a:t>Microsoft Intune</a:t>
            </a:r>
          </a:p>
          <a:p>
            <a:pPr lvl="1"/>
            <a:r>
              <a:rPr lang="en-US" dirty="0"/>
              <a:t>Azure Event Hubs</a:t>
            </a:r>
          </a:p>
          <a:p>
            <a:pPr lvl="1"/>
            <a:r>
              <a:rPr lang="en-US" dirty="0"/>
              <a:t>Azure IoT Hub</a:t>
            </a:r>
          </a:p>
          <a:p>
            <a:pPr lvl="1"/>
            <a:r>
              <a:rPr lang="en-US" dirty="0"/>
              <a:t>Skype for Business</a:t>
            </a:r>
          </a:p>
        </p:txBody>
      </p:sp>
    </p:spTree>
    <p:extLst>
      <p:ext uri="{BB962C8B-B14F-4D97-AF65-F5344CB8AC3E}">
        <p14:creationId xmlns:p14="http://schemas.microsoft.com/office/powerpoint/2010/main" val="329709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Fabric Concepts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0378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Fabric Concepts</a:t>
            </a:r>
          </a:p>
        </p:txBody>
      </p:sp>
      <p:sp>
        <p:nvSpPr>
          <p:cNvPr id="11" name="Rectangle: Rounded Corners 10"/>
          <p:cNvSpPr/>
          <p:nvPr/>
        </p:nvSpPr>
        <p:spPr>
          <a:xfrm>
            <a:off x="4563766" y="1690688"/>
            <a:ext cx="2669060" cy="78156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Application</a:t>
            </a:r>
          </a:p>
        </p:txBody>
      </p:sp>
      <p:grpSp>
        <p:nvGrpSpPr>
          <p:cNvPr id="116" name="Group 115"/>
          <p:cNvGrpSpPr/>
          <p:nvPr/>
        </p:nvGrpSpPr>
        <p:grpSpPr>
          <a:xfrm>
            <a:off x="1897795" y="3434834"/>
            <a:ext cx="8001001" cy="725961"/>
            <a:chOff x="1897795" y="3434834"/>
            <a:chExt cx="8001001" cy="725961"/>
          </a:xfrm>
        </p:grpSpPr>
        <p:sp>
          <p:nvSpPr>
            <p:cNvPr id="12" name="Rectangle: Rounded Corners 11"/>
            <p:cNvSpPr/>
            <p:nvPr/>
          </p:nvSpPr>
          <p:spPr>
            <a:xfrm>
              <a:off x="1897795" y="3434834"/>
              <a:ext cx="1977081" cy="72595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Service</a:t>
              </a:r>
            </a:p>
          </p:txBody>
        </p:sp>
        <p:sp>
          <p:nvSpPr>
            <p:cNvPr id="13" name="Rectangle: Rounded Corners 12"/>
            <p:cNvSpPr/>
            <p:nvPr/>
          </p:nvSpPr>
          <p:spPr>
            <a:xfrm>
              <a:off x="4909755" y="3434836"/>
              <a:ext cx="1977081" cy="72595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Service</a:t>
              </a:r>
            </a:p>
          </p:txBody>
        </p:sp>
        <p:sp>
          <p:nvSpPr>
            <p:cNvPr id="14" name="Rectangle: Rounded Corners 13"/>
            <p:cNvSpPr/>
            <p:nvPr/>
          </p:nvSpPr>
          <p:spPr>
            <a:xfrm>
              <a:off x="7921715" y="3434835"/>
              <a:ext cx="1977081" cy="72595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Service</a:t>
              </a:r>
            </a:p>
          </p:txBody>
        </p:sp>
      </p:grpSp>
      <p:grpSp>
        <p:nvGrpSpPr>
          <p:cNvPr id="117" name="Group 116"/>
          <p:cNvGrpSpPr/>
          <p:nvPr/>
        </p:nvGrpSpPr>
        <p:grpSpPr>
          <a:xfrm>
            <a:off x="1631096" y="5256900"/>
            <a:ext cx="8675476" cy="1242760"/>
            <a:chOff x="1631096" y="5256900"/>
            <a:chExt cx="8675476" cy="1242760"/>
          </a:xfrm>
        </p:grpSpPr>
        <p:sp>
          <p:nvSpPr>
            <p:cNvPr id="15" name="Rectangle: Rounded Corners 14"/>
            <p:cNvSpPr/>
            <p:nvPr/>
          </p:nvSpPr>
          <p:spPr>
            <a:xfrm>
              <a:off x="1631096" y="5256900"/>
              <a:ext cx="2553730" cy="12427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bg1"/>
                  </a:solidFill>
                </a:rPr>
                <a:t>Node</a:t>
              </a:r>
            </a:p>
          </p:txBody>
        </p:sp>
        <p:sp>
          <p:nvSpPr>
            <p:cNvPr id="22" name="Rectangle: Rounded Corners 21"/>
            <p:cNvSpPr/>
            <p:nvPr/>
          </p:nvSpPr>
          <p:spPr>
            <a:xfrm>
              <a:off x="4621431" y="5256900"/>
              <a:ext cx="2553730" cy="12427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bg1"/>
                  </a:solidFill>
                </a:rPr>
                <a:t>Node</a:t>
              </a:r>
            </a:p>
          </p:txBody>
        </p:sp>
        <p:sp>
          <p:nvSpPr>
            <p:cNvPr id="27" name="Rectangle: Rounded Corners 26"/>
            <p:cNvSpPr/>
            <p:nvPr/>
          </p:nvSpPr>
          <p:spPr>
            <a:xfrm>
              <a:off x="7629272" y="5256900"/>
              <a:ext cx="1276865" cy="12427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bg1"/>
                  </a:solidFill>
                </a:rPr>
                <a:t>Node</a:t>
              </a:r>
            </a:p>
          </p:txBody>
        </p:sp>
        <p:sp>
          <p:nvSpPr>
            <p:cNvPr id="32" name="Rectangle: Rounded Corners 31"/>
            <p:cNvSpPr/>
            <p:nvPr/>
          </p:nvSpPr>
          <p:spPr>
            <a:xfrm>
              <a:off x="9029707" y="5256900"/>
              <a:ext cx="1276865" cy="12427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bg1"/>
                  </a:solidFill>
                </a:rPr>
                <a:t>Node</a:t>
              </a:r>
            </a:p>
          </p:txBody>
        </p:sp>
      </p:grpSp>
      <p:cxnSp>
        <p:nvCxnSpPr>
          <p:cNvPr id="35" name="Straight Arrow Connector 34"/>
          <p:cNvCxnSpPr>
            <a:stCxn id="12" idx="2"/>
            <a:endCxn id="18" idx="0"/>
          </p:cNvCxnSpPr>
          <p:nvPr/>
        </p:nvCxnSpPr>
        <p:spPr>
          <a:xfrm flipH="1">
            <a:off x="2016217" y="4160793"/>
            <a:ext cx="870119" cy="1320588"/>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2"/>
            <a:endCxn id="20" idx="0"/>
          </p:cNvCxnSpPr>
          <p:nvPr/>
        </p:nvCxnSpPr>
        <p:spPr>
          <a:xfrm>
            <a:off x="2886336" y="4160793"/>
            <a:ext cx="316133" cy="1320588"/>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2"/>
            <a:endCxn id="24" idx="0"/>
          </p:cNvCxnSpPr>
          <p:nvPr/>
        </p:nvCxnSpPr>
        <p:spPr>
          <a:xfrm>
            <a:off x="2886336" y="4160793"/>
            <a:ext cx="2713342" cy="1320587"/>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2"/>
            <a:endCxn id="26" idx="0"/>
          </p:cNvCxnSpPr>
          <p:nvPr/>
        </p:nvCxnSpPr>
        <p:spPr>
          <a:xfrm>
            <a:off x="2886336" y="4160793"/>
            <a:ext cx="3894446" cy="1320588"/>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2"/>
            <a:endCxn id="19" idx="0"/>
          </p:cNvCxnSpPr>
          <p:nvPr/>
        </p:nvCxnSpPr>
        <p:spPr>
          <a:xfrm flipH="1">
            <a:off x="2609343" y="4160795"/>
            <a:ext cx="3288953" cy="1320585"/>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2"/>
            <a:endCxn id="21" idx="0"/>
          </p:cNvCxnSpPr>
          <p:nvPr/>
        </p:nvCxnSpPr>
        <p:spPr>
          <a:xfrm flipH="1">
            <a:off x="3790447" y="4160795"/>
            <a:ext cx="2107849" cy="1320586"/>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2"/>
            <a:endCxn id="23" idx="0"/>
          </p:cNvCxnSpPr>
          <p:nvPr/>
        </p:nvCxnSpPr>
        <p:spPr>
          <a:xfrm flipH="1">
            <a:off x="5006552" y="4160795"/>
            <a:ext cx="891744" cy="1320586"/>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2"/>
            <a:endCxn id="25" idx="0"/>
          </p:cNvCxnSpPr>
          <p:nvPr/>
        </p:nvCxnSpPr>
        <p:spPr>
          <a:xfrm>
            <a:off x="5898296" y="4160795"/>
            <a:ext cx="294508" cy="1320586"/>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2"/>
            <a:endCxn id="30" idx="0"/>
          </p:cNvCxnSpPr>
          <p:nvPr/>
        </p:nvCxnSpPr>
        <p:spPr>
          <a:xfrm flipH="1">
            <a:off x="8257408" y="4160794"/>
            <a:ext cx="652848" cy="1284419"/>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4" idx="2"/>
            <a:endCxn id="33" idx="0"/>
          </p:cNvCxnSpPr>
          <p:nvPr/>
        </p:nvCxnSpPr>
        <p:spPr>
          <a:xfrm>
            <a:off x="8910256" y="4160794"/>
            <a:ext cx="747587" cy="1284419"/>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113" name="Group 112"/>
          <p:cNvGrpSpPr/>
          <p:nvPr/>
        </p:nvGrpSpPr>
        <p:grpSpPr>
          <a:xfrm>
            <a:off x="2886336" y="2472253"/>
            <a:ext cx="6023920" cy="962583"/>
            <a:chOff x="2886336" y="2472253"/>
            <a:chExt cx="6023920" cy="962583"/>
          </a:xfrm>
        </p:grpSpPr>
        <p:cxnSp>
          <p:nvCxnSpPr>
            <p:cNvPr id="64" name="Straight Arrow Connector 63"/>
            <p:cNvCxnSpPr>
              <a:stCxn id="11" idx="2"/>
              <a:endCxn id="12" idx="0"/>
            </p:cNvCxnSpPr>
            <p:nvPr/>
          </p:nvCxnSpPr>
          <p:spPr>
            <a:xfrm flipH="1">
              <a:off x="2886336" y="2472253"/>
              <a:ext cx="3011960" cy="962581"/>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1" idx="2"/>
              <a:endCxn id="13" idx="0"/>
            </p:cNvCxnSpPr>
            <p:nvPr/>
          </p:nvCxnSpPr>
          <p:spPr>
            <a:xfrm>
              <a:off x="5898296" y="2472253"/>
              <a:ext cx="0" cy="962583"/>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1" idx="2"/>
              <a:endCxn id="14" idx="0"/>
            </p:cNvCxnSpPr>
            <p:nvPr/>
          </p:nvCxnSpPr>
          <p:spPr>
            <a:xfrm>
              <a:off x="5898296" y="2472253"/>
              <a:ext cx="3011960" cy="962582"/>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561378" y="5181600"/>
            <a:ext cx="828764" cy="1318060"/>
            <a:chOff x="561378" y="5181600"/>
            <a:chExt cx="828764" cy="1318060"/>
          </a:xfrm>
        </p:grpSpPr>
        <p:sp>
          <p:nvSpPr>
            <p:cNvPr id="102" name="TextBox 101"/>
            <p:cNvSpPr txBox="1"/>
            <p:nvPr/>
          </p:nvSpPr>
          <p:spPr>
            <a:xfrm rot="16200000">
              <a:off x="225854" y="5623318"/>
              <a:ext cx="1132713" cy="461665"/>
            </a:xfrm>
            <a:prstGeom prst="rect">
              <a:avLst/>
            </a:prstGeom>
            <a:noFill/>
          </p:spPr>
          <p:txBody>
            <a:bodyPr wrap="square" rtlCol="0">
              <a:spAutoFit/>
            </a:bodyPr>
            <a:lstStyle/>
            <a:p>
              <a:pPr algn="ctr"/>
              <a:r>
                <a:rPr lang="en-US" sz="2400" dirty="0"/>
                <a:t>Cluster</a:t>
              </a:r>
            </a:p>
          </p:txBody>
        </p:sp>
        <p:sp>
          <p:nvSpPr>
            <p:cNvPr id="103" name="Left Brace 102"/>
            <p:cNvSpPr/>
            <p:nvPr/>
          </p:nvSpPr>
          <p:spPr>
            <a:xfrm>
              <a:off x="1149181" y="5181600"/>
              <a:ext cx="240961" cy="1318060"/>
            </a:xfrm>
            <a:prstGeom prst="leftBrac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5" name="Group 114"/>
          <p:cNvGrpSpPr/>
          <p:nvPr/>
        </p:nvGrpSpPr>
        <p:grpSpPr>
          <a:xfrm>
            <a:off x="1808211" y="5421481"/>
            <a:ext cx="10386539" cy="475911"/>
            <a:chOff x="1808211" y="5421481"/>
            <a:chExt cx="10386539" cy="475911"/>
          </a:xfrm>
        </p:grpSpPr>
        <p:sp>
          <p:nvSpPr>
            <p:cNvPr id="18" name="Oval 17"/>
            <p:cNvSpPr/>
            <p:nvPr/>
          </p:nvSpPr>
          <p:spPr>
            <a:xfrm>
              <a:off x="1808211" y="5481381"/>
              <a:ext cx="416011" cy="41601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p:cNvSpPr/>
            <p:nvPr/>
          </p:nvSpPr>
          <p:spPr>
            <a:xfrm>
              <a:off x="2401337" y="5481380"/>
              <a:ext cx="416011" cy="41601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Oval 19"/>
            <p:cNvSpPr/>
            <p:nvPr/>
          </p:nvSpPr>
          <p:spPr>
            <a:xfrm>
              <a:off x="2994463" y="5481381"/>
              <a:ext cx="416011" cy="41601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Oval 20"/>
            <p:cNvSpPr/>
            <p:nvPr/>
          </p:nvSpPr>
          <p:spPr>
            <a:xfrm>
              <a:off x="3582441" y="5481381"/>
              <a:ext cx="416011" cy="41601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Oval 22"/>
            <p:cNvSpPr/>
            <p:nvPr/>
          </p:nvSpPr>
          <p:spPr>
            <a:xfrm>
              <a:off x="4798546" y="5481381"/>
              <a:ext cx="416011" cy="41601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Oval 23"/>
            <p:cNvSpPr/>
            <p:nvPr/>
          </p:nvSpPr>
          <p:spPr>
            <a:xfrm>
              <a:off x="5391672" y="5481380"/>
              <a:ext cx="416011" cy="41601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Oval 24"/>
            <p:cNvSpPr/>
            <p:nvPr/>
          </p:nvSpPr>
          <p:spPr>
            <a:xfrm>
              <a:off x="5984798" y="5481381"/>
              <a:ext cx="416011" cy="41601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Oval 25"/>
            <p:cNvSpPr/>
            <p:nvPr/>
          </p:nvSpPr>
          <p:spPr>
            <a:xfrm>
              <a:off x="6572776" y="5481381"/>
              <a:ext cx="416011" cy="41601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Oval 29"/>
            <p:cNvSpPr/>
            <p:nvPr/>
          </p:nvSpPr>
          <p:spPr>
            <a:xfrm>
              <a:off x="7794029" y="5445213"/>
              <a:ext cx="926758" cy="41601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Oval 32"/>
            <p:cNvSpPr/>
            <p:nvPr/>
          </p:nvSpPr>
          <p:spPr>
            <a:xfrm>
              <a:off x="9194464" y="5445213"/>
              <a:ext cx="926758" cy="41601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5" name="TextBox 104"/>
            <p:cNvSpPr txBox="1"/>
            <p:nvPr/>
          </p:nvSpPr>
          <p:spPr>
            <a:xfrm>
              <a:off x="10669026" y="5421481"/>
              <a:ext cx="1525724" cy="461665"/>
            </a:xfrm>
            <a:prstGeom prst="rect">
              <a:avLst/>
            </a:prstGeom>
            <a:noFill/>
          </p:spPr>
          <p:txBody>
            <a:bodyPr wrap="square" rtlCol="0">
              <a:spAutoFit/>
            </a:bodyPr>
            <a:lstStyle/>
            <a:p>
              <a:pPr algn="ctr"/>
              <a:r>
                <a:rPr lang="en-US" sz="2400" dirty="0"/>
                <a:t>Partitions</a:t>
              </a:r>
            </a:p>
          </p:txBody>
        </p:sp>
        <p:cxnSp>
          <p:nvCxnSpPr>
            <p:cNvPr id="106" name="Straight Arrow Connector 105"/>
            <p:cNvCxnSpPr>
              <a:stCxn id="105" idx="1"/>
              <a:endCxn id="33" idx="6"/>
            </p:cNvCxnSpPr>
            <p:nvPr/>
          </p:nvCxnSpPr>
          <p:spPr>
            <a:xfrm flipH="1">
              <a:off x="10121222" y="5652314"/>
              <a:ext cx="547804" cy="905"/>
            </a:xfrm>
            <a:prstGeom prst="straightConnector1">
              <a:avLst/>
            </a:prstGeom>
            <a:ln w="381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686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par>
                                <p:cTn id="8" presetID="10" presetClass="entr" presetSubtype="0" fill="hold"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fade">
                                      <p:cBhvr>
                                        <p:cTn id="15" dur="500"/>
                                        <p:tgtEl>
                                          <p:spTgt spid="117"/>
                                        </p:tgtEl>
                                      </p:cBhvr>
                                    </p:animEffect>
                                  </p:childTnLst>
                                </p:cTn>
                              </p:par>
                              <p:par>
                                <p:cTn id="16" presetID="10" presetClass="entr" presetSubtype="0" fill="hold" nodeType="with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fade">
                                      <p:cBhvr>
                                        <p:cTn id="18" dur="500"/>
                                        <p:tgtEl>
                                          <p:spTgt spid="1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fade">
                                      <p:cBhvr>
                                        <p:cTn id="23" dur="500"/>
                                        <p:tgtEl>
                                          <p:spTgt spid="1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up)">
                                      <p:cBhvr>
                                        <p:cTn id="28" dur="500"/>
                                        <p:tgtEl>
                                          <p:spTgt spid="35"/>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up)">
                                      <p:cBhvr>
                                        <p:cTn id="32" dur="500"/>
                                        <p:tgtEl>
                                          <p:spTgt spid="36"/>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up)">
                                      <p:cBhvr>
                                        <p:cTn id="36" dur="500"/>
                                        <p:tgtEl>
                                          <p:spTgt spid="39"/>
                                        </p:tgtEl>
                                      </p:cBhvr>
                                    </p:animEffect>
                                  </p:childTnLst>
                                </p:cTn>
                              </p:par>
                            </p:childTnLst>
                          </p:cTn>
                        </p:par>
                        <p:par>
                          <p:cTn id="37" fill="hold">
                            <p:stCondLst>
                              <p:cond delay="1500"/>
                            </p:stCondLst>
                            <p:childTnLst>
                              <p:par>
                                <p:cTn id="38" presetID="22" presetClass="entr" presetSubtype="1"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up)">
                                      <p:cBhvr>
                                        <p:cTn id="40" dur="500"/>
                                        <p:tgtEl>
                                          <p:spTgt spid="42"/>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wipe(up)">
                                      <p:cBhvr>
                                        <p:cTn id="44" dur="500"/>
                                        <p:tgtEl>
                                          <p:spTgt spid="45"/>
                                        </p:tgtEl>
                                      </p:cBhvr>
                                    </p:animEffect>
                                  </p:childTnLst>
                                </p:cTn>
                              </p:par>
                            </p:childTnLst>
                          </p:cTn>
                        </p:par>
                        <p:par>
                          <p:cTn id="45" fill="hold">
                            <p:stCondLst>
                              <p:cond delay="2500"/>
                            </p:stCondLst>
                            <p:childTnLst>
                              <p:par>
                                <p:cTn id="46" presetID="22" presetClass="entr" presetSubtype="1"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up)">
                                      <p:cBhvr>
                                        <p:cTn id="48" dur="500"/>
                                        <p:tgtEl>
                                          <p:spTgt spid="48"/>
                                        </p:tgtEl>
                                      </p:cBhvr>
                                    </p:animEffect>
                                  </p:childTnLst>
                                </p:cTn>
                              </p:par>
                            </p:childTnLst>
                          </p:cTn>
                        </p:par>
                        <p:par>
                          <p:cTn id="49" fill="hold">
                            <p:stCondLst>
                              <p:cond delay="3000"/>
                            </p:stCondLst>
                            <p:childTnLst>
                              <p:par>
                                <p:cTn id="50" presetID="22" presetClass="entr" presetSubtype="1" fill="hold"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up)">
                                      <p:cBhvr>
                                        <p:cTn id="52" dur="500"/>
                                        <p:tgtEl>
                                          <p:spTgt spid="51"/>
                                        </p:tgtEl>
                                      </p:cBhvr>
                                    </p:animEffect>
                                  </p:childTnLst>
                                </p:cTn>
                              </p:par>
                            </p:childTnLst>
                          </p:cTn>
                        </p:par>
                        <p:par>
                          <p:cTn id="53" fill="hold">
                            <p:stCondLst>
                              <p:cond delay="3500"/>
                            </p:stCondLst>
                            <p:childTnLst>
                              <p:par>
                                <p:cTn id="54" presetID="22" presetClass="entr" presetSubtype="1" fill="hold" nodeType="after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wipe(up)">
                                      <p:cBhvr>
                                        <p:cTn id="56" dur="500"/>
                                        <p:tgtEl>
                                          <p:spTgt spid="54"/>
                                        </p:tgtEl>
                                      </p:cBhvr>
                                    </p:animEffect>
                                  </p:childTnLst>
                                </p:cTn>
                              </p:par>
                            </p:childTnLst>
                          </p:cTn>
                        </p:par>
                        <p:par>
                          <p:cTn id="57" fill="hold">
                            <p:stCondLst>
                              <p:cond delay="4000"/>
                            </p:stCondLst>
                            <p:childTnLst>
                              <p:par>
                                <p:cTn id="58" presetID="22" presetClass="entr" presetSubtype="1" fill="hold" nodeType="after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wipe(up)">
                                      <p:cBhvr>
                                        <p:cTn id="60" dur="500"/>
                                        <p:tgtEl>
                                          <p:spTgt spid="58"/>
                                        </p:tgtEl>
                                      </p:cBhvr>
                                    </p:animEffect>
                                  </p:childTnLst>
                                </p:cTn>
                              </p:par>
                            </p:childTnLst>
                          </p:cTn>
                        </p:par>
                        <p:par>
                          <p:cTn id="61" fill="hold">
                            <p:stCondLst>
                              <p:cond delay="4500"/>
                            </p:stCondLst>
                            <p:childTnLst>
                              <p:par>
                                <p:cTn id="62" presetID="22" presetClass="entr" presetSubtype="1" fill="hold"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up)">
                                      <p:cBhvr>
                                        <p:cTn id="6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Models</a:t>
            </a:r>
          </a:p>
        </p:txBody>
      </p:sp>
      <p:graphicFrame>
        <p:nvGraphicFramePr>
          <p:cNvPr id="6" name="Diagram 5"/>
          <p:cNvGraphicFramePr/>
          <p:nvPr>
            <p:extLst>
              <p:ext uri="{D42A27DB-BD31-4B8C-83A1-F6EECF244321}">
                <p14:modId xmlns:p14="http://schemas.microsoft.com/office/powerpoint/2010/main" val="442535193"/>
              </p:ext>
            </p:extLst>
          </p:nvPr>
        </p:nvGraphicFramePr>
        <p:xfrm>
          <a:off x="838200" y="1495168"/>
          <a:ext cx="10515600" cy="50199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597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Reliable Services</a:t>
            </a:r>
          </a:p>
        </p:txBody>
      </p:sp>
      <p:graphicFrame>
        <p:nvGraphicFramePr>
          <p:cNvPr id="2" name="Diagram 1"/>
          <p:cNvGraphicFramePr/>
          <p:nvPr>
            <p:extLst>
              <p:ext uri="{D42A27DB-BD31-4B8C-83A1-F6EECF244321}">
                <p14:modId xmlns:p14="http://schemas.microsoft.com/office/powerpoint/2010/main" val="1113565310"/>
              </p:ext>
            </p:extLst>
          </p:nvPr>
        </p:nvGraphicFramePr>
        <p:xfrm>
          <a:off x="838200" y="1828800"/>
          <a:ext cx="10515600" cy="43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143474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14605</TotalTime>
  <Words>3942</Words>
  <Application>Microsoft Office PowerPoint</Application>
  <PresentationFormat>Widescreen</PresentationFormat>
  <Paragraphs>305</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Consolas</vt:lpstr>
      <vt:lpstr>Lucida Console</vt:lpstr>
      <vt:lpstr>Segoe UI</vt:lpstr>
      <vt:lpstr>Office Theme</vt:lpstr>
      <vt:lpstr>Azure Service Fabric</vt:lpstr>
      <vt:lpstr>Topics</vt:lpstr>
      <vt:lpstr>Introducing Microservices &amp; Azure Service Fabric</vt:lpstr>
      <vt:lpstr>Microservices Architecture</vt:lpstr>
      <vt:lpstr>Azure Service Fabric</vt:lpstr>
      <vt:lpstr>Service Fabric Concepts</vt:lpstr>
      <vt:lpstr>Service Fabric Concepts</vt:lpstr>
      <vt:lpstr>Service Models</vt:lpstr>
      <vt:lpstr>Reliable Services</vt:lpstr>
      <vt:lpstr>Partitioning – Stateless Services</vt:lpstr>
      <vt:lpstr>Partitioning – Stateful Services</vt:lpstr>
      <vt:lpstr>Reliable Actors</vt:lpstr>
      <vt:lpstr>Developing Service Fabric Applications</vt:lpstr>
      <vt:lpstr>Installation</vt:lpstr>
      <vt:lpstr>Creating a Project</vt:lpstr>
      <vt:lpstr>Solution Structure</vt:lpstr>
      <vt:lpstr>Service Fabric Local Cluster</vt:lpstr>
      <vt:lpstr>Service Fabric Explorer</vt:lpstr>
      <vt:lpstr>Deployments &amp; Upgrades</vt:lpstr>
      <vt:lpstr>Deploying in Azure</vt:lpstr>
      <vt:lpstr>Application Deployments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Azure Service Fabric</dc:title>
  <dc:creator>jmg@avidgator.com</dc:creator>
  <cp:lastModifiedBy>Jeff Prosise</cp:lastModifiedBy>
  <cp:revision>598</cp:revision>
  <dcterms:created xsi:type="dcterms:W3CDTF">2016-04-21T18:51:19Z</dcterms:created>
  <dcterms:modified xsi:type="dcterms:W3CDTF">2017-03-31T21:55:56Z</dcterms:modified>
</cp:coreProperties>
</file>