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2"/>
  </p:notesMasterIdLst>
  <p:sldIdLst>
    <p:sldId id="256" r:id="rId3"/>
    <p:sldId id="379" r:id="rId4"/>
    <p:sldId id="386" r:id="rId5"/>
    <p:sldId id="385" r:id="rId6"/>
    <p:sldId id="368" r:id="rId7"/>
    <p:sldId id="380" r:id="rId8"/>
    <p:sldId id="346" r:id="rId9"/>
    <p:sldId id="382" r:id="rId10"/>
    <p:sldId id="370" r:id="rId11"/>
    <p:sldId id="371" r:id="rId12"/>
    <p:sldId id="372" r:id="rId13"/>
    <p:sldId id="383" r:id="rId14"/>
    <p:sldId id="374" r:id="rId15"/>
    <p:sldId id="375" r:id="rId16"/>
    <p:sldId id="376" r:id="rId17"/>
    <p:sldId id="384" r:id="rId18"/>
    <p:sldId id="378" r:id="rId19"/>
    <p:sldId id="350" r:id="rId20"/>
    <p:sldId id="3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000000"/>
    <a:srgbClr val="5095D1"/>
    <a:srgbClr val="4472C4"/>
    <a:srgbClr val="286498"/>
    <a:srgbClr val="A6A6A6"/>
    <a:srgbClr val="7F7F7F"/>
    <a:srgbClr val="4D9CD7"/>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87863" autoAdjust="0"/>
  </p:normalViewPr>
  <p:slideViewPr>
    <p:cSldViewPr snapToGrid="0">
      <p:cViewPr varScale="1">
        <p:scale>
          <a:sx n="82" d="100"/>
          <a:sy n="82" d="100"/>
        </p:scale>
        <p:origin x="30" y="180"/>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5/8/2017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it’s easier for us to get URLs to image matching search text.  We can get several or just use one in our scenario.</a:t>
            </a:r>
          </a:p>
          <a:p>
            <a:r>
              <a:rPr lang="en-US" dirty="0"/>
              <a:t>While note related to the researcher scenario, linguistic analysis is a powerful tool for deconstructing text.  It breaks down a sentence and can be used to aid in natural language interpretation and processing.</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335617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2.3</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759742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Back to the research scenario in the event that we want to search for an image of a person.  Once we get an image, we want to assess the emotions present.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084101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2.4</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005596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emotion in place.</a:t>
            </a:r>
          </a:p>
          <a:p>
            <a:r>
              <a:rPr lang="en-US" dirty="0"/>
              <a:t>Before ending with LUIS, let’s take a look at one of the really commercial useful Knowledge-related APIs – the </a:t>
            </a:r>
            <a:r>
              <a:rPr lang="en-US" dirty="0" err="1"/>
              <a:t>QnA</a:t>
            </a:r>
            <a:r>
              <a:rPr lang="en-US" dirty="0"/>
              <a:t> maker.</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69180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2.5</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789148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see how to get started with LUIS, the Language Understanding Intelligence Services.  In this case we want to determine if the words spoken and converted to text, convey a request about a person or a thing.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74522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2.6</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398886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concluded our demos, completing the chain of 5 services used together and selectively depending on the intent of the user.</a:t>
            </a:r>
          </a:p>
          <a:p>
            <a:r>
              <a:rPr lang="en-US" b="1" dirty="0"/>
              <a:t>Discuss Resource shown</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a:t>
            </a:r>
          </a:p>
          <a:p>
            <a:r>
              <a:rPr lang="en-US" b="1" dirty="0"/>
              <a:t>Read/summarize description</a:t>
            </a:r>
          </a:p>
          <a:p>
            <a:r>
              <a:rPr lang="en-US" b="1" dirty="0"/>
              <a:t>Read simplified explanation</a:t>
            </a:r>
          </a:p>
          <a:p>
            <a:r>
              <a:rPr lang="en-US" b="0" dirty="0"/>
              <a:t>We want the machine to draw out those semantics and tell us with what degree of confidence, those semantic interpretations are correct.  And if we can get some structured data values or entities in and out then even better.</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16584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far ranging list of cognitive services.</a:t>
            </a:r>
          </a:p>
          <a:p>
            <a:r>
              <a:rPr lang="en-US" dirty="0"/>
              <a:t>In this session we’ll delve into sample of these and see how they are used, including some which are part of our researcher scenario using 5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62099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which service APIs we are going to look at over 6 demos.</a:t>
            </a:r>
          </a:p>
          <a:p>
            <a:r>
              <a:rPr lang="en-US" b="1" dirty="0"/>
              <a:t>List them</a:t>
            </a:r>
          </a:p>
          <a:p>
            <a:r>
              <a:rPr lang="en-US" b="0" dirty="0"/>
              <a:t>We’ll end with a look at LUIS, one of the most powerful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62621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recap the researcher scenario</a:t>
            </a:r>
          </a:p>
          <a:p>
            <a:r>
              <a:rPr lang="en-US" b="1" dirty="0"/>
              <a:t>CLICK – Bing Speech </a:t>
            </a:r>
            <a:r>
              <a:rPr lang="en-US" b="1" dirty="0" err="1"/>
              <a:t>Speech</a:t>
            </a:r>
            <a:r>
              <a:rPr lang="en-US" b="1" dirty="0"/>
              <a:t> To Text aka Speech Recognition.</a:t>
            </a:r>
          </a:p>
          <a:p>
            <a:r>
              <a:rPr lang="en-US" b="0" dirty="0"/>
              <a:t>This gets us the text of what was spoken and then we pass that to…</a:t>
            </a:r>
          </a:p>
          <a:p>
            <a:r>
              <a:rPr lang="en-US" b="1" dirty="0"/>
              <a:t>CLICK – Language Understanding Intelligent Service (or LUIS)</a:t>
            </a:r>
          </a:p>
          <a:p>
            <a:r>
              <a:rPr lang="en-US" b="0" dirty="0"/>
              <a:t>To get which intent was present and the degree of confidence</a:t>
            </a:r>
          </a:p>
          <a:p>
            <a:r>
              <a:rPr lang="en-US" b="1" dirty="0"/>
              <a:t>CLICK – Bing Image Search</a:t>
            </a:r>
          </a:p>
          <a:p>
            <a:r>
              <a:rPr lang="en-US" b="0" dirty="0"/>
              <a:t>We then search for matching images and we take the first one, and then if the predominant intent was for a person (vs. a thing), we also then pass the image to…</a:t>
            </a:r>
          </a:p>
          <a:p>
            <a:r>
              <a:rPr lang="en-US" b="1" dirty="0"/>
              <a:t>CLICK – Emotion API</a:t>
            </a:r>
          </a:p>
          <a:p>
            <a:r>
              <a:rPr lang="en-US" dirty="0"/>
              <a:t>Which gives us all the emotion ratings</a:t>
            </a:r>
          </a:p>
          <a:p>
            <a:r>
              <a:rPr lang="en-US" b="1" dirty="0"/>
              <a:t>CLICK – Bing Speech Text to Speech</a:t>
            </a:r>
          </a:p>
          <a:p>
            <a:r>
              <a:rPr lang="en-US" dirty="0"/>
              <a:t>We find the highest rated emotion and we speak about that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19371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a:t>
            </a:r>
          </a:p>
          <a:p>
            <a:r>
              <a:rPr lang="en-US" dirty="0"/>
              <a:t>First, let’s look at how to do speech to text (aka Speech Recognition) and text to speech</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63991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2.1</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we are now able to listen to the user, convert it to text do something with that text and output text results out as speech.</a:t>
            </a:r>
          </a:p>
          <a:p>
            <a:r>
              <a:rPr lang="en-US" sz="1200" kern="1200" dirty="0">
                <a:solidFill>
                  <a:schemeClr val="tx1"/>
                </a:solidFill>
                <a:effectLst/>
                <a:latin typeface="+mn-lt"/>
                <a:ea typeface="+mn-ea"/>
                <a:cs typeface="+mn-cs"/>
              </a:rPr>
              <a:t>Moving on, we’ll skip LUIS for now and come back to it at the end.  Now, let’s see how to see Bing Image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701674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2.2</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45152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5/8/2017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microsoft.com/cognitive-service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github.com/Microsoft/Cognitive-Samples-IntelligentKiosk" TargetMode="External"/><Relationship Id="rId4" Type="http://schemas.openxmlformats.org/officeDocument/2006/relationships/hyperlink" Target="https://docs.microsoft.com/en-us/azure/cognitive-servic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Cognitive Services</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 Linguistic Analysis</a:t>
            </a:r>
          </a:p>
        </p:txBody>
      </p:sp>
      <p:pic>
        <p:nvPicPr>
          <p:cNvPr id="4" name="Picture 3"/>
          <p:cNvPicPr>
            <a:picLocks noChangeAspect="1"/>
          </p:cNvPicPr>
          <p:nvPr/>
        </p:nvPicPr>
        <p:blipFill>
          <a:blip r:embed="rId3"/>
          <a:stretch>
            <a:fillRect/>
          </a:stretch>
        </p:blipFill>
        <p:spPr>
          <a:xfrm>
            <a:off x="1043275" y="1450106"/>
            <a:ext cx="9878384" cy="5104129"/>
          </a:xfrm>
          <a:prstGeom prst="rect">
            <a:avLst/>
          </a:prstGeom>
        </p:spPr>
      </p:pic>
    </p:spTree>
    <p:extLst>
      <p:ext uri="{BB962C8B-B14F-4D97-AF65-F5344CB8AC3E}">
        <p14:creationId xmlns:p14="http://schemas.microsoft.com/office/powerpoint/2010/main" val="287528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Linguistic Analysis</a:t>
            </a:r>
          </a:p>
        </p:txBody>
      </p:sp>
    </p:spTree>
    <p:extLst>
      <p:ext uri="{BB962C8B-B14F-4D97-AF65-F5344CB8AC3E}">
        <p14:creationId xmlns:p14="http://schemas.microsoft.com/office/powerpoint/2010/main" val="324723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 Facial Emotion</a:t>
            </a:r>
          </a:p>
        </p:txBody>
      </p:sp>
      <p:grpSp>
        <p:nvGrpSpPr>
          <p:cNvPr id="4" name="Group 3"/>
          <p:cNvGrpSpPr/>
          <p:nvPr/>
        </p:nvGrpSpPr>
        <p:grpSpPr>
          <a:xfrm>
            <a:off x="774090" y="1838570"/>
            <a:ext cx="2388501" cy="955400"/>
            <a:chOff x="2683" y="144210"/>
            <a:chExt cx="2388501" cy="955400"/>
          </a:xfrm>
        </p:grpSpPr>
        <p:sp>
          <p:nvSpPr>
            <p:cNvPr id="5" name="Arrow: Chevron 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p:grpSpPr>
        <p:sp>
          <p:nvSpPr>
            <p:cNvPr id="8" name="Arrow: Chevron 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p:grpSpPr>
        <p:sp>
          <p:nvSpPr>
            <p:cNvPr id="11" name="Arrow: Chevron 1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a:solidFill>
            <a:srgbClr val="00B050"/>
          </a:solidFill>
        </p:grpSpPr>
        <p:sp>
          <p:nvSpPr>
            <p:cNvPr id="14" name="Arrow: Chevron 13"/>
            <p:cNvSpPr/>
            <p:nvPr/>
          </p:nvSpPr>
          <p:spPr>
            <a:xfrm>
              <a:off x="6451638"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p:grpSpPr>
        <p:sp>
          <p:nvSpPr>
            <p:cNvPr id="20" name="Arrow: Chevron 1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p:grpSpPr>
        <p:sp>
          <p:nvSpPr>
            <p:cNvPr id="26" name="Arrow: Chevron 2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a:solidFill>
            <a:srgbClr val="00B050"/>
          </a:solidFill>
        </p:grpSpPr>
        <p:sp>
          <p:nvSpPr>
            <p:cNvPr id="29" name="Arrow: Chevron 28"/>
            <p:cNvSpPr/>
            <p:nvPr/>
          </p:nvSpPr>
          <p:spPr>
            <a:xfrm>
              <a:off x="6451638"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p:grpSpPr>
        <p:sp>
          <p:nvSpPr>
            <p:cNvPr id="35" name="Arrow: Chevron 3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p:grpSpPr>
        <p:sp>
          <p:nvSpPr>
            <p:cNvPr id="41" name="Arrow: Chevron 4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a:solidFill>
            <a:srgbClr val="00B050"/>
          </a:solidFill>
        </p:grpSpPr>
        <p:sp>
          <p:nvSpPr>
            <p:cNvPr id="44" name="Arrow: Chevron 43"/>
            <p:cNvSpPr/>
            <p:nvPr/>
          </p:nvSpPr>
          <p:spPr>
            <a:xfrm>
              <a:off x="6451638"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86949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Facial Emotion</a:t>
            </a:r>
          </a:p>
        </p:txBody>
      </p:sp>
    </p:spTree>
    <p:extLst>
      <p:ext uri="{BB962C8B-B14F-4D97-AF65-F5344CB8AC3E}">
        <p14:creationId xmlns:p14="http://schemas.microsoft.com/office/powerpoint/2010/main" val="332013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 </a:t>
            </a:r>
            <a:r>
              <a:rPr lang="en-US" dirty="0" err="1"/>
              <a:t>QnA</a:t>
            </a:r>
            <a:r>
              <a:rPr lang="en-US" dirty="0"/>
              <a:t> (bot) maker</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841" y="2042926"/>
            <a:ext cx="8513095" cy="3888255"/>
          </a:xfrm>
        </p:spPr>
      </p:pic>
    </p:spTree>
    <p:extLst>
      <p:ext uri="{BB962C8B-B14F-4D97-AF65-F5344CB8AC3E}">
        <p14:creationId xmlns:p14="http://schemas.microsoft.com/office/powerpoint/2010/main" val="317797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err="1"/>
              <a:t>QnA</a:t>
            </a:r>
            <a:r>
              <a:rPr lang="en-US" dirty="0"/>
              <a:t> Maker</a:t>
            </a:r>
          </a:p>
        </p:txBody>
      </p:sp>
    </p:spTree>
    <p:extLst>
      <p:ext uri="{BB962C8B-B14F-4D97-AF65-F5344CB8AC3E}">
        <p14:creationId xmlns:p14="http://schemas.microsoft.com/office/powerpoint/2010/main" val="242007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 LUIS</a:t>
            </a:r>
          </a:p>
        </p:txBody>
      </p:sp>
      <p:grpSp>
        <p:nvGrpSpPr>
          <p:cNvPr id="4" name="Group 3"/>
          <p:cNvGrpSpPr/>
          <p:nvPr/>
        </p:nvGrpSpPr>
        <p:grpSpPr>
          <a:xfrm>
            <a:off x="774090" y="1838570"/>
            <a:ext cx="2388501" cy="955400"/>
            <a:chOff x="2683" y="144210"/>
            <a:chExt cx="2388501" cy="955400"/>
          </a:xfrm>
        </p:grpSpPr>
        <p:sp>
          <p:nvSpPr>
            <p:cNvPr id="5" name="Arrow: Chevron 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a:solidFill>
            <a:srgbClr val="00B050"/>
          </a:solidFill>
        </p:grpSpPr>
        <p:sp>
          <p:nvSpPr>
            <p:cNvPr id="8" name="Arrow: Chevron 7"/>
            <p:cNvSpPr/>
            <p:nvPr/>
          </p:nvSpPr>
          <p:spPr>
            <a:xfrm>
              <a:off x="2152335"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p:grpSpPr>
        <p:sp>
          <p:nvSpPr>
            <p:cNvPr id="11" name="Arrow: Chevron 1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p:grpSpPr>
        <p:sp>
          <p:nvSpPr>
            <p:cNvPr id="14" name="Arrow: Chevron 1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p:grpSpPr>
        <p:sp>
          <p:nvSpPr>
            <p:cNvPr id="20" name="Arrow: Chevron 1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a:solidFill>
            <a:srgbClr val="00B050"/>
          </a:solidFill>
        </p:grpSpPr>
        <p:sp>
          <p:nvSpPr>
            <p:cNvPr id="23" name="Arrow: Chevron 22"/>
            <p:cNvSpPr/>
            <p:nvPr/>
          </p:nvSpPr>
          <p:spPr>
            <a:xfrm>
              <a:off x="2152335"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p:grpSpPr>
        <p:sp>
          <p:nvSpPr>
            <p:cNvPr id="26" name="Arrow: Chevron 2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p:grpSpPr>
        <p:sp>
          <p:nvSpPr>
            <p:cNvPr id="29" name="Arrow: Chevron 2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p:grpSpPr>
        <p:sp>
          <p:nvSpPr>
            <p:cNvPr id="35" name="Arrow: Chevron 3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a:solidFill>
            <a:srgbClr val="00B050"/>
          </a:solidFill>
        </p:grpSpPr>
        <p:sp>
          <p:nvSpPr>
            <p:cNvPr id="38" name="Arrow: Chevron 37"/>
            <p:cNvSpPr/>
            <p:nvPr/>
          </p:nvSpPr>
          <p:spPr>
            <a:xfrm>
              <a:off x="2152335"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p:grpSpPr>
        <p:sp>
          <p:nvSpPr>
            <p:cNvPr id="41" name="Arrow: Chevron 4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p:grpSpPr>
        <p:sp>
          <p:nvSpPr>
            <p:cNvPr id="44" name="Arrow: Chevron 4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5484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LUIS in the researcher app</a:t>
            </a:r>
          </a:p>
        </p:txBody>
      </p:sp>
    </p:spTree>
    <p:extLst>
      <p:ext uri="{BB962C8B-B14F-4D97-AF65-F5344CB8AC3E}">
        <p14:creationId xmlns:p14="http://schemas.microsoft.com/office/powerpoint/2010/main" val="144693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Learn and try at - </a:t>
            </a:r>
            <a:r>
              <a:rPr lang="en-US" sz="2400" dirty="0">
                <a:hlinkClick r:id="rId3"/>
              </a:rPr>
              <a:t>https://www.microsoft.com/cognitive-services</a:t>
            </a:r>
            <a:r>
              <a:rPr lang="en-US" sz="2400" dirty="0"/>
              <a:t> </a:t>
            </a:r>
          </a:p>
          <a:p>
            <a:r>
              <a:rPr lang="en-US" sz="2400" dirty="0"/>
              <a:t>Docs &amp; getting started - </a:t>
            </a:r>
            <a:r>
              <a:rPr lang="en-US" sz="2400" dirty="0">
                <a:hlinkClick r:id="rId4"/>
              </a:rPr>
              <a:t>https://docs.microsoft.com/en-us/azure/cognitive-services/</a:t>
            </a:r>
            <a:r>
              <a:rPr lang="en-US" sz="2400" dirty="0"/>
              <a:t> </a:t>
            </a:r>
          </a:p>
          <a:p>
            <a:r>
              <a:rPr lang="en-US" sz="2400" dirty="0"/>
              <a:t>Cognitive Services example code - </a:t>
            </a:r>
            <a:r>
              <a:rPr lang="en-US" sz="2400" dirty="0">
                <a:hlinkClick r:id="rId5"/>
              </a:rPr>
              <a:t>https://github.com/Microsoft/Cognitive-Samples-IntelligentKiosk</a:t>
            </a:r>
            <a:r>
              <a:rPr lang="en-US" sz="2400" dirty="0"/>
              <a:t> </a:t>
            </a:r>
          </a:p>
          <a:p>
            <a:endParaRPr lang="en-US" sz="2400" dirty="0"/>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Cognitive Services?</a:t>
            </a:r>
          </a:p>
        </p:txBody>
      </p:sp>
      <p:sp>
        <p:nvSpPr>
          <p:cNvPr id="3" name="Content Placeholder 2"/>
          <p:cNvSpPr>
            <a:spLocks noGrp="1"/>
          </p:cNvSpPr>
          <p:nvPr>
            <p:ph idx="1"/>
          </p:nvPr>
        </p:nvSpPr>
        <p:spPr/>
        <p:txBody>
          <a:bodyPr/>
          <a:lstStyle/>
          <a:p>
            <a:pPr marL="0" indent="0">
              <a:buNone/>
            </a:pPr>
            <a:r>
              <a:rPr lang="en-US" dirty="0"/>
              <a:t>Cognitive services are a set of APIs that are designed to democratize artificial intelligence by enabling systems to see, hear, speak, understand and interpret our needs using natural methods of communication. </a:t>
            </a:r>
          </a:p>
          <a:p>
            <a:pPr marL="0" indent="0">
              <a:buNone/>
            </a:pPr>
            <a:endParaRPr lang="en-US" dirty="0"/>
          </a:p>
          <a:p>
            <a:pPr marL="0" indent="0">
              <a:buNone/>
            </a:pPr>
            <a:r>
              <a:rPr lang="en-US" dirty="0"/>
              <a:t>What these services generally do is bring structured semantic data to human knowledge I/O with a degree of confidence</a:t>
            </a:r>
          </a:p>
          <a:p>
            <a:pPr marL="0" indent="0">
              <a:buNone/>
            </a:pPr>
            <a:endParaRPr lang="en-US" dirty="0"/>
          </a:p>
        </p:txBody>
      </p:sp>
    </p:spTree>
    <p:extLst>
      <p:ext uri="{BB962C8B-B14F-4D97-AF65-F5344CB8AC3E}">
        <p14:creationId xmlns:p14="http://schemas.microsoft.com/office/powerpoint/2010/main" val="63744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Cognitive Services</a:t>
            </a:r>
          </a:p>
        </p:txBody>
      </p:sp>
      <p:graphicFrame>
        <p:nvGraphicFramePr>
          <p:cNvPr id="4" name="Table 3"/>
          <p:cNvGraphicFramePr>
            <a:graphicFrameLocks noGrp="1"/>
          </p:cNvGraphicFramePr>
          <p:nvPr>
            <p:extLst>
              <p:ext uri="{D42A27DB-BD31-4B8C-83A1-F6EECF244321}">
                <p14:modId xmlns:p14="http://schemas.microsoft.com/office/powerpoint/2010/main" val="1469703575"/>
              </p:ext>
            </p:extLst>
          </p:nvPr>
        </p:nvGraphicFramePr>
        <p:xfrm>
          <a:off x="838200" y="2098212"/>
          <a:ext cx="10515600" cy="4424861"/>
        </p:xfrm>
        <a:graphic>
          <a:graphicData uri="http://schemas.openxmlformats.org/drawingml/2006/table">
            <a:tbl>
              <a:tblPr firstRow="1" firstCol="1" bandRow="1">
                <a:tableStyleId>{3C2FFA5D-87B4-456A-9821-1D502468CF0F}</a:tableStyleId>
              </a:tblPr>
              <a:tblGrid>
                <a:gridCol w="2103120">
                  <a:extLst>
                    <a:ext uri="{9D8B030D-6E8A-4147-A177-3AD203B41FA5}">
                      <a16:colId xmlns:a16="http://schemas.microsoft.com/office/drawing/2014/main" val="3940820031"/>
                    </a:ext>
                  </a:extLst>
                </a:gridCol>
                <a:gridCol w="2103120">
                  <a:extLst>
                    <a:ext uri="{9D8B030D-6E8A-4147-A177-3AD203B41FA5}">
                      <a16:colId xmlns:a16="http://schemas.microsoft.com/office/drawing/2014/main" val="2473741701"/>
                    </a:ext>
                  </a:extLst>
                </a:gridCol>
                <a:gridCol w="2103120">
                  <a:extLst>
                    <a:ext uri="{9D8B030D-6E8A-4147-A177-3AD203B41FA5}">
                      <a16:colId xmlns:a16="http://schemas.microsoft.com/office/drawing/2014/main" val="3577915863"/>
                    </a:ext>
                  </a:extLst>
                </a:gridCol>
                <a:gridCol w="2103120">
                  <a:extLst>
                    <a:ext uri="{9D8B030D-6E8A-4147-A177-3AD203B41FA5}">
                      <a16:colId xmlns:a16="http://schemas.microsoft.com/office/drawing/2014/main" val="263166337"/>
                    </a:ext>
                  </a:extLst>
                </a:gridCol>
                <a:gridCol w="2103120">
                  <a:extLst>
                    <a:ext uri="{9D8B030D-6E8A-4147-A177-3AD203B41FA5}">
                      <a16:colId xmlns:a16="http://schemas.microsoft.com/office/drawing/2014/main" val="3422494049"/>
                    </a:ext>
                  </a:extLst>
                </a:gridCol>
              </a:tblGrid>
              <a:tr h="424384">
                <a:tc>
                  <a:txBody>
                    <a:bodyPr/>
                    <a:lstStyle/>
                    <a:p>
                      <a:pPr marL="0" marR="0">
                        <a:lnSpc>
                          <a:spcPct val="107000"/>
                        </a:lnSpc>
                        <a:spcBef>
                          <a:spcPts val="0"/>
                        </a:spcBef>
                        <a:spcAft>
                          <a:spcPts val="0"/>
                        </a:spcAft>
                      </a:pPr>
                      <a:r>
                        <a:rPr lang="en-US" sz="1800" dirty="0">
                          <a:solidFill>
                            <a:schemeClr val="tx1"/>
                          </a:solidFill>
                          <a:effectLst/>
                        </a:rPr>
                        <a:t>Vision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Speech</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Language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Knowledge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tx1"/>
                          </a:solidFill>
                          <a:effectLst/>
                        </a:rPr>
                        <a:t>Search</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44725"/>
                  </a:ext>
                </a:extLst>
              </a:tr>
              <a:tr h="4000477">
                <a:tc>
                  <a:txBody>
                    <a:bodyPr/>
                    <a:lstStyle/>
                    <a:p>
                      <a:pPr marL="0" marR="0">
                        <a:lnSpc>
                          <a:spcPct val="107000"/>
                        </a:lnSpc>
                        <a:spcBef>
                          <a:spcPts val="0"/>
                        </a:spcBef>
                        <a:spcAft>
                          <a:spcPts val="0"/>
                        </a:spcAft>
                      </a:pPr>
                      <a:r>
                        <a:rPr lang="en-US" sz="1800" b="0" dirty="0">
                          <a:effectLst/>
                        </a:rPr>
                        <a:t>Computer Vision</a:t>
                      </a:r>
                    </a:p>
                    <a:p>
                      <a:pPr marL="0" marR="0">
                        <a:lnSpc>
                          <a:spcPct val="107000"/>
                        </a:lnSpc>
                        <a:spcBef>
                          <a:spcPts val="0"/>
                        </a:spcBef>
                        <a:spcAft>
                          <a:spcPts val="0"/>
                        </a:spcAft>
                      </a:pPr>
                      <a:r>
                        <a:rPr lang="en-US" sz="1800" b="0" dirty="0">
                          <a:effectLst/>
                        </a:rPr>
                        <a:t>Content Moderator</a:t>
                      </a:r>
                    </a:p>
                    <a:p>
                      <a:pPr marL="0" marR="0">
                        <a:lnSpc>
                          <a:spcPct val="107000"/>
                        </a:lnSpc>
                        <a:spcBef>
                          <a:spcPts val="0"/>
                        </a:spcBef>
                        <a:spcAft>
                          <a:spcPts val="0"/>
                        </a:spcAft>
                      </a:pPr>
                      <a:r>
                        <a:rPr lang="en-US" sz="1800" b="0" dirty="0">
                          <a:effectLst/>
                        </a:rPr>
                        <a:t>Emotion</a:t>
                      </a:r>
                    </a:p>
                    <a:p>
                      <a:pPr marL="0" marR="0">
                        <a:lnSpc>
                          <a:spcPct val="107000"/>
                        </a:lnSpc>
                        <a:spcBef>
                          <a:spcPts val="0"/>
                        </a:spcBef>
                        <a:spcAft>
                          <a:spcPts val="0"/>
                        </a:spcAft>
                      </a:pPr>
                      <a:r>
                        <a:rPr lang="en-US" sz="1800" b="0" dirty="0">
                          <a:effectLst/>
                        </a:rPr>
                        <a:t>Face</a:t>
                      </a:r>
                    </a:p>
                    <a:p>
                      <a:pPr marL="0" marR="0">
                        <a:lnSpc>
                          <a:spcPct val="107000"/>
                        </a:lnSpc>
                        <a:spcBef>
                          <a:spcPts val="0"/>
                        </a:spcBef>
                        <a:spcAft>
                          <a:spcPts val="0"/>
                        </a:spcAft>
                      </a:pPr>
                      <a:r>
                        <a:rPr lang="en-US" sz="1800" b="0" dirty="0">
                          <a:effectLst/>
                        </a:rPr>
                        <a:t>Video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Speech</a:t>
                      </a:r>
                    </a:p>
                    <a:p>
                      <a:pPr marL="0" marR="0">
                        <a:lnSpc>
                          <a:spcPct val="107000"/>
                        </a:lnSpc>
                        <a:spcBef>
                          <a:spcPts val="0"/>
                        </a:spcBef>
                        <a:spcAft>
                          <a:spcPts val="0"/>
                        </a:spcAft>
                      </a:pPr>
                      <a:r>
                        <a:rPr lang="en-US" sz="1800" dirty="0">
                          <a:effectLst/>
                        </a:rPr>
                        <a:t>Custom Speech Service</a:t>
                      </a:r>
                    </a:p>
                    <a:p>
                      <a:pPr marL="0" marR="0">
                        <a:lnSpc>
                          <a:spcPct val="107000"/>
                        </a:lnSpc>
                        <a:spcBef>
                          <a:spcPts val="0"/>
                        </a:spcBef>
                        <a:spcAft>
                          <a:spcPts val="0"/>
                        </a:spcAft>
                      </a:pPr>
                      <a:r>
                        <a:rPr lang="en-US" sz="1800" dirty="0">
                          <a:effectLst/>
                        </a:rPr>
                        <a:t>Speaker Recognition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Bing Spell Check</a:t>
                      </a:r>
                    </a:p>
                    <a:p>
                      <a:pPr marL="0" marR="0">
                        <a:lnSpc>
                          <a:spcPct val="107000"/>
                        </a:lnSpc>
                        <a:spcBef>
                          <a:spcPts val="0"/>
                        </a:spcBef>
                        <a:spcAft>
                          <a:spcPts val="0"/>
                        </a:spcAft>
                      </a:pPr>
                      <a:r>
                        <a:rPr lang="en-US" sz="1800">
                          <a:effectLst/>
                        </a:rPr>
                        <a:t>Language Understanding</a:t>
                      </a:r>
                    </a:p>
                    <a:p>
                      <a:pPr marL="0" marR="0">
                        <a:lnSpc>
                          <a:spcPct val="107000"/>
                        </a:lnSpc>
                        <a:spcBef>
                          <a:spcPts val="0"/>
                        </a:spcBef>
                        <a:spcAft>
                          <a:spcPts val="0"/>
                        </a:spcAft>
                      </a:pPr>
                      <a:r>
                        <a:rPr lang="en-US" sz="1800">
                          <a:effectLst/>
                        </a:rPr>
                        <a:t>Linguistic Analysis</a:t>
                      </a:r>
                    </a:p>
                    <a:p>
                      <a:pPr marL="0" marR="0">
                        <a:lnSpc>
                          <a:spcPct val="107000"/>
                        </a:lnSpc>
                        <a:spcBef>
                          <a:spcPts val="0"/>
                        </a:spcBef>
                        <a:spcAft>
                          <a:spcPts val="0"/>
                        </a:spcAft>
                      </a:pPr>
                      <a:r>
                        <a:rPr lang="en-US" sz="1800">
                          <a:effectLst/>
                        </a:rPr>
                        <a:t>Text Analytics</a:t>
                      </a:r>
                    </a:p>
                    <a:p>
                      <a:pPr marL="0" marR="0">
                        <a:lnSpc>
                          <a:spcPct val="107000"/>
                        </a:lnSpc>
                        <a:spcBef>
                          <a:spcPts val="0"/>
                        </a:spcBef>
                        <a:spcAft>
                          <a:spcPts val="0"/>
                        </a:spcAft>
                      </a:pPr>
                      <a:r>
                        <a:rPr lang="en-US" sz="1800">
                          <a:effectLst/>
                        </a:rPr>
                        <a:t>Translator</a:t>
                      </a:r>
                    </a:p>
                    <a:p>
                      <a:pPr marL="0" marR="0">
                        <a:lnSpc>
                          <a:spcPct val="107000"/>
                        </a:lnSpc>
                        <a:spcBef>
                          <a:spcPts val="0"/>
                        </a:spcBef>
                        <a:spcAft>
                          <a:spcPts val="0"/>
                        </a:spcAft>
                      </a:pPr>
                      <a:r>
                        <a:rPr lang="en-US" sz="1800">
                          <a:effectLst/>
                        </a:rPr>
                        <a:t>WebLM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Academic</a:t>
                      </a:r>
                    </a:p>
                    <a:p>
                      <a:pPr marL="0" marR="0">
                        <a:lnSpc>
                          <a:spcPct val="107000"/>
                        </a:lnSpc>
                        <a:spcBef>
                          <a:spcPts val="0"/>
                        </a:spcBef>
                        <a:spcAft>
                          <a:spcPts val="0"/>
                        </a:spcAft>
                      </a:pPr>
                      <a:r>
                        <a:rPr lang="en-US" sz="1800">
                          <a:effectLst/>
                        </a:rPr>
                        <a:t>Entity Linking</a:t>
                      </a:r>
                    </a:p>
                    <a:p>
                      <a:pPr marL="0" marR="0">
                        <a:lnSpc>
                          <a:spcPct val="107000"/>
                        </a:lnSpc>
                        <a:spcBef>
                          <a:spcPts val="0"/>
                        </a:spcBef>
                        <a:spcAft>
                          <a:spcPts val="0"/>
                        </a:spcAft>
                      </a:pPr>
                      <a:r>
                        <a:rPr lang="en-US" sz="1800">
                          <a:effectLst/>
                        </a:rPr>
                        <a:t>Knowledge Exploration</a:t>
                      </a:r>
                    </a:p>
                    <a:p>
                      <a:pPr marL="0" marR="0">
                        <a:lnSpc>
                          <a:spcPct val="107000"/>
                        </a:lnSpc>
                        <a:spcBef>
                          <a:spcPts val="0"/>
                        </a:spcBef>
                        <a:spcAft>
                          <a:spcPts val="0"/>
                        </a:spcAft>
                      </a:pPr>
                      <a:r>
                        <a:rPr lang="en-US" sz="1800">
                          <a:effectLst/>
                        </a:rPr>
                        <a:t>QnA Maker</a:t>
                      </a:r>
                    </a:p>
                    <a:p>
                      <a:pPr marL="0" marR="0">
                        <a:lnSpc>
                          <a:spcPct val="107000"/>
                        </a:lnSpc>
                        <a:spcBef>
                          <a:spcPts val="0"/>
                        </a:spcBef>
                        <a:spcAft>
                          <a:spcPts val="0"/>
                        </a:spcAft>
                      </a:pPr>
                      <a:r>
                        <a:rPr lang="en-US" sz="1800">
                          <a:effectLst/>
                        </a:rPr>
                        <a:t>Recommendations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Autosuggest</a:t>
                      </a:r>
                    </a:p>
                    <a:p>
                      <a:pPr marL="0" marR="0">
                        <a:lnSpc>
                          <a:spcPct val="107000"/>
                        </a:lnSpc>
                        <a:spcBef>
                          <a:spcPts val="0"/>
                        </a:spcBef>
                        <a:spcAft>
                          <a:spcPts val="0"/>
                        </a:spcAft>
                      </a:pPr>
                      <a:r>
                        <a:rPr lang="en-US" sz="1800" dirty="0">
                          <a:effectLst/>
                        </a:rPr>
                        <a:t>Bing Image Search</a:t>
                      </a:r>
                    </a:p>
                    <a:p>
                      <a:pPr marL="0" marR="0">
                        <a:lnSpc>
                          <a:spcPct val="107000"/>
                        </a:lnSpc>
                        <a:spcBef>
                          <a:spcPts val="0"/>
                        </a:spcBef>
                        <a:spcAft>
                          <a:spcPts val="0"/>
                        </a:spcAft>
                      </a:pPr>
                      <a:r>
                        <a:rPr lang="en-US" sz="1800" dirty="0">
                          <a:effectLst/>
                        </a:rPr>
                        <a:t>Bing News Search</a:t>
                      </a:r>
                    </a:p>
                    <a:p>
                      <a:pPr marL="0" marR="0">
                        <a:lnSpc>
                          <a:spcPct val="107000"/>
                        </a:lnSpc>
                        <a:spcBef>
                          <a:spcPts val="0"/>
                        </a:spcBef>
                        <a:spcAft>
                          <a:spcPts val="0"/>
                        </a:spcAft>
                      </a:pPr>
                      <a:r>
                        <a:rPr lang="en-US" sz="1800" dirty="0">
                          <a:effectLst/>
                        </a:rPr>
                        <a:t>Bing Video Search</a:t>
                      </a:r>
                    </a:p>
                    <a:p>
                      <a:pPr marL="0" marR="0">
                        <a:lnSpc>
                          <a:spcPct val="107000"/>
                        </a:lnSpc>
                        <a:spcBef>
                          <a:spcPts val="0"/>
                        </a:spcBef>
                        <a:spcAft>
                          <a:spcPts val="0"/>
                        </a:spcAft>
                      </a:pPr>
                      <a:r>
                        <a:rPr lang="en-US" sz="1800" dirty="0">
                          <a:effectLst/>
                        </a:rPr>
                        <a:t>Bing Web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768089"/>
                  </a:ext>
                </a:extLst>
              </a:tr>
            </a:tbl>
          </a:graphicData>
        </a:graphic>
      </p:graphicFrame>
    </p:spTree>
    <p:extLst>
      <p:ext uri="{BB962C8B-B14F-4D97-AF65-F5344CB8AC3E}">
        <p14:creationId xmlns:p14="http://schemas.microsoft.com/office/powerpoint/2010/main" val="298240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Demonstrated</a:t>
            </a:r>
          </a:p>
        </p:txBody>
      </p:sp>
      <p:sp>
        <p:nvSpPr>
          <p:cNvPr id="3" name="Content Placeholder 2"/>
          <p:cNvSpPr>
            <a:spLocks noGrp="1"/>
          </p:cNvSpPr>
          <p:nvPr>
            <p:ph idx="1"/>
          </p:nvPr>
        </p:nvSpPr>
        <p:spPr/>
        <p:txBody>
          <a:bodyPr/>
          <a:lstStyle/>
          <a:p>
            <a:pPr marL="514350" indent="-514350">
              <a:buFont typeface="+mj-lt"/>
              <a:buAutoNum type="arabicPeriod"/>
            </a:pPr>
            <a:r>
              <a:rPr lang="en-US" dirty="0"/>
              <a:t>Speech – Speech To Text &amp; Text To Speech</a:t>
            </a:r>
          </a:p>
          <a:p>
            <a:pPr marL="514350" indent="-514350">
              <a:buFont typeface="+mj-lt"/>
              <a:buAutoNum type="arabicPeriod"/>
            </a:pPr>
            <a:r>
              <a:rPr lang="en-US" dirty="0"/>
              <a:t>Search – Bing Image Search</a:t>
            </a:r>
          </a:p>
          <a:p>
            <a:pPr marL="514350" indent="-514350">
              <a:buFont typeface="+mj-lt"/>
              <a:buAutoNum type="arabicPeriod"/>
            </a:pPr>
            <a:r>
              <a:rPr lang="en-US" dirty="0"/>
              <a:t>Language – Linguistic Analysis</a:t>
            </a:r>
          </a:p>
          <a:p>
            <a:pPr marL="514350" indent="-514350">
              <a:buFont typeface="+mj-lt"/>
              <a:buAutoNum type="arabicPeriod"/>
            </a:pPr>
            <a:r>
              <a:rPr lang="en-US" dirty="0"/>
              <a:t>Vision – Facial Emotion</a:t>
            </a:r>
          </a:p>
          <a:p>
            <a:pPr marL="514350" indent="-514350">
              <a:buFont typeface="+mj-lt"/>
              <a:buAutoNum type="arabicPeriod"/>
            </a:pPr>
            <a:r>
              <a:rPr lang="en-US" dirty="0"/>
              <a:t>Knowledge – </a:t>
            </a:r>
            <a:r>
              <a:rPr lang="en-US" dirty="0" err="1"/>
              <a:t>QnA</a:t>
            </a:r>
            <a:r>
              <a:rPr lang="en-US" dirty="0"/>
              <a:t> (bot) maker</a:t>
            </a:r>
          </a:p>
          <a:p>
            <a:pPr marL="514350" indent="-514350">
              <a:buFont typeface="+mj-lt"/>
              <a:buAutoNum type="arabicPeriod"/>
            </a:pPr>
            <a:r>
              <a:rPr lang="en-US" dirty="0"/>
              <a:t>Language – LUIS</a:t>
            </a:r>
          </a:p>
          <a:p>
            <a:endParaRPr lang="en-US" dirty="0"/>
          </a:p>
        </p:txBody>
      </p:sp>
    </p:spTree>
    <p:extLst>
      <p:ext uri="{BB962C8B-B14F-4D97-AF65-F5344CB8AC3E}">
        <p14:creationId xmlns:p14="http://schemas.microsoft.com/office/powerpoint/2010/main" val="127719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Researcher Solution</a:t>
            </a:r>
          </a:p>
        </p:txBody>
      </p:sp>
      <p:grpSp>
        <p:nvGrpSpPr>
          <p:cNvPr id="4" name="Group 3"/>
          <p:cNvGrpSpPr/>
          <p:nvPr/>
        </p:nvGrpSpPr>
        <p:grpSpPr>
          <a:xfrm>
            <a:off x="774090" y="1838570"/>
            <a:ext cx="2388501" cy="955400"/>
            <a:chOff x="2683" y="144210"/>
            <a:chExt cx="2388501" cy="955400"/>
          </a:xfrm>
        </p:grpSpPr>
        <p:sp>
          <p:nvSpPr>
            <p:cNvPr id="5" name="Arrow: Chevron 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p:grpSpPr>
        <p:sp>
          <p:nvSpPr>
            <p:cNvPr id="8" name="Arrow: Chevron 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p:grpSpPr>
        <p:sp>
          <p:nvSpPr>
            <p:cNvPr id="11" name="Arrow: Chevron 1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p:grpSpPr>
        <p:sp>
          <p:nvSpPr>
            <p:cNvPr id="14" name="Arrow: Chevron 1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p:grpSpPr>
        <p:sp>
          <p:nvSpPr>
            <p:cNvPr id="20" name="Arrow: Chevron 1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p:grpSpPr>
        <p:sp>
          <p:nvSpPr>
            <p:cNvPr id="26" name="Arrow: Chevron 2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p:grpSpPr>
        <p:sp>
          <p:nvSpPr>
            <p:cNvPr id="29" name="Arrow: Chevron 2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p:grpSpPr>
        <p:sp>
          <p:nvSpPr>
            <p:cNvPr id="35" name="Arrow: Chevron 3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p:grpSpPr>
        <p:sp>
          <p:nvSpPr>
            <p:cNvPr id="41" name="Arrow: Chevron 4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p:grpSpPr>
        <p:sp>
          <p:nvSpPr>
            <p:cNvPr id="44" name="Arrow: Chevron 4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118963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 Speech To Text</a:t>
            </a:r>
          </a:p>
        </p:txBody>
      </p:sp>
      <p:grpSp>
        <p:nvGrpSpPr>
          <p:cNvPr id="4" name="Group 3"/>
          <p:cNvGrpSpPr/>
          <p:nvPr/>
        </p:nvGrpSpPr>
        <p:grpSpPr>
          <a:xfrm>
            <a:off x="774090" y="1838570"/>
            <a:ext cx="2388501" cy="955400"/>
            <a:chOff x="2683" y="144210"/>
            <a:chExt cx="2388501" cy="955400"/>
          </a:xfrm>
          <a:solidFill>
            <a:srgbClr val="00B050"/>
          </a:solidFill>
        </p:grpSpPr>
        <p:sp>
          <p:nvSpPr>
            <p:cNvPr id="5" name="Arrow: Chevron 4"/>
            <p:cNvSpPr/>
            <p:nvPr/>
          </p:nvSpPr>
          <p:spPr>
            <a:xfrm>
              <a:off x="2683" y="144210"/>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p:grpSpPr>
        <p:sp>
          <p:nvSpPr>
            <p:cNvPr id="8" name="Arrow: Chevron 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p:grpSpPr>
        <p:sp>
          <p:nvSpPr>
            <p:cNvPr id="11" name="Arrow: Chevron 1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p:grpSpPr>
        <p:sp>
          <p:nvSpPr>
            <p:cNvPr id="14" name="Arrow: Chevron 1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a:solidFill>
            <a:srgbClr val="00B050"/>
          </a:solidFill>
        </p:grpSpPr>
        <p:sp>
          <p:nvSpPr>
            <p:cNvPr id="17" name="Arrow: Chevron 16"/>
            <p:cNvSpPr/>
            <p:nvPr/>
          </p:nvSpPr>
          <p:spPr>
            <a:xfrm>
              <a:off x="8601289"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a:solidFill>
            <a:srgbClr val="00B050"/>
          </a:solidFill>
        </p:grpSpPr>
        <p:sp>
          <p:nvSpPr>
            <p:cNvPr id="20" name="Arrow: Chevron 19"/>
            <p:cNvSpPr/>
            <p:nvPr/>
          </p:nvSpPr>
          <p:spPr>
            <a:xfrm>
              <a:off x="2683"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p:grpSpPr>
        <p:sp>
          <p:nvSpPr>
            <p:cNvPr id="26" name="Arrow: Chevron 2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p:grpSpPr>
        <p:sp>
          <p:nvSpPr>
            <p:cNvPr id="29" name="Arrow: Chevron 2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a:solidFill>
            <a:srgbClr val="00B050"/>
          </a:solidFill>
        </p:grpSpPr>
        <p:sp>
          <p:nvSpPr>
            <p:cNvPr id="32" name="Arrow: Chevron 31"/>
            <p:cNvSpPr/>
            <p:nvPr/>
          </p:nvSpPr>
          <p:spPr>
            <a:xfrm>
              <a:off x="8601289"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a:solidFill>
            <a:srgbClr val="00B050"/>
          </a:solidFill>
        </p:grpSpPr>
        <p:sp>
          <p:nvSpPr>
            <p:cNvPr id="35" name="Arrow: Chevron 34"/>
            <p:cNvSpPr/>
            <p:nvPr/>
          </p:nvSpPr>
          <p:spPr>
            <a:xfrm>
              <a:off x="2683" y="130758"/>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p:grpSpPr>
        <p:sp>
          <p:nvSpPr>
            <p:cNvPr id="41" name="Arrow: Chevron 4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p:grpSpPr>
        <p:sp>
          <p:nvSpPr>
            <p:cNvPr id="44" name="Arrow: Chevron 4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a:solidFill>
            <a:srgbClr val="00B050"/>
          </a:solidFill>
        </p:grpSpPr>
        <p:sp>
          <p:nvSpPr>
            <p:cNvPr id="47" name="Arrow: Chevron 46"/>
            <p:cNvSpPr/>
            <p:nvPr/>
          </p:nvSpPr>
          <p:spPr>
            <a:xfrm>
              <a:off x="8601289"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300807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Speech to text and back again</a:t>
            </a:r>
          </a:p>
        </p:txBody>
      </p:sp>
    </p:spTree>
    <p:extLst>
      <p:ext uri="{BB962C8B-B14F-4D97-AF65-F5344CB8AC3E}">
        <p14:creationId xmlns:p14="http://schemas.microsoft.com/office/powerpoint/2010/main" val="359347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 Bing Image Search</a:t>
            </a:r>
          </a:p>
        </p:txBody>
      </p:sp>
      <p:grpSp>
        <p:nvGrpSpPr>
          <p:cNvPr id="4" name="Group 3"/>
          <p:cNvGrpSpPr/>
          <p:nvPr/>
        </p:nvGrpSpPr>
        <p:grpSpPr>
          <a:xfrm>
            <a:off x="774090" y="1838570"/>
            <a:ext cx="2388501" cy="955400"/>
            <a:chOff x="2683" y="144210"/>
            <a:chExt cx="2388501" cy="955400"/>
          </a:xfrm>
        </p:grpSpPr>
        <p:sp>
          <p:nvSpPr>
            <p:cNvPr id="5" name="Arrow: Chevron 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p:grpSpPr>
        <p:sp>
          <p:nvSpPr>
            <p:cNvPr id="8" name="Arrow: Chevron 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a:solidFill>
            <a:srgbClr val="00B050"/>
          </a:solidFill>
        </p:grpSpPr>
        <p:sp>
          <p:nvSpPr>
            <p:cNvPr id="11" name="Arrow: Chevron 10"/>
            <p:cNvSpPr/>
            <p:nvPr/>
          </p:nvSpPr>
          <p:spPr>
            <a:xfrm>
              <a:off x="4301986"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p:grpSpPr>
        <p:sp>
          <p:nvSpPr>
            <p:cNvPr id="14" name="Arrow: Chevron 1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p:grpSpPr>
        <p:sp>
          <p:nvSpPr>
            <p:cNvPr id="20" name="Arrow: Chevron 1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a:solidFill>
            <a:srgbClr val="00B050"/>
          </a:solidFill>
        </p:grpSpPr>
        <p:sp>
          <p:nvSpPr>
            <p:cNvPr id="26" name="Arrow: Chevron 25"/>
            <p:cNvSpPr/>
            <p:nvPr/>
          </p:nvSpPr>
          <p:spPr>
            <a:xfrm>
              <a:off x="4301986"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p:grpSpPr>
        <p:sp>
          <p:nvSpPr>
            <p:cNvPr id="29" name="Arrow: Chevron 2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p:grpSpPr>
        <p:sp>
          <p:nvSpPr>
            <p:cNvPr id="35" name="Arrow: Chevron 3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a:solidFill>
            <a:srgbClr val="00B050"/>
          </a:solidFill>
        </p:grpSpPr>
        <p:sp>
          <p:nvSpPr>
            <p:cNvPr id="41" name="Arrow: Chevron 40"/>
            <p:cNvSpPr/>
            <p:nvPr/>
          </p:nvSpPr>
          <p:spPr>
            <a:xfrm>
              <a:off x="4301986"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p:grpSpPr>
        <p:sp>
          <p:nvSpPr>
            <p:cNvPr id="44" name="Arrow: Chevron 4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271101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Bing Image Search</a:t>
            </a:r>
          </a:p>
        </p:txBody>
      </p:sp>
    </p:spTree>
    <p:extLst>
      <p:ext uri="{BB962C8B-B14F-4D97-AF65-F5344CB8AC3E}">
        <p14:creationId xmlns:p14="http://schemas.microsoft.com/office/powerpoint/2010/main" val="311281197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12246</TotalTime>
  <Words>1248</Words>
  <Application>Microsoft Office PowerPoint</Application>
  <PresentationFormat>Widescreen</PresentationFormat>
  <Paragraphs>201</Paragraphs>
  <Slides>19</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Consolas</vt:lpstr>
      <vt:lpstr>Lucida Console</vt:lpstr>
      <vt:lpstr>Segoe UI</vt:lpstr>
      <vt:lpstr>Segoe UI Light</vt:lpstr>
      <vt:lpstr>Segoe UI Semibold</vt:lpstr>
      <vt:lpstr>Times New Roman</vt:lpstr>
      <vt:lpstr>Wingdings</vt:lpstr>
      <vt:lpstr>Office Theme</vt:lpstr>
      <vt:lpstr>1_MS1444_Windows Azure Template 16x9_r08a</vt:lpstr>
      <vt:lpstr>Exploring Cognitive Services</vt:lpstr>
      <vt:lpstr>What are Cognitive Services?</vt:lpstr>
      <vt:lpstr>The Cognitive Services</vt:lpstr>
      <vt:lpstr>Services Demonstrated</vt:lpstr>
      <vt:lpstr>Researcher Solution</vt:lpstr>
      <vt:lpstr>Speech – Speech To Text</vt:lpstr>
      <vt:lpstr>Demo</vt:lpstr>
      <vt:lpstr>Search – Bing Image Search</vt:lpstr>
      <vt:lpstr>Demo</vt:lpstr>
      <vt:lpstr>Language – Linguistic Analysis</vt:lpstr>
      <vt:lpstr>Demo</vt:lpstr>
      <vt:lpstr>Vision – Facial Emotion</vt:lpstr>
      <vt:lpstr>Demo</vt:lpstr>
      <vt:lpstr>Knowledge – QnA (bot) maker</vt:lpstr>
      <vt:lpstr>Demo</vt:lpstr>
      <vt:lpstr>Language - LUIS</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331</cp:revision>
  <dcterms:created xsi:type="dcterms:W3CDTF">2016-04-21T18:51:19Z</dcterms:created>
  <dcterms:modified xsi:type="dcterms:W3CDTF">2017-05-08T14:17:17Z</dcterms:modified>
</cp:coreProperties>
</file>