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sldIdLst>
    <p:sldId id="256" r:id="rId3"/>
    <p:sldId id="376" r:id="rId4"/>
    <p:sldId id="373" r:id="rId5"/>
    <p:sldId id="346" r:id="rId6"/>
    <p:sldId id="377" r:id="rId7"/>
    <p:sldId id="378" r:id="rId8"/>
    <p:sldId id="384" r:id="rId9"/>
    <p:sldId id="375" r:id="rId10"/>
    <p:sldId id="379" r:id="rId11"/>
    <p:sldId id="381" r:id="rId12"/>
    <p:sldId id="351" r:id="rId13"/>
    <p:sldId id="374" r:id="rId14"/>
    <p:sldId id="383" r:id="rId15"/>
    <p:sldId id="352" r:id="rId16"/>
    <p:sldId id="366" r:id="rId17"/>
    <p:sldId id="350"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95D1"/>
    <a:srgbClr val="7F7F7F"/>
    <a:srgbClr val="235888"/>
    <a:srgbClr val="000000"/>
    <a:srgbClr val="4472C4"/>
    <a:srgbClr val="286498"/>
    <a:srgbClr val="A6A6A6"/>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68602" autoAdjust="0"/>
  </p:normalViewPr>
  <p:slideViewPr>
    <p:cSldViewPr snapToGrid="0">
      <p:cViewPr varScale="1">
        <p:scale>
          <a:sx n="71" d="100"/>
          <a:sy n="71" d="100"/>
        </p:scale>
        <p:origin x="384" y="30"/>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5/9/2017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provides the bot framework to help get started very quickly with bot development.</a:t>
            </a:r>
          </a:p>
          <a:p>
            <a:r>
              <a:rPr lang="en-US" b="1" dirty="0"/>
              <a:t>CLICK – SDK for .NET</a:t>
            </a:r>
          </a:p>
          <a:p>
            <a:r>
              <a:rPr lang="en-US" dirty="0"/>
              <a:t>Using the Bot Framework SDK for .NET, you can built a bot that runs in the ASP.NET framework.  It can run on your machine or be hosted in the cloud.</a:t>
            </a:r>
          </a:p>
          <a:p>
            <a:r>
              <a:rPr lang="en-US" b="1" dirty="0"/>
              <a:t>CLICK – SDK for node.js</a:t>
            </a:r>
          </a:p>
          <a:p>
            <a:r>
              <a:rPr lang="en-US" dirty="0"/>
              <a:t>Equally there’s an SDK for node.js too, so you can host your bot in either of these frameworks to suit your skillset.</a:t>
            </a:r>
          </a:p>
          <a:p>
            <a:r>
              <a:rPr lang="en-US" b="1" dirty="0"/>
              <a:t>CLICK – Emulator</a:t>
            </a:r>
          </a:p>
          <a:p>
            <a:r>
              <a:rPr lang="en-US" dirty="0"/>
              <a:t>The Emulator is a tool which connects to your locally or cloud-hosted bot, providing a basic channel in which you can test your bot without it even needing to be registered.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 Azure hosting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are ready to publish your bot, Azure provides a highly available and scalable option for hosting, starting with free tiers.  You can host both .NET and node.js bots there.</a:t>
            </a:r>
          </a:p>
          <a:p>
            <a:r>
              <a:rPr lang="en-US" b="1" dirty="0"/>
              <a:t>CLICK – Registration portal</a:t>
            </a:r>
          </a:p>
          <a:p>
            <a:r>
              <a:rPr lang="en-US" dirty="0"/>
              <a:t>When you’re ready to present your bot to the world, you go to the registration portal where you declare your bot with a unique name and register the cloud-based end-point to which you published your bot.  You also decide which channels will be available for users to use the bot.</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76146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1.2</a:t>
            </a:r>
          </a:p>
          <a:p>
            <a:r>
              <a:rPr lang="en-US" dirty="0"/>
              <a:t>So let’s see how a basic bot can be created and also how that code looks in node.js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625519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you bot to adeptly handle natural language for users, the entered text needs to be processed to derive some semantic and/or structured elements.</a:t>
            </a:r>
          </a:p>
          <a:p>
            <a:r>
              <a:rPr lang="en-US" dirty="0"/>
              <a:t>Cognitive Services, with free tiers available for many services, can help bring substance to the bot’s ability to process input.</a:t>
            </a:r>
          </a:p>
          <a:p>
            <a:r>
              <a:rPr lang="en-US" dirty="0"/>
              <a:t>For example, users may upload images and the Vision APIs may provide information about faces, expressions, emotions, age, etc.  </a:t>
            </a:r>
          </a:p>
          <a:p>
            <a:r>
              <a:rPr lang="en-US" dirty="0"/>
              <a:t>The Speech Recognition APIs may allow uploaded speech to be recognized and used in a conversation.  </a:t>
            </a:r>
          </a:p>
          <a:p>
            <a:r>
              <a:rPr lang="en-US" dirty="0"/>
              <a:t>The Language APIs provide a wealth of services that are great for bot use.  </a:t>
            </a:r>
          </a:p>
          <a:p>
            <a:r>
              <a:rPr lang="en-US" dirty="0"/>
              <a:t>The Knowledge APIs can be used to bring real-world knowledge into structured focus while interacting with a bot.</a:t>
            </a:r>
          </a:p>
          <a:p>
            <a:r>
              <a:rPr lang="en-US" dirty="0"/>
              <a:t>The Search APIs provide useful assets to return to the user.</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86572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LUIS is typically a key Cognitive Service used with bots.</a:t>
            </a:r>
          </a:p>
          <a:p>
            <a:r>
              <a:rPr lang="en-US" b="1" dirty="0"/>
              <a:t>CLICK – Language Understanding Intelligence Service</a:t>
            </a:r>
          </a:p>
          <a:p>
            <a:r>
              <a:rPr lang="en-US" dirty="0"/>
              <a:t>LUIS is the Language Understanding Intelligence Service.  It lives in the cloud and is usually called by the code you create with the Bot Framework SDK.  It gives the bot the ability to determine or discern the intent of the user in provided text.</a:t>
            </a:r>
          </a:p>
          <a:p>
            <a:r>
              <a:rPr lang="en-US" b="1" dirty="0"/>
              <a:t>CLICK – Intents &amp; Entities</a:t>
            </a:r>
          </a:p>
          <a:p>
            <a:r>
              <a:rPr lang="en-US" dirty="0"/>
              <a:t>LUIS is set up to understand a number of intents that make sense </a:t>
            </a:r>
            <a:r>
              <a:rPr lang="en-US" dirty="0" err="1"/>
              <a:t>arouhd</a:t>
            </a:r>
            <a:r>
              <a:rPr lang="en-US" dirty="0"/>
              <a:t> what bot can do in terms of the user wanting to get information or perform actions.  Embedded within a phrase that carries an intent. there cam also be specific parameters or entities (often </a:t>
            </a:r>
            <a:r>
              <a:rPr lang="en-US" dirty="0" err="1"/>
              <a:t>nounds</a:t>
            </a:r>
            <a:r>
              <a:rPr lang="en-US" dirty="0"/>
              <a:t>) that are useful to extract.</a:t>
            </a:r>
          </a:p>
          <a:p>
            <a:r>
              <a:rPr lang="en-US" b="1" dirty="0"/>
              <a:t>CLICK – Intents trained</a:t>
            </a:r>
          </a:p>
          <a:p>
            <a:r>
              <a:rPr lang="en-US" dirty="0"/>
              <a:t>Intents in LUIS are built by training LUIS with a number of “Utterances”.  </a:t>
            </a:r>
          </a:p>
          <a:p>
            <a:r>
              <a:rPr lang="en-US" b="1" dirty="0"/>
              <a:t>CLICK – Determine intent</a:t>
            </a:r>
          </a:p>
          <a:p>
            <a:r>
              <a:rPr lang="en-US" dirty="0"/>
              <a:t>After training, LUIS can determine with a good degree of confidence which other similar phrases are also conveying the same intent.</a:t>
            </a:r>
          </a:p>
          <a:p>
            <a:r>
              <a:rPr lang="en-US" b="1" dirty="0"/>
              <a:t>CLICK – Intent &amp; Entities provided</a:t>
            </a:r>
          </a:p>
          <a:p>
            <a:r>
              <a:rPr lang="en-US" dirty="0"/>
              <a:t>The discerned intent is provided to the application along with any entities which have been declared within training utterances.</a:t>
            </a:r>
          </a:p>
          <a:p>
            <a:r>
              <a:rPr lang="en-US" b="1" dirty="0"/>
              <a:t>CLICK – Stats &amp; Manual guiding</a:t>
            </a:r>
          </a:p>
          <a:p>
            <a:r>
              <a:rPr lang="en-US" dirty="0"/>
              <a:t>You can keep track of which intents have been determined over time.  There’s also the option to help guide the system on certain utterances for which the intent is not clear.</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026391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1.3</a:t>
            </a:r>
          </a:p>
          <a:p>
            <a:r>
              <a:rPr lang="en-US" dirty="0"/>
              <a:t>So let’s see a demo of a bot which uses several Cognitive Services.</a:t>
            </a:r>
          </a:p>
          <a:p>
            <a:r>
              <a:rPr lang="en-US" dirty="0"/>
              <a:t>The scenario is a proofing tool for business that can be used to check various language aspects of sentences.  It could in practice be extended to work on web pages or documents.</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7011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that messaging is a dominant player in communications for both consumers and business and that businesses are expecting this to increase.</a:t>
            </a:r>
          </a:p>
          <a:p>
            <a:r>
              <a:rPr lang="en-US" dirty="0"/>
              <a:t>There are clear benefits for many businesses implementing bots</a:t>
            </a:r>
          </a:p>
          <a:p>
            <a:r>
              <a:rPr lang="en-US" dirty="0"/>
              <a:t>The Bot Framework enables a bot to be built in popular languages and hosted in many places.  The bot can operate and appear in many different channels.</a:t>
            </a:r>
          </a:p>
          <a:p>
            <a:r>
              <a:rPr lang="en-US" dirty="0"/>
              <a:t>Cognitive Services bring significant capabilities to bots and LUIS is a key service for determining the intent of the user.</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679873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from BI Intelligence, Portico Research, shows the number of social networking users and the number of messaging app users from the big 4 apps from the respective categories.</a:t>
            </a:r>
          </a:p>
          <a:p>
            <a:r>
              <a:rPr lang="en-US" dirty="0"/>
              <a:t>First, let’s note the scale on the right.  We are talking 2.5 to 3 Billion users.</a:t>
            </a:r>
          </a:p>
          <a:p>
            <a:r>
              <a:rPr lang="en-US" dirty="0"/>
              <a:t>Note the timeline on the bottom with quarters and years.</a:t>
            </a:r>
          </a:p>
          <a:p>
            <a:r>
              <a:rPr lang="en-US" dirty="0"/>
              <a:t>You can see that in Q1 2015, the number of users on the top 4 messaging apps started to exceed the number of users on the top 4 social networking apps, and that continued upward into Q2 and Q3.</a:t>
            </a:r>
          </a:p>
          <a:p>
            <a:r>
              <a:rPr lang="en-US" dirty="0"/>
              <a:t>Now those messaging apps may be related to the social sites, but it’s clear that messaging is king.</a:t>
            </a:r>
          </a:p>
          <a:p>
            <a:r>
              <a:rPr lang="en-US" dirty="0"/>
              <a:t>Messaging is where the users are.</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9693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bots are so popular should we use a bot for everything?</a:t>
            </a:r>
          </a:p>
          <a:p>
            <a:r>
              <a:rPr lang="en-US" dirty="0"/>
              <a:t>Well, first of all, bots are not the right substitute for straight search queries</a:t>
            </a:r>
          </a:p>
          <a:p>
            <a:r>
              <a:rPr lang="en-US" b="1" dirty="0"/>
              <a:t>CLICK – Not basic search</a:t>
            </a:r>
          </a:p>
          <a:p>
            <a:r>
              <a:rPr lang="en-US" dirty="0"/>
              <a:t>Bots aren’t intended to provide straight search results.  Your search engine or tool is still the right way to go for that.</a:t>
            </a:r>
          </a:p>
          <a:p>
            <a:r>
              <a:rPr lang="en-US" b="1" dirty="0"/>
              <a:t>CLICK – Act as agent</a:t>
            </a:r>
          </a:p>
          <a:p>
            <a:r>
              <a:rPr lang="en-US" dirty="0"/>
              <a:t>Bots get information on behalf of the user and present it back to the user in a palatable way. </a:t>
            </a:r>
          </a:p>
          <a:p>
            <a:r>
              <a:rPr lang="en-US" b="1" dirty="0"/>
              <a:t>CLICK – Translate user intent</a:t>
            </a:r>
          </a:p>
          <a:p>
            <a:r>
              <a:rPr lang="en-US" dirty="0"/>
              <a:t>While a search engine accepts queries and provides results, a bot figures out (perhaps through a series of interaction with the user) what the user wants to do or know (doesn’t just do a look up)</a:t>
            </a:r>
          </a:p>
          <a:p>
            <a:r>
              <a:rPr lang="en-US" b="1" dirty="0"/>
              <a:t>CLICK – Combine data from multiple sources</a:t>
            </a:r>
          </a:p>
          <a:p>
            <a:r>
              <a:rPr lang="en-US" dirty="0"/>
              <a:t>As your agent, the bot may go off to different back-end systems to get the result it needs and combine the results.  It may also action things across multiple systems</a:t>
            </a:r>
          </a:p>
          <a:p>
            <a:r>
              <a:rPr lang="en-US" b="1" dirty="0"/>
              <a:t>CLICK – Maintain dialog context</a:t>
            </a:r>
          </a:p>
          <a:p>
            <a:r>
              <a:rPr lang="en-US" dirty="0"/>
              <a:t>Unlike users of a search engine which is largely stateless, a user interacts with a bot which may build up conversation-specific, cross-conversation, and conversation –depth-based state.</a:t>
            </a:r>
          </a:p>
          <a:p>
            <a:r>
              <a:rPr lang="en-US" b="1" dirty="0"/>
              <a:t>CLICK – May exhibit personality</a:t>
            </a:r>
          </a:p>
          <a:p>
            <a:r>
              <a:rPr lang="en-US" dirty="0"/>
              <a:t>As the bot works as an agent, the style (and perhaps timing) of the way it presents things may be perceived as a certain personality.  This may help welcome or endear users to use of the bot.</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81214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1.1</a:t>
            </a:r>
          </a:p>
          <a:p>
            <a:endParaRPr lang="en-US" dirty="0"/>
          </a:p>
          <a:p>
            <a:r>
              <a:rPr lang="en-US" dirty="0"/>
              <a:t>Let’s take a look at a bot in action, connected to Skype</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that people are using messaging apps a lot, and more so than social networking apps now.</a:t>
            </a:r>
          </a:p>
          <a:p>
            <a:r>
              <a:rPr lang="en-US" dirty="0"/>
              <a:t>This is far from being just a consumer-only situation.  </a:t>
            </a:r>
          </a:p>
          <a:p>
            <a:r>
              <a:rPr lang="en-US" b="1" dirty="0"/>
              <a:t>CLICK</a:t>
            </a:r>
          </a:p>
          <a:p>
            <a:r>
              <a:rPr lang="en-US" b="1" dirty="0"/>
              <a:t>READ stat</a:t>
            </a:r>
          </a:p>
          <a:p>
            <a:r>
              <a:rPr lang="en-US" b="0" dirty="0"/>
              <a:t>With so many people having assistant-enabled smart phones, it’s clear that bot use spans consumers and business.  In fact, a large part of what bot assistants do on smartphones, is help people with their work appointments.</a:t>
            </a:r>
          </a:p>
          <a:p>
            <a:r>
              <a:rPr lang="en-US" b="1" dirty="0"/>
              <a:t>CLICK</a:t>
            </a:r>
          </a:p>
          <a:p>
            <a:r>
              <a:rPr lang="en-US" b="1" dirty="0"/>
              <a:t>READ stat</a:t>
            </a:r>
          </a:p>
          <a:p>
            <a:r>
              <a:rPr lang="en-US" b="0" dirty="0"/>
              <a:t>So there’s a large amount of support at the </a:t>
            </a:r>
            <a:r>
              <a:rPr lang="en-US" b="0" dirty="0" err="1"/>
              <a:t>CxO</a:t>
            </a:r>
            <a:r>
              <a:rPr lang="en-US" b="0" dirty="0"/>
              <a:t> level.</a:t>
            </a:r>
          </a:p>
          <a:p>
            <a:r>
              <a:rPr lang="en-US" b="1" dirty="0"/>
              <a:t>CLICK</a:t>
            </a:r>
          </a:p>
          <a:p>
            <a:r>
              <a:rPr lang="en-US" b="1" dirty="0"/>
              <a:t>READ stat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Businesses are explicitly taking on </a:t>
            </a:r>
            <a:r>
              <a:rPr lang="en-US" b="0" dirty="0" err="1"/>
              <a:t>CaaP</a:t>
            </a:r>
            <a:endParaRPr lang="en-US" b="0" dirty="0"/>
          </a:p>
          <a:p>
            <a:r>
              <a:rPr lang="en-US" b="1" dirty="0"/>
              <a:t>CLICK</a:t>
            </a:r>
          </a:p>
          <a:p>
            <a:r>
              <a:rPr lang="en-US" b="1" dirty="0"/>
              <a:t>READ stat</a:t>
            </a:r>
          </a:p>
          <a:p>
            <a:r>
              <a:rPr lang="en-US" b="0" dirty="0"/>
              <a:t>This is pretty quick adoption in the very near future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147896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Engage with generation</a:t>
            </a:r>
          </a:p>
          <a:p>
            <a:r>
              <a:rPr lang="en-US" dirty="0"/>
              <a:t>The ‘chat-generation’ is significant and using bots means you are better placed to engage those users</a:t>
            </a:r>
          </a:p>
          <a:p>
            <a:r>
              <a:rPr lang="en-US" b="1" dirty="0"/>
              <a:t>CLICK – Lowering cost</a:t>
            </a:r>
          </a:p>
          <a:p>
            <a:r>
              <a:rPr lang="en-US" dirty="0"/>
              <a:t>If done well, the user of bots can lower costs for the enterprise and for serving customers</a:t>
            </a:r>
          </a:p>
          <a:p>
            <a:r>
              <a:rPr lang="en-US" b="1" dirty="0"/>
              <a:t>CLICK – Free up resources</a:t>
            </a:r>
          </a:p>
          <a:p>
            <a:r>
              <a:rPr lang="en-US" dirty="0"/>
              <a:t>This doesn’t mean that bots are replacing jobs.  The resources who may have handled queries and routine actions are now free to focus on other more sophisticated and critical tasks.  Perhaps level 1 support becomes a bot, and more people are freed up to work on level 2 support.</a:t>
            </a:r>
          </a:p>
          <a:p>
            <a:r>
              <a:rPr lang="en-US" b="1" dirty="0"/>
              <a:t>CLICK – Connect users</a:t>
            </a:r>
          </a:p>
          <a:p>
            <a:r>
              <a:rPr lang="en-US" dirty="0"/>
              <a:t>A bot may help a user bypass a minefield of information and perform actions directly.  </a:t>
            </a:r>
          </a:p>
          <a:p>
            <a:r>
              <a:rPr lang="en-US" b="1" dirty="0"/>
              <a:t>CLICK – Data navigator</a:t>
            </a:r>
          </a:p>
          <a:p>
            <a:r>
              <a:rPr lang="en-US" dirty="0"/>
              <a:t>Building a context in depth through interaction with a bot, will likely be better than a general website search or filling in a generic 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08775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well is the software industry doing with bot use and development?</a:t>
            </a:r>
          </a:p>
          <a:p>
            <a:r>
              <a:rPr lang="en-US" b="1" dirty="0"/>
              <a:t>CLICK – 800M WeChat</a:t>
            </a:r>
          </a:p>
          <a:p>
            <a:r>
              <a:rPr lang="en-US" dirty="0"/>
              <a:t>There are 800 million active WeChat users each month.  A quarter of those have a credit card linked to their account ready to use.</a:t>
            </a:r>
          </a:p>
          <a:p>
            <a:r>
              <a:rPr lang="en-US" b="1" dirty="0"/>
              <a:t>CLICK – 67,000 Bot Framework users</a:t>
            </a:r>
          </a:p>
          <a:p>
            <a:r>
              <a:rPr lang="en-US" dirty="0"/>
              <a:t>The Microsoft Bot Framework has had 67,000 developers using it.  That’s a lot of interest.</a:t>
            </a:r>
          </a:p>
          <a:p>
            <a:r>
              <a:rPr lang="en-US" b="1" dirty="0"/>
              <a:t>CLICK – 55,000 bot developers on Facebook</a:t>
            </a:r>
          </a:p>
          <a:p>
            <a:r>
              <a:rPr lang="en-US" dirty="0"/>
              <a:t>And…. 55,000 developers doing bot work on Facebook</a:t>
            </a:r>
          </a:p>
          <a:p>
            <a:r>
              <a:rPr lang="en-US" b="1" dirty="0"/>
              <a:t>CLICK – 15,000 skills in Amazon Alexa store</a:t>
            </a:r>
          </a:p>
          <a:p>
            <a:r>
              <a:rPr lang="en-US" dirty="0"/>
              <a:t>15,000 skills have been built for the Amazon Alexa store</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75178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real bots being built to do real things.</a:t>
            </a:r>
          </a:p>
          <a:p>
            <a:r>
              <a:rPr lang="en-US" dirty="0"/>
              <a:t>Here are just a handful.</a:t>
            </a:r>
          </a:p>
          <a:p>
            <a:r>
              <a:rPr lang="en-US" b="1" dirty="0"/>
              <a:t>CLICK – Expedia</a:t>
            </a:r>
          </a:p>
          <a:p>
            <a:r>
              <a:rPr lang="en-US" dirty="0"/>
              <a:t>Expedia, a major player in travel is using a bot through skype to allow users to make hotel bookings directly or manage existing hotel and flight bookings.  The bot can hand-off to a human operator for complex tasks.</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66503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bots in Skype, but they are available in many different channels used by both consumers and business users.</a:t>
            </a:r>
          </a:p>
          <a:p>
            <a:r>
              <a:rPr lang="en-US" dirty="0"/>
              <a:t>It’s very easier to have a bot appear in these different channels.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3304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5/9/2017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5/9/2017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botframework.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microsoft.com/cognitive-services" TargetMode="External"/><Relationship Id="rId4" Type="http://schemas.openxmlformats.org/officeDocument/2006/relationships/hyperlink" Target="https://github.com/Microsoft/BotFramework-WebCha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Conversations as a Platform</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 b="12119"/>
          <a:stretch/>
        </p:blipFill>
        <p:spPr>
          <a:xfrm>
            <a:off x="5120640" y="1904282"/>
            <a:ext cx="6233160" cy="4272681"/>
          </a:xfrm>
          <a:prstGeom prst="rect">
            <a:avLst/>
          </a:prstGeom>
        </p:spPr>
      </p:pic>
      <p:sp>
        <p:nvSpPr>
          <p:cNvPr id="5" name="Title 4"/>
          <p:cNvSpPr>
            <a:spLocks noGrp="1"/>
          </p:cNvSpPr>
          <p:nvPr>
            <p:ph type="title"/>
          </p:nvPr>
        </p:nvSpPr>
        <p:spPr>
          <a:xfrm>
            <a:off x="838200" y="365125"/>
            <a:ext cx="10515600" cy="1325563"/>
          </a:xfrm>
        </p:spPr>
        <p:txBody>
          <a:bodyPr>
            <a:normAutofit/>
          </a:bodyPr>
          <a:lstStyle/>
          <a:p>
            <a:r>
              <a:rPr lang="en-US" dirty="0"/>
              <a:t>The Tools</a:t>
            </a:r>
          </a:p>
        </p:txBody>
      </p:sp>
      <p:sp>
        <p:nvSpPr>
          <p:cNvPr id="7" name="Content Placeholder 6"/>
          <p:cNvSpPr>
            <a:spLocks noGrp="1"/>
          </p:cNvSpPr>
          <p:nvPr>
            <p:ph idx="1"/>
          </p:nvPr>
        </p:nvSpPr>
        <p:spPr>
          <a:xfrm>
            <a:off x="838200" y="1825625"/>
            <a:ext cx="3797807" cy="4351338"/>
          </a:xfrm>
        </p:spPr>
        <p:txBody>
          <a:bodyPr>
            <a:normAutofit/>
          </a:bodyPr>
          <a:lstStyle/>
          <a:p>
            <a:r>
              <a:rPr lang="en-US" sz="2000" dirty="0"/>
              <a:t>Bot Framework SDK for .NET</a:t>
            </a:r>
          </a:p>
          <a:p>
            <a:r>
              <a:rPr lang="en-US" sz="2000" dirty="0"/>
              <a:t>Bot Framework SDK for node.js</a:t>
            </a:r>
          </a:p>
          <a:p>
            <a:r>
              <a:rPr lang="en-US" sz="2000" dirty="0"/>
              <a:t>Emulator</a:t>
            </a:r>
          </a:p>
          <a:p>
            <a:r>
              <a:rPr lang="en-US" sz="2000" dirty="0"/>
              <a:t>Azure (or any website) for hosting</a:t>
            </a:r>
          </a:p>
          <a:p>
            <a:r>
              <a:rPr lang="en-US" sz="2000" dirty="0"/>
              <a:t>Registration portal</a:t>
            </a:r>
          </a:p>
          <a:p>
            <a:pPr marL="0" indent="0">
              <a:buNone/>
            </a:pPr>
            <a:endParaRPr lang="en-US" sz="2000" dirty="0"/>
          </a:p>
        </p:txBody>
      </p:sp>
    </p:spTree>
    <p:extLst>
      <p:ext uri="{BB962C8B-B14F-4D97-AF65-F5344CB8AC3E}">
        <p14:creationId xmlns:p14="http://schemas.microsoft.com/office/powerpoint/2010/main" val="3524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 greeting bot in C# &amp; node.js</a:t>
            </a:r>
          </a:p>
        </p:txBody>
      </p:sp>
    </p:spTree>
    <p:extLst>
      <p:ext uri="{BB962C8B-B14F-4D97-AF65-F5344CB8AC3E}">
        <p14:creationId xmlns:p14="http://schemas.microsoft.com/office/powerpoint/2010/main" val="263665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Cognitive Services</a:t>
            </a:r>
          </a:p>
        </p:txBody>
      </p:sp>
      <p:graphicFrame>
        <p:nvGraphicFramePr>
          <p:cNvPr id="4" name="Table 3"/>
          <p:cNvGraphicFramePr>
            <a:graphicFrameLocks noGrp="1"/>
          </p:cNvGraphicFramePr>
          <p:nvPr>
            <p:extLst>
              <p:ext uri="{D42A27DB-BD31-4B8C-83A1-F6EECF244321}">
                <p14:modId xmlns:p14="http://schemas.microsoft.com/office/powerpoint/2010/main" val="2820748794"/>
              </p:ext>
            </p:extLst>
          </p:nvPr>
        </p:nvGraphicFramePr>
        <p:xfrm>
          <a:off x="838200" y="2098212"/>
          <a:ext cx="10515600" cy="4424861"/>
        </p:xfrm>
        <a:graphic>
          <a:graphicData uri="http://schemas.openxmlformats.org/drawingml/2006/table">
            <a:tbl>
              <a:tblPr firstRow="1" firstCol="1" bandRow="1">
                <a:tableStyleId>{3C2FFA5D-87B4-456A-9821-1D502468CF0F}</a:tableStyleId>
              </a:tblPr>
              <a:tblGrid>
                <a:gridCol w="2103120">
                  <a:extLst>
                    <a:ext uri="{9D8B030D-6E8A-4147-A177-3AD203B41FA5}">
                      <a16:colId xmlns:a16="http://schemas.microsoft.com/office/drawing/2014/main" val="3940820031"/>
                    </a:ext>
                  </a:extLst>
                </a:gridCol>
                <a:gridCol w="2103120">
                  <a:extLst>
                    <a:ext uri="{9D8B030D-6E8A-4147-A177-3AD203B41FA5}">
                      <a16:colId xmlns:a16="http://schemas.microsoft.com/office/drawing/2014/main" val="2473741701"/>
                    </a:ext>
                  </a:extLst>
                </a:gridCol>
                <a:gridCol w="2103120">
                  <a:extLst>
                    <a:ext uri="{9D8B030D-6E8A-4147-A177-3AD203B41FA5}">
                      <a16:colId xmlns:a16="http://schemas.microsoft.com/office/drawing/2014/main" val="3577915863"/>
                    </a:ext>
                  </a:extLst>
                </a:gridCol>
                <a:gridCol w="2103120">
                  <a:extLst>
                    <a:ext uri="{9D8B030D-6E8A-4147-A177-3AD203B41FA5}">
                      <a16:colId xmlns:a16="http://schemas.microsoft.com/office/drawing/2014/main" val="263166337"/>
                    </a:ext>
                  </a:extLst>
                </a:gridCol>
                <a:gridCol w="2103120">
                  <a:extLst>
                    <a:ext uri="{9D8B030D-6E8A-4147-A177-3AD203B41FA5}">
                      <a16:colId xmlns:a16="http://schemas.microsoft.com/office/drawing/2014/main" val="3422494049"/>
                    </a:ext>
                  </a:extLst>
                </a:gridCol>
              </a:tblGrid>
              <a:tr h="424384">
                <a:tc>
                  <a:txBody>
                    <a:bodyPr/>
                    <a:lstStyle/>
                    <a:p>
                      <a:pPr marL="0" marR="0">
                        <a:lnSpc>
                          <a:spcPct val="107000"/>
                        </a:lnSpc>
                        <a:spcBef>
                          <a:spcPts val="0"/>
                        </a:spcBef>
                        <a:spcAft>
                          <a:spcPts val="0"/>
                        </a:spcAft>
                      </a:pPr>
                      <a:r>
                        <a:rPr lang="en-US" sz="1800" dirty="0">
                          <a:solidFill>
                            <a:schemeClr val="tx1"/>
                          </a:solidFill>
                          <a:effectLst/>
                        </a:rPr>
                        <a:t>Vision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Speech</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Language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Knowledge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tx1"/>
                          </a:solidFill>
                          <a:effectLst/>
                        </a:rPr>
                        <a:t>Search</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44725"/>
                  </a:ext>
                </a:extLst>
              </a:tr>
              <a:tr h="4000477">
                <a:tc>
                  <a:txBody>
                    <a:bodyPr/>
                    <a:lstStyle/>
                    <a:p>
                      <a:pPr marL="0" marR="0">
                        <a:lnSpc>
                          <a:spcPct val="107000"/>
                        </a:lnSpc>
                        <a:spcBef>
                          <a:spcPts val="0"/>
                        </a:spcBef>
                        <a:spcAft>
                          <a:spcPts val="0"/>
                        </a:spcAft>
                      </a:pPr>
                      <a:r>
                        <a:rPr lang="en-US" sz="1800" b="0" dirty="0">
                          <a:effectLst/>
                        </a:rPr>
                        <a:t>Computer Vision</a:t>
                      </a:r>
                    </a:p>
                    <a:p>
                      <a:pPr marL="0" marR="0">
                        <a:lnSpc>
                          <a:spcPct val="107000"/>
                        </a:lnSpc>
                        <a:spcBef>
                          <a:spcPts val="0"/>
                        </a:spcBef>
                        <a:spcAft>
                          <a:spcPts val="0"/>
                        </a:spcAft>
                      </a:pPr>
                      <a:r>
                        <a:rPr lang="en-US" sz="1800" b="0" dirty="0">
                          <a:effectLst/>
                        </a:rPr>
                        <a:t>Content Moderator</a:t>
                      </a:r>
                    </a:p>
                    <a:p>
                      <a:pPr marL="0" marR="0">
                        <a:lnSpc>
                          <a:spcPct val="107000"/>
                        </a:lnSpc>
                        <a:spcBef>
                          <a:spcPts val="0"/>
                        </a:spcBef>
                        <a:spcAft>
                          <a:spcPts val="0"/>
                        </a:spcAft>
                      </a:pPr>
                      <a:r>
                        <a:rPr lang="en-US" sz="1800" b="0" dirty="0">
                          <a:effectLst/>
                        </a:rPr>
                        <a:t>Emotion</a:t>
                      </a:r>
                    </a:p>
                    <a:p>
                      <a:pPr marL="0" marR="0">
                        <a:lnSpc>
                          <a:spcPct val="107000"/>
                        </a:lnSpc>
                        <a:spcBef>
                          <a:spcPts val="0"/>
                        </a:spcBef>
                        <a:spcAft>
                          <a:spcPts val="0"/>
                        </a:spcAft>
                      </a:pPr>
                      <a:r>
                        <a:rPr lang="en-US" sz="1800" b="0" dirty="0">
                          <a:effectLst/>
                        </a:rPr>
                        <a:t>Face</a:t>
                      </a:r>
                    </a:p>
                    <a:p>
                      <a:pPr marL="0" marR="0">
                        <a:lnSpc>
                          <a:spcPct val="107000"/>
                        </a:lnSpc>
                        <a:spcBef>
                          <a:spcPts val="0"/>
                        </a:spcBef>
                        <a:spcAft>
                          <a:spcPts val="0"/>
                        </a:spcAft>
                      </a:pPr>
                      <a:r>
                        <a:rPr lang="en-US" sz="1800" b="0" dirty="0">
                          <a:effectLst/>
                        </a:rPr>
                        <a:t>Video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Speech</a:t>
                      </a:r>
                    </a:p>
                    <a:p>
                      <a:pPr marL="0" marR="0">
                        <a:lnSpc>
                          <a:spcPct val="107000"/>
                        </a:lnSpc>
                        <a:spcBef>
                          <a:spcPts val="0"/>
                        </a:spcBef>
                        <a:spcAft>
                          <a:spcPts val="0"/>
                        </a:spcAft>
                      </a:pPr>
                      <a:r>
                        <a:rPr lang="en-US" sz="1800" dirty="0">
                          <a:effectLst/>
                        </a:rPr>
                        <a:t>Custom Speech Service</a:t>
                      </a:r>
                    </a:p>
                    <a:p>
                      <a:pPr marL="0" marR="0">
                        <a:lnSpc>
                          <a:spcPct val="107000"/>
                        </a:lnSpc>
                        <a:spcBef>
                          <a:spcPts val="0"/>
                        </a:spcBef>
                        <a:spcAft>
                          <a:spcPts val="0"/>
                        </a:spcAft>
                      </a:pPr>
                      <a:r>
                        <a:rPr lang="en-US" sz="1800" dirty="0">
                          <a:effectLst/>
                        </a:rPr>
                        <a:t>Speaker Recognition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Bing Spell Check</a:t>
                      </a:r>
                    </a:p>
                    <a:p>
                      <a:pPr marL="0" marR="0">
                        <a:lnSpc>
                          <a:spcPct val="107000"/>
                        </a:lnSpc>
                        <a:spcBef>
                          <a:spcPts val="0"/>
                        </a:spcBef>
                        <a:spcAft>
                          <a:spcPts val="0"/>
                        </a:spcAft>
                      </a:pPr>
                      <a:r>
                        <a:rPr lang="en-US" sz="1800">
                          <a:effectLst/>
                        </a:rPr>
                        <a:t>Language Understanding</a:t>
                      </a:r>
                    </a:p>
                    <a:p>
                      <a:pPr marL="0" marR="0">
                        <a:lnSpc>
                          <a:spcPct val="107000"/>
                        </a:lnSpc>
                        <a:spcBef>
                          <a:spcPts val="0"/>
                        </a:spcBef>
                        <a:spcAft>
                          <a:spcPts val="0"/>
                        </a:spcAft>
                      </a:pPr>
                      <a:r>
                        <a:rPr lang="en-US" sz="1800">
                          <a:effectLst/>
                        </a:rPr>
                        <a:t>Linguistic Analysis</a:t>
                      </a:r>
                    </a:p>
                    <a:p>
                      <a:pPr marL="0" marR="0">
                        <a:lnSpc>
                          <a:spcPct val="107000"/>
                        </a:lnSpc>
                        <a:spcBef>
                          <a:spcPts val="0"/>
                        </a:spcBef>
                        <a:spcAft>
                          <a:spcPts val="0"/>
                        </a:spcAft>
                      </a:pPr>
                      <a:r>
                        <a:rPr lang="en-US" sz="1800">
                          <a:effectLst/>
                        </a:rPr>
                        <a:t>Text Analytics</a:t>
                      </a:r>
                    </a:p>
                    <a:p>
                      <a:pPr marL="0" marR="0">
                        <a:lnSpc>
                          <a:spcPct val="107000"/>
                        </a:lnSpc>
                        <a:spcBef>
                          <a:spcPts val="0"/>
                        </a:spcBef>
                        <a:spcAft>
                          <a:spcPts val="0"/>
                        </a:spcAft>
                      </a:pPr>
                      <a:r>
                        <a:rPr lang="en-US" sz="1800">
                          <a:effectLst/>
                        </a:rPr>
                        <a:t>Translator</a:t>
                      </a:r>
                    </a:p>
                    <a:p>
                      <a:pPr marL="0" marR="0">
                        <a:lnSpc>
                          <a:spcPct val="107000"/>
                        </a:lnSpc>
                        <a:spcBef>
                          <a:spcPts val="0"/>
                        </a:spcBef>
                        <a:spcAft>
                          <a:spcPts val="0"/>
                        </a:spcAft>
                      </a:pPr>
                      <a:r>
                        <a:rPr lang="en-US" sz="1800">
                          <a:effectLst/>
                        </a:rPr>
                        <a:t>WebLM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Academic</a:t>
                      </a:r>
                    </a:p>
                    <a:p>
                      <a:pPr marL="0" marR="0">
                        <a:lnSpc>
                          <a:spcPct val="107000"/>
                        </a:lnSpc>
                        <a:spcBef>
                          <a:spcPts val="0"/>
                        </a:spcBef>
                        <a:spcAft>
                          <a:spcPts val="0"/>
                        </a:spcAft>
                      </a:pPr>
                      <a:r>
                        <a:rPr lang="en-US" sz="1800">
                          <a:effectLst/>
                        </a:rPr>
                        <a:t>Entity Linking</a:t>
                      </a:r>
                    </a:p>
                    <a:p>
                      <a:pPr marL="0" marR="0">
                        <a:lnSpc>
                          <a:spcPct val="107000"/>
                        </a:lnSpc>
                        <a:spcBef>
                          <a:spcPts val="0"/>
                        </a:spcBef>
                        <a:spcAft>
                          <a:spcPts val="0"/>
                        </a:spcAft>
                      </a:pPr>
                      <a:r>
                        <a:rPr lang="en-US" sz="1800">
                          <a:effectLst/>
                        </a:rPr>
                        <a:t>Knowledge Exploration</a:t>
                      </a:r>
                    </a:p>
                    <a:p>
                      <a:pPr marL="0" marR="0">
                        <a:lnSpc>
                          <a:spcPct val="107000"/>
                        </a:lnSpc>
                        <a:spcBef>
                          <a:spcPts val="0"/>
                        </a:spcBef>
                        <a:spcAft>
                          <a:spcPts val="0"/>
                        </a:spcAft>
                      </a:pPr>
                      <a:r>
                        <a:rPr lang="en-US" sz="1800">
                          <a:effectLst/>
                        </a:rPr>
                        <a:t>QnA Maker</a:t>
                      </a:r>
                    </a:p>
                    <a:p>
                      <a:pPr marL="0" marR="0">
                        <a:lnSpc>
                          <a:spcPct val="107000"/>
                        </a:lnSpc>
                        <a:spcBef>
                          <a:spcPts val="0"/>
                        </a:spcBef>
                        <a:spcAft>
                          <a:spcPts val="0"/>
                        </a:spcAft>
                      </a:pPr>
                      <a:r>
                        <a:rPr lang="en-US" sz="1800">
                          <a:effectLst/>
                        </a:rPr>
                        <a:t>Recommendations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Autosuggest</a:t>
                      </a:r>
                    </a:p>
                    <a:p>
                      <a:pPr marL="0" marR="0">
                        <a:lnSpc>
                          <a:spcPct val="107000"/>
                        </a:lnSpc>
                        <a:spcBef>
                          <a:spcPts val="0"/>
                        </a:spcBef>
                        <a:spcAft>
                          <a:spcPts val="0"/>
                        </a:spcAft>
                      </a:pPr>
                      <a:r>
                        <a:rPr lang="en-US" sz="1800" dirty="0">
                          <a:effectLst/>
                        </a:rPr>
                        <a:t>Bing Image Search</a:t>
                      </a:r>
                    </a:p>
                    <a:p>
                      <a:pPr marL="0" marR="0">
                        <a:lnSpc>
                          <a:spcPct val="107000"/>
                        </a:lnSpc>
                        <a:spcBef>
                          <a:spcPts val="0"/>
                        </a:spcBef>
                        <a:spcAft>
                          <a:spcPts val="0"/>
                        </a:spcAft>
                      </a:pPr>
                      <a:r>
                        <a:rPr lang="en-US" sz="1800" dirty="0">
                          <a:effectLst/>
                        </a:rPr>
                        <a:t>Bing News Search</a:t>
                      </a:r>
                    </a:p>
                    <a:p>
                      <a:pPr marL="0" marR="0">
                        <a:lnSpc>
                          <a:spcPct val="107000"/>
                        </a:lnSpc>
                        <a:spcBef>
                          <a:spcPts val="0"/>
                        </a:spcBef>
                        <a:spcAft>
                          <a:spcPts val="0"/>
                        </a:spcAft>
                      </a:pPr>
                      <a:r>
                        <a:rPr lang="en-US" sz="1800" dirty="0">
                          <a:effectLst/>
                        </a:rPr>
                        <a:t>Bing Video Search</a:t>
                      </a:r>
                    </a:p>
                    <a:p>
                      <a:pPr marL="0" marR="0">
                        <a:lnSpc>
                          <a:spcPct val="107000"/>
                        </a:lnSpc>
                        <a:spcBef>
                          <a:spcPts val="0"/>
                        </a:spcBef>
                        <a:spcAft>
                          <a:spcPts val="0"/>
                        </a:spcAft>
                      </a:pPr>
                      <a:r>
                        <a:rPr lang="en-US" sz="1800" dirty="0">
                          <a:effectLst/>
                        </a:rPr>
                        <a:t>Bing Web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768089"/>
                  </a:ext>
                </a:extLst>
              </a:tr>
            </a:tbl>
          </a:graphicData>
        </a:graphic>
      </p:graphicFrame>
    </p:spTree>
    <p:extLst>
      <p:ext uri="{BB962C8B-B14F-4D97-AF65-F5344CB8AC3E}">
        <p14:creationId xmlns:p14="http://schemas.microsoft.com/office/powerpoint/2010/main" val="298240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a:t>
            </a:r>
          </a:p>
        </p:txBody>
      </p:sp>
      <p:sp>
        <p:nvSpPr>
          <p:cNvPr id="3" name="Content Placeholder 2"/>
          <p:cNvSpPr>
            <a:spLocks noGrp="1"/>
          </p:cNvSpPr>
          <p:nvPr>
            <p:ph idx="1"/>
          </p:nvPr>
        </p:nvSpPr>
        <p:spPr/>
        <p:txBody>
          <a:bodyPr/>
          <a:lstStyle/>
          <a:p>
            <a:pPr marL="0" indent="0">
              <a:buNone/>
            </a:pPr>
            <a:r>
              <a:rPr lang="en-US" dirty="0"/>
              <a:t>“Language Understanding Intelligence Service”</a:t>
            </a:r>
          </a:p>
          <a:p>
            <a:r>
              <a:rPr lang="en-US" dirty="0"/>
              <a:t>For an app, LUIS deals in a number of “Intents” &amp; “Entities”.</a:t>
            </a:r>
          </a:p>
          <a:p>
            <a:r>
              <a:rPr lang="en-US" dirty="0"/>
              <a:t>Trained with a number of “Utterances” for each intent with Entity placement.</a:t>
            </a:r>
          </a:p>
          <a:p>
            <a:r>
              <a:rPr lang="en-US" dirty="0"/>
              <a:t>Determines with a degree of confidence which intent was meant from a given phrase.</a:t>
            </a:r>
          </a:p>
          <a:p>
            <a:r>
              <a:rPr lang="en-US" dirty="0"/>
              <a:t>Provides the Intent and extracted Entities to application.</a:t>
            </a:r>
          </a:p>
          <a:p>
            <a:r>
              <a:rPr lang="en-US" dirty="0"/>
              <a:t>Developer can see stats on Intents selected by LUIS over time and can guide the training based on actual user utterances.</a:t>
            </a:r>
          </a:p>
          <a:p>
            <a:endParaRPr lang="en-US" dirty="0"/>
          </a:p>
        </p:txBody>
      </p:sp>
    </p:spTree>
    <p:extLst>
      <p:ext uri="{BB962C8B-B14F-4D97-AF65-F5344CB8AC3E}">
        <p14:creationId xmlns:p14="http://schemas.microsoft.com/office/powerpoint/2010/main" val="149015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Bot + 4 Cognitive Services</a:t>
            </a:r>
          </a:p>
        </p:txBody>
      </p:sp>
    </p:spTree>
    <p:extLst>
      <p:ext uri="{BB962C8B-B14F-4D97-AF65-F5344CB8AC3E}">
        <p14:creationId xmlns:p14="http://schemas.microsoft.com/office/powerpoint/2010/main" val="280456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Messaging has become a dominate form of communication.</a:t>
            </a:r>
          </a:p>
          <a:p>
            <a:r>
              <a:rPr lang="en-US" dirty="0"/>
              <a:t>There a significant cost saving, efficiency and user connection benefits to using bots.</a:t>
            </a:r>
          </a:p>
          <a:p>
            <a:r>
              <a:rPr lang="en-US" dirty="0"/>
              <a:t>The Bot Framework enables bots to be built in several languages, be hosted in many places and appear in many channels.</a:t>
            </a:r>
          </a:p>
          <a:p>
            <a:r>
              <a:rPr lang="en-US" dirty="0"/>
              <a:t>Cognitive Services bring significant power to the framework.</a:t>
            </a:r>
          </a:p>
        </p:txBody>
      </p:sp>
    </p:spTree>
    <p:extLst>
      <p:ext uri="{BB962C8B-B14F-4D97-AF65-F5344CB8AC3E}">
        <p14:creationId xmlns:p14="http://schemas.microsoft.com/office/powerpoint/2010/main" val="29620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Starting with Conversations as a Platform – The building blocks and services behind the Grammar app</a:t>
            </a:r>
          </a:p>
          <a:p>
            <a:r>
              <a:rPr lang="en-US" sz="2400" dirty="0"/>
              <a:t>Docs &amp; getting started - </a:t>
            </a:r>
            <a:r>
              <a:rPr lang="en-US" sz="2400" dirty="0">
                <a:hlinkClick r:id="rId3"/>
              </a:rPr>
              <a:t>https://dev.botframework.com/</a:t>
            </a:r>
            <a:r>
              <a:rPr lang="en-US" sz="2400" dirty="0"/>
              <a:t> </a:t>
            </a:r>
          </a:p>
          <a:p>
            <a:r>
              <a:rPr lang="en-US" sz="2400" dirty="0"/>
              <a:t>Webchat control - </a:t>
            </a:r>
            <a:r>
              <a:rPr lang="en-US" sz="2400" dirty="0">
                <a:hlinkClick r:id="rId4"/>
              </a:rPr>
              <a:t>https://github.com/Microsoft/BotFramework-WebChat</a:t>
            </a:r>
            <a:r>
              <a:rPr lang="en-US" sz="2400" dirty="0"/>
              <a:t>  </a:t>
            </a:r>
          </a:p>
          <a:p>
            <a:r>
              <a:rPr lang="en-US" sz="2400" dirty="0"/>
              <a:t>Learn and try Cognitive Services at - </a:t>
            </a:r>
            <a:r>
              <a:rPr lang="en-US" sz="2400" dirty="0">
                <a:hlinkClick r:id="rId5"/>
              </a:rPr>
              <a:t>https://www.microsoft.com/cognitive-services</a:t>
            </a:r>
            <a:r>
              <a:rPr lang="en-US" sz="2400" dirty="0"/>
              <a:t> </a:t>
            </a:r>
          </a:p>
          <a:p>
            <a:endParaRPr lang="en-US" sz="2400" dirty="0"/>
          </a:p>
          <a:p>
            <a:endParaRPr lang="en-US" sz="2400" dirty="0"/>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Messaging is King</a:t>
            </a:r>
          </a:p>
        </p:txBody>
      </p:sp>
      <p:pic>
        <p:nvPicPr>
          <p:cNvPr id="4" name="Picture 3"/>
          <p:cNvPicPr>
            <a:picLocks noChangeAspect="1"/>
          </p:cNvPicPr>
          <p:nvPr/>
        </p:nvPicPr>
        <p:blipFill rotWithShape="1">
          <a:blip r:embed="rId3"/>
          <a:srcRect l="3863" t="3536" r="44313" b="5336"/>
          <a:stretch/>
        </p:blipFill>
        <p:spPr>
          <a:xfrm>
            <a:off x="838200" y="1666876"/>
            <a:ext cx="6730254" cy="4766983"/>
          </a:xfrm>
          <a:prstGeom prst="rect">
            <a:avLst/>
          </a:prstGeom>
          <a:solidFill>
            <a:srgbClr val="FFFFFF">
              <a:shade val="85000"/>
            </a:srgbClr>
          </a:solidFill>
          <a:ln w="3175" cap="sq">
            <a:noFill/>
            <a:miter lim="800000"/>
          </a:ln>
          <a:effectLst/>
        </p:spPr>
      </p:pic>
      <p:sp>
        <p:nvSpPr>
          <p:cNvPr id="2" name="Rectangle 1"/>
          <p:cNvSpPr/>
          <p:nvPr/>
        </p:nvSpPr>
        <p:spPr>
          <a:xfrm>
            <a:off x="8155285" y="5397859"/>
            <a:ext cx="3396022" cy="978729"/>
          </a:xfrm>
          <a:prstGeom prst="rect">
            <a:avLst/>
          </a:prstGeom>
        </p:spPr>
        <p:txBody>
          <a:bodyPr wrap="square">
            <a:spAutoFit/>
          </a:bodyPr>
          <a:lstStyle/>
          <a:p>
            <a:pPr lvl="0">
              <a:lnSpc>
                <a:spcPct val="90000"/>
              </a:lnSpc>
              <a:spcAft>
                <a:spcPts val="1800"/>
              </a:spcAft>
              <a:defRPr/>
            </a:pPr>
            <a:r>
              <a:rPr lang="en-US" sz="1600" kern="0" dirty="0">
                <a:gradFill>
                  <a:gsLst>
                    <a:gs pos="1250">
                      <a:schemeClr val="tx1"/>
                    </a:gs>
                    <a:gs pos="100000">
                      <a:schemeClr val="tx1"/>
                    </a:gs>
                  </a:gsLst>
                  <a:lin ang="5400000" scaled="0"/>
                </a:gradFill>
                <a:cs typeface="Segoe UI Semilight" panose="020B0402040204020203" pitchFamily="34" charset="0"/>
              </a:rPr>
              <a:t>Monthly active users of the </a:t>
            </a:r>
            <a:r>
              <a:rPr lang="en-US" sz="1600" kern="0" dirty="0">
                <a:gradFill>
                  <a:gsLst>
                    <a:gs pos="8000">
                      <a:schemeClr val="tx2"/>
                    </a:gs>
                    <a:gs pos="100000">
                      <a:schemeClr val="tx2"/>
                    </a:gs>
                  </a:gsLst>
                  <a:lin ang="5400000" scaled="0"/>
                </a:gradFill>
                <a:cs typeface="Segoe UI Semibold" panose="020B0702040204020203" pitchFamily="34" charset="0"/>
              </a:rPr>
              <a:t>top 4</a:t>
            </a:r>
            <a:br>
              <a:rPr lang="en-US" sz="1600" kern="0" dirty="0">
                <a:gradFill>
                  <a:gsLst>
                    <a:gs pos="1250">
                      <a:schemeClr val="tx1"/>
                    </a:gs>
                    <a:gs pos="100000">
                      <a:schemeClr val="tx1"/>
                    </a:gs>
                  </a:gsLst>
                  <a:lin ang="5400000" scaled="0"/>
                </a:gradFill>
                <a:cs typeface="Segoe UI Semilight" panose="020B0402040204020203" pitchFamily="34" charset="0"/>
              </a:rPr>
            </a:br>
            <a:r>
              <a:rPr lang="en-US" sz="1600" kern="0" dirty="0">
                <a:gradFill>
                  <a:gsLst>
                    <a:gs pos="70157">
                      <a:schemeClr val="accent3"/>
                    </a:gs>
                    <a:gs pos="46000">
                      <a:schemeClr val="accent3"/>
                    </a:gs>
                  </a:gsLst>
                  <a:lin ang="5400000" scaled="0"/>
                </a:gradFill>
                <a:cs typeface="Segoe UI Semibold" panose="020B0702040204020203" pitchFamily="34" charset="0"/>
              </a:rPr>
              <a:t>messaging apps </a:t>
            </a:r>
            <a:r>
              <a:rPr lang="en-US" sz="1600" kern="0" dirty="0">
                <a:gradFill>
                  <a:gsLst>
                    <a:gs pos="1250">
                      <a:schemeClr val="tx1"/>
                    </a:gs>
                    <a:gs pos="100000">
                      <a:schemeClr val="tx1"/>
                    </a:gs>
                  </a:gsLst>
                  <a:lin ang="5400000" scaled="0"/>
                </a:gradFill>
                <a:cs typeface="Segoe UI Semilight" panose="020B0402040204020203" pitchFamily="34" charset="0"/>
              </a:rPr>
              <a:t>surpassed monthly</a:t>
            </a:r>
            <a:br>
              <a:rPr lang="en-US" sz="1600" kern="0" dirty="0">
                <a:gradFill>
                  <a:gsLst>
                    <a:gs pos="1250">
                      <a:schemeClr val="tx1"/>
                    </a:gs>
                    <a:gs pos="100000">
                      <a:schemeClr val="tx1"/>
                    </a:gs>
                  </a:gsLst>
                  <a:lin ang="5400000" scaled="0"/>
                </a:gradFill>
                <a:cs typeface="Segoe UI Semilight" panose="020B0402040204020203" pitchFamily="34" charset="0"/>
              </a:rPr>
            </a:br>
            <a:r>
              <a:rPr lang="en-US" sz="1600" kern="0" dirty="0">
                <a:gradFill>
                  <a:gsLst>
                    <a:gs pos="1250">
                      <a:schemeClr val="tx1"/>
                    </a:gs>
                    <a:gs pos="100000">
                      <a:schemeClr val="tx1"/>
                    </a:gs>
                  </a:gsLst>
                  <a:lin ang="5400000" scaled="0"/>
                </a:gradFill>
                <a:cs typeface="Segoe UI Semilight" panose="020B0402040204020203" pitchFamily="34" charset="0"/>
              </a:rPr>
              <a:t>active social network app users in Q1 2015</a:t>
            </a:r>
          </a:p>
        </p:txBody>
      </p:sp>
      <p:sp>
        <p:nvSpPr>
          <p:cNvPr id="3" name="Rectangle 2"/>
          <p:cNvSpPr/>
          <p:nvPr/>
        </p:nvSpPr>
        <p:spPr>
          <a:xfrm>
            <a:off x="8849418" y="6537178"/>
            <a:ext cx="2876108" cy="276999"/>
          </a:xfrm>
          <a:prstGeom prst="rect">
            <a:avLst/>
          </a:prstGeom>
        </p:spPr>
        <p:txBody>
          <a:bodyPr wrap="none">
            <a:spAutoFit/>
          </a:bodyPr>
          <a:lstStyle/>
          <a:p>
            <a:pPr lvl="0">
              <a:defRPr/>
            </a:pPr>
            <a:r>
              <a:rPr lang="en-US" sz="1200" kern="0" dirty="0">
                <a:gradFill>
                  <a:gsLst>
                    <a:gs pos="1250">
                      <a:schemeClr val="tx1"/>
                    </a:gs>
                    <a:gs pos="100000">
                      <a:schemeClr val="tx1"/>
                    </a:gs>
                  </a:gsLst>
                  <a:lin ang="5400000" scaled="0"/>
                </a:gradFill>
                <a:cs typeface="Segoe UI Semibold" panose="020B0702040204020203" pitchFamily="34" charset="0"/>
              </a:rPr>
              <a:t>Source: BI Intelligence, Portico Research</a:t>
            </a:r>
          </a:p>
        </p:txBody>
      </p:sp>
      <p:pic>
        <p:nvPicPr>
          <p:cNvPr id="8" name="Picture 7"/>
          <p:cNvPicPr>
            <a:picLocks noChangeAspect="1"/>
          </p:cNvPicPr>
          <p:nvPr/>
        </p:nvPicPr>
        <p:blipFill>
          <a:blip r:embed="rId4"/>
          <a:stretch>
            <a:fillRect/>
          </a:stretch>
        </p:blipFill>
        <p:spPr>
          <a:xfrm>
            <a:off x="8217238" y="830249"/>
            <a:ext cx="3352823" cy="4407021"/>
          </a:xfrm>
          <a:prstGeom prst="rect">
            <a:avLst/>
          </a:prstGeom>
        </p:spPr>
      </p:pic>
    </p:spTree>
    <p:extLst>
      <p:ext uri="{BB962C8B-B14F-4D97-AF65-F5344CB8AC3E}">
        <p14:creationId xmlns:p14="http://schemas.microsoft.com/office/powerpoint/2010/main" val="135063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Bot or not?</a:t>
            </a:r>
          </a:p>
        </p:txBody>
      </p:sp>
      <p:sp>
        <p:nvSpPr>
          <p:cNvPr id="7" name="Content Placeholder 6"/>
          <p:cNvSpPr>
            <a:spLocks noGrp="1"/>
          </p:cNvSpPr>
          <p:nvPr>
            <p:ph idx="1"/>
          </p:nvPr>
        </p:nvSpPr>
        <p:spPr/>
        <p:txBody>
          <a:bodyPr/>
          <a:lstStyle/>
          <a:p>
            <a:r>
              <a:rPr lang="en-US" dirty="0"/>
              <a:t>Bots:</a:t>
            </a:r>
          </a:p>
          <a:p>
            <a:pPr lvl="1"/>
            <a:r>
              <a:rPr lang="en-US" dirty="0"/>
              <a:t>Don’t just search with query results</a:t>
            </a:r>
          </a:p>
          <a:p>
            <a:pPr lvl="1"/>
            <a:r>
              <a:rPr lang="en-US" dirty="0"/>
              <a:t>Act as agent for user</a:t>
            </a:r>
          </a:p>
          <a:p>
            <a:pPr lvl="1"/>
            <a:r>
              <a:rPr lang="en-US" dirty="0"/>
              <a:t>Translate user intent</a:t>
            </a:r>
          </a:p>
          <a:p>
            <a:pPr lvl="1"/>
            <a:r>
              <a:rPr lang="en-US" dirty="0"/>
              <a:t>Perform actions</a:t>
            </a:r>
          </a:p>
          <a:p>
            <a:pPr lvl="1"/>
            <a:r>
              <a:rPr lang="en-US" dirty="0"/>
              <a:t>Combine data from multiple sources</a:t>
            </a:r>
          </a:p>
          <a:p>
            <a:pPr lvl="1"/>
            <a:r>
              <a:rPr lang="en-US" dirty="0"/>
              <a:t>Maintain dialog context</a:t>
            </a:r>
          </a:p>
          <a:p>
            <a:pPr lvl="1"/>
            <a:r>
              <a:rPr lang="en-US" dirty="0"/>
              <a:t>May exhibit personality</a:t>
            </a:r>
          </a:p>
        </p:txBody>
      </p:sp>
    </p:spTree>
    <p:extLst>
      <p:ext uri="{BB962C8B-B14F-4D97-AF65-F5344CB8AC3E}">
        <p14:creationId xmlns:p14="http://schemas.microsoft.com/office/powerpoint/2010/main" val="7597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Fun with a Skype bot</a:t>
            </a:r>
          </a:p>
        </p:txBody>
      </p:sp>
    </p:spTree>
    <p:extLst>
      <p:ext uri="{BB962C8B-B14F-4D97-AF65-F5344CB8AC3E}">
        <p14:creationId xmlns:p14="http://schemas.microsoft.com/office/powerpoint/2010/main" val="3593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Messaging Forecasts in Business</a:t>
            </a:r>
          </a:p>
        </p:txBody>
      </p:sp>
      <p:sp>
        <p:nvSpPr>
          <p:cNvPr id="4" name="Rectangle 3"/>
          <p:cNvSpPr/>
          <p:nvPr/>
        </p:nvSpPr>
        <p:spPr>
          <a:xfrm>
            <a:off x="7653618" y="6433859"/>
            <a:ext cx="4227439" cy="369332"/>
          </a:xfrm>
          <a:prstGeom prst="rect">
            <a:avLst/>
          </a:prstGeom>
        </p:spPr>
        <p:txBody>
          <a:bodyPr wrap="none">
            <a:spAutoFit/>
          </a:bodyPr>
          <a:lstStyle/>
          <a:p>
            <a:pPr lvl="0">
              <a:defRPr/>
            </a:pPr>
            <a:r>
              <a:rPr lang="en-US" kern="0" dirty="0">
                <a:gradFill>
                  <a:gsLst>
                    <a:gs pos="1250">
                      <a:schemeClr val="tx1"/>
                    </a:gs>
                    <a:gs pos="100000">
                      <a:schemeClr val="tx1"/>
                    </a:gs>
                  </a:gsLst>
                  <a:lin ang="5400000" scaled="0"/>
                </a:gradFill>
                <a:cs typeface="Segoe UI Semibold" panose="020B0702040204020203" pitchFamily="34" charset="0"/>
              </a:rPr>
              <a:t>Source: BI Intelligence, Portico Research</a:t>
            </a:r>
          </a:p>
        </p:txBody>
      </p:sp>
      <p:sp>
        <p:nvSpPr>
          <p:cNvPr id="2" name="Rectangle 1"/>
          <p:cNvSpPr/>
          <p:nvPr/>
        </p:nvSpPr>
        <p:spPr>
          <a:xfrm>
            <a:off x="6712903" y="2012929"/>
            <a:ext cx="5168153" cy="923330"/>
          </a:xfrm>
          <a:prstGeom prst="rect">
            <a:avLst/>
          </a:prstGeom>
        </p:spPr>
        <p:txBody>
          <a:bodyPr wrap="square">
            <a:spAutoFit/>
          </a:bodyPr>
          <a:lstStyle/>
          <a:p>
            <a:pPr defTabSz="932472" fontAlgn="base">
              <a:lnSpc>
                <a:spcPct val="90000"/>
              </a:lnSpc>
              <a:spcBef>
                <a:spcPct val="0"/>
              </a:spcBef>
              <a:spcAft>
                <a:spcPct val="0"/>
              </a:spcAft>
            </a:pPr>
            <a:r>
              <a:rPr lang="en-US" sz="2000" kern="0" dirty="0">
                <a:gradFill>
                  <a:gsLst>
                    <a:gs pos="70157">
                      <a:schemeClr val="accent3"/>
                    </a:gs>
                    <a:gs pos="46000">
                      <a:schemeClr val="accent3"/>
                    </a:gs>
                  </a:gsLst>
                  <a:lin ang="5400000" scaled="0"/>
                </a:gradFill>
                <a:latin typeface="Segoe UI" panose="020B0502040204020203" pitchFamily="34" charset="0"/>
                <a:cs typeface="Segoe UI" panose="020B0502040204020203" pitchFamily="34" charset="0"/>
              </a:rPr>
              <a:t>By 2018</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 at least </a:t>
            </a:r>
            <a:r>
              <a:rPr lang="en-US" sz="2000" kern="0" dirty="0">
                <a:gradFill>
                  <a:gsLst>
                    <a:gs pos="8000">
                      <a:schemeClr val="tx2"/>
                    </a:gs>
                    <a:gs pos="100000">
                      <a:schemeClr val="tx2"/>
                    </a:gs>
                  </a:gsLst>
                  <a:lin ang="5400000" scaled="0"/>
                </a:gradFill>
                <a:latin typeface="Segoe UI" panose="020B0502040204020203" pitchFamily="34" charset="0"/>
                <a:cs typeface="Segoe UI" panose="020B0502040204020203" pitchFamily="34" charset="0"/>
              </a:rPr>
              <a:t>50% </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of the newest </a:t>
            </a:r>
            <a:b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versions of enterprise software products </a:t>
            </a:r>
            <a:b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will include some </a:t>
            </a:r>
            <a:r>
              <a:rPr lang="en-US" sz="2000" kern="0" dirty="0" err="1">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CaaP</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-based capabilities</a:t>
            </a:r>
          </a:p>
        </p:txBody>
      </p:sp>
      <p:sp>
        <p:nvSpPr>
          <p:cNvPr id="3" name="Rectangle 2"/>
          <p:cNvSpPr/>
          <p:nvPr/>
        </p:nvSpPr>
        <p:spPr>
          <a:xfrm>
            <a:off x="6712904" y="4223394"/>
            <a:ext cx="5168153" cy="923330"/>
          </a:xfrm>
          <a:prstGeom prst="rect">
            <a:avLst/>
          </a:prstGeom>
        </p:spPr>
        <p:txBody>
          <a:bodyPr wrap="square">
            <a:spAutoFit/>
          </a:bodyPr>
          <a:lstStyle/>
          <a:p>
            <a:pPr defTabSz="932472" fontAlgn="base">
              <a:lnSpc>
                <a:spcPct val="90000"/>
              </a:lnSpc>
              <a:spcBef>
                <a:spcPct val="0"/>
              </a:spcBef>
              <a:spcAft>
                <a:spcPct val="0"/>
              </a:spcAft>
            </a:pPr>
            <a:r>
              <a:rPr lang="en-US" sz="2000" kern="0" dirty="0">
                <a:gradFill>
                  <a:gsLst>
                    <a:gs pos="70157">
                      <a:schemeClr val="accent3"/>
                    </a:gs>
                    <a:gs pos="46000">
                      <a:schemeClr val="accent3"/>
                    </a:gs>
                  </a:gsLst>
                  <a:lin ang="5400000" scaled="0"/>
                </a:gradFill>
                <a:latin typeface="Segoe UI" panose="020B0502040204020203" pitchFamily="34" charset="0"/>
                <a:cs typeface="Segoe UI" panose="020B0502040204020203" pitchFamily="34" charset="0"/>
              </a:rPr>
              <a:t>By 2020</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 at least </a:t>
            </a:r>
            <a:r>
              <a:rPr lang="en-US" sz="2000" kern="0" dirty="0">
                <a:gradFill>
                  <a:gsLst>
                    <a:gs pos="8000">
                      <a:schemeClr val="tx2"/>
                    </a:gs>
                    <a:gs pos="100000">
                      <a:schemeClr val="tx2"/>
                    </a:gs>
                  </a:gsLst>
                  <a:lin ang="5400000" scaled="0"/>
                </a:gradFill>
                <a:latin typeface="Segoe UI" panose="020B0502040204020203" pitchFamily="34" charset="0"/>
                <a:cs typeface="Segoe UI" panose="020B0502040204020203" pitchFamily="34" charset="0"/>
              </a:rPr>
              <a:t>80%</a:t>
            </a:r>
            <a:r>
              <a:rPr lang="en-US" sz="2000" kern="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of new enterprise application releases will make reasonably strong use of chatbots</a:t>
            </a:r>
          </a:p>
        </p:txBody>
      </p:sp>
      <p:sp>
        <p:nvSpPr>
          <p:cNvPr id="6" name="Rectangle 5"/>
          <p:cNvSpPr/>
          <p:nvPr/>
        </p:nvSpPr>
        <p:spPr>
          <a:xfrm>
            <a:off x="903194" y="2012930"/>
            <a:ext cx="4368053" cy="646331"/>
          </a:xfrm>
          <a:prstGeom prst="rect">
            <a:avLst/>
          </a:prstGeom>
        </p:spPr>
        <p:txBody>
          <a:bodyPr wrap="square">
            <a:spAutoFit/>
          </a:bodyPr>
          <a:lstStyle/>
          <a:p>
            <a:pPr lvl="0">
              <a:lnSpc>
                <a:spcPct val="90000"/>
              </a:lnSpc>
              <a:spcAft>
                <a:spcPts val="1800"/>
              </a:spcAft>
              <a:defRPr/>
            </a:pPr>
            <a:r>
              <a:rPr lang="en-US" sz="2000" kern="0" dirty="0">
                <a:gradFill>
                  <a:gsLst>
                    <a:gs pos="8000">
                      <a:schemeClr val="tx2"/>
                    </a:gs>
                    <a:gs pos="100000">
                      <a:schemeClr val="tx2"/>
                    </a:gs>
                  </a:gsLst>
                  <a:lin ang="5400000" scaled="0"/>
                </a:gradFill>
                <a:cs typeface="Segoe UI Semibold" panose="020B0702040204020203" pitchFamily="34" charset="0"/>
              </a:rPr>
              <a:t>65% </a:t>
            </a:r>
            <a:r>
              <a:rPr lang="en-US" sz="2000" kern="0" dirty="0">
                <a:gradFill>
                  <a:gsLst>
                    <a:gs pos="1250">
                      <a:schemeClr val="tx1"/>
                    </a:gs>
                    <a:gs pos="100000">
                      <a:schemeClr val="tx1"/>
                    </a:gs>
                  </a:gsLst>
                  <a:lin ang="5400000" scaled="0"/>
                </a:gradFill>
                <a:cs typeface="Segoe UI Semilight" panose="020B0402040204020203" pitchFamily="34" charset="0"/>
              </a:rPr>
              <a:t>of smartphone owners already </a:t>
            </a:r>
            <a:br>
              <a:rPr lang="en-US" sz="2000" kern="0" dirty="0">
                <a:gradFill>
                  <a:gsLst>
                    <a:gs pos="1250">
                      <a:schemeClr val="tx1"/>
                    </a:gs>
                    <a:gs pos="100000">
                      <a:schemeClr val="tx1"/>
                    </a:gs>
                  </a:gsLst>
                  <a:lin ang="5400000" scaled="0"/>
                </a:gradFill>
                <a:cs typeface="Segoe UI Semilight" panose="020B0402040204020203" pitchFamily="34" charset="0"/>
              </a:rPr>
            </a:br>
            <a:r>
              <a:rPr lang="en-US" sz="2000" kern="0" dirty="0">
                <a:gradFill>
                  <a:gsLst>
                    <a:gs pos="1250">
                      <a:schemeClr val="tx1"/>
                    </a:gs>
                    <a:gs pos="100000">
                      <a:schemeClr val="tx1"/>
                    </a:gs>
                  </a:gsLst>
                  <a:lin ang="5400000" scaled="0"/>
                </a:gradFill>
                <a:cs typeface="Segoe UI Semilight" panose="020B0402040204020203" pitchFamily="34" charset="0"/>
              </a:rPr>
              <a:t>use</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70157">
                      <a:schemeClr val="accent3"/>
                    </a:gs>
                    <a:gs pos="46000">
                      <a:schemeClr val="accent3"/>
                    </a:gs>
                  </a:gsLst>
                  <a:lin ang="5400000" scaled="0"/>
                </a:gradFill>
                <a:cs typeface="Segoe UI Semibold" panose="020B0702040204020203" pitchFamily="34" charset="0"/>
              </a:rPr>
              <a:t>voice</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70157">
                      <a:schemeClr val="accent3"/>
                    </a:gs>
                    <a:gs pos="46000">
                      <a:schemeClr val="accent3"/>
                    </a:gs>
                  </a:gsLst>
                  <a:lin ang="5400000" scaled="0"/>
                </a:gradFill>
                <a:cs typeface="Segoe UI Semibold" panose="020B0702040204020203" pitchFamily="34" charset="0"/>
              </a:rPr>
              <a:t>assistants</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1250">
                      <a:schemeClr val="tx1"/>
                    </a:gs>
                    <a:gs pos="100000">
                      <a:schemeClr val="tx1"/>
                    </a:gs>
                  </a:gsLst>
                  <a:lin ang="5400000" scaled="0"/>
                </a:gradFill>
                <a:cs typeface="Segoe UI Semilight" panose="020B0402040204020203" pitchFamily="34" charset="0"/>
              </a:rPr>
              <a:t>on their phone</a:t>
            </a:r>
          </a:p>
        </p:txBody>
      </p:sp>
      <p:sp>
        <p:nvSpPr>
          <p:cNvPr id="8" name="Rectangle 7"/>
          <p:cNvSpPr/>
          <p:nvPr/>
        </p:nvSpPr>
        <p:spPr>
          <a:xfrm>
            <a:off x="903194" y="4223394"/>
            <a:ext cx="4885765" cy="923330"/>
          </a:xfrm>
          <a:prstGeom prst="rect">
            <a:avLst/>
          </a:prstGeom>
        </p:spPr>
        <p:txBody>
          <a:bodyPr wrap="square">
            <a:spAutoFit/>
          </a:bodyPr>
          <a:lstStyle/>
          <a:p>
            <a:pPr lvl="0">
              <a:lnSpc>
                <a:spcPct val="90000"/>
              </a:lnSpc>
              <a:spcAft>
                <a:spcPts val="1800"/>
              </a:spcAft>
              <a:defRPr/>
            </a:pPr>
            <a:r>
              <a:rPr lang="en-US" sz="2000" kern="0" dirty="0">
                <a:gradFill>
                  <a:gsLst>
                    <a:gs pos="8000">
                      <a:schemeClr val="tx2"/>
                    </a:gs>
                    <a:gs pos="100000">
                      <a:schemeClr val="tx2"/>
                    </a:gs>
                  </a:gsLst>
                  <a:lin ang="5400000" scaled="0"/>
                </a:gradFill>
                <a:cs typeface="Segoe UI Semibold" panose="020B0702040204020203" pitchFamily="34" charset="0"/>
              </a:rPr>
              <a:t>80%</a:t>
            </a:r>
            <a:r>
              <a:rPr lang="en-US" sz="2000" kern="0" dirty="0">
                <a:gradFill>
                  <a:gsLst>
                    <a:gs pos="1250">
                      <a:schemeClr val="tx1"/>
                    </a:gs>
                    <a:gs pos="100000">
                      <a:schemeClr val="tx1"/>
                    </a:gs>
                  </a:gsLst>
                  <a:lin ang="5400000" scaled="0"/>
                </a:gradFill>
                <a:cs typeface="Segoe UI Semilight" panose="020B0402040204020203" pitchFamily="34" charset="0"/>
              </a:rPr>
              <a:t> of executives believe </a:t>
            </a:r>
            <a:r>
              <a:rPr lang="en-US" sz="2000" kern="0" dirty="0">
                <a:gradFill>
                  <a:gsLst>
                    <a:gs pos="70157">
                      <a:schemeClr val="accent3"/>
                    </a:gs>
                    <a:gs pos="46000">
                      <a:schemeClr val="accent3"/>
                    </a:gs>
                  </a:gsLst>
                  <a:lin ang="5400000" scaled="0"/>
                </a:gradFill>
                <a:cs typeface="Segoe UI Semibold" panose="020B0702040204020203" pitchFamily="34" charset="0"/>
              </a:rPr>
              <a:t>artificial intelligence </a:t>
            </a:r>
            <a:r>
              <a:rPr lang="en-US" sz="2000" kern="0" dirty="0">
                <a:gradFill>
                  <a:gsLst>
                    <a:gs pos="1250">
                      <a:schemeClr val="tx1"/>
                    </a:gs>
                    <a:gs pos="100000">
                      <a:schemeClr val="tx1"/>
                    </a:gs>
                  </a:gsLst>
                  <a:lin ang="5400000" scaled="0"/>
                </a:gradFill>
                <a:cs typeface="Segoe UI Semilight" panose="020B0402040204020203" pitchFamily="34" charset="0"/>
              </a:rPr>
              <a:t>improves worker </a:t>
            </a:r>
            <a:br>
              <a:rPr lang="en-US" sz="2000" kern="0" dirty="0">
                <a:gradFill>
                  <a:gsLst>
                    <a:gs pos="1250">
                      <a:schemeClr val="tx1"/>
                    </a:gs>
                    <a:gs pos="100000">
                      <a:schemeClr val="tx1"/>
                    </a:gs>
                  </a:gsLst>
                  <a:lin ang="5400000" scaled="0"/>
                </a:gradFill>
                <a:cs typeface="Segoe UI Semilight" panose="020B0402040204020203" pitchFamily="34" charset="0"/>
              </a:rPr>
            </a:br>
            <a:r>
              <a:rPr lang="en-US" sz="2000" kern="0" dirty="0">
                <a:gradFill>
                  <a:gsLst>
                    <a:gs pos="1250">
                      <a:schemeClr val="tx1"/>
                    </a:gs>
                    <a:gs pos="100000">
                      <a:schemeClr val="tx1"/>
                    </a:gs>
                  </a:gsLst>
                  <a:lin ang="5400000" scaled="0"/>
                </a:gradFill>
                <a:cs typeface="Segoe UI Semilight" panose="020B0402040204020203" pitchFamily="34" charset="0"/>
              </a:rPr>
              <a:t>performance and creates jobs</a:t>
            </a:r>
          </a:p>
        </p:txBody>
      </p:sp>
    </p:spTree>
    <p:extLst>
      <p:ext uri="{BB962C8B-B14F-4D97-AF65-F5344CB8AC3E}">
        <p14:creationId xmlns:p14="http://schemas.microsoft.com/office/powerpoint/2010/main" val="36761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Potential Benefits</a:t>
            </a:r>
          </a:p>
        </p:txBody>
      </p:sp>
      <p:sp>
        <p:nvSpPr>
          <p:cNvPr id="7" name="Content Placeholder 6"/>
          <p:cNvSpPr>
            <a:spLocks noGrp="1"/>
          </p:cNvSpPr>
          <p:nvPr>
            <p:ph idx="1"/>
          </p:nvPr>
        </p:nvSpPr>
        <p:spPr/>
        <p:txBody>
          <a:bodyPr/>
          <a:lstStyle/>
          <a:p>
            <a:r>
              <a:rPr lang="en-US" dirty="0"/>
              <a:t>Engage with the chat-generation</a:t>
            </a:r>
          </a:p>
          <a:p>
            <a:r>
              <a:rPr lang="en-US" dirty="0"/>
              <a:t>Lowered business cost to serve internally and externally</a:t>
            </a:r>
          </a:p>
          <a:p>
            <a:r>
              <a:rPr lang="en-US" dirty="0"/>
              <a:t>Improved resource focus on other tasks</a:t>
            </a:r>
          </a:p>
          <a:p>
            <a:r>
              <a:rPr lang="en-US" dirty="0"/>
              <a:t>More quickly connect users with information and services</a:t>
            </a:r>
          </a:p>
          <a:p>
            <a:r>
              <a:rPr lang="en-US" dirty="0"/>
              <a:t>Act as a friendly navigator for legacy or cumbersome data </a:t>
            </a:r>
          </a:p>
          <a:p>
            <a:endParaRPr lang="en-US" dirty="0"/>
          </a:p>
        </p:txBody>
      </p:sp>
    </p:spTree>
    <p:extLst>
      <p:ext uri="{BB962C8B-B14F-4D97-AF65-F5344CB8AC3E}">
        <p14:creationId xmlns:p14="http://schemas.microsoft.com/office/powerpoint/2010/main" val="157895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Industry Momentum</a:t>
            </a:r>
          </a:p>
        </p:txBody>
      </p:sp>
      <p:grpSp>
        <p:nvGrpSpPr>
          <p:cNvPr id="4" name="Group 3"/>
          <p:cNvGrpSpPr/>
          <p:nvPr/>
        </p:nvGrpSpPr>
        <p:grpSpPr>
          <a:xfrm>
            <a:off x="1013080" y="2266532"/>
            <a:ext cx="5007651" cy="1347891"/>
            <a:chOff x="461963" y="1257549"/>
            <a:chExt cx="5007651" cy="1347891"/>
          </a:xfrm>
        </p:grpSpPr>
        <p:sp>
          <p:nvSpPr>
            <p:cNvPr id="6" name="Text Placeholder 2"/>
            <p:cNvSpPr txBox="1">
              <a:spLocks/>
            </p:cNvSpPr>
            <p:nvPr/>
          </p:nvSpPr>
          <p:spPr>
            <a:xfrm>
              <a:off x="1917673" y="1275845"/>
              <a:ext cx="3551941" cy="13295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monthly active WeChat users, 200M with credit cards linked to their accounts</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8" name="Oval 7"/>
            <p:cNvSpPr/>
            <p:nvPr/>
          </p:nvSpPr>
          <p:spPr bwMode="auto">
            <a:xfrm>
              <a:off x="461963" y="1257549"/>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8</a:t>
              </a:r>
            </a:p>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800M</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sp>
          <p:nvSpPr>
            <p:cNvPr id="9" name="Freeform 6"/>
            <p:cNvSpPr>
              <a:spLocks noEditPoints="1"/>
            </p:cNvSpPr>
            <p:nvPr/>
          </p:nvSpPr>
          <p:spPr bwMode="auto">
            <a:xfrm>
              <a:off x="956884" y="1513166"/>
              <a:ext cx="323850" cy="361950"/>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447466" y="2266532"/>
            <a:ext cx="4906334" cy="1280160"/>
            <a:chOff x="461963" y="2612572"/>
            <a:chExt cx="4906334" cy="1280160"/>
          </a:xfrm>
        </p:grpSpPr>
        <p:sp>
          <p:nvSpPr>
            <p:cNvPr id="11" name="Text Placeholder 2"/>
            <p:cNvSpPr txBox="1">
              <a:spLocks/>
            </p:cNvSpPr>
            <p:nvPr/>
          </p:nvSpPr>
          <p:spPr>
            <a:xfrm>
              <a:off x="1939622" y="2754054"/>
              <a:ext cx="3428675" cy="997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developers on Microsoft’s Bot Framework</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12" name="Oval 11"/>
            <p:cNvSpPr/>
            <p:nvPr/>
          </p:nvSpPr>
          <p:spPr bwMode="auto">
            <a:xfrm>
              <a:off x="461963" y="2612572"/>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67,000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13" name="Group 4"/>
            <p:cNvGrpSpPr>
              <a:grpSpLocks noChangeAspect="1"/>
            </p:cNvGrpSpPr>
            <p:nvPr/>
          </p:nvGrpSpPr>
          <p:grpSpPr bwMode="auto">
            <a:xfrm>
              <a:off x="891566" y="2855490"/>
              <a:ext cx="411163" cy="352425"/>
              <a:chOff x="525" y="1790"/>
              <a:chExt cx="259" cy="222"/>
            </a:xfrm>
          </p:grpSpPr>
          <p:sp>
            <p:nvSpPr>
              <p:cNvPr id="14" name="Freeform 5"/>
              <p:cNvSpPr>
                <a:spLocks/>
              </p:cNvSpPr>
              <p:nvPr/>
            </p:nvSpPr>
            <p:spPr bwMode="auto">
              <a:xfrm>
                <a:off x="575" y="1790"/>
                <a:ext cx="209" cy="222"/>
              </a:xfrm>
              <a:custGeom>
                <a:avLst/>
                <a:gdLst>
                  <a:gd name="T0" fmla="*/ 0 w 209"/>
                  <a:gd name="T1" fmla="*/ 222 h 222"/>
                  <a:gd name="T2" fmla="*/ 209 w 209"/>
                  <a:gd name="T3" fmla="*/ 222 h 222"/>
                  <a:gd name="T4" fmla="*/ 209 w 209"/>
                  <a:gd name="T5" fmla="*/ 0 h 222"/>
                  <a:gd name="T6" fmla="*/ 79 w 209"/>
                  <a:gd name="T7" fmla="*/ 0 h 222"/>
                  <a:gd name="T8" fmla="*/ 79 w 209"/>
                  <a:gd name="T9" fmla="*/ 51 h 222"/>
                </a:gdLst>
                <a:ahLst/>
                <a:cxnLst>
                  <a:cxn ang="0">
                    <a:pos x="T0" y="T1"/>
                  </a:cxn>
                  <a:cxn ang="0">
                    <a:pos x="T2" y="T3"/>
                  </a:cxn>
                  <a:cxn ang="0">
                    <a:pos x="T4" y="T5"/>
                  </a:cxn>
                  <a:cxn ang="0">
                    <a:pos x="T6" y="T7"/>
                  </a:cxn>
                  <a:cxn ang="0">
                    <a:pos x="T8" y="T9"/>
                  </a:cxn>
                </a:cxnLst>
                <a:rect l="0" t="0" r="r" b="b"/>
                <a:pathLst>
                  <a:path w="209" h="222">
                    <a:moveTo>
                      <a:pt x="0" y="222"/>
                    </a:moveTo>
                    <a:lnTo>
                      <a:pt x="209" y="222"/>
                    </a:lnTo>
                    <a:lnTo>
                      <a:pt x="209" y="0"/>
                    </a:lnTo>
                    <a:lnTo>
                      <a:pt x="79" y="0"/>
                    </a:lnTo>
                    <a:lnTo>
                      <a:pt x="79" y="51"/>
                    </a:ln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
              <p:cNvSpPr>
                <a:spLocks noChangeArrowheads="1"/>
              </p:cNvSpPr>
              <p:nvPr/>
            </p:nvSpPr>
            <p:spPr bwMode="auto">
              <a:xfrm>
                <a:off x="525" y="1851"/>
                <a:ext cx="189" cy="121"/>
              </a:xfrm>
              <a:prstGeom prst="rect">
                <a:avLst/>
              </a:pr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7"/>
              <p:cNvSpPr>
                <a:spLocks noChangeShapeType="1"/>
              </p:cNvSpPr>
              <p:nvPr/>
            </p:nvSpPr>
            <p:spPr bwMode="auto">
              <a:xfrm>
                <a:off x="714" y="1871"/>
                <a:ext cx="70" cy="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8"/>
              <p:cNvSpPr>
                <a:spLocks noChangeShapeType="1"/>
              </p:cNvSpPr>
              <p:nvPr/>
            </p:nvSpPr>
            <p:spPr bwMode="auto">
              <a:xfrm>
                <a:off x="714" y="1931"/>
                <a:ext cx="70" cy="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9"/>
              <p:cNvSpPr>
                <a:spLocks noChangeShapeType="1"/>
              </p:cNvSpPr>
              <p:nvPr/>
            </p:nvSpPr>
            <p:spPr bwMode="auto">
              <a:xfrm>
                <a:off x="744" y="1820"/>
                <a:ext cx="0" cy="21"/>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0"/>
              <p:cNvSpPr>
                <a:spLocks noChangeShapeType="1"/>
              </p:cNvSpPr>
              <p:nvPr/>
            </p:nvSpPr>
            <p:spPr bwMode="auto">
              <a:xfrm flipV="1">
                <a:off x="624" y="1972"/>
                <a:ext cx="0" cy="4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p:cNvGrpSpPr/>
          <p:nvPr/>
        </p:nvGrpSpPr>
        <p:grpSpPr>
          <a:xfrm>
            <a:off x="1013080" y="4384676"/>
            <a:ext cx="4802662" cy="1280160"/>
            <a:chOff x="461963" y="3972751"/>
            <a:chExt cx="4802662" cy="1280160"/>
          </a:xfrm>
        </p:grpSpPr>
        <p:sp>
          <p:nvSpPr>
            <p:cNvPr id="21" name="Text Placeholder 2"/>
            <p:cNvSpPr txBox="1">
              <a:spLocks/>
            </p:cNvSpPr>
            <p:nvPr/>
          </p:nvSpPr>
          <p:spPr>
            <a:xfrm>
              <a:off x="1944245" y="4210833"/>
              <a:ext cx="3320380" cy="664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bot developers on Facebook*</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22" name="Oval 21"/>
            <p:cNvSpPr/>
            <p:nvPr/>
          </p:nvSpPr>
          <p:spPr bwMode="auto">
            <a:xfrm>
              <a:off x="461963" y="3972751"/>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55,000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23" name="Group 22"/>
            <p:cNvGrpSpPr/>
            <p:nvPr/>
          </p:nvGrpSpPr>
          <p:grpSpPr>
            <a:xfrm>
              <a:off x="920068" y="4189248"/>
              <a:ext cx="397482" cy="461604"/>
              <a:chOff x="480545" y="3363425"/>
              <a:chExt cx="700555" cy="813572"/>
            </a:xfrm>
          </p:grpSpPr>
          <p:grpSp>
            <p:nvGrpSpPr>
              <p:cNvPr id="24" name="Group 167"/>
              <p:cNvGrpSpPr>
                <a:grpSpLocks noChangeAspect="1"/>
              </p:cNvGrpSpPr>
              <p:nvPr/>
            </p:nvGrpSpPr>
            <p:grpSpPr bwMode="auto">
              <a:xfrm>
                <a:off x="480545" y="3401469"/>
                <a:ext cx="662035" cy="775528"/>
                <a:chOff x="3811" y="2084"/>
                <a:chExt cx="210" cy="246"/>
              </a:xfrm>
            </p:grpSpPr>
            <p:sp>
              <p:nvSpPr>
                <p:cNvPr id="29" name="Rectangle 168"/>
                <p:cNvSpPr>
                  <a:spLocks noChangeArrowheads="1"/>
                </p:cNvSpPr>
                <p:nvPr/>
              </p:nvSpPr>
              <p:spPr bwMode="auto">
                <a:xfrm>
                  <a:off x="3869" y="2191"/>
                  <a:ext cx="90" cy="73"/>
                </a:xfrm>
                <a:prstGeom prst="rect">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69"/>
                <p:cNvSpPr>
                  <a:spLocks noChangeArrowheads="1"/>
                </p:cNvSpPr>
                <p:nvPr/>
              </p:nvSpPr>
              <p:spPr bwMode="auto">
                <a:xfrm>
                  <a:off x="3926" y="2133"/>
                  <a:ext cx="8" cy="9"/>
                </a:xfrm>
                <a:prstGeom prst="ellips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0"/>
                <p:cNvSpPr>
                  <a:spLocks/>
                </p:cNvSpPr>
                <p:nvPr/>
              </p:nvSpPr>
              <p:spPr bwMode="auto">
                <a:xfrm>
                  <a:off x="3828" y="2207"/>
                  <a:ext cx="41" cy="41"/>
                </a:xfrm>
                <a:custGeom>
                  <a:avLst/>
                  <a:gdLst>
                    <a:gd name="T0" fmla="*/ 0 w 20"/>
                    <a:gd name="T1" fmla="*/ 20 h 20"/>
                    <a:gd name="T2" fmla="*/ 20 w 20"/>
                    <a:gd name="T3" fmla="*/ 0 h 20"/>
                  </a:gdLst>
                  <a:ahLst/>
                  <a:cxnLst>
                    <a:cxn ang="0">
                      <a:pos x="T0" y="T1"/>
                    </a:cxn>
                    <a:cxn ang="0">
                      <a:pos x="T2" y="T3"/>
                    </a:cxn>
                  </a:cxnLst>
                  <a:rect l="0" t="0" r="r" b="b"/>
                  <a:pathLst>
                    <a:path w="20" h="20">
                      <a:moveTo>
                        <a:pt x="0" y="20"/>
                      </a:moveTo>
                      <a:cubicBezTo>
                        <a:pt x="0" y="9"/>
                        <a:pt x="9" y="0"/>
                        <a:pt x="2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71"/>
                <p:cNvSpPr>
                  <a:spLocks/>
                </p:cNvSpPr>
                <p:nvPr/>
              </p:nvSpPr>
              <p:spPr bwMode="auto">
                <a:xfrm>
                  <a:off x="3811" y="2248"/>
                  <a:ext cx="33" cy="16"/>
                </a:xfrm>
                <a:custGeom>
                  <a:avLst/>
                  <a:gdLst>
                    <a:gd name="T0" fmla="*/ 0 w 16"/>
                    <a:gd name="T1" fmla="*/ 8 h 8"/>
                    <a:gd name="T2" fmla="*/ 8 w 16"/>
                    <a:gd name="T3" fmla="*/ 0 h 8"/>
                    <a:gd name="T4" fmla="*/ 16 w 16"/>
                    <a:gd name="T5" fmla="*/ 8 h 8"/>
                  </a:gdLst>
                  <a:ahLst/>
                  <a:cxnLst>
                    <a:cxn ang="0">
                      <a:pos x="T0" y="T1"/>
                    </a:cxn>
                    <a:cxn ang="0">
                      <a:pos x="T2" y="T3"/>
                    </a:cxn>
                    <a:cxn ang="0">
                      <a:pos x="T4" y="T5"/>
                    </a:cxn>
                  </a:cxnLst>
                  <a:rect l="0" t="0" r="r" b="b"/>
                  <a:pathLst>
                    <a:path w="16" h="8">
                      <a:moveTo>
                        <a:pt x="0" y="8"/>
                      </a:moveTo>
                      <a:cubicBezTo>
                        <a:pt x="0" y="4"/>
                        <a:pt x="3" y="0"/>
                        <a:pt x="8" y="0"/>
                      </a:cubicBezTo>
                      <a:cubicBezTo>
                        <a:pt x="12" y="0"/>
                        <a:pt x="16" y="4"/>
                        <a:pt x="16" y="8"/>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72"/>
                <p:cNvSpPr>
                  <a:spLocks/>
                </p:cNvSpPr>
                <p:nvPr/>
              </p:nvSpPr>
              <p:spPr bwMode="auto">
                <a:xfrm>
                  <a:off x="3963" y="2191"/>
                  <a:ext cx="41" cy="41"/>
                </a:xfrm>
                <a:custGeom>
                  <a:avLst/>
                  <a:gdLst>
                    <a:gd name="T0" fmla="*/ 20 w 20"/>
                    <a:gd name="T1" fmla="*/ 0 h 20"/>
                    <a:gd name="T2" fmla="*/ 0 w 20"/>
                    <a:gd name="T3" fmla="*/ 20 h 20"/>
                  </a:gdLst>
                  <a:ahLst/>
                  <a:cxnLst>
                    <a:cxn ang="0">
                      <a:pos x="T0" y="T1"/>
                    </a:cxn>
                    <a:cxn ang="0">
                      <a:pos x="T2" y="T3"/>
                    </a:cxn>
                  </a:cxnLst>
                  <a:rect l="0" t="0" r="r" b="b"/>
                  <a:pathLst>
                    <a:path w="20" h="20">
                      <a:moveTo>
                        <a:pt x="20" y="0"/>
                      </a:moveTo>
                      <a:cubicBezTo>
                        <a:pt x="20" y="12"/>
                        <a:pt x="11" y="20"/>
                        <a:pt x="0" y="2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73"/>
                <p:cNvSpPr>
                  <a:spLocks/>
                </p:cNvSpPr>
                <p:nvPr/>
              </p:nvSpPr>
              <p:spPr bwMode="auto">
                <a:xfrm>
                  <a:off x="3988" y="2174"/>
                  <a:ext cx="33" cy="17"/>
                </a:xfrm>
                <a:custGeom>
                  <a:avLst/>
                  <a:gdLst>
                    <a:gd name="T0" fmla="*/ 16 w 16"/>
                    <a:gd name="T1" fmla="*/ 0 h 8"/>
                    <a:gd name="T2" fmla="*/ 8 w 16"/>
                    <a:gd name="T3" fmla="*/ 8 h 8"/>
                    <a:gd name="T4" fmla="*/ 0 w 16"/>
                    <a:gd name="T5" fmla="*/ 0 h 8"/>
                  </a:gdLst>
                  <a:ahLst/>
                  <a:cxnLst>
                    <a:cxn ang="0">
                      <a:pos x="T0" y="T1"/>
                    </a:cxn>
                    <a:cxn ang="0">
                      <a:pos x="T2" y="T3"/>
                    </a:cxn>
                    <a:cxn ang="0">
                      <a:pos x="T4" y="T5"/>
                    </a:cxn>
                  </a:cxnLst>
                  <a:rect l="0" t="0" r="r" b="b"/>
                  <a:pathLst>
                    <a:path w="16" h="8">
                      <a:moveTo>
                        <a:pt x="16" y="0"/>
                      </a:moveTo>
                      <a:cubicBezTo>
                        <a:pt x="16" y="5"/>
                        <a:pt x="12" y="8"/>
                        <a:pt x="8" y="8"/>
                      </a:cubicBezTo>
                      <a:cubicBezTo>
                        <a:pt x="3" y="8"/>
                        <a:pt x="0" y="5"/>
                        <a:pt x="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74"/>
                <p:cNvSpPr>
                  <a:spLocks/>
                </p:cNvSpPr>
                <p:nvPr/>
              </p:nvSpPr>
              <p:spPr bwMode="auto">
                <a:xfrm>
                  <a:off x="3926" y="2264"/>
                  <a:ext cx="25" cy="50"/>
                </a:xfrm>
                <a:custGeom>
                  <a:avLst/>
                  <a:gdLst>
                    <a:gd name="T0" fmla="*/ 0 w 12"/>
                    <a:gd name="T1" fmla="*/ 0 h 24"/>
                    <a:gd name="T2" fmla="*/ 12 w 12"/>
                    <a:gd name="T3" fmla="*/ 24 h 24"/>
                  </a:gdLst>
                  <a:ahLst/>
                  <a:cxnLst>
                    <a:cxn ang="0">
                      <a:pos x="T0" y="T1"/>
                    </a:cxn>
                    <a:cxn ang="0">
                      <a:pos x="T2" y="T3"/>
                    </a:cxn>
                  </a:cxnLst>
                  <a:rect l="0" t="0" r="r" b="b"/>
                  <a:pathLst>
                    <a:path w="12" h="24">
                      <a:moveTo>
                        <a:pt x="0" y="0"/>
                      </a:moveTo>
                      <a:cubicBezTo>
                        <a:pt x="0" y="0"/>
                        <a:pt x="12" y="5"/>
                        <a:pt x="12" y="24"/>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75"/>
                <p:cNvSpPr>
                  <a:spLocks/>
                </p:cNvSpPr>
                <p:nvPr/>
              </p:nvSpPr>
              <p:spPr bwMode="auto">
                <a:xfrm>
                  <a:off x="3885" y="2084"/>
                  <a:ext cx="25" cy="25"/>
                </a:xfrm>
                <a:custGeom>
                  <a:avLst/>
                  <a:gdLst>
                    <a:gd name="T0" fmla="*/ 12 w 12"/>
                    <a:gd name="T1" fmla="*/ 12 h 12"/>
                    <a:gd name="T2" fmla="*/ 0 w 12"/>
                    <a:gd name="T3" fmla="*/ 0 h 12"/>
                  </a:gdLst>
                  <a:ahLst/>
                  <a:cxnLst>
                    <a:cxn ang="0">
                      <a:pos x="T0" y="T1"/>
                    </a:cxn>
                    <a:cxn ang="0">
                      <a:pos x="T2" y="T3"/>
                    </a:cxn>
                  </a:cxnLst>
                  <a:rect l="0" t="0" r="r" b="b"/>
                  <a:pathLst>
                    <a:path w="12" h="12">
                      <a:moveTo>
                        <a:pt x="12" y="12"/>
                      </a:moveTo>
                      <a:cubicBezTo>
                        <a:pt x="12" y="12"/>
                        <a:pt x="12" y="0"/>
                        <a:pt x="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76"/>
                <p:cNvSpPr>
                  <a:spLocks/>
                </p:cNvSpPr>
                <p:nvPr/>
              </p:nvSpPr>
              <p:spPr bwMode="auto">
                <a:xfrm>
                  <a:off x="3934" y="2314"/>
                  <a:ext cx="33" cy="16"/>
                </a:xfrm>
                <a:custGeom>
                  <a:avLst/>
                  <a:gdLst>
                    <a:gd name="T0" fmla="*/ 0 w 16"/>
                    <a:gd name="T1" fmla="*/ 8 h 8"/>
                    <a:gd name="T2" fmla="*/ 8 w 16"/>
                    <a:gd name="T3" fmla="*/ 0 h 8"/>
                    <a:gd name="T4" fmla="*/ 16 w 16"/>
                    <a:gd name="T5" fmla="*/ 8 h 8"/>
                  </a:gdLst>
                  <a:ahLst/>
                  <a:cxnLst>
                    <a:cxn ang="0">
                      <a:pos x="T0" y="T1"/>
                    </a:cxn>
                    <a:cxn ang="0">
                      <a:pos x="T2" y="T3"/>
                    </a:cxn>
                    <a:cxn ang="0">
                      <a:pos x="T4" y="T5"/>
                    </a:cxn>
                  </a:cxnLst>
                  <a:rect l="0" t="0" r="r" b="b"/>
                  <a:pathLst>
                    <a:path w="16" h="8">
                      <a:moveTo>
                        <a:pt x="0" y="8"/>
                      </a:moveTo>
                      <a:cubicBezTo>
                        <a:pt x="0" y="4"/>
                        <a:pt x="3" y="0"/>
                        <a:pt x="8" y="0"/>
                      </a:cubicBezTo>
                      <a:cubicBezTo>
                        <a:pt x="12" y="0"/>
                        <a:pt x="16" y="4"/>
                        <a:pt x="16" y="8"/>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7"/>
                <p:cNvSpPr>
                  <a:spLocks/>
                </p:cNvSpPr>
                <p:nvPr/>
              </p:nvSpPr>
              <p:spPr bwMode="auto">
                <a:xfrm>
                  <a:off x="3849" y="2283"/>
                  <a:ext cx="16" cy="33"/>
                </a:xfrm>
                <a:custGeom>
                  <a:avLst/>
                  <a:gdLst>
                    <a:gd name="T0" fmla="*/ 0 w 8"/>
                    <a:gd name="T1" fmla="*/ 0 h 16"/>
                    <a:gd name="T2" fmla="*/ 8 w 8"/>
                    <a:gd name="T3" fmla="*/ 8 h 16"/>
                    <a:gd name="T4" fmla="*/ 0 w 8"/>
                    <a:gd name="T5" fmla="*/ 16 h 16"/>
                  </a:gdLst>
                  <a:ahLst/>
                  <a:cxnLst>
                    <a:cxn ang="0">
                      <a:pos x="T0" y="T1"/>
                    </a:cxn>
                    <a:cxn ang="0">
                      <a:pos x="T2" y="T3"/>
                    </a:cxn>
                    <a:cxn ang="0">
                      <a:pos x="T4" y="T5"/>
                    </a:cxn>
                  </a:cxnLst>
                  <a:rect l="0" t="0" r="r" b="b"/>
                  <a:pathLst>
                    <a:path w="8" h="16">
                      <a:moveTo>
                        <a:pt x="0" y="0"/>
                      </a:moveTo>
                      <a:cubicBezTo>
                        <a:pt x="4" y="0"/>
                        <a:pt x="8" y="4"/>
                        <a:pt x="8" y="8"/>
                      </a:cubicBezTo>
                      <a:cubicBezTo>
                        <a:pt x="8" y="13"/>
                        <a:pt x="4" y="16"/>
                        <a:pt x="0" y="16"/>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78"/>
                <p:cNvSpPr>
                  <a:spLocks/>
                </p:cNvSpPr>
                <p:nvPr/>
              </p:nvSpPr>
              <p:spPr bwMode="auto">
                <a:xfrm>
                  <a:off x="3869" y="2105"/>
                  <a:ext cx="90" cy="61"/>
                </a:xfrm>
                <a:custGeom>
                  <a:avLst/>
                  <a:gdLst>
                    <a:gd name="T0" fmla="*/ 0 w 44"/>
                    <a:gd name="T1" fmla="*/ 22 h 30"/>
                    <a:gd name="T2" fmla="*/ 22 w 44"/>
                    <a:gd name="T3" fmla="*/ 0 h 30"/>
                    <a:gd name="T4" fmla="*/ 44 w 44"/>
                    <a:gd name="T5" fmla="*/ 22 h 30"/>
                    <a:gd name="T6" fmla="*/ 44 w 44"/>
                    <a:gd name="T7" fmla="*/ 30 h 30"/>
                    <a:gd name="T8" fmla="*/ 0 w 44"/>
                    <a:gd name="T9" fmla="*/ 30 h 30"/>
                    <a:gd name="T10" fmla="*/ 0 w 44"/>
                    <a:gd name="T11" fmla="*/ 22 h 30"/>
                  </a:gdLst>
                  <a:ahLst/>
                  <a:cxnLst>
                    <a:cxn ang="0">
                      <a:pos x="T0" y="T1"/>
                    </a:cxn>
                    <a:cxn ang="0">
                      <a:pos x="T2" y="T3"/>
                    </a:cxn>
                    <a:cxn ang="0">
                      <a:pos x="T4" y="T5"/>
                    </a:cxn>
                    <a:cxn ang="0">
                      <a:pos x="T6" y="T7"/>
                    </a:cxn>
                    <a:cxn ang="0">
                      <a:pos x="T8" y="T9"/>
                    </a:cxn>
                    <a:cxn ang="0">
                      <a:pos x="T10" y="T11"/>
                    </a:cxn>
                  </a:cxnLst>
                  <a:rect l="0" t="0" r="r" b="b"/>
                  <a:pathLst>
                    <a:path w="44" h="30">
                      <a:moveTo>
                        <a:pt x="0" y="22"/>
                      </a:moveTo>
                      <a:cubicBezTo>
                        <a:pt x="0" y="10"/>
                        <a:pt x="10" y="0"/>
                        <a:pt x="22" y="0"/>
                      </a:cubicBezTo>
                      <a:cubicBezTo>
                        <a:pt x="34" y="0"/>
                        <a:pt x="44" y="10"/>
                        <a:pt x="44" y="22"/>
                      </a:cubicBezTo>
                      <a:cubicBezTo>
                        <a:pt x="44" y="30"/>
                        <a:pt x="44" y="30"/>
                        <a:pt x="44" y="30"/>
                      </a:cubicBezTo>
                      <a:cubicBezTo>
                        <a:pt x="0" y="30"/>
                        <a:pt x="0" y="30"/>
                        <a:pt x="0" y="30"/>
                      </a:cubicBezTo>
                      <a:lnTo>
                        <a:pt x="0" y="22"/>
                      </a:lnTo>
                      <a:close/>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79"/>
                <p:cNvSpPr>
                  <a:spLocks/>
                </p:cNvSpPr>
                <p:nvPr/>
              </p:nvSpPr>
              <p:spPr bwMode="auto">
                <a:xfrm>
                  <a:off x="3863" y="2267"/>
                  <a:ext cx="33" cy="32"/>
                </a:xfrm>
                <a:custGeom>
                  <a:avLst/>
                  <a:gdLst>
                    <a:gd name="T0" fmla="*/ 16 w 16"/>
                    <a:gd name="T1" fmla="*/ 0 h 16"/>
                    <a:gd name="T2" fmla="*/ 0 w 16"/>
                    <a:gd name="T3" fmla="*/ 16 h 16"/>
                  </a:gdLst>
                  <a:ahLst/>
                  <a:cxnLst>
                    <a:cxn ang="0">
                      <a:pos x="T0" y="T1"/>
                    </a:cxn>
                    <a:cxn ang="0">
                      <a:pos x="T2" y="T3"/>
                    </a:cxn>
                  </a:cxnLst>
                  <a:rect l="0" t="0" r="r" b="b"/>
                  <a:pathLst>
                    <a:path w="16" h="16">
                      <a:moveTo>
                        <a:pt x="16" y="0"/>
                      </a:moveTo>
                      <a:cubicBezTo>
                        <a:pt x="16" y="9"/>
                        <a:pt x="9" y="16"/>
                        <a:pt x="0" y="16"/>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83"/>
              <p:cNvGrpSpPr>
                <a:grpSpLocks noChangeAspect="1"/>
              </p:cNvGrpSpPr>
              <p:nvPr/>
            </p:nvGrpSpPr>
            <p:grpSpPr bwMode="auto">
              <a:xfrm>
                <a:off x="1011660" y="3363425"/>
                <a:ext cx="169440" cy="285133"/>
                <a:chOff x="3825" y="2054"/>
                <a:chExt cx="186" cy="313"/>
              </a:xfrm>
            </p:grpSpPr>
            <p:sp>
              <p:nvSpPr>
                <p:cNvPr id="26" name="Line 184"/>
                <p:cNvSpPr>
                  <a:spLocks noChangeShapeType="1"/>
                </p:cNvSpPr>
                <p:nvPr/>
              </p:nvSpPr>
              <p:spPr bwMode="auto">
                <a:xfrm>
                  <a:off x="3875" y="2314"/>
                  <a:ext cx="86" cy="0"/>
                </a:xfrm>
                <a:prstGeom prst="lin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85"/>
                <p:cNvSpPr>
                  <a:spLocks noChangeShapeType="1"/>
                </p:cNvSpPr>
                <p:nvPr/>
              </p:nvSpPr>
              <p:spPr bwMode="auto">
                <a:xfrm>
                  <a:off x="3891" y="2367"/>
                  <a:ext cx="52" cy="0"/>
                </a:xfrm>
                <a:prstGeom prst="lin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7"/>
                <p:cNvSpPr>
                  <a:spLocks/>
                </p:cNvSpPr>
                <p:nvPr/>
              </p:nvSpPr>
              <p:spPr bwMode="auto">
                <a:xfrm>
                  <a:off x="3825" y="2054"/>
                  <a:ext cx="186" cy="212"/>
                </a:xfrm>
                <a:custGeom>
                  <a:avLst/>
                  <a:gdLst>
                    <a:gd name="T0" fmla="*/ 69 w 90"/>
                    <a:gd name="T1" fmla="*/ 104 h 104"/>
                    <a:gd name="T2" fmla="*/ 20 w 90"/>
                    <a:gd name="T3" fmla="*/ 104 h 104"/>
                    <a:gd name="T4" fmla="*/ 20 w 90"/>
                    <a:gd name="T5" fmla="*/ 100 h 104"/>
                    <a:gd name="T6" fmla="*/ 8 w 90"/>
                    <a:gd name="T7" fmla="*/ 72 h 104"/>
                    <a:gd name="T8" fmla="*/ 8 w 90"/>
                    <a:gd name="T9" fmla="*/ 72 h 104"/>
                    <a:gd name="T10" fmla="*/ 0 w 90"/>
                    <a:gd name="T11" fmla="*/ 45 h 104"/>
                    <a:gd name="T12" fmla="*/ 45 w 90"/>
                    <a:gd name="T13" fmla="*/ 0 h 104"/>
                    <a:gd name="T14" fmla="*/ 90 w 90"/>
                    <a:gd name="T15" fmla="*/ 45 h 104"/>
                    <a:gd name="T16" fmla="*/ 81 w 90"/>
                    <a:gd name="T17" fmla="*/ 72 h 104"/>
                    <a:gd name="T18" fmla="*/ 79 w 90"/>
                    <a:gd name="T19" fmla="*/ 74 h 104"/>
                    <a:gd name="T20" fmla="*/ 70 w 90"/>
                    <a:gd name="T21" fmla="*/ 100 h 104"/>
                    <a:gd name="T22" fmla="*/ 69 w 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04">
                      <a:moveTo>
                        <a:pt x="69" y="104"/>
                      </a:moveTo>
                      <a:cubicBezTo>
                        <a:pt x="20" y="104"/>
                        <a:pt x="20" y="104"/>
                        <a:pt x="20" y="104"/>
                      </a:cubicBezTo>
                      <a:cubicBezTo>
                        <a:pt x="20" y="100"/>
                        <a:pt x="20" y="100"/>
                        <a:pt x="20" y="100"/>
                      </a:cubicBezTo>
                      <a:cubicBezTo>
                        <a:pt x="20" y="100"/>
                        <a:pt x="18" y="85"/>
                        <a:pt x="8" y="72"/>
                      </a:cubicBezTo>
                      <a:cubicBezTo>
                        <a:pt x="8" y="72"/>
                        <a:pt x="8" y="72"/>
                        <a:pt x="8" y="72"/>
                      </a:cubicBezTo>
                      <a:cubicBezTo>
                        <a:pt x="3" y="64"/>
                        <a:pt x="0" y="55"/>
                        <a:pt x="0" y="45"/>
                      </a:cubicBezTo>
                      <a:cubicBezTo>
                        <a:pt x="0" y="20"/>
                        <a:pt x="20" y="0"/>
                        <a:pt x="45" y="0"/>
                      </a:cubicBezTo>
                      <a:cubicBezTo>
                        <a:pt x="69" y="0"/>
                        <a:pt x="90" y="20"/>
                        <a:pt x="90" y="45"/>
                      </a:cubicBezTo>
                      <a:cubicBezTo>
                        <a:pt x="90" y="55"/>
                        <a:pt x="87" y="64"/>
                        <a:pt x="81" y="72"/>
                      </a:cubicBezTo>
                      <a:cubicBezTo>
                        <a:pt x="79" y="74"/>
                        <a:pt x="79" y="74"/>
                        <a:pt x="79" y="74"/>
                      </a:cubicBezTo>
                      <a:cubicBezTo>
                        <a:pt x="71" y="87"/>
                        <a:pt x="70" y="100"/>
                        <a:pt x="70" y="100"/>
                      </a:cubicBezTo>
                      <a:lnTo>
                        <a:pt x="69" y="104"/>
                      </a:lnTo>
                      <a:close/>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1" name="Group 40"/>
          <p:cNvGrpSpPr/>
          <p:nvPr/>
        </p:nvGrpSpPr>
        <p:grpSpPr>
          <a:xfrm>
            <a:off x="6447466" y="4338628"/>
            <a:ext cx="5547354" cy="1280160"/>
            <a:chOff x="461963" y="5339785"/>
            <a:chExt cx="5547354" cy="1280160"/>
          </a:xfrm>
        </p:grpSpPr>
        <p:sp>
          <p:nvSpPr>
            <p:cNvPr id="42" name="Text Placeholder 2"/>
            <p:cNvSpPr txBox="1">
              <a:spLocks/>
            </p:cNvSpPr>
            <p:nvPr/>
          </p:nvSpPr>
          <p:spPr>
            <a:xfrm>
              <a:off x="1906048" y="5603960"/>
              <a:ext cx="4103269" cy="664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skills in the Amazon </a:t>
              </a:r>
              <a:br>
                <a:rPr lang="en-US" dirty="0"/>
              </a:br>
              <a:r>
                <a:rPr lang="en-US" dirty="0"/>
                <a:t>Alexa store</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43" name="Oval 42"/>
            <p:cNvSpPr/>
            <p:nvPr/>
          </p:nvSpPr>
          <p:spPr bwMode="auto">
            <a:xfrm>
              <a:off x="461963" y="5339785"/>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15,000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44" name="Group 13"/>
            <p:cNvGrpSpPr>
              <a:grpSpLocks noChangeAspect="1"/>
            </p:cNvGrpSpPr>
            <p:nvPr/>
          </p:nvGrpSpPr>
          <p:grpSpPr bwMode="auto">
            <a:xfrm>
              <a:off x="930047" y="5558981"/>
              <a:ext cx="372682" cy="348815"/>
              <a:chOff x="616" y="3524"/>
              <a:chExt cx="203" cy="190"/>
            </a:xfrm>
          </p:grpSpPr>
          <p:sp>
            <p:nvSpPr>
              <p:cNvPr id="45" name="Freeform 14"/>
              <p:cNvSpPr>
                <a:spLocks/>
              </p:cNvSpPr>
              <p:nvPr/>
            </p:nvSpPr>
            <p:spPr bwMode="auto">
              <a:xfrm>
                <a:off x="616" y="3573"/>
                <a:ext cx="203" cy="141"/>
              </a:xfrm>
              <a:custGeom>
                <a:avLst/>
                <a:gdLst>
                  <a:gd name="T0" fmla="*/ 172 w 203"/>
                  <a:gd name="T1" fmla="*/ 141 h 141"/>
                  <a:gd name="T2" fmla="*/ 0 w 203"/>
                  <a:gd name="T3" fmla="*/ 141 h 141"/>
                  <a:gd name="T4" fmla="*/ 0 w 203"/>
                  <a:gd name="T5" fmla="*/ 0 h 141"/>
                  <a:gd name="T6" fmla="*/ 172 w 203"/>
                  <a:gd name="T7" fmla="*/ 0 h 141"/>
                  <a:gd name="T8" fmla="*/ 203 w 203"/>
                  <a:gd name="T9" fmla="*/ 8 h 141"/>
                  <a:gd name="T10" fmla="*/ 203 w 203"/>
                  <a:gd name="T11" fmla="*/ 125 h 141"/>
                  <a:gd name="T12" fmla="*/ 172 w 203"/>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203" h="141">
                    <a:moveTo>
                      <a:pt x="172" y="141"/>
                    </a:moveTo>
                    <a:lnTo>
                      <a:pt x="0" y="141"/>
                    </a:lnTo>
                    <a:lnTo>
                      <a:pt x="0" y="0"/>
                    </a:lnTo>
                    <a:lnTo>
                      <a:pt x="172" y="0"/>
                    </a:lnTo>
                    <a:lnTo>
                      <a:pt x="203" y="8"/>
                    </a:lnTo>
                    <a:lnTo>
                      <a:pt x="203" y="125"/>
                    </a:lnTo>
                    <a:lnTo>
                      <a:pt x="172" y="141"/>
                    </a:lnTo>
                    <a:close/>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655" y="3524"/>
                <a:ext cx="86" cy="49"/>
              </a:xfrm>
              <a:custGeom>
                <a:avLst/>
                <a:gdLst>
                  <a:gd name="T0" fmla="*/ 44 w 44"/>
                  <a:gd name="T1" fmla="*/ 25 h 25"/>
                  <a:gd name="T2" fmla="*/ 44 w 44"/>
                  <a:gd name="T3" fmla="*/ 10 h 25"/>
                  <a:gd name="T4" fmla="*/ 34 w 44"/>
                  <a:gd name="T5" fmla="*/ 0 h 25"/>
                  <a:gd name="T6" fmla="*/ 9 w 44"/>
                  <a:gd name="T7" fmla="*/ 0 h 25"/>
                  <a:gd name="T8" fmla="*/ 0 w 44"/>
                  <a:gd name="T9" fmla="*/ 10 h 25"/>
                  <a:gd name="T10" fmla="*/ 0 w 44"/>
                  <a:gd name="T11" fmla="*/ 25 h 25"/>
                </a:gdLst>
                <a:ahLst/>
                <a:cxnLst>
                  <a:cxn ang="0">
                    <a:pos x="T0" y="T1"/>
                  </a:cxn>
                  <a:cxn ang="0">
                    <a:pos x="T2" y="T3"/>
                  </a:cxn>
                  <a:cxn ang="0">
                    <a:pos x="T4" y="T5"/>
                  </a:cxn>
                  <a:cxn ang="0">
                    <a:pos x="T6" y="T7"/>
                  </a:cxn>
                  <a:cxn ang="0">
                    <a:pos x="T8" y="T9"/>
                  </a:cxn>
                  <a:cxn ang="0">
                    <a:pos x="T10" y="T11"/>
                  </a:cxn>
                </a:cxnLst>
                <a:rect l="0" t="0" r="r" b="b"/>
                <a:pathLst>
                  <a:path w="44" h="25">
                    <a:moveTo>
                      <a:pt x="44" y="25"/>
                    </a:moveTo>
                    <a:cubicBezTo>
                      <a:pt x="44" y="10"/>
                      <a:pt x="44" y="10"/>
                      <a:pt x="44" y="10"/>
                    </a:cubicBezTo>
                    <a:cubicBezTo>
                      <a:pt x="44" y="5"/>
                      <a:pt x="40" y="0"/>
                      <a:pt x="34" y="0"/>
                    </a:cubicBezTo>
                    <a:cubicBezTo>
                      <a:pt x="9" y="0"/>
                      <a:pt x="9" y="0"/>
                      <a:pt x="9" y="0"/>
                    </a:cubicBezTo>
                    <a:cubicBezTo>
                      <a:pt x="4" y="0"/>
                      <a:pt x="0" y="5"/>
                      <a:pt x="0" y="10"/>
                    </a:cubicBezTo>
                    <a:cubicBezTo>
                      <a:pt x="0" y="25"/>
                      <a:pt x="0" y="25"/>
                      <a:pt x="0" y="25"/>
                    </a:cubicBez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694" y="3542"/>
                <a:ext cx="80" cy="31"/>
              </a:xfrm>
              <a:custGeom>
                <a:avLst/>
                <a:gdLst>
                  <a:gd name="T0" fmla="*/ 41 w 41"/>
                  <a:gd name="T1" fmla="*/ 16 h 16"/>
                  <a:gd name="T2" fmla="*/ 41 w 41"/>
                  <a:gd name="T3" fmla="*/ 6 h 16"/>
                  <a:gd name="T4" fmla="*/ 34 w 41"/>
                  <a:gd name="T5" fmla="*/ 0 h 16"/>
                  <a:gd name="T6" fmla="*/ 7 w 41"/>
                  <a:gd name="T7" fmla="*/ 0 h 16"/>
                  <a:gd name="T8" fmla="*/ 0 w 41"/>
                  <a:gd name="T9" fmla="*/ 6 h 16"/>
                  <a:gd name="T10" fmla="*/ 0 w 41"/>
                  <a:gd name="T11" fmla="*/ 16 h 16"/>
                </a:gdLst>
                <a:ahLst/>
                <a:cxnLst>
                  <a:cxn ang="0">
                    <a:pos x="T0" y="T1"/>
                  </a:cxn>
                  <a:cxn ang="0">
                    <a:pos x="T2" y="T3"/>
                  </a:cxn>
                  <a:cxn ang="0">
                    <a:pos x="T4" y="T5"/>
                  </a:cxn>
                  <a:cxn ang="0">
                    <a:pos x="T6" y="T7"/>
                  </a:cxn>
                  <a:cxn ang="0">
                    <a:pos x="T8" y="T9"/>
                  </a:cxn>
                  <a:cxn ang="0">
                    <a:pos x="T10" y="T11"/>
                  </a:cxn>
                </a:cxnLst>
                <a:rect l="0" t="0" r="r" b="b"/>
                <a:pathLst>
                  <a:path w="41" h="16">
                    <a:moveTo>
                      <a:pt x="41" y="16"/>
                    </a:moveTo>
                    <a:cubicBezTo>
                      <a:pt x="41" y="6"/>
                      <a:pt x="41" y="6"/>
                      <a:pt x="41" y="6"/>
                    </a:cubicBezTo>
                    <a:cubicBezTo>
                      <a:pt x="41" y="2"/>
                      <a:pt x="37" y="0"/>
                      <a:pt x="34" y="0"/>
                    </a:cubicBezTo>
                    <a:cubicBezTo>
                      <a:pt x="7" y="0"/>
                      <a:pt x="7" y="0"/>
                      <a:pt x="7" y="0"/>
                    </a:cubicBezTo>
                    <a:cubicBezTo>
                      <a:pt x="3" y="0"/>
                      <a:pt x="0" y="2"/>
                      <a:pt x="0" y="6"/>
                    </a:cubicBezTo>
                    <a:cubicBezTo>
                      <a:pt x="0" y="16"/>
                      <a:pt x="0" y="16"/>
                      <a:pt x="0" y="16"/>
                    </a:cubicBez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7"/>
              <p:cNvSpPr>
                <a:spLocks noChangeShapeType="1"/>
              </p:cNvSpPr>
              <p:nvPr/>
            </p:nvSpPr>
            <p:spPr bwMode="auto">
              <a:xfrm>
                <a:off x="788" y="3573"/>
                <a:ext cx="0" cy="141"/>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644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Content Placeholder 1"/>
          <p:cNvPicPr>
            <a:picLocks noGrp="1" noChangeAspect="1"/>
          </p:cNvPicPr>
          <p:nvPr>
            <p:ph idx="1"/>
          </p:nvPr>
        </p:nvPicPr>
        <p:blipFill>
          <a:blip r:embed="rId3"/>
          <a:stretch>
            <a:fillRect/>
          </a:stretch>
        </p:blipFill>
        <p:spPr>
          <a:xfrm>
            <a:off x="838200" y="1489449"/>
            <a:ext cx="10450606" cy="4833405"/>
          </a:xfrm>
          <a:prstGeom prst="rect">
            <a:avLst/>
          </a:prstGeom>
        </p:spPr>
      </p:pic>
      <p:sp>
        <p:nvSpPr>
          <p:cNvPr id="5" name="Title 4"/>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Real bots</a:t>
            </a:r>
            <a:endParaRPr lang="en-US" kern="1200" dirty="0">
              <a:solidFill>
                <a:schemeClr val="tx1"/>
              </a:solidFill>
              <a:latin typeface="+mj-lt"/>
              <a:ea typeface="+mj-ea"/>
              <a:cs typeface="+mj-cs"/>
            </a:endParaRPr>
          </a:p>
        </p:txBody>
      </p:sp>
      <p:sp>
        <p:nvSpPr>
          <p:cNvPr id="3" name="Rectangle 2"/>
          <p:cNvSpPr/>
          <p:nvPr/>
        </p:nvSpPr>
        <p:spPr>
          <a:xfrm>
            <a:off x="664509" y="1489449"/>
            <a:ext cx="10797988" cy="4742825"/>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2191794" y="2514658"/>
            <a:ext cx="7808411" cy="2211366"/>
          </a:xfrm>
          <a:prstGeom prst="rect">
            <a:avLst/>
          </a:prstGeom>
          <a:ln w="9525">
            <a:solidFill>
              <a:schemeClr val="bg1"/>
            </a:solidFill>
          </a:ln>
        </p:spPr>
      </p:pic>
    </p:spTree>
    <p:extLst>
      <p:ext uri="{BB962C8B-B14F-4D97-AF65-F5344CB8AC3E}">
        <p14:creationId xmlns:p14="http://schemas.microsoft.com/office/powerpoint/2010/main" val="17189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Picture 1"/>
          <p:cNvPicPr>
            <a:picLocks noChangeAspect="1"/>
          </p:cNvPicPr>
          <p:nvPr/>
        </p:nvPicPr>
        <p:blipFill rotWithShape="1">
          <a:blip r:embed="rId3"/>
          <a:srcRect t="2438" r="-1" b="2291"/>
          <a:stretch/>
        </p:blipFill>
        <p:spPr>
          <a:xfrm>
            <a:off x="4654297" y="10"/>
            <a:ext cx="7537704" cy="6857990"/>
          </a:xfrm>
          <a:prstGeom prst="rect">
            <a:avLst/>
          </a:prstGeom>
        </p:spPr>
      </p:pic>
      <p:sp>
        <p:nvSpPr>
          <p:cNvPr id="5" name="Title 4"/>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t>Where bots live</a:t>
            </a:r>
          </a:p>
        </p:txBody>
      </p:sp>
    </p:spTree>
    <p:extLst>
      <p:ext uri="{BB962C8B-B14F-4D97-AF65-F5344CB8AC3E}">
        <p14:creationId xmlns:p14="http://schemas.microsoft.com/office/powerpoint/2010/main" val="332358773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12492</TotalTime>
  <Words>2182</Words>
  <Application>Microsoft Office PowerPoint</Application>
  <PresentationFormat>Widescreen</PresentationFormat>
  <Paragraphs>222</Paragraphs>
  <Slides>17</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Calibri</vt:lpstr>
      <vt:lpstr>Consolas</vt:lpstr>
      <vt:lpstr>Lucida Console</vt:lpstr>
      <vt:lpstr>Segoe UI</vt:lpstr>
      <vt:lpstr>Segoe UI Light</vt:lpstr>
      <vt:lpstr>Segoe UI Semibold</vt:lpstr>
      <vt:lpstr>Segoe UI Semilight</vt:lpstr>
      <vt:lpstr>Times New Roman</vt:lpstr>
      <vt:lpstr>Wingdings</vt:lpstr>
      <vt:lpstr>Office Theme</vt:lpstr>
      <vt:lpstr>1_MS1444_Windows Azure Template 16x9_r08a</vt:lpstr>
      <vt:lpstr>Exploring Conversations as a Platform</vt:lpstr>
      <vt:lpstr>Messaging is King</vt:lpstr>
      <vt:lpstr>Bot or not?</vt:lpstr>
      <vt:lpstr>Demo</vt:lpstr>
      <vt:lpstr>Messaging Forecasts in Business</vt:lpstr>
      <vt:lpstr>Potential Benefits</vt:lpstr>
      <vt:lpstr>Industry Momentum</vt:lpstr>
      <vt:lpstr>Real bots</vt:lpstr>
      <vt:lpstr>Where bots live</vt:lpstr>
      <vt:lpstr>The Tools</vt:lpstr>
      <vt:lpstr>Demo</vt:lpstr>
      <vt:lpstr>The Cognitive Services</vt:lpstr>
      <vt:lpstr>LUIS</vt:lpstr>
      <vt:lpstr>Demo</vt:lpstr>
      <vt:lpstr>Summary</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356</cp:revision>
  <dcterms:created xsi:type="dcterms:W3CDTF">2016-04-21T18:51:19Z</dcterms:created>
  <dcterms:modified xsi:type="dcterms:W3CDTF">2017-05-09T12:40:01Z</dcterms:modified>
</cp:coreProperties>
</file>