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sldIdLst>
    <p:sldId id="256" r:id="rId3"/>
    <p:sldId id="397" r:id="rId4"/>
    <p:sldId id="390" r:id="rId5"/>
    <p:sldId id="346" r:id="rId6"/>
    <p:sldId id="399" r:id="rId7"/>
    <p:sldId id="395" r:id="rId8"/>
    <p:sldId id="385" r:id="rId9"/>
    <p:sldId id="400" r:id="rId10"/>
    <p:sldId id="386" r:id="rId11"/>
    <p:sldId id="401" r:id="rId12"/>
    <p:sldId id="387" r:id="rId13"/>
    <p:sldId id="388" r:id="rId14"/>
    <p:sldId id="396" r:id="rId15"/>
    <p:sldId id="389" r:id="rId16"/>
    <p:sldId id="350" r:id="rId17"/>
    <p:sldId id="32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95D1"/>
    <a:srgbClr val="7F7F7F"/>
    <a:srgbClr val="235888"/>
    <a:srgbClr val="4472C4"/>
    <a:srgbClr val="286498"/>
    <a:srgbClr val="A6A6A6"/>
    <a:srgbClr val="4D9CD7"/>
    <a:srgbClr val="2A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76715" autoAdjust="0"/>
  </p:normalViewPr>
  <p:slideViewPr>
    <p:cSldViewPr snapToGrid="0">
      <p:cViewPr varScale="1">
        <p:scale>
          <a:sx n="77" d="100"/>
          <a:sy n="77" d="100"/>
        </p:scale>
        <p:origin x="78" y="39"/>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5/9/2017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add the second intent and then call Linguistic Analysis.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72957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2.4</a:t>
            </a:r>
          </a:p>
          <a:p>
            <a:endParaRPr lang="en-US" dirty="0"/>
          </a:p>
          <a:p>
            <a:r>
              <a:rPr lang="en-US" dirty="0"/>
              <a:t>Now let’s add a second intent to LUIS which will let the bot know that we want to use Text Analytics to see the sentiment of a sentence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112462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2.5</a:t>
            </a:r>
          </a:p>
          <a:p>
            <a:endParaRPr lang="en-US" dirty="0"/>
          </a:p>
          <a:p>
            <a:r>
              <a:rPr lang="en-US" dirty="0"/>
              <a:t>Let’s get the app into the Cloud with Azure and register it as available for public use, through the basic webchat UI.</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94498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recap on the array of channel for bot participation.</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82359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2.6</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12773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here’s the flow for the ‘proofing bot’ introduced in the first session.</a:t>
            </a:r>
          </a:p>
          <a:p>
            <a:r>
              <a:rPr lang="en-US" dirty="0"/>
              <a:t>It has two levels of dialog.  Typically bots may have many different branches and several levels of depth.</a:t>
            </a:r>
          </a:p>
          <a:p>
            <a:r>
              <a:rPr lang="en-US" dirty="0"/>
              <a:t>The dark shapes represent interactions via the bot framework.</a:t>
            </a:r>
          </a:p>
          <a:p>
            <a:r>
              <a:rPr lang="en-US" dirty="0"/>
              <a:t>The lighter blue shapes represent calls to Cognitive Services with either enhance the bot’s ability to form a conversation flow (in this case with LUIS) or process user input to get results.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03619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and look at the tools.</a:t>
            </a:r>
          </a:p>
          <a:p>
            <a:r>
              <a:rPr lang="en-US" dirty="0"/>
              <a:t>Microsoft provides the bot framework to help get started very quickly with bot development.</a:t>
            </a:r>
          </a:p>
          <a:p>
            <a:r>
              <a:rPr lang="en-US" dirty="0"/>
              <a:t>Using the Bot Framework SDK for .NET, you can built a bot that runs in the ASP.NET framework.  It can run on your machine or be hosted in the cloud.</a:t>
            </a:r>
          </a:p>
          <a:p>
            <a:r>
              <a:rPr lang="en-US" dirty="0"/>
              <a:t>Equally there’s an SDK for node.js too, so you can host your bot in either of these frameworks to suit your skillset.</a:t>
            </a:r>
          </a:p>
          <a:p>
            <a:r>
              <a:rPr lang="en-US" dirty="0"/>
              <a:t>The Emulator is a tool which connects to your locally or cloud-hosted bot, providing a basic channel in which you can test your bot without it even needing to be registered.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are ready to publish your bot, Azure provides a highly available and scalable option for hosting, starting with free tiers.  You can host both .NET and node.js bots there.</a:t>
            </a:r>
          </a:p>
          <a:p>
            <a:r>
              <a:rPr lang="en-US" dirty="0"/>
              <a:t>When you’re ready to present your bot to the world, you go to the registration portal where you declare your bot with a unique name and register the cloud-based end-point to which you published your bot.  You also decide which channels will be available for users to use the bot.</a:t>
            </a:r>
          </a:p>
          <a:p>
            <a:endParaRPr lang="en-US" dirty="0"/>
          </a:p>
          <a:p>
            <a:r>
              <a:rPr lang="en-US" dirty="0"/>
              <a:t>We’re going to do all of this in the following demos.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07235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2.1</a:t>
            </a:r>
          </a:p>
          <a:p>
            <a:endParaRPr lang="en-US" dirty="0"/>
          </a:p>
          <a:p>
            <a:r>
              <a:rPr lang="en-US" dirty="0"/>
              <a:t>Let’s see a basic bot running in Node.js locally</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LUIS is set up to be able to determine the user’s intent with the first intent.</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34136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LUIS is part of the Language APIs available within Cognitive Services.</a:t>
            </a:r>
          </a:p>
          <a:p>
            <a:r>
              <a:rPr lang="en-US" dirty="0"/>
              <a:t>We are focusing on these language APIs for this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64535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2.2</a:t>
            </a:r>
          </a:p>
          <a:p>
            <a:endParaRPr lang="en-US" dirty="0"/>
          </a:p>
          <a:p>
            <a:r>
              <a:rPr lang="en-US" dirty="0"/>
              <a:t>Now let’s see how you get started with setting up LUIS to be able for use in things like your bot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67036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register for use of Bing Spell check and Linguistic Analysis to use in the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576773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2.3</a:t>
            </a:r>
          </a:p>
          <a:p>
            <a:endParaRPr lang="en-US" dirty="0"/>
          </a:p>
          <a:p>
            <a:r>
              <a:rPr lang="en-US" dirty="0"/>
              <a:t>Let’s add spell checking and linguistic analysis to our bot.</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21552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5/9/2017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5/9/2017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ev.botframework.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microsoft.com/cognitive-services" TargetMode="External"/><Relationship Id="rId4" Type="http://schemas.openxmlformats.org/officeDocument/2006/relationships/hyperlink" Target="https://github.com/Microsoft/BotFramework-WebCha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Starting with Conversations as a Platform</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‘Proofing bot’</a:t>
            </a:r>
          </a:p>
        </p:txBody>
      </p:sp>
      <p:sp>
        <p:nvSpPr>
          <p:cNvPr id="4" name="Rectangle 3"/>
          <p:cNvSpPr/>
          <p:nvPr/>
        </p:nvSpPr>
        <p:spPr>
          <a:xfrm>
            <a:off x="54178" y="1605073"/>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Initial prompt</a:t>
            </a:r>
          </a:p>
        </p:txBody>
      </p:sp>
      <p:sp>
        <p:nvSpPr>
          <p:cNvPr id="6" name="Rectangle 5"/>
          <p:cNvSpPr/>
          <p:nvPr/>
        </p:nvSpPr>
        <p:spPr>
          <a:xfrm>
            <a:off x="2062720" y="2997875"/>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LUIS</a:t>
            </a:r>
          </a:p>
        </p:txBody>
      </p:sp>
      <p:sp>
        <p:nvSpPr>
          <p:cNvPr id="7" name="Rectangle 6"/>
          <p:cNvSpPr/>
          <p:nvPr/>
        </p:nvSpPr>
        <p:spPr>
          <a:xfrm>
            <a:off x="4481283" y="2031783"/>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Ask for sentence for Linguistic Analysis</a:t>
            </a:r>
          </a:p>
        </p:txBody>
      </p:sp>
      <p:sp>
        <p:nvSpPr>
          <p:cNvPr id="8" name="Rectangle 7"/>
          <p:cNvSpPr/>
          <p:nvPr/>
        </p:nvSpPr>
        <p:spPr>
          <a:xfrm>
            <a:off x="8222897" y="2008311"/>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Fix sentence with Bing Spell Check</a:t>
            </a:r>
          </a:p>
        </p:txBody>
      </p:sp>
      <p:sp>
        <p:nvSpPr>
          <p:cNvPr id="9" name="Rectangle 8"/>
          <p:cNvSpPr/>
          <p:nvPr/>
        </p:nvSpPr>
        <p:spPr>
          <a:xfrm>
            <a:off x="9739054" y="3128506"/>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Linguistic Analysis</a:t>
            </a:r>
          </a:p>
        </p:txBody>
      </p:sp>
      <p:sp>
        <p:nvSpPr>
          <p:cNvPr id="10" name="Rectangle 9"/>
          <p:cNvSpPr/>
          <p:nvPr/>
        </p:nvSpPr>
        <p:spPr>
          <a:xfrm>
            <a:off x="10067364" y="4735020"/>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Provide result</a:t>
            </a:r>
          </a:p>
        </p:txBody>
      </p:sp>
      <p:sp>
        <p:nvSpPr>
          <p:cNvPr id="11" name="Rectangle 10"/>
          <p:cNvSpPr/>
          <p:nvPr/>
        </p:nvSpPr>
        <p:spPr>
          <a:xfrm>
            <a:off x="2651313" y="4369040"/>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Ask for sentence for Text Analytics</a:t>
            </a:r>
          </a:p>
        </p:txBody>
      </p:sp>
      <p:cxnSp>
        <p:nvCxnSpPr>
          <p:cNvPr id="14" name="Connector: Curved 13"/>
          <p:cNvCxnSpPr>
            <a:cxnSpLocks/>
            <a:stCxn id="4" idx="3"/>
            <a:endCxn id="62" idx="1"/>
          </p:cNvCxnSpPr>
          <p:nvPr/>
        </p:nvCxnSpPr>
        <p:spPr>
          <a:xfrm flipV="1">
            <a:off x="1570335" y="2134689"/>
            <a:ext cx="451202" cy="82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p:cNvCxnSpPr>
            <a:cxnSpLocks/>
            <a:stCxn id="6" idx="3"/>
            <a:endCxn id="7" idx="1"/>
          </p:cNvCxnSpPr>
          <p:nvPr/>
        </p:nvCxnSpPr>
        <p:spPr>
          <a:xfrm flipV="1">
            <a:off x="3578877" y="2569633"/>
            <a:ext cx="902406" cy="9660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p:cNvCxnSpPr>
            <a:cxnSpLocks/>
            <a:stCxn id="6" idx="2"/>
            <a:endCxn id="11" idx="0"/>
          </p:cNvCxnSpPr>
          <p:nvPr/>
        </p:nvCxnSpPr>
        <p:spPr>
          <a:xfrm rot="16200000" flipH="1">
            <a:off x="2967363" y="3927010"/>
            <a:ext cx="295465" cy="58859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096000" y="5499197"/>
            <a:ext cx="1516157" cy="10757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Linguistic Analysis</a:t>
            </a:r>
          </a:p>
        </p:txBody>
      </p:sp>
      <p:sp>
        <p:nvSpPr>
          <p:cNvPr id="26" name="Rectangle 25"/>
          <p:cNvSpPr/>
          <p:nvPr/>
        </p:nvSpPr>
        <p:spPr>
          <a:xfrm>
            <a:off x="8099883" y="5444740"/>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Provide result</a:t>
            </a:r>
          </a:p>
        </p:txBody>
      </p:sp>
      <p:cxnSp>
        <p:nvCxnSpPr>
          <p:cNvPr id="33" name="Connector: Curved 32"/>
          <p:cNvCxnSpPr>
            <a:cxnSpLocks/>
            <a:stCxn id="7" idx="3"/>
            <a:endCxn id="63" idx="1"/>
          </p:cNvCxnSpPr>
          <p:nvPr/>
        </p:nvCxnSpPr>
        <p:spPr>
          <a:xfrm flipV="1">
            <a:off x="5997440" y="2552535"/>
            <a:ext cx="300825" cy="1709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p:cNvCxnSpPr>
            <a:cxnSpLocks/>
            <a:stCxn id="8" idx="3"/>
            <a:endCxn id="9" idx="0"/>
          </p:cNvCxnSpPr>
          <p:nvPr/>
        </p:nvCxnSpPr>
        <p:spPr>
          <a:xfrm>
            <a:off x="9739054" y="2546161"/>
            <a:ext cx="758079" cy="58234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p:cNvCxnSpPr>
            <a:cxnSpLocks/>
            <a:stCxn id="11" idx="3"/>
            <a:endCxn id="61" idx="1"/>
          </p:cNvCxnSpPr>
          <p:nvPr/>
        </p:nvCxnSpPr>
        <p:spPr>
          <a:xfrm>
            <a:off x="4167470" y="4906890"/>
            <a:ext cx="343470" cy="832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p:cNvCxnSpPr>
            <a:cxnSpLocks/>
            <a:stCxn id="25" idx="3"/>
            <a:endCxn id="26" idx="1"/>
          </p:cNvCxnSpPr>
          <p:nvPr/>
        </p:nvCxnSpPr>
        <p:spPr>
          <a:xfrm flipV="1">
            <a:off x="7612157" y="5982590"/>
            <a:ext cx="487726" cy="544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p:cNvCxnSpPr>
            <a:cxnSpLocks/>
            <a:stCxn id="9" idx="2"/>
            <a:endCxn id="10" idx="0"/>
          </p:cNvCxnSpPr>
          <p:nvPr/>
        </p:nvCxnSpPr>
        <p:spPr>
          <a:xfrm rot="16200000" flipH="1">
            <a:off x="10395881" y="4305458"/>
            <a:ext cx="530814" cy="32831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510940" y="4452258"/>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sp>
        <p:nvSpPr>
          <p:cNvPr id="62" name="Rectangle 61"/>
          <p:cNvSpPr/>
          <p:nvPr/>
        </p:nvSpPr>
        <p:spPr>
          <a:xfrm>
            <a:off x="2021537" y="1596839"/>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sp>
        <p:nvSpPr>
          <p:cNvPr id="63" name="Rectangle 62"/>
          <p:cNvSpPr/>
          <p:nvPr/>
        </p:nvSpPr>
        <p:spPr>
          <a:xfrm>
            <a:off x="6298265" y="2014685"/>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cxnSp>
        <p:nvCxnSpPr>
          <p:cNvPr id="69" name="Connector: Curved 68"/>
          <p:cNvCxnSpPr>
            <a:cxnSpLocks/>
            <a:stCxn id="61" idx="3"/>
            <a:endCxn id="25" idx="0"/>
          </p:cNvCxnSpPr>
          <p:nvPr/>
        </p:nvCxnSpPr>
        <p:spPr>
          <a:xfrm>
            <a:off x="6027097" y="4990108"/>
            <a:ext cx="826982" cy="50908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Curved 71"/>
          <p:cNvCxnSpPr>
            <a:cxnSpLocks/>
            <a:stCxn id="63" idx="3"/>
            <a:endCxn id="8" idx="1"/>
          </p:cNvCxnSpPr>
          <p:nvPr/>
        </p:nvCxnSpPr>
        <p:spPr>
          <a:xfrm flipV="1">
            <a:off x="7814422" y="2546161"/>
            <a:ext cx="408475" cy="637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p:cNvCxnSpPr>
            <a:cxnSpLocks/>
            <a:stCxn id="62" idx="2"/>
            <a:endCxn id="6" idx="0"/>
          </p:cNvCxnSpPr>
          <p:nvPr/>
        </p:nvCxnSpPr>
        <p:spPr>
          <a:xfrm rot="16200000" flipH="1">
            <a:off x="2637539" y="2814615"/>
            <a:ext cx="325336" cy="4118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p:cNvCxnSpPr>
            <a:cxnSpLocks/>
            <a:stCxn id="26" idx="2"/>
            <a:endCxn id="62" idx="1"/>
          </p:cNvCxnSpPr>
          <p:nvPr/>
        </p:nvCxnSpPr>
        <p:spPr>
          <a:xfrm rot="5400000" flipH="1">
            <a:off x="3246874" y="909353"/>
            <a:ext cx="4385751" cy="6836425"/>
          </a:xfrm>
          <a:prstGeom prst="curvedConnector4">
            <a:avLst>
              <a:gd name="adj1" fmla="val -5212"/>
              <a:gd name="adj2" fmla="val 1033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p:cNvCxnSpPr>
            <a:cxnSpLocks/>
            <a:stCxn id="10" idx="3"/>
            <a:endCxn id="62" idx="0"/>
          </p:cNvCxnSpPr>
          <p:nvPr/>
        </p:nvCxnSpPr>
        <p:spPr>
          <a:xfrm flipH="1" flipV="1">
            <a:off x="2779616" y="1596839"/>
            <a:ext cx="8803905" cy="3676031"/>
          </a:xfrm>
          <a:prstGeom prst="curvedConnector4">
            <a:avLst>
              <a:gd name="adj1" fmla="val -2597"/>
              <a:gd name="adj2" fmla="val 1062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89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Sentimental Intent</a:t>
            </a:r>
          </a:p>
        </p:txBody>
      </p:sp>
    </p:spTree>
    <p:extLst>
      <p:ext uri="{BB962C8B-B14F-4D97-AF65-F5344CB8AC3E}">
        <p14:creationId xmlns:p14="http://schemas.microsoft.com/office/powerpoint/2010/main" val="42992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Registration &amp; Publication</a:t>
            </a:r>
          </a:p>
        </p:txBody>
      </p:sp>
    </p:spTree>
    <p:extLst>
      <p:ext uri="{BB962C8B-B14F-4D97-AF65-F5344CB8AC3E}">
        <p14:creationId xmlns:p14="http://schemas.microsoft.com/office/powerpoint/2010/main" val="61281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Picture 1"/>
          <p:cNvPicPr>
            <a:picLocks noChangeAspect="1"/>
          </p:cNvPicPr>
          <p:nvPr/>
        </p:nvPicPr>
        <p:blipFill rotWithShape="1">
          <a:blip r:embed="rId3"/>
          <a:srcRect t="2438" r="-1" b="2291"/>
          <a:stretch/>
        </p:blipFill>
        <p:spPr>
          <a:xfrm>
            <a:off x="4654297" y="10"/>
            <a:ext cx="7537704" cy="6857990"/>
          </a:xfrm>
          <a:prstGeom prst="rect">
            <a:avLst/>
          </a:prstGeom>
        </p:spPr>
      </p:pic>
      <p:sp>
        <p:nvSpPr>
          <p:cNvPr id="5" name="Title 4"/>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t>Where bots live</a:t>
            </a:r>
          </a:p>
        </p:txBody>
      </p:sp>
    </p:spTree>
    <p:extLst>
      <p:ext uri="{BB962C8B-B14F-4D97-AF65-F5344CB8AC3E}">
        <p14:creationId xmlns:p14="http://schemas.microsoft.com/office/powerpoint/2010/main" val="185130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Rich Responses</a:t>
            </a:r>
          </a:p>
        </p:txBody>
      </p:sp>
    </p:spTree>
    <p:extLst>
      <p:ext uri="{BB962C8B-B14F-4D97-AF65-F5344CB8AC3E}">
        <p14:creationId xmlns:p14="http://schemas.microsoft.com/office/powerpoint/2010/main" val="267609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Docs &amp; getting started - </a:t>
            </a:r>
            <a:r>
              <a:rPr lang="en-US" sz="2400" dirty="0">
                <a:hlinkClick r:id="rId3"/>
              </a:rPr>
              <a:t>https://dev.botframework.com/</a:t>
            </a:r>
            <a:r>
              <a:rPr lang="en-US" sz="2400" dirty="0"/>
              <a:t> </a:t>
            </a:r>
          </a:p>
          <a:p>
            <a:r>
              <a:rPr lang="en-US" sz="2400" dirty="0"/>
              <a:t>Webchat control - </a:t>
            </a:r>
            <a:r>
              <a:rPr lang="en-US" sz="2400" dirty="0">
                <a:hlinkClick r:id="rId4"/>
              </a:rPr>
              <a:t>https://github.com/Microsoft/BotFramework-WebChat</a:t>
            </a:r>
            <a:r>
              <a:rPr lang="en-US" sz="2400" dirty="0"/>
              <a:t>  </a:t>
            </a:r>
          </a:p>
          <a:p>
            <a:r>
              <a:rPr lang="en-US" sz="2400" dirty="0"/>
              <a:t>Learn and try Cognitive Services at - </a:t>
            </a:r>
            <a:r>
              <a:rPr lang="en-US" sz="2400" dirty="0">
                <a:hlinkClick r:id="rId5"/>
              </a:rPr>
              <a:t>https://www.microsoft.com/cognitive-services</a:t>
            </a:r>
            <a:r>
              <a:rPr lang="en-US" sz="2400" dirty="0"/>
              <a:t> </a:t>
            </a:r>
          </a:p>
          <a:p>
            <a:endParaRPr lang="en-US" sz="2400" dirty="0"/>
          </a:p>
          <a:p>
            <a:endParaRPr lang="en-US" sz="2400" dirty="0"/>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‘Proofing bot’</a:t>
            </a:r>
          </a:p>
        </p:txBody>
      </p:sp>
      <p:sp>
        <p:nvSpPr>
          <p:cNvPr id="4" name="Rectangle 3"/>
          <p:cNvSpPr/>
          <p:nvPr/>
        </p:nvSpPr>
        <p:spPr>
          <a:xfrm>
            <a:off x="54178" y="1605073"/>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Initial prompt</a:t>
            </a:r>
          </a:p>
        </p:txBody>
      </p:sp>
      <p:sp>
        <p:nvSpPr>
          <p:cNvPr id="6" name="Rectangle 5"/>
          <p:cNvSpPr/>
          <p:nvPr/>
        </p:nvSpPr>
        <p:spPr>
          <a:xfrm>
            <a:off x="2062720" y="2997875"/>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LUIS</a:t>
            </a:r>
          </a:p>
        </p:txBody>
      </p:sp>
      <p:sp>
        <p:nvSpPr>
          <p:cNvPr id="7" name="Rectangle 6"/>
          <p:cNvSpPr/>
          <p:nvPr/>
        </p:nvSpPr>
        <p:spPr>
          <a:xfrm>
            <a:off x="4481283" y="2031783"/>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Ask for sentence for Linguistic Analysis</a:t>
            </a:r>
          </a:p>
        </p:txBody>
      </p:sp>
      <p:sp>
        <p:nvSpPr>
          <p:cNvPr id="8" name="Rectangle 7"/>
          <p:cNvSpPr/>
          <p:nvPr/>
        </p:nvSpPr>
        <p:spPr>
          <a:xfrm>
            <a:off x="8222897" y="2008311"/>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Fix sentence with Bing Spell Check</a:t>
            </a:r>
          </a:p>
        </p:txBody>
      </p:sp>
      <p:sp>
        <p:nvSpPr>
          <p:cNvPr id="9" name="Rectangle 8"/>
          <p:cNvSpPr/>
          <p:nvPr/>
        </p:nvSpPr>
        <p:spPr>
          <a:xfrm>
            <a:off x="9739054" y="3128506"/>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Linguistic Analysis</a:t>
            </a:r>
          </a:p>
        </p:txBody>
      </p:sp>
      <p:sp>
        <p:nvSpPr>
          <p:cNvPr id="10" name="Rectangle 9"/>
          <p:cNvSpPr/>
          <p:nvPr/>
        </p:nvSpPr>
        <p:spPr>
          <a:xfrm>
            <a:off x="10067364" y="4735020"/>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Provide result</a:t>
            </a:r>
          </a:p>
        </p:txBody>
      </p:sp>
      <p:sp>
        <p:nvSpPr>
          <p:cNvPr id="11" name="Rectangle 10"/>
          <p:cNvSpPr/>
          <p:nvPr/>
        </p:nvSpPr>
        <p:spPr>
          <a:xfrm>
            <a:off x="2651313" y="4369040"/>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Ask for sentence for Text Analytics</a:t>
            </a:r>
          </a:p>
        </p:txBody>
      </p:sp>
      <p:cxnSp>
        <p:nvCxnSpPr>
          <p:cNvPr id="14" name="Connector: Curved 13"/>
          <p:cNvCxnSpPr>
            <a:cxnSpLocks/>
            <a:stCxn id="4" idx="3"/>
            <a:endCxn id="62" idx="1"/>
          </p:cNvCxnSpPr>
          <p:nvPr/>
        </p:nvCxnSpPr>
        <p:spPr>
          <a:xfrm flipV="1">
            <a:off x="1570335" y="2134689"/>
            <a:ext cx="451202" cy="82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p:cNvCxnSpPr>
            <a:cxnSpLocks/>
            <a:stCxn id="6" idx="3"/>
            <a:endCxn id="7" idx="1"/>
          </p:cNvCxnSpPr>
          <p:nvPr/>
        </p:nvCxnSpPr>
        <p:spPr>
          <a:xfrm flipV="1">
            <a:off x="3578877" y="2569633"/>
            <a:ext cx="902406" cy="9660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p:cNvCxnSpPr>
            <a:cxnSpLocks/>
            <a:stCxn id="6" idx="2"/>
            <a:endCxn id="11" idx="0"/>
          </p:cNvCxnSpPr>
          <p:nvPr/>
        </p:nvCxnSpPr>
        <p:spPr>
          <a:xfrm rot="16200000" flipH="1">
            <a:off x="2967363" y="3927010"/>
            <a:ext cx="295465" cy="58859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096000" y="5499197"/>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Linguistic Analysis</a:t>
            </a:r>
          </a:p>
        </p:txBody>
      </p:sp>
      <p:sp>
        <p:nvSpPr>
          <p:cNvPr id="26" name="Rectangle 25"/>
          <p:cNvSpPr/>
          <p:nvPr/>
        </p:nvSpPr>
        <p:spPr>
          <a:xfrm>
            <a:off x="8099883" y="5444740"/>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Provide result</a:t>
            </a:r>
          </a:p>
        </p:txBody>
      </p:sp>
      <p:cxnSp>
        <p:nvCxnSpPr>
          <p:cNvPr id="33" name="Connector: Curved 32"/>
          <p:cNvCxnSpPr>
            <a:cxnSpLocks/>
            <a:stCxn id="7" idx="3"/>
            <a:endCxn id="63" idx="1"/>
          </p:cNvCxnSpPr>
          <p:nvPr/>
        </p:nvCxnSpPr>
        <p:spPr>
          <a:xfrm flipV="1">
            <a:off x="5997440" y="2552535"/>
            <a:ext cx="300825" cy="1709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p:cNvCxnSpPr>
            <a:cxnSpLocks/>
            <a:stCxn id="8" idx="3"/>
            <a:endCxn id="9" idx="0"/>
          </p:cNvCxnSpPr>
          <p:nvPr/>
        </p:nvCxnSpPr>
        <p:spPr>
          <a:xfrm>
            <a:off x="9739054" y="2546161"/>
            <a:ext cx="758079" cy="58234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p:cNvCxnSpPr>
            <a:cxnSpLocks/>
            <a:stCxn id="11" idx="3"/>
            <a:endCxn id="61" idx="1"/>
          </p:cNvCxnSpPr>
          <p:nvPr/>
        </p:nvCxnSpPr>
        <p:spPr>
          <a:xfrm>
            <a:off x="4167470" y="4906890"/>
            <a:ext cx="343470" cy="832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p:cNvCxnSpPr>
            <a:cxnSpLocks/>
            <a:stCxn id="25" idx="3"/>
            <a:endCxn id="26" idx="1"/>
          </p:cNvCxnSpPr>
          <p:nvPr/>
        </p:nvCxnSpPr>
        <p:spPr>
          <a:xfrm flipV="1">
            <a:off x="7612157" y="5982590"/>
            <a:ext cx="487726" cy="5445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p:cNvCxnSpPr>
            <a:cxnSpLocks/>
            <a:stCxn id="9" idx="2"/>
            <a:endCxn id="10" idx="0"/>
          </p:cNvCxnSpPr>
          <p:nvPr/>
        </p:nvCxnSpPr>
        <p:spPr>
          <a:xfrm rot="16200000" flipH="1">
            <a:off x="10395881" y="4305458"/>
            <a:ext cx="530814" cy="32831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510940" y="4452258"/>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sp>
        <p:nvSpPr>
          <p:cNvPr id="62" name="Rectangle 61"/>
          <p:cNvSpPr/>
          <p:nvPr/>
        </p:nvSpPr>
        <p:spPr>
          <a:xfrm>
            <a:off x="2021537" y="1596839"/>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sp>
        <p:nvSpPr>
          <p:cNvPr id="63" name="Rectangle 62"/>
          <p:cNvSpPr/>
          <p:nvPr/>
        </p:nvSpPr>
        <p:spPr>
          <a:xfrm>
            <a:off x="6298265" y="2014685"/>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cxnSp>
        <p:nvCxnSpPr>
          <p:cNvPr id="69" name="Connector: Curved 68"/>
          <p:cNvCxnSpPr>
            <a:cxnSpLocks/>
            <a:stCxn id="61" idx="3"/>
            <a:endCxn id="25" idx="0"/>
          </p:cNvCxnSpPr>
          <p:nvPr/>
        </p:nvCxnSpPr>
        <p:spPr>
          <a:xfrm>
            <a:off x="6027097" y="4990108"/>
            <a:ext cx="826982" cy="50908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Curved 71"/>
          <p:cNvCxnSpPr>
            <a:cxnSpLocks/>
            <a:stCxn id="63" idx="3"/>
            <a:endCxn id="8" idx="1"/>
          </p:cNvCxnSpPr>
          <p:nvPr/>
        </p:nvCxnSpPr>
        <p:spPr>
          <a:xfrm flipV="1">
            <a:off x="7814422" y="2546161"/>
            <a:ext cx="408475" cy="637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p:cNvCxnSpPr>
            <a:cxnSpLocks/>
            <a:stCxn id="62" idx="2"/>
            <a:endCxn id="6" idx="0"/>
          </p:cNvCxnSpPr>
          <p:nvPr/>
        </p:nvCxnSpPr>
        <p:spPr>
          <a:xfrm rot="16200000" flipH="1">
            <a:off x="2637539" y="2814615"/>
            <a:ext cx="325336" cy="4118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p:cNvCxnSpPr>
            <a:cxnSpLocks/>
            <a:stCxn id="26" idx="2"/>
            <a:endCxn id="62" idx="1"/>
          </p:cNvCxnSpPr>
          <p:nvPr/>
        </p:nvCxnSpPr>
        <p:spPr>
          <a:xfrm rot="5400000" flipH="1">
            <a:off x="3246874" y="909353"/>
            <a:ext cx="4385751" cy="6836425"/>
          </a:xfrm>
          <a:prstGeom prst="curvedConnector4">
            <a:avLst>
              <a:gd name="adj1" fmla="val -5212"/>
              <a:gd name="adj2" fmla="val 1033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p:cNvCxnSpPr>
            <a:cxnSpLocks/>
            <a:stCxn id="10" idx="3"/>
            <a:endCxn id="62" idx="0"/>
          </p:cNvCxnSpPr>
          <p:nvPr/>
        </p:nvCxnSpPr>
        <p:spPr>
          <a:xfrm flipH="1" flipV="1">
            <a:off x="2779616" y="1596839"/>
            <a:ext cx="8803905" cy="3676031"/>
          </a:xfrm>
          <a:prstGeom prst="curvedConnector4">
            <a:avLst>
              <a:gd name="adj1" fmla="val -2597"/>
              <a:gd name="adj2" fmla="val 1062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89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 b="12119"/>
          <a:stretch/>
        </p:blipFill>
        <p:spPr>
          <a:xfrm>
            <a:off x="5120640" y="1904282"/>
            <a:ext cx="6233160" cy="4272681"/>
          </a:xfrm>
          <a:prstGeom prst="rect">
            <a:avLst/>
          </a:prstGeom>
        </p:spPr>
      </p:pic>
      <p:sp>
        <p:nvSpPr>
          <p:cNvPr id="5" name="Title 4"/>
          <p:cNvSpPr>
            <a:spLocks noGrp="1"/>
          </p:cNvSpPr>
          <p:nvPr>
            <p:ph type="title"/>
          </p:nvPr>
        </p:nvSpPr>
        <p:spPr>
          <a:xfrm>
            <a:off x="838200" y="365125"/>
            <a:ext cx="10515600" cy="1325563"/>
          </a:xfrm>
        </p:spPr>
        <p:txBody>
          <a:bodyPr>
            <a:normAutofit/>
          </a:bodyPr>
          <a:lstStyle/>
          <a:p>
            <a:r>
              <a:rPr lang="en-US" dirty="0"/>
              <a:t>The Tools</a:t>
            </a:r>
          </a:p>
        </p:txBody>
      </p:sp>
      <p:sp>
        <p:nvSpPr>
          <p:cNvPr id="7" name="Content Placeholder 6"/>
          <p:cNvSpPr>
            <a:spLocks noGrp="1"/>
          </p:cNvSpPr>
          <p:nvPr>
            <p:ph idx="1"/>
          </p:nvPr>
        </p:nvSpPr>
        <p:spPr>
          <a:xfrm>
            <a:off x="838200" y="1825625"/>
            <a:ext cx="3797807" cy="4351338"/>
          </a:xfrm>
        </p:spPr>
        <p:txBody>
          <a:bodyPr>
            <a:normAutofit/>
          </a:bodyPr>
          <a:lstStyle/>
          <a:p>
            <a:r>
              <a:rPr lang="en-US" sz="2000" dirty="0"/>
              <a:t>Bot Framework SDK for .NET</a:t>
            </a:r>
          </a:p>
          <a:p>
            <a:r>
              <a:rPr lang="en-US" sz="2000" dirty="0"/>
              <a:t>Bot Framework SDK for node.js</a:t>
            </a:r>
          </a:p>
          <a:p>
            <a:r>
              <a:rPr lang="en-US" sz="2000" dirty="0"/>
              <a:t>Emulator</a:t>
            </a:r>
          </a:p>
          <a:p>
            <a:r>
              <a:rPr lang="en-US" sz="2000" dirty="0"/>
              <a:t>Azure (or any website) for hosting</a:t>
            </a:r>
          </a:p>
          <a:p>
            <a:r>
              <a:rPr lang="en-US" sz="2000" dirty="0"/>
              <a:t>Registration portal</a:t>
            </a:r>
          </a:p>
          <a:p>
            <a:pPr marL="0" indent="0">
              <a:buNone/>
            </a:pPr>
            <a:endParaRPr lang="en-US" sz="2000" dirty="0"/>
          </a:p>
        </p:txBody>
      </p:sp>
    </p:spTree>
    <p:extLst>
      <p:ext uri="{BB962C8B-B14F-4D97-AF65-F5344CB8AC3E}">
        <p14:creationId xmlns:p14="http://schemas.microsoft.com/office/powerpoint/2010/main" val="13320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Node.js bot</a:t>
            </a:r>
          </a:p>
        </p:txBody>
      </p:sp>
    </p:spTree>
    <p:extLst>
      <p:ext uri="{BB962C8B-B14F-4D97-AF65-F5344CB8AC3E}">
        <p14:creationId xmlns:p14="http://schemas.microsoft.com/office/powerpoint/2010/main" val="35934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‘Proofing bot’</a:t>
            </a:r>
          </a:p>
        </p:txBody>
      </p:sp>
      <p:sp>
        <p:nvSpPr>
          <p:cNvPr id="4" name="Rectangle 3"/>
          <p:cNvSpPr/>
          <p:nvPr/>
        </p:nvSpPr>
        <p:spPr>
          <a:xfrm>
            <a:off x="54178" y="1605073"/>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Initial prompt</a:t>
            </a:r>
          </a:p>
        </p:txBody>
      </p:sp>
      <p:sp>
        <p:nvSpPr>
          <p:cNvPr id="6" name="Rectangle 5"/>
          <p:cNvSpPr/>
          <p:nvPr/>
        </p:nvSpPr>
        <p:spPr>
          <a:xfrm>
            <a:off x="2062720" y="2997875"/>
            <a:ext cx="1516157" cy="10757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LUIS</a:t>
            </a:r>
          </a:p>
        </p:txBody>
      </p:sp>
      <p:sp>
        <p:nvSpPr>
          <p:cNvPr id="7" name="Rectangle 6"/>
          <p:cNvSpPr/>
          <p:nvPr/>
        </p:nvSpPr>
        <p:spPr>
          <a:xfrm>
            <a:off x="4481283" y="2031783"/>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Ask for sentence for Linguistic Analysis</a:t>
            </a:r>
          </a:p>
        </p:txBody>
      </p:sp>
      <p:sp>
        <p:nvSpPr>
          <p:cNvPr id="8" name="Rectangle 7"/>
          <p:cNvSpPr/>
          <p:nvPr/>
        </p:nvSpPr>
        <p:spPr>
          <a:xfrm>
            <a:off x="8222897" y="2008311"/>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Fix sentence with Bing Spell Check</a:t>
            </a:r>
          </a:p>
        </p:txBody>
      </p:sp>
      <p:sp>
        <p:nvSpPr>
          <p:cNvPr id="9" name="Rectangle 8"/>
          <p:cNvSpPr/>
          <p:nvPr/>
        </p:nvSpPr>
        <p:spPr>
          <a:xfrm>
            <a:off x="9739054" y="3128506"/>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Linguistic Analysis</a:t>
            </a:r>
          </a:p>
        </p:txBody>
      </p:sp>
      <p:sp>
        <p:nvSpPr>
          <p:cNvPr id="10" name="Rectangle 9"/>
          <p:cNvSpPr/>
          <p:nvPr/>
        </p:nvSpPr>
        <p:spPr>
          <a:xfrm>
            <a:off x="10067364" y="4735020"/>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Provide result</a:t>
            </a:r>
          </a:p>
        </p:txBody>
      </p:sp>
      <p:cxnSp>
        <p:nvCxnSpPr>
          <p:cNvPr id="14" name="Connector: Curved 13"/>
          <p:cNvCxnSpPr>
            <a:cxnSpLocks/>
            <a:stCxn id="4" idx="3"/>
            <a:endCxn id="62" idx="1"/>
          </p:cNvCxnSpPr>
          <p:nvPr/>
        </p:nvCxnSpPr>
        <p:spPr>
          <a:xfrm flipV="1">
            <a:off x="1570335" y="2134689"/>
            <a:ext cx="451202" cy="82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p:cNvCxnSpPr>
            <a:cxnSpLocks/>
            <a:stCxn id="6" idx="3"/>
            <a:endCxn id="7" idx="1"/>
          </p:cNvCxnSpPr>
          <p:nvPr/>
        </p:nvCxnSpPr>
        <p:spPr>
          <a:xfrm flipV="1">
            <a:off x="3578877" y="2569633"/>
            <a:ext cx="902406" cy="9660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p:cNvCxnSpPr>
            <a:cxnSpLocks/>
            <a:stCxn id="7" idx="3"/>
            <a:endCxn id="63" idx="1"/>
          </p:cNvCxnSpPr>
          <p:nvPr/>
        </p:nvCxnSpPr>
        <p:spPr>
          <a:xfrm flipV="1">
            <a:off x="5997440" y="2552535"/>
            <a:ext cx="300825" cy="1709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p:cNvCxnSpPr>
            <a:cxnSpLocks/>
            <a:stCxn id="8" idx="3"/>
            <a:endCxn id="9" idx="0"/>
          </p:cNvCxnSpPr>
          <p:nvPr/>
        </p:nvCxnSpPr>
        <p:spPr>
          <a:xfrm>
            <a:off x="9739054" y="2546161"/>
            <a:ext cx="758079" cy="58234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p:cNvCxnSpPr>
            <a:cxnSpLocks/>
            <a:stCxn id="9" idx="2"/>
            <a:endCxn id="10" idx="0"/>
          </p:cNvCxnSpPr>
          <p:nvPr/>
        </p:nvCxnSpPr>
        <p:spPr>
          <a:xfrm rot="16200000" flipH="1">
            <a:off x="10395881" y="4305458"/>
            <a:ext cx="530814" cy="32831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021537" y="1596839"/>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sp>
        <p:nvSpPr>
          <p:cNvPr id="63" name="Rectangle 62"/>
          <p:cNvSpPr/>
          <p:nvPr/>
        </p:nvSpPr>
        <p:spPr>
          <a:xfrm>
            <a:off x="6298265" y="2014685"/>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cxnSp>
        <p:nvCxnSpPr>
          <p:cNvPr id="72" name="Connector: Curved 71"/>
          <p:cNvCxnSpPr>
            <a:cxnSpLocks/>
            <a:stCxn id="63" idx="3"/>
            <a:endCxn id="8" idx="1"/>
          </p:cNvCxnSpPr>
          <p:nvPr/>
        </p:nvCxnSpPr>
        <p:spPr>
          <a:xfrm flipV="1">
            <a:off x="7814422" y="2546161"/>
            <a:ext cx="408475" cy="637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p:cNvCxnSpPr>
            <a:cxnSpLocks/>
            <a:stCxn id="62" idx="2"/>
            <a:endCxn id="6" idx="0"/>
          </p:cNvCxnSpPr>
          <p:nvPr/>
        </p:nvCxnSpPr>
        <p:spPr>
          <a:xfrm rot="16200000" flipH="1">
            <a:off x="2637539" y="2814615"/>
            <a:ext cx="325336" cy="4118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p:cNvCxnSpPr>
            <a:cxnSpLocks/>
            <a:stCxn id="10" idx="3"/>
            <a:endCxn id="62" idx="0"/>
          </p:cNvCxnSpPr>
          <p:nvPr/>
        </p:nvCxnSpPr>
        <p:spPr>
          <a:xfrm flipH="1" flipV="1">
            <a:off x="2779616" y="1596839"/>
            <a:ext cx="8803905" cy="3676031"/>
          </a:xfrm>
          <a:prstGeom prst="curvedConnector4">
            <a:avLst>
              <a:gd name="adj1" fmla="val -2597"/>
              <a:gd name="adj2" fmla="val 1062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23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Cognitive Services</a:t>
            </a:r>
          </a:p>
        </p:txBody>
      </p:sp>
      <p:graphicFrame>
        <p:nvGraphicFramePr>
          <p:cNvPr id="4" name="Table 3"/>
          <p:cNvGraphicFramePr>
            <a:graphicFrameLocks noGrp="1"/>
          </p:cNvGraphicFramePr>
          <p:nvPr>
            <p:extLst>
              <p:ext uri="{D42A27DB-BD31-4B8C-83A1-F6EECF244321}">
                <p14:modId xmlns:p14="http://schemas.microsoft.com/office/powerpoint/2010/main" val="171805252"/>
              </p:ext>
            </p:extLst>
          </p:nvPr>
        </p:nvGraphicFramePr>
        <p:xfrm>
          <a:off x="838200" y="2098212"/>
          <a:ext cx="10515600" cy="4424861"/>
        </p:xfrm>
        <a:graphic>
          <a:graphicData uri="http://schemas.openxmlformats.org/drawingml/2006/table">
            <a:tbl>
              <a:tblPr firstRow="1" firstCol="1" bandRow="1">
                <a:tableStyleId>{3C2FFA5D-87B4-456A-9821-1D502468CF0F}</a:tableStyleId>
              </a:tblPr>
              <a:tblGrid>
                <a:gridCol w="2103120">
                  <a:extLst>
                    <a:ext uri="{9D8B030D-6E8A-4147-A177-3AD203B41FA5}">
                      <a16:colId xmlns:a16="http://schemas.microsoft.com/office/drawing/2014/main" val="3940820031"/>
                    </a:ext>
                  </a:extLst>
                </a:gridCol>
                <a:gridCol w="2103120">
                  <a:extLst>
                    <a:ext uri="{9D8B030D-6E8A-4147-A177-3AD203B41FA5}">
                      <a16:colId xmlns:a16="http://schemas.microsoft.com/office/drawing/2014/main" val="2473741701"/>
                    </a:ext>
                  </a:extLst>
                </a:gridCol>
                <a:gridCol w="2103120">
                  <a:extLst>
                    <a:ext uri="{9D8B030D-6E8A-4147-A177-3AD203B41FA5}">
                      <a16:colId xmlns:a16="http://schemas.microsoft.com/office/drawing/2014/main" val="3577915863"/>
                    </a:ext>
                  </a:extLst>
                </a:gridCol>
                <a:gridCol w="2103120">
                  <a:extLst>
                    <a:ext uri="{9D8B030D-6E8A-4147-A177-3AD203B41FA5}">
                      <a16:colId xmlns:a16="http://schemas.microsoft.com/office/drawing/2014/main" val="263166337"/>
                    </a:ext>
                  </a:extLst>
                </a:gridCol>
                <a:gridCol w="2103120">
                  <a:extLst>
                    <a:ext uri="{9D8B030D-6E8A-4147-A177-3AD203B41FA5}">
                      <a16:colId xmlns:a16="http://schemas.microsoft.com/office/drawing/2014/main" val="3422494049"/>
                    </a:ext>
                  </a:extLst>
                </a:gridCol>
              </a:tblGrid>
              <a:tr h="424384">
                <a:tc>
                  <a:txBody>
                    <a:bodyPr/>
                    <a:lstStyle/>
                    <a:p>
                      <a:pPr marL="0" marR="0">
                        <a:lnSpc>
                          <a:spcPct val="107000"/>
                        </a:lnSpc>
                        <a:spcBef>
                          <a:spcPts val="0"/>
                        </a:spcBef>
                        <a:spcAft>
                          <a:spcPts val="0"/>
                        </a:spcAft>
                      </a:pPr>
                      <a:r>
                        <a:rPr lang="en-US" sz="1800" dirty="0">
                          <a:solidFill>
                            <a:schemeClr val="tx1"/>
                          </a:solidFill>
                          <a:effectLst/>
                        </a:rPr>
                        <a:t>Vision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Speech</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Language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Knowledge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tx1"/>
                          </a:solidFill>
                          <a:effectLst/>
                        </a:rPr>
                        <a:t>Search</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444725"/>
                  </a:ext>
                </a:extLst>
              </a:tr>
              <a:tr h="4000477">
                <a:tc>
                  <a:txBody>
                    <a:bodyPr/>
                    <a:lstStyle/>
                    <a:p>
                      <a:pPr marL="0" marR="0">
                        <a:lnSpc>
                          <a:spcPct val="107000"/>
                        </a:lnSpc>
                        <a:spcBef>
                          <a:spcPts val="0"/>
                        </a:spcBef>
                        <a:spcAft>
                          <a:spcPts val="0"/>
                        </a:spcAft>
                      </a:pPr>
                      <a:r>
                        <a:rPr lang="en-US" sz="1800" b="0" dirty="0">
                          <a:effectLst/>
                        </a:rPr>
                        <a:t>Computer Vision</a:t>
                      </a:r>
                    </a:p>
                    <a:p>
                      <a:pPr marL="0" marR="0">
                        <a:lnSpc>
                          <a:spcPct val="107000"/>
                        </a:lnSpc>
                        <a:spcBef>
                          <a:spcPts val="0"/>
                        </a:spcBef>
                        <a:spcAft>
                          <a:spcPts val="0"/>
                        </a:spcAft>
                      </a:pPr>
                      <a:r>
                        <a:rPr lang="en-US" sz="1800" b="0" dirty="0">
                          <a:effectLst/>
                        </a:rPr>
                        <a:t>Content Moderator</a:t>
                      </a:r>
                    </a:p>
                    <a:p>
                      <a:pPr marL="0" marR="0">
                        <a:lnSpc>
                          <a:spcPct val="107000"/>
                        </a:lnSpc>
                        <a:spcBef>
                          <a:spcPts val="0"/>
                        </a:spcBef>
                        <a:spcAft>
                          <a:spcPts val="0"/>
                        </a:spcAft>
                      </a:pPr>
                      <a:r>
                        <a:rPr lang="en-US" sz="1800" b="0" dirty="0">
                          <a:effectLst/>
                        </a:rPr>
                        <a:t>Emotion</a:t>
                      </a:r>
                    </a:p>
                    <a:p>
                      <a:pPr marL="0" marR="0">
                        <a:lnSpc>
                          <a:spcPct val="107000"/>
                        </a:lnSpc>
                        <a:spcBef>
                          <a:spcPts val="0"/>
                        </a:spcBef>
                        <a:spcAft>
                          <a:spcPts val="0"/>
                        </a:spcAft>
                      </a:pPr>
                      <a:r>
                        <a:rPr lang="en-US" sz="1800" b="0" dirty="0">
                          <a:effectLst/>
                        </a:rPr>
                        <a:t>Face</a:t>
                      </a:r>
                    </a:p>
                    <a:p>
                      <a:pPr marL="0" marR="0">
                        <a:lnSpc>
                          <a:spcPct val="107000"/>
                        </a:lnSpc>
                        <a:spcBef>
                          <a:spcPts val="0"/>
                        </a:spcBef>
                        <a:spcAft>
                          <a:spcPts val="0"/>
                        </a:spcAft>
                      </a:pPr>
                      <a:r>
                        <a:rPr lang="en-US" sz="1800" b="0" dirty="0">
                          <a:effectLst/>
                        </a:rPr>
                        <a:t>Video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Speech</a:t>
                      </a:r>
                    </a:p>
                    <a:p>
                      <a:pPr marL="0" marR="0">
                        <a:lnSpc>
                          <a:spcPct val="107000"/>
                        </a:lnSpc>
                        <a:spcBef>
                          <a:spcPts val="0"/>
                        </a:spcBef>
                        <a:spcAft>
                          <a:spcPts val="0"/>
                        </a:spcAft>
                      </a:pPr>
                      <a:r>
                        <a:rPr lang="en-US" sz="1800" dirty="0">
                          <a:effectLst/>
                        </a:rPr>
                        <a:t>Custom Speech Service</a:t>
                      </a:r>
                    </a:p>
                    <a:p>
                      <a:pPr marL="0" marR="0">
                        <a:lnSpc>
                          <a:spcPct val="107000"/>
                        </a:lnSpc>
                        <a:spcBef>
                          <a:spcPts val="0"/>
                        </a:spcBef>
                        <a:spcAft>
                          <a:spcPts val="0"/>
                        </a:spcAft>
                      </a:pPr>
                      <a:r>
                        <a:rPr lang="en-US" sz="1800" dirty="0">
                          <a:effectLst/>
                        </a:rPr>
                        <a:t>Speaker Recognition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Spell Check</a:t>
                      </a:r>
                    </a:p>
                    <a:p>
                      <a:pPr marL="0" marR="0">
                        <a:lnSpc>
                          <a:spcPct val="107000"/>
                        </a:lnSpc>
                        <a:spcBef>
                          <a:spcPts val="0"/>
                        </a:spcBef>
                        <a:spcAft>
                          <a:spcPts val="0"/>
                        </a:spcAft>
                      </a:pPr>
                      <a:r>
                        <a:rPr lang="en-US" sz="1800" dirty="0">
                          <a:effectLst/>
                          <a:highlight>
                            <a:srgbClr val="FFFF00"/>
                          </a:highlight>
                        </a:rPr>
                        <a:t>Language Understanding</a:t>
                      </a:r>
                    </a:p>
                    <a:p>
                      <a:pPr marL="0" marR="0">
                        <a:lnSpc>
                          <a:spcPct val="107000"/>
                        </a:lnSpc>
                        <a:spcBef>
                          <a:spcPts val="0"/>
                        </a:spcBef>
                        <a:spcAft>
                          <a:spcPts val="0"/>
                        </a:spcAft>
                      </a:pPr>
                      <a:r>
                        <a:rPr lang="en-US" sz="1800" dirty="0">
                          <a:effectLst/>
                        </a:rPr>
                        <a:t>Linguistic Analysis</a:t>
                      </a:r>
                    </a:p>
                    <a:p>
                      <a:pPr marL="0" marR="0">
                        <a:lnSpc>
                          <a:spcPct val="107000"/>
                        </a:lnSpc>
                        <a:spcBef>
                          <a:spcPts val="0"/>
                        </a:spcBef>
                        <a:spcAft>
                          <a:spcPts val="0"/>
                        </a:spcAft>
                      </a:pPr>
                      <a:r>
                        <a:rPr lang="en-US" sz="1800" dirty="0">
                          <a:effectLst/>
                        </a:rPr>
                        <a:t>Text Analytics</a:t>
                      </a:r>
                    </a:p>
                    <a:p>
                      <a:pPr marL="0" marR="0">
                        <a:lnSpc>
                          <a:spcPct val="107000"/>
                        </a:lnSpc>
                        <a:spcBef>
                          <a:spcPts val="0"/>
                        </a:spcBef>
                        <a:spcAft>
                          <a:spcPts val="0"/>
                        </a:spcAft>
                      </a:pPr>
                      <a:r>
                        <a:rPr lang="en-US" sz="1800" dirty="0">
                          <a:effectLst/>
                        </a:rPr>
                        <a:t>Translator</a:t>
                      </a:r>
                    </a:p>
                    <a:p>
                      <a:pPr marL="0" marR="0">
                        <a:lnSpc>
                          <a:spcPct val="107000"/>
                        </a:lnSpc>
                        <a:spcBef>
                          <a:spcPts val="0"/>
                        </a:spcBef>
                        <a:spcAft>
                          <a:spcPts val="0"/>
                        </a:spcAft>
                      </a:pPr>
                      <a:r>
                        <a:rPr lang="en-US" sz="1800" dirty="0" err="1">
                          <a:effectLst/>
                        </a:rPr>
                        <a:t>WebLM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Academic</a:t>
                      </a:r>
                    </a:p>
                    <a:p>
                      <a:pPr marL="0" marR="0">
                        <a:lnSpc>
                          <a:spcPct val="107000"/>
                        </a:lnSpc>
                        <a:spcBef>
                          <a:spcPts val="0"/>
                        </a:spcBef>
                        <a:spcAft>
                          <a:spcPts val="0"/>
                        </a:spcAft>
                      </a:pPr>
                      <a:r>
                        <a:rPr lang="en-US" sz="1800">
                          <a:effectLst/>
                        </a:rPr>
                        <a:t>Entity Linking</a:t>
                      </a:r>
                    </a:p>
                    <a:p>
                      <a:pPr marL="0" marR="0">
                        <a:lnSpc>
                          <a:spcPct val="107000"/>
                        </a:lnSpc>
                        <a:spcBef>
                          <a:spcPts val="0"/>
                        </a:spcBef>
                        <a:spcAft>
                          <a:spcPts val="0"/>
                        </a:spcAft>
                      </a:pPr>
                      <a:r>
                        <a:rPr lang="en-US" sz="1800">
                          <a:effectLst/>
                        </a:rPr>
                        <a:t>Knowledge Exploration</a:t>
                      </a:r>
                    </a:p>
                    <a:p>
                      <a:pPr marL="0" marR="0">
                        <a:lnSpc>
                          <a:spcPct val="107000"/>
                        </a:lnSpc>
                        <a:spcBef>
                          <a:spcPts val="0"/>
                        </a:spcBef>
                        <a:spcAft>
                          <a:spcPts val="0"/>
                        </a:spcAft>
                      </a:pPr>
                      <a:r>
                        <a:rPr lang="en-US" sz="1800">
                          <a:effectLst/>
                        </a:rPr>
                        <a:t>QnA Maker</a:t>
                      </a:r>
                    </a:p>
                    <a:p>
                      <a:pPr marL="0" marR="0">
                        <a:lnSpc>
                          <a:spcPct val="107000"/>
                        </a:lnSpc>
                        <a:spcBef>
                          <a:spcPts val="0"/>
                        </a:spcBef>
                        <a:spcAft>
                          <a:spcPts val="0"/>
                        </a:spcAft>
                      </a:pPr>
                      <a:r>
                        <a:rPr lang="en-US" sz="1800">
                          <a:effectLst/>
                        </a:rPr>
                        <a:t>Recommendations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Autosuggest</a:t>
                      </a:r>
                    </a:p>
                    <a:p>
                      <a:pPr marL="0" marR="0">
                        <a:lnSpc>
                          <a:spcPct val="107000"/>
                        </a:lnSpc>
                        <a:spcBef>
                          <a:spcPts val="0"/>
                        </a:spcBef>
                        <a:spcAft>
                          <a:spcPts val="0"/>
                        </a:spcAft>
                      </a:pPr>
                      <a:r>
                        <a:rPr lang="en-US" sz="1800" dirty="0">
                          <a:effectLst/>
                        </a:rPr>
                        <a:t>Bing Image Search</a:t>
                      </a:r>
                    </a:p>
                    <a:p>
                      <a:pPr marL="0" marR="0">
                        <a:lnSpc>
                          <a:spcPct val="107000"/>
                        </a:lnSpc>
                        <a:spcBef>
                          <a:spcPts val="0"/>
                        </a:spcBef>
                        <a:spcAft>
                          <a:spcPts val="0"/>
                        </a:spcAft>
                      </a:pPr>
                      <a:r>
                        <a:rPr lang="en-US" sz="1800" dirty="0">
                          <a:effectLst/>
                        </a:rPr>
                        <a:t>Bing News Search</a:t>
                      </a:r>
                    </a:p>
                    <a:p>
                      <a:pPr marL="0" marR="0">
                        <a:lnSpc>
                          <a:spcPct val="107000"/>
                        </a:lnSpc>
                        <a:spcBef>
                          <a:spcPts val="0"/>
                        </a:spcBef>
                        <a:spcAft>
                          <a:spcPts val="0"/>
                        </a:spcAft>
                      </a:pPr>
                      <a:r>
                        <a:rPr lang="en-US" sz="1800" dirty="0">
                          <a:effectLst/>
                        </a:rPr>
                        <a:t>Bing Video Search</a:t>
                      </a:r>
                    </a:p>
                    <a:p>
                      <a:pPr marL="0" marR="0">
                        <a:lnSpc>
                          <a:spcPct val="107000"/>
                        </a:lnSpc>
                        <a:spcBef>
                          <a:spcPts val="0"/>
                        </a:spcBef>
                        <a:spcAft>
                          <a:spcPts val="0"/>
                        </a:spcAft>
                      </a:pPr>
                      <a:r>
                        <a:rPr lang="en-US" sz="1800" dirty="0">
                          <a:effectLst/>
                        </a:rPr>
                        <a:t>Bing Web 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3768089"/>
                  </a:ext>
                </a:extLst>
              </a:tr>
            </a:tbl>
          </a:graphicData>
        </a:graphic>
      </p:graphicFrame>
    </p:spTree>
    <p:extLst>
      <p:ext uri="{BB962C8B-B14F-4D97-AF65-F5344CB8AC3E}">
        <p14:creationId xmlns:p14="http://schemas.microsoft.com/office/powerpoint/2010/main" val="124944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Setting up LUIS</a:t>
            </a:r>
          </a:p>
        </p:txBody>
      </p:sp>
    </p:spTree>
    <p:extLst>
      <p:ext uri="{BB962C8B-B14F-4D97-AF65-F5344CB8AC3E}">
        <p14:creationId xmlns:p14="http://schemas.microsoft.com/office/powerpoint/2010/main" val="327313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‘Proofing bot’</a:t>
            </a:r>
          </a:p>
        </p:txBody>
      </p:sp>
      <p:sp>
        <p:nvSpPr>
          <p:cNvPr id="4" name="Rectangle 3"/>
          <p:cNvSpPr/>
          <p:nvPr/>
        </p:nvSpPr>
        <p:spPr>
          <a:xfrm>
            <a:off x="54178" y="1605073"/>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Initial prompt</a:t>
            </a:r>
          </a:p>
        </p:txBody>
      </p:sp>
      <p:sp>
        <p:nvSpPr>
          <p:cNvPr id="6" name="Rectangle 5"/>
          <p:cNvSpPr/>
          <p:nvPr/>
        </p:nvSpPr>
        <p:spPr>
          <a:xfrm>
            <a:off x="2062720" y="2997875"/>
            <a:ext cx="1516157" cy="1075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LUIS</a:t>
            </a:r>
          </a:p>
        </p:txBody>
      </p:sp>
      <p:sp>
        <p:nvSpPr>
          <p:cNvPr id="7" name="Rectangle 6"/>
          <p:cNvSpPr/>
          <p:nvPr/>
        </p:nvSpPr>
        <p:spPr>
          <a:xfrm>
            <a:off x="4481283" y="2031783"/>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Ask for sentence for Linguistic Analysis</a:t>
            </a:r>
          </a:p>
        </p:txBody>
      </p:sp>
      <p:sp>
        <p:nvSpPr>
          <p:cNvPr id="8" name="Rectangle 7"/>
          <p:cNvSpPr/>
          <p:nvPr/>
        </p:nvSpPr>
        <p:spPr>
          <a:xfrm>
            <a:off x="8222897" y="2008311"/>
            <a:ext cx="1516157" cy="10757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Fix sentence with Bing Spell Check</a:t>
            </a:r>
          </a:p>
        </p:txBody>
      </p:sp>
      <p:sp>
        <p:nvSpPr>
          <p:cNvPr id="9" name="Rectangle 8"/>
          <p:cNvSpPr/>
          <p:nvPr/>
        </p:nvSpPr>
        <p:spPr>
          <a:xfrm>
            <a:off x="9739054" y="3128506"/>
            <a:ext cx="1516157" cy="10757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 Linguistic Analysis</a:t>
            </a:r>
          </a:p>
        </p:txBody>
      </p:sp>
      <p:sp>
        <p:nvSpPr>
          <p:cNvPr id="10" name="Rectangle 9"/>
          <p:cNvSpPr/>
          <p:nvPr/>
        </p:nvSpPr>
        <p:spPr>
          <a:xfrm>
            <a:off x="10067364" y="4735020"/>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Provide result</a:t>
            </a:r>
          </a:p>
        </p:txBody>
      </p:sp>
      <p:cxnSp>
        <p:nvCxnSpPr>
          <p:cNvPr id="14" name="Connector: Curved 13"/>
          <p:cNvCxnSpPr>
            <a:cxnSpLocks/>
            <a:stCxn id="4" idx="3"/>
            <a:endCxn id="62" idx="1"/>
          </p:cNvCxnSpPr>
          <p:nvPr/>
        </p:nvCxnSpPr>
        <p:spPr>
          <a:xfrm flipV="1">
            <a:off x="1570335" y="2134689"/>
            <a:ext cx="451202" cy="823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p:cNvCxnSpPr>
            <a:cxnSpLocks/>
            <a:stCxn id="6" idx="3"/>
            <a:endCxn id="7" idx="1"/>
          </p:cNvCxnSpPr>
          <p:nvPr/>
        </p:nvCxnSpPr>
        <p:spPr>
          <a:xfrm flipV="1">
            <a:off x="3578877" y="2569633"/>
            <a:ext cx="902406" cy="96609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p:cNvCxnSpPr>
            <a:cxnSpLocks/>
            <a:stCxn id="7" idx="3"/>
            <a:endCxn id="63" idx="1"/>
          </p:cNvCxnSpPr>
          <p:nvPr/>
        </p:nvCxnSpPr>
        <p:spPr>
          <a:xfrm flipV="1">
            <a:off x="5997440" y="2552535"/>
            <a:ext cx="300825" cy="1709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p:cNvCxnSpPr>
            <a:cxnSpLocks/>
            <a:stCxn id="8" idx="3"/>
            <a:endCxn id="9" idx="0"/>
          </p:cNvCxnSpPr>
          <p:nvPr/>
        </p:nvCxnSpPr>
        <p:spPr>
          <a:xfrm>
            <a:off x="9739054" y="2546161"/>
            <a:ext cx="758079" cy="58234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p:cNvCxnSpPr>
            <a:cxnSpLocks/>
            <a:stCxn id="9" idx="2"/>
            <a:endCxn id="10" idx="0"/>
          </p:cNvCxnSpPr>
          <p:nvPr/>
        </p:nvCxnSpPr>
        <p:spPr>
          <a:xfrm rot="16200000" flipH="1">
            <a:off x="10395881" y="4305458"/>
            <a:ext cx="530814" cy="32831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021537" y="1596839"/>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sp>
        <p:nvSpPr>
          <p:cNvPr id="63" name="Rectangle 62"/>
          <p:cNvSpPr/>
          <p:nvPr/>
        </p:nvSpPr>
        <p:spPr>
          <a:xfrm>
            <a:off x="6298265" y="2014685"/>
            <a:ext cx="1516157" cy="1075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Get input</a:t>
            </a:r>
          </a:p>
        </p:txBody>
      </p:sp>
      <p:cxnSp>
        <p:nvCxnSpPr>
          <p:cNvPr id="72" name="Connector: Curved 71"/>
          <p:cNvCxnSpPr>
            <a:cxnSpLocks/>
            <a:stCxn id="63" idx="3"/>
            <a:endCxn id="8" idx="1"/>
          </p:cNvCxnSpPr>
          <p:nvPr/>
        </p:nvCxnSpPr>
        <p:spPr>
          <a:xfrm flipV="1">
            <a:off x="7814422" y="2546161"/>
            <a:ext cx="408475" cy="637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p:cNvCxnSpPr>
            <a:cxnSpLocks/>
            <a:stCxn id="62" idx="2"/>
            <a:endCxn id="6" idx="0"/>
          </p:cNvCxnSpPr>
          <p:nvPr/>
        </p:nvCxnSpPr>
        <p:spPr>
          <a:xfrm rot="16200000" flipH="1">
            <a:off x="2637539" y="2814615"/>
            <a:ext cx="325336" cy="4118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p:cNvCxnSpPr>
            <a:cxnSpLocks/>
            <a:stCxn id="10" idx="3"/>
            <a:endCxn id="62" idx="0"/>
          </p:cNvCxnSpPr>
          <p:nvPr/>
        </p:nvCxnSpPr>
        <p:spPr>
          <a:xfrm flipH="1" flipV="1">
            <a:off x="2779616" y="1596839"/>
            <a:ext cx="8803905" cy="3676031"/>
          </a:xfrm>
          <a:prstGeom prst="curvedConnector4">
            <a:avLst>
              <a:gd name="adj1" fmla="val -2597"/>
              <a:gd name="adj2" fmla="val 1062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8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Add Cognitive Services</a:t>
            </a:r>
          </a:p>
        </p:txBody>
      </p:sp>
    </p:spTree>
    <p:extLst>
      <p:ext uri="{BB962C8B-B14F-4D97-AF65-F5344CB8AC3E}">
        <p14:creationId xmlns:p14="http://schemas.microsoft.com/office/powerpoint/2010/main" val="275675038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12538</TotalTime>
  <Words>866</Words>
  <Application>Microsoft Office PowerPoint</Application>
  <PresentationFormat>Widescreen</PresentationFormat>
  <Paragraphs>155</Paragraphs>
  <Slides>16</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Consolas</vt:lpstr>
      <vt:lpstr>Lucida Console</vt:lpstr>
      <vt:lpstr>Segoe UI</vt:lpstr>
      <vt:lpstr>Segoe UI Light</vt:lpstr>
      <vt:lpstr>Segoe UI Semibold</vt:lpstr>
      <vt:lpstr>Times New Roman</vt:lpstr>
      <vt:lpstr>Wingdings</vt:lpstr>
      <vt:lpstr>Office Theme</vt:lpstr>
      <vt:lpstr>1_MS1444_Windows Azure Template 16x9_r08a</vt:lpstr>
      <vt:lpstr>Starting with Conversations as a Platform</vt:lpstr>
      <vt:lpstr>The ‘Proofing bot’</vt:lpstr>
      <vt:lpstr>The Tools</vt:lpstr>
      <vt:lpstr>Demo</vt:lpstr>
      <vt:lpstr>The ‘Proofing bot’</vt:lpstr>
      <vt:lpstr>The Cognitive Services</vt:lpstr>
      <vt:lpstr>Demo</vt:lpstr>
      <vt:lpstr>The ‘Proofing bot’</vt:lpstr>
      <vt:lpstr>Demo</vt:lpstr>
      <vt:lpstr>The ‘Proofing bot’</vt:lpstr>
      <vt:lpstr>Demo</vt:lpstr>
      <vt:lpstr>Demo</vt:lpstr>
      <vt:lpstr>Where bots live</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362</cp:revision>
  <dcterms:created xsi:type="dcterms:W3CDTF">2016-04-21T18:51:19Z</dcterms:created>
  <dcterms:modified xsi:type="dcterms:W3CDTF">2017-05-09T13:27:26Z</dcterms:modified>
</cp:coreProperties>
</file>