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B0604020202020204" charset="0"/>
      <p:regular r:id="rId30"/>
      <p:bold r:id="rId31"/>
      <p:italic r:id="rId32"/>
      <p:boldItalic r:id="rId33"/>
    </p:embeddedFont>
    <p:embeddedFont>
      <p:font typeface="Montserra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1933A7-A96D-4C66-B2DF-5173A00465D9}">
  <a:tblStyle styleId="{0C1933A7-A96D-4C66-B2DF-5173A00465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678F2D-14C4-469E-AE8A-6B33A472C35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149a35b6c_4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149a35b6c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149a35b6c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149a35b6c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149a35b6c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149a35b6c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refining our dataset, our scores improved substantially. Before our KNeighborsClassifier model was overfitting whereas after using the new features our model was more generalized.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149a35b6c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149a35b6c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Cross-validation indiciated that three neighbors was the optimal amount.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114d11ee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114d11ee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 is where things go messy for us. The score did not change after narrowing the features down which concerned us. However the model provided scores that were fairly generalized. </a:t>
            </a:r>
            <a:endParaRPr/>
          </a:p>
          <a:p>
            <a:pPr marL="0" lvl="0" indent="0" algn="l" rtl="0">
              <a:spcBef>
                <a:spcPts val="0"/>
              </a:spcBef>
              <a:spcAft>
                <a:spcPts val="0"/>
              </a:spcAft>
              <a:buNone/>
            </a:pPr>
            <a:endParaRPr/>
          </a:p>
          <a:p>
            <a:pPr marL="0" lvl="0" indent="0" algn="l" rtl="0">
              <a:spcBef>
                <a:spcPts val="0"/>
              </a:spcBef>
              <a:spcAft>
                <a:spcPts val="0"/>
              </a:spcAft>
              <a:buNone/>
            </a:pPr>
            <a:r>
              <a:rPr lang="en"/>
              <a:t>Chris - </a:t>
            </a:r>
            <a:endParaRPr/>
          </a:p>
          <a:p>
            <a:pPr marL="0" lvl="0" indent="0" algn="l" rtl="0">
              <a:spcBef>
                <a:spcPts val="0"/>
              </a:spcBef>
              <a:spcAft>
                <a:spcPts val="0"/>
              </a:spcAft>
              <a:buNone/>
            </a:pPr>
            <a:endParaRPr/>
          </a:p>
          <a:p>
            <a:pPr marL="0" lvl="0" indent="0" algn="l" rtl="0">
              <a:spcBef>
                <a:spcPts val="0"/>
              </a:spcBef>
              <a:spcAft>
                <a:spcPts val="0"/>
              </a:spcAft>
              <a:buNone/>
            </a:pPr>
            <a:r>
              <a:rPr lang="en"/>
              <a:t>Model can’t control complexity</a:t>
            </a:r>
            <a:endParaRPr/>
          </a:p>
          <a:p>
            <a:pPr marL="0" lvl="0" indent="0" algn="l" rtl="0">
              <a:spcBef>
                <a:spcPts val="0"/>
              </a:spcBef>
              <a:spcAft>
                <a:spcPts val="0"/>
              </a:spcAft>
              <a:buNone/>
            </a:pPr>
            <a:endParaRPr/>
          </a:p>
          <a:p>
            <a:pPr marL="0" lvl="0" indent="0" algn="l" rtl="0">
              <a:spcBef>
                <a:spcPts val="0"/>
              </a:spcBef>
              <a:spcAft>
                <a:spcPts val="0"/>
              </a:spcAft>
              <a:buNone/>
            </a:pPr>
            <a:r>
              <a:rPr lang="en"/>
              <a:t>Increase model performance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149a35b6c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149a35b6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performed cross-validation on the logistic regression model using this C_range and 4 folds. The validation curve produced the following average scores. To be honest, we were not really sure why our model was providing such weird results.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149a35b6c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149a35b6c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test the model even more, we developed another validation curve with only one different parameter. The parameter we changed was the training vector. Instead of using the normal data, we used the transformed data from the MinMaxScaler. However, this also produced the same results. After tampering with it for hours with no change, we gave up and decided to move on from the logistic regression model. Drew will now talk about the rest of the models.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149a35b6c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149a35b6c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Transformed our data using MinMaxScaler, so that it was usable for Linear SVC. Given that SVM is sensitive to the scale of variables we wanted to ensure that all variables were on the same scale.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114d11ee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114d11ee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Max_iter=10,000</a:t>
            </a:r>
            <a:endParaRPr/>
          </a:p>
          <a:p>
            <a:pPr marL="0" lvl="0" indent="457200" algn="l" rtl="0">
              <a:lnSpc>
                <a:spcPct val="200000"/>
              </a:lnSpc>
              <a:spcBef>
                <a:spcPts val="0"/>
              </a:spcBef>
              <a:spcAft>
                <a:spcPts val="0"/>
              </a:spcAft>
              <a:buNone/>
            </a:pPr>
            <a:r>
              <a:rPr lang="en">
                <a:latin typeface="Times New Roman"/>
                <a:ea typeface="Times New Roman"/>
                <a:cs typeface="Times New Roman"/>
                <a:sym typeface="Times New Roman"/>
              </a:rPr>
              <a:t>LinearSVC is the next model we used in our program. Before getting started on the model, we transformed our data using the MinMaxScaler. Once the data had been transformed, we ran the LinearSVC model with the transformed data and received a train score of 78.33% and a test score of 77.96%. Next, we ran a validation curve for the LinearSVC model and found that the train and test scores decreased slightly with every increase of the C parameter. However, the scores for each set were similar regardless of the C parameter.</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114d11ee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114d11ee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lvl="0" indent="0" algn="l" rtl="0">
              <a:lnSpc>
                <a:spcPct val="200000"/>
              </a:lnSpc>
              <a:spcBef>
                <a:spcPts val="0"/>
              </a:spcBef>
              <a:spcAft>
                <a:spcPts val="0"/>
              </a:spcAft>
              <a:buNone/>
            </a:pPr>
            <a:r>
              <a:rPr lang="en">
                <a:latin typeface="Times New Roman"/>
                <a:ea typeface="Times New Roman"/>
                <a:cs typeface="Times New Roman"/>
                <a:sym typeface="Times New Roman"/>
              </a:rPr>
              <a:t>We were happy with the appearance and performance of the decision tree with a max depth of 3 so we decided to leave it as is. By running a validation curve on the decision tree we confirmed that if we increased the max depth, our model would start to overfit the 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114d11ee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8114d11ee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lnSpc>
                <a:spcPct val="200000"/>
              </a:lnSpc>
              <a:spcBef>
                <a:spcPts val="0"/>
              </a:spcBef>
              <a:spcAft>
                <a:spcPts val="0"/>
              </a:spcAft>
              <a:buNone/>
            </a:pPr>
            <a:r>
              <a:rPr lang="en">
                <a:latin typeface="Times New Roman"/>
                <a:ea typeface="Times New Roman"/>
                <a:cs typeface="Times New Roman"/>
                <a:sym typeface="Times New Roman"/>
              </a:rPr>
              <a:t>After finishing the decision tree we ran a RandomForestClassifier model. We pruned the random forest to have 500 estimators and 20 max-leaf nodes. The model produced a train score of 85.47% and a test score of 83.84%. Like the decision tree, we ran a validation curve with max leaf nodes set as the varying parameter. The train and test scores both increased as the max-leaf nodes increased. However, they got further and further apart per increase showing a trend towards overfitting. </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14d11e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14d11e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149a35b6c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149a35b6c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Overall summary of all the models we utilized with the best parameter</a:t>
            </a:r>
            <a:endParaRPr/>
          </a:p>
          <a:p>
            <a:pPr marL="0" lvl="0" indent="0" algn="l" rtl="0">
              <a:spcBef>
                <a:spcPts val="0"/>
              </a:spcBef>
              <a:spcAft>
                <a:spcPts val="0"/>
              </a:spcAft>
              <a:buNone/>
            </a:pPr>
            <a:endParaRPr/>
          </a:p>
          <a:p>
            <a:pPr marL="0" lvl="0" indent="0" algn="l" rtl="0">
              <a:spcBef>
                <a:spcPts val="0"/>
              </a:spcBef>
              <a:spcAft>
                <a:spcPts val="0"/>
              </a:spcAft>
              <a:buNone/>
            </a:pPr>
            <a:r>
              <a:rPr lang="en"/>
              <a:t>C=0.1 for LinearSVC was better parameter</a:t>
            </a:r>
            <a:endParaRPr/>
          </a:p>
          <a:p>
            <a:pPr marL="0" lvl="0" indent="0" algn="l" rtl="0">
              <a:spcBef>
                <a:spcPts val="0"/>
              </a:spcBef>
              <a:spcAft>
                <a:spcPts val="0"/>
              </a:spcAft>
              <a:buNone/>
            </a:pPr>
            <a:endParaRPr/>
          </a:p>
          <a:p>
            <a:pPr marL="0" lvl="0" indent="0" algn="l" rtl="0">
              <a:spcBef>
                <a:spcPts val="0"/>
              </a:spcBef>
              <a:spcAft>
                <a:spcPts val="0"/>
              </a:spcAft>
              <a:buNone/>
            </a:pPr>
            <a:r>
              <a:rPr lang="en"/>
              <a:t>Unsure about logistic regression</a:t>
            </a:r>
            <a:endParaRPr/>
          </a:p>
          <a:p>
            <a:pPr marL="0" lvl="0" indent="0" algn="l" rtl="0">
              <a:spcBef>
                <a:spcPts val="0"/>
              </a:spcBef>
              <a:spcAft>
                <a:spcPts val="0"/>
              </a:spcAft>
              <a:buNone/>
            </a:pPr>
            <a:endParaRPr/>
          </a:p>
          <a:p>
            <a:pPr marL="0" lvl="0" indent="0" algn="l" rtl="0">
              <a:spcBef>
                <a:spcPts val="0"/>
              </a:spcBef>
              <a:spcAft>
                <a:spcPts val="0"/>
              </a:spcAft>
              <a:buNone/>
            </a:pPr>
            <a:r>
              <a:rPr lang="en"/>
              <a:t>This is an overall summary of the scores of our models, as you can see we were able to identify the best parameter for each model with the exception of logistic regression. These parameters were the best that we could find, before having to compromise the scores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114d11ee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114d11ee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prediction numbers did we use?</a:t>
            </a:r>
            <a:endParaRPr/>
          </a:p>
          <a:p>
            <a:pPr marL="0" lvl="0" indent="0" algn="l" rtl="0">
              <a:spcBef>
                <a:spcPts val="0"/>
              </a:spcBef>
              <a:spcAft>
                <a:spcPts val="0"/>
              </a:spcAft>
              <a:buNone/>
            </a:pPr>
            <a:r>
              <a:rPr lang="en"/>
              <a:t>Chose these models given that they had the best train and test scores.</a:t>
            </a:r>
            <a:endParaRPr/>
          </a:p>
          <a:p>
            <a:pPr marL="0" lvl="0" indent="0" algn="l" rtl="0">
              <a:spcBef>
                <a:spcPts val="0"/>
              </a:spcBef>
              <a:spcAft>
                <a:spcPts val="0"/>
              </a:spcAft>
              <a:buNone/>
            </a:pPr>
            <a:r>
              <a:rPr lang="en"/>
              <a:t>kNN posted 70% percent correctly, so the next set person 11-20 could easily be 8-9/10</a:t>
            </a:r>
            <a:endParaRPr/>
          </a:p>
          <a:p>
            <a:pPr marL="0" lvl="0" indent="0" algn="l" rtl="0">
              <a:spcBef>
                <a:spcPts val="0"/>
              </a:spcBef>
              <a:spcAft>
                <a:spcPts val="0"/>
              </a:spcAft>
              <a:buNone/>
            </a:pPr>
            <a:r>
              <a:rPr lang="en"/>
              <a:t>Random forest posted 80% correct, slightly better than kNN which is consistent with our data</a:t>
            </a:r>
            <a:endParaRPr/>
          </a:p>
          <a:p>
            <a:pPr marL="0" lvl="0" indent="0" algn="l" rtl="0">
              <a:spcBef>
                <a:spcPts val="0"/>
              </a:spcBef>
              <a:spcAft>
                <a:spcPts val="0"/>
              </a:spcAft>
              <a:buNone/>
            </a:pPr>
            <a:endParaRPr/>
          </a:p>
          <a:p>
            <a:pPr marL="0" lvl="0" indent="0" algn="l" rtl="0">
              <a:spcBef>
                <a:spcPts val="0"/>
              </a:spcBef>
              <a:spcAft>
                <a:spcPts val="0"/>
              </a:spcAft>
              <a:buNone/>
            </a:pPr>
            <a:r>
              <a:rPr lang="en"/>
              <a:t>Chris - </a:t>
            </a:r>
            <a:endParaRPr/>
          </a:p>
          <a:p>
            <a:pPr marL="0" lvl="0" indent="0" algn="l" rtl="0">
              <a:spcBef>
                <a:spcPts val="0"/>
              </a:spcBef>
              <a:spcAft>
                <a:spcPts val="0"/>
              </a:spcAft>
              <a:buNone/>
            </a:pPr>
            <a:endParaRPr/>
          </a:p>
          <a:p>
            <a:pPr marL="0" lvl="0" indent="0" algn="l" rtl="0">
              <a:spcBef>
                <a:spcPts val="0"/>
              </a:spcBef>
              <a:spcAft>
                <a:spcPts val="0"/>
              </a:spcAft>
              <a:buNone/>
            </a:pPr>
            <a:r>
              <a:rPr lang="en"/>
              <a:t>Model can’t control complexity</a:t>
            </a:r>
            <a:endParaRPr/>
          </a:p>
          <a:p>
            <a:pPr marL="0" lvl="0" indent="0" algn="l" rtl="0">
              <a:spcBef>
                <a:spcPts val="0"/>
              </a:spcBef>
              <a:spcAft>
                <a:spcPts val="0"/>
              </a:spcAft>
              <a:buNone/>
            </a:pPr>
            <a:endParaRPr/>
          </a:p>
          <a:p>
            <a:pPr marL="0" lvl="0" indent="0" algn="l" rtl="0">
              <a:spcBef>
                <a:spcPts val="0"/>
              </a:spcBef>
              <a:spcAft>
                <a:spcPts val="0"/>
              </a:spcAft>
              <a:buNone/>
            </a:pPr>
            <a:r>
              <a:rPr lang="en"/>
              <a:t>Increase model performance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8114d11ee9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8114d11ee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Overall, we were very happy with how our models performed. Our scores could be higher but for now they are efficient enough to be used. Some things that may improve our models are: more data, feature engineering such as transforming the features and creating new features and removing outliers. Additionally, we would like to solve problems with logistic regression before its used.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114d11ee9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114d11ee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Are there any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dac46fe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dac46fe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dac46fe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dac46fe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dac46fef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dac46fef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 -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These are the features that had a more significant effect on whether or not customers exited the bank.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dac46fef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dac46fe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149a35b6c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149a35b6c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1442ce4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1442ce4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Because our preliminary tests that we ran suggested overfitting, we decided that we wanted to only use the most important features in ou model. To select these features, we used to methods. SelectKBest whi chi2 as the score function and the ExtraTreesClassifier (De-correlated Trees in a forest). You can see the results for each method on the slide. We decided to move forward with the six most important features that the ExtraTreesClassifier provided: Age, Number of Products, Credit Score, Estimated Salary, Balance, and Tenure. One thing that I should mention is that the HasCreditCard feature was disregarded because it is actually an independent variable.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149a35b6c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149a35b6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our refined dataset using the top 6 features from the ExtraTreesClassifier.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716825" y="125105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Predicting Bank Customer Churn</a:t>
            </a:r>
            <a:endParaRPr>
              <a:solidFill>
                <a:srgbClr val="FFFFFF"/>
              </a:solidFill>
            </a:endParaRPr>
          </a:p>
        </p:txBody>
      </p:sp>
      <p:sp>
        <p:nvSpPr>
          <p:cNvPr id="135" name="Google Shape;135;p13"/>
          <p:cNvSpPr txBox="1">
            <a:spLocks noGrp="1"/>
          </p:cNvSpPr>
          <p:nvPr>
            <p:ph type="subTitle" idx="1"/>
          </p:nvPr>
        </p:nvSpPr>
        <p:spPr>
          <a:xfrm>
            <a:off x="4490225" y="3852450"/>
            <a:ext cx="4244100" cy="48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1C232"/>
                </a:solidFill>
              </a:rPr>
              <a:t>Warren Berg, Drew Brenner, Chris Fernandes</a:t>
            </a:r>
            <a:endParaRPr sz="1600">
              <a:solidFill>
                <a:srgbClr val="F1C232"/>
              </a:solidFill>
            </a:endParaRPr>
          </a:p>
        </p:txBody>
      </p:sp>
      <p:pic>
        <p:nvPicPr>
          <p:cNvPr id="136" name="Google Shape;136;p13"/>
          <p:cNvPicPr preferRelativeResize="0"/>
          <p:nvPr/>
        </p:nvPicPr>
        <p:blipFill>
          <a:blip r:embed="rId3">
            <a:alphaModFix/>
          </a:blip>
          <a:stretch>
            <a:fillRect/>
          </a:stretch>
        </p:blipFill>
        <p:spPr>
          <a:xfrm rot="2700020">
            <a:off x="-824374" y="4478339"/>
            <a:ext cx="1594623" cy="1594623"/>
          </a:xfrm>
          <a:prstGeom prst="rect">
            <a:avLst/>
          </a:prstGeom>
          <a:noFill/>
          <a:ln>
            <a:noFill/>
          </a:ln>
        </p:spPr>
      </p:pic>
      <p:sp>
        <p:nvSpPr>
          <p:cNvPr id="137" name="Google Shape;137;p13"/>
          <p:cNvSpPr/>
          <p:nvPr/>
        </p:nvSpPr>
        <p:spPr>
          <a:xfrm rot="2700000">
            <a:off x="-1022934" y="4446646"/>
            <a:ext cx="1848519" cy="1781909"/>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2312700" y="2114700"/>
            <a:ext cx="45186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Model Results</a:t>
            </a:r>
            <a:endParaRPr sz="4800"/>
          </a:p>
        </p:txBody>
      </p:sp>
      <p:sp>
        <p:nvSpPr>
          <p:cNvPr id="209" name="Google Shape;209;p22"/>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2521500" y="343825"/>
            <a:ext cx="4101000" cy="4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Classification Scores </a:t>
            </a:r>
            <a:endParaRPr/>
          </a:p>
        </p:txBody>
      </p:sp>
      <p:pic>
        <p:nvPicPr>
          <p:cNvPr id="215" name="Google Shape;215;p23"/>
          <p:cNvPicPr preferRelativeResize="0"/>
          <p:nvPr/>
        </p:nvPicPr>
        <p:blipFill>
          <a:blip r:embed="rId3">
            <a:alphaModFix/>
          </a:blip>
          <a:stretch>
            <a:fillRect/>
          </a:stretch>
        </p:blipFill>
        <p:spPr>
          <a:xfrm>
            <a:off x="1634600" y="3812963"/>
            <a:ext cx="2272100" cy="486125"/>
          </a:xfrm>
          <a:prstGeom prst="rect">
            <a:avLst/>
          </a:prstGeom>
          <a:noFill/>
          <a:ln>
            <a:noFill/>
          </a:ln>
        </p:spPr>
      </p:pic>
      <p:sp>
        <p:nvSpPr>
          <p:cNvPr id="216" name="Google Shape;216;p23"/>
          <p:cNvSpPr txBox="1"/>
          <p:nvPr/>
        </p:nvSpPr>
        <p:spPr>
          <a:xfrm>
            <a:off x="1931400" y="2874300"/>
            <a:ext cx="1678500" cy="48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Lato"/>
                <a:ea typeface="Lato"/>
                <a:cs typeface="Lato"/>
                <a:sym typeface="Lato"/>
              </a:rPr>
              <a:t>Before</a:t>
            </a:r>
            <a:endParaRPr sz="1800">
              <a:solidFill>
                <a:srgbClr val="FFFFFF"/>
              </a:solidFill>
              <a:latin typeface="Lato"/>
              <a:ea typeface="Lato"/>
              <a:cs typeface="Lato"/>
              <a:sym typeface="Lato"/>
            </a:endParaRPr>
          </a:p>
        </p:txBody>
      </p:sp>
      <p:pic>
        <p:nvPicPr>
          <p:cNvPr id="217" name="Google Shape;217;p23"/>
          <p:cNvPicPr preferRelativeResize="0"/>
          <p:nvPr/>
        </p:nvPicPr>
        <p:blipFill>
          <a:blip r:embed="rId4">
            <a:alphaModFix/>
          </a:blip>
          <a:stretch>
            <a:fillRect/>
          </a:stretch>
        </p:blipFill>
        <p:spPr>
          <a:xfrm>
            <a:off x="5398575" y="3813088"/>
            <a:ext cx="2272100" cy="486000"/>
          </a:xfrm>
          <a:prstGeom prst="rect">
            <a:avLst/>
          </a:prstGeom>
          <a:noFill/>
          <a:ln>
            <a:noFill/>
          </a:ln>
        </p:spPr>
      </p:pic>
      <p:sp>
        <p:nvSpPr>
          <p:cNvPr id="218" name="Google Shape;218;p23"/>
          <p:cNvSpPr txBox="1"/>
          <p:nvPr/>
        </p:nvSpPr>
        <p:spPr>
          <a:xfrm>
            <a:off x="5034613" y="2874300"/>
            <a:ext cx="3000000" cy="56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Lato"/>
                <a:ea typeface="Lato"/>
                <a:cs typeface="Lato"/>
                <a:sym typeface="Lato"/>
              </a:rPr>
              <a:t>After</a:t>
            </a:r>
            <a:endParaRPr sz="1800"/>
          </a:p>
        </p:txBody>
      </p:sp>
      <p:sp>
        <p:nvSpPr>
          <p:cNvPr id="219" name="Google Shape;219;p23"/>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0" name="Google Shape;220;p23"/>
          <p:cNvPicPr preferRelativeResize="0"/>
          <p:nvPr/>
        </p:nvPicPr>
        <p:blipFill>
          <a:blip r:embed="rId5">
            <a:alphaModFix/>
          </a:blip>
          <a:stretch>
            <a:fillRect/>
          </a:stretch>
        </p:blipFill>
        <p:spPr>
          <a:xfrm>
            <a:off x="1587688" y="2078338"/>
            <a:ext cx="2365936" cy="486125"/>
          </a:xfrm>
          <a:prstGeom prst="rect">
            <a:avLst/>
          </a:prstGeom>
          <a:noFill/>
          <a:ln>
            <a:noFill/>
          </a:ln>
        </p:spPr>
      </p:pic>
      <p:pic>
        <p:nvPicPr>
          <p:cNvPr id="221" name="Google Shape;221;p23"/>
          <p:cNvPicPr preferRelativeResize="0"/>
          <p:nvPr/>
        </p:nvPicPr>
        <p:blipFill>
          <a:blip r:embed="rId6">
            <a:alphaModFix/>
          </a:blip>
          <a:stretch>
            <a:fillRect/>
          </a:stretch>
        </p:blipFill>
        <p:spPr>
          <a:xfrm>
            <a:off x="5351650" y="2078401"/>
            <a:ext cx="2365939" cy="48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a:spLocks noGrp="1"/>
          </p:cNvSpPr>
          <p:nvPr>
            <p:ph type="title"/>
          </p:nvPr>
        </p:nvSpPr>
        <p:spPr>
          <a:xfrm>
            <a:off x="3073500" y="273900"/>
            <a:ext cx="2997000" cy="60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Classification</a:t>
            </a:r>
            <a:endParaRPr/>
          </a:p>
        </p:txBody>
      </p:sp>
      <p:sp>
        <p:nvSpPr>
          <p:cNvPr id="227" name="Google Shape;227;p24"/>
          <p:cNvSpPr txBox="1">
            <a:spLocks noGrp="1"/>
          </p:cNvSpPr>
          <p:nvPr>
            <p:ph type="body" idx="1"/>
          </p:nvPr>
        </p:nvSpPr>
        <p:spPr>
          <a:xfrm>
            <a:off x="1028400" y="1307850"/>
            <a:ext cx="7087200" cy="60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Cross-Validation showed us that </a:t>
            </a:r>
            <a:r>
              <a:rPr lang="en" sz="1800">
                <a:solidFill>
                  <a:srgbClr val="FF0000"/>
                </a:solidFill>
              </a:rPr>
              <a:t>3 neighbors</a:t>
            </a:r>
            <a:r>
              <a:rPr lang="en" sz="1800">
                <a:solidFill>
                  <a:srgbClr val="000000"/>
                </a:solidFill>
              </a:rPr>
              <a:t> </a:t>
            </a:r>
            <a:r>
              <a:rPr lang="en" sz="1800">
                <a:solidFill>
                  <a:srgbClr val="FFFFFF"/>
                </a:solidFill>
              </a:rPr>
              <a:t>was the optimal amount. </a:t>
            </a:r>
            <a:endParaRPr sz="1800">
              <a:solidFill>
                <a:srgbClr val="FFFFFF"/>
              </a:solidFill>
            </a:endParaRPr>
          </a:p>
        </p:txBody>
      </p:sp>
      <p:pic>
        <p:nvPicPr>
          <p:cNvPr id="228" name="Google Shape;228;p24"/>
          <p:cNvPicPr preferRelativeResize="0"/>
          <p:nvPr/>
        </p:nvPicPr>
        <p:blipFill>
          <a:blip r:embed="rId3">
            <a:alphaModFix/>
          </a:blip>
          <a:stretch>
            <a:fillRect/>
          </a:stretch>
        </p:blipFill>
        <p:spPr>
          <a:xfrm>
            <a:off x="3200400" y="2254188"/>
            <a:ext cx="2743200"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5"/>
          <p:cNvSpPr txBox="1">
            <a:spLocks noGrp="1"/>
          </p:cNvSpPr>
          <p:nvPr>
            <p:ph type="title"/>
          </p:nvPr>
        </p:nvSpPr>
        <p:spPr>
          <a:xfrm>
            <a:off x="2978550" y="283875"/>
            <a:ext cx="3186900" cy="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234" name="Google Shape;234;p25"/>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txBox="1">
            <a:spLocks noGrp="1"/>
          </p:cNvSpPr>
          <p:nvPr>
            <p:ph type="body" idx="1"/>
          </p:nvPr>
        </p:nvSpPr>
        <p:spPr>
          <a:xfrm>
            <a:off x="1297500" y="1567550"/>
            <a:ext cx="42060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Logistic regression remained the same after narrowing dataset.</a:t>
            </a:r>
            <a:endParaRPr sz="1800"/>
          </a:p>
          <a:p>
            <a:pPr marL="457200" lvl="0" indent="-342900" algn="l" rtl="0">
              <a:spcBef>
                <a:spcPts val="1600"/>
              </a:spcBef>
              <a:spcAft>
                <a:spcPts val="0"/>
              </a:spcAft>
              <a:buSzPts val="1800"/>
              <a:buChar char="●"/>
            </a:pPr>
            <a:r>
              <a:rPr lang="en" sz="1800"/>
              <a:t>Train Score: 79.10%</a:t>
            </a:r>
            <a:endParaRPr sz="1800"/>
          </a:p>
          <a:p>
            <a:pPr marL="457200" lvl="0" indent="-342900" algn="l" rtl="0">
              <a:spcBef>
                <a:spcPts val="0"/>
              </a:spcBef>
              <a:spcAft>
                <a:spcPts val="0"/>
              </a:spcAft>
              <a:buSzPts val="1800"/>
              <a:buChar char="●"/>
            </a:pPr>
            <a:r>
              <a:rPr lang="en" sz="1800"/>
              <a:t>Test Score: 78.80%</a:t>
            </a:r>
            <a:endParaRPr sz="1800"/>
          </a:p>
          <a:p>
            <a:pPr marL="0" lvl="0" indent="0" algn="l" rtl="0">
              <a:spcBef>
                <a:spcPts val="1600"/>
              </a:spcBef>
              <a:spcAft>
                <a:spcPts val="1600"/>
              </a:spcAft>
              <a:buNone/>
            </a:pPr>
            <a:r>
              <a:rPr lang="en" sz="1800"/>
              <a:t>We still do not understand why the scores did not change...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Cross-Validation Using Logistic Regression</a:t>
            </a:r>
            <a:endParaRPr/>
          </a:p>
        </p:txBody>
      </p:sp>
      <p:sp>
        <p:nvSpPr>
          <p:cNvPr id="241" name="Google Shape;241;p26"/>
          <p:cNvSpPr txBox="1">
            <a:spLocks noGrp="1"/>
          </p:cNvSpPr>
          <p:nvPr>
            <p:ph type="body" idx="1"/>
          </p:nvPr>
        </p:nvSpPr>
        <p:spPr>
          <a:xfrm>
            <a:off x="1011750" y="1438900"/>
            <a:ext cx="7610400" cy="31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C_Range = [.1, .5, 1, 5, 10, 100, 200]</a:t>
            </a:r>
            <a:endParaRPr sz="1800"/>
          </a:p>
          <a:p>
            <a:pPr marL="0" lvl="0" indent="0" algn="l" rtl="0">
              <a:spcBef>
                <a:spcPts val="1600"/>
              </a:spcBef>
              <a:spcAft>
                <a:spcPts val="0"/>
              </a:spcAft>
              <a:buNone/>
            </a:pPr>
            <a:r>
              <a:rPr lang="en" sz="1800"/>
              <a:t>CV = 4 </a:t>
            </a:r>
            <a:endParaRPr sz="1800"/>
          </a:p>
          <a:p>
            <a:pPr marL="0" lvl="0" indent="0" algn="l" rtl="0">
              <a:spcBef>
                <a:spcPts val="1600"/>
              </a:spcBef>
              <a:spcAft>
                <a:spcPts val="0"/>
              </a:spcAft>
              <a:buNone/>
            </a:pPr>
            <a:r>
              <a:rPr lang="en" sz="1800"/>
              <a:t>Produced these results:</a:t>
            </a:r>
            <a:endParaRPr sz="1800"/>
          </a:p>
          <a:p>
            <a:pPr marL="0" lvl="0" indent="0" algn="l" rtl="0">
              <a:spcBef>
                <a:spcPts val="1600"/>
              </a:spcBef>
              <a:spcAft>
                <a:spcPts val="0"/>
              </a:spcAft>
              <a:buNone/>
            </a:pPr>
            <a:r>
              <a:rPr lang="en"/>
              <a:t>Average cross validation scores on train set: [0.7901, 0.7901, 0.7901, 0.7901, 0.7901, 0.7901, 0.7901]</a:t>
            </a:r>
            <a:endParaRPr/>
          </a:p>
          <a:p>
            <a:pPr marL="0" lvl="0" indent="0" algn="l" rtl="0">
              <a:spcBef>
                <a:spcPts val="1600"/>
              </a:spcBef>
              <a:spcAft>
                <a:spcPts val="0"/>
              </a:spcAft>
              <a:buNone/>
            </a:pPr>
            <a:r>
              <a:rPr lang="en"/>
              <a:t>Average cross validation scores on test set: [0.7906, 0.7906, 0.7906, 0.7906, 0.7906, 0.7906, 0.7906]</a:t>
            </a:r>
            <a:endParaRPr/>
          </a:p>
          <a:p>
            <a:pPr marL="0" lvl="0" indent="0" algn="l" rtl="0">
              <a:spcBef>
                <a:spcPts val="1600"/>
              </a:spcBef>
              <a:spcAft>
                <a:spcPts val="1600"/>
              </a:spcAft>
              <a:buNone/>
            </a:pPr>
            <a:r>
              <a:rPr lang="en" sz="1800"/>
              <a:t>This was not helpful...</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Cross-Validation Using Logistic Regression</a:t>
            </a:r>
            <a:endParaRPr/>
          </a:p>
        </p:txBody>
      </p:sp>
      <p:sp>
        <p:nvSpPr>
          <p:cNvPr id="247" name="Google Shape;247;p27"/>
          <p:cNvSpPr txBox="1">
            <a:spLocks noGrp="1"/>
          </p:cNvSpPr>
          <p:nvPr>
            <p:ph type="body" idx="1"/>
          </p:nvPr>
        </p:nvSpPr>
        <p:spPr>
          <a:xfrm>
            <a:off x="1297500" y="1596025"/>
            <a:ext cx="38556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Due to the problems we encountered with cross-validation, we decided to use the dataset transformed by MinMaxScaler. </a:t>
            </a:r>
            <a:endParaRPr sz="1800">
              <a:solidFill>
                <a:srgbClr val="FF0000"/>
              </a:solidFill>
            </a:endParaRPr>
          </a:p>
          <a:p>
            <a:pPr marL="0" lvl="0" indent="0" algn="l" rtl="0">
              <a:spcBef>
                <a:spcPts val="1600"/>
              </a:spcBef>
              <a:spcAft>
                <a:spcPts val="1600"/>
              </a:spcAft>
              <a:buNone/>
            </a:pPr>
            <a:r>
              <a:rPr lang="en" sz="1800">
                <a:solidFill>
                  <a:srgbClr val="FFFF00"/>
                </a:solidFill>
              </a:rPr>
              <a:t>We achieved the same results</a:t>
            </a:r>
            <a:endParaRPr sz="1800">
              <a:solidFill>
                <a:srgbClr val="FFFF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3408000" y="303850"/>
            <a:ext cx="2328000" cy="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MinMaxScaler</a:t>
            </a:r>
            <a:endParaRPr/>
          </a:p>
        </p:txBody>
      </p:sp>
      <p:sp>
        <p:nvSpPr>
          <p:cNvPr id="253" name="Google Shape;253;p28"/>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28"/>
          <p:cNvPicPr preferRelativeResize="0"/>
          <p:nvPr/>
        </p:nvPicPr>
        <p:blipFill>
          <a:blip r:embed="rId3">
            <a:alphaModFix/>
          </a:blip>
          <a:stretch>
            <a:fillRect/>
          </a:stretch>
        </p:blipFill>
        <p:spPr>
          <a:xfrm>
            <a:off x="4082664" y="1441150"/>
            <a:ext cx="4733925" cy="3105150"/>
          </a:xfrm>
          <a:prstGeom prst="rect">
            <a:avLst/>
          </a:prstGeom>
          <a:noFill/>
          <a:ln>
            <a:noFill/>
          </a:ln>
        </p:spPr>
      </p:pic>
      <p:pic>
        <p:nvPicPr>
          <p:cNvPr id="255" name="Google Shape;255;p28"/>
          <p:cNvPicPr preferRelativeResize="0"/>
          <p:nvPr/>
        </p:nvPicPr>
        <p:blipFill>
          <a:blip r:embed="rId4">
            <a:alphaModFix/>
          </a:blip>
          <a:stretch>
            <a:fillRect/>
          </a:stretch>
        </p:blipFill>
        <p:spPr>
          <a:xfrm>
            <a:off x="384875" y="3529638"/>
            <a:ext cx="2876550" cy="561975"/>
          </a:xfrm>
          <a:prstGeom prst="rect">
            <a:avLst/>
          </a:prstGeom>
          <a:noFill/>
          <a:ln>
            <a:noFill/>
          </a:ln>
        </p:spPr>
      </p:pic>
      <p:sp>
        <p:nvSpPr>
          <p:cNvPr id="256" name="Google Shape;256;p28"/>
          <p:cNvSpPr txBox="1"/>
          <p:nvPr/>
        </p:nvSpPr>
        <p:spPr>
          <a:xfrm>
            <a:off x="235325" y="1590975"/>
            <a:ext cx="3026100" cy="5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Lato"/>
                <a:ea typeface="Lato"/>
                <a:cs typeface="Lato"/>
                <a:sym typeface="Lato"/>
              </a:rPr>
              <a:t>Converting variables to the same scale</a:t>
            </a:r>
            <a:endParaRPr sz="2400" b="1">
              <a:solidFill>
                <a:srgbClr val="FFFFFF"/>
              </a:solidFill>
              <a:latin typeface="Lato"/>
              <a:ea typeface="Lato"/>
              <a:cs typeface="Lato"/>
              <a:sym typeface="Lato"/>
            </a:endParaRPr>
          </a:p>
        </p:txBody>
      </p:sp>
      <p:sp>
        <p:nvSpPr>
          <p:cNvPr id="257" name="Google Shape;257;p28"/>
          <p:cNvSpPr/>
          <p:nvPr/>
        </p:nvSpPr>
        <p:spPr>
          <a:xfrm>
            <a:off x="2766500" y="2586775"/>
            <a:ext cx="1240200" cy="8139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title"/>
          </p:nvPr>
        </p:nvSpPr>
        <p:spPr>
          <a:xfrm>
            <a:off x="3627750" y="313300"/>
            <a:ext cx="1888500" cy="4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SVC</a:t>
            </a:r>
            <a:endParaRPr/>
          </a:p>
        </p:txBody>
      </p:sp>
      <p:sp>
        <p:nvSpPr>
          <p:cNvPr id="263" name="Google Shape;263;p29"/>
          <p:cNvSpPr txBox="1">
            <a:spLocks noGrp="1"/>
          </p:cNvSpPr>
          <p:nvPr>
            <p:ph type="body" idx="1"/>
          </p:nvPr>
        </p:nvSpPr>
        <p:spPr>
          <a:xfrm>
            <a:off x="1297500" y="1248675"/>
            <a:ext cx="3551100"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1600"/>
              </a:spcAft>
              <a:buNone/>
            </a:pPr>
            <a:endParaRPr sz="1800"/>
          </a:p>
        </p:txBody>
      </p:sp>
      <p:pic>
        <p:nvPicPr>
          <p:cNvPr id="264" name="Google Shape;264;p29"/>
          <p:cNvPicPr preferRelativeResize="0"/>
          <p:nvPr/>
        </p:nvPicPr>
        <p:blipFill>
          <a:blip r:embed="rId3">
            <a:alphaModFix/>
          </a:blip>
          <a:stretch>
            <a:fillRect/>
          </a:stretch>
        </p:blipFill>
        <p:spPr>
          <a:xfrm>
            <a:off x="1587650" y="2571750"/>
            <a:ext cx="2176415" cy="461975"/>
          </a:xfrm>
          <a:prstGeom prst="rect">
            <a:avLst/>
          </a:prstGeom>
          <a:noFill/>
          <a:ln>
            <a:noFill/>
          </a:ln>
        </p:spPr>
      </p:pic>
      <p:pic>
        <p:nvPicPr>
          <p:cNvPr id="265" name="Google Shape;265;p29"/>
          <p:cNvPicPr preferRelativeResize="0"/>
          <p:nvPr/>
        </p:nvPicPr>
        <p:blipFill>
          <a:blip r:embed="rId4">
            <a:alphaModFix/>
          </a:blip>
          <a:stretch>
            <a:fillRect/>
          </a:stretch>
        </p:blipFill>
        <p:spPr>
          <a:xfrm>
            <a:off x="5171000" y="2571750"/>
            <a:ext cx="2686757" cy="461975"/>
          </a:xfrm>
          <a:prstGeom prst="rect">
            <a:avLst/>
          </a:prstGeom>
          <a:noFill/>
          <a:ln>
            <a:noFill/>
          </a:ln>
        </p:spPr>
      </p:pic>
      <p:sp>
        <p:nvSpPr>
          <p:cNvPr id="266" name="Google Shape;266;p29"/>
          <p:cNvSpPr txBox="1"/>
          <p:nvPr/>
        </p:nvSpPr>
        <p:spPr>
          <a:xfrm>
            <a:off x="6433775" y="1435850"/>
            <a:ext cx="12960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Lato"/>
                <a:ea typeface="Lato"/>
                <a:cs typeface="Lato"/>
                <a:sym typeface="Lato"/>
              </a:rPr>
              <a:t>C=10</a:t>
            </a:r>
            <a:endParaRPr sz="2400" b="1">
              <a:solidFill>
                <a:srgbClr val="FFFFFF"/>
              </a:solidFill>
              <a:latin typeface="Lato"/>
              <a:ea typeface="Lato"/>
              <a:cs typeface="Lato"/>
              <a:sym typeface="Lato"/>
            </a:endParaRPr>
          </a:p>
        </p:txBody>
      </p:sp>
      <p:sp>
        <p:nvSpPr>
          <p:cNvPr id="267" name="Google Shape;267;p29"/>
          <p:cNvSpPr txBox="1"/>
          <p:nvPr/>
        </p:nvSpPr>
        <p:spPr>
          <a:xfrm>
            <a:off x="1862125" y="1435850"/>
            <a:ext cx="10587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Lato"/>
                <a:ea typeface="Lato"/>
                <a:cs typeface="Lato"/>
                <a:sym typeface="Lato"/>
              </a:rPr>
              <a:t>C=0.1</a:t>
            </a:r>
            <a:endParaRPr sz="2400" b="1">
              <a:solidFill>
                <a:srgbClr val="FFFFFF"/>
              </a:solidFill>
              <a:latin typeface="Lato"/>
              <a:ea typeface="Lato"/>
              <a:cs typeface="Lato"/>
              <a:sym typeface="Lato"/>
            </a:endParaRPr>
          </a:p>
        </p:txBody>
      </p:sp>
      <p:sp>
        <p:nvSpPr>
          <p:cNvPr id="268" name="Google Shape;268;p29"/>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9" name="Google Shape;269;p29"/>
          <p:cNvCxnSpPr/>
          <p:nvPr/>
        </p:nvCxnSpPr>
        <p:spPr>
          <a:xfrm>
            <a:off x="4667250" y="1139250"/>
            <a:ext cx="26700" cy="2995500"/>
          </a:xfrm>
          <a:prstGeom prst="straightConnector1">
            <a:avLst/>
          </a:prstGeom>
          <a:noFill/>
          <a:ln w="9525" cap="flat" cmpd="sng">
            <a:solidFill>
              <a:schemeClr val="dk2"/>
            </a:solidFill>
            <a:prstDash val="solid"/>
            <a:round/>
            <a:headEnd type="none" w="med" len="med"/>
            <a:tailEnd type="none" w="med" len="med"/>
          </a:ln>
        </p:spPr>
      </p:cxnSp>
      <p:pic>
        <p:nvPicPr>
          <p:cNvPr id="270" name="Google Shape;270;p29"/>
          <p:cNvPicPr preferRelativeResize="0"/>
          <p:nvPr/>
        </p:nvPicPr>
        <p:blipFill>
          <a:blip r:embed="rId5">
            <a:alphaModFix/>
          </a:blip>
          <a:stretch>
            <a:fillRect/>
          </a:stretch>
        </p:blipFill>
        <p:spPr>
          <a:xfrm>
            <a:off x="4826475" y="2305062"/>
            <a:ext cx="4076700" cy="428625"/>
          </a:xfrm>
          <a:prstGeom prst="rect">
            <a:avLst/>
          </a:prstGeom>
          <a:noFill/>
          <a:ln>
            <a:noFill/>
          </a:ln>
        </p:spPr>
      </p:pic>
      <p:pic>
        <p:nvPicPr>
          <p:cNvPr id="271" name="Google Shape;271;p29"/>
          <p:cNvPicPr preferRelativeResize="0"/>
          <p:nvPr/>
        </p:nvPicPr>
        <p:blipFill>
          <a:blip r:embed="rId6">
            <a:alphaModFix/>
          </a:blip>
          <a:stretch>
            <a:fillRect/>
          </a:stretch>
        </p:blipFill>
        <p:spPr>
          <a:xfrm>
            <a:off x="5821838" y="3156387"/>
            <a:ext cx="2085975" cy="476250"/>
          </a:xfrm>
          <a:prstGeom prst="rect">
            <a:avLst/>
          </a:prstGeom>
          <a:noFill/>
          <a:ln>
            <a:noFill/>
          </a:ln>
        </p:spPr>
      </p:pic>
      <p:pic>
        <p:nvPicPr>
          <p:cNvPr id="272" name="Google Shape;272;p29"/>
          <p:cNvPicPr preferRelativeResize="0"/>
          <p:nvPr/>
        </p:nvPicPr>
        <p:blipFill>
          <a:blip r:embed="rId7">
            <a:alphaModFix/>
          </a:blip>
          <a:stretch>
            <a:fillRect/>
          </a:stretch>
        </p:blipFill>
        <p:spPr>
          <a:xfrm>
            <a:off x="880788" y="2319350"/>
            <a:ext cx="2886075" cy="400050"/>
          </a:xfrm>
          <a:prstGeom prst="rect">
            <a:avLst/>
          </a:prstGeom>
          <a:noFill/>
          <a:ln>
            <a:noFill/>
          </a:ln>
        </p:spPr>
      </p:pic>
      <p:pic>
        <p:nvPicPr>
          <p:cNvPr id="273" name="Google Shape;273;p29"/>
          <p:cNvPicPr preferRelativeResize="0"/>
          <p:nvPr/>
        </p:nvPicPr>
        <p:blipFill>
          <a:blip r:embed="rId8">
            <a:alphaModFix/>
          </a:blip>
          <a:stretch>
            <a:fillRect/>
          </a:stretch>
        </p:blipFill>
        <p:spPr>
          <a:xfrm>
            <a:off x="1235626" y="3197589"/>
            <a:ext cx="2176425" cy="393829"/>
          </a:xfrm>
          <a:prstGeom prst="rect">
            <a:avLst/>
          </a:prstGeom>
          <a:noFill/>
          <a:ln>
            <a:noFill/>
          </a:ln>
        </p:spPr>
      </p:pic>
      <p:cxnSp>
        <p:nvCxnSpPr>
          <p:cNvPr id="274" name="Google Shape;274;p29"/>
          <p:cNvCxnSpPr/>
          <p:nvPr/>
        </p:nvCxnSpPr>
        <p:spPr>
          <a:xfrm>
            <a:off x="332400" y="2063025"/>
            <a:ext cx="8479200" cy="0"/>
          </a:xfrm>
          <a:prstGeom prst="straightConnector1">
            <a:avLst/>
          </a:prstGeom>
          <a:noFill/>
          <a:ln w="9525" cap="flat" cmpd="sng">
            <a:solidFill>
              <a:schemeClr val="dk2"/>
            </a:solidFill>
            <a:prstDash val="solid"/>
            <a:round/>
            <a:headEnd type="none" w="med" len="med"/>
            <a:tailEnd type="none" w="med" len="med"/>
          </a:ln>
        </p:spPr>
      </p:cxnSp>
      <p:sp>
        <p:nvSpPr>
          <p:cNvPr id="275" name="Google Shape;275;p29"/>
          <p:cNvSpPr txBox="1"/>
          <p:nvPr/>
        </p:nvSpPr>
        <p:spPr>
          <a:xfrm>
            <a:off x="2776550" y="4515275"/>
            <a:ext cx="1296000" cy="4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Lato"/>
                <a:ea typeface="Lato"/>
                <a:cs typeface="Lato"/>
                <a:sym typeface="Lato"/>
              </a:rPr>
              <a:t>C parameter </a:t>
            </a:r>
            <a:endParaRPr sz="1600">
              <a:solidFill>
                <a:srgbClr val="FFFFFF"/>
              </a:solidFill>
              <a:latin typeface="Lato"/>
              <a:ea typeface="Lato"/>
              <a:cs typeface="Lato"/>
              <a:sym typeface="Lato"/>
            </a:endParaRPr>
          </a:p>
        </p:txBody>
      </p:sp>
      <p:sp>
        <p:nvSpPr>
          <p:cNvPr id="276" name="Google Shape;276;p29"/>
          <p:cNvSpPr/>
          <p:nvPr/>
        </p:nvSpPr>
        <p:spPr>
          <a:xfrm>
            <a:off x="4072538" y="4497575"/>
            <a:ext cx="249600" cy="307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txBox="1"/>
          <p:nvPr/>
        </p:nvSpPr>
        <p:spPr>
          <a:xfrm>
            <a:off x="4744000" y="4515275"/>
            <a:ext cx="2085900" cy="39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Lato"/>
                <a:ea typeface="Lato"/>
                <a:cs typeface="Lato"/>
                <a:sym typeface="Lato"/>
              </a:rPr>
              <a:t>Train and test scores</a:t>
            </a:r>
            <a:endParaRPr/>
          </a:p>
        </p:txBody>
      </p:sp>
      <p:sp>
        <p:nvSpPr>
          <p:cNvPr id="278" name="Google Shape;278;p29"/>
          <p:cNvSpPr/>
          <p:nvPr/>
        </p:nvSpPr>
        <p:spPr>
          <a:xfrm rot="10800000">
            <a:off x="6740025" y="4497575"/>
            <a:ext cx="249600" cy="307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p:nvPr/>
        </p:nvSpPr>
        <p:spPr>
          <a:xfrm>
            <a:off x="1468225" y="1082700"/>
            <a:ext cx="1777800" cy="47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txBox="1">
            <a:spLocks noGrp="1"/>
          </p:cNvSpPr>
          <p:nvPr>
            <p:ph type="title"/>
          </p:nvPr>
        </p:nvSpPr>
        <p:spPr>
          <a:xfrm>
            <a:off x="2701050" y="265275"/>
            <a:ext cx="37419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 Classifier</a:t>
            </a:r>
            <a:endParaRPr/>
          </a:p>
        </p:txBody>
      </p:sp>
      <p:sp>
        <p:nvSpPr>
          <p:cNvPr id="285" name="Google Shape;285;p30"/>
          <p:cNvSpPr txBox="1">
            <a:spLocks noGrp="1"/>
          </p:cNvSpPr>
          <p:nvPr>
            <p:ph type="body" idx="1"/>
          </p:nvPr>
        </p:nvSpPr>
        <p:spPr>
          <a:xfrm>
            <a:off x="3244150" y="1098850"/>
            <a:ext cx="1978200" cy="3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1600"/>
              </a:spcAft>
              <a:buNone/>
            </a:pPr>
            <a:endParaRPr sz="1800"/>
          </a:p>
        </p:txBody>
      </p:sp>
      <p:sp>
        <p:nvSpPr>
          <p:cNvPr id="286" name="Google Shape;286;p30"/>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 name="Google Shape;287;p30"/>
          <p:cNvPicPr preferRelativeResize="0"/>
          <p:nvPr/>
        </p:nvPicPr>
        <p:blipFill>
          <a:blip r:embed="rId3">
            <a:alphaModFix/>
          </a:blip>
          <a:stretch>
            <a:fillRect/>
          </a:stretch>
        </p:blipFill>
        <p:spPr>
          <a:xfrm>
            <a:off x="243275" y="1900113"/>
            <a:ext cx="7454476" cy="2831275"/>
          </a:xfrm>
          <a:prstGeom prst="rect">
            <a:avLst/>
          </a:prstGeom>
          <a:noFill/>
          <a:ln>
            <a:noFill/>
          </a:ln>
        </p:spPr>
      </p:pic>
      <p:sp>
        <p:nvSpPr>
          <p:cNvPr id="288" name="Google Shape;288;p30"/>
          <p:cNvSpPr txBox="1"/>
          <p:nvPr/>
        </p:nvSpPr>
        <p:spPr>
          <a:xfrm>
            <a:off x="1468225" y="1098850"/>
            <a:ext cx="1777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Lato"/>
                <a:ea typeface="Lato"/>
                <a:cs typeface="Lato"/>
                <a:sym typeface="Lato"/>
              </a:rPr>
              <a:t>Max Depth of 3</a:t>
            </a:r>
            <a:endParaRPr sz="1800">
              <a:solidFill>
                <a:srgbClr val="FFFFFF"/>
              </a:solidFill>
              <a:latin typeface="Lato"/>
              <a:ea typeface="Lato"/>
              <a:cs typeface="Lato"/>
              <a:sym typeface="Lato"/>
            </a:endParaRPr>
          </a:p>
        </p:txBody>
      </p:sp>
      <p:pic>
        <p:nvPicPr>
          <p:cNvPr id="289" name="Google Shape;289;p30"/>
          <p:cNvPicPr preferRelativeResize="0"/>
          <p:nvPr/>
        </p:nvPicPr>
        <p:blipFill>
          <a:blip r:embed="rId4">
            <a:alphaModFix/>
          </a:blip>
          <a:stretch>
            <a:fillRect/>
          </a:stretch>
        </p:blipFill>
        <p:spPr>
          <a:xfrm>
            <a:off x="5039500" y="1050525"/>
            <a:ext cx="3067727" cy="475850"/>
          </a:xfrm>
          <a:prstGeom prst="rect">
            <a:avLst/>
          </a:prstGeom>
          <a:noFill/>
          <a:ln>
            <a:noFill/>
          </a:ln>
        </p:spPr>
      </p:pic>
      <p:cxnSp>
        <p:nvCxnSpPr>
          <p:cNvPr id="290" name="Google Shape;290;p30"/>
          <p:cNvCxnSpPr>
            <a:stCxn id="289" idx="1"/>
            <a:endCxn id="287" idx="0"/>
          </p:cNvCxnSpPr>
          <p:nvPr/>
        </p:nvCxnSpPr>
        <p:spPr>
          <a:xfrm flipH="1">
            <a:off x="3970600" y="1288450"/>
            <a:ext cx="1068900" cy="611700"/>
          </a:xfrm>
          <a:prstGeom prst="curvedConnector2">
            <a:avLst/>
          </a:prstGeom>
          <a:noFill/>
          <a:ln w="9525" cap="flat" cmpd="sng">
            <a:solidFill>
              <a:schemeClr val="dk2"/>
            </a:solidFill>
            <a:prstDash val="solid"/>
            <a:round/>
            <a:headEnd type="none" w="med" len="med"/>
            <a:tailEnd type="none" w="med" len="med"/>
          </a:ln>
        </p:spPr>
      </p:cxnSp>
      <p:cxnSp>
        <p:nvCxnSpPr>
          <p:cNvPr id="291" name="Google Shape;291;p30"/>
          <p:cNvCxnSpPr>
            <a:endCxn id="287" idx="0"/>
          </p:cNvCxnSpPr>
          <p:nvPr/>
        </p:nvCxnSpPr>
        <p:spPr>
          <a:xfrm>
            <a:off x="3246013" y="1315413"/>
            <a:ext cx="724500" cy="584700"/>
          </a:xfrm>
          <a:prstGeom prst="curvedConnector2">
            <a:avLst/>
          </a:prstGeom>
          <a:noFill/>
          <a:ln w="9525" cap="flat" cmpd="sng">
            <a:solidFill>
              <a:schemeClr val="dk2"/>
            </a:solidFill>
            <a:prstDash val="solid"/>
            <a:round/>
            <a:headEnd type="none" w="med" len="med"/>
            <a:tailEnd type="none" w="med" len="med"/>
          </a:ln>
        </p:spPr>
      </p:cxnSp>
      <p:sp>
        <p:nvSpPr>
          <p:cNvPr id="292" name="Google Shape;292;p30"/>
          <p:cNvSpPr txBox="1"/>
          <p:nvPr/>
        </p:nvSpPr>
        <p:spPr>
          <a:xfrm>
            <a:off x="8289525" y="2177250"/>
            <a:ext cx="739200" cy="22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93" name="Google Shape;293;p30"/>
          <p:cNvSpPr txBox="1"/>
          <p:nvPr/>
        </p:nvSpPr>
        <p:spPr>
          <a:xfrm>
            <a:off x="7905425" y="2556750"/>
            <a:ext cx="1068900" cy="15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Increase in Max Depth</a:t>
            </a:r>
            <a:endParaRPr>
              <a:solidFill>
                <a:srgbClr val="FFFFFF"/>
              </a:solidFill>
              <a:latin typeface="Lato"/>
              <a:ea typeface="Lato"/>
              <a:cs typeface="Lato"/>
              <a:sym typeface="Lato"/>
            </a:endParaRPr>
          </a:p>
          <a:p>
            <a:pPr marL="0" lvl="0" indent="0" algn="l" rtl="0">
              <a:spcBef>
                <a:spcPts val="0"/>
              </a:spcBef>
              <a:spcAft>
                <a:spcPts val="0"/>
              </a:spcAft>
              <a:buNone/>
            </a:pPr>
            <a:r>
              <a:rPr lang="en" sz="4800">
                <a:solidFill>
                  <a:srgbClr val="FFFFFF"/>
                </a:solidFill>
                <a:latin typeface="Lato"/>
                <a:ea typeface="Lato"/>
                <a:cs typeface="Lato"/>
                <a:sym typeface="Lato"/>
              </a:rPr>
              <a:t>  = </a:t>
            </a:r>
            <a:endParaRPr sz="4800">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Overfitting</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1"/>
          <p:cNvSpPr/>
          <p:nvPr/>
        </p:nvSpPr>
        <p:spPr>
          <a:xfrm>
            <a:off x="1178500" y="1151600"/>
            <a:ext cx="2556900" cy="19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txBox="1">
            <a:spLocks noGrp="1"/>
          </p:cNvSpPr>
          <p:nvPr>
            <p:ph type="title"/>
          </p:nvPr>
        </p:nvSpPr>
        <p:spPr>
          <a:xfrm>
            <a:off x="2539200" y="323850"/>
            <a:ext cx="4065600" cy="52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 Classifier</a:t>
            </a:r>
            <a:endParaRPr/>
          </a:p>
        </p:txBody>
      </p:sp>
      <p:sp>
        <p:nvSpPr>
          <p:cNvPr id="300" name="Google Shape;300;p31"/>
          <p:cNvSpPr txBox="1">
            <a:spLocks noGrp="1"/>
          </p:cNvSpPr>
          <p:nvPr>
            <p:ph type="body" idx="1"/>
          </p:nvPr>
        </p:nvSpPr>
        <p:spPr>
          <a:xfrm>
            <a:off x="1337350" y="1393850"/>
            <a:ext cx="2239200" cy="14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 estimators = 500</a:t>
            </a:r>
            <a:endParaRPr sz="1800"/>
          </a:p>
          <a:p>
            <a:pPr marL="0" lvl="0" indent="0" algn="l" rtl="0">
              <a:spcBef>
                <a:spcPts val="1600"/>
              </a:spcBef>
              <a:spcAft>
                <a:spcPts val="0"/>
              </a:spcAft>
              <a:buNone/>
            </a:pPr>
            <a:r>
              <a:rPr lang="en" sz="1800"/>
              <a:t>Random state = 10</a:t>
            </a:r>
            <a:endParaRPr sz="1800"/>
          </a:p>
          <a:p>
            <a:pPr marL="0" lvl="0" indent="0" algn="l" rtl="0">
              <a:spcBef>
                <a:spcPts val="1600"/>
              </a:spcBef>
              <a:spcAft>
                <a:spcPts val="0"/>
              </a:spcAft>
              <a:buNone/>
            </a:pPr>
            <a:r>
              <a:rPr lang="en" sz="1800"/>
              <a:t>Max leaf nodes = 20</a:t>
            </a:r>
            <a:endParaRPr sz="1800"/>
          </a:p>
          <a:p>
            <a:pPr marL="0" lvl="0" indent="0" algn="l" rtl="0">
              <a:spcBef>
                <a:spcPts val="1600"/>
              </a:spcBef>
              <a:spcAft>
                <a:spcPts val="1600"/>
              </a:spcAft>
              <a:buNone/>
            </a:pPr>
            <a:endParaRPr sz="1800"/>
          </a:p>
        </p:txBody>
      </p:sp>
      <p:sp>
        <p:nvSpPr>
          <p:cNvPr id="301" name="Google Shape;301;p31"/>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 name="Google Shape;302;p31"/>
          <p:cNvPicPr preferRelativeResize="0"/>
          <p:nvPr/>
        </p:nvPicPr>
        <p:blipFill>
          <a:blip r:embed="rId3">
            <a:alphaModFix/>
          </a:blip>
          <a:stretch>
            <a:fillRect/>
          </a:stretch>
        </p:blipFill>
        <p:spPr>
          <a:xfrm>
            <a:off x="4973800" y="1508101"/>
            <a:ext cx="3187025" cy="386325"/>
          </a:xfrm>
          <a:prstGeom prst="rect">
            <a:avLst/>
          </a:prstGeom>
          <a:noFill/>
          <a:ln>
            <a:noFill/>
          </a:ln>
        </p:spPr>
      </p:pic>
      <p:cxnSp>
        <p:nvCxnSpPr>
          <p:cNvPr id="303" name="Google Shape;303;p31"/>
          <p:cNvCxnSpPr>
            <a:endCxn id="302" idx="1"/>
          </p:cNvCxnSpPr>
          <p:nvPr/>
        </p:nvCxnSpPr>
        <p:spPr>
          <a:xfrm rot="10800000" flipH="1">
            <a:off x="3735400" y="1701264"/>
            <a:ext cx="1238400" cy="286200"/>
          </a:xfrm>
          <a:prstGeom prst="curvedConnector3">
            <a:avLst>
              <a:gd name="adj1" fmla="val 50000"/>
            </a:avLst>
          </a:prstGeom>
          <a:noFill/>
          <a:ln w="9525" cap="flat" cmpd="sng">
            <a:solidFill>
              <a:schemeClr val="dk2"/>
            </a:solidFill>
            <a:prstDash val="solid"/>
            <a:round/>
            <a:headEnd type="none" w="med" len="med"/>
            <a:tailEnd type="none" w="med" len="med"/>
          </a:ln>
        </p:spPr>
      </p:cxnSp>
      <p:pic>
        <p:nvPicPr>
          <p:cNvPr id="304" name="Google Shape;304;p31"/>
          <p:cNvPicPr preferRelativeResize="0"/>
          <p:nvPr/>
        </p:nvPicPr>
        <p:blipFill>
          <a:blip r:embed="rId4">
            <a:alphaModFix/>
          </a:blip>
          <a:stretch>
            <a:fillRect/>
          </a:stretch>
        </p:blipFill>
        <p:spPr>
          <a:xfrm>
            <a:off x="5445725" y="2661651"/>
            <a:ext cx="2381321" cy="2073799"/>
          </a:xfrm>
          <a:prstGeom prst="rect">
            <a:avLst/>
          </a:prstGeom>
          <a:noFill/>
          <a:ln>
            <a:noFill/>
          </a:ln>
        </p:spPr>
      </p:pic>
      <p:sp>
        <p:nvSpPr>
          <p:cNvPr id="305" name="Google Shape;305;p31"/>
          <p:cNvSpPr txBox="1"/>
          <p:nvPr/>
        </p:nvSpPr>
        <p:spPr>
          <a:xfrm>
            <a:off x="1632775" y="3555500"/>
            <a:ext cx="1534500" cy="3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Lato"/>
                <a:ea typeface="Lato"/>
                <a:cs typeface="Lato"/>
                <a:sym typeface="Lato"/>
              </a:rPr>
              <a:t>Max leaf nodes</a:t>
            </a:r>
            <a:r>
              <a:rPr lang="en" sz="1800">
                <a:solidFill>
                  <a:srgbClr val="FFFFFF"/>
                </a:solidFill>
                <a:latin typeface="Lato"/>
                <a:ea typeface="Lato"/>
                <a:cs typeface="Lato"/>
                <a:sym typeface="Lato"/>
              </a:rPr>
              <a:t> </a:t>
            </a:r>
            <a:endParaRPr sz="1800">
              <a:solidFill>
                <a:srgbClr val="FFFFFF"/>
              </a:solidFill>
              <a:latin typeface="Lato"/>
              <a:ea typeface="Lato"/>
              <a:cs typeface="Lato"/>
              <a:sym typeface="Lato"/>
            </a:endParaRPr>
          </a:p>
        </p:txBody>
      </p:sp>
      <p:sp>
        <p:nvSpPr>
          <p:cNvPr id="306" name="Google Shape;306;p31"/>
          <p:cNvSpPr/>
          <p:nvPr/>
        </p:nvSpPr>
        <p:spPr>
          <a:xfrm>
            <a:off x="3217100" y="3569000"/>
            <a:ext cx="289500" cy="359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txBox="1"/>
          <p:nvPr/>
        </p:nvSpPr>
        <p:spPr>
          <a:xfrm>
            <a:off x="1051133" y="4127000"/>
            <a:ext cx="2137067"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FFFFFF"/>
                </a:solidFill>
                <a:latin typeface="Lato"/>
                <a:ea typeface="Lato"/>
                <a:cs typeface="Lato"/>
                <a:sym typeface="Lato"/>
              </a:rPr>
              <a:t>Train and test scores</a:t>
            </a:r>
            <a:endParaRPr sz="1600" dirty="0">
              <a:solidFill>
                <a:srgbClr val="FFFFFF"/>
              </a:solidFill>
              <a:latin typeface="Lato"/>
              <a:ea typeface="Lato"/>
              <a:cs typeface="Lato"/>
              <a:sym typeface="Lato"/>
            </a:endParaRPr>
          </a:p>
        </p:txBody>
      </p:sp>
      <p:sp>
        <p:nvSpPr>
          <p:cNvPr id="308" name="Google Shape;308;p31"/>
          <p:cNvSpPr/>
          <p:nvPr/>
        </p:nvSpPr>
        <p:spPr>
          <a:xfrm>
            <a:off x="3217100" y="4127000"/>
            <a:ext cx="289500" cy="359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3128400" y="313850"/>
            <a:ext cx="2887200" cy="52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Project Overview</a:t>
            </a:r>
            <a:endParaRPr>
              <a:solidFill>
                <a:srgbClr val="FFFFFF"/>
              </a:solidFill>
            </a:endParaRPr>
          </a:p>
        </p:txBody>
      </p:sp>
      <p:sp>
        <p:nvSpPr>
          <p:cNvPr id="143" name="Google Shape;143;p14"/>
          <p:cNvSpPr txBox="1">
            <a:spLocks noGrp="1"/>
          </p:cNvSpPr>
          <p:nvPr>
            <p:ph type="body" idx="1"/>
          </p:nvPr>
        </p:nvSpPr>
        <p:spPr>
          <a:xfrm>
            <a:off x="1297500" y="1307850"/>
            <a:ext cx="7038900" cy="2750100"/>
          </a:xfrm>
          <a:prstGeom prst="rect">
            <a:avLst/>
          </a:prstGeom>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a:t>What is Customer Churn?</a:t>
            </a:r>
            <a:endParaRPr sz="1800"/>
          </a:p>
          <a:p>
            <a:pPr marL="457200" lvl="0" indent="-342900" algn="l" rtl="0">
              <a:lnSpc>
                <a:spcPct val="200000"/>
              </a:lnSpc>
              <a:spcBef>
                <a:spcPts val="0"/>
              </a:spcBef>
              <a:spcAft>
                <a:spcPts val="0"/>
              </a:spcAft>
              <a:buSzPts val="1800"/>
              <a:buChar char="-"/>
            </a:pPr>
            <a:r>
              <a:rPr lang="en" sz="1800"/>
              <a:t>Objective</a:t>
            </a:r>
            <a:endParaRPr sz="1800"/>
          </a:p>
          <a:p>
            <a:pPr marL="457200" lvl="0" indent="-342900" algn="l" rtl="0">
              <a:lnSpc>
                <a:spcPct val="200000"/>
              </a:lnSpc>
              <a:spcBef>
                <a:spcPts val="0"/>
              </a:spcBef>
              <a:spcAft>
                <a:spcPts val="0"/>
              </a:spcAft>
              <a:buSzPts val="1800"/>
              <a:buChar char="-"/>
            </a:pPr>
            <a:r>
              <a:rPr lang="en" sz="1800"/>
              <a:t>Data Set, Features, Target Variable</a:t>
            </a:r>
            <a:endParaRPr sz="1800"/>
          </a:p>
          <a:p>
            <a:pPr marL="457200" lvl="0" indent="-342900" algn="l" rtl="0">
              <a:lnSpc>
                <a:spcPct val="200000"/>
              </a:lnSpc>
              <a:spcBef>
                <a:spcPts val="0"/>
              </a:spcBef>
              <a:spcAft>
                <a:spcPts val="0"/>
              </a:spcAft>
              <a:buSzPts val="1800"/>
              <a:buChar char="-"/>
            </a:pPr>
            <a:r>
              <a:rPr lang="en" sz="1800"/>
              <a:t>Models</a:t>
            </a:r>
            <a:endParaRPr sz="1800"/>
          </a:p>
          <a:p>
            <a:pPr marL="457200" lvl="0" indent="-342900" algn="l" rtl="0">
              <a:lnSpc>
                <a:spcPct val="200000"/>
              </a:lnSpc>
              <a:spcBef>
                <a:spcPts val="0"/>
              </a:spcBef>
              <a:spcAft>
                <a:spcPts val="0"/>
              </a:spcAft>
              <a:buSzPts val="1800"/>
              <a:buChar char="-"/>
            </a:pPr>
            <a:r>
              <a:rPr lang="en" sz="1800"/>
              <a:t>Predictions</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4" name="Google Shape;144;p14"/>
          <p:cNvPicPr preferRelativeResize="0"/>
          <p:nvPr/>
        </p:nvPicPr>
        <p:blipFill>
          <a:blip r:embed="rId3">
            <a:alphaModFix/>
          </a:blip>
          <a:stretch>
            <a:fillRect/>
          </a:stretch>
        </p:blipFill>
        <p:spPr>
          <a:xfrm>
            <a:off x="5261025" y="1503764"/>
            <a:ext cx="3639725" cy="3639725"/>
          </a:xfrm>
          <a:prstGeom prst="rect">
            <a:avLst/>
          </a:prstGeom>
          <a:noFill/>
          <a:ln>
            <a:noFill/>
          </a:ln>
        </p:spPr>
      </p:pic>
      <p:sp>
        <p:nvSpPr>
          <p:cNvPr id="145" name="Google Shape;145;p14"/>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a:spLocks noGrp="1"/>
          </p:cNvSpPr>
          <p:nvPr>
            <p:ph type="title"/>
          </p:nvPr>
        </p:nvSpPr>
        <p:spPr>
          <a:xfrm>
            <a:off x="3697650" y="233925"/>
            <a:ext cx="1748700" cy="5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314" name="Google Shape;314;p32"/>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15" name="Google Shape;315;p32"/>
          <p:cNvGraphicFramePr/>
          <p:nvPr/>
        </p:nvGraphicFramePr>
        <p:xfrm>
          <a:off x="1311238" y="1307850"/>
          <a:ext cx="6521525" cy="3178500"/>
        </p:xfrm>
        <a:graphic>
          <a:graphicData uri="http://schemas.openxmlformats.org/drawingml/2006/table">
            <a:tbl>
              <a:tblPr>
                <a:noFill/>
                <a:tableStyleId>{20678F2D-14C4-469E-AE8A-6B33A472C35F}</a:tableStyleId>
              </a:tblPr>
              <a:tblGrid>
                <a:gridCol w="1948000">
                  <a:extLst>
                    <a:ext uri="{9D8B030D-6E8A-4147-A177-3AD203B41FA5}">
                      <a16:colId xmlns:a16="http://schemas.microsoft.com/office/drawing/2014/main" val="20000"/>
                    </a:ext>
                  </a:extLst>
                </a:gridCol>
                <a:gridCol w="1415625">
                  <a:extLst>
                    <a:ext uri="{9D8B030D-6E8A-4147-A177-3AD203B41FA5}">
                      <a16:colId xmlns:a16="http://schemas.microsoft.com/office/drawing/2014/main" val="20001"/>
                    </a:ext>
                  </a:extLst>
                </a:gridCol>
                <a:gridCol w="1415625">
                  <a:extLst>
                    <a:ext uri="{9D8B030D-6E8A-4147-A177-3AD203B41FA5}">
                      <a16:colId xmlns:a16="http://schemas.microsoft.com/office/drawing/2014/main" val="20002"/>
                    </a:ext>
                  </a:extLst>
                </a:gridCol>
                <a:gridCol w="1742275">
                  <a:extLst>
                    <a:ext uri="{9D8B030D-6E8A-4147-A177-3AD203B41FA5}">
                      <a16:colId xmlns:a16="http://schemas.microsoft.com/office/drawing/2014/main" val="20003"/>
                    </a:ext>
                  </a:extLst>
                </a:gridCol>
              </a:tblGrid>
              <a:tr h="529750">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Model</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5B3D7"/>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Train Score</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5B3D7"/>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Test Score</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5B3D7"/>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Best Parameter</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5B3D7"/>
                    </a:solidFill>
                  </a:tcPr>
                </a:tc>
                <a:extLst>
                  <a:ext uri="{0D108BD9-81ED-4DB2-BD59-A6C34878D82A}">
                    <a16:rowId xmlns:a16="http://schemas.microsoft.com/office/drawing/2014/main" val="10000"/>
                  </a:ext>
                </a:extLst>
              </a:tr>
              <a:tr h="529750">
                <a:tc>
                  <a:txBody>
                    <a:bodyPr/>
                    <a:lstStyle/>
                    <a:p>
                      <a:pPr marL="0" lvl="0" indent="0" algn="ctr" rtl="0">
                        <a:spcBef>
                          <a:spcPts val="0"/>
                        </a:spcBef>
                        <a:spcAft>
                          <a:spcPts val="0"/>
                        </a:spcAft>
                        <a:buNone/>
                      </a:pPr>
                      <a:r>
                        <a:rPr lang="en" sz="1100">
                          <a:latin typeface="Calibri"/>
                          <a:ea typeface="Calibri"/>
                          <a:cs typeface="Calibri"/>
                          <a:sym typeface="Calibri"/>
                        </a:rPr>
                        <a:t>KNeighborsClassifier</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84.20%</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83.56%</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spcBef>
                          <a:spcPts val="0"/>
                        </a:spcBef>
                        <a:spcAft>
                          <a:spcPts val="0"/>
                        </a:spcAft>
                        <a:buNone/>
                      </a:pPr>
                      <a:r>
                        <a:rPr lang="en" sz="1100">
                          <a:latin typeface="Calibri"/>
                          <a:ea typeface="Calibri"/>
                          <a:cs typeface="Calibri"/>
                          <a:sym typeface="Calibri"/>
                        </a:rPr>
                        <a:t>n=3</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1"/>
                  </a:ext>
                </a:extLst>
              </a:tr>
              <a:tr h="529750">
                <a:tc>
                  <a:txBody>
                    <a:bodyPr/>
                    <a:lstStyle/>
                    <a:p>
                      <a:pPr marL="0" lvl="0" indent="0" algn="ctr" rtl="0">
                        <a:spcBef>
                          <a:spcPts val="0"/>
                        </a:spcBef>
                        <a:spcAft>
                          <a:spcPts val="0"/>
                        </a:spcAft>
                        <a:buNone/>
                      </a:pPr>
                      <a:r>
                        <a:rPr lang="en" sz="1100">
                          <a:latin typeface="Calibri"/>
                          <a:ea typeface="Calibri"/>
                          <a:cs typeface="Calibri"/>
                          <a:sym typeface="Calibri"/>
                        </a:rPr>
                        <a:t>Logistic Regression</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79.10%</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78.80%</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spcBef>
                          <a:spcPts val="0"/>
                        </a:spcBef>
                        <a:spcAft>
                          <a:spcPts val="0"/>
                        </a:spcAft>
                        <a:buNone/>
                      </a:pPr>
                      <a:r>
                        <a:rPr lang="en" sz="1100">
                          <a:latin typeface="Calibri"/>
                          <a:ea typeface="Calibri"/>
                          <a:cs typeface="Calibri"/>
                          <a:sym typeface="Calibri"/>
                        </a:rPr>
                        <a:t>Best C was unknown</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2"/>
                  </a:ext>
                </a:extLst>
              </a:tr>
              <a:tr h="529750">
                <a:tc>
                  <a:txBody>
                    <a:bodyPr/>
                    <a:lstStyle/>
                    <a:p>
                      <a:pPr marL="0" lvl="0" indent="0" algn="ctr" rtl="0">
                        <a:spcBef>
                          <a:spcPts val="0"/>
                        </a:spcBef>
                        <a:spcAft>
                          <a:spcPts val="0"/>
                        </a:spcAft>
                        <a:buNone/>
                      </a:pPr>
                      <a:r>
                        <a:rPr lang="en" sz="1100">
                          <a:latin typeface="Calibri"/>
                          <a:ea typeface="Calibri"/>
                          <a:cs typeface="Calibri"/>
                          <a:sym typeface="Calibri"/>
                        </a:rPr>
                        <a:t>LinearSVC</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78.33%</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77.90%</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spcBef>
                          <a:spcPts val="0"/>
                        </a:spcBef>
                        <a:spcAft>
                          <a:spcPts val="0"/>
                        </a:spcAft>
                        <a:buNone/>
                      </a:pPr>
                      <a:r>
                        <a:rPr lang="en" sz="1100">
                          <a:latin typeface="Calibri"/>
                          <a:ea typeface="Calibri"/>
                          <a:cs typeface="Calibri"/>
                          <a:sym typeface="Calibri"/>
                        </a:rPr>
                        <a:t>C=0.1</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3"/>
                  </a:ext>
                </a:extLst>
              </a:tr>
              <a:tr h="529750">
                <a:tc>
                  <a:txBody>
                    <a:bodyPr/>
                    <a:lstStyle/>
                    <a:p>
                      <a:pPr marL="0" lvl="0" indent="0" algn="ctr" rtl="0">
                        <a:spcBef>
                          <a:spcPts val="0"/>
                        </a:spcBef>
                        <a:spcAft>
                          <a:spcPts val="0"/>
                        </a:spcAft>
                        <a:buNone/>
                      </a:pPr>
                      <a:r>
                        <a:rPr lang="en" sz="1100">
                          <a:latin typeface="Calibri"/>
                          <a:ea typeface="Calibri"/>
                          <a:cs typeface="Calibri"/>
                          <a:sym typeface="Calibri"/>
                        </a:rPr>
                        <a:t>RandomTreeClassifier</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82.51%</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82.20%</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spcBef>
                          <a:spcPts val="0"/>
                        </a:spcBef>
                        <a:spcAft>
                          <a:spcPts val="0"/>
                        </a:spcAft>
                        <a:buNone/>
                      </a:pPr>
                      <a:r>
                        <a:rPr lang="en" sz="1100">
                          <a:latin typeface="Calibri"/>
                          <a:ea typeface="Calibri"/>
                          <a:cs typeface="Calibri"/>
                          <a:sym typeface="Calibri"/>
                        </a:rPr>
                        <a:t>max_depth=3</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4"/>
                  </a:ext>
                </a:extLst>
              </a:tr>
              <a:tr h="529750">
                <a:tc>
                  <a:txBody>
                    <a:bodyPr/>
                    <a:lstStyle/>
                    <a:p>
                      <a:pPr marL="0" lvl="0" indent="0" algn="ctr" rtl="0">
                        <a:spcBef>
                          <a:spcPts val="0"/>
                        </a:spcBef>
                        <a:spcAft>
                          <a:spcPts val="0"/>
                        </a:spcAft>
                        <a:buNone/>
                      </a:pPr>
                      <a:r>
                        <a:rPr lang="en" sz="1100">
                          <a:latin typeface="Calibri"/>
                          <a:ea typeface="Calibri"/>
                          <a:cs typeface="Calibri"/>
                          <a:sym typeface="Calibri"/>
                        </a:rPr>
                        <a:t>RandomForestClassifier</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86.21%</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84.08%</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tc>
                  <a:txBody>
                    <a:bodyPr/>
                    <a:lstStyle/>
                    <a:p>
                      <a:pPr marL="0" lvl="0" indent="0" algn="ctr" rtl="0">
                        <a:spcBef>
                          <a:spcPts val="0"/>
                        </a:spcBef>
                        <a:spcAft>
                          <a:spcPts val="0"/>
                        </a:spcAft>
                        <a:buNone/>
                      </a:pPr>
                      <a:r>
                        <a:rPr lang="en" sz="1100">
                          <a:latin typeface="Calibri"/>
                          <a:ea typeface="Calibri"/>
                          <a:cs typeface="Calibri"/>
                          <a:sym typeface="Calibri"/>
                        </a:rPr>
                        <a:t>max_leaf_nodes=30</a:t>
                      </a:r>
                      <a:endParaRPr sz="1100">
                        <a:latin typeface="Calibri"/>
                        <a:ea typeface="Calibri"/>
                        <a:cs typeface="Calibri"/>
                        <a:sym typeface="Calibri"/>
                      </a:endParaRPr>
                    </a:p>
                  </a:txBody>
                  <a:tcPr marL="9525" marR="9525" marT="9525" marB="91425" anchor="b">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3"/>
          <p:cNvSpPr txBox="1">
            <a:spLocks noGrp="1"/>
          </p:cNvSpPr>
          <p:nvPr>
            <p:ph type="body" idx="1"/>
          </p:nvPr>
        </p:nvSpPr>
        <p:spPr>
          <a:xfrm>
            <a:off x="2474100" y="1307850"/>
            <a:ext cx="4195800" cy="9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i="1"/>
              <a:t>RandomForest</a:t>
            </a:r>
            <a:r>
              <a:rPr lang="en" sz="1800"/>
              <a:t>: Predicted 80% correctly</a:t>
            </a:r>
            <a:endParaRPr sz="1800"/>
          </a:p>
          <a:p>
            <a:pPr marL="0" lvl="0" indent="0" algn="l" rtl="0">
              <a:spcBef>
                <a:spcPts val="1600"/>
              </a:spcBef>
              <a:spcAft>
                <a:spcPts val="0"/>
              </a:spcAft>
              <a:buNone/>
            </a:pPr>
            <a:r>
              <a:rPr lang="en" sz="1800" i="1"/>
              <a:t>kNN Classifier</a:t>
            </a:r>
            <a:r>
              <a:rPr lang="en" sz="1800"/>
              <a:t>: Predicted 70% correctly</a:t>
            </a:r>
            <a:endParaRPr sz="1800"/>
          </a:p>
          <a:p>
            <a:pPr marL="0" lvl="0" indent="0" algn="l" rtl="0">
              <a:spcBef>
                <a:spcPts val="1600"/>
              </a:spcBef>
              <a:spcAft>
                <a:spcPts val="1600"/>
              </a:spcAft>
              <a:buNone/>
            </a:pPr>
            <a:endParaRPr sz="1800"/>
          </a:p>
        </p:txBody>
      </p:sp>
      <p:graphicFrame>
        <p:nvGraphicFramePr>
          <p:cNvPr id="321" name="Google Shape;321;p33"/>
          <p:cNvGraphicFramePr/>
          <p:nvPr/>
        </p:nvGraphicFramePr>
        <p:xfrm>
          <a:off x="311775" y="2741550"/>
          <a:ext cx="8520425" cy="1339028"/>
        </p:xfrm>
        <a:graphic>
          <a:graphicData uri="http://schemas.openxmlformats.org/drawingml/2006/table">
            <a:tbl>
              <a:tblPr>
                <a:noFill/>
                <a:tableStyleId>{20678F2D-14C4-469E-AE8A-6B33A472C35F}</a:tableStyleId>
              </a:tblPr>
              <a:tblGrid>
                <a:gridCol w="1436325">
                  <a:extLst>
                    <a:ext uri="{9D8B030D-6E8A-4147-A177-3AD203B41FA5}">
                      <a16:colId xmlns:a16="http://schemas.microsoft.com/office/drawing/2014/main" val="20000"/>
                    </a:ext>
                  </a:extLst>
                </a:gridCol>
                <a:gridCol w="700425">
                  <a:extLst>
                    <a:ext uri="{9D8B030D-6E8A-4147-A177-3AD203B41FA5}">
                      <a16:colId xmlns:a16="http://schemas.microsoft.com/office/drawing/2014/main" val="20001"/>
                    </a:ext>
                  </a:extLst>
                </a:gridCol>
                <a:gridCol w="700425">
                  <a:extLst>
                    <a:ext uri="{9D8B030D-6E8A-4147-A177-3AD203B41FA5}">
                      <a16:colId xmlns:a16="http://schemas.microsoft.com/office/drawing/2014/main" val="20002"/>
                    </a:ext>
                  </a:extLst>
                </a:gridCol>
                <a:gridCol w="728100">
                  <a:extLst>
                    <a:ext uri="{9D8B030D-6E8A-4147-A177-3AD203B41FA5}">
                      <a16:colId xmlns:a16="http://schemas.microsoft.com/office/drawing/2014/main" val="20003"/>
                    </a:ext>
                  </a:extLst>
                </a:gridCol>
                <a:gridCol w="690500">
                  <a:extLst>
                    <a:ext uri="{9D8B030D-6E8A-4147-A177-3AD203B41FA5}">
                      <a16:colId xmlns:a16="http://schemas.microsoft.com/office/drawing/2014/main" val="20004"/>
                    </a:ext>
                  </a:extLst>
                </a:gridCol>
                <a:gridCol w="709300">
                  <a:extLst>
                    <a:ext uri="{9D8B030D-6E8A-4147-A177-3AD203B41FA5}">
                      <a16:colId xmlns:a16="http://schemas.microsoft.com/office/drawing/2014/main" val="20005"/>
                    </a:ext>
                  </a:extLst>
                </a:gridCol>
                <a:gridCol w="709300">
                  <a:extLst>
                    <a:ext uri="{9D8B030D-6E8A-4147-A177-3AD203B41FA5}">
                      <a16:colId xmlns:a16="http://schemas.microsoft.com/office/drawing/2014/main" val="20006"/>
                    </a:ext>
                  </a:extLst>
                </a:gridCol>
                <a:gridCol w="709300">
                  <a:extLst>
                    <a:ext uri="{9D8B030D-6E8A-4147-A177-3AD203B41FA5}">
                      <a16:colId xmlns:a16="http://schemas.microsoft.com/office/drawing/2014/main" val="20007"/>
                    </a:ext>
                  </a:extLst>
                </a:gridCol>
                <a:gridCol w="709300">
                  <a:extLst>
                    <a:ext uri="{9D8B030D-6E8A-4147-A177-3AD203B41FA5}">
                      <a16:colId xmlns:a16="http://schemas.microsoft.com/office/drawing/2014/main" val="20008"/>
                    </a:ext>
                  </a:extLst>
                </a:gridCol>
                <a:gridCol w="709300">
                  <a:extLst>
                    <a:ext uri="{9D8B030D-6E8A-4147-A177-3AD203B41FA5}">
                      <a16:colId xmlns:a16="http://schemas.microsoft.com/office/drawing/2014/main" val="20009"/>
                    </a:ext>
                  </a:extLst>
                </a:gridCol>
                <a:gridCol w="718150">
                  <a:extLst>
                    <a:ext uri="{9D8B030D-6E8A-4147-A177-3AD203B41FA5}">
                      <a16:colId xmlns:a16="http://schemas.microsoft.com/office/drawing/2014/main" val="20010"/>
                    </a:ext>
                  </a:extLst>
                </a:gridCol>
              </a:tblGrid>
              <a:tr h="246150">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 </a:t>
                      </a:r>
                      <a:endParaRPr sz="1100">
                        <a:latin typeface="Calibri"/>
                        <a:ea typeface="Calibri"/>
                        <a:cs typeface="Calibri"/>
                        <a:sym typeface="Calibri"/>
                      </a:endParaRPr>
                    </a:p>
                  </a:txBody>
                  <a:tcPr marL="9525" marR="9525" marT="9525" marB="91425" anchor="ctr">
                    <a:lnR w="6250" cap="flat" cmpd="sng">
                      <a:solidFill>
                        <a:srgbClr val="000000"/>
                      </a:solidFill>
                      <a:prstDash val="solid"/>
                      <a:round/>
                      <a:headEnd type="none" w="sm" len="sm"/>
                      <a:tailEnd type="none" w="sm" len="sm"/>
                    </a:lnR>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1</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2</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3</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4</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5</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6</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7</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8</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9</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Person 10</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246150">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Actual Data Output</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Exit</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Stay</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Exit</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Stay</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Stay</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Exit</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Stay</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Exit</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Stay</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tc>
                  <a:txBody>
                    <a:bodyPr/>
                    <a:lstStyle/>
                    <a:p>
                      <a:pPr marL="0" lvl="0" indent="0" algn="ctr" rtl="0">
                        <a:lnSpc>
                          <a:spcPct val="115000"/>
                        </a:lnSpc>
                        <a:spcBef>
                          <a:spcPts val="0"/>
                        </a:spcBef>
                        <a:spcAft>
                          <a:spcPts val="0"/>
                        </a:spcAft>
                        <a:buNone/>
                      </a:pPr>
                      <a:r>
                        <a:rPr lang="en" sz="1100">
                          <a:latin typeface="Calibri"/>
                          <a:ea typeface="Calibri"/>
                          <a:cs typeface="Calibri"/>
                          <a:sym typeface="Calibri"/>
                        </a:rPr>
                        <a:t>Stay</a:t>
                      </a:r>
                      <a:endParaRPr sz="1100">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BFBFBF"/>
                    </a:solidFill>
                  </a:tcPr>
                </a:tc>
                <a:extLst>
                  <a:ext uri="{0D108BD9-81ED-4DB2-BD59-A6C34878D82A}">
                    <a16:rowId xmlns:a16="http://schemas.microsoft.com/office/drawing/2014/main" val="10001"/>
                  </a:ext>
                </a:extLst>
              </a:tr>
              <a:tr h="262250">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kNN Classifier Prediction</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200">
                          <a:solidFill>
                            <a:srgbClr val="9C0006"/>
                          </a:solidFill>
                          <a:latin typeface="Calibri"/>
                          <a:ea typeface="Calibri"/>
                          <a:cs typeface="Calibri"/>
                          <a:sym typeface="Calibri"/>
                        </a:rPr>
                        <a:t>Stay</a:t>
                      </a:r>
                      <a:endParaRPr sz="1200">
                        <a:solidFill>
                          <a:srgbClr val="9C0006"/>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FFC7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9C0006"/>
                          </a:solidFill>
                          <a:latin typeface="Calibri"/>
                          <a:ea typeface="Calibri"/>
                          <a:cs typeface="Calibri"/>
                          <a:sym typeface="Calibri"/>
                        </a:rPr>
                        <a:t>Stay</a:t>
                      </a:r>
                      <a:endParaRPr sz="1200">
                        <a:solidFill>
                          <a:srgbClr val="9C0006"/>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FFC7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Exit</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9C0006"/>
                          </a:solidFill>
                          <a:latin typeface="Calibri"/>
                          <a:ea typeface="Calibri"/>
                          <a:cs typeface="Calibri"/>
                          <a:sym typeface="Calibri"/>
                        </a:rPr>
                        <a:t>Stay</a:t>
                      </a:r>
                      <a:endParaRPr sz="1200">
                        <a:solidFill>
                          <a:srgbClr val="9C0006"/>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FFC7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extLst>
                  <a:ext uri="{0D108BD9-81ED-4DB2-BD59-A6C34878D82A}">
                    <a16:rowId xmlns:a16="http://schemas.microsoft.com/office/drawing/2014/main" val="10002"/>
                  </a:ext>
                </a:extLst>
              </a:tr>
              <a:tr h="262250">
                <a:tc>
                  <a:txBody>
                    <a:bodyPr/>
                    <a:lstStyle/>
                    <a:p>
                      <a:pPr marL="0" lvl="0" indent="0" algn="ctr" rtl="0">
                        <a:lnSpc>
                          <a:spcPct val="115000"/>
                        </a:lnSpc>
                        <a:spcBef>
                          <a:spcPts val="0"/>
                        </a:spcBef>
                        <a:spcAft>
                          <a:spcPts val="0"/>
                        </a:spcAft>
                        <a:buNone/>
                      </a:pPr>
                      <a:r>
                        <a:rPr lang="en" sz="1100">
                          <a:solidFill>
                            <a:srgbClr val="FFFFFF"/>
                          </a:solidFill>
                          <a:latin typeface="Calibri"/>
                          <a:ea typeface="Calibri"/>
                          <a:cs typeface="Calibri"/>
                          <a:sym typeface="Calibri"/>
                        </a:rPr>
                        <a:t>Random Forest Prediction</a:t>
                      </a:r>
                      <a:endParaRPr sz="1100">
                        <a:solidFill>
                          <a:srgbClr val="FFFFFF"/>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4F81BD"/>
                    </a:solidFill>
                  </a:tcPr>
                </a:tc>
                <a:tc>
                  <a:txBody>
                    <a:bodyPr/>
                    <a:lstStyle/>
                    <a:p>
                      <a:pPr marL="0" lvl="0" indent="0" algn="ctr" rtl="0">
                        <a:lnSpc>
                          <a:spcPct val="115000"/>
                        </a:lnSpc>
                        <a:spcBef>
                          <a:spcPts val="0"/>
                        </a:spcBef>
                        <a:spcAft>
                          <a:spcPts val="0"/>
                        </a:spcAft>
                        <a:buNone/>
                      </a:pPr>
                      <a:r>
                        <a:rPr lang="en" sz="1200">
                          <a:solidFill>
                            <a:srgbClr val="9C0006"/>
                          </a:solidFill>
                          <a:latin typeface="Calibri"/>
                          <a:ea typeface="Calibri"/>
                          <a:cs typeface="Calibri"/>
                          <a:sym typeface="Calibri"/>
                        </a:rPr>
                        <a:t>Stay</a:t>
                      </a:r>
                      <a:endParaRPr sz="1200">
                        <a:solidFill>
                          <a:srgbClr val="9C0006"/>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FFC7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Exit</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9C0006"/>
                          </a:solidFill>
                          <a:latin typeface="Calibri"/>
                          <a:ea typeface="Calibri"/>
                          <a:cs typeface="Calibri"/>
                          <a:sym typeface="Calibri"/>
                        </a:rPr>
                        <a:t>Stay</a:t>
                      </a:r>
                      <a:endParaRPr sz="1200">
                        <a:solidFill>
                          <a:srgbClr val="9C0006"/>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FFC7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Exit</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 </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tc>
                  <a:txBody>
                    <a:bodyPr/>
                    <a:lstStyle/>
                    <a:p>
                      <a:pPr marL="0" lvl="0" indent="0" algn="ctr" rtl="0">
                        <a:lnSpc>
                          <a:spcPct val="115000"/>
                        </a:lnSpc>
                        <a:spcBef>
                          <a:spcPts val="0"/>
                        </a:spcBef>
                        <a:spcAft>
                          <a:spcPts val="0"/>
                        </a:spcAft>
                        <a:buNone/>
                      </a:pPr>
                      <a:r>
                        <a:rPr lang="en" sz="1200">
                          <a:solidFill>
                            <a:srgbClr val="006100"/>
                          </a:solidFill>
                          <a:latin typeface="Calibri"/>
                          <a:ea typeface="Calibri"/>
                          <a:cs typeface="Calibri"/>
                          <a:sym typeface="Calibri"/>
                        </a:rPr>
                        <a:t>Stay</a:t>
                      </a:r>
                      <a:endParaRPr sz="1200">
                        <a:solidFill>
                          <a:srgbClr val="006100"/>
                        </a:solidFill>
                        <a:latin typeface="Calibri"/>
                        <a:ea typeface="Calibri"/>
                        <a:cs typeface="Calibri"/>
                        <a:sym typeface="Calibri"/>
                      </a:endParaRPr>
                    </a:p>
                  </a:txBody>
                  <a:tcPr marL="9525" marR="9525" marT="95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C6EFCE"/>
                    </a:solidFill>
                  </a:tcPr>
                </a:tc>
                <a:extLst>
                  <a:ext uri="{0D108BD9-81ED-4DB2-BD59-A6C34878D82A}">
                    <a16:rowId xmlns:a16="http://schemas.microsoft.com/office/drawing/2014/main" val="10003"/>
                  </a:ext>
                </a:extLst>
              </a:tr>
            </a:tbl>
          </a:graphicData>
        </a:graphic>
      </p:graphicFrame>
      <p:sp>
        <p:nvSpPr>
          <p:cNvPr id="322" name="Google Shape;322;p33"/>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txBox="1">
            <a:spLocks noGrp="1"/>
          </p:cNvSpPr>
          <p:nvPr>
            <p:ph type="title"/>
          </p:nvPr>
        </p:nvSpPr>
        <p:spPr>
          <a:xfrm>
            <a:off x="3587850" y="293875"/>
            <a:ext cx="19683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4"/>
          <p:cNvSpPr txBox="1">
            <a:spLocks noGrp="1"/>
          </p:cNvSpPr>
          <p:nvPr>
            <p:ph type="title"/>
          </p:nvPr>
        </p:nvSpPr>
        <p:spPr>
          <a:xfrm>
            <a:off x="2978550" y="293875"/>
            <a:ext cx="3186900" cy="5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329" name="Google Shape;329;p34"/>
          <p:cNvSpPr txBox="1">
            <a:spLocks noGrp="1"/>
          </p:cNvSpPr>
          <p:nvPr>
            <p:ph type="body" idx="1"/>
          </p:nvPr>
        </p:nvSpPr>
        <p:spPr>
          <a:xfrm>
            <a:off x="1418200" y="1542600"/>
            <a:ext cx="6511800" cy="205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Need more observations to build model that performs better with data</a:t>
            </a:r>
            <a:endParaRPr sz="1800"/>
          </a:p>
          <a:p>
            <a:pPr marL="457200" lvl="0" indent="-342900" algn="l" rtl="0">
              <a:spcBef>
                <a:spcPts val="0"/>
              </a:spcBef>
              <a:spcAft>
                <a:spcPts val="0"/>
              </a:spcAft>
              <a:buSzPts val="1800"/>
              <a:buChar char="❖"/>
            </a:pPr>
            <a:r>
              <a:rPr lang="en" sz="1800"/>
              <a:t>Feature engineering </a:t>
            </a:r>
            <a:endParaRPr sz="1800"/>
          </a:p>
          <a:p>
            <a:pPr marL="914400" lvl="1" indent="-342900" algn="l" rtl="0">
              <a:spcBef>
                <a:spcPts val="0"/>
              </a:spcBef>
              <a:spcAft>
                <a:spcPts val="0"/>
              </a:spcAft>
              <a:buSzPts val="1800"/>
              <a:buChar char="➢"/>
            </a:pPr>
            <a:r>
              <a:rPr lang="en" sz="1800"/>
              <a:t>Feature transformation</a:t>
            </a:r>
            <a:endParaRPr sz="1800"/>
          </a:p>
          <a:p>
            <a:pPr marL="914400" lvl="1" indent="-342900" algn="l" rtl="0">
              <a:spcBef>
                <a:spcPts val="0"/>
              </a:spcBef>
              <a:spcAft>
                <a:spcPts val="0"/>
              </a:spcAft>
              <a:buSzPts val="1800"/>
              <a:buChar char="➢"/>
            </a:pPr>
            <a:r>
              <a:rPr lang="en" sz="1800"/>
              <a:t>Feature creation</a:t>
            </a:r>
            <a:endParaRPr sz="1800"/>
          </a:p>
          <a:p>
            <a:pPr marL="457200" lvl="0" indent="-342900" algn="l" rtl="0">
              <a:spcBef>
                <a:spcPts val="0"/>
              </a:spcBef>
              <a:spcAft>
                <a:spcPts val="0"/>
              </a:spcAft>
              <a:buSzPts val="1800"/>
              <a:buChar char="❖"/>
            </a:pPr>
            <a:r>
              <a:rPr lang="en" sz="1800"/>
              <a:t>Remove outliers</a:t>
            </a:r>
            <a:endParaRPr sz="1800"/>
          </a:p>
          <a:p>
            <a:pPr marL="457200" lvl="0" indent="-342900" algn="l" rtl="0">
              <a:spcBef>
                <a:spcPts val="0"/>
              </a:spcBef>
              <a:spcAft>
                <a:spcPts val="0"/>
              </a:spcAft>
              <a:buSzPts val="1800"/>
              <a:buChar char="❖"/>
            </a:pPr>
            <a:r>
              <a:rPr lang="en" sz="1800"/>
              <a:t>Resolve problems with Logistic Regression model to enhance model and utilize for predictions</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330" name="Google Shape;330;p34"/>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title"/>
          </p:nvPr>
        </p:nvSpPr>
        <p:spPr>
          <a:xfrm>
            <a:off x="3142350" y="2214450"/>
            <a:ext cx="2859300" cy="7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36" name="Google Shape;336;p35"/>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3479550" y="283900"/>
            <a:ext cx="2184900" cy="46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The Problem</a:t>
            </a:r>
            <a:endParaRPr>
              <a:solidFill>
                <a:srgbClr val="FFFFFF"/>
              </a:solidFill>
            </a:endParaRPr>
          </a:p>
        </p:txBody>
      </p:sp>
      <p:sp>
        <p:nvSpPr>
          <p:cNvPr id="151" name="Google Shape;151;p15"/>
          <p:cNvSpPr txBox="1">
            <a:spLocks noGrp="1"/>
          </p:cNvSpPr>
          <p:nvPr>
            <p:ph type="body" idx="1"/>
          </p:nvPr>
        </p:nvSpPr>
        <p:spPr>
          <a:xfrm>
            <a:off x="1245850" y="3951900"/>
            <a:ext cx="7038900" cy="8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Bank customer churn is too high and customers are frequently closing their accounts and switching to different banks.</a:t>
            </a:r>
            <a:endParaRPr sz="1800">
              <a:solidFill>
                <a:srgbClr val="FFFFFF"/>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52" name="Google Shape;152;p15"/>
          <p:cNvPicPr preferRelativeResize="0"/>
          <p:nvPr/>
        </p:nvPicPr>
        <p:blipFill>
          <a:blip r:embed="rId3">
            <a:alphaModFix/>
          </a:blip>
          <a:stretch>
            <a:fillRect/>
          </a:stretch>
        </p:blipFill>
        <p:spPr>
          <a:xfrm>
            <a:off x="2568100" y="1300375"/>
            <a:ext cx="3927901" cy="2353608"/>
          </a:xfrm>
          <a:prstGeom prst="rect">
            <a:avLst/>
          </a:prstGeom>
          <a:noFill/>
          <a:ln>
            <a:noFill/>
          </a:ln>
        </p:spPr>
      </p:pic>
      <p:sp>
        <p:nvSpPr>
          <p:cNvPr id="153" name="Google Shape;153;p15"/>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3742650" y="313850"/>
            <a:ext cx="1658700" cy="5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a:p>
            <a:pPr marL="0" lvl="0" indent="0" algn="l" rtl="0">
              <a:spcBef>
                <a:spcPts val="0"/>
              </a:spcBef>
              <a:spcAft>
                <a:spcPts val="0"/>
              </a:spcAft>
              <a:buNone/>
            </a:pPr>
            <a:endParaRPr/>
          </a:p>
        </p:txBody>
      </p:sp>
      <p:sp>
        <p:nvSpPr>
          <p:cNvPr id="159" name="Google Shape;159;p16"/>
          <p:cNvSpPr txBox="1">
            <a:spLocks noGrp="1"/>
          </p:cNvSpPr>
          <p:nvPr>
            <p:ph type="body" idx="1"/>
          </p:nvPr>
        </p:nvSpPr>
        <p:spPr>
          <a:xfrm>
            <a:off x="1297500" y="1111175"/>
            <a:ext cx="7038900" cy="79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Create an effective model to accurately predict and target which customers are most likely to exit their bank account	</a:t>
            </a:r>
            <a:endParaRPr sz="1800"/>
          </a:p>
        </p:txBody>
      </p:sp>
      <p:pic>
        <p:nvPicPr>
          <p:cNvPr id="160" name="Google Shape;160;p16"/>
          <p:cNvPicPr preferRelativeResize="0"/>
          <p:nvPr/>
        </p:nvPicPr>
        <p:blipFill>
          <a:blip r:embed="rId3">
            <a:alphaModFix/>
          </a:blip>
          <a:stretch>
            <a:fillRect/>
          </a:stretch>
        </p:blipFill>
        <p:spPr>
          <a:xfrm>
            <a:off x="5332113" y="2796325"/>
            <a:ext cx="3383824" cy="1772475"/>
          </a:xfrm>
          <a:prstGeom prst="rect">
            <a:avLst/>
          </a:prstGeom>
          <a:noFill/>
          <a:ln>
            <a:noFill/>
          </a:ln>
        </p:spPr>
      </p:pic>
      <p:sp>
        <p:nvSpPr>
          <p:cNvPr id="161" name="Google Shape;161;p16"/>
          <p:cNvSpPr txBox="1"/>
          <p:nvPr/>
        </p:nvSpPr>
        <p:spPr>
          <a:xfrm>
            <a:off x="420500" y="2741923"/>
            <a:ext cx="4532100" cy="1881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FFFFFF"/>
              </a:buClr>
              <a:buSzPts val="1400"/>
              <a:buFont typeface="Lato"/>
              <a:buChar char="●"/>
            </a:pPr>
            <a:r>
              <a:rPr lang="en" sz="1800">
                <a:solidFill>
                  <a:schemeClr val="lt1"/>
                </a:solidFill>
                <a:latin typeface="Lato"/>
                <a:ea typeface="Lato"/>
                <a:cs typeface="Lato"/>
                <a:sym typeface="Lato"/>
              </a:rPr>
              <a:t>Identify potential customers that are risky before admitting them to the bank</a:t>
            </a:r>
            <a:endParaRPr sz="1800">
              <a:solidFill>
                <a:schemeClr val="lt1"/>
              </a:solidFill>
              <a:latin typeface="Lato"/>
              <a:ea typeface="Lato"/>
              <a:cs typeface="Lato"/>
              <a:sym typeface="Lato"/>
            </a:endParaRPr>
          </a:p>
          <a:p>
            <a:pPr marL="457200" lvl="0" indent="-317500" algn="l" rtl="0">
              <a:lnSpc>
                <a:spcPct val="115000"/>
              </a:lnSpc>
              <a:spcBef>
                <a:spcPts val="1600"/>
              </a:spcBef>
              <a:spcAft>
                <a:spcPts val="1600"/>
              </a:spcAft>
              <a:buClr>
                <a:srgbClr val="FFFFFF"/>
              </a:buClr>
              <a:buSzPts val="1400"/>
              <a:buFont typeface="Lato"/>
              <a:buChar char="●"/>
            </a:pPr>
            <a:r>
              <a:rPr lang="en" sz="1800">
                <a:solidFill>
                  <a:schemeClr val="lt1"/>
                </a:solidFill>
                <a:latin typeface="Lato"/>
                <a:ea typeface="Lato"/>
                <a:cs typeface="Lato"/>
                <a:sym typeface="Lato"/>
              </a:rPr>
              <a:t>Incentivize customers to continue their business with the bank</a:t>
            </a:r>
            <a:endParaRPr sz="1800">
              <a:solidFill>
                <a:schemeClr val="lt1"/>
              </a:solidFill>
              <a:latin typeface="Lato"/>
              <a:ea typeface="Lato"/>
              <a:cs typeface="Lato"/>
              <a:sym typeface="Lato"/>
            </a:endParaRPr>
          </a:p>
        </p:txBody>
      </p:sp>
      <p:sp>
        <p:nvSpPr>
          <p:cNvPr id="162" name="Google Shape;162;p16"/>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txBox="1">
            <a:spLocks noGrp="1"/>
          </p:cNvSpPr>
          <p:nvPr>
            <p:ph type="title"/>
          </p:nvPr>
        </p:nvSpPr>
        <p:spPr>
          <a:xfrm>
            <a:off x="1957099" y="2067750"/>
            <a:ext cx="1572313" cy="5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Purpose</a:t>
            </a:r>
            <a:endParaRPr dirty="0"/>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2767350" y="253925"/>
            <a:ext cx="3609300" cy="52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Set and Features</a:t>
            </a:r>
            <a:endParaRPr/>
          </a:p>
        </p:txBody>
      </p:sp>
      <p:sp>
        <p:nvSpPr>
          <p:cNvPr id="169" name="Google Shape;169;p17"/>
          <p:cNvSpPr txBox="1">
            <a:spLocks noGrp="1"/>
          </p:cNvSpPr>
          <p:nvPr>
            <p:ph type="body" idx="1"/>
          </p:nvPr>
        </p:nvSpPr>
        <p:spPr>
          <a:xfrm>
            <a:off x="696900" y="2316100"/>
            <a:ext cx="3543300" cy="1163700"/>
          </a:xfrm>
          <a:prstGeom prst="rect">
            <a:avLst/>
          </a:prstGeom>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10,000 rows by 13 columns</a:t>
            </a:r>
            <a:endParaRPr sz="1800"/>
          </a:p>
          <a:p>
            <a:pPr marL="457200" lvl="0" indent="-342900" algn="l" rtl="0">
              <a:spcBef>
                <a:spcPts val="0"/>
              </a:spcBef>
              <a:spcAft>
                <a:spcPts val="0"/>
              </a:spcAft>
              <a:buSzPts val="1800"/>
              <a:buChar char="●"/>
            </a:pPr>
            <a:r>
              <a:rPr lang="en" sz="1800"/>
              <a:t>No missing values</a:t>
            </a:r>
            <a:endParaRPr sz="1800"/>
          </a:p>
          <a:p>
            <a:pPr marL="457200" lvl="0" indent="-342900" algn="l" rtl="0">
              <a:spcBef>
                <a:spcPts val="0"/>
              </a:spcBef>
              <a:spcAft>
                <a:spcPts val="0"/>
              </a:spcAft>
              <a:buSzPts val="1800"/>
              <a:buChar char="●"/>
            </a:pPr>
            <a:r>
              <a:rPr lang="en" sz="1800"/>
              <a:t>12 Features</a:t>
            </a:r>
            <a:endParaRPr sz="1800"/>
          </a:p>
          <a:p>
            <a:pPr marL="914400" lvl="0" indent="0" algn="l" rtl="0">
              <a:spcBef>
                <a:spcPts val="1600"/>
              </a:spcBef>
              <a:spcAft>
                <a:spcPts val="0"/>
              </a:spcAft>
              <a:buNone/>
            </a:pPr>
            <a:endParaRPr sz="1400"/>
          </a:p>
          <a:p>
            <a:pPr marL="0" lvl="0" indent="0" algn="l" rtl="0">
              <a:spcBef>
                <a:spcPts val="1600"/>
              </a:spcBef>
              <a:spcAft>
                <a:spcPts val="1600"/>
              </a:spcAft>
              <a:buNone/>
            </a:pPr>
            <a:endParaRPr sz="1800"/>
          </a:p>
        </p:txBody>
      </p:sp>
      <p:sp>
        <p:nvSpPr>
          <p:cNvPr id="170" name="Google Shape;170;p17"/>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71" name="Google Shape;171;p17"/>
          <p:cNvGraphicFramePr/>
          <p:nvPr/>
        </p:nvGraphicFramePr>
        <p:xfrm>
          <a:off x="4571988" y="1610275"/>
          <a:ext cx="3609375" cy="2590590"/>
        </p:xfrm>
        <a:graphic>
          <a:graphicData uri="http://schemas.openxmlformats.org/drawingml/2006/table">
            <a:tbl>
              <a:tblPr>
                <a:noFill/>
                <a:tableStyleId>{0C1933A7-A96D-4C66-B2DF-5173A00465D9}</a:tableStyleId>
              </a:tblPr>
              <a:tblGrid>
                <a:gridCol w="1789175">
                  <a:extLst>
                    <a:ext uri="{9D8B030D-6E8A-4147-A177-3AD203B41FA5}">
                      <a16:colId xmlns:a16="http://schemas.microsoft.com/office/drawing/2014/main" val="20000"/>
                    </a:ext>
                  </a:extLst>
                </a:gridCol>
                <a:gridCol w="1820200">
                  <a:extLst>
                    <a:ext uri="{9D8B030D-6E8A-4147-A177-3AD203B41FA5}">
                      <a16:colId xmlns:a16="http://schemas.microsoft.com/office/drawing/2014/main" val="20001"/>
                    </a:ext>
                  </a:extLst>
                </a:gridCol>
              </a:tblGrid>
              <a:tr h="323550">
                <a:tc gridSpan="2">
                  <a:txBody>
                    <a:bodyPr/>
                    <a:lstStyle/>
                    <a:p>
                      <a:pPr marL="0" lvl="0" indent="0" algn="ctr" rtl="0">
                        <a:spcBef>
                          <a:spcPts val="0"/>
                        </a:spcBef>
                        <a:spcAft>
                          <a:spcPts val="0"/>
                        </a:spcAft>
                        <a:buNone/>
                      </a:pPr>
                      <a:r>
                        <a:rPr lang="en" b="1">
                          <a:solidFill>
                            <a:srgbClr val="FFFFFF"/>
                          </a:solidFill>
                          <a:latin typeface="Lato"/>
                          <a:ea typeface="Lato"/>
                          <a:cs typeface="Lato"/>
                          <a:sym typeface="Lato"/>
                        </a:rPr>
                        <a:t>Features</a:t>
                      </a:r>
                      <a:endParaRPr b="1">
                        <a:solidFill>
                          <a:srgbClr val="FFFFFF"/>
                        </a:solidFill>
                        <a:latin typeface="Lato"/>
                        <a:ea typeface="Lato"/>
                        <a:cs typeface="Lato"/>
                        <a:sym typeface="Lato"/>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23550">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Customer ID</a:t>
                      </a:r>
                      <a:endParaRPr sz="1200">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Tenure</a:t>
                      </a:r>
                      <a:endParaRPr sz="1200">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23550">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Name</a:t>
                      </a:r>
                      <a:endParaRPr sz="1200">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Balance</a:t>
                      </a:r>
                      <a:endParaRPr sz="1200">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23550">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Credit Score</a:t>
                      </a:r>
                      <a:endParaRPr sz="1200">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Number of Accounts</a:t>
                      </a:r>
                      <a:endParaRPr sz="1200">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23550">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Geography</a:t>
                      </a:r>
                      <a:endParaRPr sz="1200">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Credit Card</a:t>
                      </a:r>
                      <a:endParaRPr sz="1200">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323550">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Gender</a:t>
                      </a:r>
                      <a:endParaRPr sz="1200">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Active Member</a:t>
                      </a:r>
                      <a:endParaRPr sz="1200">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5"/>
                  </a:ext>
                </a:extLst>
              </a:tr>
              <a:tr h="323550">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Age</a:t>
                      </a:r>
                      <a:endParaRPr sz="1200">
                        <a:solidFill>
                          <a:srgbClr val="FFFFFF"/>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solidFill>
                            <a:srgbClr val="FFFFFF"/>
                          </a:solidFill>
                          <a:latin typeface="Lato"/>
                          <a:ea typeface="Lato"/>
                          <a:cs typeface="Lato"/>
                          <a:sym typeface="Lato"/>
                        </a:rPr>
                        <a:t>Estimated Salary</a:t>
                      </a:r>
                      <a:endParaRPr sz="1200">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3368375" y="262750"/>
            <a:ext cx="2639318" cy="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Target Variable</a:t>
            </a:r>
            <a:endParaRPr dirty="0"/>
          </a:p>
        </p:txBody>
      </p:sp>
      <p:sp>
        <p:nvSpPr>
          <p:cNvPr id="177" name="Google Shape;177;p18"/>
          <p:cNvSpPr txBox="1">
            <a:spLocks noGrp="1"/>
          </p:cNvSpPr>
          <p:nvPr>
            <p:ph type="body" idx="1"/>
          </p:nvPr>
        </p:nvSpPr>
        <p:spPr>
          <a:xfrm>
            <a:off x="1197200" y="1776047"/>
            <a:ext cx="5773500" cy="18645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000" b="1" i="1" dirty="0"/>
              <a:t>‘Exited’</a:t>
            </a:r>
            <a:r>
              <a:rPr lang="en" sz="2000" dirty="0"/>
              <a:t>  (binary variable)</a:t>
            </a:r>
            <a:endParaRPr sz="2000" dirty="0"/>
          </a:p>
          <a:p>
            <a:pPr marL="457200" lvl="0" indent="-342900" algn="l" rtl="0">
              <a:lnSpc>
                <a:spcPct val="200000"/>
              </a:lnSpc>
              <a:spcBef>
                <a:spcPts val="0"/>
              </a:spcBef>
              <a:spcAft>
                <a:spcPts val="0"/>
              </a:spcAft>
              <a:buSzPts val="1800"/>
              <a:buChar char="➢"/>
            </a:pPr>
            <a:r>
              <a:rPr lang="en" sz="1800" dirty="0"/>
              <a:t>1 represents a customer leaving within 6 months</a:t>
            </a:r>
            <a:endParaRPr sz="1800" dirty="0"/>
          </a:p>
          <a:p>
            <a:pPr marL="457200" lvl="0" indent="-342900" algn="l" rtl="0">
              <a:lnSpc>
                <a:spcPct val="200000"/>
              </a:lnSpc>
              <a:spcBef>
                <a:spcPts val="1000"/>
              </a:spcBef>
              <a:spcAft>
                <a:spcPts val="0"/>
              </a:spcAft>
              <a:buSzPts val="1800"/>
              <a:buChar char="➢"/>
            </a:pPr>
            <a:r>
              <a:rPr lang="en" sz="1800" dirty="0"/>
              <a:t>0 represents customer stayed with bank</a:t>
            </a:r>
            <a:endParaRPr sz="1800" dirty="0"/>
          </a:p>
          <a:p>
            <a:pPr marL="0" lvl="0" indent="0" algn="l" rtl="0">
              <a:spcBef>
                <a:spcPts val="1000"/>
              </a:spcBef>
              <a:spcAft>
                <a:spcPts val="1600"/>
              </a:spcAft>
              <a:buNone/>
            </a:pPr>
            <a:endParaRPr sz="1800" b="1" dirty="0"/>
          </a:p>
        </p:txBody>
      </p:sp>
      <p:sp>
        <p:nvSpPr>
          <p:cNvPr id="178" name="Google Shape;178;p18"/>
          <p:cNvSpPr/>
          <p:nvPr/>
        </p:nvSpPr>
        <p:spPr>
          <a:xfrm>
            <a:off x="7270325" y="3145072"/>
            <a:ext cx="543300" cy="545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p>
        </p:txBody>
      </p:sp>
      <p:sp>
        <p:nvSpPr>
          <p:cNvPr id="179" name="Google Shape;179;p18"/>
          <p:cNvSpPr/>
          <p:nvPr/>
        </p:nvSpPr>
        <p:spPr>
          <a:xfrm>
            <a:off x="7270325" y="2375197"/>
            <a:ext cx="543300" cy="446700"/>
          </a:xfrm>
          <a:prstGeom prst="rightArrow">
            <a:avLst>
              <a:gd name="adj1" fmla="val 5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p:cNvSpPr txBox="1">
            <a:spLocks noGrp="1"/>
          </p:cNvSpPr>
          <p:nvPr>
            <p:ph type="title"/>
          </p:nvPr>
        </p:nvSpPr>
        <p:spPr>
          <a:xfrm>
            <a:off x="1413300" y="2114700"/>
            <a:ext cx="6317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Feature Importance</a:t>
            </a:r>
            <a:endParaRPr sz="4800"/>
          </a:p>
        </p:txBody>
      </p:sp>
      <p:sp>
        <p:nvSpPr>
          <p:cNvPr id="186" name="Google Shape;186;p19"/>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3108450" y="288975"/>
            <a:ext cx="2927100" cy="52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a:t>
            </a:r>
            <a:endParaRPr/>
          </a:p>
        </p:txBody>
      </p:sp>
      <p:pic>
        <p:nvPicPr>
          <p:cNvPr id="192" name="Google Shape;192;p20"/>
          <p:cNvPicPr preferRelativeResize="0"/>
          <p:nvPr/>
        </p:nvPicPr>
        <p:blipFill>
          <a:blip r:embed="rId3">
            <a:alphaModFix/>
          </a:blip>
          <a:stretch>
            <a:fillRect/>
          </a:stretch>
        </p:blipFill>
        <p:spPr>
          <a:xfrm>
            <a:off x="5125338" y="2613888"/>
            <a:ext cx="3358274" cy="1749525"/>
          </a:xfrm>
          <a:prstGeom prst="rect">
            <a:avLst/>
          </a:prstGeom>
          <a:noFill/>
          <a:ln>
            <a:noFill/>
          </a:ln>
        </p:spPr>
      </p:pic>
      <p:sp>
        <p:nvSpPr>
          <p:cNvPr id="193" name="Google Shape;193;p20"/>
          <p:cNvSpPr txBox="1"/>
          <p:nvPr/>
        </p:nvSpPr>
        <p:spPr>
          <a:xfrm>
            <a:off x="905340" y="983750"/>
            <a:ext cx="3358200" cy="59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rgbClr val="FFFFFF"/>
              </a:solidFill>
              <a:latin typeface="Lato"/>
              <a:ea typeface="Lato"/>
              <a:cs typeface="Lato"/>
              <a:sym typeface="Lato"/>
            </a:endParaRPr>
          </a:p>
          <a:p>
            <a:pPr marL="0" lvl="0" indent="0" algn="ctr" rtl="0">
              <a:lnSpc>
                <a:spcPct val="115000"/>
              </a:lnSpc>
              <a:spcBef>
                <a:spcPts val="0"/>
              </a:spcBef>
              <a:spcAft>
                <a:spcPts val="0"/>
              </a:spcAft>
              <a:buNone/>
            </a:pPr>
            <a:r>
              <a:rPr lang="en" sz="2400" b="1" i="1">
                <a:solidFill>
                  <a:srgbClr val="FFFFFF"/>
                </a:solidFill>
                <a:latin typeface="Lato"/>
                <a:ea typeface="Lato"/>
                <a:cs typeface="Lato"/>
                <a:sym typeface="Lato"/>
              </a:rPr>
              <a:t>SelectKBest with chi2 as the score function</a:t>
            </a:r>
            <a:endParaRPr sz="2400" b="1" i="1">
              <a:solidFill>
                <a:srgbClr val="FFFFFF"/>
              </a:solidFill>
              <a:latin typeface="Lato"/>
              <a:ea typeface="Lato"/>
              <a:cs typeface="Lato"/>
              <a:sym typeface="Lato"/>
            </a:endParaRPr>
          </a:p>
          <a:p>
            <a:pPr marL="0" lvl="0" indent="0" algn="l" rtl="0">
              <a:lnSpc>
                <a:spcPct val="115000"/>
              </a:lnSpc>
              <a:spcBef>
                <a:spcPts val="0"/>
              </a:spcBef>
              <a:spcAft>
                <a:spcPts val="0"/>
              </a:spcAft>
              <a:buNone/>
            </a:pPr>
            <a:endParaRPr sz="1800">
              <a:solidFill>
                <a:srgbClr val="FFFFFF"/>
              </a:solidFill>
              <a:latin typeface="Lato"/>
              <a:ea typeface="Lato"/>
              <a:cs typeface="Lato"/>
              <a:sym typeface="Lato"/>
            </a:endParaRPr>
          </a:p>
        </p:txBody>
      </p:sp>
      <p:pic>
        <p:nvPicPr>
          <p:cNvPr id="194" name="Google Shape;194;p20"/>
          <p:cNvPicPr preferRelativeResize="0"/>
          <p:nvPr/>
        </p:nvPicPr>
        <p:blipFill>
          <a:blip r:embed="rId4">
            <a:alphaModFix/>
          </a:blip>
          <a:stretch>
            <a:fillRect/>
          </a:stretch>
        </p:blipFill>
        <p:spPr>
          <a:xfrm>
            <a:off x="1574898" y="2490900"/>
            <a:ext cx="2019075" cy="1995500"/>
          </a:xfrm>
          <a:prstGeom prst="rect">
            <a:avLst/>
          </a:prstGeom>
          <a:noFill/>
          <a:ln>
            <a:noFill/>
          </a:ln>
        </p:spPr>
      </p:pic>
      <p:sp>
        <p:nvSpPr>
          <p:cNvPr id="195" name="Google Shape;195;p20"/>
          <p:cNvSpPr txBox="1"/>
          <p:nvPr/>
        </p:nvSpPr>
        <p:spPr>
          <a:xfrm>
            <a:off x="5340925" y="1582838"/>
            <a:ext cx="2927100" cy="4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i="1">
                <a:solidFill>
                  <a:srgbClr val="FFFFFF"/>
                </a:solidFill>
                <a:latin typeface="Lato"/>
                <a:ea typeface="Lato"/>
                <a:cs typeface="Lato"/>
                <a:sym typeface="Lato"/>
              </a:rPr>
              <a:t>ExtraTreesClassifier</a:t>
            </a:r>
            <a:endParaRPr sz="2400" b="1" i="1">
              <a:solidFill>
                <a:srgbClr val="FFFFFF"/>
              </a:solidFill>
              <a:latin typeface="Lato"/>
              <a:ea typeface="Lato"/>
              <a:cs typeface="Lato"/>
              <a:sym typeface="Lato"/>
            </a:endParaRPr>
          </a:p>
        </p:txBody>
      </p:sp>
      <p:sp>
        <p:nvSpPr>
          <p:cNvPr id="196" name="Google Shape;196;p20"/>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1"/>
          <p:cNvSpPr txBox="1">
            <a:spLocks noGrp="1"/>
          </p:cNvSpPr>
          <p:nvPr>
            <p:ph type="title"/>
          </p:nvPr>
        </p:nvSpPr>
        <p:spPr>
          <a:xfrm>
            <a:off x="3138450" y="283875"/>
            <a:ext cx="28671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Refined Data Set </a:t>
            </a:r>
            <a:endParaRPr/>
          </a:p>
        </p:txBody>
      </p:sp>
      <p:pic>
        <p:nvPicPr>
          <p:cNvPr id="202" name="Google Shape;202;p21"/>
          <p:cNvPicPr preferRelativeResize="0"/>
          <p:nvPr/>
        </p:nvPicPr>
        <p:blipFill>
          <a:blip r:embed="rId3">
            <a:alphaModFix/>
          </a:blip>
          <a:stretch>
            <a:fillRect/>
          </a:stretch>
        </p:blipFill>
        <p:spPr>
          <a:xfrm>
            <a:off x="1838838" y="1995550"/>
            <a:ext cx="5466325" cy="1913225"/>
          </a:xfrm>
          <a:prstGeom prst="rect">
            <a:avLst/>
          </a:prstGeom>
          <a:noFill/>
          <a:ln>
            <a:noFill/>
          </a:ln>
        </p:spPr>
      </p:pic>
      <p:sp>
        <p:nvSpPr>
          <p:cNvPr id="203" name="Google Shape;203;p21"/>
          <p:cNvSpPr/>
          <p:nvPr/>
        </p:nvSpPr>
        <p:spPr>
          <a:xfrm rot="2700000">
            <a:off x="-660352" y="4678268"/>
            <a:ext cx="961807" cy="1011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1425</Words>
  <Application>Microsoft Office PowerPoint</Application>
  <PresentationFormat>On-screen Show (16:9)</PresentationFormat>
  <Paragraphs>205</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Times New Roman</vt:lpstr>
      <vt:lpstr>Montserrat</vt:lpstr>
      <vt:lpstr>Calibri</vt:lpstr>
      <vt:lpstr>Lato</vt:lpstr>
      <vt:lpstr>Focus</vt:lpstr>
      <vt:lpstr>Predicting Bank Customer Churn</vt:lpstr>
      <vt:lpstr>Project Overview</vt:lpstr>
      <vt:lpstr>The Problem</vt:lpstr>
      <vt:lpstr>Objective </vt:lpstr>
      <vt:lpstr>Data Set and Features</vt:lpstr>
      <vt:lpstr>Target Variable</vt:lpstr>
      <vt:lpstr>Feature Importance</vt:lpstr>
      <vt:lpstr>Feature Selection</vt:lpstr>
      <vt:lpstr>Refined Data Set </vt:lpstr>
      <vt:lpstr>Model Results</vt:lpstr>
      <vt:lpstr>kNN Classification Scores </vt:lpstr>
      <vt:lpstr>kNN Classification</vt:lpstr>
      <vt:lpstr>Logistic Regression</vt:lpstr>
      <vt:lpstr>Cross-Validation Using Logistic Regression</vt:lpstr>
      <vt:lpstr>Cross-Validation Using Logistic Regression</vt:lpstr>
      <vt:lpstr>MinMaxScaler</vt:lpstr>
      <vt:lpstr>Linear SVC</vt:lpstr>
      <vt:lpstr>Decision Tree Classifier</vt:lpstr>
      <vt:lpstr>Random Forest Classifier</vt:lpstr>
      <vt:lpstr>Summary</vt:lpstr>
      <vt:lpstr>Predictions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Bank Customer Churn</dc:title>
  <dc:creator>user</dc:creator>
  <cp:lastModifiedBy>Warren Berg</cp:lastModifiedBy>
  <cp:revision>1</cp:revision>
  <dcterms:modified xsi:type="dcterms:W3CDTF">2020-03-28T22:48:45Z</dcterms:modified>
</cp:coreProperties>
</file>