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00"/>
    <a:srgbClr val="FF7A00"/>
    <a:srgbClr val="E6E6E6"/>
    <a:srgbClr val="F49301"/>
    <a:srgbClr val="0078D4"/>
    <a:srgbClr val="2E80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32" d="100"/>
          <a:sy n="32" d="100"/>
        </p:scale>
        <p:origin x="2724" y="-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3" y="4954767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8"/>
            <a:ext cx="16037719" cy="7309500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40" indent="0" algn="ctr">
              <a:buNone/>
              <a:defRPr sz="4677"/>
            </a:lvl2pPr>
            <a:lvl3pPr marL="2138280" indent="0" algn="ctr">
              <a:buNone/>
              <a:defRPr sz="4209"/>
            </a:lvl3pPr>
            <a:lvl4pPr marL="3207421" indent="0" algn="ctr">
              <a:buNone/>
              <a:defRPr sz="3742"/>
            </a:lvl4pPr>
            <a:lvl5pPr marL="4276562" indent="0" algn="ctr">
              <a:buNone/>
              <a:defRPr sz="3742"/>
            </a:lvl5pPr>
            <a:lvl6pPr marL="5345701" indent="0" algn="ctr">
              <a:buNone/>
              <a:defRPr sz="3742"/>
            </a:lvl6pPr>
            <a:lvl7pPr marL="6414842" indent="0" algn="ctr">
              <a:buNone/>
              <a:defRPr sz="3742"/>
            </a:lvl7pPr>
            <a:lvl8pPr marL="7483982" indent="0" algn="ctr">
              <a:buNone/>
              <a:defRPr sz="3742"/>
            </a:lvl8pPr>
            <a:lvl9pPr marL="8553123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68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165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6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131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397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9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9" y="20260576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40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280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2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56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70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84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3982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12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205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5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594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3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5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4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5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40" indent="0">
              <a:buNone/>
              <a:defRPr sz="4677" b="1"/>
            </a:lvl2pPr>
            <a:lvl3pPr marL="2138280" indent="0">
              <a:buNone/>
              <a:defRPr sz="4209" b="1"/>
            </a:lvl3pPr>
            <a:lvl4pPr marL="3207421" indent="0">
              <a:buNone/>
              <a:defRPr sz="3742" b="1"/>
            </a:lvl4pPr>
            <a:lvl5pPr marL="4276562" indent="0">
              <a:buNone/>
              <a:defRPr sz="3742" b="1"/>
            </a:lvl5pPr>
            <a:lvl6pPr marL="5345701" indent="0">
              <a:buNone/>
              <a:defRPr sz="3742" b="1"/>
            </a:lvl6pPr>
            <a:lvl7pPr marL="6414842" indent="0">
              <a:buNone/>
              <a:defRPr sz="3742" b="1"/>
            </a:lvl7pPr>
            <a:lvl8pPr marL="7483982" indent="0">
              <a:buNone/>
              <a:defRPr sz="3742" b="1"/>
            </a:lvl8pPr>
            <a:lvl9pPr marL="8553123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4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07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360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70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8"/>
            <a:ext cx="10825460" cy="21515023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412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7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8"/>
            <a:ext cx="10825460" cy="21515023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40" indent="0">
              <a:buNone/>
              <a:defRPr sz="6548"/>
            </a:lvl2pPr>
            <a:lvl3pPr marL="2138280" indent="0">
              <a:buNone/>
              <a:defRPr sz="5612"/>
            </a:lvl3pPr>
            <a:lvl4pPr marL="3207421" indent="0">
              <a:buNone/>
              <a:defRPr sz="4677"/>
            </a:lvl4pPr>
            <a:lvl5pPr marL="4276562" indent="0">
              <a:buNone/>
              <a:defRPr sz="4677"/>
            </a:lvl5pPr>
            <a:lvl6pPr marL="5345701" indent="0">
              <a:buNone/>
              <a:defRPr sz="4677"/>
            </a:lvl6pPr>
            <a:lvl7pPr marL="6414842" indent="0">
              <a:buNone/>
              <a:defRPr sz="4677"/>
            </a:lvl7pPr>
            <a:lvl8pPr marL="7483982" indent="0">
              <a:buNone/>
              <a:defRPr sz="4677"/>
            </a:lvl8pPr>
            <a:lvl9pPr marL="8553123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5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40" indent="0">
              <a:buNone/>
              <a:defRPr sz="3274"/>
            </a:lvl2pPr>
            <a:lvl3pPr marL="2138280" indent="0">
              <a:buNone/>
              <a:defRPr sz="2806"/>
            </a:lvl3pPr>
            <a:lvl4pPr marL="3207421" indent="0">
              <a:buNone/>
              <a:defRPr sz="2339"/>
            </a:lvl4pPr>
            <a:lvl5pPr marL="4276562" indent="0">
              <a:buNone/>
              <a:defRPr sz="2339"/>
            </a:lvl5pPr>
            <a:lvl6pPr marL="5345701" indent="0">
              <a:buNone/>
              <a:defRPr sz="2339"/>
            </a:lvl6pPr>
            <a:lvl7pPr marL="6414842" indent="0">
              <a:buNone/>
              <a:defRPr sz="2339"/>
            </a:lvl7pPr>
            <a:lvl8pPr marL="7483982" indent="0">
              <a:buNone/>
              <a:defRPr sz="2339"/>
            </a:lvl8pPr>
            <a:lvl9pPr marL="8553123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456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3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5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F6FDA-95DE-458F-8C16-E27746673CC3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5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5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511D-5B1B-4882-A608-E920FBFB3F8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0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280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70" indent="-534570" algn="l" defTabSz="2138280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10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85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199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131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27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412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55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693" indent="-534570" algn="l" defTabSz="2138280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4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280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2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56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701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84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3982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123" algn="l" defTabSz="2138280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34EB01D-DFC8-4CBC-88CC-C18C1308F45B}"/>
              </a:ext>
            </a:extLst>
          </p:cNvPr>
          <p:cNvSpPr/>
          <p:nvPr/>
        </p:nvSpPr>
        <p:spPr>
          <a:xfrm>
            <a:off x="0" y="28641367"/>
            <a:ext cx="21383625" cy="16338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Fakultät für Informatik</a:t>
            </a:r>
          </a:p>
          <a:p>
            <a:pPr algn="r"/>
            <a:r>
              <a:rPr lang="de-DE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FWPM „Internet </a:t>
            </a:r>
            <a:r>
              <a:rPr lang="de-DE" sz="32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</a:t>
            </a:r>
            <a:r>
              <a:rPr lang="de-DE" sz="32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IoT</a:t>
            </a:r>
            <a:r>
              <a:rPr lang="de-DE" sz="32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)“ - Bachelor</a:t>
            </a:r>
          </a:p>
          <a:p>
            <a:pPr algn="r"/>
            <a:r>
              <a:rPr lang="de-DE" sz="32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Prof. Dr. Marcel Tilly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51EBC9-5334-440A-90DF-007454D79370}"/>
              </a:ext>
            </a:extLst>
          </p:cNvPr>
          <p:cNvSpPr/>
          <p:nvPr/>
        </p:nvSpPr>
        <p:spPr>
          <a:xfrm>
            <a:off x="-1" y="0"/>
            <a:ext cx="21383626" cy="2595716"/>
          </a:xfrm>
          <a:prstGeom prst="rect">
            <a:avLst/>
          </a:prstGeom>
          <a:solidFill>
            <a:srgbClr val="F3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				Internet </a:t>
            </a:r>
            <a:r>
              <a:rPr lang="de-DE" sz="8800" b="1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of</a:t>
            </a:r>
            <a:r>
              <a:rPr lang="de-DE" sz="8800" b="1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Things (IoT)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1881" y="447616"/>
            <a:ext cx="5269816" cy="1667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3AC8C8-EF04-5FF8-DED6-09B555DBBE7A}"/>
              </a:ext>
            </a:extLst>
          </p:cNvPr>
          <p:cNvSpPr txBox="1"/>
          <p:nvPr/>
        </p:nvSpPr>
        <p:spPr>
          <a:xfrm>
            <a:off x="-320902" y="2704928"/>
            <a:ext cx="1561278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500" b="1" u="sng" dirty="0">
                <a:solidFill>
                  <a:srgbClr val="002060"/>
                </a:solidFill>
              </a:rPr>
              <a:t>NoiseTrackr : </a:t>
            </a:r>
          </a:p>
          <a:p>
            <a:pPr algn="ctr"/>
            <a:r>
              <a:rPr lang="en-GB" sz="11500" b="1" u="sng" dirty="0">
                <a:solidFill>
                  <a:srgbClr val="002060"/>
                </a:solidFill>
              </a:rPr>
              <a:t>Silence is Golden</a:t>
            </a:r>
            <a:endParaRPr lang="en-DE" sz="11500" b="1" u="sng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3ECECF-C14B-4ADD-7F75-84E575AEA2CE}"/>
              </a:ext>
            </a:extLst>
          </p:cNvPr>
          <p:cNvSpPr txBox="1"/>
          <p:nvPr/>
        </p:nvSpPr>
        <p:spPr>
          <a:xfrm>
            <a:off x="12283391" y="6857579"/>
            <a:ext cx="576141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0070C0"/>
                </a:solidFill>
              </a:rPr>
              <a:t>Team NoiseTrackr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Gabriel Witte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Luiza </a:t>
            </a:r>
            <a:r>
              <a:rPr lang="en-GB" sz="3200" dirty="0" err="1"/>
              <a:t>Landinger</a:t>
            </a:r>
            <a:endParaRPr lang="en-GB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Saruni Fernando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 err="1"/>
              <a:t>Tafara</a:t>
            </a:r>
            <a:r>
              <a:rPr lang="en-GB" sz="3200" dirty="0"/>
              <a:t> Warren </a:t>
            </a:r>
            <a:r>
              <a:rPr lang="en-GB" sz="3200" dirty="0" err="1"/>
              <a:t>Machiridza</a:t>
            </a:r>
            <a:endParaRPr lang="en-GB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3200" dirty="0"/>
              <a:t>Victor Owolabi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39EEE-36A7-CBE8-CA87-2BA09BCF02E2}"/>
              </a:ext>
            </a:extLst>
          </p:cNvPr>
          <p:cNvSpPr txBox="1"/>
          <p:nvPr/>
        </p:nvSpPr>
        <p:spPr>
          <a:xfrm>
            <a:off x="632596" y="6857579"/>
            <a:ext cx="1113905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0070C0"/>
                </a:solidFill>
              </a:rPr>
              <a:t>Motivation</a:t>
            </a:r>
            <a:endParaRPr lang="en-GB" sz="4400" dirty="0">
              <a:solidFill>
                <a:srgbClr val="0070C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Touristic cities suffer from </a:t>
            </a:r>
            <a:r>
              <a:rPr lang="en-GB" sz="3200" b="1" dirty="0"/>
              <a:t>overtourism</a:t>
            </a:r>
            <a:r>
              <a:rPr lang="en-GB" sz="3200" dirty="0"/>
              <a:t> and </a:t>
            </a:r>
            <a:r>
              <a:rPr lang="en-GB" sz="3200" b="1" dirty="0"/>
              <a:t>environmental problems </a:t>
            </a:r>
            <a:r>
              <a:rPr lang="en-GB" sz="3200" dirty="0"/>
              <a:t>(such as noise pollution).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Some cities suffer from </a:t>
            </a:r>
            <a:r>
              <a:rPr lang="en-GB" sz="3200" b="1" dirty="0"/>
              <a:t>gun violence </a:t>
            </a:r>
            <a:r>
              <a:rPr lang="en-GB" sz="3200" dirty="0"/>
              <a:t>and </a:t>
            </a:r>
            <a:r>
              <a:rPr lang="en-GB" sz="3200" b="1" dirty="0"/>
              <a:t>gang related incidents</a:t>
            </a:r>
            <a:r>
              <a:rPr lang="en-GB" sz="3200" dirty="0"/>
              <a:t>. Police and Forensic personnel like to have information such as when a gun was fired for investigation purposes.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Housemasters and Universities like to </a:t>
            </a:r>
            <a:r>
              <a:rPr lang="en-GB" sz="3200" b="1" dirty="0"/>
              <a:t>identify which block </a:t>
            </a:r>
            <a:r>
              <a:rPr lang="en-GB" sz="3200" dirty="0"/>
              <a:t>or apartments are causing </a:t>
            </a:r>
            <a:r>
              <a:rPr lang="en-GB" sz="3200" b="1" dirty="0"/>
              <a:t>noise</a:t>
            </a:r>
            <a:r>
              <a:rPr lang="en-GB" sz="3200" dirty="0"/>
              <a:t> and at what </a:t>
            </a:r>
            <a:r>
              <a:rPr lang="en-GB" sz="3200" b="1" dirty="0"/>
              <a:t>time of the day</a:t>
            </a:r>
            <a:r>
              <a:rPr lang="en-GB" sz="32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469AD-2351-CBC6-976B-A436F524F64C}"/>
              </a:ext>
            </a:extLst>
          </p:cNvPr>
          <p:cNvSpPr txBox="1"/>
          <p:nvPr/>
        </p:nvSpPr>
        <p:spPr>
          <a:xfrm>
            <a:off x="574255" y="22919823"/>
            <a:ext cx="1064024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0070C0"/>
                </a:solidFill>
              </a:rPr>
              <a:t>MVP</a:t>
            </a:r>
            <a:endParaRPr lang="en-GB" sz="44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Receive noise insights through </a:t>
            </a:r>
            <a:r>
              <a:rPr lang="en-GB" sz="3200" b="1" dirty="0"/>
              <a:t>graphs</a:t>
            </a:r>
            <a:r>
              <a:rPr lang="en-GB" sz="3200" dirty="0"/>
              <a:t> and </a:t>
            </a:r>
            <a:r>
              <a:rPr lang="en-GB" sz="3200" b="1" dirty="0"/>
              <a:t>time-series</a:t>
            </a:r>
            <a:r>
              <a:rPr lang="en-GB" sz="3200" dirty="0"/>
              <a:t> +</a:t>
            </a:r>
            <a:r>
              <a:rPr lang="en-GB" sz="3200" b="1" dirty="0"/>
              <a:t> bar charts</a:t>
            </a:r>
            <a:r>
              <a:rPr lang="en-GB" sz="32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Users can select the </a:t>
            </a:r>
            <a:r>
              <a:rPr lang="en-GB" sz="3200" b="1" dirty="0"/>
              <a:t>timeframe</a:t>
            </a:r>
            <a:r>
              <a:rPr lang="en-GB" sz="3200" dirty="0"/>
              <a:t> for their analysis.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Users may select </a:t>
            </a:r>
            <a:r>
              <a:rPr lang="en-GB" sz="3200" b="1" dirty="0"/>
              <a:t>one or multiple regions </a:t>
            </a:r>
            <a:r>
              <a:rPr lang="en-GB" sz="3200" dirty="0"/>
              <a:t>at a time for analysis.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Users have access to </a:t>
            </a:r>
            <a:r>
              <a:rPr lang="en-GB" sz="3200" b="1" dirty="0"/>
              <a:t>ML</a:t>
            </a:r>
            <a:r>
              <a:rPr lang="en-GB" sz="3200" dirty="0"/>
              <a:t> methods to </a:t>
            </a:r>
            <a:r>
              <a:rPr lang="en-GB" sz="3200" b="1" dirty="0"/>
              <a:t>forecast future noise </a:t>
            </a:r>
            <a:r>
              <a:rPr lang="en-GB" sz="3200" dirty="0"/>
              <a:t>in the selected regions.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200" dirty="0"/>
              <a:t>Users can be </a:t>
            </a:r>
            <a:r>
              <a:rPr lang="en-GB" sz="3200" b="1" dirty="0"/>
              <a:t>alerted</a:t>
            </a:r>
            <a:r>
              <a:rPr lang="en-GB" sz="3200" dirty="0"/>
              <a:t> if a selected region </a:t>
            </a:r>
            <a:r>
              <a:rPr lang="en-GB" sz="3200" b="1" dirty="0"/>
              <a:t>exceeds</a:t>
            </a:r>
            <a:r>
              <a:rPr lang="en-GB" sz="3200" dirty="0"/>
              <a:t> a predefined noise level.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88DB72-52EF-4869-5069-C22E19DA20A0}"/>
              </a:ext>
            </a:extLst>
          </p:cNvPr>
          <p:cNvSpPr txBox="1"/>
          <p:nvPr/>
        </p:nvSpPr>
        <p:spPr>
          <a:xfrm>
            <a:off x="632596" y="14690321"/>
            <a:ext cx="10769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0070C0"/>
                </a:solidFill>
              </a:rPr>
              <a:t>Architecture</a:t>
            </a:r>
            <a:r>
              <a:rPr lang="en-GB" sz="4000" b="1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7D272F-0586-AD32-4DD9-1F24C253E37C}"/>
              </a:ext>
            </a:extLst>
          </p:cNvPr>
          <p:cNvSpPr txBox="1"/>
          <p:nvPr/>
        </p:nvSpPr>
        <p:spPr>
          <a:xfrm>
            <a:off x="635627" y="11963602"/>
            <a:ext cx="1113602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0070C0"/>
                </a:solidFill>
              </a:rPr>
              <a:t>Goal</a:t>
            </a:r>
          </a:p>
          <a:p>
            <a:r>
              <a:rPr lang="en-DE" sz="3200" dirty="0"/>
              <a:t>An application which</a:t>
            </a:r>
            <a:endParaRPr lang="en-GB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/>
              <a:t>Analyse</a:t>
            </a:r>
            <a:r>
              <a:rPr lang="en-GB" sz="3200" dirty="0"/>
              <a:t> and </a:t>
            </a:r>
            <a:r>
              <a:rPr lang="en-GB" sz="3200" b="1" dirty="0"/>
              <a:t>monitor</a:t>
            </a:r>
            <a:r>
              <a:rPr lang="en-GB" sz="3200" dirty="0"/>
              <a:t> the amount of noise generated at </a:t>
            </a:r>
            <a:r>
              <a:rPr lang="en-GB" sz="3200" b="1" dirty="0"/>
              <a:t>different regions </a:t>
            </a:r>
            <a:r>
              <a:rPr lang="en-DE" sz="3200" dirty="0"/>
              <a:t>within a </a:t>
            </a:r>
            <a:r>
              <a:rPr lang="en-GB" sz="3200" b="1" dirty="0"/>
              <a:t>different </a:t>
            </a:r>
            <a:r>
              <a:rPr lang="en-DE" sz="3200" b="1" dirty="0"/>
              <a:t>timeframe</a:t>
            </a:r>
            <a:r>
              <a:rPr lang="en-GB" sz="3200" b="1" dirty="0"/>
              <a:t>s.</a:t>
            </a:r>
            <a:endParaRPr lang="en-GB" sz="3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31BD25-9C69-F401-1A88-DAF5CE9071D1}"/>
              </a:ext>
            </a:extLst>
          </p:cNvPr>
          <p:cNvSpPr txBox="1"/>
          <p:nvPr/>
        </p:nvSpPr>
        <p:spPr>
          <a:xfrm>
            <a:off x="3659814" y="22522656"/>
            <a:ext cx="10771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Architecture of the setup</a:t>
            </a:r>
            <a:endParaRPr lang="en-DE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DDDAA-57EE-7C73-481C-B5D00F824F41}"/>
              </a:ext>
            </a:extLst>
          </p:cNvPr>
          <p:cNvSpPr txBox="1"/>
          <p:nvPr/>
        </p:nvSpPr>
        <p:spPr>
          <a:xfrm>
            <a:off x="12856801" y="27890414"/>
            <a:ext cx="10771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Time series representation on actual vs predicted data</a:t>
            </a:r>
            <a:endParaRPr lang="en-DE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87392D-5232-B47F-3E20-ABDD9560998A}"/>
              </a:ext>
            </a:extLst>
          </p:cNvPr>
          <p:cNvSpPr txBox="1"/>
          <p:nvPr/>
        </p:nvSpPr>
        <p:spPr>
          <a:xfrm>
            <a:off x="12134288" y="10040617"/>
            <a:ext cx="113607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0070C0"/>
                </a:solidFill>
              </a:rPr>
              <a:t>Results</a:t>
            </a:r>
            <a:endParaRPr lang="en-DE" sz="4400" b="1" dirty="0">
              <a:solidFill>
                <a:srgbClr val="0070C0"/>
              </a:solidFill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27B57B5-DADA-BEFC-39F0-2E980C327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6217" y="3286548"/>
            <a:ext cx="4901609" cy="202404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BBA6EFD-43A0-6BCA-ABF9-DB3F7CBCB9D7}"/>
              </a:ext>
            </a:extLst>
          </p:cNvPr>
          <p:cNvSpPr txBox="1"/>
          <p:nvPr/>
        </p:nvSpPr>
        <p:spPr>
          <a:xfrm>
            <a:off x="13109253" y="15961966"/>
            <a:ext cx="1295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Heatmap representation of the student apartments</a:t>
            </a:r>
            <a:endParaRPr lang="en-DE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026AF2-DAF7-4BCF-9DB4-E1AA96E4A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140"/>
          <a:stretch/>
        </p:blipFill>
        <p:spPr>
          <a:xfrm>
            <a:off x="12134288" y="22992641"/>
            <a:ext cx="8613710" cy="4904395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46EEDC-C9C2-AC23-2370-9B05FB700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4288" y="16972699"/>
            <a:ext cx="8613710" cy="4945171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9F9EFC-92F4-2B35-E170-C49F74DED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4288" y="10908509"/>
            <a:ext cx="8613710" cy="5049708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994DC0-7296-21CD-E17E-B12FE7791B07}"/>
              </a:ext>
            </a:extLst>
          </p:cNvPr>
          <p:cNvSpPr txBox="1"/>
          <p:nvPr/>
        </p:nvSpPr>
        <p:spPr>
          <a:xfrm>
            <a:off x="13453138" y="21926190"/>
            <a:ext cx="7767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Heatmap representation of the data on Venice</a:t>
            </a:r>
            <a:endParaRPr lang="en-DE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7F8320-DE97-B1EE-9D3D-319C1270A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734" y="15532468"/>
            <a:ext cx="10428762" cy="703000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723342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1737</TotalTime>
  <Words>224</Words>
  <Application>Microsoft Office PowerPoint</Application>
  <PresentationFormat>Custom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Semilight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Marcel Tilly</dc:creator>
  <cp:lastModifiedBy>Saruni Fernando</cp:lastModifiedBy>
  <cp:revision>13</cp:revision>
  <dcterms:created xsi:type="dcterms:W3CDTF">2019-07-01T14:19:35Z</dcterms:created>
  <dcterms:modified xsi:type="dcterms:W3CDTF">2024-07-02T19:31:39Z</dcterms:modified>
</cp:coreProperties>
</file>