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3246-1C3E-4A92-B4A8-FA2B56DC5055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D609-61F2-4BAA-8964-13DC04D26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34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3246-1C3E-4A92-B4A8-FA2B56DC5055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D609-61F2-4BAA-8964-13DC04D26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81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3246-1C3E-4A92-B4A8-FA2B56DC5055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D609-61F2-4BAA-8964-13DC04D26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79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3246-1C3E-4A92-B4A8-FA2B56DC5055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D609-61F2-4BAA-8964-13DC04D26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6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3246-1C3E-4A92-B4A8-FA2B56DC5055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D609-61F2-4BAA-8964-13DC04D26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94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3246-1C3E-4A92-B4A8-FA2B56DC5055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D609-61F2-4BAA-8964-13DC04D26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62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3246-1C3E-4A92-B4A8-FA2B56DC5055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D609-61F2-4BAA-8964-13DC04D26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57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3246-1C3E-4A92-B4A8-FA2B56DC5055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D609-61F2-4BAA-8964-13DC04D26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63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3246-1C3E-4A92-B4A8-FA2B56DC5055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D609-61F2-4BAA-8964-13DC04D26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32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3246-1C3E-4A92-B4A8-FA2B56DC5055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D609-61F2-4BAA-8964-13DC04D26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84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3246-1C3E-4A92-B4A8-FA2B56DC5055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7D609-61F2-4BAA-8964-13DC04D26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4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C3246-1C3E-4A92-B4A8-FA2B56DC5055}" type="datetimeFigureOut">
              <a:rPr lang="de-DE" smtClean="0"/>
              <a:t>06.01.2025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7D609-61F2-4BAA-8964-13DC04D267A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03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ED898C-0016-446C-ABAF-D56D32D33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935" y="538525"/>
            <a:ext cx="5001491" cy="491980"/>
          </a:xfrm>
        </p:spPr>
        <p:txBody>
          <a:bodyPr>
            <a:normAutofit fontScale="92500"/>
          </a:bodyPr>
          <a:lstStyle/>
          <a:p>
            <a:pPr algn="l"/>
            <a:r>
              <a:rPr lang="de-DE" sz="2800" dirty="0"/>
              <a:t>Section 1- The Villanous Landscape</a:t>
            </a:r>
          </a:p>
          <a:p>
            <a:pPr algn="l"/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3A1BF-AC66-4076-BE8C-30D9BE0FDAB4}"/>
              </a:ext>
            </a:extLst>
          </p:cNvPr>
          <p:cNvSpPr txBox="1"/>
          <p:nvPr/>
        </p:nvSpPr>
        <p:spPr>
          <a:xfrm>
            <a:off x="786246" y="1330037"/>
            <a:ext cx="438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Villain </a:t>
            </a:r>
            <a:r>
              <a:rPr lang="de-DE" b="1" dirty="0">
                <a:solidFill>
                  <a:srgbClr val="FF0000"/>
                </a:solidFill>
              </a:rPr>
              <a:t>Gender</a:t>
            </a:r>
            <a:r>
              <a:rPr lang="de-DE" b="1" dirty="0"/>
              <a:t>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8B96C-4478-4BB5-B3DF-FFD044450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5" y="1813672"/>
            <a:ext cx="5036129" cy="2467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A08DF7-7DEA-4EDE-9D3B-5C0E4A498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35" y="1813672"/>
            <a:ext cx="5351319" cy="2467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949675-5036-4790-958E-EF389B72B364}"/>
              </a:ext>
            </a:extLst>
          </p:cNvPr>
          <p:cNvSpPr txBox="1"/>
          <p:nvPr/>
        </p:nvSpPr>
        <p:spPr>
          <a:xfrm>
            <a:off x="6244936" y="1286887"/>
            <a:ext cx="5084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Villain </a:t>
            </a:r>
            <a:r>
              <a:rPr lang="fr-FR" b="1" dirty="0">
                <a:solidFill>
                  <a:srgbClr val="FF0000"/>
                </a:solidFill>
              </a:rPr>
              <a:t>Race</a:t>
            </a:r>
            <a:r>
              <a:rPr lang="fr-FR" b="1" dirty="0"/>
              <a:t> Distribution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049B6-8B54-4205-A026-D729BFDB5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36" y="4880119"/>
            <a:ext cx="5036128" cy="3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9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A23C56-5CD9-4B67-B3DE-2A6229454122}"/>
              </a:ext>
            </a:extLst>
          </p:cNvPr>
          <p:cNvSpPr txBox="1"/>
          <p:nvPr/>
        </p:nvSpPr>
        <p:spPr>
          <a:xfrm>
            <a:off x="1178842" y="518085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2800" dirty="0"/>
              <a:t>Section 1- The Villanous Landscape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9FE44-0121-4870-ADA1-79A1288A7D3D}"/>
              </a:ext>
            </a:extLst>
          </p:cNvPr>
          <p:cNvSpPr txBox="1"/>
          <p:nvPr/>
        </p:nvSpPr>
        <p:spPr>
          <a:xfrm>
            <a:off x="1080655" y="1402773"/>
            <a:ext cx="9590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data isn‘t  just telling us who  the villain are- it‘s revealing the underlying patterns of exclusion.</a:t>
            </a:r>
          </a:p>
          <a:p>
            <a:r>
              <a:rPr lang="de-DE" dirty="0"/>
              <a:t>After all, you only need to look at the best- selling franchises to see a </a:t>
            </a:r>
            <a:r>
              <a:rPr lang="de-DE" dirty="0">
                <a:solidFill>
                  <a:srgbClr val="FF0000"/>
                </a:solidFill>
              </a:rPr>
              <a:t>white male </a:t>
            </a:r>
            <a:r>
              <a:rPr lang="de-DE" dirty="0"/>
              <a:t>as the villain.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064F7-F7EF-4CA1-B9F9-4C9C1697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42" y="2719415"/>
            <a:ext cx="2126003" cy="2338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CCB78D-5114-4C1A-A055-EAD4F043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395" y="2692632"/>
            <a:ext cx="2074598" cy="2365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38EC3E-EB64-4B49-A1F5-51FCCEC59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543" y="2710525"/>
            <a:ext cx="1876614" cy="23699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7D86E7-AAF3-4B9A-991B-DBFCB631B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581" y="2710525"/>
            <a:ext cx="1869898" cy="238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4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ED898C-0016-446C-ABAF-D56D32D33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341" y="676997"/>
            <a:ext cx="7825004" cy="528347"/>
          </a:xfrm>
        </p:spPr>
        <p:txBody>
          <a:bodyPr>
            <a:noAutofit/>
          </a:bodyPr>
          <a:lstStyle/>
          <a:p>
            <a:pPr algn="l"/>
            <a:r>
              <a:rPr lang="de-DE" sz="2800" dirty="0"/>
              <a:t>Section 2- The Reaper Has a Soft Spot for Men!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F8560-25FB-441D-830D-B27FC98D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41" y="1511878"/>
            <a:ext cx="5268841" cy="3704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99EAE5-CC3C-4A1E-A133-471644505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174" y="5683828"/>
            <a:ext cx="5365173" cy="3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9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ED898C-0016-446C-ABAF-D56D32D33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491" y="599370"/>
            <a:ext cx="7858991" cy="491980"/>
          </a:xfrm>
        </p:spPr>
        <p:txBody>
          <a:bodyPr>
            <a:noAutofit/>
          </a:bodyPr>
          <a:lstStyle/>
          <a:p>
            <a:pPr algn="l"/>
            <a:r>
              <a:rPr lang="de-DE" sz="2800" dirty="0"/>
              <a:t>Section 2- The Reaper Has a Soft Spot for Men!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164D6-2ED7-4F81-B6F7-ECB9864AAFD2}"/>
              </a:ext>
            </a:extLst>
          </p:cNvPr>
          <p:cNvSpPr txBox="1"/>
          <p:nvPr/>
        </p:nvSpPr>
        <p:spPr>
          <a:xfrm>
            <a:off x="1091045" y="1278082"/>
            <a:ext cx="8873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/>
              <a:t>This statistic speaks directly to the </a:t>
            </a:r>
            <a:r>
              <a:rPr lang="de-DE" dirty="0">
                <a:solidFill>
                  <a:srgbClr val="FF0000"/>
                </a:solidFill>
              </a:rPr>
              <a:t>Final Girl trope</a:t>
            </a:r>
            <a:r>
              <a:rPr lang="de-DE" dirty="0"/>
              <a:t>,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/>
              <a:t>where the final  survivor is often a woman. </a:t>
            </a:r>
          </a:p>
          <a:p>
            <a:pPr algn="just"/>
            <a:r>
              <a:rPr lang="de-DE" dirty="0"/>
              <a:t>The trope highlights women as the emotional backbone of the story, symbolizing purity, endurance, and resilience, while men take the fall, often to serve a narrative purpose.  </a:t>
            </a:r>
          </a:p>
          <a:p>
            <a:pPr algn="just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        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          Scream  (2000)                                         Wrong Turn (2021)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8411B-BF2A-4F68-BBE4-20C90E94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96" y="2597727"/>
            <a:ext cx="1715303" cy="2397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B85572-C120-447A-A2C9-AB13D033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323" y="2612031"/>
            <a:ext cx="1841354" cy="23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6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145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Luiza Landinger</dc:creator>
  <cp:lastModifiedBy>Luiza Landinger</cp:lastModifiedBy>
  <cp:revision>11</cp:revision>
  <dcterms:created xsi:type="dcterms:W3CDTF">2025-01-06T13:44:11Z</dcterms:created>
  <dcterms:modified xsi:type="dcterms:W3CDTF">2025-01-06T15:10:09Z</dcterms:modified>
</cp:coreProperties>
</file>