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98" r:id="rId5"/>
    <p:sldId id="283" r:id="rId6"/>
    <p:sldId id="297" r:id="rId7"/>
    <p:sldId id="299" r:id="rId8"/>
    <p:sldId id="300" r:id="rId9"/>
    <p:sldId id="301" r:id="rId10"/>
    <p:sldId id="303" r:id="rId11"/>
    <p:sldId id="304" r:id="rId12"/>
    <p:sldId id="305" r:id="rId13"/>
    <p:sldId id="306" r:id="rId14"/>
    <p:sldId id="3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2" autoAdjust="0"/>
  </p:normalViewPr>
  <p:slideViewPr>
    <p:cSldViewPr snapToGrid="0">
      <p:cViewPr varScale="1">
        <p:scale>
          <a:sx n="77" d="100"/>
          <a:sy n="77" d="100"/>
        </p:scale>
        <p:origin x="498" y="90"/>
      </p:cViewPr>
      <p:guideLst>
        <p:guide orient="horz" pos="2160"/>
        <p:guide pos="3840"/>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4/13/2020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4/13/2020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free-vector/realistic-instagram-photo-frame-iphone-collection_4264408.htm#position=40" TargetMode="External"/><Relationship Id="rId2" Type="http://schemas.openxmlformats.org/officeDocument/2006/relationships/hyperlink" Target="https://www.rudrakos.com/ios/2017/03/21/exploring-concurrency-in-ios-and-in-general/" TargetMode="External"/><Relationship Id="rId1" Type="http://schemas.openxmlformats.org/officeDocument/2006/relationships/slideLayout" Target="../slideLayouts/slideLayout3.xml"/><Relationship Id="rId6" Type="http://schemas.openxmlformats.org/officeDocument/2006/relationships/image" Target="../media/image3.jpg"/><Relationship Id="rId5" Type="http://schemas.openxmlformats.org/officeDocument/2006/relationships/hyperlink" Target="https://www.youtube.com/watch?v=5HWCsmE9DrE&amp;t=867s" TargetMode="External"/><Relationship Id="rId4" Type="http://schemas.openxmlformats.org/officeDocument/2006/relationships/hyperlink" Target="https://blog.logrocket.com/the-visual-learners-guide-to-async-js-62a0a03d1d5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a:srcRect/>
          <a:stretch/>
        </p:blipFill>
        <p:spPr>
          <a:xfrm>
            <a:off x="0" y="0"/>
            <a:ext cx="9780588" cy="6858000"/>
          </a:xfrm>
        </p:spPr>
      </p:pic>
      <p:sp useBgFill="1">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556739" y="2843408"/>
            <a:ext cx="6635262" cy="898598"/>
          </a:xfrm>
          <a:effectLst>
            <a:softEdge rad="0"/>
          </a:effectLst>
        </p:spPr>
        <p:txBody>
          <a:bodyPr/>
          <a:lstStyle/>
          <a:p>
            <a:r>
              <a:rPr lang="en-US" sz="4400" dirty="0"/>
              <a:t>Async  vs  Sync  Programming</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284924" y="4174282"/>
            <a:ext cx="1402741" cy="529426"/>
          </a:xfrm>
          <a:prstGeom prst="rect">
            <a:avLst/>
          </a:prstGeom>
          <a:noFill/>
        </p:spPr>
        <p:txBody>
          <a:bodyPr wrap="square" tIns="108000" bIns="0" rtlCol="0" anchor="ctr">
            <a:spAutoFit/>
          </a:bodyPr>
          <a:lstStyle/>
          <a:p>
            <a:pPr algn="ctr">
              <a:lnSpc>
                <a:spcPts val="1000"/>
              </a:lnSpc>
            </a:pPr>
            <a:r>
              <a:rPr lang="en-US" sz="2000" b="1" spc="140" dirty="0">
                <a:solidFill>
                  <a:schemeClr val="tx1">
                    <a:lumMod val="75000"/>
                    <a:lumOff val="25000"/>
                  </a:schemeClr>
                </a:solidFill>
                <a:latin typeface="+mj-lt"/>
              </a:rPr>
              <a:t>Warren</a:t>
            </a:r>
          </a:p>
          <a:p>
            <a:pPr algn="ctr">
              <a:lnSpc>
                <a:spcPts val="1000"/>
              </a:lnSpc>
            </a:pPr>
            <a:endParaRPr lang="en-US" sz="2000" b="1" spc="140" dirty="0">
              <a:solidFill>
                <a:schemeClr val="tx1">
                  <a:lumMod val="75000"/>
                  <a:lumOff val="25000"/>
                </a:schemeClr>
              </a:solidFill>
              <a:latin typeface="+mj-lt"/>
            </a:endParaRPr>
          </a:p>
          <a:p>
            <a:pPr algn="ctr">
              <a:lnSpc>
                <a:spcPts val="1000"/>
              </a:lnSpc>
            </a:pPr>
            <a:r>
              <a:rPr lang="en-US" sz="2000" b="1" spc="140" dirty="0">
                <a:solidFill>
                  <a:schemeClr val="tx1">
                    <a:lumMod val="75000"/>
                    <a:lumOff val="25000"/>
                  </a:schemeClr>
                </a:solidFill>
                <a:latin typeface="+mj-lt"/>
              </a:rPr>
              <a:t> Simpson</a:t>
            </a:r>
            <a:endParaRPr lang="en-US" sz="2000" b="1" i="0" spc="140" baseline="0" dirty="0">
              <a:solidFill>
                <a:schemeClr val="tx1">
                  <a:lumMod val="75000"/>
                  <a:lumOff val="25000"/>
                </a:schemeClr>
              </a:solidFill>
              <a:latin typeface="+mj-lt"/>
            </a:endParaRPr>
          </a:p>
        </p:txBody>
      </p:sp>
      <p:sp>
        <p:nvSpPr>
          <p:cNvPr id="10" name="Rectangle 9">
            <a:extLst>
              <a:ext uri="{FF2B5EF4-FFF2-40B4-BE49-F238E27FC236}">
                <a16:creationId xmlns:a16="http://schemas.microsoft.com/office/drawing/2014/main" id="{EB91A8DE-3CF0-4359-88CE-5CDB774792AF}"/>
              </a:ext>
            </a:extLst>
          </p:cNvPr>
          <p:cNvSpPr/>
          <p:nvPr/>
        </p:nvSpPr>
        <p:spPr>
          <a:xfrm>
            <a:off x="9780588" y="6350696"/>
            <a:ext cx="2411412" cy="507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F51D9-64DB-4491-96D8-02E20B2333A3}"/>
              </a:ext>
            </a:extLst>
          </p:cNvPr>
          <p:cNvSpPr>
            <a:spLocks noGrp="1"/>
          </p:cNvSpPr>
          <p:nvPr>
            <p:ph type="body" sz="quarter" idx="13"/>
          </p:nvPr>
        </p:nvSpPr>
        <p:spPr>
          <a:xfrm>
            <a:off x="402334" y="225083"/>
            <a:ext cx="7614324" cy="488901"/>
          </a:xfrm>
          <a:solidFill>
            <a:schemeClr val="bg1">
              <a:alpha val="80000"/>
            </a:schemeClr>
          </a:solidFill>
        </p:spPr>
        <p:txBody>
          <a:bodyPr lIns="0" tIns="0" rIns="0" bIns="0"/>
          <a:lstStyle/>
          <a:p>
            <a:r>
              <a:rPr lang="en-US" sz="2800" b="1" dirty="0">
                <a:solidFill>
                  <a:schemeClr val="tx1">
                    <a:lumMod val="75000"/>
                    <a:lumOff val="25000"/>
                  </a:schemeClr>
                </a:solidFill>
              </a:rPr>
              <a:t>Advantages and Disadvantages of Async vs Sync</a:t>
            </a:r>
            <a:endParaRPr lang="en-US" dirty="0"/>
          </a:p>
        </p:txBody>
      </p:sp>
      <p:sp>
        <p:nvSpPr>
          <p:cNvPr id="5" name="Footer Placeholder 4">
            <a:extLst>
              <a:ext uri="{FF2B5EF4-FFF2-40B4-BE49-F238E27FC236}">
                <a16:creationId xmlns:a16="http://schemas.microsoft.com/office/drawing/2014/main" id="{4E202999-9913-4068-9473-FF8644C2F669}"/>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55CE67C-F823-4E1F-A13E-071FA098BF54}"/>
              </a:ext>
            </a:extLst>
          </p:cNvPr>
          <p:cNvSpPr>
            <a:spLocks noGrp="1"/>
          </p:cNvSpPr>
          <p:nvPr>
            <p:ph type="sldNum" sz="quarter" idx="12"/>
          </p:nvPr>
        </p:nvSpPr>
        <p:spPr/>
        <p:txBody>
          <a:bodyPr/>
          <a:lstStyle/>
          <a:p>
            <a:r>
              <a:rPr lang="en-US" dirty="0"/>
              <a:t>9</a:t>
            </a:r>
            <a:endParaRPr lang="en-US" noProof="0" dirty="0"/>
          </a:p>
        </p:txBody>
      </p:sp>
      <p:sp>
        <p:nvSpPr>
          <p:cNvPr id="7" name="Rectangle 6">
            <a:extLst>
              <a:ext uri="{FF2B5EF4-FFF2-40B4-BE49-F238E27FC236}">
                <a16:creationId xmlns:a16="http://schemas.microsoft.com/office/drawing/2014/main" id="{99ED6BF0-1487-466D-BDAC-770BDE0368F2}"/>
              </a:ext>
            </a:extLst>
          </p:cNvPr>
          <p:cNvSpPr/>
          <p:nvPr/>
        </p:nvSpPr>
        <p:spPr>
          <a:xfrm>
            <a:off x="0" y="6371351"/>
            <a:ext cx="11760000" cy="486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7087806C-2744-4297-8FF5-17A74DC39864}"/>
              </a:ext>
            </a:extLst>
          </p:cNvPr>
          <p:cNvPicPr>
            <a:picLocks noChangeAspect="1"/>
          </p:cNvPicPr>
          <p:nvPr/>
        </p:nvPicPr>
        <p:blipFill>
          <a:blip r:embed="rId2"/>
          <a:stretch>
            <a:fillRect/>
          </a:stretch>
        </p:blipFill>
        <p:spPr>
          <a:xfrm>
            <a:off x="9620250" y="0"/>
            <a:ext cx="2571750" cy="2571750"/>
          </a:xfrm>
          <a:prstGeom prst="rect">
            <a:avLst/>
          </a:prstGeom>
        </p:spPr>
      </p:pic>
      <p:sp>
        <p:nvSpPr>
          <p:cNvPr id="16" name="Rectangle 15">
            <a:extLst>
              <a:ext uri="{FF2B5EF4-FFF2-40B4-BE49-F238E27FC236}">
                <a16:creationId xmlns:a16="http://schemas.microsoft.com/office/drawing/2014/main" id="{88A25A15-CF9F-416F-977C-FC8590F756DD}"/>
              </a:ext>
            </a:extLst>
          </p:cNvPr>
          <p:cNvSpPr/>
          <p:nvPr/>
        </p:nvSpPr>
        <p:spPr>
          <a:xfrm>
            <a:off x="0" y="5185775"/>
            <a:ext cx="225467"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0B68ECC-1AB1-4703-84B3-CD70D49EFFD4}"/>
              </a:ext>
            </a:extLst>
          </p:cNvPr>
          <p:cNvSpPr/>
          <p:nvPr/>
        </p:nvSpPr>
        <p:spPr>
          <a:xfrm>
            <a:off x="112733" y="5185775"/>
            <a:ext cx="2317316"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6">
            <a:extLst>
              <a:ext uri="{FF2B5EF4-FFF2-40B4-BE49-F238E27FC236}">
                <a16:creationId xmlns:a16="http://schemas.microsoft.com/office/drawing/2014/main" id="{C059D850-3AD5-41D7-B1CC-2094DACCDC35}"/>
              </a:ext>
            </a:extLst>
          </p:cNvPr>
          <p:cNvGraphicFramePr>
            <a:graphicFrameLocks noGrp="1"/>
          </p:cNvGraphicFramePr>
          <p:nvPr>
            <p:extLst>
              <p:ext uri="{D42A27DB-BD31-4B8C-83A1-F6EECF244321}">
                <p14:modId xmlns:p14="http://schemas.microsoft.com/office/powerpoint/2010/main" val="2684935808"/>
              </p:ext>
            </p:extLst>
          </p:nvPr>
        </p:nvGraphicFramePr>
        <p:xfrm>
          <a:off x="432001" y="1164921"/>
          <a:ext cx="8756250" cy="4684734"/>
        </p:xfrm>
        <a:graphic>
          <a:graphicData uri="http://schemas.openxmlformats.org/drawingml/2006/table">
            <a:tbl>
              <a:tblPr firstRow="1" bandRow="1">
                <a:tableStyleId>{073A0DAA-6AF3-43AB-8588-CEC1D06C72B9}</a:tableStyleId>
              </a:tblPr>
              <a:tblGrid>
                <a:gridCol w="1822684">
                  <a:extLst>
                    <a:ext uri="{9D8B030D-6E8A-4147-A177-3AD203B41FA5}">
                      <a16:colId xmlns:a16="http://schemas.microsoft.com/office/drawing/2014/main" val="569373587"/>
                    </a:ext>
                  </a:extLst>
                </a:gridCol>
                <a:gridCol w="3344449">
                  <a:extLst>
                    <a:ext uri="{9D8B030D-6E8A-4147-A177-3AD203B41FA5}">
                      <a16:colId xmlns:a16="http://schemas.microsoft.com/office/drawing/2014/main" val="2694332417"/>
                    </a:ext>
                  </a:extLst>
                </a:gridCol>
                <a:gridCol w="3589117">
                  <a:extLst>
                    <a:ext uri="{9D8B030D-6E8A-4147-A177-3AD203B41FA5}">
                      <a16:colId xmlns:a16="http://schemas.microsoft.com/office/drawing/2014/main" val="870194939"/>
                    </a:ext>
                  </a:extLst>
                </a:gridCol>
              </a:tblGrid>
              <a:tr h="83310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dirty="0">
                          <a:solidFill>
                            <a:schemeClr val="tx1"/>
                          </a:solidFill>
                        </a:rPr>
                        <a:t>Asynchronous</a:t>
                      </a:r>
                      <a:r>
                        <a:rPr lang="en-US" sz="1800" b="1" dirty="0">
                          <a:solidFill>
                            <a:schemeClr val="tx1">
                              <a:lumMod val="75000"/>
                              <a:lumOff val="25000"/>
                            </a:schemeClr>
                          </a:solidFill>
                        </a:rPr>
                        <a:t> </a:t>
                      </a:r>
                      <a:r>
                        <a:rPr lang="en-US" dirty="0">
                          <a:solidFill>
                            <a:schemeClr val="tx1"/>
                          </a:solidFill>
                        </a:rPr>
                        <a:t>Programming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Synchronous</a:t>
                      </a:r>
                      <a:r>
                        <a:rPr lang="en-US" sz="1800" b="1" dirty="0">
                          <a:solidFill>
                            <a:schemeClr val="tx1">
                              <a:lumMod val="75000"/>
                              <a:lumOff val="25000"/>
                            </a:schemeClr>
                          </a:solidFill>
                        </a:rPr>
                        <a:t> </a:t>
                      </a:r>
                      <a:r>
                        <a:rPr lang="en-US" dirty="0">
                          <a:solidFill>
                            <a:schemeClr val="tx1"/>
                          </a:solidFill>
                        </a:rPr>
                        <a:t>Programming</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16952165"/>
                  </a:ext>
                </a:extLst>
              </a:tr>
              <a:tr h="1939192">
                <a:tc>
                  <a:txBody>
                    <a:bodyPr/>
                    <a:lstStyle/>
                    <a:p>
                      <a:r>
                        <a:rPr lang="en-US" sz="2000" b="1"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.Can run multiple tasks at the same time.</a:t>
                      </a:r>
                    </a:p>
                    <a:p>
                      <a:endParaRPr lang="en-US" dirty="0"/>
                    </a:p>
                    <a:p>
                      <a:r>
                        <a:rPr lang="en-US" dirty="0"/>
                        <a:t>.Executes complex programs with less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 Easier to debug because everything is running on a single thread.</a:t>
                      </a:r>
                    </a:p>
                    <a:p>
                      <a:endParaRPr lang="en-US" dirty="0"/>
                    </a:p>
                    <a:p>
                      <a:r>
                        <a:rPr lang="en-US" dirty="0"/>
                        <a:t>.Don’t need to worry about problems such as deadlocks.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7942874"/>
                  </a:ext>
                </a:extLst>
              </a:tr>
              <a:tr h="1912438">
                <a:tc>
                  <a:txBody>
                    <a:bodyPr/>
                    <a:lstStyle/>
                    <a:p>
                      <a:r>
                        <a:rPr lang="en-US" sz="2000" b="1" dirty="0"/>
                        <a:t>Disadvantages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.Can be a little challenging to debug sometimes.</a:t>
                      </a:r>
                    </a:p>
                    <a:p>
                      <a:endParaRPr lang="en-US" dirty="0"/>
                    </a:p>
                    <a:p>
                      <a:r>
                        <a:rPr lang="en-US" dirty="0"/>
                        <a:t>.Can encounter problems such as locks and deadlocks with multiple threads.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.Can only run one task at a time.</a:t>
                      </a:r>
                    </a:p>
                    <a:p>
                      <a:endParaRPr lang="en-US" dirty="0"/>
                    </a:p>
                    <a:p>
                      <a:r>
                        <a:rPr lang="en-US" dirty="0"/>
                        <a:t>.Can make the program run slower with more complex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1005404"/>
                  </a:ext>
                </a:extLst>
              </a:tr>
            </a:tbl>
          </a:graphicData>
        </a:graphic>
      </p:graphicFrame>
    </p:spTree>
    <p:extLst>
      <p:ext uri="{BB962C8B-B14F-4D97-AF65-F5344CB8AC3E}">
        <p14:creationId xmlns:p14="http://schemas.microsoft.com/office/powerpoint/2010/main" val="118087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F51D9-64DB-4491-96D8-02E20B2333A3}"/>
              </a:ext>
            </a:extLst>
          </p:cNvPr>
          <p:cNvSpPr>
            <a:spLocks noGrp="1"/>
          </p:cNvSpPr>
          <p:nvPr>
            <p:ph type="body" sz="quarter" idx="13"/>
          </p:nvPr>
        </p:nvSpPr>
        <p:spPr>
          <a:xfrm>
            <a:off x="402334" y="225082"/>
            <a:ext cx="6261513" cy="4672595"/>
          </a:xfrm>
          <a:solidFill>
            <a:schemeClr val="bg1">
              <a:alpha val="80000"/>
            </a:schemeClr>
          </a:solidFill>
        </p:spPr>
        <p:txBody>
          <a:bodyPr lIns="0" tIns="0" rIns="0" bIns="0"/>
          <a:lstStyle/>
          <a:p>
            <a:r>
              <a:rPr lang="en-US" sz="2800" b="1" dirty="0">
                <a:solidFill>
                  <a:schemeClr val="tx1">
                    <a:lumMod val="75000"/>
                    <a:lumOff val="25000"/>
                  </a:schemeClr>
                </a:solidFill>
              </a:rPr>
              <a:t>References</a:t>
            </a:r>
          </a:p>
          <a:p>
            <a:r>
              <a:rPr lang="en-US" dirty="0">
                <a:hlinkClick r:id="rId2"/>
              </a:rPr>
              <a:t>https://www.rudrakos.com/ios/2017/03/21/exploring-concurrency-in-ios-and-in-general/</a:t>
            </a:r>
            <a:endParaRPr lang="en-US" dirty="0"/>
          </a:p>
          <a:p>
            <a:endParaRPr lang="en-US" dirty="0">
              <a:solidFill>
                <a:schemeClr val="tx1">
                  <a:lumMod val="75000"/>
                  <a:lumOff val="25000"/>
                </a:schemeClr>
              </a:solidFill>
            </a:endParaRPr>
          </a:p>
          <a:p>
            <a:r>
              <a:rPr lang="en-US" dirty="0">
                <a:hlinkClick r:id="rId3"/>
              </a:rPr>
              <a:t>https://www.freepik.com/free-vector/realistic-instagram-photo-frame-iphone-collection_4264408.htm#position=40</a:t>
            </a:r>
            <a:endParaRPr lang="en-US" dirty="0"/>
          </a:p>
          <a:p>
            <a:endParaRPr lang="en-US" dirty="0">
              <a:solidFill>
                <a:schemeClr val="tx1">
                  <a:lumMod val="75000"/>
                  <a:lumOff val="25000"/>
                </a:schemeClr>
              </a:solidFill>
            </a:endParaRPr>
          </a:p>
          <a:p>
            <a:r>
              <a:rPr lang="en-US" dirty="0">
                <a:hlinkClick r:id="rId4"/>
              </a:rPr>
              <a:t>https://blog.logrocket.com/the-visual-learners-guide-to-async-js-62a0a03d1d57/</a:t>
            </a:r>
            <a:endParaRPr lang="en-US" dirty="0"/>
          </a:p>
          <a:p>
            <a:endParaRPr lang="en-US" dirty="0">
              <a:solidFill>
                <a:schemeClr val="tx1">
                  <a:lumMod val="75000"/>
                  <a:lumOff val="25000"/>
                </a:schemeClr>
              </a:solidFill>
            </a:endParaRPr>
          </a:p>
          <a:p>
            <a:r>
              <a:rPr lang="en-US" dirty="0">
                <a:hlinkClick r:id="rId5"/>
              </a:rPr>
              <a:t>https://www.youtube.com/watch?v=5HWCsmE9DrE&amp;t=867s</a:t>
            </a:r>
            <a:endParaRPr lang="en-US" dirty="0">
              <a:solidFill>
                <a:schemeClr val="tx1">
                  <a:lumMod val="75000"/>
                  <a:lumOff val="25000"/>
                </a:schemeClr>
              </a:solidFill>
            </a:endParaRPr>
          </a:p>
        </p:txBody>
      </p:sp>
      <p:sp>
        <p:nvSpPr>
          <p:cNvPr id="5" name="Footer Placeholder 4">
            <a:extLst>
              <a:ext uri="{FF2B5EF4-FFF2-40B4-BE49-F238E27FC236}">
                <a16:creationId xmlns:a16="http://schemas.microsoft.com/office/drawing/2014/main" id="{4E202999-9913-4068-9473-FF8644C2F669}"/>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55CE67C-F823-4E1F-A13E-071FA098BF54}"/>
              </a:ext>
            </a:extLst>
          </p:cNvPr>
          <p:cNvSpPr>
            <a:spLocks noGrp="1"/>
          </p:cNvSpPr>
          <p:nvPr>
            <p:ph type="sldNum" sz="quarter" idx="12"/>
          </p:nvPr>
        </p:nvSpPr>
        <p:spPr/>
        <p:txBody>
          <a:bodyPr/>
          <a:lstStyle/>
          <a:p>
            <a:r>
              <a:rPr lang="en-US" noProof="0" dirty="0"/>
              <a:t>10</a:t>
            </a:r>
          </a:p>
        </p:txBody>
      </p:sp>
      <p:sp>
        <p:nvSpPr>
          <p:cNvPr id="7" name="Rectangle 6">
            <a:extLst>
              <a:ext uri="{FF2B5EF4-FFF2-40B4-BE49-F238E27FC236}">
                <a16:creationId xmlns:a16="http://schemas.microsoft.com/office/drawing/2014/main" id="{99ED6BF0-1487-466D-BDAC-770BDE0368F2}"/>
              </a:ext>
            </a:extLst>
          </p:cNvPr>
          <p:cNvSpPr/>
          <p:nvPr/>
        </p:nvSpPr>
        <p:spPr>
          <a:xfrm>
            <a:off x="0" y="6371351"/>
            <a:ext cx="11760000" cy="486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7087806C-2744-4297-8FF5-17A74DC39864}"/>
              </a:ext>
            </a:extLst>
          </p:cNvPr>
          <p:cNvPicPr>
            <a:picLocks noChangeAspect="1"/>
          </p:cNvPicPr>
          <p:nvPr/>
        </p:nvPicPr>
        <p:blipFill>
          <a:blip r:embed="rId6"/>
          <a:stretch>
            <a:fillRect/>
          </a:stretch>
        </p:blipFill>
        <p:spPr>
          <a:xfrm>
            <a:off x="9620250" y="0"/>
            <a:ext cx="2571750" cy="2571750"/>
          </a:xfrm>
          <a:prstGeom prst="rect">
            <a:avLst/>
          </a:prstGeom>
        </p:spPr>
      </p:pic>
      <p:sp>
        <p:nvSpPr>
          <p:cNvPr id="16" name="Rectangle 15">
            <a:extLst>
              <a:ext uri="{FF2B5EF4-FFF2-40B4-BE49-F238E27FC236}">
                <a16:creationId xmlns:a16="http://schemas.microsoft.com/office/drawing/2014/main" id="{88A25A15-CF9F-416F-977C-FC8590F756DD}"/>
              </a:ext>
            </a:extLst>
          </p:cNvPr>
          <p:cNvSpPr/>
          <p:nvPr/>
        </p:nvSpPr>
        <p:spPr>
          <a:xfrm>
            <a:off x="0" y="5185775"/>
            <a:ext cx="225467"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0B68ECC-1AB1-4703-84B3-CD70D49EFFD4}"/>
              </a:ext>
            </a:extLst>
          </p:cNvPr>
          <p:cNvSpPr/>
          <p:nvPr/>
        </p:nvSpPr>
        <p:spPr>
          <a:xfrm>
            <a:off x="112733" y="5185775"/>
            <a:ext cx="2317316"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13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23073"/>
            <a:ext cx="5430181" cy="1881092"/>
          </a:xfrm>
        </p:spPr>
        <p:txBody>
          <a:bodyPr/>
          <a:lstStyle/>
          <a:p>
            <a:pPr marL="0" indent="0">
              <a:buNone/>
            </a:pPr>
            <a:r>
              <a:rPr lang="en-US" sz="2800" b="1" dirty="0"/>
              <a:t>Synchronous  Programming </a:t>
            </a:r>
          </a:p>
          <a:p>
            <a:pPr marL="0" indent="0" algn="just">
              <a:buNone/>
            </a:pPr>
            <a:r>
              <a:rPr lang="en-US" dirty="0"/>
              <a:t>When code is running synchronously, each task is executed one after the other where each task must finish processing before executing the next. For example, in the figure below, task 4 as to finish executing before task 3 can start executing.</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r>
              <a:rPr lang="en-US" dirty="0"/>
              <a:t>1</a:t>
            </a:r>
          </a:p>
        </p:txBody>
      </p:sp>
      <p:sp>
        <p:nvSpPr>
          <p:cNvPr id="11" name="Rectangle 10">
            <a:extLst>
              <a:ext uri="{FF2B5EF4-FFF2-40B4-BE49-F238E27FC236}">
                <a16:creationId xmlns:a16="http://schemas.microsoft.com/office/drawing/2014/main" id="{3F0C233B-D667-495B-800A-35BA76EF3CFB}"/>
              </a:ext>
            </a:extLst>
          </p:cNvPr>
          <p:cNvSpPr/>
          <p:nvPr/>
        </p:nvSpPr>
        <p:spPr>
          <a:xfrm>
            <a:off x="0" y="6371350"/>
            <a:ext cx="11760000" cy="486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Placeholder 17">
            <a:extLst>
              <a:ext uri="{FF2B5EF4-FFF2-40B4-BE49-F238E27FC236}">
                <a16:creationId xmlns:a16="http://schemas.microsoft.com/office/drawing/2014/main" id="{4E5A2244-BF4C-4CEF-BC2D-D52F51911871}"/>
              </a:ext>
            </a:extLst>
          </p:cNvPr>
          <p:cNvPicPr>
            <a:picLocks noGrp="1" noChangeAspect="1"/>
          </p:cNvPicPr>
          <p:nvPr>
            <p:ph type="pic" sz="quarter" idx="14"/>
          </p:nvPr>
        </p:nvPicPr>
        <p:blipFill>
          <a:blip r:embed="rId2"/>
          <a:srcRect/>
          <a:stretch/>
        </p:blipFill>
        <p:spPr>
          <a:xfrm>
            <a:off x="0" y="4033658"/>
            <a:ext cx="12192000" cy="2281925"/>
          </a:xfrm>
        </p:spPr>
      </p:pic>
      <p:pic>
        <p:nvPicPr>
          <p:cNvPr id="23" name="Picture 22" descr="A close up of a logo&#10;&#10;Description automatically generated">
            <a:extLst>
              <a:ext uri="{FF2B5EF4-FFF2-40B4-BE49-F238E27FC236}">
                <a16:creationId xmlns:a16="http://schemas.microsoft.com/office/drawing/2014/main" id="{AFA39C3F-E5A3-4EDE-BCF4-BAF8C885783F}"/>
              </a:ext>
            </a:extLst>
          </p:cNvPr>
          <p:cNvPicPr>
            <a:picLocks noChangeAspect="1"/>
          </p:cNvPicPr>
          <p:nvPr/>
        </p:nvPicPr>
        <p:blipFill>
          <a:blip r:embed="rId3"/>
          <a:stretch>
            <a:fillRect/>
          </a:stretch>
        </p:blipFill>
        <p:spPr>
          <a:xfrm>
            <a:off x="9620250" y="0"/>
            <a:ext cx="2571750" cy="2571750"/>
          </a:xfrm>
          <a:prstGeom prst="rect">
            <a:avLst/>
          </a:prstGeom>
        </p:spPr>
      </p:pic>
      <p:sp>
        <p:nvSpPr>
          <p:cNvPr id="24" name="Rectangle 23">
            <a:extLst>
              <a:ext uri="{FF2B5EF4-FFF2-40B4-BE49-F238E27FC236}">
                <a16:creationId xmlns:a16="http://schemas.microsoft.com/office/drawing/2014/main" id="{01E4C307-7F91-4993-AA80-FE5ADCA61B23}"/>
              </a:ext>
            </a:extLst>
          </p:cNvPr>
          <p:cNvSpPr/>
          <p:nvPr/>
        </p:nvSpPr>
        <p:spPr>
          <a:xfrm>
            <a:off x="9306838" y="3695178"/>
            <a:ext cx="2453162" cy="137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a:blip r:embed="rId2"/>
          <a:srcRect/>
          <a:stretch/>
        </p:blipFill>
        <p:spPr>
          <a:xfrm>
            <a:off x="2206474" y="2931090"/>
            <a:ext cx="7779052" cy="3350712"/>
          </a:xfrm>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00833" y="100209"/>
            <a:ext cx="5503167" cy="1640909"/>
          </a:xfrm>
        </p:spPr>
        <p:txBody>
          <a:bodyPr/>
          <a:lstStyle/>
          <a:p>
            <a:pPr marL="0" indent="0">
              <a:buNone/>
            </a:pPr>
            <a:r>
              <a:rPr lang="en-US" sz="2800" b="1" dirty="0"/>
              <a:t>Asynchronous  Programming</a:t>
            </a:r>
          </a:p>
          <a:p>
            <a:pPr marL="0" indent="0" algn="just">
              <a:buNone/>
            </a:pPr>
            <a:r>
              <a:rPr lang="en-US" dirty="0"/>
              <a:t>In Asynchronous programming, your code can take advantage of multiple threads and run different task concurrently. In the figure below, All four task are running on different threads with at the same time.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r>
              <a:rPr lang="en-US" dirty="0"/>
              <a:t>2</a:t>
            </a:r>
          </a:p>
        </p:txBody>
      </p:sp>
      <p:sp>
        <p:nvSpPr>
          <p:cNvPr id="12" name="Rectangle 11">
            <a:extLst>
              <a:ext uri="{FF2B5EF4-FFF2-40B4-BE49-F238E27FC236}">
                <a16:creationId xmlns:a16="http://schemas.microsoft.com/office/drawing/2014/main" id="{767A4191-3998-4B6D-8C40-DF81A01E7AEA}"/>
              </a:ext>
            </a:extLst>
          </p:cNvPr>
          <p:cNvSpPr/>
          <p:nvPr/>
        </p:nvSpPr>
        <p:spPr>
          <a:xfrm>
            <a:off x="0" y="6371350"/>
            <a:ext cx="11759999" cy="486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close up of a logo&#10;&#10;Description automatically generated">
            <a:extLst>
              <a:ext uri="{FF2B5EF4-FFF2-40B4-BE49-F238E27FC236}">
                <a16:creationId xmlns:a16="http://schemas.microsoft.com/office/drawing/2014/main" id="{B40C83ED-1F0C-4BD5-85A6-2976BE948069}"/>
              </a:ext>
            </a:extLst>
          </p:cNvPr>
          <p:cNvPicPr>
            <a:picLocks noChangeAspect="1"/>
          </p:cNvPicPr>
          <p:nvPr/>
        </p:nvPicPr>
        <p:blipFill>
          <a:blip r:embed="rId3"/>
          <a:stretch>
            <a:fillRect/>
          </a:stretch>
        </p:blipFill>
        <p:spPr>
          <a:xfrm>
            <a:off x="9624166" y="0"/>
            <a:ext cx="2567833" cy="2567833"/>
          </a:xfrm>
          <a:prstGeom prst="rect">
            <a:avLst/>
          </a:prstGeom>
        </p:spPr>
      </p:pic>
      <p:sp>
        <p:nvSpPr>
          <p:cNvPr id="23" name="Rectangle 22">
            <a:extLst>
              <a:ext uri="{FF2B5EF4-FFF2-40B4-BE49-F238E27FC236}">
                <a16:creationId xmlns:a16="http://schemas.microsoft.com/office/drawing/2014/main" id="{E04F4F59-32D8-49B4-B670-49F8A1E81BF7}"/>
              </a:ext>
            </a:extLst>
          </p:cNvPr>
          <p:cNvSpPr/>
          <p:nvPr/>
        </p:nvSpPr>
        <p:spPr>
          <a:xfrm>
            <a:off x="9985526" y="3645074"/>
            <a:ext cx="1774473" cy="20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C902795-542D-401C-9F38-AC373D6960A3}"/>
              </a:ext>
            </a:extLst>
          </p:cNvPr>
          <p:cNvPicPr>
            <a:picLocks noGrp="1" noChangeAspect="1"/>
          </p:cNvPicPr>
          <p:nvPr>
            <p:ph type="pic" sz="quarter" idx="10"/>
          </p:nvPr>
        </p:nvPicPr>
        <p:blipFill>
          <a:blip r:embed="rId2"/>
          <a:srcRect/>
          <a:stretch/>
        </p:blipFill>
        <p:spPr>
          <a:xfrm>
            <a:off x="225468" y="1348192"/>
            <a:ext cx="5729788" cy="4575953"/>
          </a:xfrm>
        </p:spPr>
      </p:pic>
      <p:sp>
        <p:nvSpPr>
          <p:cNvPr id="4" name="Text Placeholder 3">
            <a:extLst>
              <a:ext uri="{FF2B5EF4-FFF2-40B4-BE49-F238E27FC236}">
                <a16:creationId xmlns:a16="http://schemas.microsoft.com/office/drawing/2014/main" id="{9EDF51D9-64DB-4491-96D8-02E20B2333A3}"/>
              </a:ext>
            </a:extLst>
          </p:cNvPr>
          <p:cNvSpPr>
            <a:spLocks noGrp="1"/>
          </p:cNvSpPr>
          <p:nvPr>
            <p:ph type="body" sz="quarter" idx="13"/>
          </p:nvPr>
        </p:nvSpPr>
        <p:spPr>
          <a:xfrm>
            <a:off x="402336" y="225083"/>
            <a:ext cx="3858018" cy="366158"/>
          </a:xfrm>
          <a:solidFill>
            <a:schemeClr val="bg1">
              <a:alpha val="80000"/>
            </a:schemeClr>
          </a:solidFill>
        </p:spPr>
        <p:txBody>
          <a:bodyPr lIns="0" tIns="0" rIns="0" bIns="0"/>
          <a:lstStyle/>
          <a:p>
            <a:r>
              <a:rPr lang="en-US" sz="2800" b="1" dirty="0">
                <a:solidFill>
                  <a:schemeClr val="tx1">
                    <a:lumMod val="75000"/>
                    <a:lumOff val="25000"/>
                  </a:schemeClr>
                </a:solidFill>
              </a:rPr>
              <a:t>Synchronous  Example</a:t>
            </a:r>
          </a:p>
          <a:p>
            <a:endParaRPr lang="en-US" dirty="0"/>
          </a:p>
        </p:txBody>
      </p:sp>
      <p:sp>
        <p:nvSpPr>
          <p:cNvPr id="5" name="Footer Placeholder 4">
            <a:extLst>
              <a:ext uri="{FF2B5EF4-FFF2-40B4-BE49-F238E27FC236}">
                <a16:creationId xmlns:a16="http://schemas.microsoft.com/office/drawing/2014/main" id="{4E202999-9913-4068-9473-FF8644C2F669}"/>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55CE67C-F823-4E1F-A13E-071FA098BF54}"/>
              </a:ext>
            </a:extLst>
          </p:cNvPr>
          <p:cNvSpPr>
            <a:spLocks noGrp="1"/>
          </p:cNvSpPr>
          <p:nvPr>
            <p:ph type="sldNum" sz="quarter" idx="12"/>
          </p:nvPr>
        </p:nvSpPr>
        <p:spPr/>
        <p:txBody>
          <a:bodyPr/>
          <a:lstStyle/>
          <a:p>
            <a:r>
              <a:rPr lang="en-US" dirty="0"/>
              <a:t>3</a:t>
            </a:r>
            <a:endParaRPr lang="en-US" noProof="0" dirty="0"/>
          </a:p>
        </p:txBody>
      </p:sp>
      <p:sp>
        <p:nvSpPr>
          <p:cNvPr id="7" name="Rectangle 6">
            <a:extLst>
              <a:ext uri="{FF2B5EF4-FFF2-40B4-BE49-F238E27FC236}">
                <a16:creationId xmlns:a16="http://schemas.microsoft.com/office/drawing/2014/main" id="{99ED6BF0-1487-466D-BDAC-770BDE0368F2}"/>
              </a:ext>
            </a:extLst>
          </p:cNvPr>
          <p:cNvSpPr/>
          <p:nvPr/>
        </p:nvSpPr>
        <p:spPr>
          <a:xfrm>
            <a:off x="0" y="6371351"/>
            <a:ext cx="11760000" cy="486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7087806C-2744-4297-8FF5-17A74DC39864}"/>
              </a:ext>
            </a:extLst>
          </p:cNvPr>
          <p:cNvPicPr>
            <a:picLocks noChangeAspect="1"/>
          </p:cNvPicPr>
          <p:nvPr/>
        </p:nvPicPr>
        <p:blipFill>
          <a:blip r:embed="rId3"/>
          <a:stretch>
            <a:fillRect/>
          </a:stretch>
        </p:blipFill>
        <p:spPr>
          <a:xfrm>
            <a:off x="9620250" y="0"/>
            <a:ext cx="2571750" cy="2571750"/>
          </a:xfrm>
          <a:prstGeom prst="rect">
            <a:avLst/>
          </a:prstGeom>
        </p:spPr>
      </p:pic>
      <p:sp>
        <p:nvSpPr>
          <p:cNvPr id="15" name="Rectangle: Rounded Corners 14">
            <a:extLst>
              <a:ext uri="{FF2B5EF4-FFF2-40B4-BE49-F238E27FC236}">
                <a16:creationId xmlns:a16="http://schemas.microsoft.com/office/drawing/2014/main" id="{B8792B0D-1343-4D2F-AA86-B278FC94BBC7}"/>
              </a:ext>
            </a:extLst>
          </p:cNvPr>
          <p:cNvSpPr/>
          <p:nvPr/>
        </p:nvSpPr>
        <p:spPr>
          <a:xfrm>
            <a:off x="5880000" y="2940394"/>
            <a:ext cx="6236744" cy="3402683"/>
          </a:xfrm>
          <a:prstGeom prst="round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8A25A15-CF9F-416F-977C-FC8590F756DD}"/>
              </a:ext>
            </a:extLst>
          </p:cNvPr>
          <p:cNvSpPr/>
          <p:nvPr/>
        </p:nvSpPr>
        <p:spPr>
          <a:xfrm>
            <a:off x="0" y="5185775"/>
            <a:ext cx="225467"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5C093DD-A294-4904-9482-06A1A7400108}"/>
              </a:ext>
            </a:extLst>
          </p:cNvPr>
          <p:cNvSpPr txBox="1"/>
          <p:nvPr/>
        </p:nvSpPr>
        <p:spPr>
          <a:xfrm>
            <a:off x="6303507" y="3198540"/>
            <a:ext cx="1484246" cy="369332"/>
          </a:xfrm>
          <a:prstGeom prst="rect">
            <a:avLst/>
          </a:prstGeom>
          <a:noFill/>
        </p:spPr>
        <p:txBody>
          <a:bodyPr wrap="square" rtlCol="0">
            <a:spAutoFit/>
          </a:bodyPr>
          <a:lstStyle/>
          <a:p>
            <a:r>
              <a:rPr lang="en-US" b="1" dirty="0"/>
              <a:t>Output</a:t>
            </a:r>
          </a:p>
        </p:txBody>
      </p:sp>
      <p:pic>
        <p:nvPicPr>
          <p:cNvPr id="20" name="Picture 19" descr="A screenshot of a cell phone&#10;&#10;Description automatically generated">
            <a:extLst>
              <a:ext uri="{FF2B5EF4-FFF2-40B4-BE49-F238E27FC236}">
                <a16:creationId xmlns:a16="http://schemas.microsoft.com/office/drawing/2014/main" id="{DFDB227D-E3C9-4CFE-8B49-CA3C62F21AF0}"/>
              </a:ext>
            </a:extLst>
          </p:cNvPr>
          <p:cNvPicPr>
            <a:picLocks noChangeAspect="1"/>
          </p:cNvPicPr>
          <p:nvPr/>
        </p:nvPicPr>
        <p:blipFill>
          <a:blip r:embed="rId4"/>
          <a:stretch>
            <a:fillRect/>
          </a:stretch>
        </p:blipFill>
        <p:spPr>
          <a:xfrm>
            <a:off x="6416002" y="3606809"/>
            <a:ext cx="1838582" cy="628738"/>
          </a:xfrm>
          <a:prstGeom prst="rect">
            <a:avLst/>
          </a:prstGeom>
        </p:spPr>
      </p:pic>
    </p:spTree>
    <p:extLst>
      <p:ext uri="{BB962C8B-B14F-4D97-AF65-F5344CB8AC3E}">
        <p14:creationId xmlns:p14="http://schemas.microsoft.com/office/powerpoint/2010/main" val="66471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C902795-542D-401C-9F38-AC373D6960A3}"/>
              </a:ext>
            </a:extLst>
          </p:cNvPr>
          <p:cNvPicPr>
            <a:picLocks noGrp="1" noChangeAspect="1"/>
          </p:cNvPicPr>
          <p:nvPr>
            <p:ph type="pic" sz="quarter" idx="10"/>
          </p:nvPr>
        </p:nvPicPr>
        <p:blipFill>
          <a:blip r:embed="rId2"/>
          <a:srcRect/>
          <a:stretch/>
        </p:blipFill>
        <p:spPr>
          <a:xfrm>
            <a:off x="225467" y="1277766"/>
            <a:ext cx="5172344" cy="4575953"/>
          </a:xfrm>
        </p:spPr>
      </p:pic>
      <p:sp>
        <p:nvSpPr>
          <p:cNvPr id="4" name="Text Placeholder 3">
            <a:extLst>
              <a:ext uri="{FF2B5EF4-FFF2-40B4-BE49-F238E27FC236}">
                <a16:creationId xmlns:a16="http://schemas.microsoft.com/office/drawing/2014/main" id="{9EDF51D9-64DB-4491-96D8-02E20B2333A3}"/>
              </a:ext>
            </a:extLst>
          </p:cNvPr>
          <p:cNvSpPr>
            <a:spLocks noGrp="1"/>
          </p:cNvSpPr>
          <p:nvPr>
            <p:ph type="body" sz="quarter" idx="13"/>
          </p:nvPr>
        </p:nvSpPr>
        <p:spPr>
          <a:xfrm>
            <a:off x="402336" y="225083"/>
            <a:ext cx="3858018" cy="366158"/>
          </a:xfrm>
          <a:solidFill>
            <a:schemeClr val="bg1">
              <a:alpha val="80000"/>
            </a:schemeClr>
          </a:solidFill>
        </p:spPr>
        <p:txBody>
          <a:bodyPr lIns="0" tIns="0" rIns="0" bIns="0"/>
          <a:lstStyle/>
          <a:p>
            <a:r>
              <a:rPr lang="en-US" sz="2800" b="1" dirty="0">
                <a:solidFill>
                  <a:schemeClr val="tx1">
                    <a:lumMod val="75000"/>
                    <a:lumOff val="25000"/>
                  </a:schemeClr>
                </a:solidFill>
              </a:rPr>
              <a:t>Asynchronous  Example 1</a:t>
            </a:r>
          </a:p>
          <a:p>
            <a:endParaRPr lang="en-US" dirty="0"/>
          </a:p>
        </p:txBody>
      </p:sp>
      <p:sp>
        <p:nvSpPr>
          <p:cNvPr id="5" name="Footer Placeholder 4">
            <a:extLst>
              <a:ext uri="{FF2B5EF4-FFF2-40B4-BE49-F238E27FC236}">
                <a16:creationId xmlns:a16="http://schemas.microsoft.com/office/drawing/2014/main" id="{4E202999-9913-4068-9473-FF8644C2F669}"/>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55CE67C-F823-4E1F-A13E-071FA098BF54}"/>
              </a:ext>
            </a:extLst>
          </p:cNvPr>
          <p:cNvSpPr>
            <a:spLocks noGrp="1"/>
          </p:cNvSpPr>
          <p:nvPr>
            <p:ph type="sldNum" sz="quarter" idx="12"/>
          </p:nvPr>
        </p:nvSpPr>
        <p:spPr/>
        <p:txBody>
          <a:bodyPr/>
          <a:lstStyle/>
          <a:p>
            <a:r>
              <a:rPr lang="en-US" noProof="0" dirty="0"/>
              <a:t>4</a:t>
            </a:r>
          </a:p>
        </p:txBody>
      </p:sp>
      <p:sp>
        <p:nvSpPr>
          <p:cNvPr id="7" name="Rectangle 6">
            <a:extLst>
              <a:ext uri="{FF2B5EF4-FFF2-40B4-BE49-F238E27FC236}">
                <a16:creationId xmlns:a16="http://schemas.microsoft.com/office/drawing/2014/main" id="{99ED6BF0-1487-466D-BDAC-770BDE0368F2}"/>
              </a:ext>
            </a:extLst>
          </p:cNvPr>
          <p:cNvSpPr/>
          <p:nvPr/>
        </p:nvSpPr>
        <p:spPr>
          <a:xfrm>
            <a:off x="0" y="6371351"/>
            <a:ext cx="11760000" cy="486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7087806C-2744-4297-8FF5-17A74DC39864}"/>
              </a:ext>
            </a:extLst>
          </p:cNvPr>
          <p:cNvPicPr>
            <a:picLocks noChangeAspect="1"/>
          </p:cNvPicPr>
          <p:nvPr/>
        </p:nvPicPr>
        <p:blipFill>
          <a:blip r:embed="rId3"/>
          <a:stretch>
            <a:fillRect/>
          </a:stretch>
        </p:blipFill>
        <p:spPr>
          <a:xfrm>
            <a:off x="9620250" y="0"/>
            <a:ext cx="2571750" cy="2571750"/>
          </a:xfrm>
          <a:prstGeom prst="rect">
            <a:avLst/>
          </a:prstGeom>
        </p:spPr>
      </p:pic>
      <p:sp>
        <p:nvSpPr>
          <p:cNvPr id="15" name="Rectangle: Rounded Corners 14">
            <a:extLst>
              <a:ext uri="{FF2B5EF4-FFF2-40B4-BE49-F238E27FC236}">
                <a16:creationId xmlns:a16="http://schemas.microsoft.com/office/drawing/2014/main" id="{B8792B0D-1343-4D2F-AA86-B278FC94BBC7}"/>
              </a:ext>
            </a:extLst>
          </p:cNvPr>
          <p:cNvSpPr/>
          <p:nvPr/>
        </p:nvSpPr>
        <p:spPr>
          <a:xfrm>
            <a:off x="5880000" y="2940394"/>
            <a:ext cx="6236744" cy="3402683"/>
          </a:xfrm>
          <a:prstGeom prst="round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8A25A15-CF9F-416F-977C-FC8590F756DD}"/>
              </a:ext>
            </a:extLst>
          </p:cNvPr>
          <p:cNvSpPr/>
          <p:nvPr/>
        </p:nvSpPr>
        <p:spPr>
          <a:xfrm>
            <a:off x="0" y="5185775"/>
            <a:ext cx="225467"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5C093DD-A294-4904-9482-06A1A7400108}"/>
              </a:ext>
            </a:extLst>
          </p:cNvPr>
          <p:cNvSpPr txBox="1"/>
          <p:nvPr/>
        </p:nvSpPr>
        <p:spPr>
          <a:xfrm>
            <a:off x="6303507" y="3198540"/>
            <a:ext cx="1484246" cy="369332"/>
          </a:xfrm>
          <a:prstGeom prst="rect">
            <a:avLst/>
          </a:prstGeom>
          <a:noFill/>
        </p:spPr>
        <p:txBody>
          <a:bodyPr wrap="square" rtlCol="0">
            <a:spAutoFit/>
          </a:bodyPr>
          <a:lstStyle/>
          <a:p>
            <a:r>
              <a:rPr lang="en-US" b="1" dirty="0"/>
              <a:t>Output</a:t>
            </a:r>
          </a:p>
        </p:txBody>
      </p:sp>
      <p:pic>
        <p:nvPicPr>
          <p:cNvPr id="20" name="Picture 19">
            <a:extLst>
              <a:ext uri="{FF2B5EF4-FFF2-40B4-BE49-F238E27FC236}">
                <a16:creationId xmlns:a16="http://schemas.microsoft.com/office/drawing/2014/main" id="{DFDB227D-E3C9-4CFE-8B49-CA3C62F21AF0}"/>
              </a:ext>
            </a:extLst>
          </p:cNvPr>
          <p:cNvPicPr>
            <a:picLocks noChangeAspect="1"/>
          </p:cNvPicPr>
          <p:nvPr/>
        </p:nvPicPr>
        <p:blipFill>
          <a:blip r:embed="rId4"/>
          <a:srcRect/>
          <a:stretch/>
        </p:blipFill>
        <p:spPr>
          <a:xfrm>
            <a:off x="6416002" y="3654901"/>
            <a:ext cx="1838582" cy="532554"/>
          </a:xfrm>
          <a:prstGeom prst="rect">
            <a:avLst/>
          </a:prstGeom>
        </p:spPr>
      </p:pic>
    </p:spTree>
    <p:extLst>
      <p:ext uri="{BB962C8B-B14F-4D97-AF65-F5344CB8AC3E}">
        <p14:creationId xmlns:p14="http://schemas.microsoft.com/office/powerpoint/2010/main" val="116800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C902795-542D-401C-9F38-AC373D6960A3}"/>
              </a:ext>
            </a:extLst>
          </p:cNvPr>
          <p:cNvPicPr>
            <a:picLocks noGrp="1" noChangeAspect="1"/>
          </p:cNvPicPr>
          <p:nvPr>
            <p:ph type="pic" sz="quarter" idx="10"/>
          </p:nvPr>
        </p:nvPicPr>
        <p:blipFill>
          <a:blip r:embed="rId2"/>
          <a:srcRect/>
          <a:stretch/>
        </p:blipFill>
        <p:spPr>
          <a:xfrm>
            <a:off x="170496" y="1285875"/>
            <a:ext cx="6091381" cy="4683421"/>
          </a:xfrm>
        </p:spPr>
      </p:pic>
      <p:sp>
        <p:nvSpPr>
          <p:cNvPr id="4" name="Text Placeholder 3">
            <a:extLst>
              <a:ext uri="{FF2B5EF4-FFF2-40B4-BE49-F238E27FC236}">
                <a16:creationId xmlns:a16="http://schemas.microsoft.com/office/drawing/2014/main" id="{9EDF51D9-64DB-4491-96D8-02E20B2333A3}"/>
              </a:ext>
            </a:extLst>
          </p:cNvPr>
          <p:cNvSpPr>
            <a:spLocks noGrp="1"/>
          </p:cNvSpPr>
          <p:nvPr>
            <p:ph type="body" sz="quarter" idx="13"/>
          </p:nvPr>
        </p:nvSpPr>
        <p:spPr>
          <a:xfrm>
            <a:off x="402335" y="225083"/>
            <a:ext cx="3906617" cy="366158"/>
          </a:xfrm>
          <a:solidFill>
            <a:schemeClr val="bg1">
              <a:alpha val="80000"/>
            </a:schemeClr>
          </a:solidFill>
        </p:spPr>
        <p:txBody>
          <a:bodyPr lIns="0" tIns="0" rIns="0" bIns="0"/>
          <a:lstStyle/>
          <a:p>
            <a:r>
              <a:rPr lang="en-US" sz="2800" b="1" dirty="0">
                <a:solidFill>
                  <a:schemeClr val="tx1">
                    <a:lumMod val="75000"/>
                    <a:lumOff val="25000"/>
                  </a:schemeClr>
                </a:solidFill>
              </a:rPr>
              <a:t>Asynchronous  Example 2</a:t>
            </a:r>
          </a:p>
          <a:p>
            <a:endParaRPr lang="en-US" dirty="0"/>
          </a:p>
        </p:txBody>
      </p:sp>
      <p:sp>
        <p:nvSpPr>
          <p:cNvPr id="5" name="Footer Placeholder 4">
            <a:extLst>
              <a:ext uri="{FF2B5EF4-FFF2-40B4-BE49-F238E27FC236}">
                <a16:creationId xmlns:a16="http://schemas.microsoft.com/office/drawing/2014/main" id="{4E202999-9913-4068-9473-FF8644C2F669}"/>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55CE67C-F823-4E1F-A13E-071FA098BF54}"/>
              </a:ext>
            </a:extLst>
          </p:cNvPr>
          <p:cNvSpPr>
            <a:spLocks noGrp="1"/>
          </p:cNvSpPr>
          <p:nvPr>
            <p:ph type="sldNum" sz="quarter" idx="12"/>
          </p:nvPr>
        </p:nvSpPr>
        <p:spPr/>
        <p:txBody>
          <a:bodyPr/>
          <a:lstStyle/>
          <a:p>
            <a:r>
              <a:rPr lang="en-US" dirty="0"/>
              <a:t>5</a:t>
            </a:r>
            <a:endParaRPr lang="en-US" noProof="0" dirty="0"/>
          </a:p>
        </p:txBody>
      </p:sp>
      <p:sp>
        <p:nvSpPr>
          <p:cNvPr id="7" name="Rectangle 6">
            <a:extLst>
              <a:ext uri="{FF2B5EF4-FFF2-40B4-BE49-F238E27FC236}">
                <a16:creationId xmlns:a16="http://schemas.microsoft.com/office/drawing/2014/main" id="{99ED6BF0-1487-466D-BDAC-770BDE0368F2}"/>
              </a:ext>
            </a:extLst>
          </p:cNvPr>
          <p:cNvSpPr/>
          <p:nvPr/>
        </p:nvSpPr>
        <p:spPr>
          <a:xfrm>
            <a:off x="0" y="6371351"/>
            <a:ext cx="11760000" cy="486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7087806C-2744-4297-8FF5-17A74DC39864}"/>
              </a:ext>
            </a:extLst>
          </p:cNvPr>
          <p:cNvPicPr>
            <a:picLocks noChangeAspect="1"/>
          </p:cNvPicPr>
          <p:nvPr/>
        </p:nvPicPr>
        <p:blipFill>
          <a:blip r:embed="rId3"/>
          <a:stretch>
            <a:fillRect/>
          </a:stretch>
        </p:blipFill>
        <p:spPr>
          <a:xfrm>
            <a:off x="9620250" y="0"/>
            <a:ext cx="2571750" cy="2571750"/>
          </a:xfrm>
          <a:prstGeom prst="rect">
            <a:avLst/>
          </a:prstGeom>
        </p:spPr>
      </p:pic>
      <p:sp>
        <p:nvSpPr>
          <p:cNvPr id="15" name="Rectangle: Rounded Corners 14">
            <a:extLst>
              <a:ext uri="{FF2B5EF4-FFF2-40B4-BE49-F238E27FC236}">
                <a16:creationId xmlns:a16="http://schemas.microsoft.com/office/drawing/2014/main" id="{B8792B0D-1343-4D2F-AA86-B278FC94BBC7}"/>
              </a:ext>
            </a:extLst>
          </p:cNvPr>
          <p:cNvSpPr/>
          <p:nvPr/>
        </p:nvSpPr>
        <p:spPr>
          <a:xfrm>
            <a:off x="5880000" y="2940394"/>
            <a:ext cx="6236744" cy="3402683"/>
          </a:xfrm>
          <a:prstGeom prst="round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8A25A15-CF9F-416F-977C-FC8590F756DD}"/>
              </a:ext>
            </a:extLst>
          </p:cNvPr>
          <p:cNvSpPr/>
          <p:nvPr/>
        </p:nvSpPr>
        <p:spPr>
          <a:xfrm>
            <a:off x="0" y="5185775"/>
            <a:ext cx="225467"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5C093DD-A294-4904-9482-06A1A7400108}"/>
              </a:ext>
            </a:extLst>
          </p:cNvPr>
          <p:cNvSpPr txBox="1"/>
          <p:nvPr/>
        </p:nvSpPr>
        <p:spPr>
          <a:xfrm>
            <a:off x="6303507" y="3198540"/>
            <a:ext cx="1484246" cy="369332"/>
          </a:xfrm>
          <a:prstGeom prst="rect">
            <a:avLst/>
          </a:prstGeom>
          <a:noFill/>
        </p:spPr>
        <p:txBody>
          <a:bodyPr wrap="square" rtlCol="0">
            <a:spAutoFit/>
          </a:bodyPr>
          <a:lstStyle/>
          <a:p>
            <a:r>
              <a:rPr lang="en-US" b="1" dirty="0"/>
              <a:t>Output</a:t>
            </a:r>
          </a:p>
        </p:txBody>
      </p:sp>
      <p:pic>
        <p:nvPicPr>
          <p:cNvPr id="10" name="Picture 9" descr="A screenshot of a cell phone&#10;&#10;Description automatically generated">
            <a:extLst>
              <a:ext uri="{FF2B5EF4-FFF2-40B4-BE49-F238E27FC236}">
                <a16:creationId xmlns:a16="http://schemas.microsoft.com/office/drawing/2014/main" id="{6B52C85E-83FC-4CB5-9F08-FB37C8C81D59}"/>
              </a:ext>
            </a:extLst>
          </p:cNvPr>
          <p:cNvPicPr>
            <a:picLocks noChangeAspect="1"/>
          </p:cNvPicPr>
          <p:nvPr/>
        </p:nvPicPr>
        <p:blipFill>
          <a:blip r:embed="rId4"/>
          <a:stretch>
            <a:fillRect/>
          </a:stretch>
        </p:blipFill>
        <p:spPr>
          <a:xfrm>
            <a:off x="6420724" y="3725037"/>
            <a:ext cx="2734057" cy="62873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1078038-5BE1-4673-8E71-3511D31D576A}"/>
              </a:ext>
            </a:extLst>
          </p:cNvPr>
          <p:cNvPicPr>
            <a:picLocks noChangeAspect="1"/>
          </p:cNvPicPr>
          <p:nvPr/>
        </p:nvPicPr>
        <p:blipFill>
          <a:blip r:embed="rId5"/>
          <a:stretch>
            <a:fillRect/>
          </a:stretch>
        </p:blipFill>
        <p:spPr>
          <a:xfrm>
            <a:off x="6420724" y="5065143"/>
            <a:ext cx="2429214" cy="647790"/>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D6D77E5E-7D51-4A5E-B199-6344EA81A34E}"/>
              </a:ext>
            </a:extLst>
          </p:cNvPr>
          <p:cNvPicPr>
            <a:picLocks noChangeAspect="1"/>
          </p:cNvPicPr>
          <p:nvPr/>
        </p:nvPicPr>
        <p:blipFill>
          <a:blip r:embed="rId6"/>
          <a:stretch>
            <a:fillRect/>
          </a:stretch>
        </p:blipFill>
        <p:spPr>
          <a:xfrm>
            <a:off x="9460354" y="3717809"/>
            <a:ext cx="2152950" cy="666843"/>
          </a:xfrm>
          <a:prstGeom prst="rect">
            <a:avLst/>
          </a:prstGeom>
        </p:spPr>
      </p:pic>
    </p:spTree>
    <p:extLst>
      <p:ext uri="{BB962C8B-B14F-4D97-AF65-F5344CB8AC3E}">
        <p14:creationId xmlns:p14="http://schemas.microsoft.com/office/powerpoint/2010/main" val="417765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C902795-542D-401C-9F38-AC373D6960A3}"/>
              </a:ext>
            </a:extLst>
          </p:cNvPr>
          <p:cNvPicPr>
            <a:picLocks noGrp="1" noChangeAspect="1"/>
          </p:cNvPicPr>
          <p:nvPr>
            <p:ph type="pic" sz="quarter" idx="10"/>
          </p:nvPr>
        </p:nvPicPr>
        <p:blipFill>
          <a:blip r:embed="rId2"/>
          <a:srcRect/>
          <a:stretch/>
        </p:blipFill>
        <p:spPr>
          <a:xfrm>
            <a:off x="3034091" y="2521010"/>
            <a:ext cx="5691818" cy="3727223"/>
          </a:xfrm>
        </p:spPr>
      </p:pic>
      <p:sp>
        <p:nvSpPr>
          <p:cNvPr id="4" name="Text Placeholder 3">
            <a:extLst>
              <a:ext uri="{FF2B5EF4-FFF2-40B4-BE49-F238E27FC236}">
                <a16:creationId xmlns:a16="http://schemas.microsoft.com/office/drawing/2014/main" id="{9EDF51D9-64DB-4491-96D8-02E20B2333A3}"/>
              </a:ext>
            </a:extLst>
          </p:cNvPr>
          <p:cNvSpPr>
            <a:spLocks noGrp="1"/>
          </p:cNvSpPr>
          <p:nvPr>
            <p:ph type="body" sz="quarter" idx="13"/>
          </p:nvPr>
        </p:nvSpPr>
        <p:spPr>
          <a:xfrm>
            <a:off x="402335" y="225082"/>
            <a:ext cx="4332503" cy="1578666"/>
          </a:xfrm>
          <a:solidFill>
            <a:schemeClr val="bg1">
              <a:alpha val="80000"/>
            </a:schemeClr>
          </a:solidFill>
        </p:spPr>
        <p:txBody>
          <a:bodyPr lIns="0" tIns="0" rIns="0" bIns="0"/>
          <a:lstStyle/>
          <a:p>
            <a:r>
              <a:rPr lang="en-US" sz="2800" b="1" dirty="0">
                <a:solidFill>
                  <a:schemeClr val="tx1">
                    <a:lumMod val="75000"/>
                    <a:lumOff val="25000"/>
                  </a:schemeClr>
                </a:solidFill>
              </a:rPr>
              <a:t>Mutex / Lock</a:t>
            </a:r>
          </a:p>
          <a:p>
            <a:pPr algn="just"/>
            <a:r>
              <a:rPr lang="en-US" dirty="0">
                <a:solidFill>
                  <a:schemeClr val="tx1">
                    <a:lumMod val="75000"/>
                    <a:lumOff val="25000"/>
                  </a:schemeClr>
                </a:solidFill>
              </a:rPr>
              <a:t>A mutex or lock is a mechanism that locks resources where there are multiple threads trying to use the same resource. Only one thread can use the resource at a time.</a:t>
            </a:r>
          </a:p>
          <a:p>
            <a:endParaRPr lang="en-US" dirty="0"/>
          </a:p>
        </p:txBody>
      </p:sp>
      <p:sp>
        <p:nvSpPr>
          <p:cNvPr id="5" name="Footer Placeholder 4">
            <a:extLst>
              <a:ext uri="{FF2B5EF4-FFF2-40B4-BE49-F238E27FC236}">
                <a16:creationId xmlns:a16="http://schemas.microsoft.com/office/drawing/2014/main" id="{4E202999-9913-4068-9473-FF8644C2F669}"/>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55CE67C-F823-4E1F-A13E-071FA098BF54}"/>
              </a:ext>
            </a:extLst>
          </p:cNvPr>
          <p:cNvSpPr>
            <a:spLocks noGrp="1"/>
          </p:cNvSpPr>
          <p:nvPr>
            <p:ph type="sldNum" sz="quarter" idx="12"/>
          </p:nvPr>
        </p:nvSpPr>
        <p:spPr/>
        <p:txBody>
          <a:bodyPr/>
          <a:lstStyle/>
          <a:p>
            <a:r>
              <a:rPr lang="en-US" dirty="0"/>
              <a:t>6</a:t>
            </a:r>
            <a:endParaRPr lang="en-US" noProof="0" dirty="0"/>
          </a:p>
        </p:txBody>
      </p:sp>
      <p:sp>
        <p:nvSpPr>
          <p:cNvPr id="7" name="Rectangle 6">
            <a:extLst>
              <a:ext uri="{FF2B5EF4-FFF2-40B4-BE49-F238E27FC236}">
                <a16:creationId xmlns:a16="http://schemas.microsoft.com/office/drawing/2014/main" id="{99ED6BF0-1487-466D-BDAC-770BDE0368F2}"/>
              </a:ext>
            </a:extLst>
          </p:cNvPr>
          <p:cNvSpPr/>
          <p:nvPr/>
        </p:nvSpPr>
        <p:spPr>
          <a:xfrm>
            <a:off x="0" y="6371351"/>
            <a:ext cx="11760000" cy="486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7087806C-2744-4297-8FF5-17A74DC39864}"/>
              </a:ext>
            </a:extLst>
          </p:cNvPr>
          <p:cNvPicPr>
            <a:picLocks noChangeAspect="1"/>
          </p:cNvPicPr>
          <p:nvPr/>
        </p:nvPicPr>
        <p:blipFill>
          <a:blip r:embed="rId3"/>
          <a:stretch>
            <a:fillRect/>
          </a:stretch>
        </p:blipFill>
        <p:spPr>
          <a:xfrm>
            <a:off x="9620250" y="0"/>
            <a:ext cx="2571750" cy="2571750"/>
          </a:xfrm>
          <a:prstGeom prst="rect">
            <a:avLst/>
          </a:prstGeom>
        </p:spPr>
      </p:pic>
      <p:sp>
        <p:nvSpPr>
          <p:cNvPr id="16" name="Rectangle 15">
            <a:extLst>
              <a:ext uri="{FF2B5EF4-FFF2-40B4-BE49-F238E27FC236}">
                <a16:creationId xmlns:a16="http://schemas.microsoft.com/office/drawing/2014/main" id="{88A25A15-CF9F-416F-977C-FC8590F756DD}"/>
              </a:ext>
            </a:extLst>
          </p:cNvPr>
          <p:cNvSpPr/>
          <p:nvPr/>
        </p:nvSpPr>
        <p:spPr>
          <a:xfrm>
            <a:off x="0" y="5185775"/>
            <a:ext cx="225467"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3B2886C-7A2E-4149-A83C-D1D80ED7CBB1}"/>
              </a:ext>
            </a:extLst>
          </p:cNvPr>
          <p:cNvSpPr/>
          <p:nvPr/>
        </p:nvSpPr>
        <p:spPr>
          <a:xfrm>
            <a:off x="225467" y="5185775"/>
            <a:ext cx="2346283"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91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C902795-542D-401C-9F38-AC373D6960A3}"/>
              </a:ext>
            </a:extLst>
          </p:cNvPr>
          <p:cNvPicPr>
            <a:picLocks noGrp="1" noChangeAspect="1"/>
          </p:cNvPicPr>
          <p:nvPr>
            <p:ph type="pic" sz="quarter" idx="10"/>
          </p:nvPr>
        </p:nvPicPr>
        <p:blipFill>
          <a:blip r:embed="rId2"/>
          <a:srcRect/>
          <a:stretch/>
        </p:blipFill>
        <p:spPr>
          <a:xfrm>
            <a:off x="225467" y="798479"/>
            <a:ext cx="7133185" cy="5641341"/>
          </a:xfrm>
        </p:spPr>
      </p:pic>
      <p:sp>
        <p:nvSpPr>
          <p:cNvPr id="4" name="Text Placeholder 3">
            <a:extLst>
              <a:ext uri="{FF2B5EF4-FFF2-40B4-BE49-F238E27FC236}">
                <a16:creationId xmlns:a16="http://schemas.microsoft.com/office/drawing/2014/main" id="{9EDF51D9-64DB-4491-96D8-02E20B2333A3}"/>
              </a:ext>
            </a:extLst>
          </p:cNvPr>
          <p:cNvSpPr>
            <a:spLocks noGrp="1"/>
          </p:cNvSpPr>
          <p:nvPr>
            <p:ph type="body" sz="quarter" idx="13"/>
          </p:nvPr>
        </p:nvSpPr>
        <p:spPr>
          <a:xfrm>
            <a:off x="402335" y="225083"/>
            <a:ext cx="3906617" cy="366158"/>
          </a:xfrm>
          <a:solidFill>
            <a:schemeClr val="bg1">
              <a:alpha val="80000"/>
            </a:schemeClr>
          </a:solidFill>
        </p:spPr>
        <p:txBody>
          <a:bodyPr lIns="0" tIns="0" rIns="0" bIns="0"/>
          <a:lstStyle/>
          <a:p>
            <a:r>
              <a:rPr lang="en-US" sz="2800" b="1" dirty="0">
                <a:solidFill>
                  <a:schemeClr val="tx1">
                    <a:lumMod val="75000"/>
                    <a:lumOff val="25000"/>
                  </a:schemeClr>
                </a:solidFill>
              </a:rPr>
              <a:t>Asynchronous  Example 3</a:t>
            </a:r>
          </a:p>
          <a:p>
            <a:endParaRPr lang="en-US" dirty="0"/>
          </a:p>
        </p:txBody>
      </p:sp>
      <p:sp>
        <p:nvSpPr>
          <p:cNvPr id="5" name="Footer Placeholder 4">
            <a:extLst>
              <a:ext uri="{FF2B5EF4-FFF2-40B4-BE49-F238E27FC236}">
                <a16:creationId xmlns:a16="http://schemas.microsoft.com/office/drawing/2014/main" id="{4E202999-9913-4068-9473-FF8644C2F669}"/>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55CE67C-F823-4E1F-A13E-071FA098BF54}"/>
              </a:ext>
            </a:extLst>
          </p:cNvPr>
          <p:cNvSpPr>
            <a:spLocks noGrp="1"/>
          </p:cNvSpPr>
          <p:nvPr>
            <p:ph type="sldNum" sz="quarter" idx="12"/>
          </p:nvPr>
        </p:nvSpPr>
        <p:spPr/>
        <p:txBody>
          <a:bodyPr/>
          <a:lstStyle/>
          <a:p>
            <a:r>
              <a:rPr lang="en-US" dirty="0"/>
              <a:t>7</a:t>
            </a:r>
            <a:endParaRPr lang="en-US" noProof="0" dirty="0"/>
          </a:p>
        </p:txBody>
      </p:sp>
      <p:sp>
        <p:nvSpPr>
          <p:cNvPr id="7" name="Rectangle 6">
            <a:extLst>
              <a:ext uri="{FF2B5EF4-FFF2-40B4-BE49-F238E27FC236}">
                <a16:creationId xmlns:a16="http://schemas.microsoft.com/office/drawing/2014/main" id="{99ED6BF0-1487-466D-BDAC-770BDE0368F2}"/>
              </a:ext>
            </a:extLst>
          </p:cNvPr>
          <p:cNvSpPr/>
          <p:nvPr/>
        </p:nvSpPr>
        <p:spPr>
          <a:xfrm>
            <a:off x="0" y="6371351"/>
            <a:ext cx="11760000" cy="486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7087806C-2744-4297-8FF5-17A74DC39864}"/>
              </a:ext>
            </a:extLst>
          </p:cNvPr>
          <p:cNvPicPr>
            <a:picLocks noChangeAspect="1"/>
          </p:cNvPicPr>
          <p:nvPr/>
        </p:nvPicPr>
        <p:blipFill>
          <a:blip r:embed="rId3"/>
          <a:stretch>
            <a:fillRect/>
          </a:stretch>
        </p:blipFill>
        <p:spPr>
          <a:xfrm>
            <a:off x="9620250" y="0"/>
            <a:ext cx="2571750" cy="2571750"/>
          </a:xfrm>
          <a:prstGeom prst="rect">
            <a:avLst/>
          </a:prstGeom>
        </p:spPr>
      </p:pic>
      <p:sp>
        <p:nvSpPr>
          <p:cNvPr id="15" name="Rectangle: Rounded Corners 14">
            <a:extLst>
              <a:ext uri="{FF2B5EF4-FFF2-40B4-BE49-F238E27FC236}">
                <a16:creationId xmlns:a16="http://schemas.microsoft.com/office/drawing/2014/main" id="{B8792B0D-1343-4D2F-AA86-B278FC94BBC7}"/>
              </a:ext>
            </a:extLst>
          </p:cNvPr>
          <p:cNvSpPr/>
          <p:nvPr/>
        </p:nvSpPr>
        <p:spPr>
          <a:xfrm>
            <a:off x="5880000" y="2940394"/>
            <a:ext cx="6236744" cy="3402683"/>
          </a:xfrm>
          <a:prstGeom prst="round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8A25A15-CF9F-416F-977C-FC8590F756DD}"/>
              </a:ext>
            </a:extLst>
          </p:cNvPr>
          <p:cNvSpPr/>
          <p:nvPr/>
        </p:nvSpPr>
        <p:spPr>
          <a:xfrm>
            <a:off x="0" y="5185775"/>
            <a:ext cx="225467"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5C093DD-A294-4904-9482-06A1A7400108}"/>
              </a:ext>
            </a:extLst>
          </p:cNvPr>
          <p:cNvSpPr txBox="1"/>
          <p:nvPr/>
        </p:nvSpPr>
        <p:spPr>
          <a:xfrm>
            <a:off x="6303507" y="3198540"/>
            <a:ext cx="1484246" cy="369332"/>
          </a:xfrm>
          <a:prstGeom prst="rect">
            <a:avLst/>
          </a:prstGeom>
          <a:noFill/>
        </p:spPr>
        <p:txBody>
          <a:bodyPr wrap="square" rtlCol="0">
            <a:spAutoFit/>
          </a:bodyPr>
          <a:lstStyle/>
          <a:p>
            <a:r>
              <a:rPr lang="en-US" b="1" dirty="0"/>
              <a:t>Output</a:t>
            </a:r>
          </a:p>
        </p:txBody>
      </p:sp>
      <p:pic>
        <p:nvPicPr>
          <p:cNvPr id="10" name="Picture 9">
            <a:extLst>
              <a:ext uri="{FF2B5EF4-FFF2-40B4-BE49-F238E27FC236}">
                <a16:creationId xmlns:a16="http://schemas.microsoft.com/office/drawing/2014/main" id="{6B52C85E-83FC-4CB5-9F08-FB37C8C81D59}"/>
              </a:ext>
            </a:extLst>
          </p:cNvPr>
          <p:cNvPicPr>
            <a:picLocks noChangeAspect="1"/>
          </p:cNvPicPr>
          <p:nvPr/>
        </p:nvPicPr>
        <p:blipFill>
          <a:blip r:embed="rId4"/>
          <a:srcRect/>
          <a:stretch/>
        </p:blipFill>
        <p:spPr>
          <a:xfrm>
            <a:off x="6390417" y="3596146"/>
            <a:ext cx="2302422" cy="628738"/>
          </a:xfrm>
          <a:prstGeom prst="rect">
            <a:avLst/>
          </a:prstGeom>
        </p:spPr>
      </p:pic>
    </p:spTree>
    <p:extLst>
      <p:ext uri="{BB962C8B-B14F-4D97-AF65-F5344CB8AC3E}">
        <p14:creationId xmlns:p14="http://schemas.microsoft.com/office/powerpoint/2010/main" val="300988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C902795-542D-401C-9F38-AC373D6960A3}"/>
              </a:ext>
            </a:extLst>
          </p:cNvPr>
          <p:cNvPicPr>
            <a:picLocks noGrp="1" noChangeAspect="1"/>
          </p:cNvPicPr>
          <p:nvPr>
            <p:ph type="pic" sz="quarter" idx="10"/>
          </p:nvPr>
        </p:nvPicPr>
        <p:blipFill>
          <a:blip r:embed="rId2"/>
          <a:srcRect/>
          <a:stretch/>
        </p:blipFill>
        <p:spPr>
          <a:xfrm>
            <a:off x="3679228" y="2813030"/>
            <a:ext cx="4833544" cy="3774321"/>
          </a:xfrm>
        </p:spPr>
      </p:pic>
      <p:sp>
        <p:nvSpPr>
          <p:cNvPr id="4" name="Text Placeholder 3">
            <a:extLst>
              <a:ext uri="{FF2B5EF4-FFF2-40B4-BE49-F238E27FC236}">
                <a16:creationId xmlns:a16="http://schemas.microsoft.com/office/drawing/2014/main" id="{9EDF51D9-64DB-4491-96D8-02E20B2333A3}"/>
              </a:ext>
            </a:extLst>
          </p:cNvPr>
          <p:cNvSpPr>
            <a:spLocks noGrp="1"/>
          </p:cNvSpPr>
          <p:nvPr>
            <p:ph type="body" sz="quarter" idx="13"/>
          </p:nvPr>
        </p:nvSpPr>
        <p:spPr>
          <a:xfrm>
            <a:off x="402334" y="225082"/>
            <a:ext cx="6599715" cy="2464829"/>
          </a:xfrm>
          <a:solidFill>
            <a:schemeClr val="bg1">
              <a:alpha val="80000"/>
            </a:schemeClr>
          </a:solidFill>
        </p:spPr>
        <p:txBody>
          <a:bodyPr lIns="0" tIns="0" rIns="0" bIns="0"/>
          <a:lstStyle/>
          <a:p>
            <a:r>
              <a:rPr lang="en-US" sz="2800" b="1" dirty="0">
                <a:solidFill>
                  <a:schemeClr val="tx1">
                    <a:lumMod val="75000"/>
                    <a:lumOff val="25000"/>
                  </a:schemeClr>
                </a:solidFill>
              </a:rPr>
              <a:t>When to use async programing?</a:t>
            </a:r>
          </a:p>
          <a:p>
            <a:pPr algn="just"/>
            <a:r>
              <a:rPr lang="en-US" dirty="0">
                <a:solidFill>
                  <a:schemeClr val="tx1"/>
                </a:solidFill>
              </a:rPr>
              <a:t>Async programming is useful when you need to looping through multiple objects or lengthy complex calculations. For example, when the Instagram application makes a HTTP request to their api, the json data needs to be parsed and rendered into the frames. This code would need to run asynchronously on the background thread to not slow down the app.</a:t>
            </a:r>
          </a:p>
        </p:txBody>
      </p:sp>
      <p:sp>
        <p:nvSpPr>
          <p:cNvPr id="5" name="Footer Placeholder 4">
            <a:extLst>
              <a:ext uri="{FF2B5EF4-FFF2-40B4-BE49-F238E27FC236}">
                <a16:creationId xmlns:a16="http://schemas.microsoft.com/office/drawing/2014/main" id="{4E202999-9913-4068-9473-FF8644C2F669}"/>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55CE67C-F823-4E1F-A13E-071FA098BF54}"/>
              </a:ext>
            </a:extLst>
          </p:cNvPr>
          <p:cNvSpPr>
            <a:spLocks noGrp="1"/>
          </p:cNvSpPr>
          <p:nvPr>
            <p:ph type="sldNum" sz="quarter" idx="12"/>
          </p:nvPr>
        </p:nvSpPr>
        <p:spPr/>
        <p:txBody>
          <a:bodyPr/>
          <a:lstStyle/>
          <a:p>
            <a:r>
              <a:rPr lang="en-US" dirty="0"/>
              <a:t>8</a:t>
            </a:r>
            <a:endParaRPr lang="en-US" noProof="0" dirty="0"/>
          </a:p>
        </p:txBody>
      </p:sp>
      <p:sp>
        <p:nvSpPr>
          <p:cNvPr id="7" name="Rectangle 6">
            <a:extLst>
              <a:ext uri="{FF2B5EF4-FFF2-40B4-BE49-F238E27FC236}">
                <a16:creationId xmlns:a16="http://schemas.microsoft.com/office/drawing/2014/main" id="{99ED6BF0-1487-466D-BDAC-770BDE0368F2}"/>
              </a:ext>
            </a:extLst>
          </p:cNvPr>
          <p:cNvSpPr/>
          <p:nvPr/>
        </p:nvSpPr>
        <p:spPr>
          <a:xfrm>
            <a:off x="0" y="6371351"/>
            <a:ext cx="11760000" cy="486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7087806C-2744-4297-8FF5-17A74DC39864}"/>
              </a:ext>
            </a:extLst>
          </p:cNvPr>
          <p:cNvPicPr>
            <a:picLocks noChangeAspect="1"/>
          </p:cNvPicPr>
          <p:nvPr/>
        </p:nvPicPr>
        <p:blipFill>
          <a:blip r:embed="rId3"/>
          <a:stretch>
            <a:fillRect/>
          </a:stretch>
        </p:blipFill>
        <p:spPr>
          <a:xfrm>
            <a:off x="9620250" y="0"/>
            <a:ext cx="2571750" cy="2571750"/>
          </a:xfrm>
          <a:prstGeom prst="rect">
            <a:avLst/>
          </a:prstGeom>
        </p:spPr>
      </p:pic>
      <p:sp>
        <p:nvSpPr>
          <p:cNvPr id="16" name="Rectangle 15">
            <a:extLst>
              <a:ext uri="{FF2B5EF4-FFF2-40B4-BE49-F238E27FC236}">
                <a16:creationId xmlns:a16="http://schemas.microsoft.com/office/drawing/2014/main" id="{88A25A15-CF9F-416F-977C-FC8590F756DD}"/>
              </a:ext>
            </a:extLst>
          </p:cNvPr>
          <p:cNvSpPr/>
          <p:nvPr/>
        </p:nvSpPr>
        <p:spPr>
          <a:xfrm>
            <a:off x="0" y="5185775"/>
            <a:ext cx="225467"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0B68ECC-1AB1-4703-84B3-CD70D49EFFD4}"/>
              </a:ext>
            </a:extLst>
          </p:cNvPr>
          <p:cNvSpPr/>
          <p:nvPr/>
        </p:nvSpPr>
        <p:spPr>
          <a:xfrm>
            <a:off x="112733" y="5185775"/>
            <a:ext cx="2317316" cy="150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541161"/>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{2F8A7FFE-FEA1-4CE7-803A-1B497A7C7F02}tf16411250</Template>
  <TotalTime>0</TotalTime>
  <Words>409</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Candara</vt:lpstr>
      <vt:lpstr>Corbel</vt:lpstr>
      <vt:lpstr>Times New Roman</vt:lpstr>
      <vt:lpstr>Office Theme</vt:lpstr>
      <vt:lpstr>Async  vs  Sync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2020-03-26T23:50:45Z</dcterms:created>
  <dcterms:modified xsi:type="dcterms:W3CDTF">2020-04-13T21:39:30Z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