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9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5"/>
  </p:normalViewPr>
  <p:slideViewPr>
    <p:cSldViewPr snapToGrid="0" snapToObjects="1">
      <p:cViewPr varScale="1">
        <p:scale>
          <a:sx n="95" d="100"/>
          <a:sy n="95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329E3E-A428-D444-9E63-C6476D8F9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6911439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1497C-5D1C-AB43-984E-81DF43D587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1438" y="712519"/>
            <a:ext cx="4560126" cy="279744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Singapore New Business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BECAB-E418-6D4D-B026-C35ED92930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11438" y="3602038"/>
            <a:ext cx="3756562" cy="89871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IBM Data Science Capstone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79A4-EB50-FD40-AACB-893397D7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B9C6-0E6F-1346-A5E8-62A7627D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C367-5013-F147-8EA5-4B32ABA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894D7F-92DD-984F-856F-5D5F99BEF0C9}"/>
              </a:ext>
            </a:extLst>
          </p:cNvPr>
          <p:cNvSpPr txBox="1">
            <a:spLocks/>
          </p:cNvSpPr>
          <p:nvPr userDrawn="1"/>
        </p:nvSpPr>
        <p:spPr>
          <a:xfrm>
            <a:off x="6911438" y="4592823"/>
            <a:ext cx="3756562" cy="89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Warren Kearney</a:t>
            </a:r>
          </a:p>
        </p:txBody>
      </p:sp>
    </p:spTree>
    <p:extLst>
      <p:ext uri="{BB962C8B-B14F-4D97-AF65-F5344CB8AC3E}">
        <p14:creationId xmlns:p14="http://schemas.microsoft.com/office/powerpoint/2010/main" val="2355008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E095-C753-B946-9979-A4322CFA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04508-7DC4-CF40-8E25-B8A4DDD7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7131-CE8B-A443-B6C5-CC63092B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E308E-24EA-4B47-9205-FCA80AFA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E4AF-36F1-B24A-8A1D-C13079D9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33D4A-07A1-EE47-A103-9DAE53B4F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87588-DEC7-F34F-91B8-7E02BE2E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6AB8-7DEA-9040-B9E8-A2429EC9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4C4F-3806-D24D-927E-D199F51E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2200-8646-E34A-89C8-0CA8578A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DBC6-76C9-D846-AFC2-EC72046A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148"/>
            <a:ext cx="10515600" cy="84754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98AE-BDDB-E342-988F-9C235DF5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28600" indent="-228600"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-228600"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43BC0-DC4F-A941-9A50-355C0218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IBM Data Science Capstone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90E1-7F1A-0947-8304-322E7418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C80542-FF72-8D46-A3DD-D1EFEA325704}"/>
              </a:ext>
            </a:extLst>
          </p:cNvPr>
          <p:cNvCxnSpPr/>
          <p:nvPr userDrawn="1"/>
        </p:nvCxnSpPr>
        <p:spPr>
          <a:xfrm>
            <a:off x="826325" y="1761938"/>
            <a:ext cx="1051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E4-7573-0245-9565-D5F47AFF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C10A0-0EAE-E845-8571-C605134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68FA2-AC3F-D74E-8193-4D856030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F0FA-26AC-2C4D-9AA3-16241FF4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79D9-1089-AF40-A6EC-83DC43FF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20E84-2DC0-3D40-91BA-8E8033DBC66F}"/>
              </a:ext>
            </a:extLst>
          </p:cNvPr>
          <p:cNvSpPr txBox="1"/>
          <p:nvPr userDrawn="1"/>
        </p:nvSpPr>
        <p:spPr>
          <a:xfrm>
            <a:off x="838200" y="344384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293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47D5-2525-9D4F-8C2E-3CA8AFDE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1CFC-6A7F-1744-B394-4712D920F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D1E2C-F930-7441-B315-C72F631BC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9DC29-DE42-114E-A827-183D330A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5997-B81D-494C-A920-EE95DDE3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5B3E-FE21-0342-B86A-84FF3F93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4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711E-236E-1944-A4E6-D6C779E9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BD01-3F7F-2C42-8B99-66E691D7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AC1D6-150C-E84C-BAB7-A4F80A1B9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64EAA-91ED-9A4F-A423-DF1D7BD20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FB1A4-1F94-B64A-ABDB-C1E36166F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F3CDC-22EB-8842-885C-70174C86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9BF2E-B952-4D43-9261-4C6A8EC6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C0C1E-6FE2-FD4A-B67B-8598CE06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DD28-DC1A-5042-9843-9D658FD6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D29EC-3D52-E442-B65D-0A29B49E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4FF22-429D-0948-8E7E-13999CA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81C63-C3B3-554A-AC60-B0C2ADCF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35B05-6EFD-B943-A678-1B001045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6EE7-2B3F-C34B-BF8C-81C29E03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2AD61-4526-954A-9572-4B00EF33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D64-B587-2342-BBD6-F9AA646F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97FE-FA0B-6146-B24B-28B97F4A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94DAC-2E46-3348-8391-34656422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00B3-F6A2-6E41-818C-5C4BF754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2960-4CCB-5B43-868A-0B1B651E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9A010-77C1-D54C-8A14-0889B437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BEA4-4655-264C-A11C-04477985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941C4-B426-414D-BA5A-30FDBD7B2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6B000-4849-2741-8BF3-902C25AFF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A226B-59D5-084D-87DC-C8F14E4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4FA5A-4085-244E-96EF-55988A4E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70C69-CC32-EC44-9B62-95D694E6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DCC99-A91B-144E-A482-C2800D7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25B4B-B624-3A44-B3E1-46B61955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049D-DCB3-A046-812C-0B924D166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8072-7027-B849-B494-276F3105F0C7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3F69-6643-7F4C-9C8A-3B26E254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6F13C-F5A1-A148-9434-1CFECF78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A5BC-43B1-2046-BE2C-DF71B54C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2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xlee245/singapore-train-station-coordinates" TargetMode="External"/><Relationship Id="rId2" Type="http://schemas.openxmlformats.org/officeDocument/2006/relationships/hyperlink" Target="https://docs.onemap.sg/#sear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F934-822A-F44A-9004-B0F3E07C4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Singapore New Business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FD82E-D0B6-B049-8CCD-1D6AC92F5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IBM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424394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Describe the data that will be used to solve the problem and the source of the data</a:t>
            </a:r>
          </a:p>
          <a:p>
            <a:r>
              <a:rPr lang="en-US" sz="2000" dirty="0"/>
              <a:t>Linear regression</a:t>
            </a:r>
          </a:p>
          <a:p>
            <a:r>
              <a:rPr lang="en-US" sz="2000" dirty="0"/>
              <a:t>K-means clustering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FB11F-1433-5540-92F9-1908BEACD974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3 - Methodologies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2F71C-F9BD-014D-AB79-F5F05E4552AC}"/>
              </a:ext>
            </a:extLst>
          </p:cNvPr>
          <p:cNvSpPr/>
          <p:nvPr/>
        </p:nvSpPr>
        <p:spPr>
          <a:xfrm rot="1492305">
            <a:off x="9749118" y="677680"/>
            <a:ext cx="2043953" cy="7530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complete</a:t>
            </a:r>
          </a:p>
        </p:txBody>
      </p:sp>
    </p:spTree>
    <p:extLst>
      <p:ext uri="{BB962C8B-B14F-4D97-AF65-F5344CB8AC3E}">
        <p14:creationId xmlns:p14="http://schemas.microsoft.com/office/powerpoint/2010/main" val="397731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Describe the data that will be used to solve the problem and the source of the data</a:t>
            </a:r>
          </a:p>
          <a:p>
            <a:r>
              <a:rPr lang="en-US" sz="2000" dirty="0" err="1"/>
              <a:t>xxxxx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4 -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85524-7CF6-9743-BC18-84AA8716E0F1}"/>
              </a:ext>
            </a:extLst>
          </p:cNvPr>
          <p:cNvSpPr/>
          <p:nvPr/>
        </p:nvSpPr>
        <p:spPr>
          <a:xfrm rot="1492305">
            <a:off x="9749118" y="677680"/>
            <a:ext cx="2043953" cy="7530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complete</a:t>
            </a:r>
          </a:p>
        </p:txBody>
      </p:sp>
    </p:spTree>
    <p:extLst>
      <p:ext uri="{BB962C8B-B14F-4D97-AF65-F5344CB8AC3E}">
        <p14:creationId xmlns:p14="http://schemas.microsoft.com/office/powerpoint/2010/main" val="389210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Describe the data that will be used to solve the problem and the source of the data</a:t>
            </a:r>
          </a:p>
          <a:p>
            <a:r>
              <a:rPr lang="en-US" sz="2000" dirty="0"/>
              <a:t>Not all establishments appear on Foursquare – Singapore can be very old school</a:t>
            </a:r>
          </a:p>
          <a:p>
            <a:r>
              <a:rPr lang="en-US" sz="2000" dirty="0"/>
              <a:t>Price? Assess affordability</a:t>
            </a:r>
          </a:p>
          <a:p>
            <a:r>
              <a:rPr lang="en-US" sz="2000" dirty="0"/>
              <a:t>Assumptions on race</a:t>
            </a:r>
          </a:p>
          <a:p>
            <a:r>
              <a:rPr lang="en-US" sz="2000" dirty="0"/>
              <a:t>Assumptions on bus transport</a:t>
            </a:r>
          </a:p>
          <a:p>
            <a:r>
              <a:rPr lang="en-US" sz="2000" dirty="0"/>
              <a:t>Assumptions on behavior</a:t>
            </a:r>
          </a:p>
          <a:p>
            <a:r>
              <a:rPr lang="en-US" sz="2000" dirty="0"/>
              <a:t>Would be nice to have spas over a period – set up and fail</a:t>
            </a:r>
          </a:p>
          <a:p>
            <a:r>
              <a:rPr lang="en-US" sz="2000" dirty="0"/>
              <a:t>No differentiating types / quality, e.g. attributes (price tier, likes, ratings, etc.)</a:t>
            </a:r>
          </a:p>
          <a:p>
            <a:r>
              <a:rPr lang="en-US" sz="2000" dirty="0"/>
              <a:t>Other factors would play a part – e.g. government </a:t>
            </a:r>
            <a:r>
              <a:rPr lang="en-US" sz="2000" dirty="0" err="1"/>
              <a:t>licencing</a:t>
            </a:r>
            <a:r>
              <a:rPr lang="en-US" sz="2000" dirty="0"/>
              <a:t> restrictions, opening hours</a:t>
            </a:r>
          </a:p>
          <a:p>
            <a:r>
              <a:rPr lang="en-US" sz="2000" dirty="0"/>
              <a:t>Categories – primary, secondary, tertiary, will all be captured?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5 - 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35314-695C-A840-A5FD-8D6A27C7C4A5}"/>
              </a:ext>
            </a:extLst>
          </p:cNvPr>
          <p:cNvSpPr/>
          <p:nvPr/>
        </p:nvSpPr>
        <p:spPr>
          <a:xfrm rot="1492305">
            <a:off x="9749118" y="677680"/>
            <a:ext cx="2043953" cy="7530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complete</a:t>
            </a:r>
          </a:p>
        </p:txBody>
      </p:sp>
    </p:spTree>
    <p:extLst>
      <p:ext uri="{BB962C8B-B14F-4D97-AF65-F5344CB8AC3E}">
        <p14:creationId xmlns:p14="http://schemas.microsoft.com/office/powerpoint/2010/main" val="288163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Describe the data that will be used to solve the problem and the source of the data</a:t>
            </a:r>
          </a:p>
          <a:p>
            <a:r>
              <a:rPr lang="en-US" sz="2000" dirty="0"/>
              <a:t>SG existing </a:t>
            </a:r>
            <a:r>
              <a:rPr lang="en-US" sz="2000" dirty="0" err="1"/>
              <a:t>neighbourhoods</a:t>
            </a:r>
            <a:r>
              <a:rPr lang="en-US" sz="2000" dirty="0"/>
              <a:t> and districts</a:t>
            </a:r>
          </a:p>
          <a:p>
            <a:pPr lvl="1"/>
            <a:r>
              <a:rPr lang="en-US" sz="2000" dirty="0"/>
              <a:t>Source: anywhere</a:t>
            </a:r>
          </a:p>
          <a:p>
            <a:r>
              <a:rPr lang="en-US" sz="2000" dirty="0"/>
              <a:t>Coordinates of the </a:t>
            </a:r>
            <a:r>
              <a:rPr lang="en-US" sz="2000" dirty="0" err="1"/>
              <a:t>neighbourhoods</a:t>
            </a:r>
            <a:endParaRPr lang="en-US" sz="2000" dirty="0"/>
          </a:p>
          <a:p>
            <a:pPr lvl="1"/>
            <a:r>
              <a:rPr lang="en-US" sz="2000" dirty="0"/>
              <a:t>Foursquare, using API set up for Capstone</a:t>
            </a:r>
          </a:p>
          <a:p>
            <a:r>
              <a:rPr lang="en-US" sz="2000" dirty="0"/>
              <a:t>Demographic data by sex and race and </a:t>
            </a:r>
            <a:r>
              <a:rPr lang="en-US" sz="2000" dirty="0" err="1"/>
              <a:t>neighbourhood</a:t>
            </a:r>
            <a:endParaRPr lang="en-US" sz="2000" dirty="0"/>
          </a:p>
          <a:p>
            <a:pPr lvl="1"/>
            <a:r>
              <a:rPr lang="en-US" sz="2000" dirty="0" err="1"/>
              <a:t>Data.gov.sg</a:t>
            </a:r>
            <a:endParaRPr lang="en-US" sz="2000" dirty="0"/>
          </a:p>
          <a:p>
            <a:r>
              <a:rPr lang="en-US" sz="2000" dirty="0"/>
              <a:t>Wealth / employment? </a:t>
            </a:r>
          </a:p>
          <a:p>
            <a:r>
              <a:rPr lang="en-US" sz="2000" dirty="0"/>
              <a:t>Price per </a:t>
            </a:r>
            <a:r>
              <a:rPr lang="en-US" sz="2000" dirty="0" err="1"/>
              <a:t>sq</a:t>
            </a:r>
            <a:r>
              <a:rPr lang="en-US" sz="2000" dirty="0"/>
              <a:t> ft for commercial and residential?</a:t>
            </a:r>
          </a:p>
          <a:p>
            <a:r>
              <a:rPr lang="en-US" sz="2000" dirty="0"/>
              <a:t>Number of spas, beauty shops, massage establishments per </a:t>
            </a:r>
            <a:r>
              <a:rPr lang="en-US" sz="2000" dirty="0" err="1"/>
              <a:t>neighbourhood</a:t>
            </a:r>
            <a:endParaRPr lang="en-US" sz="2000" dirty="0"/>
          </a:p>
          <a:p>
            <a:r>
              <a:rPr lang="en-US" sz="2000" dirty="0"/>
              <a:t>Nearby conveniences – e.g. supermarkets, car parks, MRT stations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6 -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4E255-995F-4940-A0C0-A2BEFDE52413}"/>
              </a:ext>
            </a:extLst>
          </p:cNvPr>
          <p:cNvSpPr/>
          <p:nvPr/>
        </p:nvSpPr>
        <p:spPr>
          <a:xfrm rot="1492305">
            <a:off x="9749118" y="677680"/>
            <a:ext cx="2043953" cy="7530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complete</a:t>
            </a:r>
          </a:p>
        </p:txBody>
      </p:sp>
    </p:spTree>
    <p:extLst>
      <p:ext uri="{BB962C8B-B14F-4D97-AF65-F5344CB8AC3E}">
        <p14:creationId xmlns:p14="http://schemas.microsoft.com/office/powerpoint/2010/main" val="166965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7BD08E-7795-1949-A910-2C6C892B2CC6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6DBD7-8BE2-1B49-A203-4E5C231F297F}"/>
              </a:ext>
            </a:extLst>
          </p:cNvPr>
          <p:cNvSpPr/>
          <p:nvPr/>
        </p:nvSpPr>
        <p:spPr>
          <a:xfrm>
            <a:off x="914400" y="111760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E65C3-3AE7-5E4E-841E-A8D82F277A50}"/>
              </a:ext>
            </a:extLst>
          </p:cNvPr>
          <p:cNvSpPr/>
          <p:nvPr/>
        </p:nvSpPr>
        <p:spPr>
          <a:xfrm>
            <a:off x="914400" y="1628775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F6401-86D5-D048-9036-0E11D845624F}"/>
              </a:ext>
            </a:extLst>
          </p:cNvPr>
          <p:cNvSpPr/>
          <p:nvPr/>
        </p:nvSpPr>
        <p:spPr>
          <a:xfrm>
            <a:off x="914400" y="213995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EFBD29-D6CB-434B-A9A7-E01782FEE75F}"/>
              </a:ext>
            </a:extLst>
          </p:cNvPr>
          <p:cNvSpPr/>
          <p:nvPr/>
        </p:nvSpPr>
        <p:spPr>
          <a:xfrm>
            <a:off x="1054100" y="2651125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0780E-69F4-A447-8848-DBE116D786B3}"/>
              </a:ext>
            </a:extLst>
          </p:cNvPr>
          <p:cNvSpPr/>
          <p:nvPr/>
        </p:nvSpPr>
        <p:spPr>
          <a:xfrm>
            <a:off x="1054100" y="316230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3872B-56ED-8F41-BD0D-ADF225E14B75}"/>
              </a:ext>
            </a:extLst>
          </p:cNvPr>
          <p:cNvSpPr/>
          <p:nvPr/>
        </p:nvSpPr>
        <p:spPr>
          <a:xfrm>
            <a:off x="1054100" y="3673475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3F656-E7BC-C344-8B30-19170CA62FEC}"/>
              </a:ext>
            </a:extLst>
          </p:cNvPr>
          <p:cNvSpPr/>
          <p:nvPr/>
        </p:nvSpPr>
        <p:spPr>
          <a:xfrm>
            <a:off x="914400" y="418465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58306-0A05-E047-9766-EFE86A6B84B1}"/>
              </a:ext>
            </a:extLst>
          </p:cNvPr>
          <p:cNvSpPr/>
          <p:nvPr/>
        </p:nvSpPr>
        <p:spPr>
          <a:xfrm>
            <a:off x="914400" y="4695825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91EB0D-6F3C-F744-A755-58D707CF4EB7}"/>
              </a:ext>
            </a:extLst>
          </p:cNvPr>
          <p:cNvSpPr/>
          <p:nvPr/>
        </p:nvSpPr>
        <p:spPr>
          <a:xfrm>
            <a:off x="914400" y="520700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4B8CB-3155-BA40-90AB-04DF843F7D55}"/>
              </a:ext>
            </a:extLst>
          </p:cNvPr>
          <p:cNvSpPr/>
          <p:nvPr/>
        </p:nvSpPr>
        <p:spPr>
          <a:xfrm>
            <a:off x="1447800" y="1117600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4BB28C-C72E-184C-A0C4-F8275592C505}"/>
              </a:ext>
            </a:extLst>
          </p:cNvPr>
          <p:cNvSpPr/>
          <p:nvPr/>
        </p:nvSpPr>
        <p:spPr>
          <a:xfrm>
            <a:off x="1447800" y="1628775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7658A8-CAF4-1D4C-9B02-DB9F4D46DA83}"/>
              </a:ext>
            </a:extLst>
          </p:cNvPr>
          <p:cNvSpPr/>
          <p:nvPr/>
        </p:nvSpPr>
        <p:spPr>
          <a:xfrm>
            <a:off x="1447800" y="2139950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1E58D0-B393-9541-B8E8-A4987C57F9CC}"/>
              </a:ext>
            </a:extLst>
          </p:cNvPr>
          <p:cNvSpPr/>
          <p:nvPr/>
        </p:nvSpPr>
        <p:spPr>
          <a:xfrm>
            <a:off x="1638300" y="2651125"/>
            <a:ext cx="95123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C156A-6101-C54B-83FD-0B542DE6753B}"/>
              </a:ext>
            </a:extLst>
          </p:cNvPr>
          <p:cNvSpPr/>
          <p:nvPr/>
        </p:nvSpPr>
        <p:spPr>
          <a:xfrm>
            <a:off x="1638300" y="3162300"/>
            <a:ext cx="95123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Inferential Statistical Testing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D1E021-D6AC-334F-B566-F95E79EDC5B0}"/>
              </a:ext>
            </a:extLst>
          </p:cNvPr>
          <p:cNvSpPr/>
          <p:nvPr/>
        </p:nvSpPr>
        <p:spPr>
          <a:xfrm>
            <a:off x="1638300" y="3673475"/>
            <a:ext cx="95123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B2591-66E3-EC46-8921-23B2787C50B0}"/>
              </a:ext>
            </a:extLst>
          </p:cNvPr>
          <p:cNvSpPr/>
          <p:nvPr/>
        </p:nvSpPr>
        <p:spPr>
          <a:xfrm>
            <a:off x="1447800" y="4184650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321FCE-2B97-164F-9876-6F5BB70A401D}"/>
              </a:ext>
            </a:extLst>
          </p:cNvPr>
          <p:cNvSpPr/>
          <p:nvPr/>
        </p:nvSpPr>
        <p:spPr>
          <a:xfrm>
            <a:off x="1447800" y="4695825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C61E2E-A541-394B-94B7-69341C539A0F}"/>
              </a:ext>
            </a:extLst>
          </p:cNvPr>
          <p:cNvSpPr/>
          <p:nvPr/>
        </p:nvSpPr>
        <p:spPr>
          <a:xfrm>
            <a:off x="1447800" y="5207000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36E99A-CCD0-C84C-8E9A-E6271A8B5127}"/>
              </a:ext>
            </a:extLst>
          </p:cNvPr>
          <p:cNvSpPr/>
          <p:nvPr/>
        </p:nvSpPr>
        <p:spPr>
          <a:xfrm>
            <a:off x="914400" y="5919880"/>
            <a:ext cx="396000" cy="39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F9F4DF-0C67-3747-9F69-A9F66A6D8AEF}"/>
              </a:ext>
            </a:extLst>
          </p:cNvPr>
          <p:cNvSpPr/>
          <p:nvPr/>
        </p:nvSpPr>
        <p:spPr>
          <a:xfrm>
            <a:off x="1447800" y="5919880"/>
            <a:ext cx="9702800" cy="39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7597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7BD08E-7795-1949-A910-2C6C892B2CC6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6DBD7-8BE2-1B49-A203-4E5C231F297F}"/>
              </a:ext>
            </a:extLst>
          </p:cNvPr>
          <p:cNvSpPr/>
          <p:nvPr/>
        </p:nvSpPr>
        <p:spPr>
          <a:xfrm>
            <a:off x="914400" y="111760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E65C3-3AE7-5E4E-841E-A8D82F277A50}"/>
              </a:ext>
            </a:extLst>
          </p:cNvPr>
          <p:cNvSpPr/>
          <p:nvPr/>
        </p:nvSpPr>
        <p:spPr>
          <a:xfrm>
            <a:off x="914400" y="1628775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F6401-86D5-D048-9036-0E11D845624F}"/>
              </a:ext>
            </a:extLst>
          </p:cNvPr>
          <p:cNvSpPr/>
          <p:nvPr/>
        </p:nvSpPr>
        <p:spPr>
          <a:xfrm>
            <a:off x="914400" y="213995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EFBD29-D6CB-434B-A9A7-E01782FEE75F}"/>
              </a:ext>
            </a:extLst>
          </p:cNvPr>
          <p:cNvSpPr/>
          <p:nvPr/>
        </p:nvSpPr>
        <p:spPr>
          <a:xfrm>
            <a:off x="1054100" y="2651125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0780E-69F4-A447-8848-DBE116D786B3}"/>
              </a:ext>
            </a:extLst>
          </p:cNvPr>
          <p:cNvSpPr/>
          <p:nvPr/>
        </p:nvSpPr>
        <p:spPr>
          <a:xfrm>
            <a:off x="1054100" y="316230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3872B-56ED-8F41-BD0D-ADF225E14B75}"/>
              </a:ext>
            </a:extLst>
          </p:cNvPr>
          <p:cNvSpPr/>
          <p:nvPr/>
        </p:nvSpPr>
        <p:spPr>
          <a:xfrm>
            <a:off x="1054100" y="3673475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3F656-E7BC-C344-8B30-19170CA62FEC}"/>
              </a:ext>
            </a:extLst>
          </p:cNvPr>
          <p:cNvSpPr/>
          <p:nvPr/>
        </p:nvSpPr>
        <p:spPr>
          <a:xfrm>
            <a:off x="914400" y="418465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58306-0A05-E047-9766-EFE86A6B84B1}"/>
              </a:ext>
            </a:extLst>
          </p:cNvPr>
          <p:cNvSpPr/>
          <p:nvPr/>
        </p:nvSpPr>
        <p:spPr>
          <a:xfrm>
            <a:off x="914400" y="4695825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91EB0D-6F3C-F744-A755-58D707CF4EB7}"/>
              </a:ext>
            </a:extLst>
          </p:cNvPr>
          <p:cNvSpPr/>
          <p:nvPr/>
        </p:nvSpPr>
        <p:spPr>
          <a:xfrm>
            <a:off x="914400" y="520700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4B8CB-3155-BA40-90AB-04DF843F7D55}"/>
              </a:ext>
            </a:extLst>
          </p:cNvPr>
          <p:cNvSpPr/>
          <p:nvPr/>
        </p:nvSpPr>
        <p:spPr>
          <a:xfrm>
            <a:off x="1447800" y="1117600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4BB28C-C72E-184C-A0C4-F8275592C505}"/>
              </a:ext>
            </a:extLst>
          </p:cNvPr>
          <p:cNvSpPr/>
          <p:nvPr/>
        </p:nvSpPr>
        <p:spPr>
          <a:xfrm>
            <a:off x="1447800" y="1628775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7658A8-CAF4-1D4C-9B02-DB9F4D46DA83}"/>
              </a:ext>
            </a:extLst>
          </p:cNvPr>
          <p:cNvSpPr/>
          <p:nvPr/>
        </p:nvSpPr>
        <p:spPr>
          <a:xfrm>
            <a:off x="1447800" y="2139950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1E58D0-B393-9541-B8E8-A4987C57F9CC}"/>
              </a:ext>
            </a:extLst>
          </p:cNvPr>
          <p:cNvSpPr/>
          <p:nvPr/>
        </p:nvSpPr>
        <p:spPr>
          <a:xfrm>
            <a:off x="1638300" y="2651125"/>
            <a:ext cx="95123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C156A-6101-C54B-83FD-0B542DE6753B}"/>
              </a:ext>
            </a:extLst>
          </p:cNvPr>
          <p:cNvSpPr/>
          <p:nvPr/>
        </p:nvSpPr>
        <p:spPr>
          <a:xfrm>
            <a:off x="1638300" y="3162300"/>
            <a:ext cx="95123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Inferential Statistical Testing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D1E021-D6AC-334F-B566-F95E79EDC5B0}"/>
              </a:ext>
            </a:extLst>
          </p:cNvPr>
          <p:cNvSpPr/>
          <p:nvPr/>
        </p:nvSpPr>
        <p:spPr>
          <a:xfrm>
            <a:off x="1638300" y="3673475"/>
            <a:ext cx="95123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B2591-66E3-EC46-8921-23B2787C50B0}"/>
              </a:ext>
            </a:extLst>
          </p:cNvPr>
          <p:cNvSpPr/>
          <p:nvPr/>
        </p:nvSpPr>
        <p:spPr>
          <a:xfrm>
            <a:off x="1447800" y="4184650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321FCE-2B97-164F-9876-6F5BB70A401D}"/>
              </a:ext>
            </a:extLst>
          </p:cNvPr>
          <p:cNvSpPr/>
          <p:nvPr/>
        </p:nvSpPr>
        <p:spPr>
          <a:xfrm>
            <a:off x="1447800" y="4695825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C61E2E-A541-394B-94B7-69341C539A0F}"/>
              </a:ext>
            </a:extLst>
          </p:cNvPr>
          <p:cNvSpPr/>
          <p:nvPr/>
        </p:nvSpPr>
        <p:spPr>
          <a:xfrm>
            <a:off x="1447800" y="5207000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36E99A-CCD0-C84C-8E9A-E6271A8B5127}"/>
              </a:ext>
            </a:extLst>
          </p:cNvPr>
          <p:cNvSpPr/>
          <p:nvPr/>
        </p:nvSpPr>
        <p:spPr>
          <a:xfrm>
            <a:off x="914400" y="5919880"/>
            <a:ext cx="39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F9F4DF-0C67-3747-9F69-A9F66A6D8AEF}"/>
              </a:ext>
            </a:extLst>
          </p:cNvPr>
          <p:cNvSpPr/>
          <p:nvPr/>
        </p:nvSpPr>
        <p:spPr>
          <a:xfrm>
            <a:off x="1447800" y="5919880"/>
            <a:ext cx="97028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0252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Discuss business problem and who would be interested</a:t>
            </a:r>
          </a:p>
          <a:p>
            <a:endParaRPr lang="en-US" sz="2000" dirty="0"/>
          </a:p>
          <a:p>
            <a:r>
              <a:rPr lang="en-US" sz="2000" dirty="0"/>
              <a:t>My wife wants to open a spa business in Singapore, but is not sure what location would make most sense</a:t>
            </a:r>
          </a:p>
          <a:p>
            <a:r>
              <a:rPr lang="en-US" sz="2000" dirty="0"/>
              <a:t>Singapore very saturated commercially, very dense population (5.6 million people on an island 50km East to West, and 27km North to South) </a:t>
            </a:r>
          </a:p>
          <a:p>
            <a:r>
              <a:rPr lang="en-US" sz="2000" dirty="0"/>
              <a:t>The question this exercise will look to answer is “where in Singapore represents a good opportunity to open a spa, either because of demand, supply, or cost”. </a:t>
            </a:r>
          </a:p>
          <a:p>
            <a:r>
              <a:rPr lang="en-US" sz="2000" dirty="0"/>
              <a:t>I would examine current spa population island-wide, and assess patterns for factors that could either influence or explain presence or absence, and understand where a gap in the market might exist</a:t>
            </a:r>
          </a:p>
          <a:p>
            <a:r>
              <a:rPr lang="en-US" sz="2000" dirty="0"/>
              <a:t>The output of the analysis could also then be applied to other business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966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Discuss business problem and who would be interested</a:t>
            </a:r>
          </a:p>
          <a:p>
            <a:endParaRPr lang="en-US" sz="2000" dirty="0"/>
          </a:p>
          <a:p>
            <a:r>
              <a:rPr lang="en-US" sz="2000" dirty="0"/>
              <a:t>Set-up of a spa could be dependent on several factors:</a:t>
            </a:r>
          </a:p>
          <a:p>
            <a:pPr lvl="1"/>
            <a:r>
              <a:rPr lang="en-US" sz="1600" dirty="0"/>
              <a:t>Transport links – train, bus, motorway</a:t>
            </a:r>
          </a:p>
          <a:p>
            <a:pPr lvl="1"/>
            <a:r>
              <a:rPr lang="en-US" sz="1600" dirty="0"/>
              <a:t>Car parking availability</a:t>
            </a:r>
          </a:p>
          <a:p>
            <a:pPr lvl="1"/>
            <a:r>
              <a:rPr lang="en-US" sz="1600" dirty="0"/>
              <a:t>Complimentary  establishments nearby – </a:t>
            </a:r>
            <a:r>
              <a:rPr lang="en-US" sz="1600" dirty="0" err="1"/>
              <a:t>eg</a:t>
            </a:r>
            <a:r>
              <a:rPr lang="en-US" sz="1600" dirty="0"/>
              <a:t> restaurants, hairdressers</a:t>
            </a:r>
          </a:p>
          <a:p>
            <a:pPr lvl="1"/>
            <a:r>
              <a:rPr lang="en-US" sz="1600" dirty="0"/>
              <a:t>Affordability of commercial property leases</a:t>
            </a:r>
          </a:p>
          <a:p>
            <a:pPr lvl="1"/>
            <a:r>
              <a:rPr lang="en-US" sz="1600" dirty="0"/>
              <a:t>Availability of commercial property space</a:t>
            </a:r>
          </a:p>
          <a:p>
            <a:pPr lvl="1"/>
            <a:r>
              <a:rPr lang="en-US" sz="1600" dirty="0"/>
              <a:t>Nearby target demographic population – either residential or workplaces</a:t>
            </a:r>
          </a:p>
          <a:p>
            <a:pPr lvl="1"/>
            <a:r>
              <a:rPr lang="en-US" sz="1600" dirty="0"/>
              <a:t>Number of nearby competitors</a:t>
            </a:r>
          </a:p>
          <a:p>
            <a:pPr lvl="1"/>
            <a:r>
              <a:rPr lang="en-US" sz="1600" dirty="0"/>
              <a:t>Type of area – is it largely residential? Commercial? Mall? Each would have a different dynamic</a:t>
            </a:r>
          </a:p>
          <a:p>
            <a:pPr lvl="1"/>
            <a:r>
              <a:rPr lang="en-US" sz="1600" dirty="0"/>
              <a:t>Type of spa – should be </a:t>
            </a:r>
            <a:r>
              <a:rPr lang="en-US" sz="1600" dirty="0" err="1"/>
              <a:t>analysed</a:t>
            </a:r>
            <a:r>
              <a:rPr lang="en-US" sz="1600" dirty="0"/>
              <a:t> based on segments, from budget to premium?</a:t>
            </a:r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1 -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362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sources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Describe the data that will be used to solve the problem and the source of the data</a:t>
            </a:r>
          </a:p>
          <a:p>
            <a:r>
              <a:rPr lang="en-US" sz="2000" dirty="0"/>
              <a:t>SG existing </a:t>
            </a:r>
            <a:r>
              <a:rPr lang="en-US" sz="2000" dirty="0" err="1"/>
              <a:t>neighbourhoods</a:t>
            </a:r>
            <a:r>
              <a:rPr lang="en-US" sz="2000" dirty="0"/>
              <a:t> and districts – first cluster view, without Machine Learning</a:t>
            </a:r>
          </a:p>
          <a:p>
            <a:pPr lvl="1"/>
            <a:r>
              <a:rPr lang="en-US" sz="1600" dirty="0"/>
              <a:t>Source: use official list from </a:t>
            </a:r>
            <a:r>
              <a:rPr lang="en-US" sz="1600" dirty="0" err="1"/>
              <a:t>Data.gov.sg</a:t>
            </a:r>
            <a:endParaRPr lang="en-US" sz="1600" dirty="0"/>
          </a:p>
          <a:p>
            <a:r>
              <a:rPr lang="en-US" sz="2000" dirty="0"/>
              <a:t>Coordinates of the </a:t>
            </a:r>
            <a:r>
              <a:rPr lang="en-US" sz="2000" dirty="0" err="1"/>
              <a:t>neighbourhoods</a:t>
            </a:r>
            <a:r>
              <a:rPr lang="en-US" sz="2000" dirty="0"/>
              <a:t> – for pictorial representation on a map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/>
              <a:t>Geopy</a:t>
            </a:r>
            <a:r>
              <a:rPr lang="en-US" sz="1600" dirty="0"/>
              <a:t> to look up above list</a:t>
            </a:r>
          </a:p>
          <a:p>
            <a:r>
              <a:rPr lang="en-US" sz="2000" dirty="0"/>
              <a:t>Demographic data by sex and race and </a:t>
            </a:r>
            <a:r>
              <a:rPr lang="en-US" sz="2000" dirty="0" err="1"/>
              <a:t>neighbourhood</a:t>
            </a:r>
            <a:r>
              <a:rPr lang="en-US" sz="2000" dirty="0"/>
              <a:t> – to assess target locations / audience</a:t>
            </a:r>
          </a:p>
          <a:p>
            <a:pPr lvl="1"/>
            <a:r>
              <a:rPr lang="en-US" sz="1600" dirty="0" err="1"/>
              <a:t>Data.gov.sg</a:t>
            </a:r>
            <a:r>
              <a:rPr lang="en-US" sz="1600" dirty="0"/>
              <a:t> – “Resident population by subzone, ethnic group and sex”</a:t>
            </a:r>
          </a:p>
          <a:p>
            <a:r>
              <a:rPr lang="en-US" sz="2000" dirty="0"/>
              <a:t>Attributes of existing spas – to see distribution and location density, and viewing by attribute</a:t>
            </a:r>
          </a:p>
          <a:p>
            <a:pPr lvl="1"/>
            <a:r>
              <a:rPr lang="en-US" sz="1600" dirty="0"/>
              <a:t>Foursquare, using API set up for Capstone, ideally attributes of Categories (filtering for ‘spa’) ratings, hours, latitude, longitude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2 - Data</a:t>
            </a:r>
          </a:p>
        </p:txBody>
      </p:sp>
    </p:spTree>
    <p:extLst>
      <p:ext uri="{BB962C8B-B14F-4D97-AF65-F5344CB8AC3E}">
        <p14:creationId xmlns:p14="http://schemas.microsoft.com/office/powerpoint/2010/main" val="35869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sources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Describe the data that will be used to solve the problem and the source of the data</a:t>
            </a:r>
          </a:p>
          <a:p>
            <a:endParaRPr lang="en-US" sz="2000" dirty="0"/>
          </a:p>
          <a:p>
            <a:r>
              <a:rPr lang="en-US" sz="2000" dirty="0"/>
              <a:t>Locations of potential other complimentary businesses (e.g. hotel) – to see if attractive locations based on what is nearby</a:t>
            </a:r>
          </a:p>
          <a:p>
            <a:pPr lvl="1"/>
            <a:r>
              <a:rPr lang="en-US" sz="1600" dirty="0"/>
              <a:t>Foursquare, ideally attributes of Categories (primary, secondary, etc.), assessing holistic list of categories first then, creating list of likely complimentary values – e.g. restaurants, hairdresser… - and their locations</a:t>
            </a:r>
          </a:p>
          <a:p>
            <a:r>
              <a:rPr lang="en-US" sz="2000" dirty="0"/>
              <a:t>Wealth / employment / demographic data – to see location of target demographic</a:t>
            </a:r>
          </a:p>
          <a:p>
            <a:pPr lvl="1"/>
            <a:r>
              <a:rPr lang="en-US" sz="1600" dirty="0" err="1"/>
              <a:t>Data.gov.sg</a:t>
            </a:r>
            <a:r>
              <a:rPr lang="en-US" sz="1600" dirty="0"/>
              <a:t> -  “Resident Households by Monthly Household Income from Work, Ethnic Group and Sex of Head of Household, 2015”</a:t>
            </a:r>
          </a:p>
          <a:p>
            <a:pPr lvl="1"/>
            <a:r>
              <a:rPr lang="en-US" sz="1600" dirty="0" err="1"/>
              <a:t>Data.gov.sg</a:t>
            </a:r>
            <a:r>
              <a:rPr lang="en-US" sz="1600" dirty="0"/>
              <a:t> – “</a:t>
            </a:r>
            <a:r>
              <a:rPr lang="en-SG" sz="1600" dirty="0"/>
              <a:t>Singapore Residents by Planning Area, Subzone, Age Group, Sex and Type of Dwelling, June 2011-2019</a:t>
            </a:r>
            <a:endParaRPr lang="en-US" sz="1600" dirty="0"/>
          </a:p>
          <a:p>
            <a:r>
              <a:rPr lang="en-US" sz="2000" dirty="0"/>
              <a:t>Nearby conveniences – e.g. supermarkets, car parks, MRT stations – to assess additional benefits</a:t>
            </a:r>
          </a:p>
          <a:p>
            <a:pPr lvl="1"/>
            <a:r>
              <a:rPr lang="en-US" sz="1600" dirty="0"/>
              <a:t>Foursquare, using categories, with supplementary data sets where necessary (e.g. Kaggle)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2 - Data</a:t>
            </a:r>
          </a:p>
        </p:txBody>
      </p:sp>
    </p:spTree>
    <p:extLst>
      <p:ext uri="{BB962C8B-B14F-4D97-AF65-F5344CB8AC3E}">
        <p14:creationId xmlns:p14="http://schemas.microsoft.com/office/powerpoint/2010/main" val="195259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Describe the data that will be used to solve the problem and the source of the data</a:t>
            </a:r>
          </a:p>
          <a:p>
            <a:r>
              <a:rPr lang="en-US" sz="2000" dirty="0"/>
              <a:t>Demographic data by sex and race and </a:t>
            </a:r>
            <a:r>
              <a:rPr lang="en-US" sz="2000" dirty="0" err="1"/>
              <a:t>neighbourhood</a:t>
            </a:r>
            <a:endParaRPr lang="en-SG" sz="2000" dirty="0"/>
          </a:p>
          <a:p>
            <a:pPr lvl="1"/>
            <a:r>
              <a:rPr lang="en-SG" sz="1600" dirty="0"/>
              <a:t>Import </a:t>
            </a:r>
            <a:r>
              <a:rPr lang="en-SG" sz="1600" dirty="0" err="1"/>
              <a:t>urllib</a:t>
            </a:r>
            <a:r>
              <a:rPr lang="en-SG" sz="1600" dirty="0"/>
              <a:t> </a:t>
            </a:r>
            <a:r>
              <a:rPr lang="en-SG" sz="1600" dirty="0" err="1"/>
              <a:t>url</a:t>
            </a:r>
            <a:r>
              <a:rPr lang="en-SG" sz="1600" dirty="0"/>
              <a:t> = 'https://</a:t>
            </a:r>
            <a:r>
              <a:rPr lang="en-SG" sz="1600" dirty="0" err="1"/>
              <a:t>data.gov.sg</a:t>
            </a:r>
            <a:r>
              <a:rPr lang="en-SG" sz="1600" dirty="0"/>
              <a:t>/</a:t>
            </a:r>
            <a:r>
              <a:rPr lang="en-SG" sz="1600" dirty="0" err="1"/>
              <a:t>api</a:t>
            </a:r>
            <a:r>
              <a:rPr lang="en-SG" sz="1600" dirty="0"/>
              <a:t>/action/</a:t>
            </a:r>
            <a:r>
              <a:rPr lang="en-SG" sz="1600" dirty="0" err="1"/>
              <a:t>datastore_search?resource_id</a:t>
            </a:r>
            <a:r>
              <a:rPr lang="en-SG" sz="1600" dirty="0"/>
              <a:t>=d683afc9-d1e6-45a1-8d51-073710b7daca&amp;limit=5&amp;q=</a:t>
            </a:r>
            <a:r>
              <a:rPr lang="en-SG" sz="1600" dirty="0" err="1"/>
              <a:t>title:jones</a:t>
            </a:r>
            <a:r>
              <a:rPr lang="en-SG" sz="1600" dirty="0"/>
              <a:t>' </a:t>
            </a:r>
            <a:r>
              <a:rPr lang="en-SG" sz="1600" dirty="0" err="1"/>
              <a:t>fileobj</a:t>
            </a:r>
            <a:r>
              <a:rPr lang="en-SG" sz="1600" dirty="0"/>
              <a:t> = </a:t>
            </a:r>
            <a:r>
              <a:rPr lang="en-SG" sz="1600" dirty="0" err="1"/>
              <a:t>urllib.urlopen</a:t>
            </a:r>
            <a:r>
              <a:rPr lang="en-SG" sz="1600" dirty="0"/>
              <a:t>(</a:t>
            </a:r>
            <a:r>
              <a:rPr lang="en-SG" sz="1600" dirty="0" err="1"/>
              <a:t>url</a:t>
            </a:r>
            <a:r>
              <a:rPr lang="en-SG" sz="1600" dirty="0"/>
              <a:t>) print </a:t>
            </a:r>
            <a:r>
              <a:rPr lang="en-SG" sz="1600" dirty="0" err="1"/>
              <a:t>fileobj.read</a:t>
            </a:r>
            <a:r>
              <a:rPr lang="en-SG" sz="1600" dirty="0"/>
              <a:t>() </a:t>
            </a:r>
          </a:p>
          <a:p>
            <a:r>
              <a:rPr lang="en-SG" sz="2000" dirty="0"/>
              <a:t>Singapore Residents by Planning Area, Subzone, Age Group, Sex and Type of Dwelling, June 2011-2019 </a:t>
            </a:r>
          </a:p>
          <a:p>
            <a:pPr lvl="1"/>
            <a:r>
              <a:rPr lang="en-SG" sz="1600" dirty="0"/>
              <a:t>import </a:t>
            </a:r>
            <a:r>
              <a:rPr lang="en-SG" sz="1600" dirty="0" err="1"/>
              <a:t>urllib</a:t>
            </a:r>
            <a:r>
              <a:rPr lang="en-SG" sz="1600" dirty="0"/>
              <a:t> </a:t>
            </a:r>
            <a:r>
              <a:rPr lang="en-SG" sz="1600" dirty="0" err="1"/>
              <a:t>url</a:t>
            </a:r>
            <a:r>
              <a:rPr lang="en-SG" sz="1600" dirty="0"/>
              <a:t> = 'https://</a:t>
            </a:r>
            <a:r>
              <a:rPr lang="en-SG" sz="1600" dirty="0" err="1"/>
              <a:t>data.gov.sg</a:t>
            </a:r>
            <a:r>
              <a:rPr lang="en-SG" sz="1600" dirty="0"/>
              <a:t>/</a:t>
            </a:r>
            <a:r>
              <a:rPr lang="en-SG" sz="1600" dirty="0" err="1"/>
              <a:t>api</a:t>
            </a:r>
            <a:r>
              <a:rPr lang="en-SG" sz="1600" dirty="0"/>
              <a:t>/action/</a:t>
            </a:r>
            <a:r>
              <a:rPr lang="en-SG" sz="1600" dirty="0" err="1"/>
              <a:t>datastore_search?resource_id</a:t>
            </a:r>
            <a:r>
              <a:rPr lang="en-SG" sz="1600" dirty="0"/>
              <a:t>=6d799e1c-ab06-4fad-bee3-2f28606bc971&amp;limit=5&amp;q=</a:t>
            </a:r>
            <a:r>
              <a:rPr lang="en-SG" sz="1600" dirty="0" err="1"/>
              <a:t>title:jones</a:t>
            </a:r>
            <a:r>
              <a:rPr lang="en-SG" sz="1600" dirty="0"/>
              <a:t>' </a:t>
            </a:r>
            <a:r>
              <a:rPr lang="en-SG" sz="1600" dirty="0" err="1"/>
              <a:t>fileobj</a:t>
            </a:r>
            <a:r>
              <a:rPr lang="en-SG" sz="1600" dirty="0"/>
              <a:t> = </a:t>
            </a:r>
            <a:r>
              <a:rPr lang="en-SG" sz="1600" dirty="0" err="1"/>
              <a:t>urllib.urlopen</a:t>
            </a:r>
            <a:r>
              <a:rPr lang="en-SG" sz="1600" dirty="0"/>
              <a:t>(</a:t>
            </a:r>
            <a:r>
              <a:rPr lang="en-SG" sz="1600" dirty="0" err="1"/>
              <a:t>url</a:t>
            </a:r>
            <a:r>
              <a:rPr lang="en-SG" sz="1600" dirty="0"/>
              <a:t>) print </a:t>
            </a:r>
            <a:r>
              <a:rPr lang="en-SG" sz="1600" dirty="0" err="1"/>
              <a:t>fileobj.read</a:t>
            </a:r>
            <a:r>
              <a:rPr lang="en-SG" sz="1600" dirty="0"/>
              <a:t>()</a:t>
            </a:r>
          </a:p>
          <a:p>
            <a:r>
              <a:rPr lang="en-US" sz="2000" dirty="0" err="1"/>
              <a:t>Neighbourhoods</a:t>
            </a:r>
            <a:endParaRPr lang="en-US" sz="2000" dirty="0"/>
          </a:p>
          <a:p>
            <a:pPr lvl="1"/>
            <a:r>
              <a:rPr lang="en-SG" sz="1600" dirty="0">
                <a:hlinkClick r:id="rId2"/>
              </a:rPr>
              <a:t>https://docs.onemap.sg/#search</a:t>
            </a:r>
            <a:r>
              <a:rPr lang="en-SG" sz="1600" dirty="0"/>
              <a:t> API for Singapore coordinates</a:t>
            </a:r>
            <a:endParaRPr lang="en-US" sz="1600" dirty="0"/>
          </a:p>
          <a:p>
            <a:r>
              <a:rPr lang="en-US" sz="2000" dirty="0"/>
              <a:t>MRT stations coordinates</a:t>
            </a:r>
          </a:p>
          <a:p>
            <a:pPr lvl="1"/>
            <a:r>
              <a:rPr lang="en-SG" sz="1600" dirty="0">
                <a:hlinkClick r:id="rId3"/>
              </a:rPr>
              <a:t>https://www.kaggle.com/yxlee245/singapore-train-station-coordinates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2 -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45ACA-472A-8D48-8E2A-6B92DC73040A}"/>
              </a:ext>
            </a:extLst>
          </p:cNvPr>
          <p:cNvSpPr/>
          <p:nvPr/>
        </p:nvSpPr>
        <p:spPr>
          <a:xfrm rot="1492305">
            <a:off x="9749118" y="677680"/>
            <a:ext cx="2043953" cy="753035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move to appendix</a:t>
            </a:r>
          </a:p>
        </p:txBody>
      </p:sp>
    </p:spTree>
    <p:extLst>
      <p:ext uri="{BB962C8B-B14F-4D97-AF65-F5344CB8AC3E}">
        <p14:creationId xmlns:p14="http://schemas.microsoft.com/office/powerpoint/2010/main" val="114879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Look at what the districts look like and </a:t>
            </a:r>
            <a:r>
              <a:rPr lang="en-US" sz="2000" dirty="0" err="1"/>
              <a:t>neighbourhoods</a:t>
            </a:r>
            <a:r>
              <a:rPr lang="en-US" sz="2000" dirty="0"/>
              <a:t> and population therein</a:t>
            </a:r>
          </a:p>
          <a:p>
            <a:r>
              <a:rPr lang="en-US" sz="2000" dirty="0"/>
              <a:t>Look at where the spas are. See if any obvious gaps</a:t>
            </a:r>
          </a:p>
          <a:p>
            <a:r>
              <a:rPr lang="en-US" sz="2000" dirty="0"/>
              <a:t>Look at ratios of spas to people per district, per </a:t>
            </a:r>
            <a:r>
              <a:rPr lang="en-US" sz="2000" dirty="0" err="1"/>
              <a:t>neighbourhood</a:t>
            </a:r>
            <a:r>
              <a:rPr lang="en-US" sz="2000" dirty="0"/>
              <a:t>, per </a:t>
            </a:r>
            <a:r>
              <a:rPr lang="en-US" sz="2000" dirty="0" err="1"/>
              <a:t>sq</a:t>
            </a:r>
            <a:r>
              <a:rPr lang="en-US" sz="2000" dirty="0"/>
              <a:t> km</a:t>
            </a:r>
          </a:p>
          <a:p>
            <a:r>
              <a:rPr lang="en-US" sz="2000" dirty="0"/>
              <a:t>Look at ethnic groups, sex</a:t>
            </a:r>
          </a:p>
          <a:p>
            <a:r>
              <a:rPr lang="en-US" sz="2000" dirty="0"/>
              <a:t>Look at wealth +++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3 - Methodologies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3873-BF0E-0148-B0FE-6C6C3FB9C61E}"/>
              </a:ext>
            </a:extLst>
          </p:cNvPr>
          <p:cNvSpPr/>
          <p:nvPr/>
        </p:nvSpPr>
        <p:spPr>
          <a:xfrm rot="1492305">
            <a:off x="9749118" y="677680"/>
            <a:ext cx="2043953" cy="7530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complete</a:t>
            </a:r>
          </a:p>
        </p:txBody>
      </p:sp>
    </p:spTree>
    <p:extLst>
      <p:ext uri="{BB962C8B-B14F-4D97-AF65-F5344CB8AC3E}">
        <p14:creationId xmlns:p14="http://schemas.microsoft.com/office/powerpoint/2010/main" val="146871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B5-7B92-4845-85F3-FB33DAC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E8A-872C-6846-AE36-1B4DD101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Describe the data that will be used to solve the problem and the source of the data</a:t>
            </a:r>
          </a:p>
          <a:p>
            <a:r>
              <a:rPr lang="en-US" sz="2000" dirty="0" err="1"/>
              <a:t>xxxxxxxx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6D6-1DEC-DB4D-99BE-A4D768BC0DB1}"/>
              </a:ext>
            </a:extLst>
          </p:cNvPr>
          <p:cNvSpPr txBox="1"/>
          <p:nvPr/>
        </p:nvSpPr>
        <p:spPr>
          <a:xfrm>
            <a:off x="838200" y="3175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3 - Methodologies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39A4A-F336-0F41-832B-D905CC113D51}"/>
              </a:ext>
            </a:extLst>
          </p:cNvPr>
          <p:cNvSpPr/>
          <p:nvPr/>
        </p:nvSpPr>
        <p:spPr>
          <a:xfrm rot="1492305">
            <a:off x="9749118" y="677680"/>
            <a:ext cx="2043953" cy="7530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complete</a:t>
            </a:r>
          </a:p>
        </p:txBody>
      </p:sp>
    </p:spTree>
    <p:extLst>
      <p:ext uri="{BB962C8B-B14F-4D97-AF65-F5344CB8AC3E}">
        <p14:creationId xmlns:p14="http://schemas.microsoft.com/office/powerpoint/2010/main" val="120157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1159</Words>
  <Application>Microsoft Macintosh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Singapore New Business Location</vt:lpstr>
      <vt:lpstr>PowerPoint Presentation</vt:lpstr>
      <vt:lpstr>Business Problem</vt:lpstr>
      <vt:lpstr>Background Discussion</vt:lpstr>
      <vt:lpstr>Data types and sources - 1</vt:lpstr>
      <vt:lpstr>Data types and sources - 2</vt:lpstr>
      <vt:lpstr>Data links</vt:lpstr>
      <vt:lpstr>Exploratory Data Analysis</vt:lpstr>
      <vt:lpstr>Inferential statistical testing</vt:lpstr>
      <vt:lpstr>Machine Learning</vt:lpstr>
      <vt:lpstr>Results</vt:lpstr>
      <vt:lpstr>Discussion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Pattama Thaipetchkul</dc:creator>
  <cp:lastModifiedBy>Pattama Thaipetchkul</cp:lastModifiedBy>
  <cp:revision>21</cp:revision>
  <dcterms:created xsi:type="dcterms:W3CDTF">2020-07-13T14:43:14Z</dcterms:created>
  <dcterms:modified xsi:type="dcterms:W3CDTF">2020-07-15T07:08:12Z</dcterms:modified>
</cp:coreProperties>
</file>