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sldIdLst>
    <p:sldId id="288" r:id="rId3"/>
    <p:sldId id="289" r:id="rId4"/>
    <p:sldId id="298" r:id="rId5"/>
    <p:sldId id="294" r:id="rId6"/>
    <p:sldId id="297" r:id="rId7"/>
    <p:sldId id="317" r:id="rId8"/>
    <p:sldId id="313" r:id="rId9"/>
    <p:sldId id="321" r:id="rId10"/>
    <p:sldId id="319" r:id="rId11"/>
    <p:sldId id="320" r:id="rId12"/>
    <p:sldId id="304" r:id="rId13"/>
    <p:sldId id="314" r:id="rId14"/>
    <p:sldId id="300" r:id="rId15"/>
    <p:sldId id="334" r:id="rId16"/>
    <p:sldId id="332" r:id="rId17"/>
    <p:sldId id="316" r:id="rId18"/>
    <p:sldId id="31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451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7" pos="4294" userDrawn="1">
          <p15:clr>
            <a:srgbClr val="A4A3A4"/>
          </p15:clr>
        </p15:guide>
        <p15:guide id="8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072"/>
    <a:srgbClr val="EE3E70"/>
    <a:srgbClr val="65D7FF"/>
    <a:srgbClr val="282828"/>
    <a:srgbClr val="A9A9A9"/>
    <a:srgbClr val="97ACAC"/>
    <a:srgbClr val="B9D2D6"/>
    <a:srgbClr val="A9C0C3"/>
    <a:srgbClr val="81919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70000" autoAdjust="0"/>
  </p:normalViewPr>
  <p:slideViewPr>
    <p:cSldViewPr snapToGrid="0" showGuides="1">
      <p:cViewPr varScale="1">
        <p:scale>
          <a:sx n="64" d="100"/>
          <a:sy n="64" d="100"/>
        </p:scale>
        <p:origin x="1483" y="82"/>
      </p:cViewPr>
      <p:guideLst>
        <p:guide orient="horz" pos="2160"/>
        <p:guide pos="3840"/>
        <p:guide pos="7469"/>
        <p:guide orient="horz" pos="451"/>
        <p:guide orient="horz" pos="278"/>
        <p:guide pos="189"/>
        <p:guide pos="429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E5ACE-4FA4-4B4B-B7F8-662BCF672CF2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643E-5F2C-49CF-83FF-E485C6A051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3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6BB7-6210-428F-AF14-357246FA41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90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6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偵測，加密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3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所有物件 </a:t>
            </a:r>
            <a:r>
              <a:rPr lang="en-US" altLang="zh-TW" dirty="0"/>
              <a:t>data</a:t>
            </a:r>
            <a:r>
              <a:rPr lang="zh-TW" altLang="en-US" dirty="0"/>
              <a:t> 都經由 </a:t>
            </a:r>
            <a:r>
              <a:rPr lang="en-US" altLang="zh-TW" dirty="0"/>
              <a:t>RSA </a:t>
            </a:r>
            <a:r>
              <a:rPr lang="zh-TW" altLang="en-US" dirty="0"/>
              <a:t>加密過</a:t>
            </a:r>
            <a:endParaRPr lang="en-US" altLang="zh-TW" dirty="0"/>
          </a:p>
          <a:p>
            <a:r>
              <a:rPr lang="zh-TW" altLang="en-US" dirty="0"/>
              <a:t>且所有 </a:t>
            </a:r>
            <a:r>
              <a:rPr lang="en-US" altLang="zh-TW" dirty="0"/>
              <a:t>Client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都須經由 </a:t>
            </a:r>
            <a:r>
              <a:rPr lang="en-US" altLang="zh-TW" dirty="0"/>
              <a:t>local </a:t>
            </a:r>
            <a:r>
              <a:rPr lang="zh-TW" altLang="en-US" dirty="0"/>
              <a:t>的解密</a:t>
            </a:r>
            <a:r>
              <a:rPr lang="en-US" altLang="zh-TW" dirty="0"/>
              <a:t>function</a:t>
            </a:r>
            <a:r>
              <a:rPr lang="zh-TW" altLang="en-US" dirty="0"/>
              <a:t>進行解碼</a:t>
            </a:r>
            <a:endParaRPr lang="en-US" altLang="zh-TW" dirty="0"/>
          </a:p>
          <a:p>
            <a:r>
              <a:rPr lang="en-US" altLang="zh-TW" dirty="0"/>
              <a:t>(HACKER</a:t>
            </a:r>
            <a:r>
              <a:rPr lang="zh-TW" altLang="en-US" dirty="0"/>
              <a:t>沒辦法改</a:t>
            </a:r>
            <a:r>
              <a:rPr lang="en-US" altLang="zh-TW" dirty="0"/>
              <a:t>function, </a:t>
            </a:r>
            <a:r>
              <a:rPr lang="zh-TW" altLang="en-US" dirty="0"/>
              <a:t>僅能透過記憶體偏移進行修改某物件的數值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當</a:t>
            </a:r>
            <a:r>
              <a:rPr lang="en-US" altLang="zh-TW" dirty="0"/>
              <a:t>HACKER</a:t>
            </a:r>
            <a:r>
              <a:rPr lang="zh-TW" altLang="en-US" dirty="0"/>
              <a:t> 嘗試修改數值時，回傳</a:t>
            </a:r>
            <a:r>
              <a:rPr lang="en-US" altLang="zh-TW" dirty="0"/>
              <a:t>Server</a:t>
            </a:r>
            <a:r>
              <a:rPr lang="zh-TW" altLang="en-US" dirty="0"/>
              <a:t>後會發現 </a:t>
            </a:r>
            <a:r>
              <a:rPr lang="en-US" altLang="zh-TW" dirty="0"/>
              <a:t>Decryption failed</a:t>
            </a:r>
            <a:r>
              <a:rPr lang="zh-TW" altLang="en-US" dirty="0"/>
              <a:t>，便可確定是外掛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further implementation, one can store the encryption data in non-continuous memory location which makes the attacks even harder. </a:t>
            </a:r>
            <a:endParaRPr lang="zh-TW" alt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76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D643E-5F2C-49CF-83FF-E485C6A051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49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52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62CF91-6D34-4D4F-8CE5-D4A0A4B68714}" type="slidenum">
              <a:rPr lang="zh-CN" altLang="en-US" sz="12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013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5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開始想法介紹</a:t>
            </a:r>
            <a:r>
              <a:rPr lang="en-US" altLang="zh-TW" dirty="0"/>
              <a:t>:</a:t>
            </a:r>
            <a:r>
              <a:rPr lang="zh-TW" altLang="en-US" dirty="0"/>
              <a:t> 遊戲種類</a:t>
            </a:r>
            <a:r>
              <a:rPr lang="en-US" altLang="zh-TW" dirty="0"/>
              <a:t>-&gt;</a:t>
            </a:r>
            <a:r>
              <a:rPr lang="zh-TW" altLang="en-US" dirty="0"/>
              <a:t>鎖定</a:t>
            </a:r>
            <a:r>
              <a:rPr lang="en-US" altLang="zh-TW" dirty="0"/>
              <a:t>RPG-&gt;</a:t>
            </a:r>
            <a:r>
              <a:rPr lang="zh-TW" altLang="en-US" dirty="0"/>
              <a:t>分析外掛行為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1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0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8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0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8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0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3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9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-Picture-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3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418970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7890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36334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5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92079" y="1984916"/>
            <a:ext cx="3020622" cy="31111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76981" y="1984916"/>
            <a:ext cx="3020622" cy="31111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73716" y="1984916"/>
            <a:ext cx="3020622" cy="31111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22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4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0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7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77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4274-6686-4A88-B352-6CF8A7FC23C5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CAB8-BDC7-46D8-AED4-E3A5E447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3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656667" y="908720"/>
            <a:ext cx="2878667" cy="5040560"/>
          </a:xfrm>
          <a:prstGeom prst="rect">
            <a:avLst/>
          </a:prstGeom>
          <a:noFill/>
          <a:ln w="12700">
            <a:gradFill>
              <a:gsLst>
                <a:gs pos="0">
                  <a:schemeClr val="bg1"/>
                </a:gs>
                <a:gs pos="76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048000" y="34290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ndalus" pitchFamily="18" charset="-78"/>
                <a:ea typeface="Cambria Math" pitchFamily="18" charset="0"/>
                <a:cs typeface="Andalus" pitchFamily="18" charset="-78"/>
              </a:rPr>
              <a:t>BUSINESS</a:t>
            </a:r>
          </a:p>
          <a:p>
            <a:pPr algn="ctr"/>
            <a:r>
              <a:rPr lang="en-US" altLang="zh-CN" sz="4800" dirty="0">
                <a:solidFill>
                  <a:schemeClr val="bg1"/>
                </a:solidFill>
                <a:latin typeface="Andalus" pitchFamily="18" charset="-78"/>
                <a:ea typeface="Cambria Math" pitchFamily="18" charset="0"/>
                <a:cs typeface="Andalus" pitchFamily="18" charset="-78"/>
              </a:rPr>
              <a:t>SUMMERISE REPORT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ndalus" pitchFamily="18" charset="-78"/>
                <a:ea typeface="Cambria Math" pitchFamily="18" charset="0"/>
                <a:cs typeface="Andalus" pitchFamily="18" charset="-78"/>
              </a:rPr>
              <a:t>POWERPOINT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814490" y="1399253"/>
            <a:ext cx="563021" cy="289555"/>
            <a:chOff x="5121275" y="4473576"/>
            <a:chExt cx="277813" cy="142875"/>
          </a:xfrm>
          <a:solidFill>
            <a:schemeClr val="bg1"/>
          </a:solidFill>
        </p:grpSpPr>
        <p:sp>
          <p:nvSpPr>
            <p:cNvPr id="12" name="Freeform 178"/>
            <p:cNvSpPr>
              <a:spLocks/>
            </p:cNvSpPr>
            <p:nvPr/>
          </p:nvSpPr>
          <p:spPr bwMode="auto">
            <a:xfrm>
              <a:off x="5276850" y="4510088"/>
              <a:ext cx="122238" cy="98425"/>
            </a:xfrm>
            <a:custGeom>
              <a:avLst/>
              <a:gdLst>
                <a:gd name="T0" fmla="*/ 28 w 77"/>
                <a:gd name="T1" fmla="*/ 62 h 62"/>
                <a:gd name="T2" fmla="*/ 77 w 77"/>
                <a:gd name="T3" fmla="*/ 62 h 62"/>
                <a:gd name="T4" fmla="*/ 61 w 77"/>
                <a:gd name="T5" fmla="*/ 31 h 62"/>
                <a:gd name="T6" fmla="*/ 42 w 77"/>
                <a:gd name="T7" fmla="*/ 38 h 62"/>
                <a:gd name="T8" fmla="*/ 24 w 77"/>
                <a:gd name="T9" fmla="*/ 0 h 62"/>
                <a:gd name="T10" fmla="*/ 13 w 77"/>
                <a:gd name="T11" fmla="*/ 20 h 62"/>
                <a:gd name="T12" fmla="*/ 1 w 77"/>
                <a:gd name="T13" fmla="*/ 16 h 62"/>
                <a:gd name="T14" fmla="*/ 0 w 77"/>
                <a:gd name="T15" fmla="*/ 19 h 62"/>
                <a:gd name="T16" fmla="*/ 27 w 77"/>
                <a:gd name="T17" fmla="*/ 62 h 62"/>
                <a:gd name="T18" fmla="*/ 28 w 77"/>
                <a:gd name="T1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62">
                  <a:moveTo>
                    <a:pt x="28" y="62"/>
                  </a:moveTo>
                  <a:lnTo>
                    <a:pt x="77" y="62"/>
                  </a:lnTo>
                  <a:lnTo>
                    <a:pt x="61" y="31"/>
                  </a:lnTo>
                  <a:lnTo>
                    <a:pt x="42" y="38"/>
                  </a:lnTo>
                  <a:lnTo>
                    <a:pt x="24" y="0"/>
                  </a:lnTo>
                  <a:lnTo>
                    <a:pt x="13" y="20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27" y="62"/>
                  </a:lnTo>
                  <a:lnTo>
                    <a:pt x="2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79"/>
            <p:cNvSpPr>
              <a:spLocks noEditPoints="1"/>
            </p:cNvSpPr>
            <p:nvPr/>
          </p:nvSpPr>
          <p:spPr bwMode="auto">
            <a:xfrm>
              <a:off x="5121275" y="4473576"/>
              <a:ext cx="185738" cy="142875"/>
            </a:xfrm>
            <a:custGeom>
              <a:avLst/>
              <a:gdLst>
                <a:gd name="T0" fmla="*/ 58 w 117"/>
                <a:gd name="T1" fmla="*/ 0 h 90"/>
                <a:gd name="T2" fmla="*/ 0 w 117"/>
                <a:gd name="T3" fmla="*/ 90 h 90"/>
                <a:gd name="T4" fmla="*/ 117 w 117"/>
                <a:gd name="T5" fmla="*/ 90 h 90"/>
                <a:gd name="T6" fmla="*/ 58 w 117"/>
                <a:gd name="T7" fmla="*/ 0 h 90"/>
                <a:gd name="T8" fmla="*/ 63 w 117"/>
                <a:gd name="T9" fmla="*/ 56 h 90"/>
                <a:gd name="T10" fmla="*/ 58 w 117"/>
                <a:gd name="T11" fmla="*/ 39 h 90"/>
                <a:gd name="T12" fmla="*/ 47 w 117"/>
                <a:gd name="T13" fmla="*/ 44 h 90"/>
                <a:gd name="T14" fmla="*/ 42 w 117"/>
                <a:gd name="T15" fmla="*/ 37 h 90"/>
                <a:gd name="T16" fmla="*/ 58 w 117"/>
                <a:gd name="T17" fmla="*/ 13 h 90"/>
                <a:gd name="T18" fmla="*/ 72 w 117"/>
                <a:gd name="T19" fmla="*/ 32 h 90"/>
                <a:gd name="T20" fmla="*/ 63 w 117"/>
                <a:gd name="T21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90">
                  <a:moveTo>
                    <a:pt x="58" y="0"/>
                  </a:moveTo>
                  <a:lnTo>
                    <a:pt x="0" y="90"/>
                  </a:lnTo>
                  <a:lnTo>
                    <a:pt x="117" y="90"/>
                  </a:lnTo>
                  <a:lnTo>
                    <a:pt x="58" y="0"/>
                  </a:lnTo>
                  <a:close/>
                  <a:moveTo>
                    <a:pt x="63" y="56"/>
                  </a:moveTo>
                  <a:lnTo>
                    <a:pt x="58" y="39"/>
                  </a:lnTo>
                  <a:lnTo>
                    <a:pt x="47" y="44"/>
                  </a:lnTo>
                  <a:lnTo>
                    <a:pt x="42" y="37"/>
                  </a:lnTo>
                  <a:lnTo>
                    <a:pt x="58" y="13"/>
                  </a:lnTo>
                  <a:lnTo>
                    <a:pt x="72" y="32"/>
                  </a:lnTo>
                  <a:lnTo>
                    <a:pt x="6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56667" y="1748813"/>
            <a:ext cx="2878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dirty="0">
                <a:solidFill>
                  <a:schemeClr val="bg1"/>
                </a:solidFill>
                <a:latin typeface="Calibri Light" pitchFamily="34" charset="0"/>
              </a:rPr>
              <a:t>DESIGNED BY NIGHT</a:t>
            </a:r>
            <a:endParaRPr lang="zh-CN" altLang="en-US" sz="1867" dirty="0">
              <a:solidFill>
                <a:schemeClr val="bg1"/>
              </a:solidFill>
              <a:latin typeface="Calibri Light" pitchFamily="34" charset="0"/>
            </a:endParaRPr>
          </a:p>
        </p:txBody>
      </p:sp>
      <p:cxnSp>
        <p:nvCxnSpPr>
          <p:cNvPr id="17" name="直接连接符 16"/>
          <p:cNvCxnSpPr>
            <a:stCxn id="15" idx="2"/>
            <a:endCxn id="3" idx="0"/>
          </p:cNvCxnSpPr>
          <p:nvPr/>
        </p:nvCxnSpPr>
        <p:spPr>
          <a:xfrm flipH="1">
            <a:off x="6096000" y="2128469"/>
            <a:ext cx="1" cy="1300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519472" y="2070108"/>
            <a:ext cx="74104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8000" dirty="0">
                <a:solidFill>
                  <a:schemeClr val="bg1"/>
                </a:solidFill>
                <a:latin typeface="Andalus" pitchFamily="18" charset="-78"/>
                <a:ea typeface="Cambria Math" pitchFamily="18" charset="0"/>
                <a:cs typeface="Andalus" pitchFamily="18" charset="-78"/>
              </a:rPr>
              <a:t>Ethical Gaming</a:t>
            </a:r>
            <a:endParaRPr lang="en-US" altLang="zh-CN" sz="8000" dirty="0">
              <a:solidFill>
                <a:schemeClr val="bg1"/>
              </a:solidFill>
              <a:latin typeface="Andalus" pitchFamily="18" charset="-78"/>
              <a:ea typeface="Cambria Math" pitchFamily="18" charset="0"/>
              <a:cs typeface="Andalus" pitchFamily="18" charset="-7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09399" y="1234931"/>
            <a:ext cx="563021" cy="289555"/>
            <a:chOff x="5121275" y="4473576"/>
            <a:chExt cx="277813" cy="142875"/>
          </a:xfrm>
          <a:solidFill>
            <a:schemeClr val="bg1"/>
          </a:solidFill>
        </p:grpSpPr>
        <p:sp>
          <p:nvSpPr>
            <p:cNvPr id="19" name="Freeform 178"/>
            <p:cNvSpPr>
              <a:spLocks/>
            </p:cNvSpPr>
            <p:nvPr/>
          </p:nvSpPr>
          <p:spPr bwMode="auto">
            <a:xfrm>
              <a:off x="5276850" y="4510088"/>
              <a:ext cx="122238" cy="98425"/>
            </a:xfrm>
            <a:custGeom>
              <a:avLst/>
              <a:gdLst>
                <a:gd name="T0" fmla="*/ 28 w 77"/>
                <a:gd name="T1" fmla="*/ 62 h 62"/>
                <a:gd name="T2" fmla="*/ 77 w 77"/>
                <a:gd name="T3" fmla="*/ 62 h 62"/>
                <a:gd name="T4" fmla="*/ 61 w 77"/>
                <a:gd name="T5" fmla="*/ 31 h 62"/>
                <a:gd name="T6" fmla="*/ 42 w 77"/>
                <a:gd name="T7" fmla="*/ 38 h 62"/>
                <a:gd name="T8" fmla="*/ 24 w 77"/>
                <a:gd name="T9" fmla="*/ 0 h 62"/>
                <a:gd name="T10" fmla="*/ 13 w 77"/>
                <a:gd name="T11" fmla="*/ 20 h 62"/>
                <a:gd name="T12" fmla="*/ 1 w 77"/>
                <a:gd name="T13" fmla="*/ 16 h 62"/>
                <a:gd name="T14" fmla="*/ 0 w 77"/>
                <a:gd name="T15" fmla="*/ 19 h 62"/>
                <a:gd name="T16" fmla="*/ 27 w 77"/>
                <a:gd name="T17" fmla="*/ 62 h 62"/>
                <a:gd name="T18" fmla="*/ 28 w 77"/>
                <a:gd name="T1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62">
                  <a:moveTo>
                    <a:pt x="28" y="62"/>
                  </a:moveTo>
                  <a:lnTo>
                    <a:pt x="77" y="62"/>
                  </a:lnTo>
                  <a:lnTo>
                    <a:pt x="61" y="31"/>
                  </a:lnTo>
                  <a:lnTo>
                    <a:pt x="42" y="38"/>
                  </a:lnTo>
                  <a:lnTo>
                    <a:pt x="24" y="0"/>
                  </a:lnTo>
                  <a:lnTo>
                    <a:pt x="13" y="20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27" y="62"/>
                  </a:lnTo>
                  <a:lnTo>
                    <a:pt x="2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179"/>
            <p:cNvSpPr>
              <a:spLocks noEditPoints="1"/>
            </p:cNvSpPr>
            <p:nvPr/>
          </p:nvSpPr>
          <p:spPr bwMode="auto">
            <a:xfrm>
              <a:off x="5121275" y="4473576"/>
              <a:ext cx="185738" cy="142875"/>
            </a:xfrm>
            <a:custGeom>
              <a:avLst/>
              <a:gdLst>
                <a:gd name="T0" fmla="*/ 58 w 117"/>
                <a:gd name="T1" fmla="*/ 0 h 90"/>
                <a:gd name="T2" fmla="*/ 0 w 117"/>
                <a:gd name="T3" fmla="*/ 90 h 90"/>
                <a:gd name="T4" fmla="*/ 117 w 117"/>
                <a:gd name="T5" fmla="*/ 90 h 90"/>
                <a:gd name="T6" fmla="*/ 58 w 117"/>
                <a:gd name="T7" fmla="*/ 0 h 90"/>
                <a:gd name="T8" fmla="*/ 63 w 117"/>
                <a:gd name="T9" fmla="*/ 56 h 90"/>
                <a:gd name="T10" fmla="*/ 58 w 117"/>
                <a:gd name="T11" fmla="*/ 39 h 90"/>
                <a:gd name="T12" fmla="*/ 47 w 117"/>
                <a:gd name="T13" fmla="*/ 44 h 90"/>
                <a:gd name="T14" fmla="*/ 42 w 117"/>
                <a:gd name="T15" fmla="*/ 37 h 90"/>
                <a:gd name="T16" fmla="*/ 58 w 117"/>
                <a:gd name="T17" fmla="*/ 13 h 90"/>
                <a:gd name="T18" fmla="*/ 72 w 117"/>
                <a:gd name="T19" fmla="*/ 32 h 90"/>
                <a:gd name="T20" fmla="*/ 63 w 117"/>
                <a:gd name="T21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90">
                  <a:moveTo>
                    <a:pt x="58" y="0"/>
                  </a:moveTo>
                  <a:lnTo>
                    <a:pt x="0" y="90"/>
                  </a:lnTo>
                  <a:lnTo>
                    <a:pt x="117" y="90"/>
                  </a:lnTo>
                  <a:lnTo>
                    <a:pt x="58" y="0"/>
                  </a:lnTo>
                  <a:close/>
                  <a:moveTo>
                    <a:pt x="63" y="56"/>
                  </a:moveTo>
                  <a:lnTo>
                    <a:pt x="58" y="39"/>
                  </a:lnTo>
                  <a:lnTo>
                    <a:pt x="47" y="44"/>
                  </a:lnTo>
                  <a:lnTo>
                    <a:pt x="42" y="37"/>
                  </a:lnTo>
                  <a:lnTo>
                    <a:pt x="58" y="13"/>
                  </a:lnTo>
                  <a:lnTo>
                    <a:pt x="72" y="32"/>
                  </a:lnTo>
                  <a:lnTo>
                    <a:pt x="6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E1524AC-53CB-4682-92A3-0ADFBD2333A7}"/>
              </a:ext>
            </a:extLst>
          </p:cNvPr>
          <p:cNvSpPr txBox="1"/>
          <p:nvPr/>
        </p:nvSpPr>
        <p:spPr>
          <a:xfrm>
            <a:off x="4144037" y="1686727"/>
            <a:ext cx="428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霹靂卡霹靂拉拉波波莉娜貝貝魯多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0CEA0D-7E15-46FC-A819-4872FBA9039E}"/>
              </a:ext>
            </a:extLst>
          </p:cNvPr>
          <p:cNvSpPr txBox="1"/>
          <p:nvPr/>
        </p:nvSpPr>
        <p:spPr>
          <a:xfrm>
            <a:off x="7321857" y="3678942"/>
            <a:ext cx="343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林泓諭 施儒宏 陳昱霖</a:t>
            </a:r>
          </a:p>
        </p:txBody>
      </p:sp>
    </p:spTree>
    <p:extLst>
      <p:ext uri="{BB962C8B-B14F-4D97-AF65-F5344CB8AC3E}">
        <p14:creationId xmlns:p14="http://schemas.microsoft.com/office/powerpoint/2010/main" val="3925380250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3029671" y="893009"/>
            <a:ext cx="6317050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Detect per Dialogue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01C68E-34E7-462E-99E6-24B5CDB4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2" y="4002027"/>
            <a:ext cx="11795627" cy="12678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FDDA0F-3B5D-4D98-BE5F-EA0A1459ABE3}"/>
              </a:ext>
            </a:extLst>
          </p:cNvPr>
          <p:cNvSpPr/>
          <p:nvPr/>
        </p:nvSpPr>
        <p:spPr>
          <a:xfrm>
            <a:off x="2399004" y="1822227"/>
            <a:ext cx="73939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Open Sans" panose="020B0606030504020204"/>
              </a:rPr>
              <a:t>Wow!</a:t>
            </a:r>
          </a:p>
          <a:p>
            <a:pPr algn="ctr"/>
            <a:r>
              <a:rPr lang="en-US" altLang="zh-TW" sz="2400" dirty="0">
                <a:latin typeface="Open Sans" panose="020B0606030504020204"/>
              </a:rPr>
              <a:t>Nice!</a:t>
            </a:r>
          </a:p>
          <a:p>
            <a:pPr algn="ctr"/>
            <a:r>
              <a:rPr lang="en-US" altLang="zh-TW" sz="2400" dirty="0">
                <a:latin typeface="Open Sans" panose="020B0606030504020204"/>
              </a:rPr>
              <a:t>Well play!</a:t>
            </a:r>
          </a:p>
          <a:p>
            <a:pPr algn="ctr"/>
            <a:r>
              <a:rPr lang="en-US" altLang="zh-TW" sz="2400" dirty="0">
                <a:latin typeface="Open Sans" panose="020B0606030504020204"/>
              </a:rPr>
              <a:t>You are a good player.</a:t>
            </a:r>
          </a:p>
          <a:p>
            <a:pPr algn="ctr"/>
            <a:r>
              <a:rPr lang="en-US" altLang="zh-TW" sz="2400" dirty="0">
                <a:latin typeface="Open Sans" panose="020B0606030504020204"/>
              </a:rPr>
              <a:t>Are you interest in playing the next game with me?</a:t>
            </a:r>
            <a:endParaRPr lang="zh-TW" altLang="en-US" sz="24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536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0" y="-15376"/>
            <a:ext cx="12188825" cy="6873376"/>
          </a:xfrm>
          <a:prstGeom prst="rect">
            <a:avLst/>
          </a:prstGeom>
          <a:gradFill flip="none" rotWithShape="0">
            <a:gsLst>
              <a:gs pos="0">
                <a:srgbClr val="65D7FF"/>
              </a:gs>
              <a:gs pos="100000">
                <a:srgbClr val="000000">
                  <a:alpha val="63000"/>
                </a:srgb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691507" y="2072433"/>
            <a:ext cx="8826079" cy="2552548"/>
            <a:chOff x="1691507" y="2072433"/>
            <a:chExt cx="8826079" cy="2552548"/>
          </a:xfrm>
        </p:grpSpPr>
        <p:grpSp>
          <p:nvGrpSpPr>
            <p:cNvPr id="8" name="Group 9"/>
            <p:cNvGrpSpPr/>
            <p:nvPr/>
          </p:nvGrpSpPr>
          <p:grpSpPr>
            <a:xfrm rot="10800000">
              <a:off x="9709234" y="2226130"/>
              <a:ext cx="808352" cy="2398850"/>
              <a:chOff x="19021815" y="4800600"/>
              <a:chExt cx="1616703" cy="47977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9021815" y="4800600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13" name="Straight Connector 52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55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0"/>
              <p:cNvGrpSpPr/>
              <p:nvPr/>
            </p:nvGrpSpPr>
            <p:grpSpPr>
              <a:xfrm rot="16200000">
                <a:off x="19021815" y="7989849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11" name="Straight Connector 61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62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63"/>
            <p:cNvGrpSpPr/>
            <p:nvPr/>
          </p:nvGrpSpPr>
          <p:grpSpPr>
            <a:xfrm>
              <a:off x="1691507" y="2226130"/>
              <a:ext cx="808352" cy="800100"/>
              <a:chOff x="3053268" y="4800600"/>
              <a:chExt cx="1616703" cy="1600200"/>
            </a:xfrm>
          </p:grpSpPr>
          <p:cxnSp>
            <p:nvCxnSpPr>
              <p:cNvPr id="16" name="Straight Connector 64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65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66"/>
            <p:cNvGrpSpPr/>
            <p:nvPr/>
          </p:nvGrpSpPr>
          <p:grpSpPr>
            <a:xfrm rot="16200000">
              <a:off x="1691507" y="3820755"/>
              <a:ext cx="808352" cy="800100"/>
              <a:chOff x="3053268" y="4800600"/>
              <a:chExt cx="1616703" cy="1600200"/>
            </a:xfrm>
          </p:grpSpPr>
          <p:cxnSp>
            <p:nvCxnSpPr>
              <p:cNvPr id="21" name="Straight Connector 67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8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18"/>
            <p:cNvSpPr>
              <a:spLocks/>
            </p:cNvSpPr>
            <p:nvPr/>
          </p:nvSpPr>
          <p:spPr bwMode="auto">
            <a:xfrm>
              <a:off x="3259725" y="3328590"/>
              <a:ext cx="5669373" cy="992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6750"/>
                </a:lnSpc>
              </a:pPr>
              <a:r>
                <a:rPr lang="en-US" altLang="zh-TW" sz="10000" b="1" spc="250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  <a:sym typeface="Bebas Neue" charset="0"/>
                </a:rPr>
                <a:t>CHEATING</a:t>
              </a:r>
              <a:endParaRPr lang="en-US" sz="10000" b="1" spc="250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  <a:sym typeface="Bebas Neue" charset="0"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2377816" y="2072433"/>
              <a:ext cx="77355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  <a:latin typeface="Poppins" charset="0"/>
                  <a:ea typeface="Poppins" charset="0"/>
                  <a:cs typeface="Poppins" charset="0"/>
                </a:rPr>
                <a:t>PART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40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3575791" y="772693"/>
            <a:ext cx="5248874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Detection</a:t>
            </a:r>
            <a:r>
              <a:rPr lang="zh-TW" alt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 </a:t>
            </a:r>
            <a:r>
              <a:rPr lang="en-US" altLang="zh-TW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Target</a:t>
            </a:r>
            <a:endParaRPr lang="en-US" sz="5400" b="1" spc="250" dirty="0">
              <a:solidFill>
                <a:schemeClr val="tx1">
                  <a:lumMod val="95000"/>
                  <a:lumOff val="5000"/>
                </a:schemeClr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E90160-FD83-4192-9D0A-24DF017DC20D}"/>
              </a:ext>
            </a:extLst>
          </p:cNvPr>
          <p:cNvSpPr txBox="1"/>
          <p:nvPr/>
        </p:nvSpPr>
        <p:spPr>
          <a:xfrm>
            <a:off x="904780" y="1624263"/>
            <a:ext cx="5919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modification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600" b="0" dirty="0">
                <a:effectLst/>
                <a:latin typeface="Consolas" panose="020B0609020204030204" pitchFamily="49" charset="0"/>
              </a:rPr>
              <a:t>infinite skill cast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600" b="0" dirty="0">
                <a:effectLst/>
                <a:latin typeface="Consolas" panose="020B0609020204030204" pitchFamily="49" charset="0"/>
              </a:rPr>
              <a:t>unusual character 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Consolas" panose="020B0609020204030204" pitchFamily="49" charset="0"/>
              </a:rPr>
              <a:t>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600" dirty="0">
              <a:latin typeface="Consolas" panose="020B0609020204030204" pitchFamily="49" charset="0"/>
            </a:endParaRPr>
          </a:p>
          <a:p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圖片 8" descr="一張含有 螢幕, 監視器, 橙色, 手機 的圖片&#10;&#10;自動產生的描述">
            <a:extLst>
              <a:ext uri="{FF2B5EF4-FFF2-40B4-BE49-F238E27FC236}">
                <a16:creationId xmlns:a16="http://schemas.microsoft.com/office/drawing/2014/main" id="{F408E631-7003-4F3A-A6D2-CFEF7FDDE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85" y="3451597"/>
            <a:ext cx="9570480" cy="963918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95D5741-6563-418C-9925-022C9A9B0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86" y="4547717"/>
            <a:ext cx="9570480" cy="18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8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Rectangle 1"/>
          <p:cNvSpPr/>
          <p:nvPr/>
        </p:nvSpPr>
        <p:spPr>
          <a:xfrm>
            <a:off x="0" y="-15376"/>
            <a:ext cx="12188825" cy="6873376"/>
          </a:xfrm>
          <a:prstGeom prst="rect">
            <a:avLst/>
          </a:prstGeom>
          <a:gradFill flip="none" rotWithShape="0">
            <a:gsLst>
              <a:gs pos="0">
                <a:srgbClr val="FDEA57">
                  <a:alpha val="64000"/>
                </a:srgbClr>
              </a:gs>
              <a:gs pos="100000">
                <a:srgbClr val="000000">
                  <a:alpha val="64000"/>
                </a:srgb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" name="组合 2"/>
          <p:cNvGrpSpPr/>
          <p:nvPr/>
        </p:nvGrpSpPr>
        <p:grpSpPr>
          <a:xfrm>
            <a:off x="1691507" y="2226130"/>
            <a:ext cx="8826079" cy="2398851"/>
            <a:chOff x="1691507" y="2226130"/>
            <a:chExt cx="8826079" cy="2398851"/>
          </a:xfrm>
        </p:grpSpPr>
        <p:grpSp>
          <p:nvGrpSpPr>
            <p:cNvPr id="13" name="Group 9"/>
            <p:cNvGrpSpPr/>
            <p:nvPr/>
          </p:nvGrpSpPr>
          <p:grpSpPr>
            <a:xfrm rot="10800000">
              <a:off x="9709234" y="2226130"/>
              <a:ext cx="808352" cy="2398850"/>
              <a:chOff x="19021815" y="4800600"/>
              <a:chExt cx="1616703" cy="4797700"/>
            </a:xfrm>
          </p:grpSpPr>
          <p:grpSp>
            <p:nvGrpSpPr>
              <p:cNvPr id="14" name="Group 8"/>
              <p:cNvGrpSpPr/>
              <p:nvPr/>
            </p:nvGrpSpPr>
            <p:grpSpPr>
              <a:xfrm>
                <a:off x="19021815" y="4800600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25" name="Straight Connector 52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55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60"/>
              <p:cNvGrpSpPr/>
              <p:nvPr/>
            </p:nvGrpSpPr>
            <p:grpSpPr>
              <a:xfrm rot="16200000">
                <a:off x="19021815" y="7989849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16" name="Straight Connector 61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62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63"/>
            <p:cNvGrpSpPr/>
            <p:nvPr/>
          </p:nvGrpSpPr>
          <p:grpSpPr>
            <a:xfrm>
              <a:off x="1691507" y="2226130"/>
              <a:ext cx="808352" cy="800100"/>
              <a:chOff x="3053268" y="4800600"/>
              <a:chExt cx="1616703" cy="1600200"/>
            </a:xfrm>
          </p:grpSpPr>
          <p:cxnSp>
            <p:nvCxnSpPr>
              <p:cNvPr id="28" name="Straight Connector 64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5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6"/>
            <p:cNvGrpSpPr/>
            <p:nvPr/>
          </p:nvGrpSpPr>
          <p:grpSpPr>
            <a:xfrm rot="16200000">
              <a:off x="1691507" y="3820755"/>
              <a:ext cx="808352" cy="800100"/>
              <a:chOff x="3053268" y="4800600"/>
              <a:chExt cx="1616703" cy="1600200"/>
            </a:xfrm>
          </p:grpSpPr>
          <p:cxnSp>
            <p:nvCxnSpPr>
              <p:cNvPr id="31" name="Straight Connector 67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8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18"/>
            <p:cNvSpPr>
              <a:spLocks/>
            </p:cNvSpPr>
            <p:nvPr/>
          </p:nvSpPr>
          <p:spPr bwMode="auto">
            <a:xfrm>
              <a:off x="2529737" y="3372782"/>
              <a:ext cx="7132530" cy="992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6750"/>
                </a:lnSpc>
              </a:pPr>
              <a:r>
                <a:rPr lang="en-US" altLang="zh-TW" sz="10000" b="1" spc="250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  <a:sym typeface="Bebas Neue" charset="0"/>
                </a:rPr>
                <a:t>SIMULATION</a:t>
              </a:r>
              <a:endParaRPr lang="en-US" sz="10000" b="1" spc="250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  <a:sym typeface="Bebas Neue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2377503" y="2241506"/>
              <a:ext cx="77355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  <a:latin typeface="Poppins" charset="0"/>
                  <a:ea typeface="Poppins" charset="0"/>
                  <a:cs typeface="Poppins" charset="0"/>
                </a:rPr>
                <a:t>PART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30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4384633" y="736599"/>
            <a:ext cx="3422733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Encryption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E90160-FD83-4192-9D0A-24DF017DC20D}"/>
              </a:ext>
            </a:extLst>
          </p:cNvPr>
          <p:cNvSpPr txBox="1"/>
          <p:nvPr/>
        </p:nvSpPr>
        <p:spPr>
          <a:xfrm>
            <a:off x="2719137" y="2358189"/>
            <a:ext cx="59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BE8E222-563E-4E75-969E-BC790D4A297C}"/>
              </a:ext>
            </a:extLst>
          </p:cNvPr>
          <p:cNvSpPr txBox="1"/>
          <p:nvPr/>
        </p:nvSpPr>
        <p:spPr>
          <a:xfrm>
            <a:off x="404113" y="1378583"/>
            <a:ext cx="11459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modification is one of the main method to attack the local data. </a:t>
            </a:r>
          </a:p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try to encrypt the local data which prevent the hacker from modifying. We generate a code via RSA encryption and validate the correctness. </a:t>
            </a:r>
          </a:p>
          <a:p>
            <a:r>
              <a:rPr lang="en-US" altLang="zh-TW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further implementation, one can store the encryption data in non-continuous memory location which makes the attacks even harder. </a:t>
            </a:r>
            <a:endParaRPr lang="zh-TW" alt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TW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0F6438C-2442-412E-83D7-2B11CD56B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00" y="3753575"/>
            <a:ext cx="9648560" cy="1159159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90ECFB7-8803-4F05-9A5A-EBA635256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00" y="5317956"/>
            <a:ext cx="9231609" cy="11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 descr="一張含有 草, 室外, 曠野, 大自然 的圖片&#10;&#10;自動產生的描述">
            <a:extLst>
              <a:ext uri="{FF2B5EF4-FFF2-40B4-BE49-F238E27FC236}">
                <a16:creationId xmlns:a16="http://schemas.microsoft.com/office/drawing/2014/main" id="{4ACF7244-D6C1-4E1A-BFBA-23C53D5A6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" y="0"/>
            <a:ext cx="12190789" cy="6858000"/>
          </a:xfrm>
          <a:prstGeom prst="rect">
            <a:avLst/>
          </a:prstGeom>
        </p:spPr>
      </p:pic>
      <p:sp>
        <p:nvSpPr>
          <p:cNvPr id="5" name="Rectangle 16">
            <a:extLst>
              <a:ext uri="{FF2B5EF4-FFF2-40B4-BE49-F238E27FC236}">
                <a16:creationId xmlns:a16="http://schemas.microsoft.com/office/drawing/2014/main" id="{FF31E224-5DD0-4175-AA22-F63C7A33DE76}"/>
              </a:ext>
            </a:extLst>
          </p:cNvPr>
          <p:cNvSpPr/>
          <p:nvPr/>
        </p:nvSpPr>
        <p:spPr>
          <a:xfrm>
            <a:off x="0" y="0"/>
            <a:ext cx="12188825" cy="6873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grpSp>
        <p:nvGrpSpPr>
          <p:cNvPr id="6" name="组合 2">
            <a:extLst>
              <a:ext uri="{FF2B5EF4-FFF2-40B4-BE49-F238E27FC236}">
                <a16:creationId xmlns:a16="http://schemas.microsoft.com/office/drawing/2014/main" id="{B90DBEF5-C1FB-41CD-8589-5F7D43FDFFFA}"/>
              </a:ext>
            </a:extLst>
          </p:cNvPr>
          <p:cNvGrpSpPr/>
          <p:nvPr/>
        </p:nvGrpSpPr>
        <p:grpSpPr>
          <a:xfrm>
            <a:off x="1691507" y="2195294"/>
            <a:ext cx="8826079" cy="2429687"/>
            <a:chOff x="1691507" y="2195294"/>
            <a:chExt cx="8826079" cy="2429687"/>
          </a:xfrm>
        </p:grpSpPr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48F726C2-415C-4D81-A4E9-835B85CEB62C}"/>
                </a:ext>
              </a:extLst>
            </p:cNvPr>
            <p:cNvGrpSpPr/>
            <p:nvPr/>
          </p:nvGrpSpPr>
          <p:grpSpPr>
            <a:xfrm rot="10800000">
              <a:off x="9709234" y="2226130"/>
              <a:ext cx="808352" cy="2398850"/>
              <a:chOff x="19021815" y="4800600"/>
              <a:chExt cx="1616703" cy="479770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24C92BA2-B980-498D-A211-BE718F7B065E}"/>
                  </a:ext>
                </a:extLst>
              </p:cNvPr>
              <p:cNvGrpSpPr/>
              <p:nvPr/>
            </p:nvGrpSpPr>
            <p:grpSpPr>
              <a:xfrm>
                <a:off x="19021815" y="4800600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21" name="Straight Connector 52">
                  <a:extLst>
                    <a:ext uri="{FF2B5EF4-FFF2-40B4-BE49-F238E27FC236}">
                      <a16:creationId xmlns:a16="http://schemas.microsoft.com/office/drawing/2014/main" id="{423E77C5-FAE9-4029-B4BD-9D1AFC0871C5}"/>
                    </a:ext>
                  </a:extLst>
                </p:cNvPr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55">
                  <a:extLst>
                    <a:ext uri="{FF2B5EF4-FFF2-40B4-BE49-F238E27FC236}">
                      <a16:creationId xmlns:a16="http://schemas.microsoft.com/office/drawing/2014/main" id="{28AE6FCC-74EF-4559-B87F-DF80C16337B6}"/>
                    </a:ext>
                  </a:extLst>
                </p:cNvPr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60">
                <a:extLst>
                  <a:ext uri="{FF2B5EF4-FFF2-40B4-BE49-F238E27FC236}">
                    <a16:creationId xmlns:a16="http://schemas.microsoft.com/office/drawing/2014/main" id="{1257245F-1730-4D52-B383-EE49DD208FED}"/>
                  </a:ext>
                </a:extLst>
              </p:cNvPr>
              <p:cNvGrpSpPr/>
              <p:nvPr/>
            </p:nvGrpSpPr>
            <p:grpSpPr>
              <a:xfrm rot="16200000">
                <a:off x="19021815" y="7989849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19" name="Straight Connector 61">
                  <a:extLst>
                    <a:ext uri="{FF2B5EF4-FFF2-40B4-BE49-F238E27FC236}">
                      <a16:creationId xmlns:a16="http://schemas.microsoft.com/office/drawing/2014/main" id="{33FC5BEF-B3BB-43B9-8448-F4FCD90EDC8B}"/>
                    </a:ext>
                  </a:extLst>
                </p:cNvPr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62">
                  <a:extLst>
                    <a:ext uri="{FF2B5EF4-FFF2-40B4-BE49-F238E27FC236}">
                      <a16:creationId xmlns:a16="http://schemas.microsoft.com/office/drawing/2014/main" id="{FCF6A842-2C42-470A-885A-40C3B448BC02}"/>
                    </a:ext>
                  </a:extLst>
                </p:cNvPr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19603307-F0BF-4C1F-89E7-E55E648DB5F2}"/>
                </a:ext>
              </a:extLst>
            </p:cNvPr>
            <p:cNvGrpSpPr/>
            <p:nvPr/>
          </p:nvGrpSpPr>
          <p:grpSpPr>
            <a:xfrm>
              <a:off x="1691507" y="2226130"/>
              <a:ext cx="808352" cy="800100"/>
              <a:chOff x="3053268" y="4800600"/>
              <a:chExt cx="1616703" cy="1600200"/>
            </a:xfrm>
          </p:grpSpPr>
          <p:cxnSp>
            <p:nvCxnSpPr>
              <p:cNvPr id="15" name="Straight Connector 64">
                <a:extLst>
                  <a:ext uri="{FF2B5EF4-FFF2-40B4-BE49-F238E27FC236}">
                    <a16:creationId xmlns:a16="http://schemas.microsoft.com/office/drawing/2014/main" id="{D638F6C3-8556-42D0-A141-905777846BBB}"/>
                  </a:ext>
                </a:extLst>
              </p:cNvPr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5">
                <a:extLst>
                  <a:ext uri="{FF2B5EF4-FFF2-40B4-BE49-F238E27FC236}">
                    <a16:creationId xmlns:a16="http://schemas.microsoft.com/office/drawing/2014/main" id="{FB499088-0CD7-4662-A7E5-F6B99E8CF3F2}"/>
                  </a:ext>
                </a:extLst>
              </p:cNvPr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3E61AF15-6634-4502-AB22-0B3836E36654}"/>
                </a:ext>
              </a:extLst>
            </p:cNvPr>
            <p:cNvGrpSpPr/>
            <p:nvPr/>
          </p:nvGrpSpPr>
          <p:grpSpPr>
            <a:xfrm rot="16200000">
              <a:off x="1691507" y="3820755"/>
              <a:ext cx="808352" cy="800100"/>
              <a:chOff x="3053268" y="4800600"/>
              <a:chExt cx="1616703" cy="1600200"/>
            </a:xfrm>
          </p:grpSpPr>
          <p:cxnSp>
            <p:nvCxnSpPr>
              <p:cNvPr id="13" name="Straight Connector 67">
                <a:extLst>
                  <a:ext uri="{FF2B5EF4-FFF2-40B4-BE49-F238E27FC236}">
                    <a16:creationId xmlns:a16="http://schemas.microsoft.com/office/drawing/2014/main" id="{D16A45DC-659E-4B98-BE85-BE53858BA869}"/>
                  </a:ext>
                </a:extLst>
              </p:cNvPr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68">
                <a:extLst>
                  <a:ext uri="{FF2B5EF4-FFF2-40B4-BE49-F238E27FC236}">
                    <a16:creationId xmlns:a16="http://schemas.microsoft.com/office/drawing/2014/main" id="{D97691B6-7936-4CBE-9E59-94A09F337F82}"/>
                  </a:ext>
                </a:extLst>
              </p:cNvPr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FA06C0BD-B946-4133-99C1-F2B204A59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169" y="3344421"/>
              <a:ext cx="4435509" cy="992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marL="0" marR="0" lvl="0" indent="0" algn="ctr" defTabSz="2286000" rtl="0" eaLnBrk="1" fontAlgn="auto" latinLnBrk="0" hangingPunct="1">
                <a:lnSpc>
                  <a:spcPts val="67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0000" b="1" spc="250" dirty="0">
                  <a:solidFill>
                    <a:prstClr val="white"/>
                  </a:solidFill>
                  <a:latin typeface="Poppins SemiBold" charset="0"/>
                  <a:ea typeface="Poppins SemiBold" charset="0"/>
                  <a:cs typeface="Poppins SemiBold" charset="0"/>
                  <a:sym typeface="Bebas Neue" charset="0"/>
                </a:rPr>
                <a:t>FUTURE</a:t>
              </a:r>
              <a:endParaRPr kumimoji="0" lang="en-US" sz="10000" b="1" i="0" u="none" strike="noStrike" kern="1200" cap="none" spc="2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charset="0"/>
                <a:ea typeface="Poppins SemiBold" charset="0"/>
                <a:cs typeface="Poppins SemiBold" charset="0"/>
                <a:sym typeface="Bebas Neue" charset="0"/>
              </a:endParaRP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EBBF293-9513-4309-BDD6-061DF48B33FC}"/>
                </a:ext>
              </a:extLst>
            </p:cNvPr>
            <p:cNvSpPr txBox="1"/>
            <p:nvPr/>
          </p:nvSpPr>
          <p:spPr>
            <a:xfrm>
              <a:off x="2234373" y="2195294"/>
              <a:ext cx="77355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charset="0"/>
                  <a:ea typeface="Poppins" charset="0"/>
                  <a:cs typeface="Poppins" charset="0"/>
                </a:rPr>
                <a:t>PART FIVE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00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3859260" y="893009"/>
            <a:ext cx="4657878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altLang="zh-TW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FUTURE</a:t>
            </a:r>
            <a:r>
              <a:rPr lang="zh-TW" alt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 </a:t>
            </a:r>
            <a:r>
              <a:rPr lang="en-US" altLang="zh-TW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WORK</a:t>
            </a:r>
            <a:endParaRPr lang="en-US" sz="5400" b="1" spc="250" dirty="0">
              <a:solidFill>
                <a:schemeClr val="tx1">
                  <a:lumMod val="95000"/>
                  <a:lumOff val="5000"/>
                </a:schemeClr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8AE0B5-0508-4B16-9D7D-D42603A26BC6}"/>
              </a:ext>
            </a:extLst>
          </p:cNvPr>
          <p:cNvSpPr txBox="1"/>
          <p:nvPr/>
        </p:nvSpPr>
        <p:spPr>
          <a:xfrm>
            <a:off x="633663" y="1876927"/>
            <a:ext cx="114460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future work of our project :</a:t>
            </a:r>
          </a:p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train the abusing and cheating detection model by machine learning </a:t>
            </a:r>
          </a:p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simplify the encryption make the detection of server easier and faster</a:t>
            </a:r>
          </a:p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encrypt the whole attributes that makes attacker harder to modify </a:t>
            </a:r>
          </a:p>
          <a:p>
            <a:endParaRPr lang="en-US" altLang="zh-TW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also looking to seeing the game community to be more friendly and tolerant, ethical</a:t>
            </a:r>
            <a:r>
              <a:rPr lang="zh-TW" alt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gaming</a:t>
            </a:r>
            <a:r>
              <a:rPr lang="zh-TW" alt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 should be maintained by every players in the community.</a:t>
            </a:r>
            <a:endParaRPr lang="zh-TW" alt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3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2"/>
          <p:cNvGrpSpPr>
            <a:grpSpLocks/>
          </p:cNvGrpSpPr>
          <p:nvPr/>
        </p:nvGrpSpPr>
        <p:grpSpPr bwMode="auto">
          <a:xfrm>
            <a:off x="-16934" y="-16933"/>
            <a:ext cx="12225867" cy="6874933"/>
            <a:chOff x="-12700" y="-12889"/>
            <a:chExt cx="9169400" cy="5156389"/>
          </a:xfrm>
        </p:grpSpPr>
        <p:pic>
          <p:nvPicPr>
            <p:cNvPr id="4098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00" y="0"/>
              <a:ext cx="91694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0" y="-12889"/>
              <a:ext cx="9156700" cy="5143689"/>
            </a:xfrm>
            <a:prstGeom prst="rect">
              <a:avLst/>
            </a:prstGeom>
            <a:solidFill>
              <a:srgbClr val="1E3C4E">
                <a:alpha val="6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sp>
        <p:nvSpPr>
          <p:cNvPr id="11" name="椭圆 10"/>
          <p:cNvSpPr/>
          <p:nvPr/>
        </p:nvSpPr>
        <p:spPr>
          <a:xfrm>
            <a:off x="14122400" y="-2218267"/>
            <a:ext cx="22013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012234" y="1284295"/>
            <a:ext cx="7923964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4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18400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206751" y="3803651"/>
            <a:ext cx="5848349" cy="59267"/>
            <a:chOff x="2404630" y="2852103"/>
            <a:chExt cx="4386695" cy="45720"/>
          </a:xfrm>
        </p:grpSpPr>
        <p:sp>
          <p:nvSpPr>
            <p:cNvPr id="4" name="任意多边形 3"/>
            <p:cNvSpPr/>
            <p:nvPr/>
          </p:nvSpPr>
          <p:spPr>
            <a:xfrm>
              <a:off x="2404630" y="2880360"/>
              <a:ext cx="1991591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4600575" y="2880360"/>
              <a:ext cx="2190750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" name="椭圆 5"/>
            <p:cNvSpPr/>
            <p:nvPr/>
          </p:nvSpPr>
          <p:spPr>
            <a:xfrm>
              <a:off x="4479697" y="2852103"/>
              <a:ext cx="46043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0452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2"/>
          <p:cNvGrpSpPr>
            <a:grpSpLocks/>
          </p:cNvGrpSpPr>
          <p:nvPr/>
        </p:nvGrpSpPr>
        <p:grpSpPr bwMode="auto">
          <a:xfrm>
            <a:off x="-4081" y="-27852"/>
            <a:ext cx="12199833" cy="6857999"/>
            <a:chOff x="-15768" y="-12889"/>
            <a:chExt cx="9172468" cy="5156389"/>
          </a:xfrm>
        </p:grpSpPr>
        <p:pic>
          <p:nvPicPr>
            <p:cNvPr id="109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00" y="-12889"/>
              <a:ext cx="9169400" cy="515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矩形 109"/>
            <p:cNvSpPr/>
            <p:nvPr/>
          </p:nvSpPr>
          <p:spPr>
            <a:xfrm>
              <a:off x="-15768" y="-189"/>
              <a:ext cx="9169646" cy="5143689"/>
            </a:xfrm>
            <a:prstGeom prst="rect">
              <a:avLst/>
            </a:prstGeom>
            <a:solidFill>
              <a:srgbClr val="1E3C4E">
                <a:alpha val="6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360130" y="2967335"/>
            <a:ext cx="341196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PART FOUR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SIMULATION</a:t>
            </a:r>
            <a:endParaRPr lang="en-US" altLang="zh-CN" sz="24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0767" y="4870143"/>
            <a:ext cx="32029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PART THREE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CHEATING</a:t>
            </a:r>
            <a:endParaRPr lang="en-US" altLang="zh-CN" sz="24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30557" y="3891820"/>
            <a:ext cx="257294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PART TWO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ABUSE</a:t>
            </a:r>
            <a:endParaRPr lang="en-US" altLang="zh-CN" sz="24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00767" y="2948439"/>
            <a:ext cx="263110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PART ONE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TARGET</a:t>
            </a:r>
            <a:endParaRPr lang="en-US" sz="24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72" name="Shape 2839"/>
          <p:cNvSpPr/>
          <p:nvPr/>
        </p:nvSpPr>
        <p:spPr>
          <a:xfrm>
            <a:off x="1540304" y="2946398"/>
            <a:ext cx="502534" cy="456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3" name="Shape 2547"/>
          <p:cNvSpPr/>
          <p:nvPr/>
        </p:nvSpPr>
        <p:spPr>
          <a:xfrm>
            <a:off x="1538966" y="3862332"/>
            <a:ext cx="505209" cy="505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4" name="Shape 2579"/>
          <p:cNvSpPr/>
          <p:nvPr/>
        </p:nvSpPr>
        <p:spPr>
          <a:xfrm>
            <a:off x="6740197" y="2926059"/>
            <a:ext cx="483534" cy="483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76" name="Shape 2944"/>
          <p:cNvSpPr/>
          <p:nvPr/>
        </p:nvSpPr>
        <p:spPr>
          <a:xfrm>
            <a:off x="1537629" y="4826625"/>
            <a:ext cx="468222" cy="505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483976" y="1889188"/>
            <a:ext cx="1217324" cy="113531"/>
            <a:chOff x="1948342" y="5767817"/>
            <a:chExt cx="2434648" cy="227062"/>
          </a:xfrm>
          <a:solidFill>
            <a:schemeClr val="bg1"/>
          </a:solidFill>
        </p:grpSpPr>
        <p:grpSp>
          <p:nvGrpSpPr>
            <p:cNvPr id="80" name="Group 79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  <a:grpFill/>
          </p:grpSpPr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  <a:grpFill/>
          </p:grpSpPr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1" name="文本框 13"/>
          <p:cNvSpPr txBox="1">
            <a:spLocks noChangeArrowheads="1"/>
          </p:cNvSpPr>
          <p:nvPr/>
        </p:nvSpPr>
        <p:spPr bwMode="auto">
          <a:xfrm>
            <a:off x="4423121" y="1242976"/>
            <a:ext cx="3276539" cy="57592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>
            <a:defPPr>
              <a:defRPr lang="zh-CN"/>
            </a:defPPr>
            <a:lvl1pPr algn="ctr" defTabSz="2286000">
              <a:lnSpc>
                <a:spcPts val="3700"/>
              </a:lnSpc>
              <a:defRPr sz="3000" b="1" spc="25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altLang="zh-TW" sz="6500" dirty="0"/>
              <a:t>OU</a:t>
            </a:r>
            <a:r>
              <a:rPr lang="en-US" altLang="zh-CN" sz="6500" dirty="0"/>
              <a:t>T</a:t>
            </a:r>
            <a:r>
              <a:rPr lang="en-US" altLang="zh-TW" sz="6500" dirty="0"/>
              <a:t>LINE</a:t>
            </a:r>
            <a:endParaRPr lang="zh-CN" altLang="en-US" sz="6500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B9FC6AE-B457-42BA-AE37-E87F560DB1AB}"/>
              </a:ext>
            </a:extLst>
          </p:cNvPr>
          <p:cNvSpPr/>
          <p:nvPr/>
        </p:nvSpPr>
        <p:spPr>
          <a:xfrm>
            <a:off x="6740197" y="3920127"/>
            <a:ext cx="463336" cy="44694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＞形 7">
            <a:extLst>
              <a:ext uri="{FF2B5EF4-FFF2-40B4-BE49-F238E27FC236}">
                <a16:creationId xmlns:a16="http://schemas.microsoft.com/office/drawing/2014/main" id="{B94119EE-CB15-4B28-8294-92B743179F67}"/>
              </a:ext>
            </a:extLst>
          </p:cNvPr>
          <p:cNvSpPr/>
          <p:nvPr/>
        </p:nvSpPr>
        <p:spPr>
          <a:xfrm>
            <a:off x="6876319" y="4026155"/>
            <a:ext cx="241767" cy="234891"/>
          </a:xfrm>
          <a:prstGeom prst="chevr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TextBox 55">
            <a:extLst>
              <a:ext uri="{FF2B5EF4-FFF2-40B4-BE49-F238E27FC236}">
                <a16:creationId xmlns:a16="http://schemas.microsoft.com/office/drawing/2014/main" id="{E6D81FD6-46B4-479D-ADE8-CB1A296DACB2}"/>
              </a:ext>
            </a:extLst>
          </p:cNvPr>
          <p:cNvSpPr txBox="1"/>
          <p:nvPr/>
        </p:nvSpPr>
        <p:spPr>
          <a:xfrm>
            <a:off x="7388497" y="3905411"/>
            <a:ext cx="266124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PART F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IVE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FUTURE</a:t>
            </a:r>
            <a:endParaRPr lang="en-US" altLang="zh-CN" sz="24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2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6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cervin-zermatt-swiss-nature-travel-outdoor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91507" y="2164457"/>
            <a:ext cx="8826079" cy="2460524"/>
            <a:chOff x="1691507" y="2164457"/>
            <a:chExt cx="8826079" cy="2460524"/>
          </a:xfrm>
        </p:grpSpPr>
        <p:grpSp>
          <p:nvGrpSpPr>
            <p:cNvPr id="10" name="Group 9"/>
            <p:cNvGrpSpPr/>
            <p:nvPr/>
          </p:nvGrpSpPr>
          <p:grpSpPr>
            <a:xfrm rot="10800000">
              <a:off x="9709234" y="2226130"/>
              <a:ext cx="808352" cy="2398850"/>
              <a:chOff x="19021815" y="4800600"/>
              <a:chExt cx="1616703" cy="47977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9021815" y="4800600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19021815" y="7989849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/>
            <p:cNvGrpSpPr/>
            <p:nvPr/>
          </p:nvGrpSpPr>
          <p:grpSpPr>
            <a:xfrm>
              <a:off x="1691507" y="2226130"/>
              <a:ext cx="808352" cy="800100"/>
              <a:chOff x="3053268" y="4800600"/>
              <a:chExt cx="1616703" cy="16002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 rot="16200000">
              <a:off x="1691507" y="3820755"/>
              <a:ext cx="808352" cy="800100"/>
              <a:chOff x="3053268" y="4800600"/>
              <a:chExt cx="1616703" cy="16002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3949683" y="3372782"/>
              <a:ext cx="4292650" cy="992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6750"/>
                </a:lnSpc>
              </a:pPr>
              <a:r>
                <a:rPr lang="en-US" altLang="zh-TW" sz="10000" b="1" spc="250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  <a:sym typeface="Bebas Neue" charset="0"/>
                </a:rPr>
                <a:t>TARGET</a:t>
              </a:r>
              <a:endParaRPr lang="en-US" sz="10000" b="1" spc="250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  <a:sym typeface="Bebas Neue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9491" y="2164457"/>
              <a:ext cx="615301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  <a:latin typeface="Poppins" charset="0"/>
                  <a:ea typeface="Poppins" charset="0"/>
                  <a:cs typeface="Poppins" charset="0"/>
                </a:rPr>
                <a:t>PART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73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3101817" y="982581"/>
            <a:ext cx="5988371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GAME C</a:t>
            </a:r>
            <a:r>
              <a:rPr lang="en-US" altLang="zh-TW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ATEGORIES</a:t>
            </a:r>
            <a:endParaRPr lang="en-US" sz="5400" b="1" spc="250" dirty="0">
              <a:solidFill>
                <a:schemeClr val="tx1">
                  <a:lumMod val="95000"/>
                  <a:lumOff val="5000"/>
                </a:schemeClr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1720" y="4436320"/>
            <a:ext cx="3580546" cy="1557088"/>
            <a:chOff x="4281720" y="4436320"/>
            <a:chExt cx="3580546" cy="1557088"/>
          </a:xfrm>
        </p:grpSpPr>
        <p:sp>
          <p:nvSpPr>
            <p:cNvPr id="56" name="Subtitle 2"/>
            <p:cNvSpPr txBox="1">
              <a:spLocks/>
            </p:cNvSpPr>
            <p:nvPr/>
          </p:nvSpPr>
          <p:spPr>
            <a:xfrm>
              <a:off x="4329734" y="5025673"/>
              <a:ext cx="3532532" cy="96773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Light" charset="0"/>
                  <a:ea typeface="Poppins Light" charset="0"/>
                  <a:cs typeface="Poppins Light" charset="0"/>
                </a:rPr>
                <a:t>Value modification</a:t>
              </a:r>
            </a:p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Poppins Light" charset="0"/>
                  <a:ea typeface="Poppins Light" charset="0"/>
                  <a:cs typeface="Poppins Light" charset="0"/>
                </a:rPr>
                <a:t>Abusing/Flaming</a:t>
              </a:r>
            </a:p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Light" charset="0"/>
                  <a:ea typeface="Poppins Light" charset="0"/>
                  <a:cs typeface="Poppins Light" charset="0"/>
                </a:rPr>
                <a:t>AFK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80502" y="4471676"/>
              <a:ext cx="1226041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MOBA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81720" y="4436320"/>
              <a:ext cx="420308" cy="6001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Hairline" charset="0"/>
                  <a:ea typeface="Montserrat Hairline" charset="0"/>
                  <a:cs typeface="Montserrat Hairline" charset="0"/>
                </a:rPr>
                <a:t>2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34111" y="4436320"/>
            <a:ext cx="3552391" cy="1264599"/>
            <a:chOff x="7834111" y="4436320"/>
            <a:chExt cx="3552391" cy="1264599"/>
          </a:xfrm>
        </p:grpSpPr>
        <p:sp>
          <p:nvSpPr>
            <p:cNvPr id="67" name="Subtitle 2"/>
            <p:cNvSpPr txBox="1">
              <a:spLocks/>
            </p:cNvSpPr>
            <p:nvPr/>
          </p:nvSpPr>
          <p:spPr>
            <a:xfrm>
              <a:off x="7853970" y="5038909"/>
              <a:ext cx="3532532" cy="66201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Light" charset="0"/>
                  <a:ea typeface="Poppins Light" charset="0"/>
                  <a:cs typeface="Poppins Light" charset="0"/>
                </a:rPr>
                <a:t>Value modification</a:t>
              </a:r>
            </a:p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Light" charset="0"/>
                  <a:ea typeface="Poppins Light" charset="0"/>
                  <a:cs typeface="Poppins Light" charset="0"/>
                </a:rPr>
                <a:t>Auto Aiming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44616" y="4471676"/>
              <a:ext cx="747320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FPS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34111" y="4436320"/>
              <a:ext cx="420308" cy="6001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Hairline" charset="0"/>
                  <a:ea typeface="Montserrat Hairline" charset="0"/>
                  <a:cs typeface="Montserrat Hairline" charset="0"/>
                </a:rPr>
                <a:t>3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9188" y="4436320"/>
            <a:ext cx="3532532" cy="1557089"/>
            <a:chOff x="749188" y="4436320"/>
            <a:chExt cx="3532532" cy="1557089"/>
          </a:xfrm>
        </p:grpSpPr>
        <p:sp>
          <p:nvSpPr>
            <p:cNvPr id="71" name="Subtitle 2"/>
            <p:cNvSpPr txBox="1">
              <a:spLocks/>
            </p:cNvSpPr>
            <p:nvPr/>
          </p:nvSpPr>
          <p:spPr>
            <a:xfrm>
              <a:off x="749188" y="5025674"/>
              <a:ext cx="3532532" cy="96773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altLang="zh-TW" sz="1600" dirty="0">
                  <a:solidFill>
                    <a:srgbClr val="002060"/>
                  </a:solidFill>
                  <a:latin typeface="Poppins Light" charset="0"/>
                  <a:ea typeface="Poppins Light" charset="0"/>
                  <a:cs typeface="Poppins Light" charset="0"/>
                </a:rPr>
                <a:t>Value modification</a:t>
              </a:r>
            </a:p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Light" charset="0"/>
                  <a:ea typeface="Poppins Light" charset="0"/>
                  <a:cs typeface="Poppins Light" charset="0"/>
                </a:rPr>
                <a:t>Auto Script</a:t>
              </a:r>
            </a:p>
            <a:p>
              <a:pPr marL="171450" indent="-171450" algn="l">
                <a:lnSpc>
                  <a:spcPts val="2020"/>
                </a:lnSpc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Light" charset="0"/>
                  <a:ea typeface="Poppins Light" charset="0"/>
                  <a:cs typeface="Poppins Light" charset="0"/>
                </a:rPr>
                <a:t>Transaction Fraud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98747" y="4471676"/>
              <a:ext cx="1784463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MMORPG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7569" y="4436320"/>
              <a:ext cx="420308" cy="6001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Hairline" charset="0"/>
                  <a:ea typeface="Montserrat Hairline" charset="0"/>
                  <a:cs typeface="Montserrat Hairline" charset="0"/>
                </a:rPr>
                <a:t>1</a:t>
              </a:r>
            </a:p>
          </p:txBody>
        </p:sp>
      </p:grpSp>
      <p:sp>
        <p:nvSpPr>
          <p:cNvPr id="47" name="Shape 2600"/>
          <p:cNvSpPr/>
          <p:nvPr/>
        </p:nvSpPr>
        <p:spPr>
          <a:xfrm>
            <a:off x="10732424" y="2200961"/>
            <a:ext cx="436043" cy="43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48" name="Shape 2600"/>
          <p:cNvSpPr/>
          <p:nvPr/>
        </p:nvSpPr>
        <p:spPr>
          <a:xfrm>
            <a:off x="3530449" y="2200961"/>
            <a:ext cx="436043" cy="43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49" name="Shape 2600"/>
          <p:cNvSpPr/>
          <p:nvPr/>
        </p:nvSpPr>
        <p:spPr>
          <a:xfrm>
            <a:off x="7164015" y="2200961"/>
            <a:ext cx="436043" cy="43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B8CF04C6-E0A2-48BF-B4B6-9E31E3005B5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r="8360"/>
          <a:stretch>
            <a:fillRect/>
          </a:stretch>
        </p:blipFill>
        <p:spPr/>
      </p:pic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A6D07F7C-298A-4EF0-A19D-C43E7C749B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r="4253"/>
          <a:stretch>
            <a:fillRect/>
          </a:stretch>
        </p:blipFill>
        <p:spPr/>
      </p:pic>
      <p:pic>
        <p:nvPicPr>
          <p:cNvPr id="17" name="圖片版面配置區 16">
            <a:extLst>
              <a:ext uri="{FF2B5EF4-FFF2-40B4-BE49-F238E27FC236}">
                <a16:creationId xmlns:a16="http://schemas.microsoft.com/office/drawing/2014/main" id="{C55A3D7B-3B88-4A95-B0A9-5DC7D705DE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" r="4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401513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Rectangle 14"/>
          <p:cNvSpPr/>
          <p:nvPr/>
        </p:nvSpPr>
        <p:spPr>
          <a:xfrm>
            <a:off x="0" y="-15376"/>
            <a:ext cx="12188825" cy="6873376"/>
          </a:xfrm>
          <a:prstGeom prst="rect">
            <a:avLst/>
          </a:prstGeom>
          <a:gradFill flip="none" rotWithShape="1"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" name="组合 1"/>
          <p:cNvGrpSpPr/>
          <p:nvPr/>
        </p:nvGrpSpPr>
        <p:grpSpPr>
          <a:xfrm>
            <a:off x="1691507" y="2195294"/>
            <a:ext cx="8826079" cy="2429687"/>
            <a:chOff x="1691507" y="2195294"/>
            <a:chExt cx="8826079" cy="2429687"/>
          </a:xfrm>
        </p:grpSpPr>
        <p:grpSp>
          <p:nvGrpSpPr>
            <p:cNvPr id="16" name="Group 9"/>
            <p:cNvGrpSpPr/>
            <p:nvPr/>
          </p:nvGrpSpPr>
          <p:grpSpPr>
            <a:xfrm rot="10800000">
              <a:off x="9709234" y="2226130"/>
              <a:ext cx="808352" cy="2398850"/>
              <a:chOff x="19021815" y="4800600"/>
              <a:chExt cx="1616703" cy="4797700"/>
            </a:xfrm>
          </p:grpSpPr>
          <p:grpSp>
            <p:nvGrpSpPr>
              <p:cNvPr id="17" name="Group 8"/>
              <p:cNvGrpSpPr/>
              <p:nvPr/>
            </p:nvGrpSpPr>
            <p:grpSpPr>
              <a:xfrm>
                <a:off x="19021815" y="4800600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28" name="Straight Connector 52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55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60"/>
              <p:cNvGrpSpPr/>
              <p:nvPr/>
            </p:nvGrpSpPr>
            <p:grpSpPr>
              <a:xfrm rot="16200000">
                <a:off x="19021815" y="7989849"/>
                <a:ext cx="1616703" cy="1600200"/>
                <a:chOff x="3053268" y="4800600"/>
                <a:chExt cx="1616703" cy="1600200"/>
              </a:xfrm>
            </p:grpSpPr>
            <p:cxnSp>
              <p:nvCxnSpPr>
                <p:cNvPr id="26" name="Straight Connector 61"/>
                <p:cNvCxnSpPr/>
                <p:nvPr/>
              </p:nvCxnSpPr>
              <p:spPr>
                <a:xfrm flipV="1">
                  <a:off x="3053268" y="4800600"/>
                  <a:ext cx="1616703" cy="12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62"/>
                <p:cNvCxnSpPr/>
                <p:nvPr/>
              </p:nvCxnSpPr>
              <p:spPr>
                <a:xfrm flipV="1">
                  <a:off x="3053268" y="4800601"/>
                  <a:ext cx="0" cy="16001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63"/>
            <p:cNvGrpSpPr/>
            <p:nvPr/>
          </p:nvGrpSpPr>
          <p:grpSpPr>
            <a:xfrm>
              <a:off x="1691507" y="2226130"/>
              <a:ext cx="808352" cy="800100"/>
              <a:chOff x="3053268" y="4800600"/>
              <a:chExt cx="1616703" cy="1600200"/>
            </a:xfrm>
          </p:grpSpPr>
          <p:cxnSp>
            <p:nvCxnSpPr>
              <p:cNvPr id="32" name="Straight Connector 64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5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66"/>
            <p:cNvGrpSpPr/>
            <p:nvPr/>
          </p:nvGrpSpPr>
          <p:grpSpPr>
            <a:xfrm rot="16200000">
              <a:off x="1691507" y="3820755"/>
              <a:ext cx="808352" cy="800100"/>
              <a:chOff x="3053268" y="4800600"/>
              <a:chExt cx="1616703" cy="1600200"/>
            </a:xfrm>
          </p:grpSpPr>
          <p:cxnSp>
            <p:nvCxnSpPr>
              <p:cNvPr id="35" name="Straight Connector 67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68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18"/>
            <p:cNvSpPr>
              <a:spLocks/>
            </p:cNvSpPr>
            <p:nvPr/>
          </p:nvSpPr>
          <p:spPr bwMode="auto">
            <a:xfrm>
              <a:off x="4234112" y="3372782"/>
              <a:ext cx="3723776" cy="992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6750"/>
                </a:lnSpc>
              </a:pPr>
              <a:r>
                <a:rPr lang="en-US" altLang="zh-TW" sz="10000" b="1" spc="250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  <a:sym typeface="Bebas Neue" charset="0"/>
                </a:rPr>
                <a:t>ABUSE</a:t>
              </a:r>
              <a:endParaRPr lang="en-US" sz="10000" b="1" spc="250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  <a:sym typeface="Bebas Neue" charset="0"/>
              </a:endParaRPr>
            </a:p>
          </p:txBody>
        </p:sp>
        <p:sp>
          <p:nvSpPr>
            <p:cNvPr id="39" name="TextBox 19"/>
            <p:cNvSpPr txBox="1"/>
            <p:nvPr/>
          </p:nvSpPr>
          <p:spPr>
            <a:xfrm>
              <a:off x="2834814" y="2195294"/>
              <a:ext cx="63712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  <a:latin typeface="Poppins" charset="0"/>
                  <a:ea typeface="Poppins" charset="0"/>
                  <a:cs typeface="Poppins" charset="0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1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4375201" y="893009"/>
            <a:ext cx="3625993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Mechanism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89A342-4AB0-47F4-8BE6-086945A3D468}"/>
              </a:ext>
            </a:extLst>
          </p:cNvPr>
          <p:cNvSpPr txBox="1"/>
          <p:nvPr/>
        </p:nvSpPr>
        <p:spPr>
          <a:xfrm>
            <a:off x="814025" y="1659285"/>
            <a:ext cx="110972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perform sentiment analysis on the words that players type.</a:t>
            </a:r>
            <a:r>
              <a:rPr lang="zh-TW" alt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TW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 analysis is to evaluate the emotion of the words and convert them to value within -1~1 which positive numbers represents positive emotions and vice versa.</a:t>
            </a:r>
          </a:p>
          <a:p>
            <a:endParaRPr lang="en-US" altLang="zh-TW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mode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detect per 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TW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detect per dialogue</a:t>
            </a:r>
          </a:p>
          <a:p>
            <a:endParaRPr lang="en-US" altLang="zh-TW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2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3771059" y="893009"/>
            <a:ext cx="4834272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Detect per Line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DADD84-C670-46F7-A0CB-8E70114D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75" y="2118217"/>
            <a:ext cx="8889450" cy="98914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FB600A8-55E2-44AA-9BFE-7A20A7AEE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275" y="3799858"/>
            <a:ext cx="8889450" cy="10919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285219D-894B-4237-83D6-8853B2FC0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275" y="5517132"/>
            <a:ext cx="8889450" cy="95060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77C4D72-DE3F-4CB7-ABCE-29888721680B}"/>
              </a:ext>
            </a:extLst>
          </p:cNvPr>
          <p:cNvSpPr/>
          <p:nvPr/>
        </p:nvSpPr>
        <p:spPr>
          <a:xfrm>
            <a:off x="3006843" y="161826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Open Sans" panose="020B0606030504020204"/>
              </a:rPr>
              <a:t>Fuck you</a:t>
            </a:r>
            <a:endParaRPr lang="zh-TW" altLang="en-US" sz="2400" dirty="0">
              <a:latin typeface="Open Sans" panose="020B0606030504020204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227E44-D886-4716-82E3-84063D9A067C}"/>
              </a:ext>
            </a:extLst>
          </p:cNvPr>
          <p:cNvSpPr/>
          <p:nvPr/>
        </p:nvSpPr>
        <p:spPr>
          <a:xfrm>
            <a:off x="4880002" y="3338193"/>
            <a:ext cx="2349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atin typeface="Open Sans" panose="020B0606030504020204"/>
              </a:rPr>
              <a:t>You are bull shit</a:t>
            </a:r>
            <a:endParaRPr lang="zh-TW" altLang="en-US" sz="2400" dirty="0">
              <a:latin typeface="Open Sans" panose="020B0606030504020204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7A44FE-3E74-4A8A-BCDB-0137DD8698A0}"/>
              </a:ext>
            </a:extLst>
          </p:cNvPr>
          <p:cNvSpPr/>
          <p:nvPr/>
        </p:nvSpPr>
        <p:spPr>
          <a:xfrm>
            <a:off x="4553791" y="5055467"/>
            <a:ext cx="300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atin typeface="Open Sans" panose="020B0606030504020204"/>
              </a:rPr>
              <a:t>You play badly! trash</a:t>
            </a:r>
            <a:endParaRPr lang="zh-TW" altLang="en-US" sz="24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9330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3771059" y="893009"/>
            <a:ext cx="4834272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Detect per Line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88E2200-15D1-4B10-A2F0-C7669D69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109" y="2537635"/>
            <a:ext cx="7929782" cy="5386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D833D84-3399-4E72-881C-8DA68D029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109" y="3991942"/>
            <a:ext cx="7929782" cy="55378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8F74B1-3A3D-4944-83F7-0F7FA5E10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109" y="5398671"/>
            <a:ext cx="7929782" cy="6681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68CC61E-9774-4DFB-85E5-19BA271B988C}"/>
              </a:ext>
            </a:extLst>
          </p:cNvPr>
          <p:cNvSpPr/>
          <p:nvPr/>
        </p:nvSpPr>
        <p:spPr>
          <a:xfrm>
            <a:off x="5170517" y="2020834"/>
            <a:ext cx="1850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atin typeface="Open Sans" panose="020B0606030504020204"/>
              </a:rPr>
              <a:t>Well played!</a:t>
            </a:r>
            <a:endParaRPr lang="zh-TW" altLang="en-US" sz="2400" dirty="0">
              <a:latin typeface="Open Sans" panose="020B060603050402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3E3FF-648E-45EB-B06C-4B21EBBBB510}"/>
              </a:ext>
            </a:extLst>
          </p:cNvPr>
          <p:cNvSpPr/>
          <p:nvPr/>
        </p:nvSpPr>
        <p:spPr>
          <a:xfrm>
            <a:off x="5202161" y="3475141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atin typeface="Open Sans" panose="020B0606030504020204"/>
              </a:rPr>
              <a:t>Good game</a:t>
            </a:r>
            <a:endParaRPr lang="zh-TW" altLang="en-US" sz="2400" dirty="0">
              <a:latin typeface="Open Sans" panose="020B06060305040202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3C70A-E260-43D2-9A3A-79C83BA1B5E7}"/>
              </a:ext>
            </a:extLst>
          </p:cNvPr>
          <p:cNvSpPr/>
          <p:nvPr/>
        </p:nvSpPr>
        <p:spPr>
          <a:xfrm>
            <a:off x="5375286" y="4937006"/>
            <a:ext cx="1441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atin typeface="Open Sans" panose="020B0606030504020204"/>
              </a:rPr>
              <a:t>Nice play</a:t>
            </a:r>
            <a:endParaRPr lang="zh-TW" altLang="en-US" sz="24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48387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/>
          </p:cNvSpPr>
          <p:nvPr/>
        </p:nvSpPr>
        <p:spPr bwMode="auto">
          <a:xfrm>
            <a:off x="3029671" y="893009"/>
            <a:ext cx="6317050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5400" b="1" spc="25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Detect per Dialogue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239271E-6DDE-4D8E-9606-8A8267A0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3" y="3747880"/>
            <a:ext cx="11440914" cy="11469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FDDA0F-3B5D-4D98-BE5F-EA0A1459ABE3}"/>
              </a:ext>
            </a:extLst>
          </p:cNvPr>
          <p:cNvSpPr/>
          <p:nvPr/>
        </p:nvSpPr>
        <p:spPr>
          <a:xfrm>
            <a:off x="3954941" y="2015075"/>
            <a:ext cx="4282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Open Sans" panose="020B0606030504020204"/>
              </a:rPr>
              <a:t>God damn it!</a:t>
            </a:r>
          </a:p>
          <a:p>
            <a:pPr algn="ctr"/>
            <a:r>
              <a:rPr lang="zh-TW" altLang="en-US" sz="2400" dirty="0">
                <a:latin typeface="Open Sans" panose="020B0606030504020204"/>
              </a:rPr>
              <a:t>What the fuck are you playing?</a:t>
            </a:r>
          </a:p>
          <a:p>
            <a:pPr algn="ctr"/>
            <a:r>
              <a:rPr lang="zh-TW" altLang="en-US" sz="2400" dirty="0">
                <a:latin typeface="Open Sans" panose="020B0606030504020204"/>
              </a:rPr>
              <a:t>Go fuck yourself!</a:t>
            </a:r>
          </a:p>
          <a:p>
            <a:pPr algn="ctr"/>
            <a:r>
              <a:rPr lang="zh-TW" altLang="en-US" sz="2400" dirty="0">
                <a:latin typeface="Open Sans" panose="020B0606030504020204"/>
              </a:rPr>
              <a:t>Son of a bitch.</a:t>
            </a:r>
          </a:p>
        </p:txBody>
      </p:sp>
    </p:spTree>
    <p:extLst>
      <p:ext uri="{BB962C8B-B14F-4D97-AF65-F5344CB8AC3E}">
        <p14:creationId xmlns:p14="http://schemas.microsoft.com/office/powerpoint/2010/main" val="212566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E430C01-1490-4FEC-8BE2-4DB64BFDEF3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lrm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5a5h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lrm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WuY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WuY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WuY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WuYSp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WuY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muYSi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+muYSnBr3rpLAAAAagAAABsAAAB1bml2ZXJzYWwvdW5pdmVyc2FsLnBuZy54bWyzsa/IzVEoSy0qzszPs1Uy1DNQsrfj5bIpKEoty0wtV6gAigEFIUBJoRLINUJwyzNTSjJslczNTBFiGamZ6Rkltkqm5iZwQX2gkQBQSwECAAAUAAIACAD5a5hKFQ6tKGQEAAAHEQAAHQAAAAAAAAABAAAAAAAAAAAAdW5pdmVyc2FsL2NvbW1vbl9tZXNzYWdlcy5sbmdQSwECAAAUAAIACAD5a5hKCH4LIykDAACGDAAAJwAAAAAAAAABAAAAAACfBAAAdW5pdmVyc2FsL2ZsYXNoX3B1Ymxpc2hpbmdfc2V0dGluZ3MueG1sUEsBAgAAFAACAAgA+WuYSrX8CWS6AgAAVQoAACEAAAAAAAAAAQAAAAAADQgAAHVuaXZlcnNhbC9mbGFzaF9za2luX3NldHRpbmdzLnhtbFBLAQIAABQAAgAIAPlrmEoqlg9n/gIAAJcLAAAmAAAAAAAAAAEAAAAAAAYLAAB1bml2ZXJzYWwvaHRtbF9wdWJsaXNoaW5nX3NldHRpbmdzLnhtbFBLAQIAABQAAgAIAPlrmEpocVKRmgEAAB8GAAAfAAAAAAAAAAEAAAAAAEgOAAB1bml2ZXJzYWwvaHRtbF9za2luX3NldHRpbmdzLmpzUEsBAgAAFAACAAgA+WuYSj08L9HBAAAA5QEAABoAAAAAAAAAAQAAAAAAHxAAAHVuaXZlcnNhbC9pMThuX3ByZXNldHMueG1sUEsBAgAAFAACAAgA+WuYSpr5lmRrAAAAawAAABwAAAAAAAAAAQAAAAAAGBEAAHVuaXZlcnNhbC9sb2NhbF9zZXR0aW5ncy54bWxQSwECAAAUAAIACABElFdHI7RO+/sCAACwCAAAFAAAAAAAAAABAAAAAAC9EQAAdW5pdmVyc2FsL3BsYXllci54bWxQSwECAAAUAAIACAD5a5hKsIcj9GwBAAD3AgAAKQAAAAAAAAABAAAAAADqFAAAdW5pdmVyc2FsL3NraW5fY3VzdG9taXphdGlvbl9zZXR0aW5ncy54bWxQSwECAAAUAAIACAD6a5hKJOD/F8QMAABjGQAAFwAAAAAAAAAAAAAAAACdFgAAdW5pdmVyc2FsL3VuaXZlcnNhbC5wbmdQSwECAAAUAAIACAD6a5hKcGveuksAAABqAAAAGwAAAAAAAAABAAAAAACWIwAAdW5pdmVyc2FsL3VuaXZlcnNhbC5wbmcueG1sUEsFBgAAAAALAAsASQMAABokAAAAAA=="/>
  <p:tag name="ISPRING_PRESENTATION_TITLE" val="欧美风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e7d195523061f1c0214d268728035a112e1f1a63855fa0d5B3BC3571FB2346650E40B27C71D4ADB669896543E409C0762562804D99F14164E036E91A4D200FB459B9C67F1066513BDCC2663F2655ED5A2F3E64E50905ECC13FD08E412A2449DFC0DEA4732AF4E76A12DAA23714D9A24C7EAC7F7CD8FF94AEC7D4E9162B55FEA74E289784371BE33B</_7b1dac89e7d195523061f1c0316ecb71>
</e7d195523061f1c0>
</file>

<file path=customXml/itemProps1.xml><?xml version="1.0" encoding="utf-8"?>
<ds:datastoreItem xmlns:ds="http://schemas.openxmlformats.org/officeDocument/2006/customXml" ds:itemID="{B0F3114C-015A-4FAC-B9BB-D791D02A1142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488</Words>
  <Application>Microsoft Office PowerPoint</Application>
  <PresentationFormat>寬螢幕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22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40" baseType="lpstr">
      <vt:lpstr>Andalus</vt:lpstr>
      <vt:lpstr>Bebas Neue</vt:lpstr>
      <vt:lpstr>等线</vt:lpstr>
      <vt:lpstr>等线 Light</vt:lpstr>
      <vt:lpstr>Gill Sans</vt:lpstr>
      <vt:lpstr>Lato Light</vt:lpstr>
      <vt:lpstr>Montserrat</vt:lpstr>
      <vt:lpstr>Montserrat Hairline</vt:lpstr>
      <vt:lpstr>Open Sans</vt:lpstr>
      <vt:lpstr>Poppins</vt:lpstr>
      <vt:lpstr>Poppins Light</vt:lpstr>
      <vt:lpstr>Poppins Medium</vt:lpstr>
      <vt:lpstr>Poppins SemiBold</vt:lpstr>
      <vt:lpstr>宋体</vt:lpstr>
      <vt:lpstr>SimSun-ExtB</vt:lpstr>
      <vt:lpstr>新細明體</vt:lpstr>
      <vt:lpstr>Arial</vt:lpstr>
      <vt:lpstr>Calibri</vt:lpstr>
      <vt:lpstr>Calibri Light</vt:lpstr>
      <vt:lpstr>Cambria Math</vt:lpstr>
      <vt:lpstr>Consolas</vt:lpstr>
      <vt:lpstr>Helvetica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雪山夜空</dc:title>
  <dc:creator>第一PPT</dc:creator>
  <cp:keywords>www.1ppt.com</cp:keywords>
  <dc:description>www.1ppt.com</dc:description>
  <cp:lastModifiedBy>陳昱霖</cp:lastModifiedBy>
  <cp:revision>148</cp:revision>
  <dcterms:created xsi:type="dcterms:W3CDTF">2016-07-16T14:51:57Z</dcterms:created>
  <dcterms:modified xsi:type="dcterms:W3CDTF">2020-10-25T06:06:08Z</dcterms:modified>
</cp:coreProperties>
</file>