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9" r:id="rId5"/>
    <p:sldId id="260" r:id="rId6"/>
    <p:sldId id="258" r:id="rId7"/>
    <p:sldId id="259" r:id="rId8"/>
    <p:sldId id="261" r:id="rId9"/>
    <p:sldId id="263" r:id="rId10"/>
    <p:sldId id="262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9623" y="-9622"/>
            <a:ext cx="12214423" cy="6877243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2977164"/>
            <a:ext cx="10363200" cy="108327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079677"/>
            <a:ext cx="8534401" cy="1327821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Presenter(s)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588" y="6075181"/>
            <a:ext cx="312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/>
                <a:cs typeface="Verdana"/>
              </a:rPr>
              <a:t>COLLEGE OF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8711" y="6075181"/>
            <a:ext cx="7001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1200" dirty="0">
                <a:solidFill>
                  <a:srgbClr val="FFFFFF"/>
                </a:solidFill>
                <a:latin typeface="Verdana"/>
                <a:ea typeface="+mn-ea"/>
                <a:cs typeface="Verdana"/>
              </a:rPr>
              <a:t>School of Mechanical, Industrial, and Manufacturing Engineering</a:t>
            </a:r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86406" y="6027385"/>
            <a:ext cx="1062512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SU_vertical_2C_W_over_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094" y="467918"/>
            <a:ext cx="1953813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18" y="1250845"/>
            <a:ext cx="10365566" cy="1193114"/>
          </a:xfrm>
        </p:spPr>
        <p:txBody>
          <a:bodyPr/>
          <a:lstStyle>
            <a:lvl1pPr algn="l">
              <a:defRPr>
                <a:solidFill>
                  <a:srgbClr val="DC44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218" y="2443959"/>
            <a:ext cx="10365566" cy="3682206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3217" y="6356352"/>
            <a:ext cx="25411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37EF534B-E4D2-4FEC-A02A-7C18BD6DF5E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55609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87FCC613-9E77-49B2-8478-D256290704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SU_COE_horizontal_2C_O_over_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53" y="324701"/>
            <a:ext cx="2805843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53" y="324701"/>
            <a:ext cx="2805843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8131" y="2832443"/>
            <a:ext cx="10365566" cy="1193114"/>
          </a:xfrm>
        </p:spPr>
        <p:txBody>
          <a:bodyPr/>
          <a:lstStyle>
            <a:lvl1pPr algn="ctr">
              <a:defRPr>
                <a:solidFill>
                  <a:srgbClr val="DC44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13217" y="6356352"/>
            <a:ext cx="25411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37EF534B-E4D2-4FEC-A02A-7C18BD6DF5E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55609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87FCC613-9E77-49B2-8478-D2562907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7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SU_COE_horizontal_2C_O_over_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53" y="324701"/>
            <a:ext cx="2805843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3217" y="6356352"/>
            <a:ext cx="25411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37EF534B-E4D2-4FEC-A02A-7C18BD6DF5E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55609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87FCC613-9E77-49B2-8478-D2562907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1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0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Impact"/>
          <a:ea typeface="+mj-ea"/>
          <a:cs typeface="Impac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ergy.gov/eere/solar/power-tower-system-concentrating-solar-thermal-power-bas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E84C-474C-499B-A0BC-CE448FAA0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to melt in phase change materials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60C45-2061-4FD6-8C44-2B6AD4543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Genevieve Gaudin and Austin Warren </a:t>
            </a:r>
          </a:p>
        </p:txBody>
      </p:sp>
    </p:spTree>
    <p:extLst>
      <p:ext uri="{BB962C8B-B14F-4D97-AF65-F5344CB8AC3E}">
        <p14:creationId xmlns:p14="http://schemas.microsoft.com/office/powerpoint/2010/main" val="64290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7E71-82CE-42D9-B0FC-B7186676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40D566-6F27-40AA-A18B-4B6BBE463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136" y="2316997"/>
            <a:ext cx="5408480" cy="4056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1E70F-5563-4CF2-B811-63AAD578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79" y="3037668"/>
            <a:ext cx="4265405" cy="16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6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526190-1872-42E0-AB9A-8C9E0F25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46" y="4400027"/>
            <a:ext cx="6744342" cy="2144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72AC1-58A6-409F-B681-DF03CF3BF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301" y="41120"/>
            <a:ext cx="6744344" cy="2144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3280D-E450-4FAA-9832-52DD72EE0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45" y="2214509"/>
            <a:ext cx="6744342" cy="2144627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1CBE7562-18B8-4767-AA81-67378559D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9D23D-5C4B-47CB-9CB7-2BEC7166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8" y="1381502"/>
            <a:ext cx="10365566" cy="1193114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6125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EEBD-3577-494E-91CB-8AD5A658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EF49-AA33-4DE5-8EE1-7432004A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of manufacture does not outweigh the cost of thermal performance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8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4AA9-0694-4D94-9A41-C21A40D4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6FE1-0C53-432D-A547-1A3EBE37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[1] https://www.yicaiglobal.com/news/china-puts-200-megawatt-hour-concentrated-solar-power-plant-into-operation</a:t>
            </a:r>
          </a:p>
          <a:p>
            <a:r>
              <a:rPr lang="en-US" sz="1100" dirty="0">
                <a:hlinkClick r:id="rId2"/>
              </a:rPr>
              <a:t>[2] https://www.energy.gov/eere/solar/power-tower-system-concentrating-solar-thermal-power-basics</a:t>
            </a:r>
            <a:endParaRPr lang="en-US" sz="1100" dirty="0"/>
          </a:p>
          <a:p>
            <a:r>
              <a:rPr lang="en-US" sz="1100" dirty="0"/>
              <a:t>[3] </a:t>
            </a:r>
            <a:r>
              <a:rPr lang="en-US" sz="1100" b="0" i="0" dirty="0">
                <a:solidFill>
                  <a:srgbClr val="5D687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https://www.sciencedirect.com/science/article/pii/S0960148120300562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543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1AA-5333-4116-A1D1-72D9EC9A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6682-260D-4EA8-866B-ED6B7031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Concentrated solar power </a:t>
            </a:r>
          </a:p>
          <a:p>
            <a:r>
              <a:rPr lang="en-US" dirty="0"/>
              <a:t>Thermal storage via phase change materials </a:t>
            </a:r>
          </a:p>
          <a:p>
            <a:r>
              <a:rPr lang="en-US" dirty="0"/>
              <a:t>Current research </a:t>
            </a:r>
          </a:p>
          <a:p>
            <a:r>
              <a:rPr lang="en-US" dirty="0"/>
              <a:t>Our goal </a:t>
            </a:r>
          </a:p>
          <a:p>
            <a:r>
              <a:rPr lang="en-US" dirty="0"/>
              <a:t>Methodology </a:t>
            </a:r>
          </a:p>
          <a:p>
            <a:r>
              <a:rPr lang="en-US" dirty="0"/>
              <a:t>Results/ conclusions </a:t>
            </a:r>
          </a:p>
        </p:txBody>
      </p:sp>
    </p:spTree>
    <p:extLst>
      <p:ext uri="{BB962C8B-B14F-4D97-AF65-F5344CB8AC3E}">
        <p14:creationId xmlns:p14="http://schemas.microsoft.com/office/powerpoint/2010/main" val="355973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005B-876A-486D-833C-BB4E157D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Concentrated solar power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996B-BF48-444B-9488-23025B01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18" y="2443959"/>
            <a:ext cx="4410450" cy="3682206"/>
          </a:xfrm>
        </p:spPr>
        <p:txBody>
          <a:bodyPr/>
          <a:lstStyle/>
          <a:p>
            <a:r>
              <a:rPr lang="en-US" dirty="0"/>
              <a:t>Uses mirrors to heat water and turn a turbine  </a:t>
            </a:r>
          </a:p>
          <a:p>
            <a:r>
              <a:rPr lang="en-US" dirty="0"/>
              <a:t>Can’t run the system at night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E16A4-B7EE-4E66-904D-BDC14144B9EE}"/>
              </a:ext>
            </a:extLst>
          </p:cNvPr>
          <p:cNvSpPr txBox="1"/>
          <p:nvPr/>
        </p:nvSpPr>
        <p:spPr>
          <a:xfrm>
            <a:off x="10995938" y="5329499"/>
            <a:ext cx="56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E4E26-83F3-41C9-9EF8-45D2080D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5002"/>
            <a:ext cx="4713422" cy="31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8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48F1-D9E8-435F-855B-EA6FD5FB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Thermal storage via phase change materials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32E9-040A-4311-9B72-B9C938D0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18" y="2443959"/>
            <a:ext cx="5696809" cy="3682206"/>
          </a:xfrm>
        </p:spPr>
        <p:txBody>
          <a:bodyPr/>
          <a:lstStyle/>
          <a:p>
            <a:r>
              <a:rPr lang="en-US" dirty="0"/>
              <a:t>Store the excess heat during the day </a:t>
            </a:r>
          </a:p>
          <a:p>
            <a:r>
              <a:rPr lang="en-US" dirty="0"/>
              <a:t>Use the heat at night to extend the hours of power generation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C6A33-FC4C-49A9-925F-5A1133CD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629" y="2356540"/>
            <a:ext cx="5079085" cy="3250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C383B9-44E0-402C-8991-4A175ECFE76F}"/>
              </a:ext>
            </a:extLst>
          </p:cNvPr>
          <p:cNvSpPr txBox="1"/>
          <p:nvPr/>
        </p:nvSpPr>
        <p:spPr>
          <a:xfrm>
            <a:off x="11445498" y="5447654"/>
            <a:ext cx="56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94281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BD56-E16F-4E61-816A-9BDBE5CB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67CD-4648-4A63-97AE-58F30D95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18" y="2443959"/>
            <a:ext cx="5673562" cy="3682206"/>
          </a:xfrm>
        </p:spPr>
        <p:txBody>
          <a:bodyPr/>
          <a:lstStyle/>
          <a:p>
            <a:r>
              <a:rPr lang="en-US" dirty="0"/>
              <a:t>Packed beds with spherical salts </a:t>
            </a:r>
          </a:p>
          <a:p>
            <a:r>
              <a:rPr lang="en-US" dirty="0"/>
              <a:t>Different salts have different melting points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9390D-24C4-49E0-BFE1-B3D443A1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94" y="1717716"/>
            <a:ext cx="5087776" cy="3719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72BF43-D01A-4C3D-8E1D-160BC878E677}"/>
              </a:ext>
            </a:extLst>
          </p:cNvPr>
          <p:cNvSpPr txBox="1"/>
          <p:nvPr/>
        </p:nvSpPr>
        <p:spPr>
          <a:xfrm>
            <a:off x="11337010" y="4781227"/>
            <a:ext cx="65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54753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B710-D09E-4840-AEA5-7E06C690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current research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C075-C13A-4837-AF8B-8D138830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Spheres are hard to manufacture </a:t>
            </a:r>
          </a:p>
          <a:p>
            <a:r>
              <a:rPr lang="en-US" dirty="0"/>
              <a:t>Modeling efforts don’t capture the randomized nature of the packed bed </a:t>
            </a:r>
          </a:p>
        </p:txBody>
      </p:sp>
    </p:spTree>
    <p:extLst>
      <p:ext uri="{BB962C8B-B14F-4D97-AF65-F5344CB8AC3E}">
        <p14:creationId xmlns:p14="http://schemas.microsoft.com/office/powerpoint/2010/main" val="408437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37F5-54B0-4784-AAD1-04D89EAB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 different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915D-C102-41D7-A548-5477E0A6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18" y="2443959"/>
            <a:ext cx="4805657" cy="3682206"/>
          </a:xfrm>
        </p:spPr>
        <p:txBody>
          <a:bodyPr/>
          <a:lstStyle/>
          <a:p>
            <a:r>
              <a:rPr lang="en-US" dirty="0"/>
              <a:t>Take the same salts and change the form factor to a brick </a:t>
            </a:r>
          </a:p>
          <a:p>
            <a:r>
              <a:rPr lang="en-US" dirty="0"/>
              <a:t>How long will it take the brick to completely change phase?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4CE61AA-BDDE-4D18-B16B-84934310B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02C41-0685-4975-9BAA-2B0BF113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5" y="2443959"/>
            <a:ext cx="6302254" cy="35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9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02E9-4E26-4730-B6C8-D8ECBF8A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25A1-3096-43F6-BF74-A78EC975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difference analysis </a:t>
            </a:r>
          </a:p>
          <a:p>
            <a:r>
              <a:rPr lang="en-US" dirty="0"/>
              <a:t>Average thermophysical properties </a:t>
            </a:r>
          </a:p>
          <a:p>
            <a:r>
              <a:rPr lang="en-US" dirty="0"/>
              <a:t>Stop when all the temperatures are equal to or higher than the melting point </a:t>
            </a:r>
          </a:p>
        </p:txBody>
      </p:sp>
    </p:spTree>
    <p:extLst>
      <p:ext uri="{BB962C8B-B14F-4D97-AF65-F5344CB8AC3E}">
        <p14:creationId xmlns:p14="http://schemas.microsoft.com/office/powerpoint/2010/main" val="245651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AAF3-C003-4BFE-B084-88CAA4A2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89D-B8A5-4230-809E-13B8712B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salts: </a:t>
            </a:r>
          </a:p>
          <a:p>
            <a:pPr lvl="1"/>
            <a:r>
              <a:rPr lang="en-US" dirty="0"/>
              <a:t>Sodium Carbonate-Lithium Carbonate (769 K) </a:t>
            </a:r>
          </a:p>
          <a:p>
            <a:pPr lvl="1"/>
            <a:r>
              <a:rPr lang="en-US" dirty="0"/>
              <a:t>Magnesium Chloride- Sodium Chloride (708 K)</a:t>
            </a:r>
          </a:p>
          <a:p>
            <a:pPr lvl="1"/>
            <a:r>
              <a:rPr lang="en-US" dirty="0"/>
              <a:t>Potassium Hydroxide (653 K) </a:t>
            </a:r>
          </a:p>
        </p:txBody>
      </p:sp>
    </p:spTree>
    <p:extLst>
      <p:ext uri="{BB962C8B-B14F-4D97-AF65-F5344CB8AC3E}">
        <p14:creationId xmlns:p14="http://schemas.microsoft.com/office/powerpoint/2010/main" val="3576752028"/>
      </p:ext>
    </p:extLst>
  </p:cSld>
  <p:clrMapOvr>
    <a:masterClrMapping/>
  </p:clrMapOvr>
</p:sld>
</file>

<file path=ppt/theme/theme1.xml><?xml version="1.0" encoding="utf-8"?>
<a:theme xmlns:a="http://schemas.openxmlformats.org/drawingml/2006/main" name="oregonstate_coe_1_mi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oregonstate_coe_1_mime</Template>
  <TotalTime>56</TotalTime>
  <Words>253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Impact</vt:lpstr>
      <vt:lpstr>Verdana</vt:lpstr>
      <vt:lpstr>oregonstate_coe_1_mime</vt:lpstr>
      <vt:lpstr>Time to melt in phase change materials </vt:lpstr>
      <vt:lpstr>Outline </vt:lpstr>
      <vt:lpstr>Concentrated solar power </vt:lpstr>
      <vt:lpstr>Thermal storage via phase change materials </vt:lpstr>
      <vt:lpstr>Current research </vt:lpstr>
      <vt:lpstr>Drawback of current research  </vt:lpstr>
      <vt:lpstr>What we are doing different </vt:lpstr>
      <vt:lpstr>Methodology </vt:lpstr>
      <vt:lpstr>Methodology </vt:lpstr>
      <vt:lpstr>Results </vt:lpstr>
      <vt:lpstr>Results </vt:lpstr>
      <vt:lpstr>Conclusions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to melt in phase change materials</dc:title>
  <dc:creator>genevieve gaudin</dc:creator>
  <cp:lastModifiedBy>genevieve gaudin</cp:lastModifiedBy>
  <cp:revision>6</cp:revision>
  <dcterms:created xsi:type="dcterms:W3CDTF">2021-03-07T20:15:16Z</dcterms:created>
  <dcterms:modified xsi:type="dcterms:W3CDTF">2021-03-07T21:11:28Z</dcterms:modified>
</cp:coreProperties>
</file>