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519" r:id="rId5"/>
    <p:sldId id="527" r:id="rId6"/>
    <p:sldId id="526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25" r:id="rId20"/>
    <p:sldId id="542" r:id="rId21"/>
    <p:sldId id="543" r:id="rId22"/>
    <p:sldId id="545" r:id="rId23"/>
    <p:sldId id="541" r:id="rId24"/>
    <p:sldId id="544" r:id="rId25"/>
    <p:sldId id="540" r:id="rId26"/>
    <p:sldId id="4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16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8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25"/>
    <a:srgbClr val="E31937"/>
    <a:srgbClr val="E1E1E1"/>
    <a:srgbClr val="1E5D37"/>
    <a:srgbClr val="FFC399"/>
    <a:srgbClr val="FF6A00"/>
    <a:srgbClr val="FFCDD2"/>
    <a:srgbClr val="650A21"/>
    <a:srgbClr val="D6A5B1"/>
    <a:srgbClr val="CB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86395" autoAdjust="0"/>
  </p:normalViewPr>
  <p:slideViewPr>
    <p:cSldViewPr snapToGrid="0">
      <p:cViewPr varScale="1">
        <p:scale>
          <a:sx n="99" d="100"/>
          <a:sy n="99" d="100"/>
        </p:scale>
        <p:origin x="648" y="90"/>
      </p:cViewPr>
      <p:guideLst/>
    </p:cSldViewPr>
  </p:slideViewPr>
  <p:outlineViewPr>
    <p:cViewPr>
      <p:scale>
        <a:sx n="33" d="100"/>
        <a:sy n="33" d="100"/>
      </p:scale>
      <p:origin x="0" y="-9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pPr/>
              <a:t>‹#›</a:t>
            </a:fld>
            <a:endParaRPr lang="en-CA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pPr/>
              <a:t>2022-08-25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8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150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3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66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 dirty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 dirty="0"/>
              <a:t>Name, role</a:t>
            </a:r>
            <a:br>
              <a:rPr lang="en-CA" dirty="0"/>
            </a:br>
            <a:r>
              <a:rPr lang="en-CA" dirty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</a:t>
            </a:r>
            <a:endParaRPr lang="en-US" dirty="0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solidFill>
                  <a:schemeClr val="bg2"/>
                </a:solidFill>
                <a:latin typeface="+mn-lt"/>
              </a:rPr>
              <a:t>© 20XX 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add title</a:t>
            </a:r>
            <a:endParaRPr lang="en-US" dirty="0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 </a:t>
            </a:r>
            <a:r>
              <a:rPr lang="en-CA" dirty="0" err="1"/>
              <a:t>Lastname</a:t>
            </a:r>
            <a:endParaRPr lang="en-CA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 dirty="0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 dirty="0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 dirty="0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 </a:t>
            </a:r>
            <a:r>
              <a:rPr lang="en-CA" dirty="0" err="1"/>
              <a:t>Lastname</a:t>
            </a:r>
            <a:endParaRPr lang="en-CA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CA" sz="1000" dirty="0" smtClean="0">
                <a:solidFill>
                  <a:schemeClr val="bg2"/>
                </a:solidFill>
                <a:latin typeface="+mn-lt"/>
              </a:rPr>
              <a:t>2022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 dirty="0"/>
              <a:t>Cliquez sur l'icône pour ajouter une image</a:t>
            </a:r>
            <a:endParaRPr lang="fr-FR" dirty="0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 dirty="0"/>
              <a:t>Cliquez sur l'icône pour ajouter une image</a:t>
            </a:r>
            <a:endParaRPr lang="fr-FR" dirty="0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 dirty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 dirty="0"/>
              <a:t>Name, role</a:t>
            </a:r>
            <a:br>
              <a:rPr lang="en-CA" dirty="0"/>
            </a:br>
            <a:r>
              <a:rPr lang="en-CA" dirty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 dirty="0"/>
              <a:t>Click to add text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 dirty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Standard text slide</a:t>
            </a:r>
            <a:endParaRPr lang="en-US" noProof="0" dirty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 dirty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 dirty="0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CA" sz="1000" dirty="0" smtClean="0">
                <a:solidFill>
                  <a:schemeClr val="bg2"/>
                </a:solidFill>
                <a:latin typeface="+mn-lt"/>
              </a:rPr>
              <a:t>2022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MSIPCMContentMarking" descr="CONFIDENTIAL_TAG_0xFFEE">
            <a:extLst>
              <a:ext uri="{FF2B5EF4-FFF2-40B4-BE49-F238E27FC236}">
                <a16:creationId xmlns:a16="http://schemas.microsoft.com/office/drawing/2014/main" id="{6A396CF3-99DC-6D4D-BA72-C9C45E44A083}"/>
              </a:ext>
            </a:extLst>
          </p:cNvPr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lvl="0"/>
            <a:endParaRPr lang="en-CA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lvl="0"/>
            <a:endParaRPr lang="en-CA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lvl="0"/>
            <a:endParaRPr lang="en-CA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lvl="0"/>
            <a:endParaRPr lang="en-CA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tabLst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tabLst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00000"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 dirty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 dirty="0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CA" sz="1000" dirty="0" smtClean="0">
                <a:solidFill>
                  <a:schemeClr val="bg2"/>
                </a:solidFill>
                <a:latin typeface="+mn-lt"/>
              </a:rPr>
              <a:t>2022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MSIPCMContentMarking" descr="CONFIDENTIAL_TAG_0xFFEE">
            <a:extLst>
              <a:ext uri="{FF2B5EF4-FFF2-40B4-BE49-F238E27FC236}">
                <a16:creationId xmlns:a16="http://schemas.microsoft.com/office/drawing/2014/main" id="{4108DCD4-E748-7D45-BEA5-188450B911BC}"/>
              </a:ext>
            </a:extLst>
          </p:cNvPr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278" y="615621"/>
            <a:ext cx="4573587" cy="24947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r>
              <a:rPr lang="en-CA" noProof="0" dirty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573587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 dirty="0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 dirty="0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 dirty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 dirty="0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Subtitle, if required</a:t>
            </a:r>
            <a:endParaRPr lang="en-CA" dirty="0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CA" sz="1000" dirty="0" smtClean="0">
                <a:solidFill>
                  <a:schemeClr val="bg2"/>
                </a:solidFill>
                <a:latin typeface="+mn-lt"/>
              </a:rPr>
              <a:t>2022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2" y="0"/>
            <a:ext cx="6132513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 dirty="0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Subtitle, if required</a:t>
            </a:r>
            <a:endParaRPr lang="en-CA" dirty="0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CA" sz="1000" dirty="0" smtClean="0">
                <a:solidFill>
                  <a:schemeClr val="bg2"/>
                </a:solidFill>
                <a:latin typeface="+mn-lt"/>
              </a:rPr>
              <a:t>2022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5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0"/>
            <a:ext cx="6132512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 dirty="0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Subtitle, if required</a:t>
            </a:r>
            <a:endParaRPr lang="en-CA" dirty="0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CA" sz="1000" dirty="0" smtClean="0">
                <a:solidFill>
                  <a:schemeClr val="bg2"/>
                </a:solidFill>
                <a:latin typeface="+mn-lt"/>
              </a:rPr>
              <a:t>2022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1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 dirty="0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 dirty="0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Agenda item 4</a:t>
            </a:r>
            <a:endParaRPr lang="en-CA" dirty="0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 dirty="0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 dirty="0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A" noProof="0" dirty="0" err="1"/>
              <a:t>Title</a:t>
            </a:r>
            <a:endParaRPr lang="en-CA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latin typeface="+mn-lt"/>
              </a:rPr>
              <a:t>© </a:t>
            </a:r>
            <a:r>
              <a:rPr lang="en-CA" sz="1000" dirty="0" smtClean="0">
                <a:latin typeface="+mn-lt"/>
              </a:rPr>
              <a:t>2022 </a:t>
            </a:r>
            <a:r>
              <a:rPr lang="en-CA" sz="1000" dirty="0">
                <a:latin typeface="+mn-lt"/>
              </a:rPr>
              <a:t>CGI Inc.</a:t>
            </a:r>
            <a:endParaRPr lang="en-CA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866" r:id="rId6"/>
    <p:sldLayoutId id="2147483867" r:id="rId7"/>
    <p:sldLayoutId id="2147483771" r:id="rId8"/>
    <p:sldLayoutId id="2147483817" r:id="rId9"/>
    <p:sldLayoutId id="2147483826" r:id="rId10"/>
    <p:sldLayoutId id="2147483849" r:id="rId11"/>
    <p:sldLayoutId id="2147483858" r:id="rId12"/>
    <p:sldLayoutId id="2147483754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gov/greenfield-template" TargetMode="External"/><Relationship Id="rId7" Type="http://schemas.openxmlformats.org/officeDocument/2006/relationships/hyperlink" Target="https://developer.gov.bc.ca/Developer-Toy-Box/OpenShift-Compon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developer.gov.bc.ca/Developer-Tools/Set-up-a-team-in-Sysdig-Monitor" TargetMode="External"/><Relationship Id="rId5" Type="http://schemas.openxmlformats.org/officeDocument/2006/relationships/hyperlink" Target="https://developer.gov.bc.ca/AWS-Services" TargetMode="External"/><Relationship Id="rId4" Type="http://schemas.openxmlformats.org/officeDocument/2006/relationships/hyperlink" Target="https://github.com/bcgov/startup-sample-project-aws-containers-terraform-modul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de-security/dependabot/dependabot-version-updates/about-dependabot-version-updates" TargetMode="External"/><Relationship Id="rId7" Type="http://schemas.openxmlformats.org/officeDocument/2006/relationships/hyperlink" Target="https://github.com/actions/typescript-action" TargetMode="External"/><Relationship Id="rId2" Type="http://schemas.openxmlformats.org/officeDocument/2006/relationships/hyperlink" Target="https://docs.github.com/en/actions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github.com/actions/toolkit" TargetMode="External"/><Relationship Id="rId5" Type="http://schemas.openxmlformats.org/officeDocument/2006/relationships/hyperlink" Target="https://cli.github.com/manual/" TargetMode="External"/><Relationship Id="rId4" Type="http://schemas.openxmlformats.org/officeDocument/2006/relationships/hyperlink" Target="https://github.com/dependabot/fetch-metadat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renb-cgi/github-actions-talk-features" TargetMode="External"/><Relationship Id="rId2" Type="http://schemas.openxmlformats.org/officeDocument/2006/relationships/hyperlink" Target="https://github.com/warrenb-cgi/github-actions-talk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github.com/warrenb-cgi/github-actions-talk-completed" TargetMode="External"/><Relationship Id="rId4" Type="http://schemas.openxmlformats.org/officeDocument/2006/relationships/hyperlink" Target="https://github.com/warrenb-cgi/github-actions-talk-manua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Practical GitHub Actions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 smtClean="0"/>
              <a:t>Warren Blanchet</a:t>
            </a:r>
            <a:endParaRPr lang="en-CA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DCE583DE-DB87-A34E-8A5F-D82F7E3D63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8" y="777875"/>
            <a:ext cx="5295900" cy="5295900"/>
          </a:xfrm>
        </p:spPr>
      </p:pic>
    </p:spTree>
    <p:extLst>
      <p:ext uri="{BB962C8B-B14F-4D97-AF65-F5344CB8AC3E}">
        <p14:creationId xmlns:p14="http://schemas.microsoft.com/office/powerpoint/2010/main" val="34217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 and</a:t>
            </a:r>
            <a:r>
              <a:rPr lang="en-CA" baseline="0" dirty="0" smtClean="0"/>
              <a:t> test – how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smtClean="0"/>
              <a:t>First job: build container using Dockerfile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smtClean="0"/>
              <a:t>Also just export files for Windows</a:t>
            </a:r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CA" baseline="0" smtClean="0"/>
              <a:t>Can’t run nested VMs, unless you have your own server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smtClean="0"/>
              <a:t>Use artifact to pass between jobs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smtClean="0"/>
              <a:t>Cache configuration – important for fast execution</a:t>
            </a:r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CA" baseline="0" smtClean="0"/>
              <a:t>setup-&lt;node|java|…&gt; actions include caching setup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4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 and test – how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Second job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Integration test on Linux and Windows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Need to wait for previous step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Double-curly bracket for GitHub context references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Publish to GitHub Pages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Changes by action runner can’t trigger more workflows (avoids infinite loops)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Secrets (edited in GUI) can be set up to pass information into the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75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 and test – how (4)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mtClean="0"/>
              <a:t>I</a:t>
            </a:r>
            <a:r>
              <a:rPr lang="en-CA" baseline="0" smtClean="0"/>
              <a:t>ndex pages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smtClean="0"/>
              <a:t>We’re just dumping files – no file browsing on GitHub pages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smtClean="0"/>
              <a:t>So, action to maintain index.html files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smtClean="0"/>
              <a:t>Not just shells – use real languages if you want to (in</a:t>
            </a:r>
            <a:r>
              <a:rPr lang="en-CA" smtClean="0"/>
              <a:t> this case, JavaScript)</a:t>
            </a:r>
            <a:endParaRPr lang="en-CA" baseline="0" smtClean="0"/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smtClean="0"/>
              <a:t>If too big, extract into separate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mtClean="0"/>
              <a:t>Removal</a:t>
            </a:r>
          </a:p>
          <a:p>
            <a:pPr marL="606425" lvl="1" indent="-342900"/>
            <a:r>
              <a:rPr lang="en-CA" baseline="0" smtClean="0"/>
              <a:t>Manual</a:t>
            </a:r>
            <a:r>
              <a:rPr lang="en-CA" smtClean="0"/>
              <a:t> kickoff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15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GitHub</a:t>
            </a:r>
            <a:r>
              <a:rPr lang="en-CA" baseline="0" dirty="0" smtClean="0"/>
              <a:t> Action workflows – not covered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GitHub Command line tool</a:t>
            </a:r>
          </a:p>
          <a:p>
            <a:pPr marL="606425" lvl="1" indent="-342900"/>
            <a:r>
              <a:rPr lang="en-CA" dirty="0" smtClean="0"/>
              <a:t>Installed on VMs by default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Running actions in containers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Just specify the container name and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Reuse</a:t>
            </a:r>
          </a:p>
          <a:p>
            <a:pPr marL="606425" lvl="1" indent="-342900"/>
            <a:r>
              <a:rPr lang="en-CA" baseline="0" dirty="0" smtClean="0"/>
              <a:t>Call actions</a:t>
            </a:r>
            <a:r>
              <a:rPr lang="en-CA" dirty="0" smtClean="0"/>
              <a:t> from actions</a:t>
            </a:r>
            <a:endParaRPr lang="en-CA" baseline="0" dirty="0" smtClean="0"/>
          </a:p>
          <a:p>
            <a:pPr marL="606425" lvl="1" indent="-342900"/>
            <a:r>
              <a:rPr lang="en-CA" baseline="0" dirty="0" smtClean="0"/>
              <a:t>Writing your own actions</a:t>
            </a:r>
          </a:p>
          <a:p>
            <a:pPr marL="879475" lvl="2" indent="-342900"/>
            <a:r>
              <a:rPr lang="en-CA" baseline="0" dirty="0" smtClean="0"/>
              <a:t>Extract </a:t>
            </a:r>
            <a:r>
              <a:rPr lang="en-CA" baseline="0" dirty="0" err="1" smtClean="0"/>
              <a:t>yaml</a:t>
            </a:r>
            <a:r>
              <a:rPr lang="en-CA" baseline="0" dirty="0" smtClean="0"/>
              <a:t> into “composite” actions</a:t>
            </a:r>
          </a:p>
          <a:p>
            <a:pPr marL="879475" lvl="2" indent="-342900"/>
            <a:r>
              <a:rPr lang="en-CA" baseline="0" dirty="0" smtClean="0"/>
              <a:t>Write actions in JavaScript (or </a:t>
            </a:r>
            <a:r>
              <a:rPr lang="en-CA" baseline="0" dirty="0" err="1" smtClean="0"/>
              <a:t>TypeScript</a:t>
            </a:r>
            <a:r>
              <a:rPr lang="en-CA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16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5" r="2163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GitHub </a:t>
            </a:r>
            <a:r>
              <a:rPr lang="en-CA" dirty="0" err="1" smtClean="0"/>
              <a:t>Dependabot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Working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0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Dependabot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Opens</a:t>
            </a:r>
            <a:r>
              <a:rPr lang="en-CA" baseline="0" dirty="0" smtClean="0"/>
              <a:t> pull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Responds to commands in comments</a:t>
            </a:r>
            <a:endParaRPr lang="en-CA" baseline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58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Dependabot</a:t>
            </a:r>
            <a:r>
              <a:rPr lang="en-CA" dirty="0" smtClean="0"/>
              <a:t> - how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YAML again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Repeat blocks for multiple sub-projects</a:t>
            </a:r>
          </a:p>
        </p:txBody>
      </p:sp>
    </p:spTree>
    <p:extLst>
      <p:ext uri="{BB962C8B-B14F-4D97-AF65-F5344CB8AC3E}">
        <p14:creationId xmlns:p14="http://schemas.microsoft.com/office/powerpoint/2010/main" val="457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mtClean="0"/>
              <a:t>Automatically hit that auto-merge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mtClean="0"/>
              <a:t>Combined with auto-deployment, could mean some stuff gets updated without humans</a:t>
            </a:r>
            <a:endParaRPr lang="en-CA" baseline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CA" baseline="0" smtClean="0"/>
              <a:t>Automating Dependabot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3" y="2013871"/>
            <a:ext cx="4829175" cy="3622420"/>
          </a:xfrm>
        </p:spPr>
      </p:pic>
    </p:spTree>
    <p:extLst>
      <p:ext uri="{BB962C8B-B14F-4D97-AF65-F5344CB8AC3E}">
        <p14:creationId xmlns:p14="http://schemas.microsoft.com/office/powerpoint/2010/main" val="13615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More</a:t>
            </a:r>
            <a:r>
              <a:rPr lang="en-CA" baseline="0" dirty="0" smtClean="0"/>
              <a:t> 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Can only do this in some situations</a:t>
            </a:r>
          </a:p>
          <a:p>
            <a:pPr marL="606425" lvl="1" indent="-342900"/>
            <a:r>
              <a:rPr lang="en-CA" dirty="0" smtClean="0"/>
              <a:t>Major/minor/patch</a:t>
            </a:r>
          </a:p>
          <a:p>
            <a:pPr marL="606425" lvl="1" indent="-342900"/>
            <a:r>
              <a:rPr lang="en-CA" dirty="0" smtClean="0"/>
              <a:t>Security </a:t>
            </a:r>
            <a:r>
              <a:rPr lang="en-CA" dirty="0" err="1" smtClean="0"/>
              <a:t>vulnerabilites</a:t>
            </a:r>
            <a:endParaRPr lang="en-C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2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r="13862"/>
          <a:stretch/>
        </p:blipFill>
        <p:spPr>
          <a:xfrm>
            <a:off x="6243562" y="1557339"/>
            <a:ext cx="4919472" cy="4535486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CA" baseline="0" dirty="0" smtClean="0"/>
              <a:t>Automating </a:t>
            </a:r>
            <a:r>
              <a:rPr lang="en-CA" baseline="0" dirty="0" err="1" smtClean="0"/>
              <a:t>Dependabot</a:t>
            </a:r>
            <a:r>
              <a:rPr lang="en-CA" baseline="0" dirty="0" smtClean="0"/>
              <a:t> - how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89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 Material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8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helping to write software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CI/CD</a:t>
            </a:r>
          </a:p>
          <a:p>
            <a:pPr marL="606425" lvl="1" indent="-342900"/>
            <a:r>
              <a:rPr lang="en-CA" dirty="0" smtClean="0"/>
              <a:t>Software helping to build, test, and deploy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DevOps tooling</a:t>
            </a:r>
          </a:p>
          <a:p>
            <a:pPr marL="606425" lvl="1" indent="-342900"/>
            <a:r>
              <a:rPr lang="en-CA" dirty="0" smtClean="0"/>
              <a:t>Automation of processes:</a:t>
            </a:r>
          </a:p>
          <a:p>
            <a:pPr marL="879475" lvl="2" indent="-342900"/>
            <a:r>
              <a:rPr lang="en-CA" dirty="0" smtClean="0"/>
              <a:t>Performs work consistently: time and cost</a:t>
            </a:r>
          </a:p>
          <a:p>
            <a:pPr marL="879475" lvl="2" indent="-342900"/>
            <a:r>
              <a:rPr lang="en-CA" dirty="0" smtClean="0"/>
              <a:t>Frees up personnel for higher-value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Tools at GitHub:</a:t>
            </a:r>
          </a:p>
          <a:p>
            <a:pPr marL="606425" lvl="1" indent="-342900"/>
            <a:r>
              <a:rPr lang="en-CA" dirty="0" smtClean="0"/>
              <a:t>GitHub actions</a:t>
            </a:r>
          </a:p>
          <a:p>
            <a:pPr marL="606425" lvl="1" indent="-342900"/>
            <a:r>
              <a:rPr lang="en-CA" dirty="0" err="1" smtClean="0"/>
              <a:t>Dependabot</a:t>
            </a:r>
            <a:endParaRPr lang="en-CA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2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CA" baseline="0" dirty="0" smtClean="0"/>
              <a:t>Recent</a:t>
            </a:r>
            <a:r>
              <a:rPr lang="en-CA" dirty="0" smtClean="0"/>
              <a:t> </a:t>
            </a:r>
            <a:r>
              <a:rPr lang="en-CA" baseline="0" dirty="0" smtClean="0"/>
              <a:t>Client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BC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Ask Basil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In the open</a:t>
            </a:r>
            <a:endParaRPr lang="en-CA" baseline="0" dirty="0" smtClean="0"/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</a:t>
            </a:r>
            <a:r>
              <a:rPr lang="en-CA" u="sng" dirty="0" smtClean="0">
                <a:hlinkClick r:id="rId3"/>
              </a:rPr>
              <a:t>github.com/bcgov/greenfield-template</a:t>
            </a:r>
            <a:endParaRPr lang="en-CA" u="sng" dirty="0"/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CA" u="sng" dirty="0" smtClean="0">
                <a:hlinkClick r:id="rId4"/>
              </a:rPr>
              <a:t>https</a:t>
            </a:r>
            <a:r>
              <a:rPr lang="en-CA" u="sng" dirty="0">
                <a:hlinkClick r:id="rId4"/>
              </a:rPr>
              <a:t>://</a:t>
            </a:r>
            <a:r>
              <a:rPr lang="en-CA" u="sng" dirty="0" smtClean="0">
                <a:hlinkClick r:id="rId4"/>
              </a:rPr>
              <a:t>github.com/bcgov/startup-sample-project-aws-containers-terraform-modules</a:t>
            </a:r>
            <a:endParaRPr lang="en-CA" u="sng" dirty="0" smtClean="0"/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CA" u="sng" dirty="0" smtClean="0">
                <a:hlinkClick r:id="rId5"/>
              </a:rPr>
              <a:t>https</a:t>
            </a:r>
            <a:r>
              <a:rPr lang="en-CA" u="sng" dirty="0">
                <a:hlinkClick r:id="rId5"/>
              </a:rPr>
              <a:t>://</a:t>
            </a:r>
            <a:r>
              <a:rPr lang="en-CA" u="sng" dirty="0" smtClean="0">
                <a:hlinkClick r:id="rId5"/>
              </a:rPr>
              <a:t>developer.gov.bc.ca/AWS-Services</a:t>
            </a:r>
            <a:endParaRPr lang="en-CA" u="sng" dirty="0" smtClean="0"/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</a:t>
            </a:r>
            <a:r>
              <a:rPr lang="en-US" u="sng" dirty="0" smtClean="0">
                <a:hlinkClick r:id="rId6"/>
              </a:rPr>
              <a:t>developer.gov.bc.ca/Developer-Tools/Set-up-a-team-in-Sysdig-Monitor</a:t>
            </a:r>
            <a:endParaRPr lang="en-CA" dirty="0"/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7"/>
              </a:rPr>
              <a:t>https</a:t>
            </a:r>
            <a:r>
              <a:rPr lang="en-US" u="sng" dirty="0">
                <a:hlinkClick r:id="rId7"/>
              </a:rPr>
              <a:t>://developer.gov.bc.ca/Developer-Toy-Box/OpenShift-Components</a:t>
            </a:r>
            <a:endParaRPr lang="en-CA" baseline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Alberta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Service Integration’s GitHub CI/CD Framework</a:t>
            </a:r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CA" dirty="0"/>
              <a:t>Includes deployment into </a:t>
            </a:r>
            <a:r>
              <a:rPr lang="en-CA" dirty="0" err="1"/>
              <a:t>OpenShift</a:t>
            </a:r>
            <a:r>
              <a:rPr lang="en-CA" dirty="0"/>
              <a:t> V3, more to follow</a:t>
            </a:r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CA" dirty="0" smtClean="0"/>
              <a:t>Ask Warren if you missed </a:t>
            </a:r>
            <a:r>
              <a:rPr lang="en-CA" smtClean="0"/>
              <a:t>the town hall</a:t>
            </a:r>
            <a:endParaRPr lang="en-CA" baseline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dirty="0" smtClean="0"/>
              <a:t>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89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CA" baseline="0" dirty="0" smtClean="0"/>
              <a:t>Reference Links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dirty="0" smtClean="0"/>
              <a:t>GitHub Actions – </a:t>
            </a:r>
            <a:r>
              <a:rPr lang="en-CA" baseline="0" dirty="0" smtClean="0">
                <a:hlinkClick r:id="rId2"/>
              </a:rPr>
              <a:t>https://docs.github.com/en/actions</a:t>
            </a:r>
            <a:endParaRPr lang="en-CA" baseline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dirty="0" err="1" smtClean="0"/>
              <a:t>Dependabot</a:t>
            </a:r>
            <a:r>
              <a:rPr lang="en-CA" dirty="0" smtClean="0"/>
              <a:t> </a:t>
            </a:r>
            <a:r>
              <a:rPr lang="en-CA" dirty="0"/>
              <a:t>– </a:t>
            </a:r>
            <a:r>
              <a:rPr lang="en-CA" baseline="0" dirty="0" smtClean="0">
                <a:hlinkClick r:id="rId3"/>
              </a:rPr>
              <a:t>https://docs.github.com/en/code-security/dependabot/dependabot-version-updates/about-dependabot-version-updates</a:t>
            </a:r>
            <a:endParaRPr lang="en-CA" baseline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err="1" smtClean="0"/>
              <a:t>Dependabot</a:t>
            </a:r>
            <a:r>
              <a:rPr lang="en-CA" baseline="0" dirty="0" smtClean="0"/>
              <a:t> auto-approval – </a:t>
            </a:r>
            <a:r>
              <a:rPr lang="en-CA" baseline="0" dirty="0" smtClean="0">
                <a:hlinkClick r:id="rId4"/>
              </a:rPr>
              <a:t>https://github.com/dependabot/fetch-metadata</a:t>
            </a:r>
            <a:endParaRPr lang="en-CA" baseline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dirty="0"/>
              <a:t>GitHub </a:t>
            </a:r>
            <a:r>
              <a:rPr lang="en-CA" dirty="0" smtClean="0"/>
              <a:t>CLI </a:t>
            </a:r>
            <a:r>
              <a:rPr lang="en-CA" dirty="0"/>
              <a:t>– </a:t>
            </a:r>
            <a:r>
              <a:rPr lang="en-CA" baseline="0" dirty="0" smtClean="0">
                <a:hlinkClick r:id="rId5"/>
              </a:rPr>
              <a:t>https://cli.github.com/manual/</a:t>
            </a:r>
            <a:endParaRPr lang="en-CA" baseline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Writing actions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>
                <a:hlinkClick r:id="rId6"/>
              </a:rPr>
              <a:t>https://github.com/actions/toolkit</a:t>
            </a:r>
            <a:endParaRPr lang="en-CA" baseline="0" dirty="0" smtClean="0"/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>
                <a:hlinkClick r:id="rId7"/>
              </a:rPr>
              <a:t>https://github.com/actions/typescript-action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4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CA" baseline="0" dirty="0" smtClean="0"/>
              <a:t>Repositories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dirty="0" smtClean="0"/>
              <a:t>Main repo </a:t>
            </a:r>
            <a:r>
              <a:rPr lang="en-CA" dirty="0"/>
              <a:t>–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github.com/warrenb-cgi/github-actions-talk</a:t>
            </a:r>
            <a:endParaRPr lang="en-CA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dirty="0" smtClean="0"/>
              <a:t>Workflow e</a:t>
            </a:r>
            <a:r>
              <a:rPr lang="en-CA" dirty="0"/>
              <a:t>xample </a:t>
            </a:r>
            <a:r>
              <a:rPr lang="en-CA" dirty="0" smtClean="0"/>
              <a:t>– </a:t>
            </a: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github.com/warrenb-cgi/github-actions-talk-features</a:t>
            </a:r>
            <a:endParaRPr lang="en-CA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dirty="0" err="1" smtClean="0"/>
              <a:t>Dependabot</a:t>
            </a:r>
            <a:r>
              <a:rPr lang="en-CA" dirty="0" smtClean="0"/>
              <a:t> examples</a:t>
            </a:r>
          </a:p>
          <a:p>
            <a:pPr marL="606425" lvl="1" indent="-342900"/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github.com/warrenb-cgi/github-actions-talk-manual</a:t>
            </a:r>
            <a:endParaRPr lang="en-CA" dirty="0" smtClean="0"/>
          </a:p>
          <a:p>
            <a:pPr marL="606425" lvl="1" indent="-342900"/>
            <a:r>
              <a:rPr lang="en-CA" dirty="0">
                <a:hlinkClick r:id="rId5"/>
              </a:rPr>
              <a:t>https://</a:t>
            </a:r>
            <a:r>
              <a:rPr lang="en-CA" dirty="0" smtClean="0">
                <a:hlinkClick r:id="rId5"/>
              </a:rPr>
              <a:t>github.com/warrenb-cgi/github-actions-talk-completed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5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766800" y="578900"/>
            <a:ext cx="6130753" cy="2858812"/>
          </a:xfrm>
        </p:spPr>
        <p:txBody>
          <a:bodyPr>
            <a:normAutofit/>
          </a:bodyPr>
          <a:lstStyle/>
          <a:p>
            <a:r>
              <a:rPr lang="en-US" dirty="0"/>
              <a:t>Insights you can </a:t>
            </a:r>
            <a:br>
              <a:rPr lang="en-US" dirty="0"/>
            </a:br>
            <a:r>
              <a:rPr lang="en-US" dirty="0"/>
              <a:t>act on</a:t>
            </a:r>
          </a:p>
          <a:p>
            <a:endParaRPr lang="en-US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D613C00-0C4B-D341-804F-6B8269A40A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3727452"/>
            <a:ext cx="6121400" cy="2016123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5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012E40-EACE-D442-BD1D-1D33AAE90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AE8936-93A9-D544-9157-C50881A5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GitHub action workflows overview</a:t>
            </a:r>
            <a:endParaRPr lang="en-US" noProof="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26B7D1-802A-D847-AEB3-86D2E89BE340}"/>
              </a:ext>
            </a:extLst>
          </p:cNvPr>
          <p:cNvGrpSpPr/>
          <p:nvPr/>
        </p:nvGrpSpPr>
        <p:grpSpPr>
          <a:xfrm>
            <a:off x="489648" y="2321167"/>
            <a:ext cx="9301314" cy="3298899"/>
            <a:chOff x="1465008" y="2321167"/>
            <a:chExt cx="9301314" cy="32988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1193DA-9332-BD4A-A3DC-51DED491C97E}"/>
                </a:ext>
              </a:extLst>
            </p:cNvPr>
            <p:cNvGrpSpPr/>
            <p:nvPr/>
          </p:nvGrpSpPr>
          <p:grpSpPr>
            <a:xfrm>
              <a:off x="4500398" y="2321167"/>
              <a:ext cx="3209215" cy="2904519"/>
              <a:chOff x="4529894" y="2321167"/>
              <a:chExt cx="3209215" cy="2904519"/>
            </a:xfrm>
          </p:grpSpPr>
          <p:grpSp>
            <p:nvGrpSpPr>
              <p:cNvPr id="13" name="Shape 6563">
                <a:extLst>
                  <a:ext uri="{FF2B5EF4-FFF2-40B4-BE49-F238E27FC236}">
                    <a16:creationId xmlns:a16="http://schemas.microsoft.com/office/drawing/2014/main" id="{770E1AE7-B3E1-2F4C-BC5F-D8DDEACFB612}"/>
                  </a:ext>
                </a:extLst>
              </p:cNvPr>
              <p:cNvGrpSpPr/>
              <p:nvPr/>
            </p:nvGrpSpPr>
            <p:grpSpPr>
              <a:xfrm>
                <a:off x="4529894" y="3546562"/>
                <a:ext cx="3209215" cy="1679124"/>
                <a:chOff x="3367796" y="2720209"/>
                <a:chExt cx="2408409" cy="1260127"/>
              </a:xfrm>
              <a:solidFill>
                <a:schemeClr val="bg2"/>
              </a:solidFill>
            </p:grpSpPr>
            <p:sp>
              <p:nvSpPr>
                <p:cNvPr id="14" name="Shape 6564">
                  <a:extLst>
                    <a:ext uri="{FF2B5EF4-FFF2-40B4-BE49-F238E27FC236}">
                      <a16:creationId xmlns:a16="http://schemas.microsoft.com/office/drawing/2014/main" id="{B8CA8C93-897A-E844-872C-5634F0A5D634}"/>
                    </a:ext>
                  </a:extLst>
                </p:cNvPr>
                <p:cNvSpPr/>
                <p:nvPr/>
              </p:nvSpPr>
              <p:spPr>
                <a:xfrm>
                  <a:off x="3367796" y="3068174"/>
                  <a:ext cx="1205448" cy="912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5" h="367" extrusionOk="0">
                      <a:moveTo>
                        <a:pt x="485" y="367"/>
                      </a:moveTo>
                      <a:lnTo>
                        <a:pt x="0" y="229"/>
                      </a:lnTo>
                      <a:lnTo>
                        <a:pt x="0" y="0"/>
                      </a:lnTo>
                      <a:lnTo>
                        <a:pt x="485" y="139"/>
                      </a:lnTo>
                      <a:lnTo>
                        <a:pt x="485" y="367"/>
                      </a:lnTo>
                      <a:close/>
                    </a:path>
                  </a:pathLst>
                </a:custGeom>
                <a:grpFill/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  <p:sp>
              <p:nvSpPr>
                <p:cNvPr id="15" name="Shape 6565">
                  <a:extLst>
                    <a:ext uri="{FF2B5EF4-FFF2-40B4-BE49-F238E27FC236}">
                      <a16:creationId xmlns:a16="http://schemas.microsoft.com/office/drawing/2014/main" id="{BB3EE063-014F-5E48-9427-2F7AF64E843A}"/>
                    </a:ext>
                  </a:extLst>
                </p:cNvPr>
                <p:cNvSpPr/>
                <p:nvPr/>
              </p:nvSpPr>
              <p:spPr>
                <a:xfrm>
                  <a:off x="4570757" y="3068174"/>
                  <a:ext cx="1205448" cy="912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5" h="367" extrusionOk="0">
                      <a:moveTo>
                        <a:pt x="485" y="229"/>
                      </a:moveTo>
                      <a:lnTo>
                        <a:pt x="0" y="367"/>
                      </a:lnTo>
                      <a:lnTo>
                        <a:pt x="0" y="139"/>
                      </a:lnTo>
                      <a:lnTo>
                        <a:pt x="485" y="0"/>
                      </a:lnTo>
                      <a:lnTo>
                        <a:pt x="485" y="229"/>
                      </a:lnTo>
                      <a:close/>
                    </a:path>
                  </a:pathLst>
                </a:custGeom>
                <a:grpFill/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  <p:sp>
              <p:nvSpPr>
                <p:cNvPr id="16" name="Shape 6566">
                  <a:extLst>
                    <a:ext uri="{FF2B5EF4-FFF2-40B4-BE49-F238E27FC236}">
                      <a16:creationId xmlns:a16="http://schemas.microsoft.com/office/drawing/2014/main" id="{F33A95C0-6AFB-2F40-99A7-E5AC2152739D}"/>
                    </a:ext>
                  </a:extLst>
                </p:cNvPr>
                <p:cNvSpPr/>
                <p:nvPr/>
              </p:nvSpPr>
              <p:spPr>
                <a:xfrm>
                  <a:off x="3367796" y="2720209"/>
                  <a:ext cx="2408408" cy="6934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9" h="279" extrusionOk="0">
                      <a:moveTo>
                        <a:pt x="969" y="140"/>
                      </a:moveTo>
                      <a:lnTo>
                        <a:pt x="484" y="279"/>
                      </a:lnTo>
                      <a:lnTo>
                        <a:pt x="0" y="140"/>
                      </a:lnTo>
                      <a:lnTo>
                        <a:pt x="0" y="138"/>
                      </a:lnTo>
                      <a:lnTo>
                        <a:pt x="485" y="0"/>
                      </a:lnTo>
                      <a:lnTo>
                        <a:pt x="969" y="138"/>
                      </a:lnTo>
                      <a:lnTo>
                        <a:pt x="969" y="140"/>
                      </a:lnTo>
                      <a:close/>
                    </a:path>
                  </a:pathLst>
                </a:custGeom>
                <a:grpFill/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</p:grpSp>
          <p:grpSp>
            <p:nvGrpSpPr>
              <p:cNvPr id="17" name="Shape 6567">
                <a:extLst>
                  <a:ext uri="{FF2B5EF4-FFF2-40B4-BE49-F238E27FC236}">
                    <a16:creationId xmlns:a16="http://schemas.microsoft.com/office/drawing/2014/main" id="{28E6ECD2-E86C-4849-B694-01FF6C201DBB}"/>
                  </a:ext>
                </a:extLst>
              </p:cNvPr>
              <p:cNvGrpSpPr/>
              <p:nvPr/>
            </p:nvGrpSpPr>
            <p:grpSpPr>
              <a:xfrm>
                <a:off x="4907448" y="3026596"/>
                <a:ext cx="2454106" cy="1281698"/>
                <a:chOff x="3651137" y="2329992"/>
                <a:chExt cx="1841725" cy="961872"/>
              </a:xfrm>
            </p:grpSpPr>
            <p:sp>
              <p:nvSpPr>
                <p:cNvPr id="18" name="Shape 6568">
                  <a:extLst>
                    <a:ext uri="{FF2B5EF4-FFF2-40B4-BE49-F238E27FC236}">
                      <a16:creationId xmlns:a16="http://schemas.microsoft.com/office/drawing/2014/main" id="{C8CA87B8-CA0E-D645-A697-1BD3A651178A}"/>
                    </a:ext>
                  </a:extLst>
                </p:cNvPr>
                <p:cNvSpPr/>
                <p:nvPr/>
              </p:nvSpPr>
              <p:spPr>
                <a:xfrm>
                  <a:off x="3651137" y="2595936"/>
                  <a:ext cx="919619" cy="6959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0" h="280" extrusionOk="0">
                      <a:moveTo>
                        <a:pt x="370" y="280"/>
                      </a:moveTo>
                      <a:lnTo>
                        <a:pt x="0" y="175"/>
                      </a:lnTo>
                      <a:lnTo>
                        <a:pt x="0" y="0"/>
                      </a:lnTo>
                      <a:lnTo>
                        <a:pt x="370" y="105"/>
                      </a:lnTo>
                      <a:lnTo>
                        <a:pt x="370" y="280"/>
                      </a:lnTo>
                      <a:close/>
                    </a:path>
                  </a:pathLst>
                </a:custGeom>
                <a:solidFill>
                  <a:schemeClr val="bg2">
                    <a:alpha val="69800"/>
                  </a:schemeClr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  <p:sp>
              <p:nvSpPr>
                <p:cNvPr id="19" name="Shape 6569">
                  <a:extLst>
                    <a:ext uri="{FF2B5EF4-FFF2-40B4-BE49-F238E27FC236}">
                      <a16:creationId xmlns:a16="http://schemas.microsoft.com/office/drawing/2014/main" id="{FCDC6CEB-69FF-8D40-B850-A35EA5638F80}"/>
                    </a:ext>
                  </a:extLst>
                </p:cNvPr>
                <p:cNvSpPr/>
                <p:nvPr/>
              </p:nvSpPr>
              <p:spPr>
                <a:xfrm>
                  <a:off x="4570757" y="2595936"/>
                  <a:ext cx="922104" cy="6959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1" h="280" extrusionOk="0">
                      <a:moveTo>
                        <a:pt x="371" y="175"/>
                      </a:moveTo>
                      <a:lnTo>
                        <a:pt x="0" y="280"/>
                      </a:lnTo>
                      <a:lnTo>
                        <a:pt x="0" y="105"/>
                      </a:lnTo>
                      <a:lnTo>
                        <a:pt x="371" y="0"/>
                      </a:lnTo>
                      <a:lnTo>
                        <a:pt x="371" y="1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  <p:sp>
              <p:nvSpPr>
                <p:cNvPr id="20" name="Shape 6570">
                  <a:extLst>
                    <a:ext uri="{FF2B5EF4-FFF2-40B4-BE49-F238E27FC236}">
                      <a16:creationId xmlns:a16="http://schemas.microsoft.com/office/drawing/2014/main" id="{151CFE05-FA26-8042-838E-2D79AB4DD48D}"/>
                    </a:ext>
                  </a:extLst>
                </p:cNvPr>
                <p:cNvSpPr/>
                <p:nvPr/>
              </p:nvSpPr>
              <p:spPr>
                <a:xfrm>
                  <a:off x="3651137" y="2329992"/>
                  <a:ext cx="1841725" cy="5269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1" h="212" extrusionOk="0">
                      <a:moveTo>
                        <a:pt x="741" y="107"/>
                      </a:moveTo>
                      <a:lnTo>
                        <a:pt x="370" y="212"/>
                      </a:lnTo>
                      <a:lnTo>
                        <a:pt x="0" y="107"/>
                      </a:lnTo>
                      <a:lnTo>
                        <a:pt x="0" y="105"/>
                      </a:lnTo>
                      <a:lnTo>
                        <a:pt x="370" y="0"/>
                      </a:lnTo>
                      <a:lnTo>
                        <a:pt x="741" y="105"/>
                      </a:lnTo>
                      <a:lnTo>
                        <a:pt x="741" y="10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</p:grpSp>
          <p:grpSp>
            <p:nvGrpSpPr>
              <p:cNvPr id="21" name="Shape 6571">
                <a:extLst>
                  <a:ext uri="{FF2B5EF4-FFF2-40B4-BE49-F238E27FC236}">
                    <a16:creationId xmlns:a16="http://schemas.microsoft.com/office/drawing/2014/main" id="{033B21F5-B00C-9C49-B0CD-30E463E96EDD}"/>
                  </a:ext>
                </a:extLst>
              </p:cNvPr>
              <p:cNvGrpSpPr/>
              <p:nvPr/>
            </p:nvGrpSpPr>
            <p:grpSpPr>
              <a:xfrm>
                <a:off x="5200549" y="2602675"/>
                <a:ext cx="1867905" cy="977007"/>
                <a:chOff x="3874828" y="2011853"/>
                <a:chExt cx="1401800" cy="733211"/>
              </a:xfrm>
            </p:grpSpPr>
            <p:sp>
              <p:nvSpPr>
                <p:cNvPr id="22" name="Shape 6572">
                  <a:extLst>
                    <a:ext uri="{FF2B5EF4-FFF2-40B4-BE49-F238E27FC236}">
                      <a16:creationId xmlns:a16="http://schemas.microsoft.com/office/drawing/2014/main" id="{50802023-2180-C248-9628-EE4B57E98A5C}"/>
                    </a:ext>
                  </a:extLst>
                </p:cNvPr>
                <p:cNvSpPr/>
                <p:nvPr/>
              </p:nvSpPr>
              <p:spPr>
                <a:xfrm>
                  <a:off x="3874828" y="2215661"/>
                  <a:ext cx="703385" cy="5294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3" h="213" extrusionOk="0">
                      <a:moveTo>
                        <a:pt x="283" y="21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83" y="81"/>
                      </a:lnTo>
                      <a:lnTo>
                        <a:pt x="283" y="213"/>
                      </a:lnTo>
                      <a:close/>
                    </a:path>
                  </a:pathLst>
                </a:custGeom>
                <a:solidFill>
                  <a:schemeClr val="bg2">
                    <a:alpha val="69800"/>
                  </a:schemeClr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  <p:sp>
              <p:nvSpPr>
                <p:cNvPr id="23" name="Shape 6573">
                  <a:extLst>
                    <a:ext uri="{FF2B5EF4-FFF2-40B4-BE49-F238E27FC236}">
                      <a16:creationId xmlns:a16="http://schemas.microsoft.com/office/drawing/2014/main" id="{D72CC5D3-722B-AE4E-B2FF-E1D532548A06}"/>
                    </a:ext>
                  </a:extLst>
                </p:cNvPr>
                <p:cNvSpPr/>
                <p:nvPr/>
              </p:nvSpPr>
              <p:spPr>
                <a:xfrm>
                  <a:off x="4573244" y="2215661"/>
                  <a:ext cx="703385" cy="5294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3" h="213" extrusionOk="0">
                      <a:moveTo>
                        <a:pt x="283" y="133"/>
                      </a:moveTo>
                      <a:lnTo>
                        <a:pt x="0" y="213"/>
                      </a:lnTo>
                      <a:lnTo>
                        <a:pt x="0" y="81"/>
                      </a:lnTo>
                      <a:lnTo>
                        <a:pt x="283" y="0"/>
                      </a:lnTo>
                      <a:lnTo>
                        <a:pt x="283" y="133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  <p:sp>
              <p:nvSpPr>
                <p:cNvPr id="24" name="Shape 6574">
                  <a:extLst>
                    <a:ext uri="{FF2B5EF4-FFF2-40B4-BE49-F238E27FC236}">
                      <a16:creationId xmlns:a16="http://schemas.microsoft.com/office/drawing/2014/main" id="{33D8A344-E237-9B44-91BD-379332AA981C}"/>
                    </a:ext>
                  </a:extLst>
                </p:cNvPr>
                <p:cNvSpPr/>
                <p:nvPr/>
              </p:nvSpPr>
              <p:spPr>
                <a:xfrm>
                  <a:off x="3874828" y="2011853"/>
                  <a:ext cx="1401797" cy="4051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4" h="163" extrusionOk="0">
                      <a:moveTo>
                        <a:pt x="564" y="82"/>
                      </a:moveTo>
                      <a:lnTo>
                        <a:pt x="281" y="163"/>
                      </a:lnTo>
                      <a:lnTo>
                        <a:pt x="0" y="82"/>
                      </a:lnTo>
                      <a:lnTo>
                        <a:pt x="0" y="81"/>
                      </a:lnTo>
                      <a:lnTo>
                        <a:pt x="283" y="0"/>
                      </a:lnTo>
                      <a:lnTo>
                        <a:pt x="564" y="81"/>
                      </a:lnTo>
                      <a:lnTo>
                        <a:pt x="564" y="82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</p:grpSp>
          <p:grpSp>
            <p:nvGrpSpPr>
              <p:cNvPr id="25" name="Shape 6575">
                <a:extLst>
                  <a:ext uri="{FF2B5EF4-FFF2-40B4-BE49-F238E27FC236}">
                    <a16:creationId xmlns:a16="http://schemas.microsoft.com/office/drawing/2014/main" id="{A6991CCF-5474-2147-B515-F6870B8692FC}"/>
                  </a:ext>
                </a:extLst>
              </p:cNvPr>
              <p:cNvGrpSpPr/>
              <p:nvPr/>
            </p:nvGrpSpPr>
            <p:grpSpPr>
              <a:xfrm>
                <a:off x="5477092" y="2321167"/>
                <a:ext cx="1314819" cy="695494"/>
                <a:chOff x="4083607" y="1800591"/>
                <a:chExt cx="986728" cy="521945"/>
              </a:xfrm>
            </p:grpSpPr>
            <p:sp>
              <p:nvSpPr>
                <p:cNvPr id="26" name="Shape 6576">
                  <a:extLst>
                    <a:ext uri="{FF2B5EF4-FFF2-40B4-BE49-F238E27FC236}">
                      <a16:creationId xmlns:a16="http://schemas.microsoft.com/office/drawing/2014/main" id="{C30C6ADE-1142-7B4A-B149-9895377FED98}"/>
                    </a:ext>
                  </a:extLst>
                </p:cNvPr>
                <p:cNvSpPr/>
                <p:nvPr/>
              </p:nvSpPr>
              <p:spPr>
                <a:xfrm>
                  <a:off x="4083607" y="1947232"/>
                  <a:ext cx="494607" cy="3753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9" h="151" extrusionOk="0">
                      <a:moveTo>
                        <a:pt x="199" y="151"/>
                      </a:moveTo>
                      <a:lnTo>
                        <a:pt x="0" y="94"/>
                      </a:lnTo>
                      <a:lnTo>
                        <a:pt x="0" y="0"/>
                      </a:lnTo>
                      <a:lnTo>
                        <a:pt x="199" y="56"/>
                      </a:lnTo>
                      <a:lnTo>
                        <a:pt x="199" y="151"/>
                      </a:lnTo>
                      <a:close/>
                    </a:path>
                  </a:pathLst>
                </a:custGeom>
                <a:solidFill>
                  <a:schemeClr val="bg2">
                    <a:alpha val="82000"/>
                  </a:schemeClr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  <p:sp>
              <p:nvSpPr>
                <p:cNvPr id="27" name="Shape 6577">
                  <a:extLst>
                    <a:ext uri="{FF2B5EF4-FFF2-40B4-BE49-F238E27FC236}">
                      <a16:creationId xmlns:a16="http://schemas.microsoft.com/office/drawing/2014/main" id="{C2D4194E-A16A-CB46-8158-741A420D2D20}"/>
                    </a:ext>
                  </a:extLst>
                </p:cNvPr>
                <p:cNvSpPr/>
                <p:nvPr/>
              </p:nvSpPr>
              <p:spPr>
                <a:xfrm>
                  <a:off x="4578214" y="1947232"/>
                  <a:ext cx="492121" cy="3753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151" extrusionOk="0">
                      <a:moveTo>
                        <a:pt x="198" y="94"/>
                      </a:moveTo>
                      <a:lnTo>
                        <a:pt x="0" y="151"/>
                      </a:lnTo>
                      <a:lnTo>
                        <a:pt x="0" y="56"/>
                      </a:lnTo>
                      <a:lnTo>
                        <a:pt x="198" y="0"/>
                      </a:lnTo>
                      <a:lnTo>
                        <a:pt x="198" y="9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  <p:sp>
              <p:nvSpPr>
                <p:cNvPr id="28" name="Shape 6578">
                  <a:extLst>
                    <a:ext uri="{FF2B5EF4-FFF2-40B4-BE49-F238E27FC236}">
                      <a16:creationId xmlns:a16="http://schemas.microsoft.com/office/drawing/2014/main" id="{E9AB0C99-711E-0247-A859-0C3C04AFD1C3}"/>
                    </a:ext>
                  </a:extLst>
                </p:cNvPr>
                <p:cNvSpPr/>
                <p:nvPr/>
              </p:nvSpPr>
              <p:spPr>
                <a:xfrm>
                  <a:off x="4083607" y="1800591"/>
                  <a:ext cx="986726" cy="285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7" h="115" extrusionOk="0">
                      <a:moveTo>
                        <a:pt x="397" y="59"/>
                      </a:moveTo>
                      <a:lnTo>
                        <a:pt x="199" y="115"/>
                      </a:lnTo>
                      <a:lnTo>
                        <a:pt x="0" y="59"/>
                      </a:lnTo>
                      <a:lnTo>
                        <a:pt x="0" y="58"/>
                      </a:lnTo>
                      <a:lnTo>
                        <a:pt x="199" y="0"/>
                      </a:lnTo>
                      <a:lnTo>
                        <a:pt x="397" y="58"/>
                      </a:lnTo>
                      <a:lnTo>
                        <a:pt x="397" y="5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28575">
                  <a:gradFill>
                    <a:gsLst>
                      <a:gs pos="0">
                        <a:srgbClr val="FFCDD2"/>
                      </a:gs>
                      <a:gs pos="34000">
                        <a:srgbClr val="FF6A00"/>
                      </a:gs>
                      <a:gs pos="66000">
                        <a:schemeClr val="accent1"/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txBody>
                <a:bodyPr lIns="121824" tIns="60896" rIns="121824" bIns="60896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6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-128"/>
                    <a:cs typeface="Arial" panose="020B0604020202020204" pitchFamily="34" charset="-128"/>
                    <a:sym typeface="Arial"/>
                  </a:endParaRPr>
                </a:p>
              </p:txBody>
            </p:sp>
          </p:grpSp>
        </p:grpSp>
        <p:sp>
          <p:nvSpPr>
            <p:cNvPr id="34" name="Shape 6615">
              <a:extLst>
                <a:ext uri="{FF2B5EF4-FFF2-40B4-BE49-F238E27FC236}">
                  <a16:creationId xmlns:a16="http://schemas.microsoft.com/office/drawing/2014/main" id="{0BC97E12-5104-E646-834A-6E73E66E68C0}"/>
                </a:ext>
              </a:extLst>
            </p:cNvPr>
            <p:cNvSpPr txBox="1"/>
            <p:nvPr/>
          </p:nvSpPr>
          <p:spPr>
            <a:xfrm>
              <a:off x="8462860" y="2474975"/>
              <a:ext cx="2303461" cy="8778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Composable</a:t>
              </a:r>
              <a:r>
                <a:rPr kumimoji="0" lang="en-US" b="1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 Components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-128"/>
                <a:cs typeface="Arial" panose="020B0604020202020204" pitchFamily="34" charset="-128"/>
                <a:sym typeface="Arial"/>
              </a:endParaRPr>
            </a:p>
            <a:p>
              <a:pPr lvl="0">
                <a:buSzPct val="25000"/>
                <a:defRPr/>
              </a:pPr>
              <a:r>
                <a:rPr lang="en-US" sz="1600" dirty="0" smtClean="0"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Other GitHub actions</a:t>
              </a:r>
              <a:endParaRPr lang="en-US" dirty="0">
                <a:latin typeface="Arial" panose="020B0604020202020204" pitchFamily="34" charset="0"/>
                <a:ea typeface="Arial" panose="020B0604020202020204" pitchFamily="34" charset="-128"/>
                <a:cs typeface="Arial" panose="020B0604020202020204" pitchFamily="34" charset="-128"/>
                <a:sym typeface="Arial"/>
              </a:endParaRPr>
            </a:p>
          </p:txBody>
        </p:sp>
        <p:sp>
          <p:nvSpPr>
            <p:cNvPr id="36" name="Shape 6619">
              <a:extLst>
                <a:ext uri="{FF2B5EF4-FFF2-40B4-BE49-F238E27FC236}">
                  <a16:creationId xmlns:a16="http://schemas.microsoft.com/office/drawing/2014/main" id="{37241A6B-03ED-764C-A9E3-05779A12C8A8}"/>
                </a:ext>
              </a:extLst>
            </p:cNvPr>
            <p:cNvSpPr txBox="1"/>
            <p:nvPr/>
          </p:nvSpPr>
          <p:spPr>
            <a:xfrm>
              <a:off x="8462860" y="3491680"/>
              <a:ext cx="2303462" cy="13319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Containers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-128"/>
                <a:cs typeface="Arial" panose="020B0604020202020204" pitchFamily="34" charset="-128"/>
                <a:sym typeface="Arial"/>
              </a:endParaRPr>
            </a:p>
          </p:txBody>
        </p:sp>
        <p:cxnSp>
          <p:nvCxnSpPr>
            <p:cNvPr id="29" name="Shape 6530">
              <a:extLst>
                <a:ext uri="{FF2B5EF4-FFF2-40B4-BE49-F238E27FC236}">
                  <a16:creationId xmlns:a16="http://schemas.microsoft.com/office/drawing/2014/main" id="{E373A5F1-D2BF-FC48-85B5-0F275C53F8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97040" y="2634410"/>
              <a:ext cx="1567498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55555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6530">
              <a:extLst>
                <a:ext uri="{FF2B5EF4-FFF2-40B4-BE49-F238E27FC236}">
                  <a16:creationId xmlns:a16="http://schemas.microsoft.com/office/drawing/2014/main" id="{D79E6752-C519-6F46-A1A7-93D0BA81D79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6316" y="3645020"/>
              <a:ext cx="975524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55555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2" name="Shape 6615">
              <a:extLst>
                <a:ext uri="{FF2B5EF4-FFF2-40B4-BE49-F238E27FC236}">
                  <a16:creationId xmlns:a16="http://schemas.microsoft.com/office/drawing/2014/main" id="{4951CEEC-E389-EC4D-96C8-4CD4D16330DD}"/>
                </a:ext>
              </a:extLst>
            </p:cNvPr>
            <p:cNvSpPr txBox="1"/>
            <p:nvPr/>
          </p:nvSpPr>
          <p:spPr>
            <a:xfrm>
              <a:off x="1465008" y="2946923"/>
              <a:ext cx="2266949" cy="8778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Scripts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-128"/>
                <a:cs typeface="Arial" panose="020B0604020202020204" pitchFamily="34" charset="-128"/>
                <a:sym typeface="Arial"/>
              </a:endParaRPr>
            </a:p>
            <a:p>
              <a:pPr lvl="0" algn="r">
                <a:buSzPct val="25000"/>
                <a:defRPr/>
              </a:pPr>
              <a:r>
                <a:rPr lang="en-US" sz="1600" dirty="0" smtClean="0"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Shell, JavaScript, etc.</a:t>
              </a:r>
              <a:endParaRPr lang="en-US" dirty="0">
                <a:latin typeface="Arial" panose="020B0604020202020204" pitchFamily="34" charset="0"/>
                <a:ea typeface="Arial" panose="020B0604020202020204" pitchFamily="34" charset="-128"/>
                <a:cs typeface="Arial" panose="020B0604020202020204" pitchFamily="34" charset="-128"/>
                <a:sym typeface="Arial"/>
              </a:endParaRPr>
            </a:p>
          </p:txBody>
        </p:sp>
        <p:sp>
          <p:nvSpPr>
            <p:cNvPr id="37" name="Shape 6619">
              <a:extLst>
                <a:ext uri="{FF2B5EF4-FFF2-40B4-BE49-F238E27FC236}">
                  <a16:creationId xmlns:a16="http://schemas.microsoft.com/office/drawing/2014/main" id="{6DA79932-84D0-DB45-B4C5-B50DA9D18CC4}"/>
                </a:ext>
              </a:extLst>
            </p:cNvPr>
            <p:cNvSpPr txBox="1"/>
            <p:nvPr/>
          </p:nvSpPr>
          <p:spPr>
            <a:xfrm>
              <a:off x="1465008" y="4288093"/>
              <a:ext cx="2266950" cy="13319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Virtual</a:t>
              </a:r>
              <a:r>
                <a:rPr kumimoji="0" lang="en-US" b="1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 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-128"/>
                  <a:cs typeface="Arial" panose="020B0604020202020204" pitchFamily="34" charset="-128"/>
                  <a:sym typeface="Arial"/>
                </a:rPr>
                <a:t>Machines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-128"/>
                <a:cs typeface="Arial" panose="020B0604020202020204" pitchFamily="34" charset="-128"/>
                <a:sym typeface="Arial"/>
              </a:endParaRPr>
            </a:p>
            <a:p>
              <a:pPr lvl="0" algn="r">
                <a:buSzPct val="25000"/>
                <a:defRPr/>
              </a:pPr>
              <a:endParaRPr lang="en-US" sz="1600" dirty="0">
                <a:latin typeface="Arial" panose="020B0604020202020204" pitchFamily="34" charset="0"/>
                <a:ea typeface="Arial" panose="020B0604020202020204" pitchFamily="34" charset="-128"/>
                <a:cs typeface="Arial" panose="020B0604020202020204" pitchFamily="34" charset="-128"/>
                <a:sym typeface="Arial"/>
              </a:endParaRPr>
            </a:p>
          </p:txBody>
        </p:sp>
        <p:cxnSp>
          <p:nvCxnSpPr>
            <p:cNvPr id="38" name="Shape 6530">
              <a:extLst>
                <a:ext uri="{FF2B5EF4-FFF2-40B4-BE49-F238E27FC236}">
                  <a16:creationId xmlns:a16="http://schemas.microsoft.com/office/drawing/2014/main" id="{203E4B4E-8444-1947-9491-B3BB6707849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92538" y="3101638"/>
              <a:ext cx="1286238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55555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6530">
              <a:extLst>
                <a:ext uri="{FF2B5EF4-FFF2-40B4-BE49-F238E27FC236}">
                  <a16:creationId xmlns:a16="http://schemas.microsoft.com/office/drawing/2014/main" id="{AAD5DFBC-15DE-A345-8D5D-6E2359228B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92539" y="4437114"/>
              <a:ext cx="62021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555555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Line Callout 1 (Accent Bar) 4"/>
          <p:cNvSpPr/>
          <p:nvPr/>
        </p:nvSpPr>
        <p:spPr bwMode="gray">
          <a:xfrm>
            <a:off x="9695498" y="2164080"/>
            <a:ext cx="383222" cy="3180080"/>
          </a:xfrm>
          <a:prstGeom prst="accentCallout1">
            <a:avLst>
              <a:gd name="adj1" fmla="val 18750"/>
              <a:gd name="adj2" fmla="val -8333"/>
              <a:gd name="adj3" fmla="val 21626"/>
              <a:gd name="adj4" fmla="val 16520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4320" y="2774223"/>
            <a:ext cx="1356627" cy="14127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 lnSpcReduction="10000"/>
          </a:bodyPr>
          <a:lstStyle/>
          <a:p>
            <a:r>
              <a:rPr lang="en-CA" dirty="0" smtClean="0"/>
              <a:t>Orchestrated </a:t>
            </a:r>
            <a:r>
              <a:rPr lang="en-CA" dirty="0"/>
              <a:t>in a workflow </a:t>
            </a:r>
            <a:r>
              <a:rPr lang="en-CA" dirty="0" smtClean="0"/>
              <a:t>represented as a YAML </a:t>
            </a:r>
            <a:r>
              <a:rPr lang="en-CA" dirty="0"/>
              <a:t>file that </a:t>
            </a:r>
            <a:r>
              <a:rPr lang="en-CA" dirty="0" smtClean="0"/>
              <a:t>lives </a:t>
            </a:r>
            <a:r>
              <a:rPr lang="en-CA" dirty="0"/>
              <a:t>with the </a:t>
            </a:r>
            <a:r>
              <a:rPr lang="en-CA" dirty="0" smtClean="0"/>
              <a:t>code</a:t>
            </a:r>
            <a:endParaRPr lang="en-CA" dirty="0"/>
          </a:p>
          <a:p>
            <a:pPr algn="l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GitHub </a:t>
            </a:r>
            <a:r>
              <a:rPr lang="en-CA" dirty="0" err="1" smtClean="0"/>
              <a:t>Dependabot</a:t>
            </a:r>
            <a:r>
              <a:rPr lang="en-CA" dirty="0" smtClean="0"/>
              <a:t>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dirty="0" smtClean="0"/>
              <a:t>Looks for things in your application</a:t>
            </a:r>
            <a:r>
              <a:rPr lang="en-CA" baseline="0" dirty="0" smtClean="0"/>
              <a:t> that have new versions</a:t>
            </a:r>
          </a:p>
          <a:p>
            <a:pPr marL="606425" lvl="1" indent="-342900"/>
            <a:r>
              <a:rPr lang="en-CA" dirty="0" smtClean="0"/>
              <a:t>Java (Maven,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Gradle</a:t>
            </a:r>
            <a:r>
              <a:rPr lang="en-CA" baseline="0" dirty="0" smtClean="0"/>
              <a:t>)</a:t>
            </a:r>
          </a:p>
          <a:p>
            <a:pPr marL="606425" lvl="1" indent="-342900"/>
            <a:r>
              <a:rPr lang="en-CA" dirty="0" smtClean="0"/>
              <a:t>JavaScript</a:t>
            </a:r>
            <a:r>
              <a:rPr lang="en-CA" baseline="0" dirty="0" smtClean="0"/>
              <a:t> (</a:t>
            </a:r>
            <a:r>
              <a:rPr lang="en-CA" dirty="0" err="1" smtClean="0"/>
              <a:t>npm</a:t>
            </a:r>
            <a:r>
              <a:rPr lang="en-CA" dirty="0" smtClean="0"/>
              <a:t>, yarn)</a:t>
            </a:r>
          </a:p>
          <a:p>
            <a:pPr marL="606425" lvl="1" indent="-342900"/>
            <a:r>
              <a:rPr lang="en-CA" baseline="0" dirty="0" smtClean="0"/>
              <a:t>Python (pip, poetry, …)</a:t>
            </a:r>
          </a:p>
          <a:p>
            <a:pPr marL="606425" lvl="1" indent="-342900"/>
            <a:r>
              <a:rPr lang="en-CA" baseline="0" dirty="0" smtClean="0"/>
              <a:t>Docker</a:t>
            </a:r>
          </a:p>
          <a:p>
            <a:pPr marL="606425" lvl="1" indent="-342900"/>
            <a:r>
              <a:rPr lang="en-CA" dirty="0" smtClean="0"/>
              <a:t>GitHub Actions</a:t>
            </a:r>
          </a:p>
          <a:p>
            <a:pPr marL="606425" lvl="1" indent="-342900"/>
            <a:r>
              <a:rPr lang="en-CA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Just another member of your team</a:t>
            </a:r>
          </a:p>
          <a:p>
            <a:pPr marL="606425" lvl="1" indent="-342900"/>
            <a:r>
              <a:rPr lang="en-CA" dirty="0" smtClean="0"/>
              <a:t>Opens</a:t>
            </a:r>
            <a:r>
              <a:rPr lang="en-CA" baseline="0" dirty="0" smtClean="0"/>
              <a:t> pull requests</a:t>
            </a:r>
          </a:p>
          <a:p>
            <a:pPr marL="606425" lvl="1" indent="-342900"/>
            <a:r>
              <a:rPr lang="en-CA" baseline="0" dirty="0" smtClean="0"/>
              <a:t>Responds to (specifically worded) comments in the PRs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r="15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78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7" r="21627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GitHub action workflows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Working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97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525" b="-34525"/>
          <a:stretch/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example app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2502250"/>
            <a:ext cx="4608512" cy="274408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930063" y="6264275"/>
            <a:ext cx="261937" cy="169863"/>
          </a:xfrm>
        </p:spPr>
        <p:txBody>
          <a:bodyPr/>
          <a:lstStyle/>
          <a:p>
            <a:fld id="{525A3C56-E491-49B2-93F3-63532DF516BC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example app (2)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A React frontend with a </a:t>
            </a:r>
            <a:r>
              <a:rPr lang="en-CA" dirty="0" err="1" smtClean="0"/>
              <a:t>Kotlin</a:t>
            </a:r>
            <a:r>
              <a:rPr lang="en-CA" dirty="0" smtClean="0"/>
              <a:t>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Uses a multi-stage </a:t>
            </a:r>
            <a:r>
              <a:rPr lang="en-CA" dirty="0" err="1" smtClean="0"/>
              <a:t>Dockerfile</a:t>
            </a:r>
            <a:r>
              <a:rPr lang="en-CA" dirty="0" smtClean="0"/>
              <a:t> to build and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Has integration tests written in Playwright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Likely deployed as a container</a:t>
            </a:r>
          </a:p>
          <a:p>
            <a:pPr marL="606425" lvl="1" indent="-342900"/>
            <a:r>
              <a:rPr lang="en-CA" dirty="0" smtClean="0"/>
              <a:t>(not shown as part of example)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75" b="-33375"/>
          <a:stretch/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1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 and test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Every time you push:</a:t>
            </a:r>
          </a:p>
          <a:p>
            <a:pPr marL="606425" lvl="1" indent="-342900"/>
            <a:r>
              <a:rPr lang="en-CA" baseline="0" dirty="0" smtClean="0"/>
              <a:t>Build software</a:t>
            </a:r>
          </a:p>
          <a:p>
            <a:pPr marL="606425" lvl="1" indent="-342900"/>
            <a:r>
              <a:rPr lang="en-CA" baseline="0" dirty="0" smtClean="0"/>
              <a:t>Run tests</a:t>
            </a:r>
          </a:p>
          <a:p>
            <a:pPr marL="606425" lvl="1" indent="-342900"/>
            <a:r>
              <a:rPr lang="en-CA" baseline="0" dirty="0" smtClean="0"/>
              <a:t>Publish results</a:t>
            </a:r>
          </a:p>
          <a:p>
            <a:pPr marL="879475" lvl="2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We’ll use GitHub pages as a destination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0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 and test – how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YAML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Trigger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Can have multiple triggers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Some filtering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Jobs and Steps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Steps: sequence of tasks run in jobs, share workspace &amp; VM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r>
              <a:rPr lang="en-CA" baseline="0" dirty="0" smtClean="0"/>
              <a:t>Jobs: parallel execution, different 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62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2" id="{7496FB29-3CEF-A048-8C11-54EDC14D5A44}" vid="{F9F7EF9B-4597-EE4C-853B-A28065843032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71456983F9864A8B2A22186A94A6E6" ma:contentTypeVersion="12" ma:contentTypeDescription="Create a new document." ma:contentTypeScope="" ma:versionID="3853726997c37bb5ab561a26a33d8338">
  <xsd:schema xmlns:xsd="http://www.w3.org/2001/XMLSchema" xmlns:xs="http://www.w3.org/2001/XMLSchema" xmlns:p="http://schemas.microsoft.com/office/2006/metadata/properties" xmlns:ns3="e5960118-92d0-425c-ae5e-dc1e76a179a8" xmlns:ns4="c369ac3f-ebca-4394-ba44-4715a2e7d077" targetNamespace="http://schemas.microsoft.com/office/2006/metadata/properties" ma:root="true" ma:fieldsID="a0aaa5141c78ba8c77d242842c74cb9f" ns3:_="" ns4:_="">
    <xsd:import namespace="e5960118-92d0-425c-ae5e-dc1e76a179a8"/>
    <xsd:import namespace="c369ac3f-ebca-4394-ba44-4715a2e7d0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60118-92d0-425c-ae5e-dc1e76a17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9ac3f-ebca-4394-ba44-4715a2e7d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5A1FABE-4E4B-48B1-8E84-D35F12315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960118-92d0-425c-ae5e-dc1e76a179a8"/>
    <ds:schemaRef ds:uri="c369ac3f-ebca-4394-ba44-4715a2e7d0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purl.org/dc/terms/"/>
    <ds:schemaRef ds:uri="c369ac3f-ebca-4394-ba44-4715a2e7d077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5960118-92d0-425c-ae5e-dc1e76a179a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CGI_Standard_presentation_03-25-2022</Template>
  <TotalTime>13141</TotalTime>
  <Words>657</Words>
  <Application>Microsoft Office PowerPoint</Application>
  <PresentationFormat>Widescreen</PresentationFormat>
  <Paragraphs>157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Verdana</vt:lpstr>
      <vt:lpstr>Wingdings</vt:lpstr>
      <vt:lpstr>CGI Widescreen Beet</vt:lpstr>
      <vt:lpstr>PowerPoint Presentation</vt:lpstr>
      <vt:lpstr>Software helping to write software</vt:lpstr>
      <vt:lpstr>GitHub action workflows overview</vt:lpstr>
      <vt:lpstr>GitHub Dependabot overview</vt:lpstr>
      <vt:lpstr>GitHub action workflows</vt:lpstr>
      <vt:lpstr>Our example app</vt:lpstr>
      <vt:lpstr>Our example app (2) </vt:lpstr>
      <vt:lpstr>Build and test</vt:lpstr>
      <vt:lpstr>Build and test – how</vt:lpstr>
      <vt:lpstr>Build and test – how (2)</vt:lpstr>
      <vt:lpstr>Build and test – how (3)</vt:lpstr>
      <vt:lpstr>Build and test – how (4)</vt:lpstr>
      <vt:lpstr>GitHub Action workflows – not covered</vt:lpstr>
      <vt:lpstr>GitHub Dependabot</vt:lpstr>
      <vt:lpstr>Dependabot</vt:lpstr>
      <vt:lpstr>Dependabot - how</vt:lpstr>
      <vt:lpstr>Automating Dependabot</vt:lpstr>
      <vt:lpstr>Automating Dependabot - how</vt:lpstr>
      <vt:lpstr>Reference Material</vt:lpstr>
      <vt:lpstr>Recent Client Work</vt:lpstr>
      <vt:lpstr>Reference Links</vt:lpstr>
      <vt:lpstr>Repositories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Source is your single source  for everything related to the brand  and branded PowerPoints!</dc:title>
  <dc:creator>Blanchet, Warren</dc:creator>
  <cp:keywords/>
  <cp:lastModifiedBy>Blanchet, Warren</cp:lastModifiedBy>
  <cp:revision>41</cp:revision>
  <dcterms:created xsi:type="dcterms:W3CDTF">2022-06-15T20:04:09Z</dcterms:created>
  <dcterms:modified xsi:type="dcterms:W3CDTF">2022-08-25T16:02:00Z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0x010100DF71456983F9864A8B2A22186A94A6E6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  <property fmtid="{D5CDD505-2E9C-101B-9397-08002B2CF9AE}" pid="14" name="WizKit Template inter.">
    <vt:i4>1</vt:i4>
  </property>
</Properties>
</file>