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E382D70-A285-4F06-848B-34829DD9B7C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284099F-D16E-4FD6-85B7-A484FE2B5A0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939FA0E-E2F6-4F3C-AFE7-F6DC95A6A639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468D1FE-C08D-43E8-BD6E-57197F51426B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44466D6-D6E9-40F7-B027-83321F6D94C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E5F8E60-BF15-4973-9B27-DFA5E935C36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BEA8ABD-E810-4C31-89F8-765F946E741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4B6195C-F346-4FCE-B3F4-80ABA37C88C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CFE9ABB-08C5-4D66-951C-8375B0CCE16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0EAD934-299B-45D4-9E2E-71A52C4B15E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D279D4A-0AC0-423F-9943-B3FA18051F2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B2C2458-E2B9-4B58-8447-2034D569090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982F56E-6DDB-4753-A0C3-435266556EA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B3E1B52-CAAA-45D7-BA35-7AC5C601435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0B37E98-30F3-4866-8E56-E798F365A07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1CB7713-64B3-4877-BBD2-4EA337C316E7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0F86B8B-ACE3-49E2-9814-712B97E7D036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726F2A2-68B8-4091-8446-8C5E9693FE4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43734FB-9F6A-4F3E-8995-ED1A9DBA85C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9955D4F-77EF-49DE-9DFF-190F41BF4DC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A657E43-6E42-4A6D-BCD0-C2444E50111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C611830-4867-4E47-96A4-3E62C709874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761E35B-BC58-4DFC-907E-54B07D9D5F7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E52CE88-DFBA-4FFE-93F7-4FD8294AA03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9bafb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8840" cy="118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 idx="1"/>
          </p:nvPr>
        </p:nvSpPr>
        <p:spPr>
          <a:xfrm>
            <a:off x="1600200" y="6236280"/>
            <a:ext cx="5900400" cy="319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2"/>
          </p:nvPr>
        </p:nvSpPr>
        <p:spPr>
          <a:xfrm>
            <a:off x="10758960" y="6217920"/>
            <a:ext cx="365040" cy="365040"/>
          </a:xfrm>
          <a:prstGeom prst="rect">
            <a:avLst/>
          </a:prstGeom>
          <a:solidFill>
            <a:srgbClr val="1d1d1d">
              <a:alpha val="70000"/>
            </a:srgbClr>
          </a:solidFill>
          <a:ln w="0">
            <a:noFill/>
          </a:ln>
        </p:spPr>
        <p:txBody>
          <a:bodyPr lIns="18360" rIns="1836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100" spc="-1" strike="noStrike">
                <a:solidFill>
                  <a:srgbClr val="ffffff"/>
                </a:solidFill>
                <a:latin typeface="Gill Sans MT"/>
              </a:defRPr>
            </a:lvl1pPr>
          </a:lstStyle>
          <a:p>
            <a:pPr algn="ctr">
              <a:lnSpc>
                <a:spcPct val="100000"/>
              </a:lnSpc>
              <a:buNone/>
            </a:pPr>
            <a:fld id="{566B099B-2635-4F06-AE44-05E2C88FB2F4}" type="slidenum">
              <a:rPr b="0" lang="en-US" sz="1100" spc="-1" strike="noStrike">
                <a:solidFill>
                  <a:srgbClr val="ffffff"/>
                </a:solidFill>
                <a:latin typeface="Gill Sans MT"/>
              </a:rPr>
              <a:t>&lt;number&gt;</a:t>
            </a:fld>
            <a:endParaRPr b="0" lang="en-US" sz="11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 idx="3"/>
          </p:nvPr>
        </p:nvSpPr>
        <p:spPr>
          <a:xfrm>
            <a:off x="7821360" y="6238800"/>
            <a:ext cx="2752920" cy="323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ftr" idx="4"/>
          </p:nvPr>
        </p:nvSpPr>
        <p:spPr>
          <a:xfrm>
            <a:off x="1600200" y="6236280"/>
            <a:ext cx="5900400" cy="319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ldNum" idx="5"/>
          </p:nvPr>
        </p:nvSpPr>
        <p:spPr>
          <a:xfrm>
            <a:off x="10758960" y="6217920"/>
            <a:ext cx="365040" cy="365040"/>
          </a:xfrm>
          <a:prstGeom prst="rect">
            <a:avLst/>
          </a:prstGeom>
          <a:solidFill>
            <a:srgbClr val="1d1d1d">
              <a:alpha val="70000"/>
            </a:srgbClr>
          </a:solidFill>
          <a:ln w="0">
            <a:noFill/>
          </a:ln>
        </p:spPr>
        <p:txBody>
          <a:bodyPr lIns="18360" rIns="1836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100" spc="-1" strike="noStrike">
                <a:solidFill>
                  <a:srgbClr val="ffffff"/>
                </a:solidFill>
                <a:latin typeface="Gill Sans MT"/>
              </a:defRPr>
            </a:lvl1pPr>
          </a:lstStyle>
          <a:p>
            <a:pPr algn="ctr">
              <a:lnSpc>
                <a:spcPct val="100000"/>
              </a:lnSpc>
              <a:buNone/>
            </a:pPr>
            <a:fld id="{FC9C4105-519E-48D6-BF71-1799B259EAC3}" type="slidenum">
              <a:rPr b="0" lang="en-US" sz="1100" spc="-1" strike="noStrike">
                <a:solidFill>
                  <a:srgbClr val="ffffff"/>
                </a:solidFill>
                <a:latin typeface="Gill Sans MT"/>
              </a:rPr>
              <a:t>&lt;number&gt;</a:t>
            </a:fld>
            <a:endParaRPr b="0" lang="en-US" sz="1100" spc="-1" strike="noStrike"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6"/>
          </p:nvPr>
        </p:nvSpPr>
        <p:spPr>
          <a:xfrm>
            <a:off x="7821360" y="6238800"/>
            <a:ext cx="2752920" cy="323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1600200" y="2386800"/>
            <a:ext cx="8991000" cy="1645200"/>
          </a:xfrm>
          <a:prstGeom prst="rect">
            <a:avLst/>
          </a:prstGeom>
          <a:solidFill>
            <a:srgbClr val="ffffff"/>
          </a:solidFill>
          <a:ln cap="sq" w="38160">
            <a:solidFill>
              <a:srgbClr val="404040"/>
            </a:solidFill>
            <a:miter/>
          </a:ln>
        </p:spPr>
        <p:txBody>
          <a:bodyPr lIns="274320" rIns="274320" tIns="182880" bIns="182880" anchor="ctr" anchorCtr="1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en-US" sz="3800" spc="197" strike="noStrike" cap="all">
                <a:solidFill>
                  <a:srgbClr val="262626"/>
                </a:solidFill>
                <a:latin typeface="Gill Sans MT"/>
              </a:rPr>
              <a:t>Жити.</a:t>
            </a:r>
            <a:endParaRPr b="0" lang="en-US" sz="3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8840" cy="1188000"/>
          </a:xfrm>
          <a:prstGeom prst="rect">
            <a:avLst/>
          </a:prstGeom>
          <a:solidFill>
            <a:srgbClr val="ffffff"/>
          </a:solidFill>
          <a:ln cap="sq" w="31680">
            <a:solidFill>
              <a:srgbClr val="404040"/>
            </a:solidFill>
            <a:miter/>
          </a:ln>
        </p:spPr>
        <p:txBody>
          <a:bodyPr lIns="182880" rIns="182880" tIns="182880" bIns="182880" anchor="ctr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en-US" sz="2800" spc="197" strike="noStrike" cap="all">
                <a:solidFill>
                  <a:srgbClr val="262626"/>
                </a:solidFill>
                <a:latin typeface="Gill Sans MT"/>
              </a:rPr>
              <a:t>Резюме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/>
          </p:nvPr>
        </p:nvSpPr>
        <p:spPr>
          <a:xfrm>
            <a:off x="2231280" y="2278080"/>
            <a:ext cx="7728840" cy="3101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32000" indent="-324000" algn="r">
              <a:lnSpc>
                <a:spcPct val="100000"/>
              </a:lnSpc>
              <a:spcBef>
                <a:spcPts val="1001"/>
              </a:spcBef>
              <a:buClr>
                <a:srgbClr val="262626"/>
              </a:buClr>
              <a:buFont typeface="Wingdings" charset="2"/>
              <a:buChar char=""/>
            </a:pPr>
            <a:r>
              <a:rPr b="0" lang="en-US" sz="1800" spc="-1" strike="noStrike">
                <a:solidFill>
                  <a:srgbClr val="262626"/>
                </a:solidFill>
                <a:latin typeface="Gill Sans MT"/>
              </a:rPr>
              <a:t>Закордонні справи Саудівської Аравії: жодних відносин з Ізраїлем без визнання Палестинської держави зі Східним Єрусалимом як її столиця</a:t>
            </a:r>
            <a:endParaRPr b="0" lang="en-US" sz="1800" spc="-1" strike="noStrike">
              <a:latin typeface="Arial"/>
            </a:endParaRPr>
          </a:p>
          <a:p>
            <a:pPr marL="432000" indent="-324000" algn="r">
              <a:lnSpc>
                <a:spcPct val="100000"/>
              </a:lnSpc>
              <a:spcBef>
                <a:spcPts val="1001"/>
              </a:spcBef>
              <a:buClr>
                <a:srgbClr val="262626"/>
              </a:buClr>
              <a:buFont typeface="Wingdings" charset="2"/>
              <a:buChar char=""/>
            </a:pPr>
            <a:r>
              <a:rPr b="0" lang="en-US" sz="1800" spc="-1" strike="noStrike">
                <a:solidFill>
                  <a:srgbClr val="262626"/>
                </a:solidFill>
                <a:latin typeface="Gill Sans MT"/>
              </a:rPr>
              <a:t>Сирійська обсерваторія прав людини оголошує, що щонайменше чотири людини загинули в результаті, ймовірно, ізраїльського обстрілу міста Хомс.</a:t>
            </a:r>
            <a:endParaRPr b="0" lang="en-US" sz="1800" spc="-1" strike="noStrike">
              <a:latin typeface="Arial"/>
            </a:endParaRPr>
          </a:p>
          <a:p>
            <a:pPr marL="432000" indent="-324000" algn="r">
              <a:lnSpc>
                <a:spcPct val="100000"/>
              </a:lnSpc>
              <a:spcBef>
                <a:spcPts val="1001"/>
              </a:spcBef>
              <a:buClr>
                <a:srgbClr val="262626"/>
              </a:buClr>
              <a:buFont typeface="Wingdings" charset="2"/>
              <a:buChar char=""/>
            </a:pPr>
            <a:r>
              <a:rPr b="0" lang="en-US" sz="1800" spc="-1" strike="noStrike">
                <a:solidFill>
                  <a:srgbClr val="262626"/>
                </a:solidFill>
                <a:latin typeface="Gill Sans MT"/>
              </a:rPr>
              <a:t>Представник ХАМАСу заявив Reuters, що рух прагне звільнити якомога більше палестинців з ізраїльських в'язниць.</a:t>
            </a:r>
            <a:endParaRPr b="0" lang="en-US" sz="1800" spc="-1" strike="noStrike">
              <a:latin typeface="Arial"/>
            </a:endParaRPr>
          </a:p>
          <a:p>
            <a:pPr marL="432000" indent="-324000" algn="r">
              <a:lnSpc>
                <a:spcPct val="100000"/>
              </a:lnSpc>
              <a:spcBef>
                <a:spcPts val="1001"/>
              </a:spcBef>
              <a:buClr>
                <a:srgbClr val="262626"/>
              </a:buClr>
              <a:buFont typeface="Wingdings" charset="2"/>
              <a:buChar char=""/>
            </a:pPr>
            <a:r>
              <a:rPr b="0" lang="en-US" sz="1800" spc="-1" strike="noStrike">
                <a:solidFill>
                  <a:srgbClr val="262626"/>
                </a:solidFill>
                <a:latin typeface="Gill Sans MT"/>
              </a:rPr>
              <a:t>Міністерство охорони здоров'я Гази застерігає від продовження облоги медичного комплексу Нассера в Секторі Газа.</a:t>
            </a:r>
            <a:endParaRPr b="0" lang="en-US" sz="1800" spc="-1" strike="noStrike">
              <a:latin typeface="Arial"/>
            </a:endParaRPr>
          </a:p>
          <a:p>
            <a:pPr marL="432000" indent="-324000" algn="r">
              <a:lnSpc>
                <a:spcPct val="100000"/>
              </a:lnSpc>
              <a:spcBef>
                <a:spcPts val="1001"/>
              </a:spcBef>
              <a:buClr>
                <a:srgbClr val="262626"/>
              </a:buClr>
              <a:buFont typeface="Wingdings" charset="2"/>
              <a:buChar char=""/>
            </a:pPr>
            <a:r>
              <a:rPr b="0" lang="en-US" sz="1800" spc="-1" strike="noStrike">
                <a:solidFill>
                  <a:srgbClr val="262626"/>
                </a:solidFill>
                <a:latin typeface="Gill Sans MT"/>
              </a:rPr>
              <a:t>Держсекретар США прибув до Ізраїлю, щоб обговорити відповідь ХАМАС на Угоду про перемир'я.</a:t>
            </a:r>
            <a:endParaRPr b="0" lang="en-US" sz="1800" spc="-1" strike="noStrike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1001"/>
              </a:spcBef>
              <a:buNone/>
            </a:pP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8840" cy="1549440"/>
          </a:xfrm>
          <a:prstGeom prst="rect">
            <a:avLst/>
          </a:prstGeom>
          <a:solidFill>
            <a:srgbClr val="ffffff"/>
          </a:solidFill>
          <a:ln cap="sq" w="31680">
            <a:solidFill>
              <a:srgbClr val="404040"/>
            </a:solidFill>
            <a:miter/>
          </a:ln>
        </p:spPr>
        <p:txBody>
          <a:bodyPr lIns="182880" rIns="182880" tIns="182880" bIns="182880" anchor="ctr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en-US" sz="2800" spc="197" strike="noStrike" cap="all">
                <a:solidFill>
                  <a:srgbClr val="262626"/>
                </a:solidFill>
                <a:latin typeface="Gill Sans MT"/>
              </a:rPr>
              <a:t>Пентагон: щонайменше 146 американців постраждали під час атак на війська США в Іраку, Сирії та Йорданії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/>
          </p:nvPr>
        </p:nvSpPr>
        <p:spPr>
          <a:xfrm>
            <a:off x="2231280" y="2638080"/>
            <a:ext cx="7728840" cy="3101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32000" indent="-324000" algn="r">
              <a:lnSpc>
                <a:spcPct val="100000"/>
              </a:lnSpc>
              <a:spcBef>
                <a:spcPts val="1001"/>
              </a:spcBef>
              <a:buClr>
                <a:srgbClr val="262626"/>
              </a:buClr>
              <a:buFont typeface="Wingdings" charset="2"/>
              <a:buChar char=""/>
              <a:tabLst>
                <a:tab algn="l" pos="0"/>
              </a:tabLst>
            </a:pPr>
            <a:r>
              <a:rPr b="0" lang="en-US" sz="1800" spc="-1" strike="noStrike">
                <a:solidFill>
                  <a:srgbClr val="262626"/>
                </a:solidFill>
                <a:latin typeface="Gill Sans MT"/>
              </a:rPr>
              <a:t>Міністерство оборони Сполучених Штатів оголосило, що </a:t>
            </a:r>
            <a:r>
              <a:rPr b="0" lang="en-US" sz="1800" spc="-1" strike="noStrike">
                <a:solidFill>
                  <a:srgbClr val="262626"/>
                </a:solidFill>
                <a:latin typeface="Gill Sans MT"/>
              </a:rPr>
              <a:t>щонайменше 146 американців постраждали, більшість із </a:t>
            </a:r>
            <a:r>
              <a:rPr b="0" lang="en-US" sz="1800" spc="-1" strike="noStrike">
                <a:solidFill>
                  <a:srgbClr val="262626"/>
                </a:solidFill>
                <a:latin typeface="Gill Sans MT"/>
              </a:rPr>
              <a:t>них отримали серйозні поранення під час триваючих </a:t>
            </a:r>
            <a:r>
              <a:rPr b="0" lang="en-US" sz="1800" spc="-1" strike="noStrike">
                <a:solidFill>
                  <a:srgbClr val="262626"/>
                </a:solidFill>
                <a:latin typeface="Gill Sans MT"/>
              </a:rPr>
              <a:t>атак підтримуваних Іраном угруповань на сили США в </a:t>
            </a:r>
            <a:r>
              <a:rPr b="0" lang="en-US" sz="1800" spc="-1" strike="noStrike">
                <a:solidFill>
                  <a:srgbClr val="262626"/>
                </a:solidFill>
                <a:latin typeface="Gill Sans MT"/>
              </a:rPr>
              <a:t>Іраку, Сирії та Йорданії з 18 жовтня минулого року.</a:t>
            </a:r>
            <a:endParaRPr b="0" lang="en-US" sz="1800" spc="-1" strike="noStrike">
              <a:latin typeface="Arial"/>
            </a:endParaRPr>
          </a:p>
          <a:p>
            <a:pPr marL="432000" indent="-324000" algn="r">
              <a:lnSpc>
                <a:spcPct val="100000"/>
              </a:lnSpc>
              <a:spcBef>
                <a:spcPts val="1001"/>
              </a:spcBef>
              <a:buClr>
                <a:srgbClr val="262626"/>
              </a:buClr>
              <a:buFont typeface="Wingdings" charset="2"/>
              <a:buChar char=""/>
              <a:tabLst>
                <a:tab algn="l" pos="0"/>
              </a:tabLst>
            </a:pPr>
            <a:r>
              <a:rPr b="0" lang="en-US" sz="1800" spc="-1" strike="noStrike">
                <a:solidFill>
                  <a:srgbClr val="262626"/>
                </a:solidFill>
                <a:latin typeface="Gill Sans MT"/>
              </a:rPr>
              <a:t>Станом на вівторок учора озброєні групи здійснили </a:t>
            </a:r>
            <a:r>
              <a:rPr b="0" lang="en-US" sz="1800" spc="-1" strike="noStrike">
                <a:solidFill>
                  <a:srgbClr val="262626"/>
                </a:solidFill>
                <a:latin typeface="Gill Sans MT"/>
              </a:rPr>
              <a:t>понад 168 нападів на американські сили та сили коаліції, </a:t>
            </a:r>
            <a:r>
              <a:rPr b="0" lang="en-US" sz="1800" spc="-1" strike="noStrike">
                <a:solidFill>
                  <a:srgbClr val="262626"/>
                </a:solidFill>
                <a:latin typeface="Gill Sans MT"/>
              </a:rPr>
              <a:t>переважно в Сирії та Іраку, починаючи з 17 жовтня </a:t>
            </a:r>
            <a:r>
              <a:rPr b="0" lang="en-US" sz="1800" spc="-1" strike="noStrike">
                <a:solidFill>
                  <a:srgbClr val="262626"/>
                </a:solidFill>
                <a:latin typeface="Gill Sans MT"/>
              </a:rPr>
              <a:t>минулого року.</a:t>
            </a:r>
            <a:endParaRPr b="0" lang="en-US" sz="1800" spc="-1" strike="noStrike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43</TotalTime>
  <Application>LibreOffice/7.3.7.2$Linux_X86_64 LibreOffice_project/30$Build-2</Application>
  <AppVersion>15.0000</AppVersion>
  <Words>223</Words>
  <Paragraphs>12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2024-02-07T03:03:55Z</dcterms:created>
  <dc:creator>Benjamin MacDonald</dc:creator>
  <dc:description/>
  <dc:language>en-US</dc:language>
  <cp:lastModifiedBy/>
  <dcterms:modified xsi:type="dcterms:W3CDTF">2024-02-12T13:45:43Z</dcterms:modified>
  <cp:revision>4</cp:revision>
  <dc:subject/>
  <dc:title>مباشر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3</vt:i4>
  </property>
</Properties>
</file>