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30.xml" ContentType="application/vnd.ms-powerpoint.comment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7"/>
  </p:notesMasterIdLst>
  <p:sldIdLst>
    <p:sldId id="256" r:id="rId2"/>
    <p:sldId id="2076135872" r:id="rId3"/>
    <p:sldId id="2076136249" r:id="rId4"/>
    <p:sldId id="2076136250" r:id="rId5"/>
    <p:sldId id="2076135880" r:id="rId6"/>
    <p:sldId id="2076135910" r:id="rId7"/>
    <p:sldId id="2076135886" r:id="rId8"/>
    <p:sldId id="2076136253" r:id="rId9"/>
    <p:sldId id="2076135912" r:id="rId10"/>
    <p:sldId id="1527" r:id="rId11"/>
    <p:sldId id="4481" r:id="rId12"/>
    <p:sldId id="2076136262" r:id="rId13"/>
    <p:sldId id="2076136263" r:id="rId14"/>
    <p:sldId id="2076136251" r:id="rId15"/>
    <p:sldId id="2076136252" r:id="rId16"/>
    <p:sldId id="2076135914" r:id="rId17"/>
    <p:sldId id="2076136242" r:id="rId18"/>
    <p:sldId id="2076136240" r:id="rId19"/>
    <p:sldId id="2076136241" r:id="rId20"/>
    <p:sldId id="2091" r:id="rId21"/>
    <p:sldId id="2076135869" r:id="rId22"/>
    <p:sldId id="277" r:id="rId23"/>
    <p:sldId id="2076135908" r:id="rId24"/>
    <p:sldId id="2076136244" r:id="rId25"/>
    <p:sldId id="2076135909" r:id="rId26"/>
    <p:sldId id="2076136247" r:id="rId27"/>
    <p:sldId id="4546" r:id="rId28"/>
    <p:sldId id="9839" r:id="rId29"/>
    <p:sldId id="2076136261" r:id="rId30"/>
    <p:sldId id="2076136258" r:id="rId31"/>
    <p:sldId id="2076136260" r:id="rId32"/>
    <p:sldId id="2076136257" r:id="rId33"/>
    <p:sldId id="9877" r:id="rId34"/>
    <p:sldId id="8594" r:id="rId35"/>
    <p:sldId id="207613590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Levy" initials="ML" lastIdx="1" clrIdx="0">
    <p:extLst>
      <p:ext uri="{19B8F6BF-5375-455C-9EA6-DF929625EA0E}">
        <p15:presenceInfo xmlns:p15="http://schemas.microsoft.com/office/powerpoint/2012/main" userId="S::matthew@nbconsult.co.za::687b95b9-071c-46c3-8399-192c10b763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7"/>
    <p:restoredTop sz="52976" autoAdjust="0"/>
  </p:normalViewPr>
  <p:slideViewPr>
    <p:cSldViewPr snapToGrid="0" snapToObjects="1">
      <p:cViewPr varScale="1">
        <p:scale>
          <a:sx n="99" d="100"/>
          <a:sy n="99" d="100"/>
        </p:scale>
        <p:origin x="16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comments/modernComment30.xml><?xml version="1.0" encoding="utf-8"?>
<p188:cmLst xmlns:a="http://schemas.openxmlformats.org/drawingml/2006/main" xmlns:r="http://schemas.openxmlformats.org/officeDocument/2006/relationships" xmlns:p188="http://schemas.microsoft.com/office/powerpoint/2018/8/main">
  <p188:cm id="{E78C71DE-0700-45A2-B737-BE2E3D22B799}" authorId="{2023349B-CAFF-74E6-6121-D767A4F4B0D7}" created="2019-09-30T23:05:36.722">
    <pc:sldMkLst xmlns:pc="http://schemas.microsoft.com/office/powerpoint/2013/main/command">
      <pc:docMk/>
      <pc:sldMk cId="3835113683" sldId="277"/>
    </pc:sldMkLst>
    <p188:txBody>
      <a:bodyPr/>
      <a:lstStyle/>
      <a:p>
        <a:r>
          <a:rPr lang="en-US"/>
          <a:t>Out of curiosity, why are you linking to the azure policy GitHub repo v. docs? 
In any event, please include full speaker notes (written in full sentences).</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EFA8B5-CFDF-4363-97E7-421A6BC3FCBF}"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8F1BD942-F2B8-4D65-B4F4-4B9B5429A06B}">
      <dgm:prSet phldrT="[Text]"/>
      <dgm:spPr/>
      <dgm:t>
        <a:bodyPr/>
        <a:lstStyle/>
        <a:p>
          <a:r>
            <a:rPr lang="en-US"/>
            <a:t>Cost Management</a:t>
          </a:r>
        </a:p>
      </dgm:t>
    </dgm:pt>
    <dgm:pt modelId="{4BA07D23-8C24-4E70-B894-420983402263}" type="parTrans" cxnId="{D53FD2D7-5B31-4DB1-B941-B46424C8AF5F}">
      <dgm:prSet/>
      <dgm:spPr/>
      <dgm:t>
        <a:bodyPr/>
        <a:lstStyle/>
        <a:p>
          <a:endParaRPr lang="en-US"/>
        </a:p>
      </dgm:t>
    </dgm:pt>
    <dgm:pt modelId="{EFA130BD-40DE-4C60-9EE5-0947584A715B}" type="sibTrans" cxnId="{D53FD2D7-5B31-4DB1-B941-B46424C8AF5F}">
      <dgm:prSet/>
      <dgm:spPr/>
      <dgm:t>
        <a:bodyPr/>
        <a:lstStyle/>
        <a:p>
          <a:endParaRPr lang="en-US"/>
        </a:p>
      </dgm:t>
    </dgm:pt>
    <dgm:pt modelId="{D63AD8CA-0BB1-4DAF-B2F5-D7C2C9394170}">
      <dgm:prSet phldrT="[Text]"/>
      <dgm:spPr/>
      <dgm:t>
        <a:bodyPr/>
        <a:lstStyle/>
        <a:p>
          <a:r>
            <a:rPr lang="en-US">
              <a:solidFill>
                <a:schemeClr val="bg1"/>
              </a:solidFill>
              <a:effectLst/>
              <a:latin typeface="Segoe UI" panose="020B0502040204020203" pitchFamily="34" charset="0"/>
              <a:ea typeface="+mn-ea"/>
              <a:cs typeface="+mn-cs"/>
            </a:rPr>
            <a:t>Security Baseline</a:t>
          </a:r>
          <a:endParaRPr lang="en-US">
            <a:solidFill>
              <a:schemeClr val="bg1"/>
            </a:solidFill>
          </a:endParaRPr>
        </a:p>
      </dgm:t>
    </dgm:pt>
    <dgm:pt modelId="{C39901DC-6FF3-4700-9CBE-3AB48E39B48E}" type="parTrans" cxnId="{4922FEF3-B436-4ACD-B98D-8A76099A7F70}">
      <dgm:prSet/>
      <dgm:spPr/>
      <dgm:t>
        <a:bodyPr/>
        <a:lstStyle/>
        <a:p>
          <a:endParaRPr lang="en-US"/>
        </a:p>
      </dgm:t>
    </dgm:pt>
    <dgm:pt modelId="{5751A326-7F67-4D03-9FCB-75EC1BBE3D41}" type="sibTrans" cxnId="{4922FEF3-B436-4ACD-B98D-8A76099A7F70}">
      <dgm:prSet/>
      <dgm:spPr/>
      <dgm:t>
        <a:bodyPr/>
        <a:lstStyle/>
        <a:p>
          <a:endParaRPr lang="en-US"/>
        </a:p>
      </dgm:t>
    </dgm:pt>
    <dgm:pt modelId="{EC6C2648-C0E9-4DEB-82E4-2779AADF0057}">
      <dgm:prSet phldrT="[Text]"/>
      <dgm:spPr/>
      <dgm:t>
        <a:bodyPr/>
        <a:lstStyle/>
        <a:p>
          <a:r>
            <a:rPr lang="en-US">
              <a:solidFill>
                <a:schemeClr val="bg1"/>
              </a:solidFill>
              <a:effectLst/>
              <a:latin typeface="Segoe UI" panose="020B0502040204020203" pitchFamily="34" charset="0"/>
              <a:ea typeface="+mn-ea"/>
              <a:cs typeface="+mn-cs"/>
            </a:rPr>
            <a:t>Resource Consistency</a:t>
          </a:r>
          <a:endParaRPr lang="en-US">
            <a:solidFill>
              <a:schemeClr val="bg1"/>
            </a:solidFill>
          </a:endParaRPr>
        </a:p>
      </dgm:t>
    </dgm:pt>
    <dgm:pt modelId="{F8E0C6BE-9F2B-4601-A7C8-186C0B475AD4}" type="parTrans" cxnId="{8C41C9E1-2C22-44AB-9FAE-0F5FF40A4B8D}">
      <dgm:prSet/>
      <dgm:spPr/>
      <dgm:t>
        <a:bodyPr/>
        <a:lstStyle/>
        <a:p>
          <a:endParaRPr lang="en-US"/>
        </a:p>
      </dgm:t>
    </dgm:pt>
    <dgm:pt modelId="{E9667EEE-697E-429F-89A7-C962B25D19C4}" type="sibTrans" cxnId="{8C41C9E1-2C22-44AB-9FAE-0F5FF40A4B8D}">
      <dgm:prSet/>
      <dgm:spPr/>
      <dgm:t>
        <a:bodyPr/>
        <a:lstStyle/>
        <a:p>
          <a:endParaRPr lang="en-US"/>
        </a:p>
      </dgm:t>
    </dgm:pt>
    <dgm:pt modelId="{B39D55D7-1AE6-4E8E-8A4F-DBED090758BA}">
      <dgm:prSet phldrT="[Text]"/>
      <dgm:spPr/>
      <dgm:t>
        <a:bodyPr/>
        <a:lstStyle/>
        <a:p>
          <a:r>
            <a:rPr lang="en-US"/>
            <a:t>Identity Baseline</a:t>
          </a:r>
        </a:p>
      </dgm:t>
    </dgm:pt>
    <dgm:pt modelId="{A9F1D4D5-41AB-498E-8CB8-7BBA0CB12A25}" type="parTrans" cxnId="{CAEC4818-8DC1-4FF7-9769-449F6380368A}">
      <dgm:prSet/>
      <dgm:spPr/>
      <dgm:t>
        <a:bodyPr/>
        <a:lstStyle/>
        <a:p>
          <a:endParaRPr lang="en-US"/>
        </a:p>
      </dgm:t>
    </dgm:pt>
    <dgm:pt modelId="{39FCC3E7-2357-4939-A8FD-587A90177457}" type="sibTrans" cxnId="{CAEC4818-8DC1-4FF7-9769-449F6380368A}">
      <dgm:prSet/>
      <dgm:spPr/>
      <dgm:t>
        <a:bodyPr/>
        <a:lstStyle/>
        <a:p>
          <a:endParaRPr lang="en-US"/>
        </a:p>
      </dgm:t>
    </dgm:pt>
    <dgm:pt modelId="{5A363F0E-8957-49CE-BB21-2ABFF06B4A9E}">
      <dgm:prSet phldrT="[Text]"/>
      <dgm:spPr/>
      <dgm:t>
        <a:bodyPr/>
        <a:lstStyle/>
        <a:p>
          <a:r>
            <a:rPr lang="en-US"/>
            <a:t>Deployment Acceleration</a:t>
          </a:r>
        </a:p>
      </dgm:t>
    </dgm:pt>
    <dgm:pt modelId="{EE673050-4BE8-490E-97B3-AB47FA95465D}" type="parTrans" cxnId="{1B265715-BCF2-4C27-8ECC-8FE2BABAE14D}">
      <dgm:prSet/>
      <dgm:spPr/>
      <dgm:t>
        <a:bodyPr/>
        <a:lstStyle/>
        <a:p>
          <a:endParaRPr lang="en-US"/>
        </a:p>
      </dgm:t>
    </dgm:pt>
    <dgm:pt modelId="{EE2FC0FA-63F2-4091-A7B4-F5DC231C6524}" type="sibTrans" cxnId="{1B265715-BCF2-4C27-8ECC-8FE2BABAE14D}">
      <dgm:prSet/>
      <dgm:spPr/>
      <dgm:t>
        <a:bodyPr/>
        <a:lstStyle/>
        <a:p>
          <a:endParaRPr lang="en-US"/>
        </a:p>
      </dgm:t>
    </dgm:pt>
    <dgm:pt modelId="{80C564D2-6678-4054-B345-6BA0E35BDB62}" type="pres">
      <dgm:prSet presAssocID="{5CEFA8B5-CFDF-4363-97E7-421A6BC3FCBF}" presName="cycle" presStyleCnt="0">
        <dgm:presLayoutVars>
          <dgm:dir/>
          <dgm:resizeHandles val="exact"/>
        </dgm:presLayoutVars>
      </dgm:prSet>
      <dgm:spPr/>
    </dgm:pt>
    <dgm:pt modelId="{7440F1EC-0907-49B2-A3AA-75C46C52357B}" type="pres">
      <dgm:prSet presAssocID="{8F1BD942-F2B8-4D65-B4F4-4B9B5429A06B}" presName="node" presStyleLbl="node1" presStyleIdx="0" presStyleCnt="5">
        <dgm:presLayoutVars>
          <dgm:bulletEnabled val="1"/>
        </dgm:presLayoutVars>
      </dgm:prSet>
      <dgm:spPr/>
    </dgm:pt>
    <dgm:pt modelId="{AAE5276B-8660-41CA-A99C-E666EF1038AE}" type="pres">
      <dgm:prSet presAssocID="{8F1BD942-F2B8-4D65-B4F4-4B9B5429A06B}" presName="spNode" presStyleCnt="0"/>
      <dgm:spPr/>
    </dgm:pt>
    <dgm:pt modelId="{46511CD9-A7F4-4BF5-9FE2-96FA411675C5}" type="pres">
      <dgm:prSet presAssocID="{EFA130BD-40DE-4C60-9EE5-0947584A715B}" presName="sibTrans" presStyleLbl="sibTrans1D1" presStyleIdx="0" presStyleCnt="5"/>
      <dgm:spPr/>
    </dgm:pt>
    <dgm:pt modelId="{F35F2385-1CB7-4363-8144-8489FD7C2F07}" type="pres">
      <dgm:prSet presAssocID="{D63AD8CA-0BB1-4DAF-B2F5-D7C2C9394170}" presName="node" presStyleLbl="node1" presStyleIdx="1" presStyleCnt="5">
        <dgm:presLayoutVars>
          <dgm:bulletEnabled val="1"/>
        </dgm:presLayoutVars>
      </dgm:prSet>
      <dgm:spPr/>
    </dgm:pt>
    <dgm:pt modelId="{903781D5-8101-46B5-A081-FEB9F46E9FA5}" type="pres">
      <dgm:prSet presAssocID="{D63AD8CA-0BB1-4DAF-B2F5-D7C2C9394170}" presName="spNode" presStyleCnt="0"/>
      <dgm:spPr/>
    </dgm:pt>
    <dgm:pt modelId="{E25E803E-7DF4-4400-8D49-2B26E741313C}" type="pres">
      <dgm:prSet presAssocID="{5751A326-7F67-4D03-9FCB-75EC1BBE3D41}" presName="sibTrans" presStyleLbl="sibTrans1D1" presStyleIdx="1" presStyleCnt="5"/>
      <dgm:spPr/>
    </dgm:pt>
    <dgm:pt modelId="{6D4B3145-CC4C-47B1-ABE4-E003A4A73716}" type="pres">
      <dgm:prSet presAssocID="{EC6C2648-C0E9-4DEB-82E4-2779AADF0057}" presName="node" presStyleLbl="node1" presStyleIdx="2" presStyleCnt="5">
        <dgm:presLayoutVars>
          <dgm:bulletEnabled val="1"/>
        </dgm:presLayoutVars>
      </dgm:prSet>
      <dgm:spPr/>
    </dgm:pt>
    <dgm:pt modelId="{ACF48E89-2987-4A77-BCDD-ACA7542AB758}" type="pres">
      <dgm:prSet presAssocID="{EC6C2648-C0E9-4DEB-82E4-2779AADF0057}" presName="spNode" presStyleCnt="0"/>
      <dgm:spPr/>
    </dgm:pt>
    <dgm:pt modelId="{1475F25D-45BD-4F4E-96D3-FCF92025842E}" type="pres">
      <dgm:prSet presAssocID="{E9667EEE-697E-429F-89A7-C962B25D19C4}" presName="sibTrans" presStyleLbl="sibTrans1D1" presStyleIdx="2" presStyleCnt="5"/>
      <dgm:spPr/>
    </dgm:pt>
    <dgm:pt modelId="{602E2ABC-DD27-4037-938F-2CC5043C9EC1}" type="pres">
      <dgm:prSet presAssocID="{B39D55D7-1AE6-4E8E-8A4F-DBED090758BA}" presName="node" presStyleLbl="node1" presStyleIdx="3" presStyleCnt="5">
        <dgm:presLayoutVars>
          <dgm:bulletEnabled val="1"/>
        </dgm:presLayoutVars>
      </dgm:prSet>
      <dgm:spPr/>
    </dgm:pt>
    <dgm:pt modelId="{33F0599B-50CB-42BB-A022-32D92F730FD2}" type="pres">
      <dgm:prSet presAssocID="{B39D55D7-1AE6-4E8E-8A4F-DBED090758BA}" presName="spNode" presStyleCnt="0"/>
      <dgm:spPr/>
    </dgm:pt>
    <dgm:pt modelId="{9639E818-5198-4D2F-80D9-63FDC8A29D3B}" type="pres">
      <dgm:prSet presAssocID="{39FCC3E7-2357-4939-A8FD-587A90177457}" presName="sibTrans" presStyleLbl="sibTrans1D1" presStyleIdx="3" presStyleCnt="5"/>
      <dgm:spPr/>
    </dgm:pt>
    <dgm:pt modelId="{C1F99615-FC9B-45D2-A29D-4D0E92AEB385}" type="pres">
      <dgm:prSet presAssocID="{5A363F0E-8957-49CE-BB21-2ABFF06B4A9E}" presName="node" presStyleLbl="node1" presStyleIdx="4" presStyleCnt="5">
        <dgm:presLayoutVars>
          <dgm:bulletEnabled val="1"/>
        </dgm:presLayoutVars>
      </dgm:prSet>
      <dgm:spPr/>
    </dgm:pt>
    <dgm:pt modelId="{1854DC5F-75C9-4D6F-B40C-2D8283CD77A4}" type="pres">
      <dgm:prSet presAssocID="{5A363F0E-8957-49CE-BB21-2ABFF06B4A9E}" presName="spNode" presStyleCnt="0"/>
      <dgm:spPr/>
    </dgm:pt>
    <dgm:pt modelId="{17D87A98-63FB-44C2-8278-EC5ADBAB6A44}" type="pres">
      <dgm:prSet presAssocID="{EE2FC0FA-63F2-4091-A7B4-F5DC231C6524}" presName="sibTrans" presStyleLbl="sibTrans1D1" presStyleIdx="4" presStyleCnt="5"/>
      <dgm:spPr/>
    </dgm:pt>
  </dgm:ptLst>
  <dgm:cxnLst>
    <dgm:cxn modelId="{1B265715-BCF2-4C27-8ECC-8FE2BABAE14D}" srcId="{5CEFA8B5-CFDF-4363-97E7-421A6BC3FCBF}" destId="{5A363F0E-8957-49CE-BB21-2ABFF06B4A9E}" srcOrd="4" destOrd="0" parTransId="{EE673050-4BE8-490E-97B3-AB47FA95465D}" sibTransId="{EE2FC0FA-63F2-4091-A7B4-F5DC231C6524}"/>
    <dgm:cxn modelId="{CAEC4818-8DC1-4FF7-9769-449F6380368A}" srcId="{5CEFA8B5-CFDF-4363-97E7-421A6BC3FCBF}" destId="{B39D55D7-1AE6-4E8E-8A4F-DBED090758BA}" srcOrd="3" destOrd="0" parTransId="{A9F1D4D5-41AB-498E-8CB8-7BBA0CB12A25}" sibTransId="{39FCC3E7-2357-4939-A8FD-587A90177457}"/>
    <dgm:cxn modelId="{D1ED431C-B959-4F5F-8CC5-E8872D1420AD}" type="presOf" srcId="{39FCC3E7-2357-4939-A8FD-587A90177457}" destId="{9639E818-5198-4D2F-80D9-63FDC8A29D3B}" srcOrd="0" destOrd="0" presId="urn:microsoft.com/office/officeart/2005/8/layout/cycle6"/>
    <dgm:cxn modelId="{5C7E9C28-3289-446F-B59A-5017A8D5068D}" type="presOf" srcId="{5A363F0E-8957-49CE-BB21-2ABFF06B4A9E}" destId="{C1F99615-FC9B-45D2-A29D-4D0E92AEB385}" srcOrd="0" destOrd="0" presId="urn:microsoft.com/office/officeart/2005/8/layout/cycle6"/>
    <dgm:cxn modelId="{D4448C35-FAE3-484E-BA51-C04FC0FE5717}" type="presOf" srcId="{D63AD8CA-0BB1-4DAF-B2F5-D7C2C9394170}" destId="{F35F2385-1CB7-4363-8144-8489FD7C2F07}" srcOrd="0" destOrd="0" presId="urn:microsoft.com/office/officeart/2005/8/layout/cycle6"/>
    <dgm:cxn modelId="{0023814A-5FDF-4ECD-A1FC-3A50AF9C403F}" type="presOf" srcId="{EFA130BD-40DE-4C60-9EE5-0947584A715B}" destId="{46511CD9-A7F4-4BF5-9FE2-96FA411675C5}" srcOrd="0" destOrd="0" presId="urn:microsoft.com/office/officeart/2005/8/layout/cycle6"/>
    <dgm:cxn modelId="{8E1B1F65-4006-472E-B856-9227B01B7FCF}" type="presOf" srcId="{E9667EEE-697E-429F-89A7-C962B25D19C4}" destId="{1475F25D-45BD-4F4E-96D3-FCF92025842E}" srcOrd="0" destOrd="0" presId="urn:microsoft.com/office/officeart/2005/8/layout/cycle6"/>
    <dgm:cxn modelId="{DE8B4076-562C-4358-B22F-B21A29BC792C}" type="presOf" srcId="{8F1BD942-F2B8-4D65-B4F4-4B9B5429A06B}" destId="{7440F1EC-0907-49B2-A3AA-75C46C52357B}" srcOrd="0" destOrd="0" presId="urn:microsoft.com/office/officeart/2005/8/layout/cycle6"/>
    <dgm:cxn modelId="{7D7DAB7F-8923-48AC-B0CE-E7AB54116C23}" type="presOf" srcId="{5CEFA8B5-CFDF-4363-97E7-421A6BC3FCBF}" destId="{80C564D2-6678-4054-B345-6BA0E35BDB62}" srcOrd="0" destOrd="0" presId="urn:microsoft.com/office/officeart/2005/8/layout/cycle6"/>
    <dgm:cxn modelId="{B78321A7-2A15-457D-B26F-C354FC439618}" type="presOf" srcId="{5751A326-7F67-4D03-9FCB-75EC1BBE3D41}" destId="{E25E803E-7DF4-4400-8D49-2B26E741313C}" srcOrd="0" destOrd="0" presId="urn:microsoft.com/office/officeart/2005/8/layout/cycle6"/>
    <dgm:cxn modelId="{EEFA5BC2-39CF-4C55-AFD1-BC299A47983D}" type="presOf" srcId="{B39D55D7-1AE6-4E8E-8A4F-DBED090758BA}" destId="{602E2ABC-DD27-4037-938F-2CC5043C9EC1}" srcOrd="0" destOrd="0" presId="urn:microsoft.com/office/officeart/2005/8/layout/cycle6"/>
    <dgm:cxn modelId="{D53FD2D7-5B31-4DB1-B941-B46424C8AF5F}" srcId="{5CEFA8B5-CFDF-4363-97E7-421A6BC3FCBF}" destId="{8F1BD942-F2B8-4D65-B4F4-4B9B5429A06B}" srcOrd="0" destOrd="0" parTransId="{4BA07D23-8C24-4E70-B894-420983402263}" sibTransId="{EFA130BD-40DE-4C60-9EE5-0947584A715B}"/>
    <dgm:cxn modelId="{330620DA-4630-4BAF-ACDC-0AA4F498D3F5}" type="presOf" srcId="{EC6C2648-C0E9-4DEB-82E4-2779AADF0057}" destId="{6D4B3145-CC4C-47B1-ABE4-E003A4A73716}" srcOrd="0" destOrd="0" presId="urn:microsoft.com/office/officeart/2005/8/layout/cycle6"/>
    <dgm:cxn modelId="{8C41C9E1-2C22-44AB-9FAE-0F5FF40A4B8D}" srcId="{5CEFA8B5-CFDF-4363-97E7-421A6BC3FCBF}" destId="{EC6C2648-C0E9-4DEB-82E4-2779AADF0057}" srcOrd="2" destOrd="0" parTransId="{F8E0C6BE-9F2B-4601-A7C8-186C0B475AD4}" sibTransId="{E9667EEE-697E-429F-89A7-C962B25D19C4}"/>
    <dgm:cxn modelId="{4922FEF3-B436-4ACD-B98D-8A76099A7F70}" srcId="{5CEFA8B5-CFDF-4363-97E7-421A6BC3FCBF}" destId="{D63AD8CA-0BB1-4DAF-B2F5-D7C2C9394170}" srcOrd="1" destOrd="0" parTransId="{C39901DC-6FF3-4700-9CBE-3AB48E39B48E}" sibTransId="{5751A326-7F67-4D03-9FCB-75EC1BBE3D41}"/>
    <dgm:cxn modelId="{DD6AB4F6-7A25-4926-85A0-0C591B910631}" type="presOf" srcId="{EE2FC0FA-63F2-4091-A7B4-F5DC231C6524}" destId="{17D87A98-63FB-44C2-8278-EC5ADBAB6A44}" srcOrd="0" destOrd="0" presId="urn:microsoft.com/office/officeart/2005/8/layout/cycle6"/>
    <dgm:cxn modelId="{123F94ED-8195-4030-AE57-6220C5A1AA4C}" type="presParOf" srcId="{80C564D2-6678-4054-B345-6BA0E35BDB62}" destId="{7440F1EC-0907-49B2-A3AA-75C46C52357B}" srcOrd="0" destOrd="0" presId="urn:microsoft.com/office/officeart/2005/8/layout/cycle6"/>
    <dgm:cxn modelId="{A4A11D02-172E-4205-84DF-0B9517A2F15E}" type="presParOf" srcId="{80C564D2-6678-4054-B345-6BA0E35BDB62}" destId="{AAE5276B-8660-41CA-A99C-E666EF1038AE}" srcOrd="1" destOrd="0" presId="urn:microsoft.com/office/officeart/2005/8/layout/cycle6"/>
    <dgm:cxn modelId="{C36A2377-3B87-41D9-8F48-007CEE45D59D}" type="presParOf" srcId="{80C564D2-6678-4054-B345-6BA0E35BDB62}" destId="{46511CD9-A7F4-4BF5-9FE2-96FA411675C5}" srcOrd="2" destOrd="0" presId="urn:microsoft.com/office/officeart/2005/8/layout/cycle6"/>
    <dgm:cxn modelId="{74B9BACC-0561-4F6B-B5B3-07E93B54F23D}" type="presParOf" srcId="{80C564D2-6678-4054-B345-6BA0E35BDB62}" destId="{F35F2385-1CB7-4363-8144-8489FD7C2F07}" srcOrd="3" destOrd="0" presId="urn:microsoft.com/office/officeart/2005/8/layout/cycle6"/>
    <dgm:cxn modelId="{BD39C773-30DB-4F15-8D84-3CC6DCC6F1A1}" type="presParOf" srcId="{80C564D2-6678-4054-B345-6BA0E35BDB62}" destId="{903781D5-8101-46B5-A081-FEB9F46E9FA5}" srcOrd="4" destOrd="0" presId="urn:microsoft.com/office/officeart/2005/8/layout/cycle6"/>
    <dgm:cxn modelId="{15BF504D-BFA0-47BB-9797-CB2FBA5866A9}" type="presParOf" srcId="{80C564D2-6678-4054-B345-6BA0E35BDB62}" destId="{E25E803E-7DF4-4400-8D49-2B26E741313C}" srcOrd="5" destOrd="0" presId="urn:microsoft.com/office/officeart/2005/8/layout/cycle6"/>
    <dgm:cxn modelId="{75CE30A2-DDC2-4A05-830F-B0701FDBA349}" type="presParOf" srcId="{80C564D2-6678-4054-B345-6BA0E35BDB62}" destId="{6D4B3145-CC4C-47B1-ABE4-E003A4A73716}" srcOrd="6" destOrd="0" presId="urn:microsoft.com/office/officeart/2005/8/layout/cycle6"/>
    <dgm:cxn modelId="{6EAA014A-AB01-454B-B784-B6A6365AB76E}" type="presParOf" srcId="{80C564D2-6678-4054-B345-6BA0E35BDB62}" destId="{ACF48E89-2987-4A77-BCDD-ACA7542AB758}" srcOrd="7" destOrd="0" presId="urn:microsoft.com/office/officeart/2005/8/layout/cycle6"/>
    <dgm:cxn modelId="{6ECFFB98-CD51-4D5A-8BD6-19A206F8DB36}" type="presParOf" srcId="{80C564D2-6678-4054-B345-6BA0E35BDB62}" destId="{1475F25D-45BD-4F4E-96D3-FCF92025842E}" srcOrd="8" destOrd="0" presId="urn:microsoft.com/office/officeart/2005/8/layout/cycle6"/>
    <dgm:cxn modelId="{65EF1675-6712-434B-9687-BC2ECC84F1C4}" type="presParOf" srcId="{80C564D2-6678-4054-B345-6BA0E35BDB62}" destId="{602E2ABC-DD27-4037-938F-2CC5043C9EC1}" srcOrd="9" destOrd="0" presId="urn:microsoft.com/office/officeart/2005/8/layout/cycle6"/>
    <dgm:cxn modelId="{F69E3D8B-7C3B-4E5B-8E63-B96D52672DE4}" type="presParOf" srcId="{80C564D2-6678-4054-B345-6BA0E35BDB62}" destId="{33F0599B-50CB-42BB-A022-32D92F730FD2}" srcOrd="10" destOrd="0" presId="urn:microsoft.com/office/officeart/2005/8/layout/cycle6"/>
    <dgm:cxn modelId="{F1CE6133-C4FC-4D1A-AD3A-45C8A3438516}" type="presParOf" srcId="{80C564D2-6678-4054-B345-6BA0E35BDB62}" destId="{9639E818-5198-4D2F-80D9-63FDC8A29D3B}" srcOrd="11" destOrd="0" presId="urn:microsoft.com/office/officeart/2005/8/layout/cycle6"/>
    <dgm:cxn modelId="{F3589079-C188-4922-9D6C-665FC4F0DF07}" type="presParOf" srcId="{80C564D2-6678-4054-B345-6BA0E35BDB62}" destId="{C1F99615-FC9B-45D2-A29D-4D0E92AEB385}" srcOrd="12" destOrd="0" presId="urn:microsoft.com/office/officeart/2005/8/layout/cycle6"/>
    <dgm:cxn modelId="{FFD5DBB8-7E70-4B04-B284-F5903336FC90}" type="presParOf" srcId="{80C564D2-6678-4054-B345-6BA0E35BDB62}" destId="{1854DC5F-75C9-4D6F-B40C-2D8283CD77A4}" srcOrd="13" destOrd="0" presId="urn:microsoft.com/office/officeart/2005/8/layout/cycle6"/>
    <dgm:cxn modelId="{DDC053B5-CC86-4A8E-9CED-56CE8B9CCBB3}" type="presParOf" srcId="{80C564D2-6678-4054-B345-6BA0E35BDB62}" destId="{17D87A98-63FB-44C2-8278-EC5ADBAB6A44}" srcOrd="14"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0F1EC-0907-49B2-A3AA-75C46C52357B}">
      <dsp:nvSpPr>
        <dsp:cNvPr id="0" name=""/>
        <dsp:cNvSpPr/>
      </dsp:nvSpPr>
      <dsp:spPr>
        <a:xfrm>
          <a:off x="2905839" y="943"/>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Cost Management</a:t>
          </a:r>
        </a:p>
      </dsp:txBody>
      <dsp:txXfrm>
        <a:off x="2955716" y="50820"/>
        <a:ext cx="1472139" cy="921976"/>
      </dsp:txXfrm>
    </dsp:sp>
    <dsp:sp modelId="{46511CD9-A7F4-4BF5-9FE2-96FA411675C5}">
      <dsp:nvSpPr>
        <dsp:cNvPr id="0" name=""/>
        <dsp:cNvSpPr/>
      </dsp:nvSpPr>
      <dsp:spPr>
        <a:xfrm>
          <a:off x="1649584" y="511808"/>
          <a:ext cx="4084403" cy="4084403"/>
        </a:xfrm>
        <a:custGeom>
          <a:avLst/>
          <a:gdLst/>
          <a:ahLst/>
          <a:cxnLst/>
          <a:rect l="0" t="0" r="0" b="0"/>
          <a:pathLst>
            <a:path>
              <a:moveTo>
                <a:pt x="2838957" y="161838"/>
              </a:moveTo>
              <a:arcTo wR="2042201" hR="2042201" stAng="17577814" swAng="1962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F35F2385-1CB7-4363-8144-8489FD7C2F07}">
      <dsp:nvSpPr>
        <dsp:cNvPr id="0" name=""/>
        <dsp:cNvSpPr/>
      </dsp:nvSpPr>
      <dsp:spPr>
        <a:xfrm>
          <a:off x="4848088" y="1412069"/>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bg1"/>
              </a:solidFill>
              <a:effectLst/>
              <a:latin typeface="Segoe UI" panose="020B0502040204020203" pitchFamily="34" charset="0"/>
              <a:ea typeface="+mn-ea"/>
              <a:cs typeface="+mn-cs"/>
            </a:rPr>
            <a:t>Security Baseline</a:t>
          </a:r>
          <a:endParaRPr lang="en-US" sz="1900" kern="1200">
            <a:solidFill>
              <a:schemeClr val="bg1"/>
            </a:solidFill>
          </a:endParaRPr>
        </a:p>
      </dsp:txBody>
      <dsp:txXfrm>
        <a:off x="4897965" y="1461946"/>
        <a:ext cx="1472139" cy="921976"/>
      </dsp:txXfrm>
    </dsp:sp>
    <dsp:sp modelId="{E25E803E-7DF4-4400-8D49-2B26E741313C}">
      <dsp:nvSpPr>
        <dsp:cNvPr id="0" name=""/>
        <dsp:cNvSpPr/>
      </dsp:nvSpPr>
      <dsp:spPr>
        <a:xfrm>
          <a:off x="1649584" y="511808"/>
          <a:ext cx="4084403" cy="4084403"/>
        </a:xfrm>
        <a:custGeom>
          <a:avLst/>
          <a:gdLst/>
          <a:ahLst/>
          <a:cxnLst/>
          <a:rect l="0" t="0" r="0" b="0"/>
          <a:pathLst>
            <a:path>
              <a:moveTo>
                <a:pt x="4081590" y="1935050"/>
              </a:moveTo>
              <a:arcTo wR="2042201" hR="2042201" stAng="21419544" swAng="21970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D4B3145-CC4C-47B1-ABE4-E003A4A73716}">
      <dsp:nvSpPr>
        <dsp:cNvPr id="0" name=""/>
        <dsp:cNvSpPr/>
      </dsp:nvSpPr>
      <dsp:spPr>
        <a:xfrm>
          <a:off x="4106215" y="3695320"/>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solidFill>
                <a:schemeClr val="bg1"/>
              </a:solidFill>
              <a:effectLst/>
              <a:latin typeface="Segoe UI" panose="020B0502040204020203" pitchFamily="34" charset="0"/>
              <a:ea typeface="+mn-ea"/>
              <a:cs typeface="+mn-cs"/>
            </a:rPr>
            <a:t>Resource Consistency</a:t>
          </a:r>
          <a:endParaRPr lang="en-US" sz="1900" kern="1200">
            <a:solidFill>
              <a:schemeClr val="bg1"/>
            </a:solidFill>
          </a:endParaRPr>
        </a:p>
      </dsp:txBody>
      <dsp:txXfrm>
        <a:off x="4156092" y="3745197"/>
        <a:ext cx="1472139" cy="921976"/>
      </dsp:txXfrm>
    </dsp:sp>
    <dsp:sp modelId="{1475F25D-45BD-4F4E-96D3-FCF92025842E}">
      <dsp:nvSpPr>
        <dsp:cNvPr id="0" name=""/>
        <dsp:cNvSpPr/>
      </dsp:nvSpPr>
      <dsp:spPr>
        <a:xfrm>
          <a:off x="1649584" y="511808"/>
          <a:ext cx="4084403" cy="4084403"/>
        </a:xfrm>
        <a:custGeom>
          <a:avLst/>
          <a:gdLst/>
          <a:ahLst/>
          <a:cxnLst/>
          <a:rect l="0" t="0" r="0" b="0"/>
          <a:pathLst>
            <a:path>
              <a:moveTo>
                <a:pt x="2448511" y="4043576"/>
              </a:moveTo>
              <a:arcTo wR="2042201" hR="2042201" stAng="4711442" swAng="1377115"/>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02E2ABC-DD27-4037-938F-2CC5043C9EC1}">
      <dsp:nvSpPr>
        <dsp:cNvPr id="0" name=""/>
        <dsp:cNvSpPr/>
      </dsp:nvSpPr>
      <dsp:spPr>
        <a:xfrm>
          <a:off x="1705463" y="3695320"/>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Identity Baseline</a:t>
          </a:r>
        </a:p>
      </dsp:txBody>
      <dsp:txXfrm>
        <a:off x="1755340" y="3745197"/>
        <a:ext cx="1472139" cy="921976"/>
      </dsp:txXfrm>
    </dsp:sp>
    <dsp:sp modelId="{9639E818-5198-4D2F-80D9-63FDC8A29D3B}">
      <dsp:nvSpPr>
        <dsp:cNvPr id="0" name=""/>
        <dsp:cNvSpPr/>
      </dsp:nvSpPr>
      <dsp:spPr>
        <a:xfrm>
          <a:off x="1649584" y="511808"/>
          <a:ext cx="4084403" cy="4084403"/>
        </a:xfrm>
        <a:custGeom>
          <a:avLst/>
          <a:gdLst/>
          <a:ahLst/>
          <a:cxnLst/>
          <a:rect l="0" t="0" r="0" b="0"/>
          <a:pathLst>
            <a:path>
              <a:moveTo>
                <a:pt x="341410" y="3172643"/>
              </a:moveTo>
              <a:arcTo wR="2042201" hR="2042201" stAng="8783385" swAng="2197071"/>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1F99615-FC9B-45D2-A29D-4D0E92AEB385}">
      <dsp:nvSpPr>
        <dsp:cNvPr id="0" name=""/>
        <dsp:cNvSpPr/>
      </dsp:nvSpPr>
      <dsp:spPr>
        <a:xfrm>
          <a:off x="963590" y="1412069"/>
          <a:ext cx="1571893" cy="102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Deployment Acceleration</a:t>
          </a:r>
        </a:p>
      </dsp:txBody>
      <dsp:txXfrm>
        <a:off x="1013467" y="1461946"/>
        <a:ext cx="1472139" cy="921976"/>
      </dsp:txXfrm>
    </dsp:sp>
    <dsp:sp modelId="{17D87A98-63FB-44C2-8278-EC5ADBAB6A44}">
      <dsp:nvSpPr>
        <dsp:cNvPr id="0" name=""/>
        <dsp:cNvSpPr/>
      </dsp:nvSpPr>
      <dsp:spPr>
        <a:xfrm>
          <a:off x="1649584" y="511808"/>
          <a:ext cx="4084403" cy="4084403"/>
        </a:xfrm>
        <a:custGeom>
          <a:avLst/>
          <a:gdLst/>
          <a:ahLst/>
          <a:cxnLst/>
          <a:rect l="0" t="0" r="0" b="0"/>
          <a:pathLst>
            <a:path>
              <a:moveTo>
                <a:pt x="355694" y="890559"/>
              </a:moveTo>
              <a:arcTo wR="2042201" hR="2042201" stAng="12859648" swAng="1962538"/>
            </a:path>
          </a:pathLst>
        </a:custGeom>
        <a:noFill/>
        <a:ln w="6350" cap="flat" cmpd="sng" algn="ctr">
          <a:solidFill>
            <a:schemeClr val="accent1">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6A5EC-4D18-43F8-9901-4A2AB57E32BB}" type="datetimeFigureOut">
              <a:rPr lang="en-ZA" smtClean="0"/>
              <a:t>2020/02/14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13CA4-41D9-40C5-A6A8-B2387B6F7FAA}" type="slidenum">
              <a:rPr lang="en-ZA" smtClean="0"/>
              <a:t>‹#›</a:t>
            </a:fld>
            <a:endParaRPr lang="en-ZA"/>
          </a:p>
        </p:txBody>
      </p:sp>
    </p:spTree>
    <p:extLst>
      <p:ext uri="{BB962C8B-B14F-4D97-AF65-F5344CB8AC3E}">
        <p14:creationId xmlns:p14="http://schemas.microsoft.com/office/powerpoint/2010/main" val="2401278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Payment_Card_Industry_Data_Security_Standard#cite_note-1" TargetMode="External"/><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redit_card_fraud"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Payment_Card_Industry_Security_Standards_Council" TargetMode="External"/><Relationship Id="rId11" Type="http://schemas.openxmlformats.org/officeDocument/2006/relationships/hyperlink" Target="https://en.wikipedia.org/wiki/Payment_Card_Industry_Data_Security_Standard" TargetMode="External"/><Relationship Id="rId5" Type="http://schemas.openxmlformats.org/officeDocument/2006/relationships/hyperlink" Target="https://en.wikipedia.org/wiki/Card_scheme" TargetMode="External"/><Relationship Id="rId10" Type="http://schemas.openxmlformats.org/officeDocument/2006/relationships/hyperlink" Target="https://en.wikipedia.org/wiki/Internal_Security_Assessor_(ISA)" TargetMode="External"/><Relationship Id="rId4" Type="http://schemas.openxmlformats.org/officeDocument/2006/relationships/hyperlink" Target="https://en.wikipedia.org/wiki/Credit_card" TargetMode="External"/><Relationship Id="rId9" Type="http://schemas.openxmlformats.org/officeDocument/2006/relationships/hyperlink" Target="https://en.wikipedia.org/wiki/Qualified_Security_Assessor"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413CA4-41D9-40C5-A6A8-B2387B6F7FAA}" type="slidenum">
              <a:rPr lang="en-ZA" smtClean="0"/>
              <a:t>1</a:t>
            </a:fld>
            <a:endParaRPr lang="en-ZA"/>
          </a:p>
        </p:txBody>
      </p:sp>
    </p:spTree>
    <p:extLst>
      <p:ext uri="{BB962C8B-B14F-4D97-AF65-F5344CB8AC3E}">
        <p14:creationId xmlns:p14="http://schemas.microsoft.com/office/powerpoint/2010/main" val="243572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7306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99484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 9:32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225868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a:t>
            </a:r>
            <a:r>
              <a:rPr lang="en-US" err="1"/>
              <a:t>ReadOnly</a:t>
            </a:r>
            <a:r>
              <a:rPr lang="en-US"/>
              <a:t> </a:t>
            </a:r>
            <a:r>
              <a:rPr lang="en-US" sz="900"/>
              <a:t>Applying this lock </a:t>
            </a:r>
            <a:r>
              <a:rPr lang="en-US" sz="900" dirty="0"/>
              <a:t>is similar to restricting all authorized users to the permissions granted by the </a:t>
            </a:r>
            <a:r>
              <a:rPr lang="en-US" sz="900" b="1" dirty="0"/>
              <a:t>Reader</a:t>
            </a:r>
            <a:r>
              <a:rPr lang="en-US" sz="900" dirty="0"/>
              <a:t> role.</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536146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more about tags at: https://docs.microsoft.com/en-us/azure/azure-resource-manager/resource-group-using-tags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90244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3162496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 9:32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769608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https://docs.microsoft.com/en-us/azure/governance/policy/overview</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53720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Use Policy to audit PCI compliance and remediate issue. Use the PCI Initiative. Also create a custom Initiative for tagging of critical data as DO NOT DELETE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443166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a:t>Tailwind Traders wants to manage resource tags and cost with Azure policy.</a:t>
            </a:r>
          </a:p>
          <a:p>
            <a:endParaRPr lang="en-US" sz="900"/>
          </a:p>
          <a:p>
            <a:pPr marL="457200" indent="-457200">
              <a:buFontTx/>
              <a:buChar char="-"/>
            </a:pPr>
            <a:r>
              <a:rPr lang="en-US" sz="900"/>
              <a:t>Assign pre-created policy from the Azure portal</a:t>
            </a:r>
          </a:p>
          <a:p>
            <a:pPr marL="457200" indent="-457200">
              <a:buFontTx/>
              <a:buChar char="-"/>
            </a:pPr>
            <a:r>
              <a:rPr lang="en-US"/>
              <a:t>Create and assign a custom policy with automation tools</a:t>
            </a:r>
          </a:p>
          <a:p>
            <a:pPr marL="457200" indent="-457200">
              <a:buFontTx/>
              <a:buChar char="-"/>
            </a:pPr>
            <a:r>
              <a:rPr lang="en-US"/>
              <a:t>Create and assign a policy initiative</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 9:32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318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panose="020B0502040204020203" pitchFamily="34" charset="0"/>
                <a:ea typeface="+mn-ea"/>
                <a:cs typeface="+mn-cs"/>
              </a:rPr>
              <a:t>Accelerate. Speed. Velocity. Businesses need to be agile. They need to quickly adopt to new business trends or else they are behind the game. What does everyone do? They start running…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82" kern="1200" dirty="0">
                <a:solidFill>
                  <a:schemeClr val="tx1"/>
                </a:solidFill>
                <a:effectLst/>
                <a:latin typeface="Segoe UI" panose="020B0502040204020203" pitchFamily="34" charset="0"/>
                <a:ea typeface="+mn-ea"/>
                <a:cs typeface="+mn-cs"/>
              </a:rPr>
              <a:t>With cloud technologies bursting everywhere, it’s quick and easy to deploy. In a matter of minutes, you can be up and running BUT it can be dangerous if you don’t have the right plan in place…Accelerating your business to achieve success is a must but often the need to accelerate causes lapses in controls to meet compliance and regulation standards. </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82" kern="1200" dirty="0">
              <a:solidFill>
                <a:schemeClr val="tx1"/>
              </a:solidFill>
              <a:effectLst/>
              <a:latin typeface="Segoe UI" panose="020B0502040204020203"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30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panose="020B0502040204020203" pitchFamily="34" charset="0"/>
                <a:ea typeface="+mn-ea"/>
                <a:cs typeface="+mn-cs"/>
              </a:rPr>
              <a:t>The </a:t>
            </a:r>
            <a:r>
              <a:rPr lang="en-US" sz="882" b="1" i="0" kern="1200" dirty="0">
                <a:solidFill>
                  <a:schemeClr val="tx1"/>
                </a:solidFill>
                <a:effectLst/>
                <a:latin typeface="Segoe UI" panose="020B0502040204020203" pitchFamily="34" charset="0"/>
                <a:ea typeface="+mn-ea"/>
                <a:cs typeface="+mn-cs"/>
              </a:rPr>
              <a:t>Payment Card Industry Data Security Standard</a:t>
            </a:r>
            <a:r>
              <a:rPr lang="en-US" sz="882" b="0" i="0" kern="1200" dirty="0">
                <a:solidFill>
                  <a:schemeClr val="tx1"/>
                </a:solidFill>
                <a:effectLst/>
                <a:latin typeface="Segoe UI" panose="020B0502040204020203" pitchFamily="34" charset="0"/>
                <a:ea typeface="+mn-ea"/>
                <a:cs typeface="+mn-cs"/>
              </a:rPr>
              <a:t> (</a:t>
            </a:r>
            <a:r>
              <a:rPr lang="en-US" sz="882" b="1" i="0" kern="1200" dirty="0">
                <a:solidFill>
                  <a:schemeClr val="tx1"/>
                </a:solidFill>
                <a:effectLst/>
                <a:latin typeface="Segoe UI" panose="020B0502040204020203" pitchFamily="34" charset="0"/>
                <a:ea typeface="+mn-ea"/>
                <a:cs typeface="+mn-cs"/>
              </a:rPr>
              <a:t>PCI DSS</a:t>
            </a:r>
            <a:r>
              <a:rPr lang="en-US" sz="882" b="0" i="0" kern="1200" dirty="0">
                <a:solidFill>
                  <a:schemeClr val="tx1"/>
                </a:solidFill>
                <a:effectLst/>
                <a:latin typeface="Segoe UI" panose="020B0502040204020203" pitchFamily="34" charset="0"/>
                <a:ea typeface="+mn-ea"/>
                <a:cs typeface="+mn-cs"/>
              </a:rPr>
              <a:t>) is an </a:t>
            </a:r>
            <a:r>
              <a:rPr lang="en-US" sz="882" b="0" i="0" u="none" strike="noStrike" kern="1200" dirty="0">
                <a:solidFill>
                  <a:schemeClr val="tx1"/>
                </a:solidFill>
                <a:effectLst/>
                <a:latin typeface="Segoe UI" panose="020B0502040204020203" pitchFamily="34" charset="0"/>
                <a:ea typeface="+mn-ea"/>
                <a:cs typeface="+mn-cs"/>
                <a:hlinkClick r:id="rId3" tooltip="Information security"/>
              </a:rPr>
              <a:t>information security</a:t>
            </a:r>
            <a:r>
              <a:rPr lang="en-US" sz="882" b="0" i="0" kern="1200" dirty="0">
                <a:solidFill>
                  <a:schemeClr val="tx1"/>
                </a:solidFill>
                <a:effectLst/>
                <a:latin typeface="Segoe UI" panose="020B0502040204020203" pitchFamily="34" charset="0"/>
                <a:ea typeface="+mn-ea"/>
                <a:cs typeface="+mn-cs"/>
              </a:rPr>
              <a:t> standard for organizations that handle branded </a:t>
            </a:r>
            <a:r>
              <a:rPr lang="en-US" sz="882" b="0" i="0" u="none" strike="noStrike" kern="1200" dirty="0">
                <a:solidFill>
                  <a:schemeClr val="tx1"/>
                </a:solidFill>
                <a:effectLst/>
                <a:latin typeface="Segoe UI" panose="020B0502040204020203" pitchFamily="34" charset="0"/>
                <a:ea typeface="+mn-ea"/>
                <a:cs typeface="+mn-cs"/>
                <a:hlinkClick r:id="rId4" tooltip="Credit card"/>
              </a:rPr>
              <a:t>credit cards</a:t>
            </a:r>
            <a:r>
              <a:rPr lang="en-US" sz="882" b="0" i="0" kern="1200" dirty="0">
                <a:solidFill>
                  <a:schemeClr val="tx1"/>
                </a:solidFill>
                <a:effectLst/>
                <a:latin typeface="Segoe UI" panose="020B0502040204020203" pitchFamily="34" charset="0"/>
                <a:ea typeface="+mn-ea"/>
                <a:cs typeface="+mn-cs"/>
              </a:rPr>
              <a:t> from the major </a:t>
            </a:r>
            <a:r>
              <a:rPr lang="en-US" sz="882" b="0" i="0" u="none" strike="noStrike" kern="1200" dirty="0">
                <a:solidFill>
                  <a:schemeClr val="tx1"/>
                </a:solidFill>
                <a:effectLst/>
                <a:latin typeface="Segoe UI" panose="020B0502040204020203" pitchFamily="34" charset="0"/>
                <a:ea typeface="+mn-ea"/>
                <a:cs typeface="+mn-cs"/>
                <a:hlinkClick r:id="rId5" tooltip="Card scheme"/>
              </a:rPr>
              <a:t>card schemes</a:t>
            </a:r>
            <a:r>
              <a:rPr lang="en-US" sz="882" b="0" i="0" kern="1200" dirty="0">
                <a:solidFill>
                  <a:schemeClr val="tx1"/>
                </a:solidFill>
                <a:effectLst/>
                <a:latin typeface="Segoe UI" panose="020B0502040204020203" pitchFamily="34" charset="0"/>
                <a:ea typeface="+mn-ea"/>
                <a:cs typeface="+mn-cs"/>
              </a:rPr>
              <a:t>.</a:t>
            </a:r>
          </a:p>
          <a:p>
            <a:r>
              <a:rPr lang="en-US" sz="882" b="0" i="0" kern="1200" dirty="0">
                <a:solidFill>
                  <a:schemeClr val="tx1"/>
                </a:solidFill>
                <a:effectLst/>
                <a:latin typeface="Segoe UI" panose="020B0502040204020203" pitchFamily="34" charset="0"/>
                <a:ea typeface="+mn-ea"/>
                <a:cs typeface="+mn-cs"/>
              </a:rPr>
              <a:t>The PCI Standard is mandated by the card brands but administered by the </a:t>
            </a:r>
            <a:r>
              <a:rPr lang="en-US" sz="882" b="0" i="0" u="none" strike="noStrike" kern="1200" dirty="0">
                <a:solidFill>
                  <a:schemeClr val="tx1"/>
                </a:solidFill>
                <a:effectLst/>
                <a:latin typeface="Segoe UI" panose="020B0502040204020203" pitchFamily="34" charset="0"/>
                <a:ea typeface="+mn-ea"/>
                <a:cs typeface="+mn-cs"/>
                <a:hlinkClick r:id="rId6" tooltip="Payment Card Industry Security Standards Council"/>
              </a:rPr>
              <a:t>Payment Card Industry Security Standards Council</a:t>
            </a:r>
            <a:r>
              <a:rPr lang="en-US" sz="882" b="0" i="0" kern="1200" dirty="0">
                <a:solidFill>
                  <a:schemeClr val="tx1"/>
                </a:solidFill>
                <a:effectLst/>
                <a:latin typeface="Segoe UI" panose="020B0502040204020203" pitchFamily="34" charset="0"/>
                <a:ea typeface="+mn-ea"/>
                <a:cs typeface="+mn-cs"/>
              </a:rPr>
              <a:t>. The standard was created to increase controls around cardholder data to reduce </a:t>
            </a:r>
            <a:r>
              <a:rPr lang="en-US" sz="882" b="0" i="0" u="none" strike="noStrike" kern="1200" dirty="0">
                <a:solidFill>
                  <a:schemeClr val="tx1"/>
                </a:solidFill>
                <a:effectLst/>
                <a:latin typeface="Segoe UI" panose="020B0502040204020203" pitchFamily="34" charset="0"/>
                <a:ea typeface="+mn-ea"/>
                <a:cs typeface="+mn-cs"/>
                <a:hlinkClick r:id="rId7" tooltip="Credit card fraud"/>
              </a:rPr>
              <a:t>credit card fraud</a:t>
            </a:r>
            <a:r>
              <a:rPr lang="en-US" sz="882" b="0" i="0" kern="1200" dirty="0">
                <a:solidFill>
                  <a:schemeClr val="tx1"/>
                </a:solidFill>
                <a:effectLst/>
                <a:latin typeface="Segoe UI" panose="020B0502040204020203" pitchFamily="34" charset="0"/>
                <a:ea typeface="+mn-ea"/>
                <a:cs typeface="+mn-cs"/>
              </a:rPr>
              <a:t>. Validation of compliance is performed annually or quarterly,</a:t>
            </a:r>
            <a:r>
              <a:rPr lang="en-US" sz="882" b="0" i="0" u="none" strike="noStrike" kern="1200" baseline="30000" dirty="0">
                <a:solidFill>
                  <a:schemeClr val="tx1"/>
                </a:solidFill>
                <a:effectLst/>
                <a:latin typeface="Segoe UI" panose="020B0502040204020203" pitchFamily="34" charset="0"/>
                <a:ea typeface="+mn-ea"/>
                <a:cs typeface="+mn-cs"/>
                <a:hlinkClick r:id="rId8"/>
              </a:rPr>
              <a:t>[1]</a:t>
            </a:r>
            <a:r>
              <a:rPr lang="en-US" sz="882" b="0" i="0" kern="1200" dirty="0">
                <a:solidFill>
                  <a:schemeClr val="tx1"/>
                </a:solidFill>
                <a:effectLst/>
                <a:latin typeface="Segoe UI" panose="020B0502040204020203" pitchFamily="34" charset="0"/>
                <a:ea typeface="+mn-ea"/>
                <a:cs typeface="+mn-cs"/>
              </a:rPr>
              <a:t> either by an external </a:t>
            </a:r>
            <a:r>
              <a:rPr lang="en-US" sz="882" b="0" i="0" u="none" strike="noStrike" kern="1200" dirty="0">
                <a:solidFill>
                  <a:schemeClr val="tx1"/>
                </a:solidFill>
                <a:effectLst/>
                <a:latin typeface="Segoe UI" panose="020B0502040204020203" pitchFamily="34" charset="0"/>
                <a:ea typeface="+mn-ea"/>
                <a:cs typeface="+mn-cs"/>
                <a:hlinkClick r:id="rId9" tooltip="Qualified Security Assessor"/>
              </a:rPr>
              <a:t>Qualified Security Assessor</a:t>
            </a:r>
            <a:r>
              <a:rPr lang="en-US" sz="882" b="0" i="0" kern="1200" dirty="0">
                <a:solidFill>
                  <a:schemeClr val="tx1"/>
                </a:solidFill>
                <a:effectLst/>
                <a:latin typeface="Segoe UI" panose="020B0502040204020203" pitchFamily="34" charset="0"/>
                <a:ea typeface="+mn-ea"/>
                <a:cs typeface="+mn-cs"/>
              </a:rPr>
              <a:t> (QSA) or by a firm specific </a:t>
            </a:r>
            <a:r>
              <a:rPr lang="en-US" sz="882" b="0" i="0" u="none" strike="noStrike" kern="1200" dirty="0">
                <a:solidFill>
                  <a:schemeClr val="tx1"/>
                </a:solidFill>
                <a:effectLst/>
                <a:latin typeface="Segoe UI" panose="020B0502040204020203" pitchFamily="34" charset="0"/>
                <a:ea typeface="+mn-ea"/>
                <a:cs typeface="+mn-cs"/>
                <a:hlinkClick r:id="rId10" tooltip="Internal Security Assessor (ISA)"/>
              </a:rPr>
              <a:t>Internal Security Assessor (ISA)</a:t>
            </a:r>
            <a:r>
              <a:rPr lang="en-US" sz="882" b="0" i="0" kern="1200" dirty="0">
                <a:solidFill>
                  <a:schemeClr val="tx1"/>
                </a:solidFill>
                <a:effectLst/>
                <a:latin typeface="Segoe UI" panose="020B0502040204020203" pitchFamily="34" charset="0"/>
                <a:ea typeface="+mn-ea"/>
                <a:cs typeface="+mn-cs"/>
              </a:rPr>
              <a:t> that creates a Report on Compliance for organizations handling large volumes of transactions, or by Self-Assessment Questionnaire (SAQ) for companies handling smaller volumes. (Source – Wikipedia)</a:t>
            </a:r>
          </a:p>
          <a:p>
            <a:endParaRPr lang="en-US" sz="882" b="0" i="0" kern="1200" dirty="0">
              <a:solidFill>
                <a:schemeClr val="tx1"/>
              </a:solidFill>
              <a:effectLst/>
              <a:latin typeface="Segoe UI" panose="020B0502040204020203" pitchFamily="34" charset="0"/>
              <a:ea typeface="+mn-ea"/>
              <a:cs typeface="+mn-cs"/>
            </a:endParaRPr>
          </a:p>
          <a:p>
            <a:r>
              <a:rPr lang="en-US" dirty="0">
                <a:hlinkClick r:id="rId11"/>
              </a:rPr>
              <a:t>https://en.wikipedia.org/wiki/Payment_Card_Industry_Data_Security_Standard</a:t>
            </a:r>
            <a:endParaRPr lang="en-US" sz="882" b="0" i="0" kern="1200" dirty="0">
              <a:solidFill>
                <a:schemeClr val="tx1"/>
              </a:solidFill>
              <a:effectLst/>
              <a:latin typeface="Segoe UI" panose="020B0502040204020203"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9155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 9:33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604216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222923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 9:33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19227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Blueprint technology- talk about </a:t>
            </a:r>
            <a:r>
              <a:rPr lang="en-US" err="1"/>
              <a:t>builtin</a:t>
            </a:r>
            <a:r>
              <a:rPr lang="en-US"/>
              <a:t> blueprint</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1699025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F2BED5-EE31-4B0B-8530-7670E2BDCB9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759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419715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40555099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solidFill>
                  <a:srgbClr val="000000"/>
                </a:solidFill>
                <a:latin typeface="Segoe UI Semibold" panose="020B0702040204020203" pitchFamily="34" charset="0"/>
              </a:rPr>
              <a:t>Today you learned how Tailwind Traders solved the following governance challenges. You saw that they used guardrails. Guardrails to give them speed &amp; control over their environment. </a:t>
            </a:r>
            <a:endParaRPr lang="en-US" sz="882" kern="1200" dirty="0">
              <a:solidFill>
                <a:schemeClr val="tx1"/>
              </a:solidFill>
              <a:effectLst/>
              <a:latin typeface="Segoe UI" panose="020B0502040204020203"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D18B56EA-E28F-4F92-9F16-7A6F2501B303}"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460585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Using the guardrails TT got governance. The checks and balances. Measurements and controls needed to stay compliant in their business yet still enabling the business and developers to operate without roadblocks</a:t>
            </a:r>
          </a:p>
          <a:p>
            <a:pPr lvl="0"/>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2162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Governance Is about applying internal controls and measurements. The policies within your organization serve as the early warning system to detect potential problems. The Governance controls are disciplines that help the company mitigate risks and create guardrails. There 5 disciplines when we think about cloud governance which are: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panose="020B0502040204020203" pitchFamily="34" charset="0"/>
                <a:ea typeface="+mn-ea"/>
                <a:cs typeface="+mn-cs"/>
              </a:rPr>
              <a:t>Cost Management</a:t>
            </a:r>
          </a:p>
          <a:p>
            <a:pPr lvl="0"/>
            <a:r>
              <a:rPr lang="en-US" sz="882" kern="1200">
                <a:solidFill>
                  <a:schemeClr val="tx1"/>
                </a:solidFill>
                <a:effectLst/>
                <a:latin typeface="Segoe UI" panose="020B0502040204020203" pitchFamily="34" charset="0"/>
                <a:ea typeface="+mn-ea"/>
                <a:cs typeface="+mn-cs"/>
              </a:rPr>
              <a:t>Security Baseline</a:t>
            </a:r>
          </a:p>
          <a:p>
            <a:pPr lvl="0"/>
            <a:r>
              <a:rPr lang="en-US" sz="882" kern="1200">
                <a:solidFill>
                  <a:schemeClr val="tx1"/>
                </a:solidFill>
                <a:effectLst/>
                <a:latin typeface="Segoe UI" panose="020B0502040204020203" pitchFamily="34" charset="0"/>
                <a:ea typeface="+mn-ea"/>
                <a:cs typeface="+mn-cs"/>
              </a:rPr>
              <a:t>Resource Consistency</a:t>
            </a:r>
          </a:p>
          <a:p>
            <a:pPr lvl="0"/>
            <a:r>
              <a:rPr lang="en-US" sz="882" kern="1200">
                <a:solidFill>
                  <a:schemeClr val="tx1"/>
                </a:solidFill>
                <a:effectLst/>
                <a:latin typeface="Segoe UI" panose="020B0502040204020203" pitchFamily="34" charset="0"/>
                <a:ea typeface="+mn-ea"/>
                <a:cs typeface="+mn-cs"/>
              </a:rPr>
              <a:t>Identity Baseline</a:t>
            </a:r>
          </a:p>
          <a:p>
            <a:pPr lvl="0"/>
            <a:r>
              <a:rPr lang="en-US" sz="882" kern="1200">
                <a:solidFill>
                  <a:schemeClr val="tx1"/>
                </a:solidFill>
                <a:effectLst/>
                <a:latin typeface="Segoe UI" panose="020B0502040204020203" pitchFamily="34" charset="0"/>
                <a:ea typeface="+mn-ea"/>
                <a:cs typeface="+mn-cs"/>
              </a:rPr>
              <a:t>Deployment Acceleration</a:t>
            </a: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6468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80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652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 9:25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824304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2/14/20 9:32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765077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37565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panose="020B0502040204020203" pitchFamily="34" charset="0"/>
                <a:ea typeface="+mn-ea"/>
                <a:cs typeface="+mn-cs"/>
              </a:rPr>
              <a:t>TT is concerned that deployments are occurring in an ad hoc manner that is primarily driven by whatever whims an operator has at deployment time. Some deployments violate the organization's compliance obligations, such as being deployed in an unencrypted manner without DR protection. After brining their existing IaaS VM fleet under control (MCO-10) TT wants to ensure that current and future deployments are compliant with policy and organizational requirements.</a:t>
            </a:r>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2/14/20 9:25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444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9754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223397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971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a:t>Square photo layout</a:t>
            </a:r>
          </a:p>
        </p:txBody>
      </p:sp>
      <p:sp>
        <p:nvSpPr>
          <p:cNvPr id="6"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904620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2C946CA4-1BD3-8B4B-A389-DD7D8870B203}"/>
              </a:ext>
            </a:extLst>
          </p:cNvPr>
          <p:cNvSpPr>
            <a:spLocks noGrp="1"/>
          </p:cNvSpPr>
          <p:nvPr>
            <p:ph type="body" sz="quarter" idx="11" hasCustomPrompt="1"/>
          </p:nvPr>
        </p:nvSpPr>
        <p:spPr>
          <a:xfrm>
            <a:off x="0" y="2740734"/>
            <a:ext cx="12192000" cy="951701"/>
          </a:xfrm>
        </p:spPr>
        <p:txBody>
          <a:bodyPr>
            <a:noAutofit/>
          </a:bodyPr>
          <a:lstStyle>
            <a:lvl1pPr marL="0" indent="0" algn="ctr">
              <a:buNone/>
              <a:defRPr sz="5998" b="1" i="0" spc="0">
                <a:solidFill>
                  <a:schemeClr val="bg1"/>
                </a:solidFill>
                <a:latin typeface="Segoe UI Semibold" panose="020B0502040204020203" pitchFamily="34" charset="0"/>
                <a:cs typeface="Segoe UI Semibold"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US"/>
              <a:t>Section title goes here</a:t>
            </a:r>
          </a:p>
        </p:txBody>
      </p:sp>
      <p:sp>
        <p:nvSpPr>
          <p:cNvPr id="4" name="Text Placeholder 3">
            <a:extLst>
              <a:ext uri="{FF2B5EF4-FFF2-40B4-BE49-F238E27FC236}">
                <a16:creationId xmlns:a16="http://schemas.microsoft.com/office/drawing/2014/main" id="{8D24B31F-2B5E-7841-A03C-CBF7A4256763}"/>
              </a:ext>
            </a:extLst>
          </p:cNvPr>
          <p:cNvSpPr>
            <a:spLocks noGrp="1"/>
          </p:cNvSpPr>
          <p:nvPr>
            <p:ph type="body" sz="quarter" idx="12" hasCustomPrompt="1"/>
          </p:nvPr>
        </p:nvSpPr>
        <p:spPr>
          <a:xfrm>
            <a:off x="0" y="3692435"/>
            <a:ext cx="12192000" cy="391886"/>
          </a:xfrm>
        </p:spPr>
        <p:txBody>
          <a:bodyPr>
            <a:noAutofit/>
          </a:bodyPr>
          <a:lstStyle>
            <a:lvl1pPr marL="0" indent="0" algn="ctr">
              <a:buNone/>
              <a:defRPr sz="2000" b="1" i="0" spc="0">
                <a:solidFill>
                  <a:schemeClr val="bg1"/>
                </a:solidFill>
                <a:latin typeface="Segoe UI Semibold" panose="020B0502040204020203" pitchFamily="34" charset="0"/>
                <a:cs typeface="Segoe UI Semibold" panose="020B0502040204020203" pitchFamily="34" charset="0"/>
              </a:defRPr>
            </a:lvl1pPr>
            <a:lvl2pPr marL="457112" indent="0">
              <a:buNone/>
              <a:defRPr/>
            </a:lvl2pPr>
            <a:lvl3pPr marL="914225" indent="0">
              <a:buNone/>
              <a:defRPr/>
            </a:lvl3pPr>
            <a:lvl4pPr marL="1371337" indent="0">
              <a:buNone/>
              <a:defRPr/>
            </a:lvl4pPr>
            <a:lvl5pPr marL="1828449" indent="0">
              <a:buNone/>
              <a:defRPr/>
            </a:lvl5pPr>
          </a:lstStyle>
          <a:p>
            <a:pPr lvl="0"/>
            <a:r>
              <a:rPr lang="en-US"/>
              <a:t>Description goes here</a:t>
            </a:r>
          </a:p>
        </p:txBody>
      </p:sp>
      <p:pic>
        <p:nvPicPr>
          <p:cNvPr id="5" name="Picture 4">
            <a:extLst>
              <a:ext uri="{FF2B5EF4-FFF2-40B4-BE49-F238E27FC236}">
                <a16:creationId xmlns:a16="http://schemas.microsoft.com/office/drawing/2014/main" id="{7819FAAA-BAFF-A047-8189-8B4C63F4B2C2}"/>
              </a:ext>
            </a:extLst>
          </p:cNvPr>
          <p:cNvPicPr>
            <a:picLocks noChangeAspect="1"/>
          </p:cNvPicPr>
          <p:nvPr userDrawn="1"/>
        </p:nvPicPr>
        <p:blipFill>
          <a:blip r:embed="rId2"/>
          <a:stretch>
            <a:fillRect/>
          </a:stretch>
        </p:blipFill>
        <p:spPr>
          <a:xfrm>
            <a:off x="10586430" y="6346521"/>
            <a:ext cx="1511226" cy="499209"/>
          </a:xfrm>
          <a:prstGeom prst="rect">
            <a:avLst/>
          </a:prstGeom>
        </p:spPr>
      </p:pic>
    </p:spTree>
    <p:extLst>
      <p:ext uri="{BB962C8B-B14F-4D97-AF65-F5344CB8AC3E}">
        <p14:creationId xmlns:p14="http://schemas.microsoft.com/office/powerpoint/2010/main" val="1647664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187575" y="1911962"/>
            <a:ext cx="9419208" cy="430887"/>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1" y="170841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0841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173694" y="2964357"/>
            <a:ext cx="9419208" cy="430887"/>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3882" y="276080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3882" y="276080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173694" y="4016752"/>
            <a:ext cx="9419208" cy="430887"/>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3882" y="3813204"/>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3882" y="3813204"/>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173694" y="5069147"/>
            <a:ext cx="9419208" cy="430887"/>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3882" y="4865599"/>
            <a:ext cx="1971675" cy="84139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3882" y="4865599"/>
            <a:ext cx="1846054" cy="841391"/>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28636" y="1668572"/>
            <a:ext cx="914400" cy="914400"/>
          </a:xfrm>
        </p:spPr>
        <p:txBody>
          <a:bodyPr anchor="ctr">
            <a:noAutofit/>
          </a:bodyPr>
          <a:lstStyle>
            <a:lvl1pPr marL="0" indent="0" algn="ctr">
              <a:buNone/>
              <a:defRPr sz="105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14755" y="2722600"/>
            <a:ext cx="914400" cy="914400"/>
          </a:xfrm>
        </p:spPr>
        <p:txBody>
          <a:bodyPr anchor="ctr">
            <a:noAutofit/>
          </a:bodyPr>
          <a:lstStyle>
            <a:lvl1pPr marL="0" indent="0" algn="ctr">
              <a:buNone/>
              <a:defRPr sz="105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14755" y="3774995"/>
            <a:ext cx="914400" cy="914400"/>
          </a:xfrm>
        </p:spPr>
        <p:txBody>
          <a:bodyPr anchor="ctr">
            <a:noAutofit/>
          </a:bodyPr>
          <a:lstStyle>
            <a:lvl1pPr marL="0" indent="0" algn="ctr">
              <a:buNone/>
              <a:defRPr sz="105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28636" y="4827390"/>
            <a:ext cx="914400" cy="914400"/>
          </a:xfrm>
        </p:spPr>
        <p:txBody>
          <a:bodyPr anchor="ctr">
            <a:noAutofit/>
          </a:bodyPr>
          <a:lstStyle>
            <a:lvl1pPr marL="0" indent="0" algn="ctr">
              <a:buNone/>
              <a:defRPr sz="1050"/>
            </a:lvl1pPr>
          </a:lstStyle>
          <a:p>
            <a:pPr lvl="0"/>
            <a:r>
              <a:rPr lang="en-US"/>
              <a:t>content</a:t>
            </a:r>
          </a:p>
        </p:txBody>
      </p:sp>
    </p:spTree>
    <p:extLst>
      <p:ext uri="{BB962C8B-B14F-4D97-AF65-F5344CB8AC3E}">
        <p14:creationId xmlns:p14="http://schemas.microsoft.com/office/powerpoint/2010/main" val="42458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4" grpId="1" animBg="1"/>
      <p:bldP spid="14" grpId="2" animBg="1"/>
      <p:bldP spid="15" grpId="0" animBg="1"/>
      <p:bldP spid="15" grpId="1" animBg="1"/>
      <p:bldP spid="15" grpId="2"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0" grpId="1" animBg="1"/>
      <p:bldP spid="30" grpId="2" animBg="1"/>
      <p:bldP spid="31" grpId="0" animBg="1"/>
      <p:bldP spid="31" grpId="1" animBg="1"/>
      <p:bldP spid="31" grpId="2"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4" grpId="1" animBg="1"/>
      <p:bldP spid="34" grpId="2" animBg="1"/>
      <p:bldP spid="35" grpId="0" animBg="1"/>
      <p:bldP spid="35" grpId="1" animBg="1"/>
      <p:bldP spid="35" grpId="2"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8" grpId="1" animBg="1"/>
      <p:bldP spid="38" grpId="2" animBg="1"/>
      <p:bldP spid="39" grpId="0" animBg="1"/>
      <p:bldP spid="39" grpId="1" animBg="1"/>
      <p:bldP spid="39" grpId="2"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5" name="Text Placeholder 3">
            <a:extLst>
              <a:ext uri="{FF2B5EF4-FFF2-40B4-BE49-F238E27FC236}">
                <a16:creationId xmlns:a16="http://schemas.microsoft.com/office/drawing/2014/main" id="{16A966EA-4730-614B-96EC-028B86BA3CD8}"/>
              </a:ext>
            </a:extLst>
          </p:cNvPr>
          <p:cNvSpPr>
            <a:spLocks noGrp="1"/>
          </p:cNvSpPr>
          <p:nvPr>
            <p:ph type="body" sz="quarter" idx="10"/>
          </p:nvPr>
        </p:nvSpPr>
        <p:spPr>
          <a:xfrm>
            <a:off x="584200" y="1779318"/>
            <a:ext cx="11018520" cy="1612749"/>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875925"/>
      </p:ext>
    </p:extLst>
  </p:cSld>
  <p:clrMapOvr>
    <a:masterClrMapping/>
  </p:clrMapOvr>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slide">
    <p:bg>
      <p:bgRef idx="1001">
        <a:schemeClr val="bg1"/>
      </p:bgRef>
    </p:bg>
    <p:spTree>
      <p:nvGrpSpPr>
        <p:cNvPr id="1" name=""/>
        <p:cNvGrpSpPr/>
        <p:nvPr/>
      </p:nvGrpSpPr>
      <p:grpSpPr>
        <a:xfrm>
          <a:off x="0" y="0"/>
          <a:ext cx="0" cy="0"/>
          <a:chOff x="0" y="0"/>
          <a:chExt cx="0" cy="0"/>
        </a:xfrm>
      </p:grpSpPr>
      <p:pic>
        <p:nvPicPr>
          <p:cNvPr id="7" name="Picture 6" descr="Microsoft Ignite The Tour graphic">
            <a:extLst>
              <a:ext uri="{FF2B5EF4-FFF2-40B4-BE49-F238E27FC236}">
                <a16:creationId xmlns:a16="http://schemas.microsoft.com/office/drawing/2014/main" id="{BDA19F52-F45D-499E-8B0F-24F4B6A6DB8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45970" y="0"/>
            <a:ext cx="9046030" cy="68580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3181391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0654872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56521728"/>
      </p:ext>
    </p:extLst>
  </p:cSld>
  <p:clrMapOvr>
    <a:masterClrMapping/>
  </p:clrMapOvr>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10"/>
          </p:nvPr>
        </p:nvSpPr>
        <p:spPr/>
        <p:txBody>
          <a:bodyPr/>
          <a:lstStyle/>
          <a:p>
            <a:fld id="{766927D6-957D-304E-8ACA-BA097D12957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pic>
        <p:nvPicPr>
          <p:cNvPr id="7" name="Content Placeholder 4" descr="A close up of a logo&#10;&#10;Description automatically generated">
            <a:extLst>
              <a:ext uri="{FF2B5EF4-FFF2-40B4-BE49-F238E27FC236}">
                <a16:creationId xmlns:a16="http://schemas.microsoft.com/office/drawing/2014/main" id="{4BBC7289-6D1D-BA41-A825-0CAC785C8D03}"/>
              </a:ext>
            </a:extLst>
          </p:cNvPr>
          <p:cNvPicPr>
            <a:picLocks noChangeAspect="1"/>
          </p:cNvPicPr>
          <p:nvPr userDrawn="1"/>
        </p:nvPicPr>
        <p:blipFill>
          <a:blip r:embed="rId2"/>
          <a:stretch>
            <a:fillRect/>
          </a:stretch>
        </p:blipFill>
        <p:spPr>
          <a:xfrm>
            <a:off x="10064027" y="6176963"/>
            <a:ext cx="2233990" cy="754844"/>
          </a:xfrm>
          <a:prstGeom prst="rect">
            <a:avLst/>
          </a:prstGeom>
        </p:spPr>
      </p:pic>
    </p:spTree>
    <p:extLst>
      <p:ext uri="{BB962C8B-B14F-4D97-AF65-F5344CB8AC3E}">
        <p14:creationId xmlns:p14="http://schemas.microsoft.com/office/powerpoint/2010/main" val="310536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66927D6-957D-304E-8ACA-BA097D129572}" type="datetimeFigureOut">
              <a:rPr lang="en-US" smtClean="0"/>
              <a:t>2/14/20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1009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5" name="Date Placeholder 4"/>
          <p:cNvSpPr>
            <a:spLocks noGrp="1"/>
          </p:cNvSpPr>
          <p:nvPr>
            <p:ph type="dt" sz="half" idx="10"/>
          </p:nvPr>
        </p:nvSpPr>
        <p:spPr/>
        <p:txBody>
          <a:bodyPr/>
          <a:lstStyle/>
          <a:p>
            <a:fld id="{766927D6-957D-304E-8ACA-BA097D12957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884264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7" name="Date Placeholder 6"/>
          <p:cNvSpPr>
            <a:spLocks noGrp="1"/>
          </p:cNvSpPr>
          <p:nvPr>
            <p:ph type="dt" sz="half" idx="10"/>
          </p:nvPr>
        </p:nvSpPr>
        <p:spPr/>
        <p:txBody>
          <a:bodyPr/>
          <a:lstStyle/>
          <a:p>
            <a:fld id="{766927D6-957D-304E-8ACA-BA097D129572}" type="datetimeFigureOut">
              <a:rPr lang="en-US" smtClean="0"/>
              <a:t>2/14/20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339135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66927D6-957D-304E-8ACA-BA097D129572}" type="datetimeFigureOut">
              <a:rPr lang="en-US" smtClean="0"/>
              <a:t>2/14/20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5750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927D6-957D-304E-8ACA-BA097D129572}" type="datetimeFigureOut">
              <a:rPr lang="en-US" smtClean="0"/>
              <a:t>2/14/20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405267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4220509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66927D6-957D-304E-8ACA-BA097D129572}" type="datetimeFigureOut">
              <a:rPr lang="en-US" smtClean="0"/>
              <a:t>2/14/20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114691-F8AB-0241-88DA-785A25419BFB}" type="slidenum">
              <a:rPr lang="en-US" smtClean="0"/>
              <a:t>‹#›</a:t>
            </a:fld>
            <a:endParaRPr lang="en-US"/>
          </a:p>
        </p:txBody>
      </p:sp>
    </p:spTree>
    <p:extLst>
      <p:ext uri="{BB962C8B-B14F-4D97-AF65-F5344CB8AC3E}">
        <p14:creationId xmlns:p14="http://schemas.microsoft.com/office/powerpoint/2010/main" val="1380503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Quarter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927D6-957D-304E-8ACA-BA097D129572}" type="datetimeFigureOut">
              <a:rPr lang="en-US" smtClean="0"/>
              <a:t>2/14/20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114691-F8AB-0241-88DA-785A25419BFB}" type="slidenum">
              <a:rPr lang="en-US" smtClean="0"/>
              <a:t>‹#›</a:t>
            </a:fld>
            <a:endParaRPr lang="en-US"/>
          </a:p>
        </p:txBody>
      </p:sp>
    </p:spTree>
    <p:extLst>
      <p:ext uri="{BB962C8B-B14F-4D97-AF65-F5344CB8AC3E}">
        <p14:creationId xmlns:p14="http://schemas.microsoft.com/office/powerpoint/2010/main" val="354189868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 id="2147483705"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image" Target="../media/image20.emf"/></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16.xml"/><Relationship Id="rId5" Type="http://schemas.microsoft.com/office/2018/10/relationships/comments" Target="../comments/modernComment30.xml"/><Relationship Id="rId4" Type="http://schemas.openxmlformats.org/officeDocument/2006/relationships/hyperlink" Target="https://github.com/Azure/azure-policy/"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25.emf"/><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8.sv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hyperlink" Target="https://creativecommons.org/licenses/by-nc-nd/3.0/" TargetMode="External"/><Relationship Id="rId4" Type="http://schemas.openxmlformats.org/officeDocument/2006/relationships/hyperlink" Target="https://vimeo.com/223981928"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emf"/><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png"/><Relationship Id="rId9"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www.publicdomainpictures.net/view-image.php?image=72557&amp;picture=scales-of-justice-logo"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FF02ACB7-ADB0-0243-A286-FCCF169895FB}"/>
              </a:ext>
            </a:extLst>
          </p:cNvPr>
          <p:cNvPicPr>
            <a:picLocks noChangeAspect="1"/>
          </p:cNvPicPr>
          <p:nvPr/>
        </p:nvPicPr>
        <p:blipFill>
          <a:blip r:embed="rId3"/>
          <a:stretch>
            <a:fillRect/>
          </a:stretch>
        </p:blipFill>
        <p:spPr>
          <a:xfrm>
            <a:off x="4762" y="0"/>
            <a:ext cx="12182475" cy="6858000"/>
          </a:xfrm>
          <a:prstGeom prst="rect">
            <a:avLst/>
          </a:prstGeom>
        </p:spPr>
      </p:pic>
      <p:sp>
        <p:nvSpPr>
          <p:cNvPr id="2" name="Title 1">
            <a:extLst>
              <a:ext uri="{FF2B5EF4-FFF2-40B4-BE49-F238E27FC236}">
                <a16:creationId xmlns:a16="http://schemas.microsoft.com/office/drawing/2014/main" id="{818F06F4-CACF-A44D-A083-5AE9783A19B0}"/>
              </a:ext>
            </a:extLst>
          </p:cNvPr>
          <p:cNvSpPr>
            <a:spLocks noGrp="1"/>
          </p:cNvSpPr>
          <p:nvPr>
            <p:ph type="ctrTitle"/>
          </p:nvPr>
        </p:nvSpPr>
        <p:spPr>
          <a:xfrm>
            <a:off x="1524000" y="3428999"/>
            <a:ext cx="9144000" cy="1515534"/>
          </a:xfrm>
        </p:spPr>
        <p:txBody>
          <a:bodyPr>
            <a:normAutofit fontScale="90000"/>
          </a:bodyPr>
          <a:lstStyle/>
          <a:p>
            <a:r>
              <a:rPr lang="en-US" dirty="0"/>
              <a:t>Azure Governance and Management</a:t>
            </a:r>
          </a:p>
        </p:txBody>
      </p:sp>
      <p:sp>
        <p:nvSpPr>
          <p:cNvPr id="3" name="Subtitle 2">
            <a:extLst>
              <a:ext uri="{FF2B5EF4-FFF2-40B4-BE49-F238E27FC236}">
                <a16:creationId xmlns:a16="http://schemas.microsoft.com/office/drawing/2014/main" id="{8C9CDF67-DB8E-D142-9791-876662EF56EC}"/>
              </a:ext>
            </a:extLst>
          </p:cNvPr>
          <p:cNvSpPr>
            <a:spLocks noGrp="1"/>
          </p:cNvSpPr>
          <p:nvPr>
            <p:ph type="subTitle" idx="1"/>
          </p:nvPr>
        </p:nvSpPr>
        <p:spPr>
          <a:xfrm>
            <a:off x="1524000" y="5220677"/>
            <a:ext cx="9144000" cy="680589"/>
          </a:xfrm>
        </p:spPr>
        <p:txBody>
          <a:bodyPr/>
          <a:lstStyle/>
          <a:p>
            <a:r>
              <a:rPr lang="en-US" dirty="0"/>
              <a:t>Alistair Pugin / Warren du Toit</a:t>
            </a:r>
          </a:p>
        </p:txBody>
      </p:sp>
      <p:pic>
        <p:nvPicPr>
          <p:cNvPr id="5" name="Picture 4">
            <a:extLst>
              <a:ext uri="{FF2B5EF4-FFF2-40B4-BE49-F238E27FC236}">
                <a16:creationId xmlns:a16="http://schemas.microsoft.com/office/drawing/2014/main" id="{33534379-F695-7F4C-A1BD-46C8979FF484}"/>
              </a:ext>
            </a:extLst>
          </p:cNvPr>
          <p:cNvPicPr>
            <a:picLocks noChangeAspect="1"/>
          </p:cNvPicPr>
          <p:nvPr/>
        </p:nvPicPr>
        <p:blipFill>
          <a:blip r:embed="rId4"/>
          <a:stretch>
            <a:fillRect/>
          </a:stretch>
        </p:blipFill>
        <p:spPr>
          <a:xfrm>
            <a:off x="0" y="-473211"/>
            <a:ext cx="12192000" cy="4119563"/>
          </a:xfrm>
          <a:prstGeom prst="rect">
            <a:avLst/>
          </a:prstGeom>
        </p:spPr>
      </p:pic>
    </p:spTree>
    <p:extLst>
      <p:ext uri="{BB962C8B-B14F-4D97-AF65-F5344CB8AC3E}">
        <p14:creationId xmlns:p14="http://schemas.microsoft.com/office/powerpoint/2010/main" val="177097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39B7377A-40B2-9947-8CDE-782C0F8B115E}"/>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Azure Resource Graph</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7387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Resource Graph </a:t>
            </a:r>
          </a:p>
        </p:txBody>
      </p:sp>
      <p:grpSp>
        <p:nvGrpSpPr>
          <p:cNvPr id="92" name="Group 91">
            <a:extLst>
              <a:ext uri="{FF2B5EF4-FFF2-40B4-BE49-F238E27FC236}">
                <a16:creationId xmlns:a16="http://schemas.microsoft.com/office/drawing/2014/main" id="{C12357A8-48C7-4BDE-A4CF-367AB49E584B}"/>
              </a:ext>
              <a:ext uri="{C183D7F6-B498-43B3-948B-1728B52AA6E4}">
                <adec:decorative xmlns:adec="http://schemas.microsoft.com/office/drawing/2017/decorative" val="1"/>
              </a:ext>
            </a:extLst>
          </p:cNvPr>
          <p:cNvGrpSpPr/>
          <p:nvPr/>
        </p:nvGrpSpPr>
        <p:grpSpPr>
          <a:xfrm>
            <a:off x="10108563" y="323938"/>
            <a:ext cx="1847059" cy="1045435"/>
            <a:chOff x="10508030" y="206704"/>
            <a:chExt cx="1884096" cy="1066398"/>
          </a:xfrm>
        </p:grpSpPr>
        <p:grpSp>
          <p:nvGrpSpPr>
            <p:cNvPr id="97" name="Group 96">
              <a:extLst>
                <a:ext uri="{FF2B5EF4-FFF2-40B4-BE49-F238E27FC236}">
                  <a16:creationId xmlns:a16="http://schemas.microsoft.com/office/drawing/2014/main" id="{561A982F-26E1-4C46-8BC8-CDB92466D50F}"/>
                </a:ext>
              </a:extLst>
            </p:cNvPr>
            <p:cNvGrpSpPr/>
            <p:nvPr/>
          </p:nvGrpSpPr>
          <p:grpSpPr>
            <a:xfrm>
              <a:off x="10508030" y="206704"/>
              <a:ext cx="1884096" cy="350312"/>
              <a:chOff x="10397252" y="449376"/>
              <a:chExt cx="1884096" cy="350312"/>
            </a:xfrm>
          </p:grpSpPr>
          <p:sp>
            <p:nvSpPr>
              <p:cNvPr id="104" name="Title 2">
                <a:extLst>
                  <a:ext uri="{FF2B5EF4-FFF2-40B4-BE49-F238E27FC236}">
                    <a16:creationId xmlns:a16="http://schemas.microsoft.com/office/drawing/2014/main" id="{AFBE16AF-065B-4403-90E5-EFE39853F4DF}"/>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105" name="Oval 104">
                <a:extLst>
                  <a:ext uri="{FF2B5EF4-FFF2-40B4-BE49-F238E27FC236}">
                    <a16:creationId xmlns:a16="http://schemas.microsoft.com/office/drawing/2014/main" id="{2A313FF7-A080-4B03-B844-698CA02F4F4C}"/>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98" name="Group 97">
              <a:extLst>
                <a:ext uri="{FF2B5EF4-FFF2-40B4-BE49-F238E27FC236}">
                  <a16:creationId xmlns:a16="http://schemas.microsoft.com/office/drawing/2014/main" id="{4F9491F7-BE2C-49BB-809B-C6484F235040}"/>
                </a:ext>
              </a:extLst>
            </p:cNvPr>
            <p:cNvGrpSpPr/>
            <p:nvPr/>
          </p:nvGrpSpPr>
          <p:grpSpPr>
            <a:xfrm>
              <a:off x="10508030" y="922790"/>
              <a:ext cx="1884096" cy="350312"/>
              <a:chOff x="10397252" y="1165462"/>
              <a:chExt cx="1884096" cy="350312"/>
            </a:xfrm>
          </p:grpSpPr>
          <p:sp>
            <p:nvSpPr>
              <p:cNvPr id="102" name="Title 2">
                <a:extLst>
                  <a:ext uri="{FF2B5EF4-FFF2-40B4-BE49-F238E27FC236}">
                    <a16:creationId xmlns:a16="http://schemas.microsoft.com/office/drawing/2014/main" id="{BA3922C2-FA6D-429D-97A0-A8CB6C850BA2}"/>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103" name="Oval 102">
                <a:extLst>
                  <a:ext uri="{FF2B5EF4-FFF2-40B4-BE49-F238E27FC236}">
                    <a16:creationId xmlns:a16="http://schemas.microsoft.com/office/drawing/2014/main" id="{CF09B8DC-AA3F-4931-BDB6-1D766CF0414D}"/>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99" name="Group 98">
              <a:extLst>
                <a:ext uri="{FF2B5EF4-FFF2-40B4-BE49-F238E27FC236}">
                  <a16:creationId xmlns:a16="http://schemas.microsoft.com/office/drawing/2014/main" id="{4A289E29-0483-4D56-8608-CD765C4FA9A3}"/>
                </a:ext>
              </a:extLst>
            </p:cNvPr>
            <p:cNvGrpSpPr/>
            <p:nvPr/>
          </p:nvGrpSpPr>
          <p:grpSpPr>
            <a:xfrm>
              <a:off x="10508030" y="565596"/>
              <a:ext cx="1884096" cy="350312"/>
              <a:chOff x="10397252" y="808268"/>
              <a:chExt cx="1884096" cy="350312"/>
            </a:xfrm>
          </p:grpSpPr>
          <p:sp>
            <p:nvSpPr>
              <p:cNvPr id="100" name="Title 2">
                <a:extLst>
                  <a:ext uri="{FF2B5EF4-FFF2-40B4-BE49-F238E27FC236}">
                    <a16:creationId xmlns:a16="http://schemas.microsoft.com/office/drawing/2014/main" id="{3FCD9755-C187-4BAB-A711-1E910FC5D46D}"/>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bg1">
                        <a:lumMod val="75000"/>
                      </a:schemeClr>
                    </a:solidFill>
                  </a:rPr>
                  <a:t>Empower DevOps</a:t>
                </a:r>
                <a:endParaRPr sz="1078" spc="0">
                  <a:solidFill>
                    <a:schemeClr val="bg1">
                      <a:lumMod val="75000"/>
                    </a:schemeClr>
                  </a:solidFill>
                </a:endParaRPr>
              </a:p>
            </p:txBody>
          </p:sp>
          <p:sp>
            <p:nvSpPr>
              <p:cNvPr id="101" name="Oval 100">
                <a:extLst>
                  <a:ext uri="{FF2B5EF4-FFF2-40B4-BE49-F238E27FC236}">
                    <a16:creationId xmlns:a16="http://schemas.microsoft.com/office/drawing/2014/main" id="{856567E9-186D-4D89-BE7C-12DCB720DE78}"/>
                  </a:ext>
                </a:extLst>
              </p:cNvPr>
              <p:cNvSpPr/>
              <p:nvPr/>
            </p:nvSpPr>
            <p:spPr bwMode="auto">
              <a:xfrm>
                <a:off x="10397252" y="852930"/>
                <a:ext cx="276376" cy="276376"/>
              </a:xfrm>
              <a:prstGeom prst="ellipse">
                <a:avLst/>
              </a:prstGeom>
              <a:noFill/>
              <a:ln w="10795" cap="flat" cmpd="sng" algn="ctr">
                <a:solidFill>
                  <a:schemeClr val="bg2">
                    <a:lumMod val="85000"/>
                  </a:schemeClr>
                </a:solidFill>
                <a:prstDash val="solid"/>
              </a:ln>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078" kern="0">
                    <a:solidFill>
                      <a:schemeClr val="bg1">
                        <a:lumMod val="75000"/>
                      </a:schemeClr>
                    </a:solidFill>
                    <a:latin typeface="+mj-lt"/>
                  </a:rPr>
                  <a:t>2</a:t>
                </a:r>
              </a:p>
            </p:txBody>
          </p:sp>
        </p:grpSp>
      </p:grpSp>
      <p:pic>
        <p:nvPicPr>
          <p:cNvPr id="39" name="Picture 2">
            <a:extLst>
              <a:ext uri="{FF2B5EF4-FFF2-40B4-BE49-F238E27FC236}">
                <a16:creationId xmlns:a16="http://schemas.microsoft.com/office/drawing/2014/main" id="{BCB597F4-4AB2-4118-8D72-C94CE56E9D11}"/>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701" y="638666"/>
            <a:ext cx="466271" cy="4662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DCD51F5A-B47C-4493-8712-64E4F4EE5937}"/>
              </a:ext>
              <a:ext uri="{C183D7F6-B498-43B3-948B-1728B52AA6E4}">
                <adec:decorative xmlns:adec="http://schemas.microsoft.com/office/drawing/2017/decorative" val="1"/>
              </a:ext>
            </a:extLst>
          </p:cNvPr>
          <p:cNvGrpSpPr/>
          <p:nvPr/>
        </p:nvGrpSpPr>
        <p:grpSpPr>
          <a:xfrm>
            <a:off x="4327095" y="1793337"/>
            <a:ext cx="3495535" cy="4518851"/>
            <a:chOff x="4142356" y="1828800"/>
            <a:chExt cx="3565628" cy="4609463"/>
          </a:xfrm>
        </p:grpSpPr>
        <p:sp>
          <p:nvSpPr>
            <p:cNvPr id="42" name="Rectangle 41">
              <a:extLst>
                <a:ext uri="{FF2B5EF4-FFF2-40B4-BE49-F238E27FC236}">
                  <a16:creationId xmlns:a16="http://schemas.microsoft.com/office/drawing/2014/main" id="{1166DAE4-DFD6-4E3F-A151-448316786062}"/>
                </a:ext>
              </a:extLst>
            </p:cNvPr>
            <p:cNvSpPr/>
            <p:nvPr/>
          </p:nvSpPr>
          <p:spPr bwMode="auto">
            <a:xfrm>
              <a:off x="4165217"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13" name="Group 112">
              <a:extLst>
                <a:ext uri="{FF2B5EF4-FFF2-40B4-BE49-F238E27FC236}">
                  <a16:creationId xmlns:a16="http://schemas.microsoft.com/office/drawing/2014/main" id="{8412128A-DA2F-4F74-9CE8-1569A0D58A70}"/>
                </a:ext>
              </a:extLst>
            </p:cNvPr>
            <p:cNvGrpSpPr/>
            <p:nvPr/>
          </p:nvGrpSpPr>
          <p:grpSpPr>
            <a:xfrm>
              <a:off x="4142356" y="2668878"/>
              <a:ext cx="3425470" cy="2900121"/>
              <a:chOff x="4630136" y="1934882"/>
              <a:chExt cx="3131537" cy="2900121"/>
            </a:xfrm>
            <a:noFill/>
          </p:grpSpPr>
          <p:sp>
            <p:nvSpPr>
              <p:cNvPr id="114" name="TextBox 113">
                <a:extLst>
                  <a:ext uri="{FF2B5EF4-FFF2-40B4-BE49-F238E27FC236}">
                    <a16:creationId xmlns:a16="http://schemas.microsoft.com/office/drawing/2014/main" id="{A55958BA-8C42-4466-9694-9AE1AA05D20D}"/>
                  </a:ext>
                </a:extLst>
              </p:cNvPr>
              <p:cNvSpPr txBox="1"/>
              <p:nvPr/>
            </p:nvSpPr>
            <p:spPr>
              <a:xfrm>
                <a:off x="4630136" y="2758519"/>
                <a:ext cx="3108960" cy="2076484"/>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Get the exact information you need through queries in seconds</a:t>
                </a:r>
              </a:p>
              <a:p>
                <a:pPr defTabSz="914192">
                  <a:lnSpc>
                    <a:spcPct val="90000"/>
                  </a:lnSpc>
                  <a:spcBef>
                    <a:spcPts val="2353"/>
                  </a:spcBef>
                  <a:defRPr/>
                </a:pPr>
                <a:r>
                  <a:rPr lang="en-US" sz="1600"/>
                  <a:t>Perform analysis at scale across all your environments</a:t>
                </a:r>
              </a:p>
              <a:p>
                <a:pPr defTabSz="914192">
                  <a:lnSpc>
                    <a:spcPct val="90000"/>
                  </a:lnSpc>
                  <a:spcBef>
                    <a:spcPts val="2353"/>
                  </a:spcBef>
                  <a:defRPr/>
                </a:pPr>
                <a:r>
                  <a:rPr lang="en-US" sz="1600"/>
                  <a:t>Leverage </a:t>
                </a:r>
                <a:r>
                  <a:rPr lang="en-US" sz="1600">
                    <a:solidFill>
                      <a:schemeClr val="accent1"/>
                    </a:solidFill>
                    <a:latin typeface="+mj-lt"/>
                  </a:rPr>
                  <a:t>Keyword Query Language</a:t>
                </a:r>
                <a:r>
                  <a:rPr lang="en-US" sz="1600">
                    <a:solidFill>
                      <a:schemeClr val="accent1"/>
                    </a:solidFill>
                  </a:rPr>
                  <a:t> </a:t>
                </a:r>
                <a:r>
                  <a:rPr lang="en-US" sz="1600"/>
                  <a:t>for easy query creation</a:t>
                </a:r>
              </a:p>
            </p:txBody>
          </p:sp>
          <p:sp>
            <p:nvSpPr>
              <p:cNvPr id="115" name="Rectangle 114">
                <a:extLst>
                  <a:ext uri="{FF2B5EF4-FFF2-40B4-BE49-F238E27FC236}">
                    <a16:creationId xmlns:a16="http://schemas.microsoft.com/office/drawing/2014/main" id="{BD21D2E2-D121-47EC-9E24-F36084A57AC0}"/>
                  </a:ext>
                </a:extLst>
              </p:cNvPr>
              <p:cNvSpPr/>
              <p:nvPr/>
            </p:nvSpPr>
            <p:spPr bwMode="auto">
              <a:xfrm>
                <a:off x="4652713"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Query &amp; analyze</a:t>
                </a:r>
              </a:p>
            </p:txBody>
          </p:sp>
        </p:grpSp>
        <p:pic>
          <p:nvPicPr>
            <p:cNvPr id="44" name="Picture 43">
              <a:extLst>
                <a:ext uri="{FF2B5EF4-FFF2-40B4-BE49-F238E27FC236}">
                  <a16:creationId xmlns:a16="http://schemas.microsoft.com/office/drawing/2014/main" id="{0C0C1FFD-4B40-495B-8433-635E6661543C}"/>
                </a:ext>
              </a:extLst>
            </p:cNvPr>
            <p:cNvPicPr>
              <a:picLocks noChangeAspect="1"/>
            </p:cNvPicPr>
            <p:nvPr/>
          </p:nvPicPr>
          <p:blipFill>
            <a:blip r:embed="rId4"/>
            <a:stretch>
              <a:fillRect/>
            </a:stretch>
          </p:blipFill>
          <p:spPr>
            <a:xfrm>
              <a:off x="4380520" y="2049593"/>
              <a:ext cx="521986" cy="596979"/>
            </a:xfrm>
            <a:prstGeom prst="rect">
              <a:avLst/>
            </a:prstGeom>
          </p:spPr>
        </p:pic>
      </p:grpSp>
      <p:grpSp>
        <p:nvGrpSpPr>
          <p:cNvPr id="5" name="Group 4">
            <a:extLst>
              <a:ext uri="{FF2B5EF4-FFF2-40B4-BE49-F238E27FC236}">
                <a16:creationId xmlns:a16="http://schemas.microsoft.com/office/drawing/2014/main" id="{1D0C5346-DCDA-42AD-BEC9-6E3C6C78926E}"/>
              </a:ext>
              <a:ext uri="{C183D7F6-B498-43B3-948B-1728B52AA6E4}">
                <adec:decorative xmlns:adec="http://schemas.microsoft.com/office/drawing/2017/decorative" val="1"/>
              </a:ext>
            </a:extLst>
          </p:cNvPr>
          <p:cNvGrpSpPr/>
          <p:nvPr/>
        </p:nvGrpSpPr>
        <p:grpSpPr>
          <a:xfrm>
            <a:off x="8220606" y="1793337"/>
            <a:ext cx="3474924" cy="4518851"/>
            <a:chOff x="7863460" y="1828800"/>
            <a:chExt cx="3544603" cy="4609463"/>
          </a:xfrm>
        </p:grpSpPr>
        <p:sp>
          <p:nvSpPr>
            <p:cNvPr id="41" name="Rectangle 40">
              <a:extLst>
                <a:ext uri="{FF2B5EF4-FFF2-40B4-BE49-F238E27FC236}">
                  <a16:creationId xmlns:a16="http://schemas.microsoft.com/office/drawing/2014/main" id="{412E045A-F553-4508-A2AB-A1EFE54C3933}"/>
                </a:ext>
              </a:extLst>
            </p:cNvPr>
            <p:cNvSpPr/>
            <p:nvPr/>
          </p:nvSpPr>
          <p:spPr bwMode="auto">
            <a:xfrm>
              <a:off x="7865296"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07" name="Group 106">
              <a:extLst>
                <a:ext uri="{FF2B5EF4-FFF2-40B4-BE49-F238E27FC236}">
                  <a16:creationId xmlns:a16="http://schemas.microsoft.com/office/drawing/2014/main" id="{B450AFE4-4D63-4F48-B7C7-DDC55736E70F}"/>
                </a:ext>
              </a:extLst>
            </p:cNvPr>
            <p:cNvGrpSpPr/>
            <p:nvPr/>
          </p:nvGrpSpPr>
          <p:grpSpPr>
            <a:xfrm>
              <a:off x="7863460" y="2668878"/>
              <a:ext cx="3065273" cy="3121652"/>
              <a:chOff x="8647992" y="1934882"/>
              <a:chExt cx="3235633" cy="3121652"/>
            </a:xfrm>
            <a:noFill/>
          </p:grpSpPr>
          <p:sp>
            <p:nvSpPr>
              <p:cNvPr id="108" name="TextBox 107">
                <a:extLst>
                  <a:ext uri="{FF2B5EF4-FFF2-40B4-BE49-F238E27FC236}">
                    <a16:creationId xmlns:a16="http://schemas.microsoft.com/office/drawing/2014/main" id="{9971473E-07EC-4750-B7A2-F4EE564B0C28}"/>
                  </a:ext>
                </a:extLst>
              </p:cNvPr>
              <p:cNvSpPr txBox="1"/>
              <p:nvPr/>
            </p:nvSpPr>
            <p:spPr>
              <a:xfrm>
                <a:off x="8647992" y="2758519"/>
                <a:ext cx="3235633" cy="2298015"/>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Understand the impact of applying policies before their implementation</a:t>
                </a:r>
              </a:p>
              <a:p>
                <a:pPr defTabSz="914192">
                  <a:lnSpc>
                    <a:spcPct val="90000"/>
                  </a:lnSpc>
                  <a:spcBef>
                    <a:spcPts val="2353"/>
                  </a:spcBef>
                  <a:defRPr/>
                </a:pPr>
                <a:r>
                  <a:rPr lang="en-US" sz="1600"/>
                  <a:t>Get a view of the operational impact of common actions like deprecations</a:t>
                </a:r>
              </a:p>
              <a:p>
                <a:pPr defTabSz="914192">
                  <a:lnSpc>
                    <a:spcPct val="90000"/>
                  </a:lnSpc>
                  <a:spcBef>
                    <a:spcPts val="2353"/>
                  </a:spcBef>
                  <a:defRPr/>
                </a:pPr>
                <a:endParaRPr lang="en-US" sz="1568"/>
              </a:p>
            </p:txBody>
          </p:sp>
          <p:sp>
            <p:nvSpPr>
              <p:cNvPr id="109" name="Rectangle 108">
                <a:extLst>
                  <a:ext uri="{FF2B5EF4-FFF2-40B4-BE49-F238E27FC236}">
                    <a16:creationId xmlns:a16="http://schemas.microsoft.com/office/drawing/2014/main" id="{FEC81464-8158-40C0-9A91-5A4AEE29B676}"/>
                  </a:ext>
                </a:extLst>
              </p:cNvPr>
              <p:cNvSpPr/>
              <p:nvPr/>
            </p:nvSpPr>
            <p:spPr bwMode="auto">
              <a:xfrm>
                <a:off x="8647992"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Assess impact</a:t>
                </a:r>
              </a:p>
            </p:txBody>
          </p:sp>
        </p:grpSp>
        <p:pic>
          <p:nvPicPr>
            <p:cNvPr id="45" name="Picture 44">
              <a:extLst>
                <a:ext uri="{FF2B5EF4-FFF2-40B4-BE49-F238E27FC236}">
                  <a16:creationId xmlns:a16="http://schemas.microsoft.com/office/drawing/2014/main" id="{7F0C99F3-973C-4DC7-9782-ED0A6733EE7C}"/>
                </a:ext>
              </a:extLst>
            </p:cNvPr>
            <p:cNvPicPr>
              <a:picLocks noChangeAspect="1"/>
            </p:cNvPicPr>
            <p:nvPr/>
          </p:nvPicPr>
          <p:blipFill>
            <a:blip r:embed="rId5"/>
            <a:stretch>
              <a:fillRect/>
            </a:stretch>
          </p:blipFill>
          <p:spPr>
            <a:xfrm>
              <a:off x="8118403" y="2074518"/>
              <a:ext cx="594360" cy="594360"/>
            </a:xfrm>
            <a:prstGeom prst="rect">
              <a:avLst/>
            </a:prstGeom>
          </p:spPr>
        </p:pic>
      </p:grpSp>
      <p:sp>
        <p:nvSpPr>
          <p:cNvPr id="33" name="Title 1">
            <a:extLst>
              <a:ext uri="{FF2B5EF4-FFF2-40B4-BE49-F238E27FC236}">
                <a16:creationId xmlns:a16="http://schemas.microsoft.com/office/drawing/2014/main" id="{C4B85378-3615-4A58-A8FC-3F228D33D14E}"/>
              </a:ext>
            </a:extLst>
          </p:cNvPr>
          <p:cNvSpPr txBox="1">
            <a:spLocks/>
          </p:cNvSpPr>
          <p:nvPr/>
        </p:nvSpPr>
        <p:spPr>
          <a:xfrm>
            <a:off x="562075" y="1242034"/>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dirty="0">
                <a:solidFill>
                  <a:srgbClr val="0078D4"/>
                </a:solidFill>
                <a:cs typeface="Segoe UI"/>
              </a:rPr>
              <a:t>Get visibility into your resources for effective inventory management</a:t>
            </a:r>
          </a:p>
        </p:txBody>
      </p:sp>
      <p:grpSp>
        <p:nvGrpSpPr>
          <p:cNvPr id="24" name="Group 23">
            <a:extLst>
              <a:ext uri="{FF2B5EF4-FFF2-40B4-BE49-F238E27FC236}">
                <a16:creationId xmlns:a16="http://schemas.microsoft.com/office/drawing/2014/main" id="{A3FF88F2-298D-4050-BCEB-2E9B00940525}"/>
              </a:ext>
              <a:ext uri="{C183D7F6-B498-43B3-948B-1728B52AA6E4}">
                <adec:decorative xmlns:adec="http://schemas.microsoft.com/office/drawing/2017/decorative" val="1"/>
              </a:ext>
            </a:extLst>
          </p:cNvPr>
          <p:cNvGrpSpPr/>
          <p:nvPr/>
        </p:nvGrpSpPr>
        <p:grpSpPr>
          <a:xfrm>
            <a:off x="455995" y="1793337"/>
            <a:ext cx="3473124" cy="4518851"/>
            <a:chOff x="465138" y="1828800"/>
            <a:chExt cx="3542767" cy="4609463"/>
          </a:xfrm>
        </p:grpSpPr>
        <p:sp>
          <p:nvSpPr>
            <p:cNvPr id="43" name="Rectangle 42">
              <a:extLst>
                <a:ext uri="{FF2B5EF4-FFF2-40B4-BE49-F238E27FC236}">
                  <a16:creationId xmlns:a16="http://schemas.microsoft.com/office/drawing/2014/main" id="{47BC4533-231E-457A-A473-645CDCDD51BA}"/>
                </a:ext>
              </a:extLst>
            </p:cNvPr>
            <p:cNvSpPr/>
            <p:nvPr/>
          </p:nvSpPr>
          <p:spPr bwMode="auto">
            <a:xfrm>
              <a:off x="465138" y="1828800"/>
              <a:ext cx="3542767"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110" name="Group 109">
              <a:extLst>
                <a:ext uri="{FF2B5EF4-FFF2-40B4-BE49-F238E27FC236}">
                  <a16:creationId xmlns:a16="http://schemas.microsoft.com/office/drawing/2014/main" id="{195D0C5F-7761-4637-AA2D-7E1D78FB24F8}"/>
                </a:ext>
              </a:extLst>
            </p:cNvPr>
            <p:cNvGrpSpPr/>
            <p:nvPr/>
          </p:nvGrpSpPr>
          <p:grpSpPr>
            <a:xfrm>
              <a:off x="468809" y="2715433"/>
              <a:ext cx="3400774" cy="3097192"/>
              <a:chOff x="448737" y="1934882"/>
              <a:chExt cx="3108960" cy="3097192"/>
            </a:xfrm>
            <a:noFill/>
          </p:grpSpPr>
          <p:sp>
            <p:nvSpPr>
              <p:cNvPr id="111" name="TextBox 110">
                <a:extLst>
                  <a:ext uri="{FF2B5EF4-FFF2-40B4-BE49-F238E27FC236}">
                    <a16:creationId xmlns:a16="http://schemas.microsoft.com/office/drawing/2014/main" id="{82EFA25B-20A0-4604-9395-AB2C5DAFC25A}"/>
                  </a:ext>
                </a:extLst>
              </p:cNvPr>
              <p:cNvSpPr txBox="1"/>
              <p:nvPr/>
            </p:nvSpPr>
            <p:spPr>
              <a:xfrm>
                <a:off x="448738" y="2729547"/>
                <a:ext cx="2975596" cy="2302527"/>
              </a:xfrm>
              <a:prstGeom prst="rect">
                <a:avLst/>
              </a:prstGeom>
              <a:grpFill/>
            </p:spPr>
            <p:txBody>
              <a:bodyPr wrap="square" lIns="179285" tIns="89642" rIns="89642" bIns="0" rtlCol="0">
                <a:spAutoFit/>
              </a:bodyPr>
              <a:lstStyle/>
              <a:p>
                <a:pPr defTabSz="914192">
                  <a:lnSpc>
                    <a:spcPct val="90000"/>
                  </a:lnSpc>
                  <a:spcBef>
                    <a:spcPts val="2353"/>
                  </a:spcBef>
                  <a:defRPr/>
                </a:pPr>
                <a:r>
                  <a:rPr lang="en-US" sz="1600"/>
                  <a:t>Get visibility into your Azure resources across subscriptions and management groups.</a:t>
                </a:r>
              </a:p>
              <a:p>
                <a:pPr defTabSz="914192">
                  <a:lnSpc>
                    <a:spcPct val="90000"/>
                  </a:lnSpc>
                  <a:spcBef>
                    <a:spcPts val="2353"/>
                  </a:spcBef>
                  <a:defRPr/>
                </a:pPr>
                <a:r>
                  <a:rPr lang="en-US" sz="1600"/>
                  <a:t>Access the information you need in the portal, CLI or PowerShell</a:t>
                </a:r>
              </a:p>
              <a:p>
                <a:pPr defTabSz="914192">
                  <a:lnSpc>
                    <a:spcPct val="90000"/>
                  </a:lnSpc>
                  <a:spcBef>
                    <a:spcPts val="2353"/>
                  </a:spcBef>
                  <a:defRPr/>
                </a:pPr>
                <a:r>
                  <a:rPr lang="en-US" sz="1600"/>
                  <a:t>Find assets based on resource properties or their relationships</a:t>
                </a:r>
              </a:p>
            </p:txBody>
          </p:sp>
          <p:sp>
            <p:nvSpPr>
              <p:cNvPr id="112" name="Rectangle 111">
                <a:extLst>
                  <a:ext uri="{FF2B5EF4-FFF2-40B4-BE49-F238E27FC236}">
                    <a16:creationId xmlns:a16="http://schemas.microsoft.com/office/drawing/2014/main" id="{D6CE48AB-2FE9-44D3-90C7-1061236BAC41}"/>
                  </a:ext>
                </a:extLst>
              </p:cNvPr>
              <p:cNvSpPr/>
              <p:nvPr/>
            </p:nvSpPr>
            <p:spPr bwMode="auto">
              <a:xfrm>
                <a:off x="448737"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Explore your resources </a:t>
                </a:r>
              </a:p>
            </p:txBody>
          </p:sp>
        </p:grpSp>
        <p:grpSp>
          <p:nvGrpSpPr>
            <p:cNvPr id="8" name="Group 4">
              <a:extLst>
                <a:ext uri="{FF2B5EF4-FFF2-40B4-BE49-F238E27FC236}">
                  <a16:creationId xmlns:a16="http://schemas.microsoft.com/office/drawing/2014/main" id="{D9CA2306-664B-4F06-A76B-737880BD5942}"/>
                </a:ext>
              </a:extLst>
            </p:cNvPr>
            <p:cNvGrpSpPr>
              <a:grpSpLocks noChangeAspect="1"/>
            </p:cNvGrpSpPr>
            <p:nvPr/>
          </p:nvGrpSpPr>
          <p:grpSpPr bwMode="auto">
            <a:xfrm>
              <a:off x="666750" y="2074863"/>
              <a:ext cx="595313" cy="593725"/>
              <a:chOff x="420" y="1307"/>
              <a:chExt cx="375" cy="374"/>
            </a:xfrm>
          </p:grpSpPr>
          <p:sp>
            <p:nvSpPr>
              <p:cNvPr id="10" name="Freeform 5">
                <a:extLst>
                  <a:ext uri="{FF2B5EF4-FFF2-40B4-BE49-F238E27FC236}">
                    <a16:creationId xmlns:a16="http://schemas.microsoft.com/office/drawing/2014/main" id="{A6D9EE6C-6DCC-4F90-AFD3-A3AC6EF8C547}"/>
                  </a:ext>
                </a:extLst>
              </p:cNvPr>
              <p:cNvSpPr>
                <a:spLocks/>
              </p:cNvSpPr>
              <p:nvPr/>
            </p:nvSpPr>
            <p:spPr bwMode="auto">
              <a:xfrm>
                <a:off x="617" y="1504"/>
                <a:ext cx="178" cy="177"/>
              </a:xfrm>
              <a:custGeom>
                <a:avLst/>
                <a:gdLst>
                  <a:gd name="T0" fmla="*/ 178 w 178"/>
                  <a:gd name="T1" fmla="*/ 152 h 177"/>
                  <a:gd name="T2" fmla="*/ 153 w 178"/>
                  <a:gd name="T3" fmla="*/ 177 h 177"/>
                  <a:gd name="T4" fmla="*/ 63 w 178"/>
                  <a:gd name="T5" fmla="*/ 87 h 177"/>
                  <a:gd name="T6" fmla="*/ 0 w 178"/>
                  <a:gd name="T7" fmla="*/ 25 h 177"/>
                  <a:gd name="T8" fmla="*/ 25 w 178"/>
                  <a:gd name="T9" fmla="*/ 0 h 177"/>
                  <a:gd name="T10" fmla="*/ 178 w 178"/>
                  <a:gd name="T11" fmla="*/ 152 h 177"/>
                </a:gdLst>
                <a:ahLst/>
                <a:cxnLst>
                  <a:cxn ang="0">
                    <a:pos x="T0" y="T1"/>
                  </a:cxn>
                  <a:cxn ang="0">
                    <a:pos x="T2" y="T3"/>
                  </a:cxn>
                  <a:cxn ang="0">
                    <a:pos x="T4" y="T5"/>
                  </a:cxn>
                  <a:cxn ang="0">
                    <a:pos x="T6" y="T7"/>
                  </a:cxn>
                  <a:cxn ang="0">
                    <a:pos x="T8" y="T9"/>
                  </a:cxn>
                  <a:cxn ang="0">
                    <a:pos x="T10" y="T11"/>
                  </a:cxn>
                </a:cxnLst>
                <a:rect l="0" t="0" r="r" b="b"/>
                <a:pathLst>
                  <a:path w="178" h="177">
                    <a:moveTo>
                      <a:pt x="178" y="152"/>
                    </a:moveTo>
                    <a:lnTo>
                      <a:pt x="153" y="177"/>
                    </a:lnTo>
                    <a:lnTo>
                      <a:pt x="63" y="87"/>
                    </a:lnTo>
                    <a:lnTo>
                      <a:pt x="0" y="25"/>
                    </a:lnTo>
                    <a:lnTo>
                      <a:pt x="25" y="0"/>
                    </a:lnTo>
                    <a:lnTo>
                      <a:pt x="178" y="15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7EF9FB8A-3BF6-45B8-9DD7-2A70CD5C3447}"/>
                  </a:ext>
                </a:extLst>
              </p:cNvPr>
              <p:cNvSpPr>
                <a:spLocks noEditPoints="1"/>
              </p:cNvSpPr>
              <p:nvPr/>
            </p:nvSpPr>
            <p:spPr bwMode="auto">
              <a:xfrm>
                <a:off x="420" y="1307"/>
                <a:ext cx="258" cy="258"/>
              </a:xfrm>
              <a:custGeom>
                <a:avLst/>
                <a:gdLst>
                  <a:gd name="T0" fmla="*/ 469 w 938"/>
                  <a:gd name="T1" fmla="*/ 0 h 939"/>
                  <a:gd name="T2" fmla="*/ 0 w 938"/>
                  <a:gd name="T3" fmla="*/ 470 h 939"/>
                  <a:gd name="T4" fmla="*/ 469 w 938"/>
                  <a:gd name="T5" fmla="*/ 939 h 939"/>
                  <a:gd name="T6" fmla="*/ 938 w 938"/>
                  <a:gd name="T7" fmla="*/ 470 h 939"/>
                  <a:gd name="T8" fmla="*/ 469 w 938"/>
                  <a:gd name="T9" fmla="*/ 0 h 939"/>
                  <a:gd name="T10" fmla="*/ 469 w 938"/>
                  <a:gd name="T11" fmla="*/ 811 h 939"/>
                  <a:gd name="T12" fmla="*/ 128 w 938"/>
                  <a:gd name="T13" fmla="*/ 470 h 939"/>
                  <a:gd name="T14" fmla="*/ 469 w 938"/>
                  <a:gd name="T15" fmla="*/ 128 h 939"/>
                  <a:gd name="T16" fmla="*/ 810 w 938"/>
                  <a:gd name="T17" fmla="*/ 470 h 939"/>
                  <a:gd name="T18" fmla="*/ 469 w 938"/>
                  <a:gd name="T19" fmla="*/ 811 h 9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8" h="939">
                    <a:moveTo>
                      <a:pt x="469" y="0"/>
                    </a:moveTo>
                    <a:cubicBezTo>
                      <a:pt x="210" y="0"/>
                      <a:pt x="0" y="210"/>
                      <a:pt x="0" y="470"/>
                    </a:cubicBezTo>
                    <a:cubicBezTo>
                      <a:pt x="0" y="729"/>
                      <a:pt x="210" y="939"/>
                      <a:pt x="469" y="939"/>
                    </a:cubicBezTo>
                    <a:cubicBezTo>
                      <a:pt x="728" y="939"/>
                      <a:pt x="938" y="729"/>
                      <a:pt x="938" y="470"/>
                    </a:cubicBezTo>
                    <a:cubicBezTo>
                      <a:pt x="938" y="210"/>
                      <a:pt x="728" y="0"/>
                      <a:pt x="469" y="0"/>
                    </a:cubicBezTo>
                    <a:close/>
                    <a:moveTo>
                      <a:pt x="469" y="811"/>
                    </a:moveTo>
                    <a:cubicBezTo>
                      <a:pt x="280" y="811"/>
                      <a:pt x="128" y="658"/>
                      <a:pt x="128" y="470"/>
                    </a:cubicBezTo>
                    <a:cubicBezTo>
                      <a:pt x="128" y="281"/>
                      <a:pt x="280" y="128"/>
                      <a:pt x="469" y="128"/>
                    </a:cubicBezTo>
                    <a:cubicBezTo>
                      <a:pt x="658" y="128"/>
                      <a:pt x="810" y="281"/>
                      <a:pt x="810" y="470"/>
                    </a:cubicBezTo>
                    <a:cubicBezTo>
                      <a:pt x="810" y="658"/>
                      <a:pt x="658" y="811"/>
                      <a:pt x="469" y="81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Rectangle 7">
                <a:extLst>
                  <a:ext uri="{FF2B5EF4-FFF2-40B4-BE49-F238E27FC236}">
                    <a16:creationId xmlns:a16="http://schemas.microsoft.com/office/drawing/2014/main" id="{280AF159-329F-4E17-A8C6-88A05A07190F}"/>
                  </a:ext>
                </a:extLst>
              </p:cNvPr>
              <p:cNvSpPr>
                <a:spLocks noChangeArrowheads="1"/>
              </p:cNvSpPr>
              <p:nvPr/>
            </p:nvSpPr>
            <p:spPr bwMode="auto">
              <a:xfrm>
                <a:off x="572" y="1436"/>
                <a:ext cx="23" cy="59"/>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3" name="Rectangle 8">
                <a:extLst>
                  <a:ext uri="{FF2B5EF4-FFF2-40B4-BE49-F238E27FC236}">
                    <a16:creationId xmlns:a16="http://schemas.microsoft.com/office/drawing/2014/main" id="{6ADC5235-5ED9-4B97-88FC-2485ED43DC08}"/>
                  </a:ext>
                </a:extLst>
              </p:cNvPr>
              <p:cNvSpPr>
                <a:spLocks noChangeArrowheads="1"/>
              </p:cNvSpPr>
              <p:nvPr/>
            </p:nvSpPr>
            <p:spPr bwMode="auto">
              <a:xfrm>
                <a:off x="537" y="1401"/>
                <a:ext cx="23" cy="93"/>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4" name="Rectangle 9">
                <a:extLst>
                  <a:ext uri="{FF2B5EF4-FFF2-40B4-BE49-F238E27FC236}">
                    <a16:creationId xmlns:a16="http://schemas.microsoft.com/office/drawing/2014/main" id="{F069EA5B-6B11-4DDB-829C-E6A50E1852C1}"/>
                  </a:ext>
                </a:extLst>
              </p:cNvPr>
              <p:cNvSpPr>
                <a:spLocks noChangeArrowheads="1"/>
              </p:cNvSpPr>
              <p:nvPr/>
            </p:nvSpPr>
            <p:spPr bwMode="auto">
              <a:xfrm>
                <a:off x="501" y="1378"/>
                <a:ext cx="24" cy="116"/>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Tree>
    <p:extLst>
      <p:ext uri="{BB962C8B-B14F-4D97-AF65-F5344CB8AC3E}">
        <p14:creationId xmlns:p14="http://schemas.microsoft.com/office/powerpoint/2010/main" val="409830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ppt_x"/>
                                          </p:val>
                                        </p:tav>
                                        <p:tav tm="100000">
                                          <p:val>
                                            <p:strVal val="#ppt_x"/>
                                          </p:val>
                                        </p:tav>
                                      </p:tavLst>
                                    </p:anim>
                                    <p:anim calcmode="lin" valueType="num">
                                      <p:cBhvr additive="base">
                                        <p:cTn id="12" dur="75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ppt_x"/>
                                          </p:val>
                                        </p:tav>
                                        <p:tav tm="100000">
                                          <p:val>
                                            <p:strVal val="#ppt_x"/>
                                          </p:val>
                                        </p:tav>
                                      </p:tavLst>
                                    </p:anim>
                                    <p:anim calcmode="lin" valueType="num">
                                      <p:cBhvr additive="base">
                                        <p:cTn id="16"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A junior admin, tasked with saving money, deleted a VM that appeared to have minimal utilization in the last 2 weeks …</a:t>
            </a:r>
            <a:endParaRPr lang="en-US" sz="4400" i="1" dirty="0"/>
          </a:p>
        </p:txBody>
      </p:sp>
    </p:spTree>
    <p:extLst>
      <p:ext uri="{BB962C8B-B14F-4D97-AF65-F5344CB8AC3E}">
        <p14:creationId xmlns:p14="http://schemas.microsoft.com/office/powerpoint/2010/main" val="425474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 it was only used to perform end of month to </a:t>
            </a:r>
            <a:r>
              <a:rPr lang="en-US" sz="5400" i="1">
                <a:latin typeface="+mj-lt"/>
              </a:rPr>
              <a:t>perform complex reconciliation </a:t>
            </a:r>
            <a:r>
              <a:rPr lang="en-US" sz="5400" i="1" dirty="0">
                <a:latin typeface="+mj-lt"/>
              </a:rPr>
              <a:t>of the organization’s global accounts </a:t>
            </a:r>
            <a:endParaRPr lang="en-US" sz="4400" i="1" dirty="0"/>
          </a:p>
        </p:txBody>
      </p:sp>
    </p:spTree>
    <p:extLst>
      <p:ext uri="{BB962C8B-B14F-4D97-AF65-F5344CB8AC3E}">
        <p14:creationId xmlns:p14="http://schemas.microsoft.com/office/powerpoint/2010/main" val="116984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46769"/>
          </a:xfrm>
        </p:spPr>
        <p:txBody>
          <a:bodyPr/>
          <a:lstStyle/>
          <a:p>
            <a:r>
              <a:rPr lang="en-US" sz="3600" dirty="0">
                <a:latin typeface="+mj-lt"/>
              </a:rPr>
              <a:t>How does Tailwind Traders prevent </a:t>
            </a:r>
            <a:r>
              <a:rPr lang="en-US" sz="3600" dirty="0">
                <a:solidFill>
                  <a:srgbClr val="D83B01"/>
                </a:solidFill>
                <a:latin typeface="+mj-lt"/>
              </a:rPr>
              <a:t>accidental changes </a:t>
            </a:r>
            <a:r>
              <a:rPr lang="en-US" sz="3600" dirty="0">
                <a:latin typeface="+mj-lt"/>
              </a:rPr>
              <a:t>and allow </a:t>
            </a:r>
            <a:r>
              <a:rPr lang="en-US" sz="3600" dirty="0">
                <a:solidFill>
                  <a:schemeClr val="accent3"/>
                </a:solidFill>
                <a:latin typeface="+mj-lt"/>
              </a:rPr>
              <a:t>Ops</a:t>
            </a:r>
            <a:r>
              <a:rPr lang="en-US" sz="3600" dirty="0">
                <a:latin typeface="+mj-lt"/>
              </a:rPr>
              <a:t> to understand which resources should not be deleted?</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345780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839FEEB-59E5-C644-ADB4-BFF0DEAA710A}"/>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Locks and Tags</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50900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2F1EA48-1FAF-4C78-93D9-9A7BEA86DA11}"/>
              </a:ext>
            </a:extLst>
          </p:cNvPr>
          <p:cNvSpPr>
            <a:spLocks noGrp="1"/>
          </p:cNvSpPr>
          <p:nvPr>
            <p:ph type="title"/>
          </p:nvPr>
        </p:nvSpPr>
        <p:spPr>
          <a:xfrm>
            <a:off x="588263" y="457200"/>
            <a:ext cx="11018520" cy="677108"/>
          </a:xfrm>
        </p:spPr>
        <p:txBody>
          <a:bodyPr>
            <a:normAutofit fontScale="90000"/>
          </a:bodyPr>
          <a:lstStyle/>
          <a:p>
            <a:r>
              <a:rPr lang="en-US" sz="4400" dirty="0"/>
              <a:t>Azure Resource Locks</a:t>
            </a:r>
          </a:p>
        </p:txBody>
      </p:sp>
      <p:sp>
        <p:nvSpPr>
          <p:cNvPr id="12" name="TextBox 11">
            <a:extLst>
              <a:ext uri="{FF2B5EF4-FFF2-40B4-BE49-F238E27FC236}">
                <a16:creationId xmlns:a16="http://schemas.microsoft.com/office/drawing/2014/main" id="{E0C41B88-0207-48E3-B150-301CEF4A22CB}"/>
              </a:ext>
            </a:extLst>
          </p:cNvPr>
          <p:cNvSpPr txBox="1"/>
          <p:nvPr/>
        </p:nvSpPr>
        <p:spPr>
          <a:xfrm>
            <a:off x="733424" y="1600200"/>
            <a:ext cx="10645775" cy="4026487"/>
          </a:xfrm>
          <a:prstGeom prst="rect">
            <a:avLst/>
          </a:prstGeom>
          <a:noFill/>
        </p:spPr>
        <p:txBody>
          <a:bodyPr wrap="square" lIns="0" tIns="0" rIns="0" bIns="0" rtlCol="0">
            <a:spAutoFit/>
          </a:bodyPr>
          <a:lstStyle/>
          <a:p>
            <a:pPr marL="342900" indent="-342900">
              <a:buFont typeface="Arial" panose="020B0604020202020204" pitchFamily="34" charset="0"/>
              <a:buChar char="•"/>
            </a:pPr>
            <a:r>
              <a:rPr lang="en-US" sz="2800" dirty="0"/>
              <a:t>All resources within that scope inherit the same lock</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You can set lock to 2 settings:</a:t>
            </a:r>
          </a:p>
          <a:p>
            <a:pPr marL="342900" indent="-342900">
              <a:buFont typeface="Arial" panose="020B0604020202020204" pitchFamily="34" charset="0"/>
              <a:buChar char="•"/>
            </a:pPr>
            <a:endParaRPr lang="en-US" sz="2800" dirty="0"/>
          </a:p>
          <a:p>
            <a:pPr marL="800083" lvl="1" indent="-342900">
              <a:buFont typeface="Arial" panose="020B0604020202020204" pitchFamily="34" charset="0"/>
              <a:buChar char="•"/>
            </a:pPr>
            <a:r>
              <a:rPr lang="en-US" sz="2800" b="1" dirty="0" err="1"/>
              <a:t>CanNotDelete</a:t>
            </a:r>
            <a:r>
              <a:rPr lang="en-US" sz="2800" dirty="0"/>
              <a:t> means authorized users can still read and modify a resource, but they can't delete the resource.</a:t>
            </a:r>
          </a:p>
          <a:p>
            <a:pPr marL="800083" lvl="1" indent="-342900">
              <a:buFont typeface="Arial" panose="020B0604020202020204" pitchFamily="34" charset="0"/>
              <a:buChar char="•"/>
            </a:pPr>
            <a:r>
              <a:rPr lang="en-US" sz="2800" b="1" dirty="0" err="1"/>
              <a:t>ReadOnly</a:t>
            </a:r>
            <a:r>
              <a:rPr lang="en-US" sz="2800" dirty="0"/>
              <a:t> means authorized users can view a resource, but they can't delete or update the resource. </a:t>
            </a:r>
          </a:p>
          <a:p>
            <a:endParaRPr lang="en-US" dirty="0"/>
          </a:p>
          <a:p>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63793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851A6-CF04-4851-9C31-D6E7B8424214}"/>
              </a:ext>
            </a:extLst>
          </p:cNvPr>
          <p:cNvSpPr>
            <a:spLocks noGrp="1"/>
          </p:cNvSpPr>
          <p:nvPr>
            <p:ph type="title"/>
          </p:nvPr>
        </p:nvSpPr>
        <p:spPr>
          <a:xfrm>
            <a:off x="588263" y="457200"/>
            <a:ext cx="11018520" cy="677108"/>
          </a:xfrm>
        </p:spPr>
        <p:txBody>
          <a:bodyPr>
            <a:normAutofit fontScale="90000"/>
          </a:bodyPr>
          <a:lstStyle/>
          <a:p>
            <a:r>
              <a:rPr lang="en-US" sz="4400" dirty="0"/>
              <a:t>Azure Tagging</a:t>
            </a:r>
          </a:p>
        </p:txBody>
      </p:sp>
      <p:sp>
        <p:nvSpPr>
          <p:cNvPr id="5" name="Text Placeholder 4">
            <a:extLst>
              <a:ext uri="{FF2B5EF4-FFF2-40B4-BE49-F238E27FC236}">
                <a16:creationId xmlns:a16="http://schemas.microsoft.com/office/drawing/2014/main" id="{F8A66E9D-918E-4130-ABDD-94AD29F0C4DE}"/>
              </a:ext>
            </a:extLst>
          </p:cNvPr>
          <p:cNvSpPr>
            <a:spLocks noGrp="1"/>
          </p:cNvSpPr>
          <p:nvPr>
            <p:ph type="body" sz="quarter" idx="10"/>
          </p:nvPr>
        </p:nvSpPr>
        <p:spPr>
          <a:xfrm>
            <a:off x="584200" y="1779318"/>
            <a:ext cx="11018520" cy="4154984"/>
          </a:xfrm>
        </p:spPr>
        <p:txBody>
          <a:bodyPr/>
          <a:lstStyle/>
          <a:p>
            <a:pPr marL="457200" indent="-457200">
              <a:buFont typeface="Arial" panose="020B0604020202020204" pitchFamily="34" charset="0"/>
              <a:buChar char="•"/>
            </a:pPr>
            <a:r>
              <a:rPr lang="en-US" sz="4000" dirty="0"/>
              <a:t>Metadata assigned to Azure resources</a:t>
            </a:r>
          </a:p>
          <a:p>
            <a:pPr marL="457200" indent="-457200">
              <a:buFont typeface="Arial" panose="020B0604020202020204" pitchFamily="34" charset="0"/>
              <a:buChar char="•"/>
            </a:pPr>
            <a:r>
              <a:rPr lang="en-US" sz="4000" dirty="0"/>
              <a:t>Allows you to organize those resources into a taxonomy</a:t>
            </a:r>
          </a:p>
          <a:p>
            <a:pPr marL="457200" indent="-457200">
              <a:buFont typeface="Arial" panose="020B0604020202020204" pitchFamily="34" charset="0"/>
              <a:buChar char="•"/>
            </a:pPr>
            <a:r>
              <a:rPr lang="en-US" sz="4000" dirty="0"/>
              <a:t>Includes a tag and a value</a:t>
            </a:r>
          </a:p>
          <a:p>
            <a:pPr marL="457200" indent="-457200">
              <a:buFont typeface="Arial" panose="020B0604020202020204" pitchFamily="34" charset="0"/>
              <a:buChar char="•"/>
            </a:pPr>
            <a:r>
              <a:rPr lang="en-US" sz="4000" dirty="0"/>
              <a:t>Allows you to view resources based on tag and value</a:t>
            </a:r>
          </a:p>
        </p:txBody>
      </p:sp>
    </p:spTree>
    <p:extLst>
      <p:ext uri="{BB962C8B-B14F-4D97-AF65-F5344CB8AC3E}">
        <p14:creationId xmlns:p14="http://schemas.microsoft.com/office/powerpoint/2010/main" val="159429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46769"/>
          </a:xfrm>
        </p:spPr>
        <p:txBody>
          <a:bodyPr/>
          <a:lstStyle/>
          <a:p>
            <a:r>
              <a:rPr lang="en-US" sz="3600" dirty="0">
                <a:latin typeface="+mj-lt"/>
              </a:rPr>
              <a:t>How does Tailwind Traders ensure that all resources in a resource group have the appropriate tag?</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126934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82B61D04-8871-F246-BFA6-26F49348B8E0}"/>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Tagging Policy &amp; Remediation</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49420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E93922-B380-4F09-9D80-AB595CA37B86}"/>
              </a:ext>
            </a:extLst>
          </p:cNvPr>
          <p:cNvSpPr txBox="1"/>
          <p:nvPr/>
        </p:nvSpPr>
        <p:spPr>
          <a:xfrm>
            <a:off x="1624445" y="2031423"/>
            <a:ext cx="352251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a:rPr>
              <a:t>Acceleration</a:t>
            </a:r>
            <a:endParaRPr lang="en-US" sz="4000" dirty="0">
              <a:gradFill>
                <a:gsLst>
                  <a:gs pos="2917">
                    <a:schemeClr val="tx1"/>
                  </a:gs>
                  <a:gs pos="30000">
                    <a:schemeClr val="tx1"/>
                  </a:gs>
                </a:gsLst>
                <a:lin ang="5400000" scaled="0"/>
              </a:gradFill>
              <a:latin typeface="Segoe UI Semibold"/>
              <a:cs typeface="Segoe UI"/>
            </a:endParaRPr>
          </a:p>
        </p:txBody>
      </p:sp>
      <p:sp>
        <p:nvSpPr>
          <p:cNvPr id="4" name="TextBox 3">
            <a:extLst>
              <a:ext uri="{FF2B5EF4-FFF2-40B4-BE49-F238E27FC236}">
                <a16:creationId xmlns:a16="http://schemas.microsoft.com/office/drawing/2014/main" id="{B40CC9E7-422D-423F-84FE-7C435D394855}"/>
              </a:ext>
            </a:extLst>
          </p:cNvPr>
          <p:cNvSpPr txBox="1"/>
          <p:nvPr/>
        </p:nvSpPr>
        <p:spPr>
          <a:xfrm>
            <a:off x="1624445" y="3122468"/>
            <a:ext cx="2743199"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Semibold"/>
              </a:rPr>
              <a:t>Velocity</a:t>
            </a:r>
          </a:p>
        </p:txBody>
      </p:sp>
      <p:sp>
        <p:nvSpPr>
          <p:cNvPr id="5" name="TextBox 4">
            <a:extLst>
              <a:ext uri="{FF2B5EF4-FFF2-40B4-BE49-F238E27FC236}">
                <a16:creationId xmlns:a16="http://schemas.microsoft.com/office/drawing/2014/main" id="{356834F4-9CBB-4537-B385-9354AE3972D1}"/>
              </a:ext>
            </a:extLst>
          </p:cNvPr>
          <p:cNvSpPr txBox="1"/>
          <p:nvPr/>
        </p:nvSpPr>
        <p:spPr>
          <a:xfrm>
            <a:off x="1624444" y="4135581"/>
            <a:ext cx="2743199"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r>
              <a:rPr lang="en-US" sz="4800" dirty="0">
                <a:gradFill>
                  <a:gsLst>
                    <a:gs pos="2917">
                      <a:schemeClr val="tx1"/>
                    </a:gs>
                    <a:gs pos="30000">
                      <a:schemeClr val="tx1"/>
                    </a:gs>
                  </a:gsLst>
                  <a:lin ang="5400000" scaled="0"/>
                </a:gradFill>
                <a:latin typeface="Segoe UI Semibold"/>
                <a:cs typeface="Segoe UI Semibold"/>
              </a:rPr>
              <a:t>Speed</a:t>
            </a:r>
            <a:endParaRPr lang="en-US" sz="3600" dirty="0">
              <a:gradFill>
                <a:gsLst>
                  <a:gs pos="2917">
                    <a:schemeClr val="tx1"/>
                  </a:gs>
                  <a:gs pos="30000">
                    <a:schemeClr val="tx1"/>
                  </a:gs>
                </a:gsLst>
                <a:lin ang="5400000" scaled="0"/>
              </a:gradFill>
              <a:latin typeface="Segoe UI Semibold"/>
              <a:cs typeface="Segoe UI Semibold"/>
            </a:endParaRPr>
          </a:p>
        </p:txBody>
      </p:sp>
    </p:spTree>
    <p:extLst>
      <p:ext uri="{BB962C8B-B14F-4D97-AF65-F5344CB8AC3E}">
        <p14:creationId xmlns:p14="http://schemas.microsoft.com/office/powerpoint/2010/main" val="233541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67109D-C484-1241-888A-7297AC3612D1}"/>
              </a:ext>
            </a:extLst>
          </p:cNvPr>
          <p:cNvSpPr>
            <a:spLocks noGrp="1"/>
          </p:cNvSpPr>
          <p:nvPr>
            <p:ph type="title"/>
          </p:nvPr>
        </p:nvSpPr>
        <p:spPr>
          <a:xfrm rot="16200000">
            <a:off x="614635" y="3090445"/>
            <a:ext cx="3825757" cy="677108"/>
          </a:xfrm>
        </p:spPr>
        <p:txBody>
          <a:bodyPr>
            <a:normAutofit fontScale="90000"/>
          </a:bodyPr>
          <a:lstStyle/>
          <a:p>
            <a:pPr algn="ctr"/>
            <a:r>
              <a:rPr lang="en-US" sz="4400" dirty="0"/>
              <a:t>Azure Policies</a:t>
            </a:r>
          </a:p>
        </p:txBody>
      </p:sp>
      <p:sp>
        <p:nvSpPr>
          <p:cNvPr id="5" name="Text Placeholder 4">
            <a:extLst>
              <a:ext uri="{FF2B5EF4-FFF2-40B4-BE49-F238E27FC236}">
                <a16:creationId xmlns:a16="http://schemas.microsoft.com/office/drawing/2014/main" id="{AE605C49-35D7-4B4E-8831-7D19F7F647D1}"/>
              </a:ext>
            </a:extLst>
          </p:cNvPr>
          <p:cNvSpPr txBox="1">
            <a:spLocks/>
          </p:cNvSpPr>
          <p:nvPr/>
        </p:nvSpPr>
        <p:spPr>
          <a:xfrm>
            <a:off x="3707259" y="1578632"/>
            <a:ext cx="8304180" cy="3700732"/>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dirty="0"/>
              <a:t>Policy: A rule that will be enforced</a:t>
            </a:r>
          </a:p>
          <a:p>
            <a:pPr marL="0" indent="0">
              <a:buNone/>
            </a:pPr>
            <a:endParaRPr lang="en-US" sz="3000" dirty="0"/>
          </a:p>
          <a:p>
            <a:pPr marL="0" indent="0">
              <a:buNone/>
            </a:pPr>
            <a:r>
              <a:rPr lang="en-US" sz="3000" dirty="0"/>
              <a:t>Initiative: A collection of policies</a:t>
            </a:r>
          </a:p>
          <a:p>
            <a:pPr marL="0" indent="0">
              <a:buNone/>
            </a:pPr>
            <a:endParaRPr lang="en-US" sz="3000" dirty="0"/>
          </a:p>
          <a:p>
            <a:pPr marL="0" indent="0">
              <a:buNone/>
            </a:pPr>
            <a:r>
              <a:rPr lang="en-US" sz="3000" dirty="0"/>
              <a:t>Assignment: The scope where the policy applies</a:t>
            </a:r>
          </a:p>
        </p:txBody>
      </p:sp>
      <p:sp>
        <p:nvSpPr>
          <p:cNvPr id="10" name="Rectangle 9">
            <a:extLst>
              <a:ext uri="{FF2B5EF4-FFF2-40B4-BE49-F238E27FC236}">
                <a16:creationId xmlns:a16="http://schemas.microsoft.com/office/drawing/2014/main" id="{4B81B8BD-DA64-954C-8D26-8367F2B2DA38}"/>
              </a:ext>
            </a:extLst>
          </p:cNvPr>
          <p:cNvSpPr/>
          <p:nvPr/>
        </p:nvSpPr>
        <p:spPr bwMode="auto">
          <a:xfrm rot="16200000">
            <a:off x="952982" y="3290500"/>
            <a:ext cx="4667362" cy="277000"/>
          </a:xfrm>
          <a:prstGeom prst="rect">
            <a:avLst/>
          </a:prstGeom>
          <a:solidFill>
            <a:schemeClr val="accent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05586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3">
            <a:extLst>
              <a:ext uri="{FF2B5EF4-FFF2-40B4-BE49-F238E27FC236}">
                <a16:creationId xmlns:a16="http://schemas.microsoft.com/office/drawing/2014/main" id="{2EC81DD8-F9BF-4187-B296-E5E636794710}"/>
              </a:ext>
            </a:extLst>
          </p:cNvPr>
          <p:cNvSpPr>
            <a:spLocks noGrp="1"/>
          </p:cNvSpPr>
          <p:nvPr>
            <p:ph type="title"/>
          </p:nvPr>
        </p:nvSpPr>
        <p:spPr/>
        <p:txBody>
          <a:bodyPr/>
          <a:lstStyle/>
          <a:p>
            <a:r>
              <a:rPr lang="en-US"/>
              <a:t>Azure Policy</a:t>
            </a:r>
          </a:p>
        </p:txBody>
      </p:sp>
      <p:grpSp>
        <p:nvGrpSpPr>
          <p:cNvPr id="3" name="Group 2">
            <a:extLst>
              <a:ext uri="{FF2B5EF4-FFF2-40B4-BE49-F238E27FC236}">
                <a16:creationId xmlns:a16="http://schemas.microsoft.com/office/drawing/2014/main" id="{7FBDF459-E3DB-4C92-836A-4737BCEE2357}"/>
              </a:ext>
              <a:ext uri="{C183D7F6-B498-43B3-948B-1728B52AA6E4}">
                <adec:decorative xmlns:adec="http://schemas.microsoft.com/office/drawing/2017/decorative" val="1"/>
              </a:ext>
            </a:extLst>
          </p:cNvPr>
          <p:cNvGrpSpPr/>
          <p:nvPr/>
        </p:nvGrpSpPr>
        <p:grpSpPr>
          <a:xfrm>
            <a:off x="9313474" y="323938"/>
            <a:ext cx="2642148" cy="1045435"/>
            <a:chOff x="9500227" y="329937"/>
            <a:chExt cx="2695129" cy="1066398"/>
          </a:xfrm>
        </p:grpSpPr>
        <p:grpSp>
          <p:nvGrpSpPr>
            <p:cNvPr id="62" name="Group 61">
              <a:extLst>
                <a:ext uri="{FF2B5EF4-FFF2-40B4-BE49-F238E27FC236}">
                  <a16:creationId xmlns:a16="http://schemas.microsoft.com/office/drawing/2014/main" id="{36C89041-F1A7-4C5C-A0BD-E0187A05254F}"/>
                </a:ext>
              </a:extLst>
            </p:cNvPr>
            <p:cNvGrpSpPr/>
            <p:nvPr/>
          </p:nvGrpSpPr>
          <p:grpSpPr>
            <a:xfrm>
              <a:off x="10311260" y="329937"/>
              <a:ext cx="1884096" cy="1066398"/>
              <a:chOff x="10508030" y="206704"/>
              <a:chExt cx="1884096" cy="1066398"/>
            </a:xfrm>
          </p:grpSpPr>
          <p:grpSp>
            <p:nvGrpSpPr>
              <p:cNvPr id="63" name="Group 62">
                <a:extLst>
                  <a:ext uri="{FF2B5EF4-FFF2-40B4-BE49-F238E27FC236}">
                    <a16:creationId xmlns:a16="http://schemas.microsoft.com/office/drawing/2014/main" id="{3B910C04-DB7D-4C8D-BF9E-C211582A1EAD}"/>
                  </a:ext>
                </a:extLst>
              </p:cNvPr>
              <p:cNvGrpSpPr/>
              <p:nvPr/>
            </p:nvGrpSpPr>
            <p:grpSpPr>
              <a:xfrm>
                <a:off x="10508030" y="206704"/>
                <a:ext cx="1884096" cy="350312"/>
                <a:chOff x="10397252" y="449376"/>
                <a:chExt cx="1884096" cy="350312"/>
              </a:xfrm>
            </p:grpSpPr>
            <p:sp>
              <p:nvSpPr>
                <p:cNvPr id="70" name="Title 2">
                  <a:extLst>
                    <a:ext uri="{FF2B5EF4-FFF2-40B4-BE49-F238E27FC236}">
                      <a16:creationId xmlns:a16="http://schemas.microsoft.com/office/drawing/2014/main" id="{D65ACA5F-D55D-4EAC-8D2D-DDFD61BFEBCD}"/>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71" name="Oval 70">
                  <a:extLst>
                    <a:ext uri="{FF2B5EF4-FFF2-40B4-BE49-F238E27FC236}">
                      <a16:creationId xmlns:a16="http://schemas.microsoft.com/office/drawing/2014/main" id="{DECBC0C2-88B5-49F9-A2AC-C284AF1066A4}"/>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64" name="Group 63">
                <a:extLst>
                  <a:ext uri="{FF2B5EF4-FFF2-40B4-BE49-F238E27FC236}">
                    <a16:creationId xmlns:a16="http://schemas.microsoft.com/office/drawing/2014/main" id="{A06896CC-065F-40F7-A578-B2D05DB6FB75}"/>
                  </a:ext>
                </a:extLst>
              </p:cNvPr>
              <p:cNvGrpSpPr/>
              <p:nvPr/>
            </p:nvGrpSpPr>
            <p:grpSpPr>
              <a:xfrm>
                <a:off x="10508030" y="922790"/>
                <a:ext cx="1884096" cy="350312"/>
                <a:chOff x="10397252" y="1165462"/>
                <a:chExt cx="1884096" cy="350312"/>
              </a:xfrm>
            </p:grpSpPr>
            <p:sp>
              <p:nvSpPr>
                <p:cNvPr id="68" name="Title 2">
                  <a:extLst>
                    <a:ext uri="{FF2B5EF4-FFF2-40B4-BE49-F238E27FC236}">
                      <a16:creationId xmlns:a16="http://schemas.microsoft.com/office/drawing/2014/main" id="{C7193479-46E8-4C1B-8762-58DC32E7A1E4}"/>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69" name="Oval 68">
                  <a:extLst>
                    <a:ext uri="{FF2B5EF4-FFF2-40B4-BE49-F238E27FC236}">
                      <a16:creationId xmlns:a16="http://schemas.microsoft.com/office/drawing/2014/main" id="{CFA94FD7-6AD4-423D-A64E-DD8AD2BB9E0E}"/>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65" name="Group 64">
                <a:extLst>
                  <a:ext uri="{FF2B5EF4-FFF2-40B4-BE49-F238E27FC236}">
                    <a16:creationId xmlns:a16="http://schemas.microsoft.com/office/drawing/2014/main" id="{B0312D6A-081F-4C5F-B880-CBB8402D0D54}"/>
                  </a:ext>
                </a:extLst>
              </p:cNvPr>
              <p:cNvGrpSpPr/>
              <p:nvPr/>
            </p:nvGrpSpPr>
            <p:grpSpPr>
              <a:xfrm>
                <a:off x="10508030" y="565596"/>
                <a:ext cx="1884096" cy="350312"/>
                <a:chOff x="10397252" y="808268"/>
                <a:chExt cx="1884096" cy="350312"/>
              </a:xfrm>
            </p:grpSpPr>
            <p:sp>
              <p:nvSpPr>
                <p:cNvPr id="66" name="Title 2">
                  <a:extLst>
                    <a:ext uri="{FF2B5EF4-FFF2-40B4-BE49-F238E27FC236}">
                      <a16:creationId xmlns:a16="http://schemas.microsoft.com/office/drawing/2014/main" id="{BDFE23CF-909A-4233-826A-1198F28CB8A1}"/>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tx1"/>
                      </a:solidFill>
                    </a:rPr>
                    <a:t>Empower DevOps</a:t>
                  </a:r>
                  <a:endParaRPr sz="1078" spc="0">
                    <a:solidFill>
                      <a:schemeClr val="tx1"/>
                    </a:solidFill>
                  </a:endParaRPr>
                </a:p>
              </p:txBody>
            </p:sp>
            <p:sp>
              <p:nvSpPr>
                <p:cNvPr id="67" name="Oval 66">
                  <a:extLst>
                    <a:ext uri="{FF2B5EF4-FFF2-40B4-BE49-F238E27FC236}">
                      <a16:creationId xmlns:a16="http://schemas.microsoft.com/office/drawing/2014/main" id="{D7F8D7C9-5818-4D12-8B78-6260BBD8E760}"/>
                    </a:ext>
                  </a:extLst>
                </p:cNvPr>
                <p:cNvSpPr/>
                <p:nvPr/>
              </p:nvSpPr>
              <p:spPr bwMode="auto">
                <a:xfrm>
                  <a:off x="10397252" y="852930"/>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2</a:t>
                  </a:r>
                </a:p>
              </p:txBody>
            </p:sp>
          </p:grpSp>
        </p:grpSp>
        <p:pic>
          <p:nvPicPr>
            <p:cNvPr id="57" name="Picture 56" descr="A close up of a logo&#10;&#10;Description generated with high confidence">
              <a:extLst>
                <a:ext uri="{FF2B5EF4-FFF2-40B4-BE49-F238E27FC236}">
                  <a16:creationId xmlns:a16="http://schemas.microsoft.com/office/drawing/2014/main" id="{4B6943BA-FFDE-4451-8F60-AE0050753123}"/>
                </a:ext>
              </a:extLst>
            </p:cNvPr>
            <p:cNvPicPr>
              <a:picLocks noChangeAspect="1"/>
            </p:cNvPicPr>
            <p:nvPr/>
          </p:nvPicPr>
          <p:blipFill>
            <a:blip r:embed="rId3"/>
            <a:stretch>
              <a:fillRect/>
            </a:stretch>
          </p:blipFill>
          <p:spPr>
            <a:xfrm>
              <a:off x="9500227" y="578295"/>
              <a:ext cx="610490" cy="610490"/>
            </a:xfrm>
            <a:prstGeom prst="rect">
              <a:avLst/>
            </a:prstGeom>
          </p:spPr>
        </p:pic>
      </p:grpSp>
      <p:grpSp>
        <p:nvGrpSpPr>
          <p:cNvPr id="123" name="Group 122">
            <a:extLst>
              <a:ext uri="{FF2B5EF4-FFF2-40B4-BE49-F238E27FC236}">
                <a16:creationId xmlns:a16="http://schemas.microsoft.com/office/drawing/2014/main" id="{44992FDE-7764-480D-846B-32C10BDD5144}"/>
              </a:ext>
              <a:ext uri="{C183D7F6-B498-43B3-948B-1728B52AA6E4}">
                <adec:decorative xmlns:adec="http://schemas.microsoft.com/office/drawing/2017/decorative" val="1"/>
              </a:ext>
            </a:extLst>
          </p:cNvPr>
          <p:cNvGrpSpPr/>
          <p:nvPr/>
        </p:nvGrpSpPr>
        <p:grpSpPr>
          <a:xfrm>
            <a:off x="8197258" y="1793337"/>
            <a:ext cx="3522998" cy="4518851"/>
            <a:chOff x="8361629" y="1828800"/>
            <a:chExt cx="3593641" cy="4609463"/>
          </a:xfrm>
        </p:grpSpPr>
        <p:sp>
          <p:nvSpPr>
            <p:cNvPr id="35" name="Rectangle 34">
              <a:extLst>
                <a:ext uri="{FF2B5EF4-FFF2-40B4-BE49-F238E27FC236}">
                  <a16:creationId xmlns:a16="http://schemas.microsoft.com/office/drawing/2014/main" id="{5D835616-D009-4781-9CCA-21442B7CCCE4}"/>
                </a:ext>
              </a:extLst>
            </p:cNvPr>
            <p:cNvSpPr/>
            <p:nvPr/>
          </p:nvSpPr>
          <p:spPr bwMode="auto">
            <a:xfrm>
              <a:off x="8391067"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76" name="Group 75">
              <a:extLst>
                <a:ext uri="{FF2B5EF4-FFF2-40B4-BE49-F238E27FC236}">
                  <a16:creationId xmlns:a16="http://schemas.microsoft.com/office/drawing/2014/main" id="{3A950868-B3AE-4604-AD18-57A4CF5A94DA}"/>
                </a:ext>
              </a:extLst>
            </p:cNvPr>
            <p:cNvGrpSpPr/>
            <p:nvPr/>
          </p:nvGrpSpPr>
          <p:grpSpPr>
            <a:xfrm>
              <a:off x="8361629" y="2603331"/>
              <a:ext cx="3400775" cy="2788763"/>
              <a:chOff x="8647992" y="1934882"/>
              <a:chExt cx="3108961" cy="2788763"/>
            </a:xfrm>
          </p:grpSpPr>
          <p:sp>
            <p:nvSpPr>
              <p:cNvPr id="77" name="TextBox 76">
                <a:extLst>
                  <a:ext uri="{FF2B5EF4-FFF2-40B4-BE49-F238E27FC236}">
                    <a16:creationId xmlns:a16="http://schemas.microsoft.com/office/drawing/2014/main" id="{07ED6F87-F14E-412B-B997-965AD4A009F1}"/>
                  </a:ext>
                </a:extLst>
              </p:cNvPr>
              <p:cNvSpPr txBox="1"/>
              <p:nvPr/>
            </p:nvSpPr>
            <p:spPr>
              <a:xfrm>
                <a:off x="8647993" y="2804135"/>
                <a:ext cx="3108960" cy="1919510"/>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Remediate existing resources at scale (</a:t>
                </a:r>
                <a:r>
                  <a:rPr lang="en-US" sz="1600" kern="0">
                    <a:solidFill>
                      <a:schemeClr val="accent1"/>
                    </a:solidFill>
                    <a:latin typeface="Segoe UI Semibold" panose="020B0702040204020203" pitchFamily="34" charset="0"/>
                    <a:cs typeface="Segoe UI Semibold" panose="020B0702040204020203" pitchFamily="34" charset="0"/>
                  </a:rPr>
                  <a:t>NEW</a:t>
                </a:r>
                <a:r>
                  <a:rPr lang="en-US" sz="1600"/>
                  <a:t>)</a:t>
                </a:r>
              </a:p>
              <a:p>
                <a:pPr defTabSz="914192">
                  <a:lnSpc>
                    <a:spcPct val="90000"/>
                  </a:lnSpc>
                  <a:spcBef>
                    <a:spcPts val="1765"/>
                  </a:spcBef>
                  <a:defRPr/>
                </a:pPr>
                <a:r>
                  <a:rPr lang="en-US" sz="1600"/>
                  <a:t>Automatic remediation resources at deployment time</a:t>
                </a:r>
              </a:p>
              <a:p>
                <a:pPr defTabSz="914192">
                  <a:lnSpc>
                    <a:spcPct val="90000"/>
                  </a:lnSpc>
                  <a:spcBef>
                    <a:spcPts val="1765"/>
                  </a:spcBef>
                  <a:defRPr/>
                </a:pPr>
                <a:r>
                  <a:rPr lang="en-US" sz="1600"/>
                  <a:t>Trigger alerts when a resource is out of compliance</a:t>
                </a:r>
              </a:p>
            </p:txBody>
          </p:sp>
          <p:sp>
            <p:nvSpPr>
              <p:cNvPr id="78" name="Rectangle 77">
                <a:extLst>
                  <a:ext uri="{FF2B5EF4-FFF2-40B4-BE49-F238E27FC236}">
                    <a16:creationId xmlns:a16="http://schemas.microsoft.com/office/drawing/2014/main" id="{6A988B57-35F6-4D06-A6C3-33801E92E596}"/>
                  </a:ext>
                </a:extLst>
              </p:cNvPr>
              <p:cNvSpPr/>
              <p:nvPr/>
            </p:nvSpPr>
            <p:spPr bwMode="auto">
              <a:xfrm>
                <a:off x="8647992" y="1934882"/>
                <a:ext cx="3108960"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Remediate &amp; automate</a:t>
                </a:r>
              </a:p>
            </p:txBody>
          </p:sp>
        </p:grpSp>
        <p:grpSp>
          <p:nvGrpSpPr>
            <p:cNvPr id="120" name="Group 119">
              <a:extLst>
                <a:ext uri="{FF2B5EF4-FFF2-40B4-BE49-F238E27FC236}">
                  <a16:creationId xmlns:a16="http://schemas.microsoft.com/office/drawing/2014/main" id="{DA160D61-59C6-45E4-9117-319E80414611}"/>
                </a:ext>
              </a:extLst>
            </p:cNvPr>
            <p:cNvGrpSpPr/>
            <p:nvPr/>
          </p:nvGrpSpPr>
          <p:grpSpPr>
            <a:xfrm>
              <a:off x="8617252" y="2008188"/>
              <a:ext cx="603249" cy="595312"/>
              <a:chOff x="8617252" y="2008188"/>
              <a:chExt cx="603249" cy="595312"/>
            </a:xfrm>
          </p:grpSpPr>
          <p:grpSp>
            <p:nvGrpSpPr>
              <p:cNvPr id="42" name="Group 41">
                <a:extLst>
                  <a:ext uri="{FF2B5EF4-FFF2-40B4-BE49-F238E27FC236}">
                    <a16:creationId xmlns:a16="http://schemas.microsoft.com/office/drawing/2014/main" id="{2CEC7075-751A-4B01-8E5E-594405E96AFE}"/>
                  </a:ext>
                </a:extLst>
              </p:cNvPr>
              <p:cNvGrpSpPr/>
              <p:nvPr/>
            </p:nvGrpSpPr>
            <p:grpSpPr>
              <a:xfrm>
                <a:off x="8777589" y="2008188"/>
                <a:ext cx="442912" cy="428624"/>
                <a:chOff x="8251818" y="2008188"/>
                <a:chExt cx="442912" cy="428624"/>
              </a:xfrm>
              <a:solidFill>
                <a:schemeClr val="tx1"/>
              </a:solidFill>
            </p:grpSpPr>
            <p:sp>
              <p:nvSpPr>
                <p:cNvPr id="5" name="Freeform 5">
                  <a:extLst>
                    <a:ext uri="{FF2B5EF4-FFF2-40B4-BE49-F238E27FC236}">
                      <a16:creationId xmlns:a16="http://schemas.microsoft.com/office/drawing/2014/main" id="{700CA721-5E0E-41FC-9FFD-3AC4A5A07E1D}"/>
                    </a:ext>
                  </a:extLst>
                </p:cNvPr>
                <p:cNvSpPr>
                  <a:spLocks/>
                </p:cNvSpPr>
                <p:nvPr/>
              </p:nvSpPr>
              <p:spPr bwMode="auto">
                <a:xfrm>
                  <a:off x="8518518" y="2008188"/>
                  <a:ext cx="58737" cy="52387"/>
                </a:xfrm>
                <a:custGeom>
                  <a:avLst/>
                  <a:gdLst>
                    <a:gd name="T0" fmla="*/ 29 w 37"/>
                    <a:gd name="T1" fmla="*/ 33 h 33"/>
                    <a:gd name="T2" fmla="*/ 0 w 37"/>
                    <a:gd name="T3" fmla="*/ 22 h 33"/>
                    <a:gd name="T4" fmla="*/ 8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8" y="0"/>
                      </a:lnTo>
                      <a:lnTo>
                        <a:pt x="37" y="12"/>
                      </a:ln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6" name="Freeform 6">
                  <a:extLst>
                    <a:ext uri="{FF2B5EF4-FFF2-40B4-BE49-F238E27FC236}">
                      <a16:creationId xmlns:a16="http://schemas.microsoft.com/office/drawing/2014/main" id="{A5DACE31-CFCA-4DFB-B6C5-AEAEAE403705}"/>
                    </a:ext>
                  </a:extLst>
                </p:cNvPr>
                <p:cNvSpPr>
                  <a:spLocks/>
                </p:cNvSpPr>
                <p:nvPr/>
              </p:nvSpPr>
              <p:spPr bwMode="auto">
                <a:xfrm>
                  <a:off x="8362943" y="2009775"/>
                  <a:ext cx="60325" cy="53975"/>
                </a:xfrm>
                <a:custGeom>
                  <a:avLst/>
                  <a:gdLst>
                    <a:gd name="T0" fmla="*/ 0 w 38"/>
                    <a:gd name="T1" fmla="*/ 12 h 34"/>
                    <a:gd name="T2" fmla="*/ 29 w 38"/>
                    <a:gd name="T3" fmla="*/ 0 h 34"/>
                    <a:gd name="T4" fmla="*/ 38 w 38"/>
                    <a:gd name="T5" fmla="*/ 21 h 34"/>
                    <a:gd name="T6" fmla="*/ 9 w 38"/>
                    <a:gd name="T7" fmla="*/ 34 h 34"/>
                    <a:gd name="T8" fmla="*/ 0 w 38"/>
                    <a:gd name="T9" fmla="*/ 12 h 34"/>
                  </a:gdLst>
                  <a:ahLst/>
                  <a:cxnLst>
                    <a:cxn ang="0">
                      <a:pos x="T0" y="T1"/>
                    </a:cxn>
                    <a:cxn ang="0">
                      <a:pos x="T2" y="T3"/>
                    </a:cxn>
                    <a:cxn ang="0">
                      <a:pos x="T4" y="T5"/>
                    </a:cxn>
                    <a:cxn ang="0">
                      <a:pos x="T6" y="T7"/>
                    </a:cxn>
                    <a:cxn ang="0">
                      <a:pos x="T8" y="T9"/>
                    </a:cxn>
                  </a:cxnLst>
                  <a:rect l="0" t="0" r="r" b="b"/>
                  <a:pathLst>
                    <a:path w="38" h="34">
                      <a:moveTo>
                        <a:pt x="0" y="12"/>
                      </a:moveTo>
                      <a:lnTo>
                        <a:pt x="29" y="0"/>
                      </a:lnTo>
                      <a:lnTo>
                        <a:pt x="38" y="21"/>
                      </a:lnTo>
                      <a:lnTo>
                        <a:pt x="9" y="34"/>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0" name="Freeform 10">
                  <a:extLst>
                    <a:ext uri="{FF2B5EF4-FFF2-40B4-BE49-F238E27FC236}">
                      <a16:creationId xmlns:a16="http://schemas.microsoft.com/office/drawing/2014/main" id="{8A02C54C-276D-41F6-82A9-853EDFC7AA0B}"/>
                    </a:ext>
                  </a:extLst>
                </p:cNvPr>
                <p:cNvSpPr>
                  <a:spLocks noEditPoints="1"/>
                </p:cNvSpPr>
                <p:nvPr/>
              </p:nvSpPr>
              <p:spPr bwMode="auto">
                <a:xfrm>
                  <a:off x="8251818" y="2027238"/>
                  <a:ext cx="442912" cy="39052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1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1"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11">
                  <a:extLst>
                    <a:ext uri="{FF2B5EF4-FFF2-40B4-BE49-F238E27FC236}">
                      <a16:creationId xmlns:a16="http://schemas.microsoft.com/office/drawing/2014/main" id="{BE573E6B-5936-4038-B5FC-986200F33559}"/>
                    </a:ext>
                  </a:extLst>
                </p:cNvPr>
                <p:cNvSpPr>
                  <a:spLocks/>
                </p:cNvSpPr>
                <p:nvPr/>
              </p:nvSpPr>
              <p:spPr bwMode="auto">
                <a:xfrm>
                  <a:off x="8367706" y="2384425"/>
                  <a:ext cx="60325" cy="52387"/>
                </a:xfrm>
                <a:custGeom>
                  <a:avLst/>
                  <a:gdLst>
                    <a:gd name="T0" fmla="*/ 29 w 38"/>
                    <a:gd name="T1" fmla="*/ 33 h 33"/>
                    <a:gd name="T2" fmla="*/ 0 w 38"/>
                    <a:gd name="T3" fmla="*/ 21 h 33"/>
                    <a:gd name="T4" fmla="*/ 9 w 38"/>
                    <a:gd name="T5" fmla="*/ 0 h 33"/>
                    <a:gd name="T6" fmla="*/ 38 w 38"/>
                    <a:gd name="T7" fmla="*/ 11 h 33"/>
                    <a:gd name="T8" fmla="*/ 29 w 38"/>
                    <a:gd name="T9" fmla="*/ 33 h 33"/>
                  </a:gdLst>
                  <a:ahLst/>
                  <a:cxnLst>
                    <a:cxn ang="0">
                      <a:pos x="T0" y="T1"/>
                    </a:cxn>
                    <a:cxn ang="0">
                      <a:pos x="T2" y="T3"/>
                    </a:cxn>
                    <a:cxn ang="0">
                      <a:pos x="T4" y="T5"/>
                    </a:cxn>
                    <a:cxn ang="0">
                      <a:pos x="T6" y="T7"/>
                    </a:cxn>
                    <a:cxn ang="0">
                      <a:pos x="T8" y="T9"/>
                    </a:cxn>
                  </a:cxnLst>
                  <a:rect l="0" t="0" r="r" b="b"/>
                  <a:pathLst>
                    <a:path w="38" h="33">
                      <a:moveTo>
                        <a:pt x="29" y="33"/>
                      </a:moveTo>
                      <a:lnTo>
                        <a:pt x="0" y="21"/>
                      </a:lnTo>
                      <a:lnTo>
                        <a:pt x="9" y="0"/>
                      </a:lnTo>
                      <a:lnTo>
                        <a:pt x="38" y="11"/>
                      </a:lnTo>
                      <a:lnTo>
                        <a:pt x="29"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Freeform 12">
                  <a:extLst>
                    <a:ext uri="{FF2B5EF4-FFF2-40B4-BE49-F238E27FC236}">
                      <a16:creationId xmlns:a16="http://schemas.microsoft.com/office/drawing/2014/main" id="{204224F7-C668-46F7-8D3B-0E85775C0EE7}"/>
                    </a:ext>
                  </a:extLst>
                </p:cNvPr>
                <p:cNvSpPr>
                  <a:spLocks/>
                </p:cNvSpPr>
                <p:nvPr/>
              </p:nvSpPr>
              <p:spPr bwMode="auto">
                <a:xfrm>
                  <a:off x="8634405" y="2268538"/>
                  <a:ext cx="52387" cy="58737"/>
                </a:xfrm>
                <a:custGeom>
                  <a:avLst/>
                  <a:gdLst>
                    <a:gd name="T0" fmla="*/ 33 w 33"/>
                    <a:gd name="T1" fmla="*/ 8 h 37"/>
                    <a:gd name="T2" fmla="*/ 22 w 33"/>
                    <a:gd name="T3" fmla="*/ 37 h 37"/>
                    <a:gd name="T4" fmla="*/ 0 w 33"/>
                    <a:gd name="T5" fmla="*/ 28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8"/>
                      </a:lnTo>
                      <a:lnTo>
                        <a:pt x="12" y="0"/>
                      </a:lnTo>
                      <a:lnTo>
                        <a:pt x="33"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3" name="Freeform 13">
                  <a:extLst>
                    <a:ext uri="{FF2B5EF4-FFF2-40B4-BE49-F238E27FC236}">
                      <a16:creationId xmlns:a16="http://schemas.microsoft.com/office/drawing/2014/main" id="{184D303D-CA86-4915-A8D1-9B9E63E01A76}"/>
                    </a:ext>
                  </a:extLst>
                </p:cNvPr>
                <p:cNvSpPr>
                  <a:spLocks/>
                </p:cNvSpPr>
                <p:nvPr/>
              </p:nvSpPr>
              <p:spPr bwMode="auto">
                <a:xfrm>
                  <a:off x="8258168" y="2117725"/>
                  <a:ext cx="52387" cy="587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4" name="Freeform 14">
                  <a:extLst>
                    <a:ext uri="{FF2B5EF4-FFF2-40B4-BE49-F238E27FC236}">
                      <a16:creationId xmlns:a16="http://schemas.microsoft.com/office/drawing/2014/main" id="{1BB1A973-DA89-4865-B60E-1E4756D72B9B}"/>
                    </a:ext>
                  </a:extLst>
                </p:cNvPr>
                <p:cNvSpPr>
                  <a:spLocks/>
                </p:cNvSpPr>
                <p:nvPr/>
              </p:nvSpPr>
              <p:spPr bwMode="auto">
                <a:xfrm>
                  <a:off x="8261343" y="2273300"/>
                  <a:ext cx="52387" cy="587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5" name="Freeform 15">
                  <a:extLst>
                    <a:ext uri="{FF2B5EF4-FFF2-40B4-BE49-F238E27FC236}">
                      <a16:creationId xmlns:a16="http://schemas.microsoft.com/office/drawing/2014/main" id="{1AD9880A-B30D-445A-8587-40DEB0D6B302}"/>
                    </a:ext>
                  </a:extLst>
                </p:cNvPr>
                <p:cNvSpPr>
                  <a:spLocks/>
                </p:cNvSpPr>
                <p:nvPr/>
              </p:nvSpPr>
              <p:spPr bwMode="auto">
                <a:xfrm>
                  <a:off x="8632818" y="2112963"/>
                  <a:ext cx="52387" cy="587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6" name="Freeform 16">
                  <a:extLst>
                    <a:ext uri="{FF2B5EF4-FFF2-40B4-BE49-F238E27FC236}">
                      <a16:creationId xmlns:a16="http://schemas.microsoft.com/office/drawing/2014/main" id="{8C352E19-41F1-4D55-B75B-EA8FF1550A54}"/>
                    </a:ext>
                  </a:extLst>
                </p:cNvPr>
                <p:cNvSpPr>
                  <a:spLocks/>
                </p:cNvSpPr>
                <p:nvPr/>
              </p:nvSpPr>
              <p:spPr bwMode="auto">
                <a:xfrm>
                  <a:off x="8523280" y="2381250"/>
                  <a:ext cx="58737" cy="53975"/>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40" name="Group 39">
                <a:extLst>
                  <a:ext uri="{FF2B5EF4-FFF2-40B4-BE49-F238E27FC236}">
                    <a16:creationId xmlns:a16="http://schemas.microsoft.com/office/drawing/2014/main" id="{DCA5A996-A7FC-414B-B92D-8CE4FF235888}"/>
                  </a:ext>
                </a:extLst>
              </p:cNvPr>
              <p:cNvGrpSpPr/>
              <p:nvPr/>
            </p:nvGrpSpPr>
            <p:grpSpPr>
              <a:xfrm>
                <a:off x="8617252" y="2343150"/>
                <a:ext cx="260349" cy="260350"/>
                <a:chOff x="8091481" y="2343150"/>
                <a:chExt cx="260349" cy="260350"/>
              </a:xfrm>
              <a:solidFill>
                <a:schemeClr val="accent1"/>
              </a:solidFill>
            </p:grpSpPr>
            <p:sp>
              <p:nvSpPr>
                <p:cNvPr id="7" name="Rectangle 7">
                  <a:extLst>
                    <a:ext uri="{FF2B5EF4-FFF2-40B4-BE49-F238E27FC236}">
                      <a16:creationId xmlns:a16="http://schemas.microsoft.com/office/drawing/2014/main" id="{9BC4B1FB-F3D3-488B-9C1A-63F8A6B8F022}"/>
                    </a:ext>
                  </a:extLst>
                </p:cNvPr>
                <p:cNvSpPr>
                  <a:spLocks noChangeArrowheads="1"/>
                </p:cNvSpPr>
                <p:nvPr/>
              </p:nvSpPr>
              <p:spPr bwMode="auto">
                <a:xfrm>
                  <a:off x="8210543" y="2581275"/>
                  <a:ext cx="26987" cy="22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8" name="Freeform 8">
                  <a:extLst>
                    <a:ext uri="{FF2B5EF4-FFF2-40B4-BE49-F238E27FC236}">
                      <a16:creationId xmlns:a16="http://schemas.microsoft.com/office/drawing/2014/main" id="{9471E339-1BA6-43C4-9A3A-CC84C076EDF1}"/>
                    </a:ext>
                  </a:extLst>
                </p:cNvPr>
                <p:cNvSpPr>
                  <a:spLocks/>
                </p:cNvSpPr>
                <p:nvPr/>
              </p:nvSpPr>
              <p:spPr bwMode="auto">
                <a:xfrm>
                  <a:off x="8091481" y="2459038"/>
                  <a:ext cx="23812" cy="28575"/>
                </a:xfrm>
                <a:custGeom>
                  <a:avLst/>
                  <a:gdLst>
                    <a:gd name="T0" fmla="*/ 15 w 15"/>
                    <a:gd name="T1" fmla="*/ 0 h 18"/>
                    <a:gd name="T2" fmla="*/ 15 w 15"/>
                    <a:gd name="T3" fmla="*/ 18 h 18"/>
                    <a:gd name="T4" fmla="*/ 0 w 15"/>
                    <a:gd name="T5" fmla="*/ 18 h 18"/>
                    <a:gd name="T6" fmla="*/ 0 w 15"/>
                    <a:gd name="T7" fmla="*/ 1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lnTo>
                        <a:pt x="15" y="18"/>
                      </a:lnTo>
                      <a:lnTo>
                        <a:pt x="0" y="18"/>
                      </a:lnTo>
                      <a:lnTo>
                        <a:pt x="0"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9" name="Freeform 9">
                  <a:extLst>
                    <a:ext uri="{FF2B5EF4-FFF2-40B4-BE49-F238E27FC236}">
                      <a16:creationId xmlns:a16="http://schemas.microsoft.com/office/drawing/2014/main" id="{366D52C5-6FF4-4862-97B2-77492E619C9E}"/>
                    </a:ext>
                  </a:extLst>
                </p:cNvPr>
                <p:cNvSpPr>
                  <a:spLocks/>
                </p:cNvSpPr>
                <p:nvPr/>
              </p:nvSpPr>
              <p:spPr bwMode="auto">
                <a:xfrm>
                  <a:off x="8120056" y="2540000"/>
                  <a:ext cx="36512" cy="36512"/>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7" name="Freeform 17">
                  <a:extLst>
                    <a:ext uri="{FF2B5EF4-FFF2-40B4-BE49-F238E27FC236}">
                      <a16:creationId xmlns:a16="http://schemas.microsoft.com/office/drawing/2014/main" id="{F0181845-950F-46A8-9268-FD539B54DDBC}"/>
                    </a:ext>
                  </a:extLst>
                </p:cNvPr>
                <p:cNvSpPr>
                  <a:spLocks noEditPoints="1"/>
                </p:cNvSpPr>
                <p:nvPr/>
              </p:nvSpPr>
              <p:spPr bwMode="auto">
                <a:xfrm>
                  <a:off x="8108943" y="2362200"/>
                  <a:ext cx="225425" cy="223837"/>
                </a:xfrm>
                <a:custGeom>
                  <a:avLst/>
                  <a:gdLst>
                    <a:gd name="T0" fmla="*/ 257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7 w 515"/>
                    <a:gd name="T13" fmla="*/ 347 h 512"/>
                    <a:gd name="T14" fmla="*/ 129 w 515"/>
                    <a:gd name="T15" fmla="*/ 258 h 512"/>
                    <a:gd name="T16" fmla="*/ 166 w 515"/>
                    <a:gd name="T17" fmla="*/ 167 h 512"/>
                    <a:gd name="T18" fmla="*/ 256 w 515"/>
                    <a:gd name="T19" fmla="*/ 128 h 512"/>
                    <a:gd name="T20" fmla="*/ 257 w 515"/>
                    <a:gd name="T21" fmla="*/ 128 h 512"/>
                    <a:gd name="T22" fmla="*/ 257 w 515"/>
                    <a:gd name="T23" fmla="*/ 128 h 512"/>
                    <a:gd name="T24" fmla="*/ 257 w 515"/>
                    <a:gd name="T25" fmla="*/ 128 h 512"/>
                    <a:gd name="T26" fmla="*/ 257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7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7"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8" y="384"/>
                        <a:pt x="258" y="384"/>
                        <a:pt x="257" y="384"/>
                      </a:cubicBezTo>
                      <a:cubicBezTo>
                        <a:pt x="224" y="384"/>
                        <a:pt x="192" y="371"/>
                        <a:pt x="167" y="347"/>
                      </a:cubicBezTo>
                      <a:cubicBezTo>
                        <a:pt x="143" y="324"/>
                        <a:pt x="130" y="292"/>
                        <a:pt x="129" y="258"/>
                      </a:cubicBezTo>
                      <a:cubicBezTo>
                        <a:pt x="129" y="224"/>
                        <a:pt x="142" y="192"/>
                        <a:pt x="166" y="167"/>
                      </a:cubicBezTo>
                      <a:cubicBezTo>
                        <a:pt x="190" y="143"/>
                        <a:pt x="222" y="129"/>
                        <a:pt x="256" y="128"/>
                      </a:cubicBezTo>
                      <a:cubicBezTo>
                        <a:pt x="256" y="128"/>
                        <a:pt x="257" y="128"/>
                        <a:pt x="257" y="128"/>
                      </a:cubicBezTo>
                      <a:cubicBezTo>
                        <a:pt x="257" y="128"/>
                        <a:pt x="257" y="128"/>
                        <a:pt x="257" y="128"/>
                      </a:cubicBezTo>
                      <a:cubicBezTo>
                        <a:pt x="257" y="128"/>
                        <a:pt x="257" y="128"/>
                        <a:pt x="257" y="128"/>
                      </a:cubicBezTo>
                      <a:moveTo>
                        <a:pt x="257" y="0"/>
                      </a:moveTo>
                      <a:cubicBezTo>
                        <a:pt x="256" y="0"/>
                        <a:pt x="255" y="0"/>
                        <a:pt x="254" y="0"/>
                      </a:cubicBezTo>
                      <a:cubicBezTo>
                        <a:pt x="113" y="2"/>
                        <a:pt x="0" y="118"/>
                        <a:pt x="1" y="260"/>
                      </a:cubicBezTo>
                      <a:cubicBezTo>
                        <a:pt x="3" y="400"/>
                        <a:pt x="117" y="512"/>
                        <a:pt x="257" y="512"/>
                      </a:cubicBezTo>
                      <a:cubicBezTo>
                        <a:pt x="258" y="512"/>
                        <a:pt x="260" y="512"/>
                        <a:pt x="261" y="512"/>
                      </a:cubicBezTo>
                      <a:cubicBezTo>
                        <a:pt x="402" y="511"/>
                        <a:pt x="515" y="394"/>
                        <a:pt x="513" y="253"/>
                      </a:cubicBezTo>
                      <a:cubicBezTo>
                        <a:pt x="512" y="113"/>
                        <a:pt x="397" y="0"/>
                        <a:pt x="25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8" name="Freeform 18">
                  <a:extLst>
                    <a:ext uri="{FF2B5EF4-FFF2-40B4-BE49-F238E27FC236}">
                      <a16:creationId xmlns:a16="http://schemas.microsoft.com/office/drawing/2014/main" id="{16B19AD7-BC30-4E3F-8706-9B1DE4C0EF64}"/>
                    </a:ext>
                  </a:extLst>
                </p:cNvPr>
                <p:cNvSpPr>
                  <a:spLocks/>
                </p:cNvSpPr>
                <p:nvPr/>
              </p:nvSpPr>
              <p:spPr bwMode="auto">
                <a:xfrm>
                  <a:off x="8205781" y="2343150"/>
                  <a:ext cx="26987" cy="23812"/>
                </a:xfrm>
                <a:custGeom>
                  <a:avLst/>
                  <a:gdLst>
                    <a:gd name="T0" fmla="*/ 17 w 17"/>
                    <a:gd name="T1" fmla="*/ 14 h 15"/>
                    <a:gd name="T2" fmla="*/ 0 w 17"/>
                    <a:gd name="T3" fmla="*/ 15 h 15"/>
                    <a:gd name="T4" fmla="*/ 0 w 17"/>
                    <a:gd name="T5" fmla="*/ 0 h 15"/>
                    <a:gd name="T6" fmla="*/ 17 w 17"/>
                    <a:gd name="T7" fmla="*/ 0 h 15"/>
                    <a:gd name="T8" fmla="*/ 17 w 17"/>
                    <a:gd name="T9" fmla="*/ 14 h 15"/>
                  </a:gdLst>
                  <a:ahLst/>
                  <a:cxnLst>
                    <a:cxn ang="0">
                      <a:pos x="T0" y="T1"/>
                    </a:cxn>
                    <a:cxn ang="0">
                      <a:pos x="T2" y="T3"/>
                    </a:cxn>
                    <a:cxn ang="0">
                      <a:pos x="T4" y="T5"/>
                    </a:cxn>
                    <a:cxn ang="0">
                      <a:pos x="T6" y="T7"/>
                    </a:cxn>
                    <a:cxn ang="0">
                      <a:pos x="T8" y="T9"/>
                    </a:cxn>
                  </a:cxnLst>
                  <a:rect l="0" t="0" r="r" b="b"/>
                  <a:pathLst>
                    <a:path w="17" h="15">
                      <a:moveTo>
                        <a:pt x="17" y="14"/>
                      </a:moveTo>
                      <a:lnTo>
                        <a:pt x="0" y="15"/>
                      </a:lnTo>
                      <a:lnTo>
                        <a:pt x="0" y="0"/>
                      </a:lnTo>
                      <a:lnTo>
                        <a:pt x="17" y="0"/>
                      </a:lnTo>
                      <a:lnTo>
                        <a:pt x="17"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9" name="Freeform 19">
                  <a:extLst>
                    <a:ext uri="{FF2B5EF4-FFF2-40B4-BE49-F238E27FC236}">
                      <a16:creationId xmlns:a16="http://schemas.microsoft.com/office/drawing/2014/main" id="{90C689EB-49A1-410A-84DE-46373A544BE5}"/>
                    </a:ext>
                  </a:extLst>
                </p:cNvPr>
                <p:cNvSpPr>
                  <a:spLocks/>
                </p:cNvSpPr>
                <p:nvPr/>
              </p:nvSpPr>
              <p:spPr bwMode="auto">
                <a:xfrm>
                  <a:off x="8328018" y="2459038"/>
                  <a:ext cx="23812" cy="28575"/>
                </a:xfrm>
                <a:custGeom>
                  <a:avLst/>
                  <a:gdLst>
                    <a:gd name="T0" fmla="*/ 15 w 15"/>
                    <a:gd name="T1" fmla="*/ 0 h 18"/>
                    <a:gd name="T2" fmla="*/ 15 w 15"/>
                    <a:gd name="T3" fmla="*/ 18 h 18"/>
                    <a:gd name="T4" fmla="*/ 0 w 15"/>
                    <a:gd name="T5" fmla="*/ 18 h 18"/>
                    <a:gd name="T6" fmla="*/ 0 w 15"/>
                    <a:gd name="T7" fmla="*/ 1 h 18"/>
                    <a:gd name="T8" fmla="*/ 15 w 15"/>
                    <a:gd name="T9" fmla="*/ 0 h 18"/>
                  </a:gdLst>
                  <a:ahLst/>
                  <a:cxnLst>
                    <a:cxn ang="0">
                      <a:pos x="T0" y="T1"/>
                    </a:cxn>
                    <a:cxn ang="0">
                      <a:pos x="T2" y="T3"/>
                    </a:cxn>
                    <a:cxn ang="0">
                      <a:pos x="T4" y="T5"/>
                    </a:cxn>
                    <a:cxn ang="0">
                      <a:pos x="T6" y="T7"/>
                    </a:cxn>
                    <a:cxn ang="0">
                      <a:pos x="T8" y="T9"/>
                    </a:cxn>
                  </a:cxnLst>
                  <a:rect l="0" t="0" r="r" b="b"/>
                  <a:pathLst>
                    <a:path w="15" h="18">
                      <a:moveTo>
                        <a:pt x="15" y="0"/>
                      </a:moveTo>
                      <a:lnTo>
                        <a:pt x="15" y="18"/>
                      </a:lnTo>
                      <a:lnTo>
                        <a:pt x="0" y="18"/>
                      </a:lnTo>
                      <a:lnTo>
                        <a:pt x="0" y="1"/>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0" name="Freeform 20">
                  <a:extLst>
                    <a:ext uri="{FF2B5EF4-FFF2-40B4-BE49-F238E27FC236}">
                      <a16:creationId xmlns:a16="http://schemas.microsoft.com/office/drawing/2014/main" id="{3B81B814-B412-4C11-A800-9E210C255265}"/>
                    </a:ext>
                  </a:extLst>
                </p:cNvPr>
                <p:cNvSpPr>
                  <a:spLocks/>
                </p:cNvSpPr>
                <p:nvPr/>
              </p:nvSpPr>
              <p:spPr bwMode="auto">
                <a:xfrm>
                  <a:off x="8286743" y="2371725"/>
                  <a:ext cx="36512" cy="34925"/>
                </a:xfrm>
                <a:custGeom>
                  <a:avLst/>
                  <a:gdLst>
                    <a:gd name="T0" fmla="*/ 10 w 23"/>
                    <a:gd name="T1" fmla="*/ 0 h 22"/>
                    <a:gd name="T2" fmla="*/ 23 w 23"/>
                    <a:gd name="T3" fmla="*/ 13 h 22"/>
                    <a:gd name="T4" fmla="*/ 14 w 23"/>
                    <a:gd name="T5" fmla="*/ 22 h 22"/>
                    <a:gd name="T6" fmla="*/ 0 w 23"/>
                    <a:gd name="T7" fmla="*/ 10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3"/>
                      </a:lnTo>
                      <a:lnTo>
                        <a:pt x="14" y="22"/>
                      </a:lnTo>
                      <a:lnTo>
                        <a:pt x="0" y="10"/>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1" name="Freeform 21">
                  <a:extLst>
                    <a:ext uri="{FF2B5EF4-FFF2-40B4-BE49-F238E27FC236}">
                      <a16:creationId xmlns:a16="http://schemas.microsoft.com/office/drawing/2014/main" id="{2B7F6B79-98CD-47F9-AEF9-4346D470102E}"/>
                    </a:ext>
                  </a:extLst>
                </p:cNvPr>
                <p:cNvSpPr>
                  <a:spLocks/>
                </p:cNvSpPr>
                <p:nvPr/>
              </p:nvSpPr>
              <p:spPr bwMode="auto">
                <a:xfrm>
                  <a:off x="8289918" y="2538413"/>
                  <a:ext cx="34925" cy="34925"/>
                </a:xfrm>
                <a:custGeom>
                  <a:avLst/>
                  <a:gdLst>
                    <a:gd name="T0" fmla="*/ 0 w 22"/>
                    <a:gd name="T1" fmla="*/ 13 h 22"/>
                    <a:gd name="T2" fmla="*/ 13 w 22"/>
                    <a:gd name="T3" fmla="*/ 0 h 22"/>
                    <a:gd name="T4" fmla="*/ 22 w 22"/>
                    <a:gd name="T5" fmla="*/ 9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9"/>
                      </a:lnTo>
                      <a:lnTo>
                        <a:pt x="10" y="22"/>
                      </a:ln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2" name="Freeform 22">
                  <a:extLst>
                    <a:ext uri="{FF2B5EF4-FFF2-40B4-BE49-F238E27FC236}">
                      <a16:creationId xmlns:a16="http://schemas.microsoft.com/office/drawing/2014/main" id="{F27AD31A-2A4C-4A6C-B11F-004241F8DBED}"/>
                    </a:ext>
                  </a:extLst>
                </p:cNvPr>
                <p:cNvSpPr>
                  <a:spLocks/>
                </p:cNvSpPr>
                <p:nvPr/>
              </p:nvSpPr>
              <p:spPr bwMode="auto">
                <a:xfrm>
                  <a:off x="8118468" y="2374900"/>
                  <a:ext cx="36512" cy="34925"/>
                </a:xfrm>
                <a:custGeom>
                  <a:avLst/>
                  <a:gdLst>
                    <a:gd name="T0" fmla="*/ 0 w 23"/>
                    <a:gd name="T1" fmla="*/ 12 h 22"/>
                    <a:gd name="T2" fmla="*/ 13 w 23"/>
                    <a:gd name="T3" fmla="*/ 0 h 22"/>
                    <a:gd name="T4" fmla="*/ 23 w 23"/>
                    <a:gd name="T5" fmla="*/ 9 h 22"/>
                    <a:gd name="T6" fmla="*/ 10 w 23"/>
                    <a:gd name="T7" fmla="*/ 22 h 22"/>
                    <a:gd name="T8" fmla="*/ 0 w 23"/>
                    <a:gd name="T9" fmla="*/ 12 h 22"/>
                  </a:gdLst>
                  <a:ahLst/>
                  <a:cxnLst>
                    <a:cxn ang="0">
                      <a:pos x="T0" y="T1"/>
                    </a:cxn>
                    <a:cxn ang="0">
                      <a:pos x="T2" y="T3"/>
                    </a:cxn>
                    <a:cxn ang="0">
                      <a:pos x="T4" y="T5"/>
                    </a:cxn>
                    <a:cxn ang="0">
                      <a:pos x="T6" y="T7"/>
                    </a:cxn>
                    <a:cxn ang="0">
                      <a:pos x="T8" y="T9"/>
                    </a:cxn>
                  </a:cxnLst>
                  <a:rect l="0" t="0" r="r" b="b"/>
                  <a:pathLst>
                    <a:path w="23" h="22">
                      <a:moveTo>
                        <a:pt x="0" y="12"/>
                      </a:moveTo>
                      <a:lnTo>
                        <a:pt x="13" y="0"/>
                      </a:lnTo>
                      <a:lnTo>
                        <a:pt x="23" y="9"/>
                      </a:lnTo>
                      <a:lnTo>
                        <a:pt x="10" y="22"/>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nvGrpSpPr>
              <p:cNvPr id="39" name="Group 38">
                <a:extLst>
                  <a:ext uri="{FF2B5EF4-FFF2-40B4-BE49-F238E27FC236}">
                    <a16:creationId xmlns:a16="http://schemas.microsoft.com/office/drawing/2014/main" id="{4DD02020-2757-4BCD-B87B-8F8283514F12}"/>
                  </a:ext>
                </a:extLst>
              </p:cNvPr>
              <p:cNvGrpSpPr/>
              <p:nvPr/>
            </p:nvGrpSpPr>
            <p:grpSpPr>
              <a:xfrm>
                <a:off x="8617252" y="2176463"/>
                <a:ext cx="149224" cy="147637"/>
                <a:chOff x="8091481" y="2176463"/>
                <a:chExt cx="149224" cy="147637"/>
              </a:xfrm>
              <a:solidFill>
                <a:schemeClr val="accent1"/>
              </a:solidFill>
            </p:grpSpPr>
            <p:sp>
              <p:nvSpPr>
                <p:cNvPr id="23" name="Freeform 23">
                  <a:extLst>
                    <a:ext uri="{FF2B5EF4-FFF2-40B4-BE49-F238E27FC236}">
                      <a16:creationId xmlns:a16="http://schemas.microsoft.com/office/drawing/2014/main" id="{55A092CB-0ABA-4E74-8007-2BB756E22063}"/>
                    </a:ext>
                  </a:extLst>
                </p:cNvPr>
                <p:cNvSpPr>
                  <a:spLocks noEditPoints="1"/>
                </p:cNvSpPr>
                <p:nvPr/>
              </p:nvSpPr>
              <p:spPr bwMode="auto">
                <a:xfrm>
                  <a:off x="8101006" y="2185988"/>
                  <a:ext cx="128587" cy="128587"/>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7 w 295"/>
                    <a:gd name="T11" fmla="*/ 220 h 293"/>
                    <a:gd name="T12" fmla="*/ 96 w 295"/>
                    <a:gd name="T13" fmla="*/ 199 h 293"/>
                    <a:gd name="T14" fmla="*/ 74 w 295"/>
                    <a:gd name="T15" fmla="*/ 148 h 293"/>
                    <a:gd name="T16" fmla="*/ 147 w 295"/>
                    <a:gd name="T17" fmla="*/ 74 h 293"/>
                    <a:gd name="T18" fmla="*/ 148 w 295"/>
                    <a:gd name="T19" fmla="*/ 74 h 293"/>
                    <a:gd name="T20" fmla="*/ 148 w 295"/>
                    <a:gd name="T21" fmla="*/ 74 h 293"/>
                    <a:gd name="T22" fmla="*/ 148 w 295"/>
                    <a:gd name="T23" fmla="*/ 74 h 293"/>
                    <a:gd name="T24" fmla="*/ 148 w 295"/>
                    <a:gd name="T25" fmla="*/ 0 h 293"/>
                    <a:gd name="T26" fmla="*/ 146 w 295"/>
                    <a:gd name="T27" fmla="*/ 0 h 293"/>
                    <a:gd name="T28" fmla="*/ 1 w 295"/>
                    <a:gd name="T29" fmla="*/ 149 h 293"/>
                    <a:gd name="T30" fmla="*/ 147 w 295"/>
                    <a:gd name="T31" fmla="*/ 293 h 293"/>
                    <a:gd name="T32" fmla="*/ 149 w 295"/>
                    <a:gd name="T33" fmla="*/ 293 h 293"/>
                    <a:gd name="T34" fmla="*/ 294 w 295"/>
                    <a:gd name="T35" fmla="*/ 145 h 293"/>
                    <a:gd name="T36" fmla="*/ 148 w 295"/>
                    <a:gd name="T37"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7" y="220"/>
                      </a:cubicBezTo>
                      <a:cubicBezTo>
                        <a:pt x="128" y="220"/>
                        <a:pt x="110" y="212"/>
                        <a:pt x="96" y="199"/>
                      </a:cubicBezTo>
                      <a:cubicBezTo>
                        <a:pt x="82" y="185"/>
                        <a:pt x="75" y="167"/>
                        <a:pt x="74" y="148"/>
                      </a:cubicBezTo>
                      <a:cubicBezTo>
                        <a:pt x="74" y="107"/>
                        <a:pt x="106"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7" y="293"/>
                      </a:cubicBezTo>
                      <a:cubicBezTo>
                        <a:pt x="148" y="293"/>
                        <a:pt x="149" y="293"/>
                        <a:pt x="149" y="293"/>
                      </a:cubicBezTo>
                      <a:cubicBezTo>
                        <a:pt x="230" y="292"/>
                        <a:pt x="295" y="226"/>
                        <a:pt x="294" y="145"/>
                      </a:cubicBezTo>
                      <a:cubicBezTo>
                        <a:pt x="293" y="65"/>
                        <a:pt x="227" y="0"/>
                        <a:pt x="14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4" name="Rectangle 24">
                  <a:extLst>
                    <a:ext uri="{FF2B5EF4-FFF2-40B4-BE49-F238E27FC236}">
                      <a16:creationId xmlns:a16="http://schemas.microsoft.com/office/drawing/2014/main" id="{F6724B46-F5F9-4FDB-B0C6-9B0408683A6F}"/>
                    </a:ext>
                  </a:extLst>
                </p:cNvPr>
                <p:cNvSpPr>
                  <a:spLocks noChangeArrowheads="1"/>
                </p:cNvSpPr>
                <p:nvPr/>
              </p:nvSpPr>
              <p:spPr bwMode="auto">
                <a:xfrm>
                  <a:off x="8156568" y="2176463"/>
                  <a:ext cx="15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5" name="Rectangle 25">
                  <a:extLst>
                    <a:ext uri="{FF2B5EF4-FFF2-40B4-BE49-F238E27FC236}">
                      <a16:creationId xmlns:a16="http://schemas.microsoft.com/office/drawing/2014/main" id="{BE6DE43F-F231-4516-8E44-FEC5DC6F3135}"/>
                    </a:ext>
                  </a:extLst>
                </p:cNvPr>
                <p:cNvSpPr>
                  <a:spLocks noChangeArrowheads="1"/>
                </p:cNvSpPr>
                <p:nvPr/>
              </p:nvSpPr>
              <p:spPr bwMode="auto">
                <a:xfrm>
                  <a:off x="8159743" y="2311400"/>
                  <a:ext cx="15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29" name="Freeform 26">
                  <a:extLst>
                    <a:ext uri="{FF2B5EF4-FFF2-40B4-BE49-F238E27FC236}">
                      <a16:creationId xmlns:a16="http://schemas.microsoft.com/office/drawing/2014/main" id="{B3FF6F95-72B8-46D0-A2B8-42D663E3404B}"/>
                    </a:ext>
                  </a:extLst>
                </p:cNvPr>
                <p:cNvSpPr>
                  <a:spLocks/>
                </p:cNvSpPr>
                <p:nvPr/>
              </p:nvSpPr>
              <p:spPr bwMode="auto">
                <a:xfrm>
                  <a:off x="8226418" y="2243138"/>
                  <a:ext cx="14287" cy="15875"/>
                </a:xfrm>
                <a:custGeom>
                  <a:avLst/>
                  <a:gdLst>
                    <a:gd name="T0" fmla="*/ 9 w 9"/>
                    <a:gd name="T1" fmla="*/ 0 h 10"/>
                    <a:gd name="T2" fmla="*/ 9 w 9"/>
                    <a:gd name="T3" fmla="*/ 9 h 10"/>
                    <a:gd name="T4" fmla="*/ 0 w 9"/>
                    <a:gd name="T5" fmla="*/ 10 h 10"/>
                    <a:gd name="T6" fmla="*/ 0 w 9"/>
                    <a:gd name="T7" fmla="*/ 0 h 10"/>
                    <a:gd name="T8" fmla="*/ 9 w 9"/>
                    <a:gd name="T9" fmla="*/ 0 h 10"/>
                  </a:gdLst>
                  <a:ahLst/>
                  <a:cxnLst>
                    <a:cxn ang="0">
                      <a:pos x="T0" y="T1"/>
                    </a:cxn>
                    <a:cxn ang="0">
                      <a:pos x="T2" y="T3"/>
                    </a:cxn>
                    <a:cxn ang="0">
                      <a:pos x="T4" y="T5"/>
                    </a:cxn>
                    <a:cxn ang="0">
                      <a:pos x="T6" y="T7"/>
                    </a:cxn>
                    <a:cxn ang="0">
                      <a:pos x="T8" y="T9"/>
                    </a:cxn>
                  </a:cxnLst>
                  <a:rect l="0" t="0" r="r" b="b"/>
                  <a:pathLst>
                    <a:path w="9" h="10">
                      <a:moveTo>
                        <a:pt x="9" y="0"/>
                      </a:moveTo>
                      <a:lnTo>
                        <a:pt x="9" y="9"/>
                      </a:lnTo>
                      <a:lnTo>
                        <a:pt x="0" y="10"/>
                      </a:lnTo>
                      <a:lnTo>
                        <a:pt x="0" y="0"/>
                      </a:ln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0" name="Freeform 27">
                  <a:extLst>
                    <a:ext uri="{FF2B5EF4-FFF2-40B4-BE49-F238E27FC236}">
                      <a16:creationId xmlns:a16="http://schemas.microsoft.com/office/drawing/2014/main" id="{79890B77-CF7E-420D-840D-2FD7D5EBF550}"/>
                    </a:ext>
                  </a:extLst>
                </p:cNvPr>
                <p:cNvSpPr>
                  <a:spLocks/>
                </p:cNvSpPr>
                <p:nvPr/>
              </p:nvSpPr>
              <p:spPr bwMode="auto">
                <a:xfrm>
                  <a:off x="8091481" y="2243138"/>
                  <a:ext cx="14287" cy="15875"/>
                </a:xfrm>
                <a:custGeom>
                  <a:avLst/>
                  <a:gdLst>
                    <a:gd name="T0" fmla="*/ 8 w 9"/>
                    <a:gd name="T1" fmla="*/ 0 h 10"/>
                    <a:gd name="T2" fmla="*/ 9 w 9"/>
                    <a:gd name="T3" fmla="*/ 9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9"/>
                      </a:lnTo>
                      <a:lnTo>
                        <a:pt x="0" y="10"/>
                      </a:lnTo>
                      <a:lnTo>
                        <a:pt x="0" y="0"/>
                      </a:lnTo>
                      <a:lnTo>
                        <a:pt x="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1" name="Freeform 28">
                  <a:extLst>
                    <a:ext uri="{FF2B5EF4-FFF2-40B4-BE49-F238E27FC236}">
                      <a16:creationId xmlns:a16="http://schemas.microsoft.com/office/drawing/2014/main" id="{499E9ADC-E797-414A-98D7-E9161DBB0FBA}"/>
                    </a:ext>
                  </a:extLst>
                </p:cNvPr>
                <p:cNvSpPr>
                  <a:spLocks/>
                </p:cNvSpPr>
                <p:nvPr/>
              </p:nvSpPr>
              <p:spPr bwMode="auto">
                <a:xfrm>
                  <a:off x="8107356" y="2287588"/>
                  <a:ext cx="20637" cy="20637"/>
                </a:xfrm>
                <a:custGeom>
                  <a:avLst/>
                  <a:gdLst>
                    <a:gd name="T0" fmla="*/ 6 w 13"/>
                    <a:gd name="T1" fmla="*/ 0 h 13"/>
                    <a:gd name="T2" fmla="*/ 13 w 13"/>
                    <a:gd name="T3" fmla="*/ 8 h 13"/>
                    <a:gd name="T4" fmla="*/ 8 w 13"/>
                    <a:gd name="T5" fmla="*/ 13 h 13"/>
                    <a:gd name="T6" fmla="*/ 0 w 13"/>
                    <a:gd name="T7" fmla="*/ 6 h 13"/>
                    <a:gd name="T8" fmla="*/ 6 w 13"/>
                    <a:gd name="T9" fmla="*/ 0 h 13"/>
                  </a:gdLst>
                  <a:ahLst/>
                  <a:cxnLst>
                    <a:cxn ang="0">
                      <a:pos x="T0" y="T1"/>
                    </a:cxn>
                    <a:cxn ang="0">
                      <a:pos x="T2" y="T3"/>
                    </a:cxn>
                    <a:cxn ang="0">
                      <a:pos x="T4" y="T5"/>
                    </a:cxn>
                    <a:cxn ang="0">
                      <a:pos x="T6" y="T7"/>
                    </a:cxn>
                    <a:cxn ang="0">
                      <a:pos x="T8" y="T9"/>
                    </a:cxn>
                  </a:cxnLst>
                  <a:rect l="0" t="0" r="r" b="b"/>
                  <a:pathLst>
                    <a:path w="13" h="13">
                      <a:moveTo>
                        <a:pt x="6" y="0"/>
                      </a:moveTo>
                      <a:lnTo>
                        <a:pt x="13" y="8"/>
                      </a:lnTo>
                      <a:lnTo>
                        <a:pt x="8" y="13"/>
                      </a:lnTo>
                      <a:lnTo>
                        <a:pt x="0" y="6"/>
                      </a:lnTo>
                      <a:lnTo>
                        <a:pt x="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3" name="Freeform 29">
                  <a:extLst>
                    <a:ext uri="{FF2B5EF4-FFF2-40B4-BE49-F238E27FC236}">
                      <a16:creationId xmlns:a16="http://schemas.microsoft.com/office/drawing/2014/main" id="{F064807F-829F-41FB-B971-C3C06A428052}"/>
                    </a:ext>
                  </a:extLst>
                </p:cNvPr>
                <p:cNvSpPr>
                  <a:spLocks/>
                </p:cNvSpPr>
                <p:nvPr/>
              </p:nvSpPr>
              <p:spPr bwMode="auto">
                <a:xfrm>
                  <a:off x="8204193" y="2192338"/>
                  <a:ext cx="20637" cy="20637"/>
                </a:xfrm>
                <a:custGeom>
                  <a:avLst/>
                  <a:gdLst>
                    <a:gd name="T0" fmla="*/ 5 w 13"/>
                    <a:gd name="T1" fmla="*/ 0 h 13"/>
                    <a:gd name="T2" fmla="*/ 13 w 13"/>
                    <a:gd name="T3" fmla="*/ 7 h 13"/>
                    <a:gd name="T4" fmla="*/ 7 w 13"/>
                    <a:gd name="T5" fmla="*/ 13 h 13"/>
                    <a:gd name="T6" fmla="*/ 0 w 13"/>
                    <a:gd name="T7" fmla="*/ 6 h 13"/>
                    <a:gd name="T8" fmla="*/ 5 w 13"/>
                    <a:gd name="T9" fmla="*/ 0 h 13"/>
                  </a:gdLst>
                  <a:ahLst/>
                  <a:cxnLst>
                    <a:cxn ang="0">
                      <a:pos x="T0" y="T1"/>
                    </a:cxn>
                    <a:cxn ang="0">
                      <a:pos x="T2" y="T3"/>
                    </a:cxn>
                    <a:cxn ang="0">
                      <a:pos x="T4" y="T5"/>
                    </a:cxn>
                    <a:cxn ang="0">
                      <a:pos x="T6" y="T7"/>
                    </a:cxn>
                    <a:cxn ang="0">
                      <a:pos x="T8" y="T9"/>
                    </a:cxn>
                  </a:cxnLst>
                  <a:rect l="0" t="0" r="r" b="b"/>
                  <a:pathLst>
                    <a:path w="13" h="13">
                      <a:moveTo>
                        <a:pt x="5" y="0"/>
                      </a:moveTo>
                      <a:lnTo>
                        <a:pt x="13" y="7"/>
                      </a:lnTo>
                      <a:lnTo>
                        <a:pt x="7" y="13"/>
                      </a:lnTo>
                      <a:lnTo>
                        <a:pt x="0" y="6"/>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4" name="Freeform 30">
                  <a:extLst>
                    <a:ext uri="{FF2B5EF4-FFF2-40B4-BE49-F238E27FC236}">
                      <a16:creationId xmlns:a16="http://schemas.microsoft.com/office/drawing/2014/main" id="{75D2D203-62DE-4D10-9FA3-18F18C363535}"/>
                    </a:ext>
                  </a:extLst>
                </p:cNvPr>
                <p:cNvSpPr>
                  <a:spLocks/>
                </p:cNvSpPr>
                <p:nvPr/>
              </p:nvSpPr>
              <p:spPr bwMode="auto">
                <a:xfrm>
                  <a:off x="8204193" y="2287588"/>
                  <a:ext cx="20637" cy="20637"/>
                </a:xfrm>
                <a:custGeom>
                  <a:avLst/>
                  <a:gdLst>
                    <a:gd name="T0" fmla="*/ 0 w 13"/>
                    <a:gd name="T1" fmla="*/ 7 h 13"/>
                    <a:gd name="T2" fmla="*/ 8 w 13"/>
                    <a:gd name="T3" fmla="*/ 0 h 13"/>
                    <a:gd name="T4" fmla="*/ 13 w 13"/>
                    <a:gd name="T5" fmla="*/ 5 h 13"/>
                    <a:gd name="T6" fmla="*/ 6 w 13"/>
                    <a:gd name="T7" fmla="*/ 13 h 13"/>
                    <a:gd name="T8" fmla="*/ 0 w 13"/>
                    <a:gd name="T9" fmla="*/ 7 h 13"/>
                  </a:gdLst>
                  <a:ahLst/>
                  <a:cxnLst>
                    <a:cxn ang="0">
                      <a:pos x="T0" y="T1"/>
                    </a:cxn>
                    <a:cxn ang="0">
                      <a:pos x="T2" y="T3"/>
                    </a:cxn>
                    <a:cxn ang="0">
                      <a:pos x="T4" y="T5"/>
                    </a:cxn>
                    <a:cxn ang="0">
                      <a:pos x="T6" y="T7"/>
                    </a:cxn>
                    <a:cxn ang="0">
                      <a:pos x="T8" y="T9"/>
                    </a:cxn>
                  </a:cxnLst>
                  <a:rect l="0" t="0" r="r" b="b"/>
                  <a:pathLst>
                    <a:path w="13" h="13">
                      <a:moveTo>
                        <a:pt x="0" y="7"/>
                      </a:moveTo>
                      <a:lnTo>
                        <a:pt x="8" y="0"/>
                      </a:lnTo>
                      <a:lnTo>
                        <a:pt x="13" y="5"/>
                      </a:lnTo>
                      <a:lnTo>
                        <a:pt x="6" y="13"/>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38" name="Freeform 31">
                  <a:extLst>
                    <a:ext uri="{FF2B5EF4-FFF2-40B4-BE49-F238E27FC236}">
                      <a16:creationId xmlns:a16="http://schemas.microsoft.com/office/drawing/2014/main" id="{01A906D9-C3AA-4291-A7BB-4B500438D498}"/>
                    </a:ext>
                  </a:extLst>
                </p:cNvPr>
                <p:cNvSpPr>
                  <a:spLocks/>
                </p:cNvSpPr>
                <p:nvPr/>
              </p:nvSpPr>
              <p:spPr bwMode="auto">
                <a:xfrm>
                  <a:off x="8107356" y="2193925"/>
                  <a:ext cx="20637" cy="19050"/>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grpSp>
      <p:grpSp>
        <p:nvGrpSpPr>
          <p:cNvPr id="121" name="Group 120">
            <a:extLst>
              <a:ext uri="{FF2B5EF4-FFF2-40B4-BE49-F238E27FC236}">
                <a16:creationId xmlns:a16="http://schemas.microsoft.com/office/drawing/2014/main" id="{38F461DA-7BD9-429C-9ECD-86A057DC2C51}"/>
              </a:ext>
              <a:ext uri="{C183D7F6-B498-43B3-948B-1728B52AA6E4}">
                <adec:decorative xmlns:adec="http://schemas.microsoft.com/office/drawing/2017/decorative" val="1"/>
              </a:ext>
            </a:extLst>
          </p:cNvPr>
          <p:cNvGrpSpPr/>
          <p:nvPr/>
        </p:nvGrpSpPr>
        <p:grpSpPr>
          <a:xfrm>
            <a:off x="588264" y="1793337"/>
            <a:ext cx="3510218" cy="4518851"/>
            <a:chOff x="600059" y="1828800"/>
            <a:chExt cx="3580605" cy="4609463"/>
          </a:xfrm>
        </p:grpSpPr>
        <p:sp>
          <p:nvSpPr>
            <p:cNvPr id="37" name="Rectangle 36">
              <a:extLst>
                <a:ext uri="{FF2B5EF4-FFF2-40B4-BE49-F238E27FC236}">
                  <a16:creationId xmlns:a16="http://schemas.microsoft.com/office/drawing/2014/main" id="{F7CABCE9-1C64-4710-9754-8CA6E580AA7C}"/>
                </a:ext>
              </a:extLst>
            </p:cNvPr>
            <p:cNvSpPr/>
            <p:nvPr/>
          </p:nvSpPr>
          <p:spPr bwMode="auto">
            <a:xfrm>
              <a:off x="616461"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79" name="Group 78">
              <a:extLst>
                <a:ext uri="{FF2B5EF4-FFF2-40B4-BE49-F238E27FC236}">
                  <a16:creationId xmlns:a16="http://schemas.microsoft.com/office/drawing/2014/main" id="{1048337F-E987-46A7-B8F6-89AEC5B2AF93}"/>
                </a:ext>
              </a:extLst>
            </p:cNvPr>
            <p:cNvGrpSpPr/>
            <p:nvPr/>
          </p:nvGrpSpPr>
          <p:grpSpPr>
            <a:xfrm>
              <a:off x="600059" y="2610286"/>
              <a:ext cx="3425471" cy="3249779"/>
              <a:chOff x="448736" y="1934882"/>
              <a:chExt cx="3131538" cy="3249779"/>
            </a:xfrm>
          </p:grpSpPr>
          <p:sp>
            <p:nvSpPr>
              <p:cNvPr id="80" name="TextBox 79">
                <a:extLst>
                  <a:ext uri="{FF2B5EF4-FFF2-40B4-BE49-F238E27FC236}">
                    <a16:creationId xmlns:a16="http://schemas.microsoft.com/office/drawing/2014/main" id="{CE7FFB2E-7B18-45C8-A2F8-9F0CCD570378}"/>
                  </a:ext>
                </a:extLst>
              </p:cNvPr>
              <p:cNvSpPr txBox="1"/>
              <p:nvPr/>
            </p:nvSpPr>
            <p:spPr>
              <a:xfrm>
                <a:off x="448738" y="2803647"/>
                <a:ext cx="3089738" cy="2381014"/>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Turn on built-in policies or build custom ones for all resource types</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Real-time policy evaluation </a:t>
                </a:r>
                <a:br>
                  <a:rPr lang="en-US" sz="1600">
                    <a:solidFill>
                      <a:srgbClr val="353535"/>
                    </a:solidFill>
                    <a:latin typeface="Segoe UI" panose="020B0502040204020203" pitchFamily="34" charset="0"/>
                    <a:cs typeface="Segoe UI" panose="020B0502040204020203" pitchFamily="34" charset="0"/>
                  </a:rPr>
                </a:br>
                <a:r>
                  <a:rPr lang="en-US" sz="1600">
                    <a:solidFill>
                      <a:srgbClr val="353535"/>
                    </a:solidFill>
                    <a:latin typeface="Segoe UI" panose="020B0502040204020203" pitchFamily="34" charset="0"/>
                    <a:cs typeface="Segoe UI" panose="020B0502040204020203" pitchFamily="34" charset="0"/>
                  </a:rPr>
                  <a:t>and enforcement</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Periodic &amp; on-demand compliance evaluation</a:t>
                </a:r>
              </a:p>
              <a:p>
                <a:pPr defTabSz="914192">
                  <a:lnSpc>
                    <a:spcPct val="90000"/>
                  </a:lnSpc>
                  <a:spcBef>
                    <a:spcPts val="1765"/>
                  </a:spcBef>
                  <a:defRPr/>
                </a:pPr>
                <a:r>
                  <a:rPr lang="en-US" sz="1600">
                    <a:solidFill>
                      <a:srgbClr val="353535"/>
                    </a:solidFill>
                    <a:latin typeface="Segoe UI" panose="020B0502040204020203" pitchFamily="34" charset="0"/>
                    <a:cs typeface="Segoe UI" panose="020B0502040204020203" pitchFamily="34" charset="0"/>
                  </a:rPr>
                  <a:t>Policy integration for AKS (</a:t>
                </a:r>
                <a:r>
                  <a:rPr lang="en-US" sz="1600" kern="0">
                    <a:solidFill>
                      <a:schemeClr val="accent1"/>
                    </a:solidFill>
                    <a:latin typeface="Segoe UI Semibold" panose="020B0702040204020203" pitchFamily="34" charset="0"/>
                    <a:cs typeface="Segoe UI Semibold" panose="020B0702040204020203" pitchFamily="34" charset="0"/>
                  </a:rPr>
                  <a:t>NEW</a:t>
                </a:r>
                <a:r>
                  <a:rPr lang="en-US" sz="1600">
                    <a:solidFill>
                      <a:srgbClr val="353535"/>
                    </a:solidFill>
                    <a:latin typeface="Segoe UI" panose="020B0502040204020203" pitchFamily="34" charset="0"/>
                    <a:cs typeface="Segoe UI" panose="020B0502040204020203" pitchFamily="34" charset="0"/>
                  </a:rPr>
                  <a:t>)</a:t>
                </a:r>
              </a:p>
            </p:txBody>
          </p:sp>
          <p:sp>
            <p:nvSpPr>
              <p:cNvPr id="81" name="Rectangle 80">
                <a:extLst>
                  <a:ext uri="{FF2B5EF4-FFF2-40B4-BE49-F238E27FC236}">
                    <a16:creationId xmlns:a16="http://schemas.microsoft.com/office/drawing/2014/main" id="{012213E3-8B24-4A35-8579-DC3F3454E6D7}"/>
                  </a:ext>
                </a:extLst>
              </p:cNvPr>
              <p:cNvSpPr/>
              <p:nvPr/>
            </p:nvSpPr>
            <p:spPr bwMode="auto">
              <a:xfrm>
                <a:off x="448736" y="1934882"/>
                <a:ext cx="3131538"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Enforcement &amp; compliance</a:t>
                </a:r>
              </a:p>
            </p:txBody>
          </p:sp>
        </p:grpSp>
        <p:grpSp>
          <p:nvGrpSpPr>
            <p:cNvPr id="44" name="Group 34">
              <a:extLst>
                <a:ext uri="{FF2B5EF4-FFF2-40B4-BE49-F238E27FC236}">
                  <a16:creationId xmlns:a16="http://schemas.microsoft.com/office/drawing/2014/main" id="{E345C803-3F78-4726-AE4B-E8EF065F02F4}"/>
                </a:ext>
              </a:extLst>
            </p:cNvPr>
            <p:cNvGrpSpPr>
              <a:grpSpLocks noChangeAspect="1"/>
            </p:cNvGrpSpPr>
            <p:nvPr/>
          </p:nvGrpSpPr>
          <p:grpSpPr bwMode="auto">
            <a:xfrm>
              <a:off x="832361" y="2052638"/>
              <a:ext cx="595312" cy="593725"/>
              <a:chOff x="429" y="1293"/>
              <a:chExt cx="375" cy="374"/>
            </a:xfrm>
          </p:grpSpPr>
          <p:sp>
            <p:nvSpPr>
              <p:cNvPr id="46" name="Freeform 35">
                <a:extLst>
                  <a:ext uri="{FF2B5EF4-FFF2-40B4-BE49-F238E27FC236}">
                    <a16:creationId xmlns:a16="http://schemas.microsoft.com/office/drawing/2014/main" id="{F6ECAB5C-2CE3-4176-8DBA-B3CABFDDB0D7}"/>
                  </a:ext>
                </a:extLst>
              </p:cNvPr>
              <p:cNvSpPr>
                <a:spLocks/>
              </p:cNvSpPr>
              <p:nvPr/>
            </p:nvSpPr>
            <p:spPr bwMode="auto">
              <a:xfrm>
                <a:off x="429" y="1293"/>
                <a:ext cx="375" cy="374"/>
              </a:xfrm>
              <a:custGeom>
                <a:avLst/>
                <a:gdLst>
                  <a:gd name="T0" fmla="*/ 682 w 1365"/>
                  <a:gd name="T1" fmla="*/ 1365 h 1365"/>
                  <a:gd name="T2" fmla="*/ 0 w 1365"/>
                  <a:gd name="T3" fmla="*/ 683 h 1365"/>
                  <a:gd name="T4" fmla="*/ 682 w 1365"/>
                  <a:gd name="T5" fmla="*/ 0 h 1365"/>
                  <a:gd name="T6" fmla="*/ 682 w 1365"/>
                  <a:gd name="T7" fmla="*/ 128 h 1365"/>
                  <a:gd name="T8" fmla="*/ 128 w 1365"/>
                  <a:gd name="T9" fmla="*/ 683 h 1365"/>
                  <a:gd name="T10" fmla="*/ 682 w 1365"/>
                  <a:gd name="T11" fmla="*/ 1237 h 1365"/>
                  <a:gd name="T12" fmla="*/ 1237 w 1365"/>
                  <a:gd name="T13" fmla="*/ 683 h 1365"/>
                  <a:gd name="T14" fmla="*/ 1365 w 1365"/>
                  <a:gd name="T15" fmla="*/ 683 h 1365"/>
                  <a:gd name="T16" fmla="*/ 682 w 1365"/>
                  <a:gd name="T17" fmla="*/ 1365 h 1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5" h="1365">
                    <a:moveTo>
                      <a:pt x="682" y="1365"/>
                    </a:moveTo>
                    <a:cubicBezTo>
                      <a:pt x="306" y="1365"/>
                      <a:pt x="0" y="1059"/>
                      <a:pt x="0" y="683"/>
                    </a:cubicBezTo>
                    <a:cubicBezTo>
                      <a:pt x="0" y="306"/>
                      <a:pt x="306" y="0"/>
                      <a:pt x="682" y="0"/>
                    </a:cubicBezTo>
                    <a:cubicBezTo>
                      <a:pt x="682" y="128"/>
                      <a:pt x="682" y="128"/>
                      <a:pt x="682" y="128"/>
                    </a:cubicBezTo>
                    <a:cubicBezTo>
                      <a:pt x="377" y="128"/>
                      <a:pt x="128" y="377"/>
                      <a:pt x="128" y="683"/>
                    </a:cubicBezTo>
                    <a:cubicBezTo>
                      <a:pt x="128" y="988"/>
                      <a:pt x="377" y="1237"/>
                      <a:pt x="682" y="1237"/>
                    </a:cubicBezTo>
                    <a:cubicBezTo>
                      <a:pt x="988" y="1237"/>
                      <a:pt x="1237" y="988"/>
                      <a:pt x="1237" y="683"/>
                    </a:cubicBezTo>
                    <a:cubicBezTo>
                      <a:pt x="1365" y="683"/>
                      <a:pt x="1365" y="683"/>
                      <a:pt x="1365" y="683"/>
                    </a:cubicBezTo>
                    <a:cubicBezTo>
                      <a:pt x="1365" y="1059"/>
                      <a:pt x="1058" y="1365"/>
                      <a:pt x="682" y="136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47" name="Freeform 36">
                <a:extLst>
                  <a:ext uri="{FF2B5EF4-FFF2-40B4-BE49-F238E27FC236}">
                    <a16:creationId xmlns:a16="http://schemas.microsoft.com/office/drawing/2014/main" id="{0353BD54-B5BA-48E7-BA20-0AC53677486B}"/>
                  </a:ext>
                </a:extLst>
              </p:cNvPr>
              <p:cNvSpPr>
                <a:spLocks/>
              </p:cNvSpPr>
              <p:nvPr/>
            </p:nvSpPr>
            <p:spPr bwMode="auto">
              <a:xfrm>
                <a:off x="591" y="1376"/>
                <a:ext cx="163" cy="162"/>
              </a:xfrm>
              <a:custGeom>
                <a:avLst/>
                <a:gdLst>
                  <a:gd name="T0" fmla="*/ 0 w 163"/>
                  <a:gd name="T1" fmla="*/ 137 h 162"/>
                  <a:gd name="T2" fmla="*/ 25 w 163"/>
                  <a:gd name="T3" fmla="*/ 162 h 162"/>
                  <a:gd name="T4" fmla="*/ 163 w 163"/>
                  <a:gd name="T5" fmla="*/ 24 h 162"/>
                  <a:gd name="T6" fmla="*/ 138 w 163"/>
                  <a:gd name="T7" fmla="*/ 0 h 162"/>
                  <a:gd name="T8" fmla="*/ 0 w 163"/>
                  <a:gd name="T9" fmla="*/ 137 h 162"/>
                </a:gdLst>
                <a:ahLst/>
                <a:cxnLst>
                  <a:cxn ang="0">
                    <a:pos x="T0" y="T1"/>
                  </a:cxn>
                  <a:cxn ang="0">
                    <a:pos x="T2" y="T3"/>
                  </a:cxn>
                  <a:cxn ang="0">
                    <a:pos x="T4" y="T5"/>
                  </a:cxn>
                  <a:cxn ang="0">
                    <a:pos x="T6" y="T7"/>
                  </a:cxn>
                  <a:cxn ang="0">
                    <a:pos x="T8" y="T9"/>
                  </a:cxn>
                </a:cxnLst>
                <a:rect l="0" t="0" r="r" b="b"/>
                <a:pathLst>
                  <a:path w="163" h="162">
                    <a:moveTo>
                      <a:pt x="0" y="137"/>
                    </a:moveTo>
                    <a:lnTo>
                      <a:pt x="25" y="162"/>
                    </a:lnTo>
                    <a:lnTo>
                      <a:pt x="163" y="24"/>
                    </a:lnTo>
                    <a:lnTo>
                      <a:pt x="138" y="0"/>
                    </a:lnTo>
                    <a:lnTo>
                      <a:pt x="0" y="137"/>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48" name="Freeform 37">
                <a:extLst>
                  <a:ext uri="{FF2B5EF4-FFF2-40B4-BE49-F238E27FC236}">
                    <a16:creationId xmlns:a16="http://schemas.microsoft.com/office/drawing/2014/main" id="{DB72C809-9461-4A9A-B424-C7A3350802AF}"/>
                  </a:ext>
                </a:extLst>
              </p:cNvPr>
              <p:cNvSpPr>
                <a:spLocks/>
              </p:cNvSpPr>
              <p:nvPr/>
            </p:nvSpPr>
            <p:spPr bwMode="auto">
              <a:xfrm>
                <a:off x="537" y="1434"/>
                <a:ext cx="104" cy="104"/>
              </a:xfrm>
              <a:custGeom>
                <a:avLst/>
                <a:gdLst>
                  <a:gd name="T0" fmla="*/ 79 w 104"/>
                  <a:gd name="T1" fmla="*/ 104 h 104"/>
                  <a:gd name="T2" fmla="*/ 104 w 104"/>
                  <a:gd name="T3" fmla="*/ 79 h 104"/>
                  <a:gd name="T4" fmla="*/ 25 w 104"/>
                  <a:gd name="T5" fmla="*/ 0 h 104"/>
                  <a:gd name="T6" fmla="*/ 0 w 104"/>
                  <a:gd name="T7" fmla="*/ 25 h 104"/>
                  <a:gd name="T8" fmla="*/ 79 w 104"/>
                  <a:gd name="T9" fmla="*/ 104 h 104"/>
                </a:gdLst>
                <a:ahLst/>
                <a:cxnLst>
                  <a:cxn ang="0">
                    <a:pos x="T0" y="T1"/>
                  </a:cxn>
                  <a:cxn ang="0">
                    <a:pos x="T2" y="T3"/>
                  </a:cxn>
                  <a:cxn ang="0">
                    <a:pos x="T4" y="T5"/>
                  </a:cxn>
                  <a:cxn ang="0">
                    <a:pos x="T6" y="T7"/>
                  </a:cxn>
                  <a:cxn ang="0">
                    <a:pos x="T8" y="T9"/>
                  </a:cxn>
                </a:cxnLst>
                <a:rect l="0" t="0" r="r" b="b"/>
                <a:pathLst>
                  <a:path w="104" h="104">
                    <a:moveTo>
                      <a:pt x="79" y="104"/>
                    </a:moveTo>
                    <a:lnTo>
                      <a:pt x="104" y="79"/>
                    </a:lnTo>
                    <a:lnTo>
                      <a:pt x="25" y="0"/>
                    </a:lnTo>
                    <a:lnTo>
                      <a:pt x="0" y="25"/>
                    </a:lnTo>
                    <a:lnTo>
                      <a:pt x="79" y="10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
        <p:nvSpPr>
          <p:cNvPr id="100" name="Title 1">
            <a:extLst>
              <a:ext uri="{FF2B5EF4-FFF2-40B4-BE49-F238E27FC236}">
                <a16:creationId xmlns:a16="http://schemas.microsoft.com/office/drawing/2014/main" id="{37FD6727-7B40-407E-ADE6-A89BC0F5BDE5}"/>
              </a:ext>
            </a:extLst>
          </p:cNvPr>
          <p:cNvSpPr txBox="1">
            <a:spLocks/>
          </p:cNvSpPr>
          <p:nvPr/>
        </p:nvSpPr>
        <p:spPr>
          <a:xfrm>
            <a:off x="589043" y="1072908"/>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Active control and governance at scale for your Azure resources</a:t>
            </a:r>
          </a:p>
        </p:txBody>
      </p:sp>
      <p:grpSp>
        <p:nvGrpSpPr>
          <p:cNvPr id="122" name="Group 121">
            <a:extLst>
              <a:ext uri="{FF2B5EF4-FFF2-40B4-BE49-F238E27FC236}">
                <a16:creationId xmlns:a16="http://schemas.microsoft.com/office/drawing/2014/main" id="{C96EB784-FF7A-4027-9DB8-73917375B5EB}"/>
              </a:ext>
              <a:ext uri="{C183D7F6-B498-43B3-948B-1728B52AA6E4}">
                <adec:decorative xmlns:adec="http://schemas.microsoft.com/office/drawing/2017/decorative" val="1"/>
              </a:ext>
            </a:extLst>
          </p:cNvPr>
          <p:cNvGrpSpPr/>
          <p:nvPr/>
        </p:nvGrpSpPr>
        <p:grpSpPr>
          <a:xfrm>
            <a:off x="4394791" y="1793337"/>
            <a:ext cx="3494255" cy="4518851"/>
            <a:chOff x="4482915" y="1828800"/>
            <a:chExt cx="3564322" cy="4609463"/>
          </a:xfrm>
        </p:grpSpPr>
        <p:sp>
          <p:nvSpPr>
            <p:cNvPr id="36" name="Rectangle 35">
              <a:extLst>
                <a:ext uri="{FF2B5EF4-FFF2-40B4-BE49-F238E27FC236}">
                  <a16:creationId xmlns:a16="http://schemas.microsoft.com/office/drawing/2014/main" id="{478D5073-D0B6-4D71-8C54-4E29ED5B405E}"/>
                </a:ext>
              </a:extLst>
            </p:cNvPr>
            <p:cNvSpPr/>
            <p:nvPr/>
          </p:nvSpPr>
          <p:spPr bwMode="auto">
            <a:xfrm>
              <a:off x="4483034" y="1828800"/>
              <a:ext cx="3564203" cy="4609463"/>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82" name="Group 81">
              <a:extLst>
                <a:ext uri="{FF2B5EF4-FFF2-40B4-BE49-F238E27FC236}">
                  <a16:creationId xmlns:a16="http://schemas.microsoft.com/office/drawing/2014/main" id="{D6173EB1-72AF-403B-BB65-3E9A0083460C}"/>
                </a:ext>
              </a:extLst>
            </p:cNvPr>
            <p:cNvGrpSpPr/>
            <p:nvPr/>
          </p:nvGrpSpPr>
          <p:grpSpPr>
            <a:xfrm>
              <a:off x="4482915" y="2603331"/>
              <a:ext cx="3425471" cy="3475822"/>
              <a:chOff x="4630135" y="1934882"/>
              <a:chExt cx="3131538" cy="3475822"/>
            </a:xfrm>
          </p:grpSpPr>
          <p:sp>
            <p:nvSpPr>
              <p:cNvPr id="83" name="TextBox 82">
                <a:extLst>
                  <a:ext uri="{FF2B5EF4-FFF2-40B4-BE49-F238E27FC236}">
                    <a16:creationId xmlns:a16="http://schemas.microsoft.com/office/drawing/2014/main" id="{3240635D-ABEC-422A-AE04-ED563E3DB34B}"/>
                  </a:ext>
                </a:extLst>
              </p:cNvPr>
              <p:cNvSpPr txBox="1"/>
              <p:nvPr/>
            </p:nvSpPr>
            <p:spPr>
              <a:xfrm>
                <a:off x="4630135" y="2803647"/>
                <a:ext cx="3089739" cy="2607057"/>
              </a:xfrm>
              <a:prstGeom prst="rect">
                <a:avLst/>
              </a:prstGeom>
              <a:noFill/>
            </p:spPr>
            <p:txBody>
              <a:bodyPr wrap="square" lIns="179285" tIns="89642" rIns="89642" bIns="0" rtlCol="0">
                <a:spAutoFit/>
              </a:bodyPr>
              <a:lstStyle/>
              <a:p>
                <a:pPr defTabSz="914192">
                  <a:lnSpc>
                    <a:spcPct val="90000"/>
                  </a:lnSpc>
                  <a:spcBef>
                    <a:spcPts val="1765"/>
                  </a:spcBef>
                  <a:defRPr/>
                </a:pPr>
                <a:r>
                  <a:rPr lang="en-US" sz="1600"/>
                  <a:t>Apply policies to a Management Group with control across your </a:t>
                </a:r>
                <a:br>
                  <a:rPr lang="en-US" sz="1600"/>
                </a:br>
                <a:r>
                  <a:rPr lang="en-US" sz="1600"/>
                  <a:t>entire organization</a:t>
                </a:r>
              </a:p>
              <a:p>
                <a:pPr defTabSz="914192">
                  <a:lnSpc>
                    <a:spcPct val="90000"/>
                  </a:lnSpc>
                  <a:spcBef>
                    <a:spcPts val="1765"/>
                  </a:spcBef>
                  <a:defRPr/>
                </a:pPr>
                <a:r>
                  <a:rPr lang="en-US" sz="1600"/>
                  <a:t>Apply multiple policies and &amp; aggregate policy states with </a:t>
                </a:r>
                <a:br>
                  <a:rPr lang="en-US" sz="1600"/>
                </a:br>
                <a:r>
                  <a:rPr lang="en-US" sz="1600"/>
                  <a:t>policy initiatives</a:t>
                </a:r>
              </a:p>
              <a:p>
                <a:pPr defTabSz="914192">
                  <a:lnSpc>
                    <a:spcPct val="90000"/>
                  </a:lnSpc>
                  <a:spcBef>
                    <a:spcPts val="1765"/>
                  </a:spcBef>
                  <a:defRPr/>
                </a:pPr>
                <a:r>
                  <a:rPr lang="en-US" sz="1600"/>
                  <a:t>Exclusion Scope</a:t>
                </a:r>
              </a:p>
              <a:p>
                <a:pPr defTabSz="914192">
                  <a:lnSpc>
                    <a:spcPct val="90000"/>
                  </a:lnSpc>
                  <a:spcBef>
                    <a:spcPts val="1765"/>
                  </a:spcBef>
                  <a:defRPr/>
                </a:pPr>
                <a:r>
                  <a:rPr lang="en-US" sz="1600"/>
                  <a:t>Policy as Code with Azure DevOps</a:t>
                </a:r>
              </a:p>
            </p:txBody>
          </p:sp>
          <p:sp>
            <p:nvSpPr>
              <p:cNvPr id="84" name="Rectangle 83">
                <a:extLst>
                  <a:ext uri="{FF2B5EF4-FFF2-40B4-BE49-F238E27FC236}">
                    <a16:creationId xmlns:a16="http://schemas.microsoft.com/office/drawing/2014/main" id="{94473AFF-6A95-433C-B9DC-1920A9B06AF9}"/>
                  </a:ext>
                </a:extLst>
              </p:cNvPr>
              <p:cNvSpPr/>
              <p:nvPr/>
            </p:nvSpPr>
            <p:spPr bwMode="auto">
              <a:xfrm>
                <a:off x="4652713" y="1934882"/>
                <a:ext cx="3108960" cy="910936"/>
              </a:xfrm>
              <a:prstGeom prst="rect">
                <a:avLst/>
              </a:prstGeom>
              <a:no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Apply policies at scale</a:t>
                </a:r>
              </a:p>
            </p:txBody>
          </p:sp>
        </p:grpSp>
        <p:grpSp>
          <p:nvGrpSpPr>
            <p:cNvPr id="56" name="Group 40">
              <a:extLst>
                <a:ext uri="{FF2B5EF4-FFF2-40B4-BE49-F238E27FC236}">
                  <a16:creationId xmlns:a16="http://schemas.microsoft.com/office/drawing/2014/main" id="{073D1C55-E553-48DD-AED4-909EF650BEE5}"/>
                </a:ext>
              </a:extLst>
            </p:cNvPr>
            <p:cNvGrpSpPr>
              <a:grpSpLocks noChangeAspect="1"/>
            </p:cNvGrpSpPr>
            <p:nvPr/>
          </p:nvGrpSpPr>
          <p:grpSpPr bwMode="auto">
            <a:xfrm>
              <a:off x="4772025" y="2127251"/>
              <a:ext cx="560387" cy="481013"/>
              <a:chOff x="3006" y="1340"/>
              <a:chExt cx="353" cy="303"/>
            </a:xfrm>
          </p:grpSpPr>
          <p:sp>
            <p:nvSpPr>
              <p:cNvPr id="59" name="Freeform 41">
                <a:extLst>
                  <a:ext uri="{FF2B5EF4-FFF2-40B4-BE49-F238E27FC236}">
                    <a16:creationId xmlns:a16="http://schemas.microsoft.com/office/drawing/2014/main" id="{E8A60ADA-EE9C-4D47-9A35-E82CD0375D83}"/>
                  </a:ext>
                </a:extLst>
              </p:cNvPr>
              <p:cNvSpPr>
                <a:spLocks/>
              </p:cNvSpPr>
              <p:nvPr/>
            </p:nvSpPr>
            <p:spPr bwMode="auto">
              <a:xfrm>
                <a:off x="3006" y="1340"/>
                <a:ext cx="303" cy="303"/>
              </a:xfrm>
              <a:custGeom>
                <a:avLst/>
                <a:gdLst>
                  <a:gd name="T0" fmla="*/ 320 w 320"/>
                  <a:gd name="T1" fmla="*/ 0 h 320"/>
                  <a:gd name="T2" fmla="*/ 320 w 320"/>
                  <a:gd name="T3" fmla="*/ 0 h 320"/>
                  <a:gd name="T4" fmla="*/ 0 w 320"/>
                  <a:gd name="T5" fmla="*/ 0 h 320"/>
                  <a:gd name="T6" fmla="*/ 0 w 320"/>
                  <a:gd name="T7" fmla="*/ 320 h 320"/>
                  <a:gd name="T8" fmla="*/ 107 w 320"/>
                  <a:gd name="T9" fmla="*/ 320 h 320"/>
                  <a:gd name="T10" fmla="*/ 107 w 320"/>
                  <a:gd name="T11" fmla="*/ 80 h 320"/>
                  <a:gd name="T12" fmla="*/ 320 w 320"/>
                  <a:gd name="T13" fmla="*/ 80 h 320"/>
                  <a:gd name="T14" fmla="*/ 320 w 320"/>
                  <a:gd name="T15" fmla="*/ 0 h 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0" h="320">
                    <a:moveTo>
                      <a:pt x="320" y="0"/>
                    </a:moveTo>
                    <a:lnTo>
                      <a:pt x="320" y="0"/>
                    </a:lnTo>
                    <a:lnTo>
                      <a:pt x="0" y="0"/>
                    </a:lnTo>
                    <a:lnTo>
                      <a:pt x="0" y="320"/>
                    </a:lnTo>
                    <a:lnTo>
                      <a:pt x="107" y="320"/>
                    </a:lnTo>
                    <a:lnTo>
                      <a:pt x="107" y="80"/>
                    </a:lnTo>
                    <a:lnTo>
                      <a:pt x="320" y="80"/>
                    </a:lnTo>
                    <a:lnTo>
                      <a:pt x="320" y="0"/>
                    </a:lnTo>
                    <a:close/>
                  </a:path>
                </a:pathLst>
              </a:custGeom>
              <a:solidFill>
                <a:srgbClr val="C1C1C1"/>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61" name="Freeform 42">
                <a:extLst>
                  <a:ext uri="{FF2B5EF4-FFF2-40B4-BE49-F238E27FC236}">
                    <a16:creationId xmlns:a16="http://schemas.microsoft.com/office/drawing/2014/main" id="{BF56C6C8-506B-463C-ADFE-7964DD86A942}"/>
                  </a:ext>
                </a:extLst>
              </p:cNvPr>
              <p:cNvSpPr>
                <a:spLocks/>
              </p:cNvSpPr>
              <p:nvPr/>
            </p:nvSpPr>
            <p:spPr bwMode="auto">
              <a:xfrm>
                <a:off x="3132" y="1441"/>
                <a:ext cx="203" cy="202"/>
              </a:xfrm>
              <a:custGeom>
                <a:avLst/>
                <a:gdLst>
                  <a:gd name="T0" fmla="*/ 214 w 214"/>
                  <a:gd name="T1" fmla="*/ 0 h 213"/>
                  <a:gd name="T2" fmla="*/ 214 w 214"/>
                  <a:gd name="T3" fmla="*/ 0 h 213"/>
                  <a:gd name="T4" fmla="*/ 0 w 214"/>
                  <a:gd name="T5" fmla="*/ 0 h 213"/>
                  <a:gd name="T6" fmla="*/ 0 w 214"/>
                  <a:gd name="T7" fmla="*/ 213 h 213"/>
                  <a:gd name="T8" fmla="*/ 107 w 214"/>
                  <a:gd name="T9" fmla="*/ 213 h 213"/>
                  <a:gd name="T10" fmla="*/ 107 w 214"/>
                  <a:gd name="T11" fmla="*/ 80 h 213"/>
                  <a:gd name="T12" fmla="*/ 214 w 214"/>
                  <a:gd name="T13" fmla="*/ 80 h 213"/>
                  <a:gd name="T14" fmla="*/ 214 w 214"/>
                  <a:gd name="T15" fmla="*/ 0 h 2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4" h="213">
                    <a:moveTo>
                      <a:pt x="214" y="0"/>
                    </a:moveTo>
                    <a:lnTo>
                      <a:pt x="214" y="0"/>
                    </a:lnTo>
                    <a:lnTo>
                      <a:pt x="0" y="0"/>
                    </a:lnTo>
                    <a:lnTo>
                      <a:pt x="0" y="213"/>
                    </a:lnTo>
                    <a:lnTo>
                      <a:pt x="107" y="213"/>
                    </a:lnTo>
                    <a:lnTo>
                      <a:pt x="107" y="80"/>
                    </a:lnTo>
                    <a:lnTo>
                      <a:pt x="214" y="80"/>
                    </a:lnTo>
                    <a:lnTo>
                      <a:pt x="214" y="0"/>
                    </a:lnTo>
                    <a:close/>
                  </a:path>
                </a:pathLst>
              </a:custGeom>
              <a:solidFill>
                <a:schemeClr val="tx1"/>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119" name="Freeform 43">
                <a:extLst>
                  <a:ext uri="{FF2B5EF4-FFF2-40B4-BE49-F238E27FC236}">
                    <a16:creationId xmlns:a16="http://schemas.microsoft.com/office/drawing/2014/main" id="{63984287-E072-4C54-9413-29A1C02F87B9}"/>
                  </a:ext>
                </a:extLst>
              </p:cNvPr>
              <p:cNvSpPr>
                <a:spLocks/>
              </p:cNvSpPr>
              <p:nvPr/>
            </p:nvSpPr>
            <p:spPr bwMode="auto">
              <a:xfrm>
                <a:off x="3259" y="1542"/>
                <a:ext cx="100" cy="101"/>
              </a:xfrm>
              <a:custGeom>
                <a:avLst/>
                <a:gdLst>
                  <a:gd name="T0" fmla="*/ 0 w 106"/>
                  <a:gd name="T1" fmla="*/ 106 h 106"/>
                  <a:gd name="T2" fmla="*/ 0 w 106"/>
                  <a:gd name="T3" fmla="*/ 106 h 106"/>
                  <a:gd name="T4" fmla="*/ 106 w 106"/>
                  <a:gd name="T5" fmla="*/ 106 h 106"/>
                  <a:gd name="T6" fmla="*/ 106 w 106"/>
                  <a:gd name="T7" fmla="*/ 0 h 106"/>
                  <a:gd name="T8" fmla="*/ 0 w 106"/>
                  <a:gd name="T9" fmla="*/ 0 h 106"/>
                  <a:gd name="T10" fmla="*/ 0 w 106"/>
                  <a:gd name="T11" fmla="*/ 106 h 106"/>
                </a:gdLst>
                <a:ahLst/>
                <a:cxnLst>
                  <a:cxn ang="0">
                    <a:pos x="T0" y="T1"/>
                  </a:cxn>
                  <a:cxn ang="0">
                    <a:pos x="T2" y="T3"/>
                  </a:cxn>
                  <a:cxn ang="0">
                    <a:pos x="T4" y="T5"/>
                  </a:cxn>
                  <a:cxn ang="0">
                    <a:pos x="T6" y="T7"/>
                  </a:cxn>
                  <a:cxn ang="0">
                    <a:pos x="T8" y="T9"/>
                  </a:cxn>
                  <a:cxn ang="0">
                    <a:pos x="T10" y="T11"/>
                  </a:cxn>
                </a:cxnLst>
                <a:rect l="0" t="0" r="r" b="b"/>
                <a:pathLst>
                  <a:path w="106" h="106">
                    <a:moveTo>
                      <a:pt x="0" y="106"/>
                    </a:moveTo>
                    <a:lnTo>
                      <a:pt x="0" y="106"/>
                    </a:lnTo>
                    <a:lnTo>
                      <a:pt x="106" y="106"/>
                    </a:lnTo>
                    <a:lnTo>
                      <a:pt x="106" y="0"/>
                    </a:lnTo>
                    <a:lnTo>
                      <a:pt x="0" y="0"/>
                    </a:lnTo>
                    <a:lnTo>
                      <a:pt x="0" y="106"/>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spTree>
    <p:extLst>
      <p:ext uri="{BB962C8B-B14F-4D97-AF65-F5344CB8AC3E}">
        <p14:creationId xmlns:p14="http://schemas.microsoft.com/office/powerpoint/2010/main" val="305430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750" fill="hold"/>
                                        <p:tgtEl>
                                          <p:spTgt spid="121"/>
                                        </p:tgtEl>
                                        <p:attrNameLst>
                                          <p:attrName>ppt_x</p:attrName>
                                        </p:attrNameLst>
                                      </p:cBhvr>
                                      <p:tavLst>
                                        <p:tav tm="0">
                                          <p:val>
                                            <p:strVal val="#ppt_x"/>
                                          </p:val>
                                        </p:tav>
                                        <p:tav tm="100000">
                                          <p:val>
                                            <p:strVal val="#ppt_x"/>
                                          </p:val>
                                        </p:tav>
                                      </p:tavLst>
                                    </p:anim>
                                    <p:anim calcmode="lin" valueType="num">
                                      <p:cBhvr additive="base">
                                        <p:cTn id="8" dur="750" fill="hold"/>
                                        <p:tgtEl>
                                          <p:spTgt spid="121"/>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22"/>
                                        </p:tgtEl>
                                        <p:attrNameLst>
                                          <p:attrName>style.visibility</p:attrName>
                                        </p:attrNameLst>
                                      </p:cBhvr>
                                      <p:to>
                                        <p:strVal val="visible"/>
                                      </p:to>
                                    </p:set>
                                    <p:anim calcmode="lin" valueType="num">
                                      <p:cBhvr additive="base">
                                        <p:cTn id="11" dur="750" fill="hold"/>
                                        <p:tgtEl>
                                          <p:spTgt spid="122"/>
                                        </p:tgtEl>
                                        <p:attrNameLst>
                                          <p:attrName>ppt_x</p:attrName>
                                        </p:attrNameLst>
                                      </p:cBhvr>
                                      <p:tavLst>
                                        <p:tav tm="0">
                                          <p:val>
                                            <p:strVal val="#ppt_x"/>
                                          </p:val>
                                        </p:tav>
                                        <p:tav tm="100000">
                                          <p:val>
                                            <p:strVal val="#ppt_x"/>
                                          </p:val>
                                        </p:tav>
                                      </p:tavLst>
                                    </p:anim>
                                    <p:anim calcmode="lin" valueType="num">
                                      <p:cBhvr additive="base">
                                        <p:cTn id="12" dur="750" fill="hold"/>
                                        <p:tgtEl>
                                          <p:spTgt spid="122"/>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750" fill="hold"/>
                                        <p:tgtEl>
                                          <p:spTgt spid="123"/>
                                        </p:tgtEl>
                                        <p:attrNameLst>
                                          <p:attrName>ppt_x</p:attrName>
                                        </p:attrNameLst>
                                      </p:cBhvr>
                                      <p:tavLst>
                                        <p:tav tm="0">
                                          <p:val>
                                            <p:strVal val="#ppt_x"/>
                                          </p:val>
                                        </p:tav>
                                        <p:tav tm="100000">
                                          <p:val>
                                            <p:strVal val="#ppt_x"/>
                                          </p:val>
                                        </p:tav>
                                      </p:tavLst>
                                    </p:anim>
                                    <p:anim calcmode="lin" valueType="num">
                                      <p:cBhvr additive="base">
                                        <p:cTn id="16" dur="750" fill="hold"/>
                                        <p:tgtEl>
                                          <p:spTgt spid="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E6F14D86-0A8C-5C4C-A424-43CFAC3C3B85}"/>
              </a:ext>
            </a:extLst>
          </p:cNvPr>
          <p:cNvPicPr>
            <a:picLocks noChangeAspect="1"/>
          </p:cNvPicPr>
          <p:nvPr/>
        </p:nvPicPr>
        <p:blipFill rotWithShape="1">
          <a:blip r:embed="rId3"/>
          <a:srcRect/>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4" name="Title 3">
            <a:extLst>
              <a:ext uri="{FF2B5EF4-FFF2-40B4-BE49-F238E27FC236}">
                <a16:creationId xmlns:a16="http://schemas.microsoft.com/office/drawing/2014/main" id="{05D0B51E-B24B-4394-9F70-709758F207C6}"/>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Azure Policy repository</a:t>
            </a:r>
          </a:p>
        </p:txBody>
      </p:sp>
      <p:sp>
        <p:nvSpPr>
          <p:cNvPr id="2" name="Text Placeholder 1">
            <a:extLst>
              <a:ext uri="{FF2B5EF4-FFF2-40B4-BE49-F238E27FC236}">
                <a16:creationId xmlns:a16="http://schemas.microsoft.com/office/drawing/2014/main" id="{90958E8E-7793-422B-9E06-5E70B904D5E8}"/>
              </a:ext>
            </a:extLst>
          </p:cNvPr>
          <p:cNvSpPr>
            <a:spLocks noGrp="1"/>
          </p:cNvSpPr>
          <p:nvPr>
            <p:ph type="body" sz="quarter" idx="12"/>
          </p:nvPr>
        </p:nvSpPr>
        <p:spPr>
          <a:xfrm>
            <a:off x="7782910" y="5242675"/>
            <a:ext cx="4330262" cy="683284"/>
          </a:xfrm>
        </p:spPr>
        <p:txBody>
          <a:bodyPr vert="horz" lIns="91440" tIns="45720" rIns="91440" bIns="45720" rtlCol="0">
            <a:normAutofit/>
          </a:bodyPr>
          <a:lstStyle/>
          <a:p>
            <a:pPr lvl="0" algn="ctr">
              <a:spcBef>
                <a:spcPts val="1000"/>
              </a:spcBef>
              <a:spcAft>
                <a:spcPts val="588"/>
              </a:spcAft>
              <a:buSzTx/>
              <a:defRPr/>
            </a:pPr>
            <a:r>
              <a:rPr lang="en-US" sz="2000">
                <a:solidFill>
                  <a:schemeClr val="tx1"/>
                </a:solidFill>
                <a:hlinkClick r:id="rId4"/>
              </a:rPr>
              <a:t>https://github.com/Azure/azure-policy/</a:t>
            </a:r>
            <a:endParaRPr lang="en-US" sz="2000">
              <a:solidFill>
                <a:schemeClr val="tx1"/>
              </a:solidFill>
            </a:endParaRP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978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6950BFC3-D8DA-4A85-94F7-54DA5524770B}">
      <p188:commentRel xmlns="" xmlns:p188="http://schemas.microsoft.com/office/powerpoint/2018/8/main" r:id="rId5"/>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123088" y="2083031"/>
            <a:ext cx="10680261" cy="1692771"/>
          </a:xfrm>
        </p:spPr>
        <p:txBody>
          <a:bodyPr/>
          <a:lstStyle/>
          <a:p>
            <a:r>
              <a:rPr lang="en-US" sz="3600" dirty="0">
                <a:latin typeface="+mj-lt"/>
              </a:rPr>
              <a:t>How does </a:t>
            </a:r>
            <a:r>
              <a:rPr lang="en-US" sz="3600" dirty="0">
                <a:solidFill>
                  <a:srgbClr val="D83B01"/>
                </a:solidFill>
                <a:latin typeface="+mj-lt"/>
              </a:rPr>
              <a:t>Tailwind Traders </a:t>
            </a:r>
            <a:r>
              <a:rPr lang="en-US" sz="3600" dirty="0">
                <a:latin typeface="+mj-lt"/>
              </a:rPr>
              <a:t>assess </a:t>
            </a:r>
            <a:r>
              <a:rPr lang="en-US" sz="3600" dirty="0">
                <a:solidFill>
                  <a:srgbClr val="D83B01"/>
                </a:solidFill>
                <a:latin typeface="+mj-lt"/>
              </a:rPr>
              <a:t>PCI-DSS </a:t>
            </a:r>
            <a:r>
              <a:rPr lang="en-US" sz="3600" dirty="0">
                <a:latin typeface="+mj-lt"/>
              </a:rPr>
              <a:t>compliance on </a:t>
            </a:r>
            <a:r>
              <a:rPr lang="en-US" sz="3600" dirty="0">
                <a:solidFill>
                  <a:srgbClr val="D83B01"/>
                </a:solidFill>
                <a:latin typeface="+mj-lt"/>
              </a:rPr>
              <a:t>migrated</a:t>
            </a:r>
            <a:r>
              <a:rPr lang="en-US" sz="3600" dirty="0">
                <a:latin typeface="+mj-lt"/>
              </a:rPr>
              <a:t> resources?</a:t>
            </a:r>
          </a:p>
          <a:p>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188864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06B7270-AB8C-9A4C-B25B-EF339E192EE4}"/>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Audit PCI-DSS compliance</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27456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96172" y="2153399"/>
            <a:ext cx="10680261" cy="1661993"/>
          </a:xfrm>
        </p:spPr>
        <p:txBody>
          <a:bodyPr/>
          <a:lstStyle/>
          <a:p>
            <a:r>
              <a:rPr lang="en-US" sz="3600" dirty="0">
                <a:latin typeface="+mj-lt"/>
              </a:rPr>
              <a:t>How does </a:t>
            </a:r>
            <a:r>
              <a:rPr lang="en-US" sz="3600" dirty="0">
                <a:solidFill>
                  <a:srgbClr val="D83B01"/>
                </a:solidFill>
                <a:latin typeface="+mj-lt"/>
              </a:rPr>
              <a:t>Tailwind Traders </a:t>
            </a:r>
            <a:r>
              <a:rPr lang="en-US" sz="3600" dirty="0">
                <a:latin typeface="+mj-lt"/>
              </a:rPr>
              <a:t>ensure that new </a:t>
            </a:r>
            <a:r>
              <a:rPr lang="en-US" sz="3600" dirty="0">
                <a:solidFill>
                  <a:schemeClr val="accent3"/>
                </a:solidFill>
                <a:latin typeface="+mj-lt"/>
              </a:rPr>
              <a:t>subscriptions</a:t>
            </a:r>
            <a:r>
              <a:rPr lang="en-US" sz="3600" dirty="0">
                <a:latin typeface="+mj-lt"/>
              </a:rPr>
              <a:t> and </a:t>
            </a:r>
            <a:r>
              <a:rPr lang="en-US" sz="3600" dirty="0">
                <a:solidFill>
                  <a:schemeClr val="accent3"/>
                </a:solidFill>
                <a:latin typeface="+mj-lt"/>
              </a:rPr>
              <a:t>resources deployed to those subscriptions</a:t>
            </a:r>
            <a:r>
              <a:rPr lang="en-US" sz="3600" dirty="0">
                <a:latin typeface="+mj-lt"/>
              </a:rPr>
              <a:t> align with </a:t>
            </a:r>
            <a:r>
              <a:rPr lang="en-US" sz="3600" dirty="0">
                <a:solidFill>
                  <a:schemeClr val="accent3"/>
                </a:solidFill>
                <a:latin typeface="+mj-lt"/>
              </a:rPr>
              <a:t>PCI-DSS</a:t>
            </a:r>
            <a:r>
              <a:rPr lang="en-US" sz="3600" dirty="0">
                <a:latin typeface="+mj-lt"/>
              </a:rPr>
              <a:t>?</a:t>
            </a:r>
            <a:endParaRPr lang="en-US"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222870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DB1B622B-CC51-8243-AC16-0ED584EB1023}"/>
              </a:ext>
            </a:extLst>
          </p:cNvPr>
          <p:cNvPicPr>
            <a:picLocks noChangeAspect="1"/>
          </p:cNvPicPr>
          <p:nvPr/>
        </p:nvPicPr>
        <p:blipFill rotWithShape="1">
          <a:blip r:embed="rId3"/>
          <a:srcRect/>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Title 2"/>
          <p:cNvSpPr>
            <a:spLocks noGrp="1"/>
          </p:cNvSpPr>
          <p:nvPr>
            <p:ph type="title"/>
          </p:nvPr>
        </p:nvSpPr>
        <p:spPr>
          <a:xfrm>
            <a:off x="8022021" y="3231931"/>
            <a:ext cx="3852041" cy="1834056"/>
          </a:xfrm>
        </p:spPr>
        <p:txBody>
          <a:bodyPr vert="horz" lIns="91440" tIns="45720" rIns="91440" bIns="45720" rtlCol="0" anchor="b">
            <a:normAutofit/>
          </a:bodyPr>
          <a:lstStyle/>
          <a:p>
            <a:pPr algn="ctr" defTabSz="914400"/>
            <a:r>
              <a:rPr lang="en-US" sz="4000">
                <a:ea typeface="+mj-ea"/>
                <a:cs typeface="+mj-cs"/>
              </a:rPr>
              <a:t>Demo: PCI-DSS Azure Blueprints</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832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3">
            <a:extLst>
              <a:ext uri="{FF2B5EF4-FFF2-40B4-BE49-F238E27FC236}">
                <a16:creationId xmlns:a16="http://schemas.microsoft.com/office/drawing/2014/main" id="{2EC81DD8-F9BF-4187-B296-E5E636794710}"/>
              </a:ext>
            </a:extLst>
          </p:cNvPr>
          <p:cNvSpPr>
            <a:spLocks noGrp="1"/>
          </p:cNvSpPr>
          <p:nvPr>
            <p:ph type="title"/>
          </p:nvPr>
        </p:nvSpPr>
        <p:spPr/>
        <p:txBody>
          <a:bodyPr/>
          <a:lstStyle/>
          <a:p>
            <a:r>
              <a:rPr lang="en-US"/>
              <a:t>Azure Blueprints</a:t>
            </a:r>
          </a:p>
        </p:txBody>
      </p:sp>
      <p:grpSp>
        <p:nvGrpSpPr>
          <p:cNvPr id="7" name="Group 6">
            <a:extLst>
              <a:ext uri="{FF2B5EF4-FFF2-40B4-BE49-F238E27FC236}">
                <a16:creationId xmlns:a16="http://schemas.microsoft.com/office/drawing/2014/main" id="{6C80DDD9-9A6D-4CC5-A109-3D5DFDFDC248}"/>
              </a:ext>
              <a:ext uri="{C183D7F6-B498-43B3-948B-1728B52AA6E4}">
                <adec:decorative xmlns:adec="http://schemas.microsoft.com/office/drawing/2017/decorative" val="1"/>
              </a:ext>
            </a:extLst>
          </p:cNvPr>
          <p:cNvGrpSpPr/>
          <p:nvPr/>
        </p:nvGrpSpPr>
        <p:grpSpPr>
          <a:xfrm>
            <a:off x="9313327" y="323938"/>
            <a:ext cx="2642294" cy="1045435"/>
            <a:chOff x="9500078" y="329937"/>
            <a:chExt cx="2695278" cy="1066398"/>
          </a:xfrm>
        </p:grpSpPr>
        <p:grpSp>
          <p:nvGrpSpPr>
            <p:cNvPr id="84" name="Group 83">
              <a:extLst>
                <a:ext uri="{FF2B5EF4-FFF2-40B4-BE49-F238E27FC236}">
                  <a16:creationId xmlns:a16="http://schemas.microsoft.com/office/drawing/2014/main" id="{2876C56C-0388-4B2F-95FC-0A5F2A487C16}"/>
                </a:ext>
              </a:extLst>
            </p:cNvPr>
            <p:cNvGrpSpPr/>
            <p:nvPr/>
          </p:nvGrpSpPr>
          <p:grpSpPr>
            <a:xfrm>
              <a:off x="10311260" y="329937"/>
              <a:ext cx="1884096" cy="1066398"/>
              <a:chOff x="10508030" y="206704"/>
              <a:chExt cx="1884096" cy="1066398"/>
            </a:xfrm>
          </p:grpSpPr>
          <p:grpSp>
            <p:nvGrpSpPr>
              <p:cNvPr id="86" name="Group 85">
                <a:extLst>
                  <a:ext uri="{FF2B5EF4-FFF2-40B4-BE49-F238E27FC236}">
                    <a16:creationId xmlns:a16="http://schemas.microsoft.com/office/drawing/2014/main" id="{6F87482F-208F-400D-B2EF-2CE51D1A6214}"/>
                  </a:ext>
                </a:extLst>
              </p:cNvPr>
              <p:cNvGrpSpPr/>
              <p:nvPr/>
            </p:nvGrpSpPr>
            <p:grpSpPr>
              <a:xfrm>
                <a:off x="10508030" y="206704"/>
                <a:ext cx="1884096" cy="350312"/>
                <a:chOff x="10397252" y="449376"/>
                <a:chExt cx="1884096" cy="350312"/>
              </a:xfrm>
            </p:grpSpPr>
            <p:sp>
              <p:nvSpPr>
                <p:cNvPr id="93" name="Title 2">
                  <a:extLst>
                    <a:ext uri="{FF2B5EF4-FFF2-40B4-BE49-F238E27FC236}">
                      <a16:creationId xmlns:a16="http://schemas.microsoft.com/office/drawing/2014/main" id="{82D50F19-3408-4625-97D3-7149FE42DC11}"/>
                    </a:ext>
                  </a:extLst>
                </p:cNvPr>
                <p:cNvSpPr txBox="1">
                  <a:spLocks/>
                </p:cNvSpPr>
                <p:nvPr/>
              </p:nvSpPr>
              <p:spPr>
                <a:xfrm>
                  <a:off x="10730746" y="449376"/>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tx1"/>
                      </a:solidFill>
                    </a:rPr>
                    <a:t>Ensure </a:t>
                  </a:r>
                  <a:r>
                    <a:rPr lang="en-US" sz="1078" spc="0">
                      <a:solidFill>
                        <a:schemeClr val="tx1"/>
                      </a:solidFill>
                    </a:rPr>
                    <a:t>c</a:t>
                  </a:r>
                  <a:r>
                    <a:rPr sz="1078" spc="0">
                      <a:solidFill>
                        <a:schemeClr val="tx1"/>
                      </a:solidFill>
                    </a:rPr>
                    <a:t>ompliance</a:t>
                  </a:r>
                </a:p>
              </p:txBody>
            </p:sp>
            <p:sp>
              <p:nvSpPr>
                <p:cNvPr id="94" name="Oval 93">
                  <a:extLst>
                    <a:ext uri="{FF2B5EF4-FFF2-40B4-BE49-F238E27FC236}">
                      <a16:creationId xmlns:a16="http://schemas.microsoft.com/office/drawing/2014/main" id="{E0402772-53EC-491D-9B60-C49D89299FC0}"/>
                    </a:ext>
                  </a:extLst>
                </p:cNvPr>
                <p:cNvSpPr/>
                <p:nvPr/>
              </p:nvSpPr>
              <p:spPr bwMode="auto">
                <a:xfrm>
                  <a:off x="10397252" y="494038"/>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1</a:t>
                  </a:r>
                </a:p>
              </p:txBody>
            </p:sp>
          </p:grpSp>
          <p:grpSp>
            <p:nvGrpSpPr>
              <p:cNvPr id="87" name="Group 86">
                <a:extLst>
                  <a:ext uri="{FF2B5EF4-FFF2-40B4-BE49-F238E27FC236}">
                    <a16:creationId xmlns:a16="http://schemas.microsoft.com/office/drawing/2014/main" id="{BEA6E169-92EF-406B-B986-9F2C0A5908BA}"/>
                  </a:ext>
                </a:extLst>
              </p:cNvPr>
              <p:cNvGrpSpPr/>
              <p:nvPr/>
            </p:nvGrpSpPr>
            <p:grpSpPr>
              <a:xfrm>
                <a:off x="10508030" y="922790"/>
                <a:ext cx="1884096" cy="350312"/>
                <a:chOff x="10397252" y="1165462"/>
                <a:chExt cx="1884096" cy="350312"/>
              </a:xfrm>
            </p:grpSpPr>
            <p:sp>
              <p:nvSpPr>
                <p:cNvPr id="91" name="Title 2">
                  <a:extLst>
                    <a:ext uri="{FF2B5EF4-FFF2-40B4-BE49-F238E27FC236}">
                      <a16:creationId xmlns:a16="http://schemas.microsoft.com/office/drawing/2014/main" id="{764E4766-3380-44FE-920E-C024C6ABA2F7}"/>
                    </a:ext>
                  </a:extLst>
                </p:cNvPr>
                <p:cNvSpPr txBox="1">
                  <a:spLocks/>
                </p:cNvSpPr>
                <p:nvPr/>
              </p:nvSpPr>
              <p:spPr>
                <a:xfrm>
                  <a:off x="10730746" y="1165462"/>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sz="1078" spc="0">
                      <a:solidFill>
                        <a:schemeClr val="bg1">
                          <a:lumMod val="75000"/>
                        </a:schemeClr>
                      </a:solidFill>
                    </a:rPr>
                    <a:t>Manage </a:t>
                  </a:r>
                  <a:r>
                    <a:rPr lang="en-US" sz="1078" spc="0">
                      <a:solidFill>
                        <a:schemeClr val="bg1">
                          <a:lumMod val="75000"/>
                        </a:schemeClr>
                      </a:solidFill>
                    </a:rPr>
                    <a:t>c</a:t>
                  </a:r>
                  <a:r>
                    <a:rPr sz="1078" spc="0">
                      <a:solidFill>
                        <a:schemeClr val="bg1">
                          <a:lumMod val="75000"/>
                        </a:schemeClr>
                      </a:solidFill>
                    </a:rPr>
                    <a:t>osts</a:t>
                  </a:r>
                </a:p>
              </p:txBody>
            </p:sp>
            <p:sp>
              <p:nvSpPr>
                <p:cNvPr id="92" name="Oval 91">
                  <a:extLst>
                    <a:ext uri="{FF2B5EF4-FFF2-40B4-BE49-F238E27FC236}">
                      <a16:creationId xmlns:a16="http://schemas.microsoft.com/office/drawing/2014/main" id="{C4EAA91C-A78D-4BCB-B58C-419559DA86C1}"/>
                    </a:ext>
                  </a:extLst>
                </p:cNvPr>
                <p:cNvSpPr/>
                <p:nvPr/>
              </p:nvSpPr>
              <p:spPr bwMode="auto">
                <a:xfrm>
                  <a:off x="10397252" y="1210124"/>
                  <a:ext cx="276376" cy="276376"/>
                </a:xfrm>
                <a:prstGeom prst="ellipse">
                  <a:avLst/>
                </a:prstGeom>
                <a:solidFill>
                  <a:schemeClr val="bg1"/>
                </a:solidFill>
                <a:ln w="10795" cap="flat" cmpd="sng" algn="ctr">
                  <a:solidFill>
                    <a:schemeClr val="bg2">
                      <a:lumMod val="85000"/>
                    </a:schemeClr>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751" fontAlgn="base">
                    <a:spcBef>
                      <a:spcPct val="0"/>
                    </a:spcBef>
                    <a:spcAft>
                      <a:spcPct val="0"/>
                    </a:spcAft>
                  </a:pPr>
                  <a:r>
                    <a:rPr lang="en-US" sz="1078" kern="0">
                      <a:solidFill>
                        <a:schemeClr val="bg1">
                          <a:lumMod val="75000"/>
                        </a:schemeClr>
                      </a:solidFill>
                      <a:latin typeface="+mj-lt"/>
                    </a:rPr>
                    <a:t>3</a:t>
                  </a:r>
                </a:p>
              </p:txBody>
            </p:sp>
          </p:grpSp>
          <p:grpSp>
            <p:nvGrpSpPr>
              <p:cNvPr id="88" name="Group 87">
                <a:extLst>
                  <a:ext uri="{FF2B5EF4-FFF2-40B4-BE49-F238E27FC236}">
                    <a16:creationId xmlns:a16="http://schemas.microsoft.com/office/drawing/2014/main" id="{3F17DE92-A817-4391-B83B-E599BA82C579}"/>
                  </a:ext>
                </a:extLst>
              </p:cNvPr>
              <p:cNvGrpSpPr/>
              <p:nvPr/>
            </p:nvGrpSpPr>
            <p:grpSpPr>
              <a:xfrm>
                <a:off x="10508030" y="565596"/>
                <a:ext cx="1884096" cy="350312"/>
                <a:chOff x="10397252" y="808268"/>
                <a:chExt cx="1884096" cy="350312"/>
              </a:xfrm>
            </p:grpSpPr>
            <p:sp>
              <p:nvSpPr>
                <p:cNvPr id="89" name="Title 2">
                  <a:extLst>
                    <a:ext uri="{FF2B5EF4-FFF2-40B4-BE49-F238E27FC236}">
                      <a16:creationId xmlns:a16="http://schemas.microsoft.com/office/drawing/2014/main" id="{AFF1777A-692C-4481-A261-6C7F11E4D880}"/>
                    </a:ext>
                  </a:extLst>
                </p:cNvPr>
                <p:cNvSpPr txBox="1">
                  <a:spLocks/>
                </p:cNvSpPr>
                <p:nvPr/>
              </p:nvSpPr>
              <p:spPr>
                <a:xfrm>
                  <a:off x="10730746" y="808268"/>
                  <a:ext cx="1550602" cy="350312"/>
                </a:xfrm>
                <a:prstGeom prst="rect">
                  <a:avLst/>
                </a:prstGeom>
              </p:spPr>
              <p:txBody>
                <a:bodyPr vert="horz" wrap="square" lIns="89642" tIns="87880" rIns="89642" bIns="87880" rtlCol="0" anchor="t">
                  <a:sp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896354">
                    <a:lnSpc>
                      <a:spcPct val="100000"/>
                    </a:lnSpc>
                    <a:defRPr/>
                  </a:pPr>
                  <a:r>
                    <a:rPr lang="en-US" sz="1078" spc="0">
                      <a:solidFill>
                        <a:schemeClr val="tx1"/>
                      </a:solidFill>
                    </a:rPr>
                    <a:t>Empower DevOps</a:t>
                  </a:r>
                  <a:endParaRPr sz="1078" spc="0">
                    <a:solidFill>
                      <a:schemeClr val="tx1"/>
                    </a:solidFill>
                  </a:endParaRPr>
                </a:p>
              </p:txBody>
            </p:sp>
            <p:sp>
              <p:nvSpPr>
                <p:cNvPr id="90" name="Oval 89">
                  <a:extLst>
                    <a:ext uri="{FF2B5EF4-FFF2-40B4-BE49-F238E27FC236}">
                      <a16:creationId xmlns:a16="http://schemas.microsoft.com/office/drawing/2014/main" id="{47E2CA00-61AB-4FC4-B882-F228D59F40D1}"/>
                    </a:ext>
                  </a:extLst>
                </p:cNvPr>
                <p:cNvSpPr/>
                <p:nvPr/>
              </p:nvSpPr>
              <p:spPr bwMode="auto">
                <a:xfrm>
                  <a:off x="10397252" y="852930"/>
                  <a:ext cx="276376" cy="276376"/>
                </a:xfrm>
                <a:prstGeom prst="ellipse">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0" rIns="0" bIns="0" numCol="1" rtlCol="0" anchor="ctr" anchorCtr="0" compatLnSpc="1">
                  <a:prstTxWarp prst="textNoShape">
                    <a:avLst/>
                  </a:prstTxWarp>
                </a:bodyPr>
                <a:lstStyle/>
                <a:p>
                  <a:pPr algn="ctr" defTabSz="913751" fontAlgn="base">
                    <a:spcBef>
                      <a:spcPct val="0"/>
                    </a:spcBef>
                    <a:spcAft>
                      <a:spcPct val="0"/>
                    </a:spcAft>
                  </a:pPr>
                  <a:r>
                    <a:rPr lang="en-US" sz="1568" kern="0">
                      <a:solidFill>
                        <a:schemeClr val="tx2"/>
                      </a:solidFill>
                      <a:latin typeface="+mj-lt"/>
                    </a:rPr>
                    <a:t>2</a:t>
                  </a:r>
                </a:p>
              </p:txBody>
            </p:sp>
          </p:grpSp>
        </p:grpSp>
        <p:pic>
          <p:nvPicPr>
            <p:cNvPr id="58" name="Graphic 2">
              <a:extLst>
                <a:ext uri="{FF2B5EF4-FFF2-40B4-BE49-F238E27FC236}">
                  <a16:creationId xmlns:a16="http://schemas.microsoft.com/office/drawing/2014/main" id="{05FE4F01-D505-4808-B38E-834BA1D50758}"/>
                </a:ext>
              </a:extLst>
            </p:cNvPr>
            <p:cNvPicPr/>
            <p:nvPr/>
          </p:nvPicPr>
          <p:blipFill>
            <a:blip r:embed="rId3">
              <a:extLst>
                <a:ext uri="{96DAC541-7B7A-43D3-8B79-37D633B846F1}">
                  <asvg:svgBlip xmlns:asvg="http://schemas.microsoft.com/office/drawing/2016/SVG/main" r:embed="rId4"/>
                </a:ext>
              </a:extLst>
            </a:blip>
            <a:stretch>
              <a:fillRect/>
            </a:stretch>
          </p:blipFill>
          <p:spPr>
            <a:xfrm>
              <a:off x="9500078" y="608082"/>
              <a:ext cx="521749" cy="527193"/>
            </a:xfrm>
            <a:prstGeom prst="rect">
              <a:avLst/>
            </a:prstGeom>
          </p:spPr>
        </p:pic>
      </p:grpSp>
      <p:grpSp>
        <p:nvGrpSpPr>
          <p:cNvPr id="14" name="Group 13">
            <a:extLst>
              <a:ext uri="{FF2B5EF4-FFF2-40B4-BE49-F238E27FC236}">
                <a16:creationId xmlns:a16="http://schemas.microsoft.com/office/drawing/2014/main" id="{101E6FA0-64E3-424A-A65E-584B88B19559}"/>
              </a:ext>
              <a:ext uri="{C183D7F6-B498-43B3-948B-1728B52AA6E4}">
                <adec:decorative xmlns:adec="http://schemas.microsoft.com/office/drawing/2017/decorative" val="1"/>
              </a:ext>
            </a:extLst>
          </p:cNvPr>
          <p:cNvGrpSpPr/>
          <p:nvPr/>
        </p:nvGrpSpPr>
        <p:grpSpPr>
          <a:xfrm>
            <a:off x="588264" y="1793337"/>
            <a:ext cx="3340855" cy="4631528"/>
            <a:chOff x="600059" y="1828800"/>
            <a:chExt cx="3407846" cy="4724400"/>
          </a:xfrm>
        </p:grpSpPr>
        <p:sp>
          <p:nvSpPr>
            <p:cNvPr id="44" name="Rectangle 43">
              <a:extLst>
                <a:ext uri="{FF2B5EF4-FFF2-40B4-BE49-F238E27FC236}">
                  <a16:creationId xmlns:a16="http://schemas.microsoft.com/office/drawing/2014/main" id="{1F43ABFE-8CD2-4447-93F0-A0AE355D281F}"/>
                </a:ext>
              </a:extLst>
            </p:cNvPr>
            <p:cNvSpPr/>
            <p:nvPr/>
          </p:nvSpPr>
          <p:spPr bwMode="auto">
            <a:xfrm>
              <a:off x="600059" y="1828800"/>
              <a:ext cx="3407846"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3" name="Group 62">
              <a:extLst>
                <a:ext uri="{FF2B5EF4-FFF2-40B4-BE49-F238E27FC236}">
                  <a16:creationId xmlns:a16="http://schemas.microsoft.com/office/drawing/2014/main" id="{0A9FB89C-7832-4F73-83DC-FA078EA2C130}"/>
                </a:ext>
              </a:extLst>
            </p:cNvPr>
            <p:cNvGrpSpPr/>
            <p:nvPr/>
          </p:nvGrpSpPr>
          <p:grpSpPr>
            <a:xfrm>
              <a:off x="600059" y="2796050"/>
              <a:ext cx="3152272" cy="2733903"/>
              <a:chOff x="448736" y="1934882"/>
              <a:chExt cx="2881782" cy="2733903"/>
            </a:xfrm>
            <a:noFill/>
          </p:grpSpPr>
          <p:sp>
            <p:nvSpPr>
              <p:cNvPr id="64" name="TextBox 63">
                <a:extLst>
                  <a:ext uri="{FF2B5EF4-FFF2-40B4-BE49-F238E27FC236}">
                    <a16:creationId xmlns:a16="http://schemas.microsoft.com/office/drawing/2014/main" id="{DB3FD4D3-D756-447A-AC1A-3A51DAC63A38}"/>
                  </a:ext>
                </a:extLst>
              </p:cNvPr>
              <p:cNvSpPr txBox="1"/>
              <p:nvPr/>
            </p:nvSpPr>
            <p:spPr>
              <a:xfrm>
                <a:off x="448738" y="2749274"/>
                <a:ext cx="2881780" cy="1919511"/>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Centralize environment creation through templates</a:t>
                </a:r>
              </a:p>
              <a:p>
                <a:pPr defTabSz="914192">
                  <a:lnSpc>
                    <a:spcPct val="90000"/>
                  </a:lnSpc>
                  <a:spcBef>
                    <a:spcPts val="1765"/>
                  </a:spcBef>
                  <a:defRPr/>
                </a:pPr>
                <a:r>
                  <a:rPr lang="en-US" sz="1600"/>
                  <a:t>Add resources, policies and role access controls</a:t>
                </a:r>
              </a:p>
              <a:p>
                <a:pPr defTabSz="914192">
                  <a:lnSpc>
                    <a:spcPct val="90000"/>
                  </a:lnSpc>
                  <a:spcBef>
                    <a:spcPts val="1765"/>
                  </a:spcBef>
                  <a:defRPr/>
                </a:pPr>
                <a:r>
                  <a:rPr lang="en-US" sz="1600"/>
                  <a:t>Track blueprint updates through versioning</a:t>
                </a:r>
              </a:p>
            </p:txBody>
          </p:sp>
          <p:sp>
            <p:nvSpPr>
              <p:cNvPr id="65" name="Rectangle 64">
                <a:extLst>
                  <a:ext uri="{FF2B5EF4-FFF2-40B4-BE49-F238E27FC236}">
                    <a16:creationId xmlns:a16="http://schemas.microsoft.com/office/drawing/2014/main" id="{1F9FFE35-9CE4-45BD-B149-7762F67FA501}"/>
                  </a:ext>
                </a:extLst>
              </p:cNvPr>
              <p:cNvSpPr/>
              <p:nvPr/>
            </p:nvSpPr>
            <p:spPr bwMode="auto">
              <a:xfrm>
                <a:off x="448736" y="1934882"/>
                <a:ext cx="2747307"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Streamline environment creation</a:t>
                </a:r>
              </a:p>
            </p:txBody>
          </p:sp>
        </p:grpSp>
        <p:grpSp>
          <p:nvGrpSpPr>
            <p:cNvPr id="2" name="Group 4">
              <a:extLst>
                <a:ext uri="{FF2B5EF4-FFF2-40B4-BE49-F238E27FC236}">
                  <a16:creationId xmlns:a16="http://schemas.microsoft.com/office/drawing/2014/main" id="{430E87A4-17BC-466B-970A-E46245572BCA}"/>
                </a:ext>
              </a:extLst>
            </p:cNvPr>
            <p:cNvGrpSpPr>
              <a:grpSpLocks noChangeAspect="1"/>
            </p:cNvGrpSpPr>
            <p:nvPr/>
          </p:nvGrpSpPr>
          <p:grpSpPr bwMode="auto">
            <a:xfrm rot="5400000">
              <a:off x="878889" y="2044610"/>
              <a:ext cx="531469" cy="552287"/>
              <a:chOff x="306" y="1286"/>
              <a:chExt cx="434" cy="451"/>
            </a:xfrm>
          </p:grpSpPr>
          <p:sp>
            <p:nvSpPr>
              <p:cNvPr id="4" name="Freeform 5">
                <a:extLst>
                  <a:ext uri="{FF2B5EF4-FFF2-40B4-BE49-F238E27FC236}">
                    <a16:creationId xmlns:a16="http://schemas.microsoft.com/office/drawing/2014/main" id="{61887598-86A3-426B-A075-0C72A63E19C9}"/>
                  </a:ext>
                </a:extLst>
              </p:cNvPr>
              <p:cNvSpPr>
                <a:spLocks/>
              </p:cNvSpPr>
              <p:nvPr/>
            </p:nvSpPr>
            <p:spPr bwMode="auto">
              <a:xfrm>
                <a:off x="306" y="1304"/>
                <a:ext cx="57" cy="433"/>
              </a:xfrm>
              <a:custGeom>
                <a:avLst/>
                <a:gdLst>
                  <a:gd name="T0" fmla="*/ 0 w 54"/>
                  <a:gd name="T1" fmla="*/ 409 h 409"/>
                  <a:gd name="T2" fmla="*/ 0 w 54"/>
                  <a:gd name="T3" fmla="*/ 409 h 409"/>
                  <a:gd name="T4" fmla="*/ 54 w 54"/>
                  <a:gd name="T5" fmla="*/ 409 h 409"/>
                  <a:gd name="T6" fmla="*/ 54 w 54"/>
                  <a:gd name="T7" fmla="*/ 0 h 409"/>
                  <a:gd name="T8" fmla="*/ 0 w 54"/>
                  <a:gd name="T9" fmla="*/ 0 h 409"/>
                  <a:gd name="T10" fmla="*/ 0 w 54"/>
                  <a:gd name="T11" fmla="*/ 409 h 409"/>
                </a:gdLst>
                <a:ahLst/>
                <a:cxnLst>
                  <a:cxn ang="0">
                    <a:pos x="T0" y="T1"/>
                  </a:cxn>
                  <a:cxn ang="0">
                    <a:pos x="T2" y="T3"/>
                  </a:cxn>
                  <a:cxn ang="0">
                    <a:pos x="T4" y="T5"/>
                  </a:cxn>
                  <a:cxn ang="0">
                    <a:pos x="T6" y="T7"/>
                  </a:cxn>
                  <a:cxn ang="0">
                    <a:pos x="T8" y="T9"/>
                  </a:cxn>
                  <a:cxn ang="0">
                    <a:pos x="T10" y="T11"/>
                  </a:cxn>
                </a:cxnLst>
                <a:rect l="0" t="0" r="r" b="b"/>
                <a:pathLst>
                  <a:path w="54" h="409">
                    <a:moveTo>
                      <a:pt x="0" y="409"/>
                    </a:moveTo>
                    <a:lnTo>
                      <a:pt x="0" y="409"/>
                    </a:lnTo>
                    <a:lnTo>
                      <a:pt x="54" y="409"/>
                    </a:lnTo>
                    <a:lnTo>
                      <a:pt x="54" y="0"/>
                    </a:lnTo>
                    <a:lnTo>
                      <a:pt x="0" y="0"/>
                    </a:lnTo>
                    <a:lnTo>
                      <a:pt x="0" y="409"/>
                    </a:lnTo>
                    <a:close/>
                  </a:path>
                </a:pathLst>
              </a:custGeom>
              <a:solidFill>
                <a:srgbClr val="00000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5" name="Freeform 6">
                <a:extLst>
                  <a:ext uri="{FF2B5EF4-FFF2-40B4-BE49-F238E27FC236}">
                    <a16:creationId xmlns:a16="http://schemas.microsoft.com/office/drawing/2014/main" id="{C81A63EE-DB60-48CC-B094-2E8FC829579E}"/>
                  </a:ext>
                </a:extLst>
              </p:cNvPr>
              <p:cNvSpPr>
                <a:spLocks/>
              </p:cNvSpPr>
              <p:nvPr/>
            </p:nvSpPr>
            <p:spPr bwMode="auto">
              <a:xfrm>
                <a:off x="684" y="1304"/>
                <a:ext cx="56" cy="433"/>
              </a:xfrm>
              <a:custGeom>
                <a:avLst/>
                <a:gdLst>
                  <a:gd name="T0" fmla="*/ 0 w 53"/>
                  <a:gd name="T1" fmla="*/ 409 h 409"/>
                  <a:gd name="T2" fmla="*/ 0 w 53"/>
                  <a:gd name="T3" fmla="*/ 409 h 409"/>
                  <a:gd name="T4" fmla="*/ 53 w 53"/>
                  <a:gd name="T5" fmla="*/ 409 h 409"/>
                  <a:gd name="T6" fmla="*/ 53 w 53"/>
                  <a:gd name="T7" fmla="*/ 0 h 409"/>
                  <a:gd name="T8" fmla="*/ 0 w 53"/>
                  <a:gd name="T9" fmla="*/ 0 h 409"/>
                  <a:gd name="T10" fmla="*/ 0 w 53"/>
                  <a:gd name="T11" fmla="*/ 409 h 409"/>
                </a:gdLst>
                <a:ahLst/>
                <a:cxnLst>
                  <a:cxn ang="0">
                    <a:pos x="T0" y="T1"/>
                  </a:cxn>
                  <a:cxn ang="0">
                    <a:pos x="T2" y="T3"/>
                  </a:cxn>
                  <a:cxn ang="0">
                    <a:pos x="T4" y="T5"/>
                  </a:cxn>
                  <a:cxn ang="0">
                    <a:pos x="T6" y="T7"/>
                  </a:cxn>
                  <a:cxn ang="0">
                    <a:pos x="T8" y="T9"/>
                  </a:cxn>
                  <a:cxn ang="0">
                    <a:pos x="T10" y="T11"/>
                  </a:cxn>
                </a:cxnLst>
                <a:rect l="0" t="0" r="r" b="b"/>
                <a:pathLst>
                  <a:path w="53" h="409">
                    <a:moveTo>
                      <a:pt x="0" y="409"/>
                    </a:moveTo>
                    <a:lnTo>
                      <a:pt x="0" y="409"/>
                    </a:lnTo>
                    <a:lnTo>
                      <a:pt x="53" y="409"/>
                    </a:lnTo>
                    <a:lnTo>
                      <a:pt x="53" y="0"/>
                    </a:lnTo>
                    <a:lnTo>
                      <a:pt x="0" y="0"/>
                    </a:lnTo>
                    <a:lnTo>
                      <a:pt x="0" y="409"/>
                    </a:lnTo>
                    <a:close/>
                  </a:path>
                </a:pathLst>
              </a:custGeom>
              <a:solidFill>
                <a:srgbClr val="000000"/>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6" name="Freeform 7">
                <a:extLst>
                  <a:ext uri="{FF2B5EF4-FFF2-40B4-BE49-F238E27FC236}">
                    <a16:creationId xmlns:a16="http://schemas.microsoft.com/office/drawing/2014/main" id="{9D4C03AE-F3AE-4AA9-813C-8D67DB06D4CE}"/>
                  </a:ext>
                </a:extLst>
              </p:cNvPr>
              <p:cNvSpPr>
                <a:spLocks/>
              </p:cNvSpPr>
              <p:nvPr/>
            </p:nvSpPr>
            <p:spPr bwMode="auto">
              <a:xfrm>
                <a:off x="429" y="1286"/>
                <a:ext cx="189" cy="451"/>
              </a:xfrm>
              <a:custGeom>
                <a:avLst/>
                <a:gdLst>
                  <a:gd name="T0" fmla="*/ 115 w 178"/>
                  <a:gd name="T1" fmla="*/ 426 h 426"/>
                  <a:gd name="T2" fmla="*/ 115 w 178"/>
                  <a:gd name="T3" fmla="*/ 426 h 426"/>
                  <a:gd name="T4" fmla="*/ 115 w 178"/>
                  <a:gd name="T5" fmla="*/ 85 h 426"/>
                  <a:gd name="T6" fmla="*/ 165 w 178"/>
                  <a:gd name="T7" fmla="*/ 97 h 426"/>
                  <a:gd name="T8" fmla="*/ 172 w 178"/>
                  <a:gd name="T9" fmla="*/ 97 h 426"/>
                  <a:gd name="T10" fmla="*/ 176 w 178"/>
                  <a:gd name="T11" fmla="*/ 93 h 426"/>
                  <a:gd name="T12" fmla="*/ 178 w 178"/>
                  <a:gd name="T13" fmla="*/ 87 h 426"/>
                  <a:gd name="T14" fmla="*/ 175 w 178"/>
                  <a:gd name="T15" fmla="*/ 81 h 426"/>
                  <a:gd name="T16" fmla="*/ 96 w 178"/>
                  <a:gd name="T17" fmla="*/ 3 h 426"/>
                  <a:gd name="T18" fmla="*/ 89 w 178"/>
                  <a:gd name="T19" fmla="*/ 0 h 426"/>
                  <a:gd name="T20" fmla="*/ 82 w 178"/>
                  <a:gd name="T21" fmla="*/ 3 h 426"/>
                  <a:gd name="T22" fmla="*/ 3 w 178"/>
                  <a:gd name="T23" fmla="*/ 81 h 426"/>
                  <a:gd name="T24" fmla="*/ 0 w 178"/>
                  <a:gd name="T25" fmla="*/ 87 h 426"/>
                  <a:gd name="T26" fmla="*/ 1 w 178"/>
                  <a:gd name="T27" fmla="*/ 93 h 426"/>
                  <a:gd name="T28" fmla="*/ 6 w 178"/>
                  <a:gd name="T29" fmla="*/ 97 h 426"/>
                  <a:gd name="T30" fmla="*/ 12 w 178"/>
                  <a:gd name="T31" fmla="*/ 97 h 426"/>
                  <a:gd name="T32" fmla="*/ 62 w 178"/>
                  <a:gd name="T33" fmla="*/ 85 h 426"/>
                  <a:gd name="T34" fmla="*/ 62 w 178"/>
                  <a:gd name="T35" fmla="*/ 426 h 426"/>
                  <a:gd name="T36" fmla="*/ 115 w 178"/>
                  <a:gd name="T37" fmla="*/ 426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8" h="426">
                    <a:moveTo>
                      <a:pt x="115" y="426"/>
                    </a:moveTo>
                    <a:lnTo>
                      <a:pt x="115" y="426"/>
                    </a:lnTo>
                    <a:lnTo>
                      <a:pt x="115" y="85"/>
                    </a:lnTo>
                    <a:lnTo>
                      <a:pt x="165" y="97"/>
                    </a:lnTo>
                    <a:cubicBezTo>
                      <a:pt x="168" y="98"/>
                      <a:pt x="170" y="98"/>
                      <a:pt x="172" y="97"/>
                    </a:cubicBezTo>
                    <a:cubicBezTo>
                      <a:pt x="174" y="96"/>
                      <a:pt x="175" y="94"/>
                      <a:pt x="176" y="93"/>
                    </a:cubicBezTo>
                    <a:cubicBezTo>
                      <a:pt x="177" y="91"/>
                      <a:pt x="178" y="89"/>
                      <a:pt x="178" y="87"/>
                    </a:cubicBezTo>
                    <a:cubicBezTo>
                      <a:pt x="178" y="85"/>
                      <a:pt x="177" y="83"/>
                      <a:pt x="175" y="81"/>
                    </a:cubicBezTo>
                    <a:lnTo>
                      <a:pt x="96" y="3"/>
                    </a:lnTo>
                    <a:cubicBezTo>
                      <a:pt x="94" y="1"/>
                      <a:pt x="92" y="0"/>
                      <a:pt x="89" y="0"/>
                    </a:cubicBezTo>
                    <a:cubicBezTo>
                      <a:pt x="86" y="0"/>
                      <a:pt x="84" y="1"/>
                      <a:pt x="82" y="3"/>
                    </a:cubicBezTo>
                    <a:lnTo>
                      <a:pt x="3" y="81"/>
                    </a:lnTo>
                    <a:cubicBezTo>
                      <a:pt x="1" y="83"/>
                      <a:pt x="0" y="85"/>
                      <a:pt x="0" y="87"/>
                    </a:cubicBezTo>
                    <a:cubicBezTo>
                      <a:pt x="0" y="89"/>
                      <a:pt x="0" y="91"/>
                      <a:pt x="1" y="93"/>
                    </a:cubicBezTo>
                    <a:cubicBezTo>
                      <a:pt x="2" y="94"/>
                      <a:pt x="4" y="96"/>
                      <a:pt x="6" y="97"/>
                    </a:cubicBezTo>
                    <a:cubicBezTo>
                      <a:pt x="8" y="98"/>
                      <a:pt x="10" y="98"/>
                      <a:pt x="12" y="97"/>
                    </a:cubicBezTo>
                    <a:lnTo>
                      <a:pt x="62" y="85"/>
                    </a:lnTo>
                    <a:lnTo>
                      <a:pt x="62" y="426"/>
                    </a:lnTo>
                    <a:lnTo>
                      <a:pt x="115" y="426"/>
                    </a:lnTo>
                    <a:close/>
                  </a:path>
                </a:pathLst>
              </a:custGeom>
              <a:solidFill>
                <a:srgbClr val="0078D4"/>
              </a:solid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grpSp>
        <p:nvGrpSpPr>
          <p:cNvPr id="13" name="Group 12">
            <a:extLst>
              <a:ext uri="{FF2B5EF4-FFF2-40B4-BE49-F238E27FC236}">
                <a16:creationId xmlns:a16="http://schemas.microsoft.com/office/drawing/2014/main" id="{BF1504C4-5BF1-4278-9C69-59FA96B18775}"/>
              </a:ext>
              <a:ext uri="{C183D7F6-B498-43B3-948B-1728B52AA6E4}">
                <adec:decorative xmlns:adec="http://schemas.microsoft.com/office/drawing/2017/decorative" val="1"/>
              </a:ext>
            </a:extLst>
          </p:cNvPr>
          <p:cNvGrpSpPr/>
          <p:nvPr/>
        </p:nvGrpSpPr>
        <p:grpSpPr>
          <a:xfrm>
            <a:off x="4340165" y="1793337"/>
            <a:ext cx="3482466" cy="4631528"/>
            <a:chOff x="4289625" y="1828800"/>
            <a:chExt cx="3552297" cy="4724400"/>
          </a:xfrm>
        </p:grpSpPr>
        <p:sp>
          <p:nvSpPr>
            <p:cNvPr id="43" name="Rectangle 42">
              <a:extLst>
                <a:ext uri="{FF2B5EF4-FFF2-40B4-BE49-F238E27FC236}">
                  <a16:creationId xmlns:a16="http://schemas.microsoft.com/office/drawing/2014/main" id="{6A0D9C38-C728-4C55-832F-E295D95221BA}"/>
                </a:ext>
              </a:extLst>
            </p:cNvPr>
            <p:cNvSpPr/>
            <p:nvPr/>
          </p:nvSpPr>
          <p:spPr bwMode="auto">
            <a:xfrm>
              <a:off x="4300138" y="1828800"/>
              <a:ext cx="3541784"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6" name="Group 65">
              <a:extLst>
                <a:ext uri="{FF2B5EF4-FFF2-40B4-BE49-F238E27FC236}">
                  <a16:creationId xmlns:a16="http://schemas.microsoft.com/office/drawing/2014/main" id="{C5154F18-7A93-4ACE-89D4-8A9CAD46F3EA}"/>
                </a:ext>
              </a:extLst>
            </p:cNvPr>
            <p:cNvGrpSpPr/>
            <p:nvPr/>
          </p:nvGrpSpPr>
          <p:grpSpPr>
            <a:xfrm>
              <a:off x="4289625" y="2793774"/>
              <a:ext cx="3425470" cy="3188264"/>
              <a:chOff x="4630136" y="1934882"/>
              <a:chExt cx="3131537" cy="3188264"/>
            </a:xfrm>
            <a:noFill/>
          </p:grpSpPr>
          <p:sp>
            <p:nvSpPr>
              <p:cNvPr id="67" name="TextBox 66">
                <a:extLst>
                  <a:ext uri="{FF2B5EF4-FFF2-40B4-BE49-F238E27FC236}">
                    <a16:creationId xmlns:a16="http://schemas.microsoft.com/office/drawing/2014/main" id="{6AF9A6E7-5656-4023-8DBA-409BC39C7E5E}"/>
                  </a:ext>
                </a:extLst>
              </p:cNvPr>
              <p:cNvSpPr txBox="1"/>
              <p:nvPr/>
            </p:nvSpPr>
            <p:spPr>
              <a:xfrm>
                <a:off x="4630136" y="2751550"/>
                <a:ext cx="3108960" cy="2371596"/>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Empower developers to create fully governed environments through self-service</a:t>
                </a:r>
              </a:p>
              <a:p>
                <a:pPr defTabSz="914192">
                  <a:lnSpc>
                    <a:spcPct val="90000"/>
                  </a:lnSpc>
                  <a:spcBef>
                    <a:spcPts val="1765"/>
                  </a:spcBef>
                  <a:defRPr/>
                </a:pPr>
                <a:r>
                  <a:rPr lang="en-US" sz="1600"/>
                  <a:t>Create multiple dev-ready environments and subscriptions from a centralize location</a:t>
                </a:r>
              </a:p>
              <a:p>
                <a:pPr defTabSz="914192">
                  <a:lnSpc>
                    <a:spcPct val="90000"/>
                  </a:lnSpc>
                  <a:spcBef>
                    <a:spcPts val="1765"/>
                  </a:spcBef>
                  <a:defRPr/>
                </a:pPr>
                <a:r>
                  <a:rPr lang="en-US" sz="1600"/>
                  <a:t>Leverage the integration with Azure Policy on the DevOps lifecycle</a:t>
                </a:r>
              </a:p>
            </p:txBody>
          </p:sp>
          <p:sp>
            <p:nvSpPr>
              <p:cNvPr id="68" name="Rectangle 67">
                <a:extLst>
                  <a:ext uri="{FF2B5EF4-FFF2-40B4-BE49-F238E27FC236}">
                    <a16:creationId xmlns:a16="http://schemas.microsoft.com/office/drawing/2014/main" id="{F61E82BC-5FC7-4AED-9E60-4291DE092732}"/>
                  </a:ext>
                </a:extLst>
              </p:cNvPr>
              <p:cNvSpPr/>
              <p:nvPr/>
            </p:nvSpPr>
            <p:spPr bwMode="auto">
              <a:xfrm>
                <a:off x="4652713" y="1934882"/>
                <a:ext cx="3108960"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Enable compliant development</a:t>
                </a:r>
              </a:p>
            </p:txBody>
          </p:sp>
        </p:grpSp>
        <p:pic>
          <p:nvPicPr>
            <p:cNvPr id="34" name="Picture 33">
              <a:extLst>
                <a:ext uri="{FF2B5EF4-FFF2-40B4-BE49-F238E27FC236}">
                  <a16:creationId xmlns:a16="http://schemas.microsoft.com/office/drawing/2014/main" id="{6753AE48-5991-4237-9F72-646B8F654961}"/>
                </a:ext>
              </a:extLst>
            </p:cNvPr>
            <p:cNvPicPr>
              <a:picLocks noChangeAspect="1"/>
            </p:cNvPicPr>
            <p:nvPr/>
          </p:nvPicPr>
          <p:blipFill>
            <a:blip r:embed="rId5"/>
            <a:stretch>
              <a:fillRect/>
            </a:stretch>
          </p:blipFill>
          <p:spPr>
            <a:xfrm>
              <a:off x="4523342" y="2056046"/>
              <a:ext cx="480858" cy="592505"/>
            </a:xfrm>
            <a:prstGeom prst="rect">
              <a:avLst/>
            </a:prstGeom>
          </p:spPr>
        </p:pic>
      </p:grpSp>
      <p:grpSp>
        <p:nvGrpSpPr>
          <p:cNvPr id="3" name="Group 2">
            <a:extLst>
              <a:ext uri="{FF2B5EF4-FFF2-40B4-BE49-F238E27FC236}">
                <a16:creationId xmlns:a16="http://schemas.microsoft.com/office/drawing/2014/main" id="{6E0C10C7-87DA-4FD9-BF31-2C2425575803}"/>
              </a:ext>
              <a:ext uri="{C183D7F6-B498-43B3-948B-1728B52AA6E4}">
                <adec:decorative xmlns:adec="http://schemas.microsoft.com/office/drawing/2017/decorative" val="1"/>
              </a:ext>
            </a:extLst>
          </p:cNvPr>
          <p:cNvGrpSpPr/>
          <p:nvPr/>
        </p:nvGrpSpPr>
        <p:grpSpPr>
          <a:xfrm>
            <a:off x="8214736" y="1793337"/>
            <a:ext cx="3480794" cy="4631528"/>
            <a:chOff x="7989699" y="1828800"/>
            <a:chExt cx="3550591" cy="4724400"/>
          </a:xfrm>
        </p:grpSpPr>
        <p:sp>
          <p:nvSpPr>
            <p:cNvPr id="42" name="Rectangle 41">
              <a:extLst>
                <a:ext uri="{FF2B5EF4-FFF2-40B4-BE49-F238E27FC236}">
                  <a16:creationId xmlns:a16="http://schemas.microsoft.com/office/drawing/2014/main" id="{B24A90FC-413D-40F2-A91C-6D02352F2D2B}"/>
                </a:ext>
              </a:extLst>
            </p:cNvPr>
            <p:cNvSpPr/>
            <p:nvPr/>
          </p:nvSpPr>
          <p:spPr bwMode="auto">
            <a:xfrm>
              <a:off x="8000217" y="1828800"/>
              <a:ext cx="3540073" cy="4724400"/>
            </a:xfrm>
            <a:prstGeom prst="rect">
              <a:avLst/>
            </a:prstGeom>
            <a:solidFill>
              <a:schemeClr val="bg1"/>
            </a:solidFill>
            <a:ln w="10795" cap="flat" cmpd="sng" algn="ctr">
              <a:noFill/>
              <a:prstDash val="solid"/>
            </a:ln>
            <a:effectLst>
              <a:outerShdw blurRad="254000" dist="50800" dir="2700000" algn="tl" rotWithShape="0">
                <a:prstClr val="black">
                  <a:alpha val="24000"/>
                </a:prstClr>
              </a:outerShdw>
            </a:effectLst>
          </p:spPr>
          <p:txBody>
            <a:bodyPr vert="horz" wrap="square" lIns="0" tIns="45706" rIns="0" bIns="45706" numCol="1" rtlCol="0" anchor="ctr" anchorCtr="0" compatLnSpc="1">
              <a:prstTxWarp prst="textNoShape">
                <a:avLst/>
              </a:prstTxWarp>
            </a:bodyPr>
            <a:lstStyle/>
            <a:p>
              <a:pPr algn="ctr" defTabSz="913751" fontAlgn="base">
                <a:spcBef>
                  <a:spcPct val="0"/>
                </a:spcBef>
                <a:spcAft>
                  <a:spcPct val="0"/>
                </a:spcAft>
              </a:pPr>
              <a:endParaRPr lang="en-US" sz="1961" kern="0" err="1">
                <a:gradFill>
                  <a:gsLst>
                    <a:gs pos="0">
                      <a:srgbClr val="FFFFFF"/>
                    </a:gs>
                    <a:gs pos="100000">
                      <a:srgbClr val="FFFFFF"/>
                    </a:gs>
                  </a:gsLst>
                  <a:lin ang="5400000" scaled="0"/>
                </a:gradFill>
                <a:latin typeface="Segoe UI Semilight"/>
              </a:endParaRPr>
            </a:p>
          </p:txBody>
        </p:sp>
        <p:grpSp>
          <p:nvGrpSpPr>
            <p:cNvPr id="60" name="Group 59">
              <a:extLst>
                <a:ext uri="{FF2B5EF4-FFF2-40B4-BE49-F238E27FC236}">
                  <a16:creationId xmlns:a16="http://schemas.microsoft.com/office/drawing/2014/main" id="{5F1B5F63-EE22-49D2-84FD-825D70BD37CB}"/>
                </a:ext>
              </a:extLst>
            </p:cNvPr>
            <p:cNvGrpSpPr/>
            <p:nvPr/>
          </p:nvGrpSpPr>
          <p:grpSpPr>
            <a:xfrm>
              <a:off x="7989699" y="2793774"/>
              <a:ext cx="3040902" cy="2962221"/>
              <a:chOff x="8647992" y="1934882"/>
              <a:chExt cx="2779969" cy="2962221"/>
            </a:xfrm>
            <a:noFill/>
          </p:grpSpPr>
          <p:sp>
            <p:nvSpPr>
              <p:cNvPr id="61" name="TextBox 60">
                <a:extLst>
                  <a:ext uri="{FF2B5EF4-FFF2-40B4-BE49-F238E27FC236}">
                    <a16:creationId xmlns:a16="http://schemas.microsoft.com/office/drawing/2014/main" id="{EA90F0D1-C213-4851-B866-311B4560A1D1}"/>
                  </a:ext>
                </a:extLst>
              </p:cNvPr>
              <p:cNvSpPr txBox="1"/>
              <p:nvPr/>
            </p:nvSpPr>
            <p:spPr>
              <a:xfrm>
                <a:off x="8647994" y="2751550"/>
                <a:ext cx="2779967" cy="2145553"/>
              </a:xfrm>
              <a:prstGeom prst="rect">
                <a:avLst/>
              </a:prstGeom>
              <a:grpFill/>
            </p:spPr>
            <p:txBody>
              <a:bodyPr wrap="square" lIns="179285" tIns="89642" rIns="89642" bIns="0" rtlCol="0">
                <a:spAutoFit/>
              </a:bodyPr>
              <a:lstStyle/>
              <a:p>
                <a:pPr defTabSz="914192">
                  <a:lnSpc>
                    <a:spcPct val="90000"/>
                  </a:lnSpc>
                  <a:spcBef>
                    <a:spcPts val="1765"/>
                  </a:spcBef>
                  <a:defRPr/>
                </a:pPr>
                <a:r>
                  <a:rPr lang="en-US" sz="1600"/>
                  <a:t>Ensure foundational resources cannot be changed by subscription owners</a:t>
                </a:r>
              </a:p>
              <a:p>
                <a:pPr defTabSz="914192">
                  <a:lnSpc>
                    <a:spcPct val="90000"/>
                  </a:lnSpc>
                  <a:spcBef>
                    <a:spcPts val="1765"/>
                  </a:spcBef>
                  <a:defRPr/>
                </a:pPr>
                <a:r>
                  <a:rPr lang="en-US" sz="1600"/>
                  <a:t>Manage locks through a </a:t>
                </a:r>
                <a:br>
                  <a:rPr lang="en-US" sz="1600"/>
                </a:br>
                <a:r>
                  <a:rPr lang="en-US" sz="1600"/>
                  <a:t>centralize location</a:t>
                </a:r>
              </a:p>
              <a:p>
                <a:pPr defTabSz="914192">
                  <a:lnSpc>
                    <a:spcPct val="90000"/>
                  </a:lnSpc>
                  <a:spcBef>
                    <a:spcPts val="1765"/>
                  </a:spcBef>
                  <a:defRPr/>
                </a:pPr>
                <a:r>
                  <a:rPr lang="en-US" sz="1600"/>
                  <a:t>Update locked resource through blueprint definition updates</a:t>
                </a:r>
              </a:p>
            </p:txBody>
          </p:sp>
          <p:sp>
            <p:nvSpPr>
              <p:cNvPr id="62" name="Rectangle 61">
                <a:extLst>
                  <a:ext uri="{FF2B5EF4-FFF2-40B4-BE49-F238E27FC236}">
                    <a16:creationId xmlns:a16="http://schemas.microsoft.com/office/drawing/2014/main" id="{E5AAE1FB-7368-4A3E-921D-A7812AB6D04E}"/>
                  </a:ext>
                </a:extLst>
              </p:cNvPr>
              <p:cNvSpPr/>
              <p:nvPr/>
            </p:nvSpPr>
            <p:spPr bwMode="auto">
              <a:xfrm>
                <a:off x="8647992" y="1934882"/>
                <a:ext cx="2690378" cy="910936"/>
              </a:xfrm>
              <a:prstGeom prst="rect">
                <a:avLst/>
              </a:prstGeom>
              <a:grpFill/>
              <a:ln w="10795" cap="flat" cmpd="sng" algn="ctr">
                <a:noFill/>
                <a:prstDash val="solid"/>
              </a:ln>
              <a:effectLst/>
            </p:spPr>
            <p:txBody>
              <a:bodyPr vert="horz" wrap="square" lIns="179285" tIns="89642" rIns="89642" bIns="89642" numCol="1" rtlCol="0" anchor="ctr" anchorCtr="0" compatLnSpc="1">
                <a:prstTxWarp prst="textNoShape">
                  <a:avLst/>
                </a:prstTxWarp>
              </a:bodyPr>
              <a:lstStyle/>
              <a:p>
                <a:pPr defTabSz="913751" fontAlgn="base">
                  <a:spcBef>
                    <a:spcPct val="0"/>
                  </a:spcBef>
                  <a:spcAft>
                    <a:spcPct val="0"/>
                  </a:spcAft>
                </a:pPr>
                <a:r>
                  <a:rPr lang="en-US" sz="2000" kern="0">
                    <a:solidFill>
                      <a:schemeClr val="accent1"/>
                    </a:solidFill>
                    <a:latin typeface="+mj-lt"/>
                  </a:rPr>
                  <a:t>Lock foundational resources</a:t>
                </a:r>
              </a:p>
            </p:txBody>
          </p:sp>
        </p:grpSp>
        <p:grpSp>
          <p:nvGrpSpPr>
            <p:cNvPr id="8" name="Group 10">
              <a:extLst>
                <a:ext uri="{FF2B5EF4-FFF2-40B4-BE49-F238E27FC236}">
                  <a16:creationId xmlns:a16="http://schemas.microsoft.com/office/drawing/2014/main" id="{40A5B290-91A2-4824-81CC-776FEAA8ECEA}"/>
                </a:ext>
              </a:extLst>
            </p:cNvPr>
            <p:cNvGrpSpPr>
              <a:grpSpLocks noChangeAspect="1"/>
            </p:cNvGrpSpPr>
            <p:nvPr/>
          </p:nvGrpSpPr>
          <p:grpSpPr bwMode="auto">
            <a:xfrm>
              <a:off x="8243352" y="2092070"/>
              <a:ext cx="555305" cy="555305"/>
              <a:chOff x="5984" y="1316"/>
              <a:chExt cx="511" cy="511"/>
            </a:xfrm>
          </p:grpSpPr>
          <p:sp>
            <p:nvSpPr>
              <p:cNvPr id="9" name="AutoShape 9">
                <a:extLst>
                  <a:ext uri="{FF2B5EF4-FFF2-40B4-BE49-F238E27FC236}">
                    <a16:creationId xmlns:a16="http://schemas.microsoft.com/office/drawing/2014/main" id="{6A9C1321-209C-4008-B0A9-77A0121EB594}"/>
                  </a:ext>
                </a:extLst>
              </p:cNvPr>
              <p:cNvSpPr>
                <a:spLocks noChangeAspect="1" noChangeArrowheads="1" noTextEdit="1"/>
              </p:cNvSpPr>
              <p:nvPr/>
            </p:nvSpPr>
            <p:spPr bwMode="auto">
              <a:xfrm>
                <a:off x="5984" y="1316"/>
                <a:ext cx="511"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0" name="Freeform 11">
                <a:extLst>
                  <a:ext uri="{FF2B5EF4-FFF2-40B4-BE49-F238E27FC236}">
                    <a16:creationId xmlns:a16="http://schemas.microsoft.com/office/drawing/2014/main" id="{5E0B9DDD-0866-482D-AB00-D27279497073}"/>
                  </a:ext>
                </a:extLst>
              </p:cNvPr>
              <p:cNvSpPr>
                <a:spLocks/>
              </p:cNvSpPr>
              <p:nvPr/>
            </p:nvSpPr>
            <p:spPr bwMode="auto">
              <a:xfrm>
                <a:off x="6035" y="1714"/>
                <a:ext cx="113" cy="113"/>
              </a:xfrm>
              <a:custGeom>
                <a:avLst/>
                <a:gdLst>
                  <a:gd name="T0" fmla="*/ 45 w 113"/>
                  <a:gd name="T1" fmla="*/ 113 h 113"/>
                  <a:gd name="T2" fmla="*/ 0 w 113"/>
                  <a:gd name="T3" fmla="*/ 68 h 113"/>
                  <a:gd name="T4" fmla="*/ 68 w 113"/>
                  <a:gd name="T5" fmla="*/ 0 h 113"/>
                  <a:gd name="T6" fmla="*/ 113 w 113"/>
                  <a:gd name="T7" fmla="*/ 45 h 113"/>
                  <a:gd name="T8" fmla="*/ 45 w 113"/>
                  <a:gd name="T9" fmla="*/ 113 h 113"/>
                </a:gdLst>
                <a:ahLst/>
                <a:cxnLst>
                  <a:cxn ang="0">
                    <a:pos x="T0" y="T1"/>
                  </a:cxn>
                  <a:cxn ang="0">
                    <a:pos x="T2" y="T3"/>
                  </a:cxn>
                  <a:cxn ang="0">
                    <a:pos x="T4" y="T5"/>
                  </a:cxn>
                  <a:cxn ang="0">
                    <a:pos x="T6" y="T7"/>
                  </a:cxn>
                  <a:cxn ang="0">
                    <a:pos x="T8" y="T9"/>
                  </a:cxn>
                </a:cxnLst>
                <a:rect l="0" t="0" r="r" b="b"/>
                <a:pathLst>
                  <a:path w="113" h="113">
                    <a:moveTo>
                      <a:pt x="45" y="113"/>
                    </a:moveTo>
                    <a:lnTo>
                      <a:pt x="0" y="68"/>
                    </a:lnTo>
                    <a:lnTo>
                      <a:pt x="68" y="0"/>
                    </a:lnTo>
                    <a:lnTo>
                      <a:pt x="113" y="45"/>
                    </a:lnTo>
                    <a:lnTo>
                      <a:pt x="45"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1" name="Freeform 12">
                <a:extLst>
                  <a:ext uri="{FF2B5EF4-FFF2-40B4-BE49-F238E27FC236}">
                    <a16:creationId xmlns:a16="http://schemas.microsoft.com/office/drawing/2014/main" id="{5638E977-43DE-4535-B5C1-17C55AD5770D}"/>
                  </a:ext>
                </a:extLst>
              </p:cNvPr>
              <p:cNvSpPr>
                <a:spLocks noEditPoints="1"/>
              </p:cNvSpPr>
              <p:nvPr/>
            </p:nvSpPr>
            <p:spPr bwMode="auto">
              <a:xfrm>
                <a:off x="6240" y="1316"/>
                <a:ext cx="255" cy="256"/>
              </a:xfrm>
              <a:custGeom>
                <a:avLst/>
                <a:gdLst>
                  <a:gd name="T0" fmla="*/ 341 w 682"/>
                  <a:gd name="T1" fmla="*/ 128 h 683"/>
                  <a:gd name="T2" fmla="*/ 492 w 682"/>
                  <a:gd name="T3" fmla="*/ 190 h 683"/>
                  <a:gd name="T4" fmla="*/ 554 w 682"/>
                  <a:gd name="T5" fmla="*/ 341 h 683"/>
                  <a:gd name="T6" fmla="*/ 492 w 682"/>
                  <a:gd name="T7" fmla="*/ 492 h 683"/>
                  <a:gd name="T8" fmla="*/ 341 w 682"/>
                  <a:gd name="T9" fmla="*/ 555 h 683"/>
                  <a:gd name="T10" fmla="*/ 190 w 682"/>
                  <a:gd name="T11" fmla="*/ 492 h 683"/>
                  <a:gd name="T12" fmla="*/ 128 w 682"/>
                  <a:gd name="T13" fmla="*/ 341 h 683"/>
                  <a:gd name="T14" fmla="*/ 190 w 682"/>
                  <a:gd name="T15" fmla="*/ 190 h 683"/>
                  <a:gd name="T16" fmla="*/ 341 w 682"/>
                  <a:gd name="T17" fmla="*/ 128 h 683"/>
                  <a:gd name="T18" fmla="*/ 341 w 682"/>
                  <a:gd name="T19" fmla="*/ 0 h 683"/>
                  <a:gd name="T20" fmla="*/ 0 w 682"/>
                  <a:gd name="T21" fmla="*/ 341 h 683"/>
                  <a:gd name="T22" fmla="*/ 341 w 682"/>
                  <a:gd name="T23" fmla="*/ 683 h 683"/>
                  <a:gd name="T24" fmla="*/ 682 w 682"/>
                  <a:gd name="T25" fmla="*/ 341 h 683"/>
                  <a:gd name="T26" fmla="*/ 341 w 682"/>
                  <a:gd name="T27" fmla="*/ 0 h 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2" h="683">
                    <a:moveTo>
                      <a:pt x="341" y="128"/>
                    </a:moveTo>
                    <a:cubicBezTo>
                      <a:pt x="398" y="128"/>
                      <a:pt x="452" y="150"/>
                      <a:pt x="492" y="190"/>
                    </a:cubicBezTo>
                    <a:cubicBezTo>
                      <a:pt x="532" y="231"/>
                      <a:pt x="554" y="284"/>
                      <a:pt x="554" y="341"/>
                    </a:cubicBezTo>
                    <a:cubicBezTo>
                      <a:pt x="554" y="398"/>
                      <a:pt x="532" y="452"/>
                      <a:pt x="492" y="492"/>
                    </a:cubicBezTo>
                    <a:cubicBezTo>
                      <a:pt x="452" y="532"/>
                      <a:pt x="398" y="555"/>
                      <a:pt x="341" y="555"/>
                    </a:cubicBezTo>
                    <a:cubicBezTo>
                      <a:pt x="284" y="555"/>
                      <a:pt x="230" y="532"/>
                      <a:pt x="190" y="492"/>
                    </a:cubicBezTo>
                    <a:cubicBezTo>
                      <a:pt x="150" y="452"/>
                      <a:pt x="128" y="398"/>
                      <a:pt x="128" y="341"/>
                    </a:cubicBezTo>
                    <a:cubicBezTo>
                      <a:pt x="128" y="284"/>
                      <a:pt x="150" y="231"/>
                      <a:pt x="190" y="190"/>
                    </a:cubicBezTo>
                    <a:cubicBezTo>
                      <a:pt x="230" y="150"/>
                      <a:pt x="284" y="128"/>
                      <a:pt x="341" y="128"/>
                    </a:cubicBezTo>
                    <a:moveTo>
                      <a:pt x="341" y="0"/>
                    </a:moveTo>
                    <a:cubicBezTo>
                      <a:pt x="152" y="0"/>
                      <a:pt x="0" y="153"/>
                      <a:pt x="0" y="341"/>
                    </a:cubicBezTo>
                    <a:cubicBezTo>
                      <a:pt x="0" y="530"/>
                      <a:pt x="152" y="683"/>
                      <a:pt x="341" y="683"/>
                    </a:cubicBezTo>
                    <a:cubicBezTo>
                      <a:pt x="530" y="683"/>
                      <a:pt x="682" y="530"/>
                      <a:pt x="682" y="341"/>
                    </a:cubicBezTo>
                    <a:cubicBezTo>
                      <a:pt x="682" y="153"/>
                      <a:pt x="530" y="0"/>
                      <a:pt x="341"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sp>
            <p:nvSpPr>
              <p:cNvPr id="12" name="Freeform 13">
                <a:extLst>
                  <a:ext uri="{FF2B5EF4-FFF2-40B4-BE49-F238E27FC236}">
                    <a16:creationId xmlns:a16="http://schemas.microsoft.com/office/drawing/2014/main" id="{6AE2D578-3E97-4966-9075-F2665A916780}"/>
                  </a:ext>
                </a:extLst>
              </p:cNvPr>
              <p:cNvSpPr>
                <a:spLocks/>
              </p:cNvSpPr>
              <p:nvPr/>
            </p:nvSpPr>
            <p:spPr bwMode="auto">
              <a:xfrm>
                <a:off x="5984" y="1508"/>
                <a:ext cx="319" cy="319"/>
              </a:xfrm>
              <a:custGeom>
                <a:avLst/>
                <a:gdLst>
                  <a:gd name="T0" fmla="*/ 34 w 319"/>
                  <a:gd name="T1" fmla="*/ 319 h 319"/>
                  <a:gd name="T2" fmla="*/ 0 w 319"/>
                  <a:gd name="T3" fmla="*/ 285 h 319"/>
                  <a:gd name="T4" fmla="*/ 285 w 319"/>
                  <a:gd name="T5" fmla="*/ 0 h 319"/>
                  <a:gd name="T6" fmla="*/ 319 w 319"/>
                  <a:gd name="T7" fmla="*/ 34 h 319"/>
                  <a:gd name="T8" fmla="*/ 34 w 319"/>
                  <a:gd name="T9" fmla="*/ 319 h 319"/>
                </a:gdLst>
                <a:ahLst/>
                <a:cxnLst>
                  <a:cxn ang="0">
                    <a:pos x="T0" y="T1"/>
                  </a:cxn>
                  <a:cxn ang="0">
                    <a:pos x="T2" y="T3"/>
                  </a:cxn>
                  <a:cxn ang="0">
                    <a:pos x="T4" y="T5"/>
                  </a:cxn>
                  <a:cxn ang="0">
                    <a:pos x="T6" y="T7"/>
                  </a:cxn>
                  <a:cxn ang="0">
                    <a:pos x="T8" y="T9"/>
                  </a:cxn>
                </a:cxnLst>
                <a:rect l="0" t="0" r="r" b="b"/>
                <a:pathLst>
                  <a:path w="319" h="319">
                    <a:moveTo>
                      <a:pt x="34" y="319"/>
                    </a:moveTo>
                    <a:lnTo>
                      <a:pt x="0" y="285"/>
                    </a:lnTo>
                    <a:lnTo>
                      <a:pt x="285" y="0"/>
                    </a:lnTo>
                    <a:lnTo>
                      <a:pt x="319" y="34"/>
                    </a:lnTo>
                    <a:lnTo>
                      <a:pt x="34" y="31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730"/>
              </a:p>
            </p:txBody>
          </p:sp>
        </p:grpSp>
      </p:grpSp>
      <p:sp>
        <p:nvSpPr>
          <p:cNvPr id="39" name="Title 1">
            <a:extLst>
              <a:ext uri="{FF2B5EF4-FFF2-40B4-BE49-F238E27FC236}">
                <a16:creationId xmlns:a16="http://schemas.microsoft.com/office/drawing/2014/main" id="{407E876D-FE45-47BB-B95F-5795C083C890}"/>
              </a:ext>
            </a:extLst>
          </p:cNvPr>
          <p:cNvSpPr txBox="1">
            <a:spLocks/>
          </p:cNvSpPr>
          <p:nvPr/>
        </p:nvSpPr>
        <p:spPr>
          <a:xfrm>
            <a:off x="589043" y="1072908"/>
            <a:ext cx="1139354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Enabling quick, repeatable creation of fully governed environments</a:t>
            </a:r>
          </a:p>
        </p:txBody>
      </p:sp>
    </p:spTree>
    <p:extLst>
      <p:ext uri="{BB962C8B-B14F-4D97-AF65-F5344CB8AC3E}">
        <p14:creationId xmlns:p14="http://schemas.microsoft.com/office/powerpoint/2010/main" val="148276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ppt_x"/>
                                          </p:val>
                                        </p:tav>
                                        <p:tav tm="100000">
                                          <p:val>
                                            <p:strVal val="#ppt_x"/>
                                          </p:val>
                                        </p:tav>
                                      </p:tavLst>
                                    </p:anim>
                                    <p:anim calcmode="lin" valueType="num">
                                      <p:cBhvr additive="base">
                                        <p:cTn id="8" dur="75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9C710A3-121A-42B0-8008-C71E8578D62D}"/>
              </a:ext>
              <a:ext uri="{C183D7F6-B498-43B3-948B-1728B52AA6E4}">
                <adec:decorative xmlns:adec="http://schemas.microsoft.com/office/drawing/2017/decorative" val="1"/>
              </a:ext>
            </a:extLst>
          </p:cNvPr>
          <p:cNvGrpSpPr/>
          <p:nvPr/>
        </p:nvGrpSpPr>
        <p:grpSpPr>
          <a:xfrm>
            <a:off x="1502240" y="1009239"/>
            <a:ext cx="5859684" cy="3245034"/>
            <a:chOff x="1501587" y="736525"/>
            <a:chExt cx="5860515" cy="3245494"/>
          </a:xfrm>
        </p:grpSpPr>
        <p:grpSp>
          <p:nvGrpSpPr>
            <p:cNvPr id="89" name="Group 88">
              <a:extLst>
                <a:ext uri="{FF2B5EF4-FFF2-40B4-BE49-F238E27FC236}">
                  <a16:creationId xmlns:a16="http://schemas.microsoft.com/office/drawing/2014/main" id="{EAD20E97-2A4C-4531-AA43-CE6AE0C93DC8}"/>
                </a:ext>
              </a:extLst>
            </p:cNvPr>
            <p:cNvGrpSpPr/>
            <p:nvPr/>
          </p:nvGrpSpPr>
          <p:grpSpPr>
            <a:xfrm>
              <a:off x="1501587" y="947192"/>
              <a:ext cx="5860515" cy="3034827"/>
              <a:chOff x="1501587" y="1116752"/>
              <a:chExt cx="5860515" cy="3034827"/>
            </a:xfrm>
          </p:grpSpPr>
          <p:grpSp>
            <p:nvGrpSpPr>
              <p:cNvPr id="84" name="Group 83">
                <a:extLst>
                  <a:ext uri="{FF2B5EF4-FFF2-40B4-BE49-F238E27FC236}">
                    <a16:creationId xmlns:a16="http://schemas.microsoft.com/office/drawing/2014/main" id="{46EB1F59-75B5-4611-A72F-F8C522130BA6}"/>
                  </a:ext>
                </a:extLst>
              </p:cNvPr>
              <p:cNvGrpSpPr/>
              <p:nvPr/>
            </p:nvGrpSpPr>
            <p:grpSpPr>
              <a:xfrm>
                <a:off x="1501587" y="1116752"/>
                <a:ext cx="5860515" cy="3034827"/>
                <a:chOff x="1501587" y="1116752"/>
                <a:chExt cx="5860515" cy="3034827"/>
              </a:xfrm>
            </p:grpSpPr>
            <p:cxnSp>
              <p:nvCxnSpPr>
                <p:cNvPr id="8" name="Straight Connector 7">
                  <a:extLst>
                    <a:ext uri="{FF2B5EF4-FFF2-40B4-BE49-F238E27FC236}">
                      <a16:creationId xmlns:a16="http://schemas.microsoft.com/office/drawing/2014/main" id="{B8ADE220-B3CA-4E41-98F3-60A57846D668}"/>
                    </a:ext>
                  </a:extLst>
                </p:cNvPr>
                <p:cNvCxnSpPr>
                  <a:cxnSpLocks/>
                </p:cNvCxnSpPr>
                <p:nvPr/>
              </p:nvCxnSpPr>
              <p:spPr>
                <a:xfrm>
                  <a:off x="1501587" y="2649362"/>
                  <a:ext cx="1966103" cy="0"/>
                </a:xfrm>
                <a:prstGeom prst="line">
                  <a:avLst/>
                </a:prstGeom>
                <a:ln w="19050" cap="rnd">
                  <a:solidFill>
                    <a:schemeClr val="bg2">
                      <a:lumMod val="75000"/>
                    </a:schemeClr>
                  </a:solidFill>
                  <a:prstDash val="sysDash"/>
                  <a:headEnd type="none"/>
                  <a:tailEnd type="arrow" w="lg"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386529E6-12A3-478E-A4F9-5FBBB7124EE9}"/>
                    </a:ext>
                  </a:extLst>
                </p:cNvPr>
                <p:cNvGrpSpPr/>
                <p:nvPr/>
              </p:nvGrpSpPr>
              <p:grpSpPr>
                <a:xfrm>
                  <a:off x="3670663" y="1116752"/>
                  <a:ext cx="3691439" cy="3034827"/>
                  <a:chOff x="2382450" y="2261652"/>
                  <a:chExt cx="3691439" cy="3034827"/>
                </a:xfrm>
              </p:grpSpPr>
              <p:grpSp>
                <p:nvGrpSpPr>
                  <p:cNvPr id="35" name="Group 34">
                    <a:extLst>
                      <a:ext uri="{FF2B5EF4-FFF2-40B4-BE49-F238E27FC236}">
                        <a16:creationId xmlns:a16="http://schemas.microsoft.com/office/drawing/2014/main" id="{809EC39B-6E7B-4EE8-A8CE-EB5D9D2DDE1B}"/>
                      </a:ext>
                    </a:extLst>
                  </p:cNvPr>
                  <p:cNvGrpSpPr/>
                  <p:nvPr/>
                </p:nvGrpSpPr>
                <p:grpSpPr>
                  <a:xfrm>
                    <a:off x="2848758" y="2364768"/>
                    <a:ext cx="2789399" cy="2116627"/>
                    <a:chOff x="1076234" y="2250976"/>
                    <a:chExt cx="2789399" cy="2116627"/>
                  </a:xfrm>
                </p:grpSpPr>
                <p:grpSp>
                  <p:nvGrpSpPr>
                    <p:cNvPr id="36" name="Group 35">
                      <a:extLst>
                        <a:ext uri="{FF2B5EF4-FFF2-40B4-BE49-F238E27FC236}">
                          <a16:creationId xmlns:a16="http://schemas.microsoft.com/office/drawing/2014/main" id="{0994B268-843A-4D1A-8252-47C20A755CB6}"/>
                        </a:ext>
                      </a:extLst>
                    </p:cNvPr>
                    <p:cNvGrpSpPr/>
                    <p:nvPr/>
                  </p:nvGrpSpPr>
                  <p:grpSpPr>
                    <a:xfrm>
                      <a:off x="1076234" y="2250976"/>
                      <a:ext cx="2789399" cy="643724"/>
                      <a:chOff x="1926275" y="1402830"/>
                      <a:chExt cx="2789399" cy="643724"/>
                    </a:xfrm>
                  </p:grpSpPr>
                  <p:sp>
                    <p:nvSpPr>
                      <p:cNvPr id="43" name="Rectangle 42">
                        <a:extLst>
                          <a:ext uri="{FF2B5EF4-FFF2-40B4-BE49-F238E27FC236}">
                            <a16:creationId xmlns:a16="http://schemas.microsoft.com/office/drawing/2014/main" id="{63A5E7F5-CF2D-4FDB-9549-41036B6847C3}"/>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44" name="Rectangle 43">
                        <a:extLst>
                          <a:ext uri="{FF2B5EF4-FFF2-40B4-BE49-F238E27FC236}">
                            <a16:creationId xmlns:a16="http://schemas.microsoft.com/office/drawing/2014/main" id="{539A4046-A74B-405F-830E-1DBDA19E36FB}"/>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ARM Templates</a:t>
                        </a:r>
                      </a:p>
                    </p:txBody>
                  </p:sp>
                </p:grpSp>
                <p:grpSp>
                  <p:nvGrpSpPr>
                    <p:cNvPr id="37" name="Group 36">
                      <a:extLst>
                        <a:ext uri="{FF2B5EF4-FFF2-40B4-BE49-F238E27FC236}">
                          <a16:creationId xmlns:a16="http://schemas.microsoft.com/office/drawing/2014/main" id="{CA92C90A-D62B-4A98-BD83-2B59629E3C45}"/>
                        </a:ext>
                      </a:extLst>
                    </p:cNvPr>
                    <p:cNvGrpSpPr/>
                    <p:nvPr/>
                  </p:nvGrpSpPr>
                  <p:grpSpPr>
                    <a:xfrm>
                      <a:off x="1076234" y="2997815"/>
                      <a:ext cx="2789399" cy="643724"/>
                      <a:chOff x="1926275" y="1402830"/>
                      <a:chExt cx="2789399" cy="643724"/>
                    </a:xfrm>
                  </p:grpSpPr>
                  <p:sp>
                    <p:nvSpPr>
                      <p:cNvPr id="41" name="Rectangle 40">
                        <a:extLst>
                          <a:ext uri="{FF2B5EF4-FFF2-40B4-BE49-F238E27FC236}">
                            <a16:creationId xmlns:a16="http://schemas.microsoft.com/office/drawing/2014/main" id="{CC4C0648-D3AC-4338-BD4A-C640975092D6}"/>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42" name="Rectangle 41">
                        <a:extLst>
                          <a:ext uri="{FF2B5EF4-FFF2-40B4-BE49-F238E27FC236}">
                            <a16:creationId xmlns:a16="http://schemas.microsoft.com/office/drawing/2014/main" id="{D95A627E-243C-4606-BAAC-98DB2CFA5093}"/>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Policy Definitions</a:t>
                        </a:r>
                      </a:p>
                    </p:txBody>
                  </p:sp>
                </p:grpSp>
                <p:grpSp>
                  <p:nvGrpSpPr>
                    <p:cNvPr id="38" name="Group 37">
                      <a:extLst>
                        <a:ext uri="{FF2B5EF4-FFF2-40B4-BE49-F238E27FC236}">
                          <a16:creationId xmlns:a16="http://schemas.microsoft.com/office/drawing/2014/main" id="{291AF3D7-3106-43F6-A8D6-22E5C5FE25FA}"/>
                        </a:ext>
                      </a:extLst>
                    </p:cNvPr>
                    <p:cNvGrpSpPr/>
                    <p:nvPr/>
                  </p:nvGrpSpPr>
                  <p:grpSpPr>
                    <a:xfrm>
                      <a:off x="1076234" y="3723879"/>
                      <a:ext cx="2789399" cy="643724"/>
                      <a:chOff x="1926275" y="1402830"/>
                      <a:chExt cx="2789399" cy="643724"/>
                    </a:xfrm>
                  </p:grpSpPr>
                  <p:sp>
                    <p:nvSpPr>
                      <p:cNvPr id="39" name="Rectangle 38">
                        <a:extLst>
                          <a:ext uri="{FF2B5EF4-FFF2-40B4-BE49-F238E27FC236}">
                            <a16:creationId xmlns:a16="http://schemas.microsoft.com/office/drawing/2014/main" id="{19208186-B8F0-4B2E-A8A9-E02096BA8FB5}"/>
                          </a:ext>
                        </a:extLst>
                      </p:cNvPr>
                      <p:cNvSpPr/>
                      <p:nvPr/>
                    </p:nvSpPr>
                    <p:spPr bwMode="auto">
                      <a:xfrm rot="5400000">
                        <a:off x="3068882" y="39976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endParaRPr lang="en-US" sz="1345" dirty="0">
                          <a:solidFill>
                            <a:srgbClr val="353535"/>
                          </a:solidFill>
                          <a:latin typeface="Segoe UI Semibold" panose="020B0702040204020203" pitchFamily="34" charset="0"/>
                          <a:cs typeface="Segoe UI Semibold" panose="020B0702040204020203" pitchFamily="34" charset="0"/>
                        </a:endParaRPr>
                      </a:p>
                    </p:txBody>
                  </p:sp>
                  <p:sp>
                    <p:nvSpPr>
                      <p:cNvPr id="40" name="Rectangle 39">
                        <a:extLst>
                          <a:ext uri="{FF2B5EF4-FFF2-40B4-BE49-F238E27FC236}">
                            <a16:creationId xmlns:a16="http://schemas.microsoft.com/office/drawing/2014/main" id="{B75FEA6E-50A2-40EC-AD0B-0D0F83F46549}"/>
                          </a:ext>
                        </a:extLst>
                      </p:cNvPr>
                      <p:cNvSpPr/>
                      <p:nvPr/>
                    </p:nvSpPr>
                    <p:spPr bwMode="auto">
                      <a:xfrm rot="5400000">
                        <a:off x="3008448" y="32065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defRPr/>
                        </a:pPr>
                        <a:r>
                          <a:rPr lang="en-US" sz="1345">
                            <a:solidFill>
                              <a:srgbClr val="353535"/>
                            </a:solidFill>
                            <a:latin typeface="Segoe UI Semibold" panose="020B0702040204020203" pitchFamily="34" charset="0"/>
                            <a:cs typeface="Segoe UI Semibold" panose="020B0702040204020203" pitchFamily="34" charset="0"/>
                          </a:rPr>
                          <a:t>Role-based access controls</a:t>
                        </a:r>
                      </a:p>
                    </p:txBody>
                  </p:sp>
                </p:grpSp>
              </p:grpSp>
              <p:sp>
                <p:nvSpPr>
                  <p:cNvPr id="34" name="Double Brace 33">
                    <a:extLst>
                      <a:ext uri="{FF2B5EF4-FFF2-40B4-BE49-F238E27FC236}">
                        <a16:creationId xmlns:a16="http://schemas.microsoft.com/office/drawing/2014/main" id="{91A5770A-B07B-419A-9F6C-9002281B7E04}"/>
                      </a:ext>
                    </a:extLst>
                  </p:cNvPr>
                  <p:cNvSpPr/>
                  <p:nvPr/>
                </p:nvSpPr>
                <p:spPr>
                  <a:xfrm>
                    <a:off x="2382450" y="2261652"/>
                    <a:ext cx="3691439" cy="3034827"/>
                  </a:xfrm>
                  <a:prstGeom prst="bracePair">
                    <a:avLst/>
                  </a:prstGeom>
                  <a:noFill/>
                  <a:ln w="19050" cap="flat" cmpd="sng" algn="ctr">
                    <a:solidFill>
                      <a:srgbClr val="505050"/>
                    </a:solidFill>
                    <a:prstDash val="solid"/>
                  </a:ln>
                  <a:effectLst/>
                </p:spPr>
                <p:txBody>
                  <a:bodyPr rtlCol="0" anchor="ctr"/>
                  <a:lstStyle/>
                  <a:p>
                    <a:pPr algn="ctr" defTabSz="896181">
                      <a:defRPr/>
                    </a:pPr>
                    <a:endParaRPr lang="nb-NO" sz="1729" kern="0">
                      <a:solidFill>
                        <a:srgbClr val="1A1A1A"/>
                      </a:solidFill>
                      <a:latin typeface="Segoe UI"/>
                    </a:endParaRPr>
                  </a:p>
                </p:txBody>
              </p:sp>
            </p:grpSp>
            <p:grpSp>
              <p:nvGrpSpPr>
                <p:cNvPr id="59" name="Group 58">
                  <a:extLst>
                    <a:ext uri="{FF2B5EF4-FFF2-40B4-BE49-F238E27FC236}">
                      <a16:creationId xmlns:a16="http://schemas.microsoft.com/office/drawing/2014/main" id="{48873949-26CD-420D-8D9F-B72E4AC68000}"/>
                    </a:ext>
                  </a:extLst>
                </p:cNvPr>
                <p:cNvGrpSpPr/>
                <p:nvPr/>
              </p:nvGrpSpPr>
              <p:grpSpPr>
                <a:xfrm>
                  <a:off x="1770091" y="2239464"/>
                  <a:ext cx="1649832" cy="1123440"/>
                  <a:chOff x="1770091" y="2717770"/>
                  <a:chExt cx="1649832" cy="1123440"/>
                </a:xfrm>
              </p:grpSpPr>
              <p:sp>
                <p:nvSpPr>
                  <p:cNvPr id="57" name="Oval 56">
                    <a:extLst>
                      <a:ext uri="{FF2B5EF4-FFF2-40B4-BE49-F238E27FC236}">
                        <a16:creationId xmlns:a16="http://schemas.microsoft.com/office/drawing/2014/main" id="{5F9F242F-CB7E-4324-845F-57F7BB78173B}"/>
                      </a:ext>
                    </a:extLst>
                  </p:cNvPr>
                  <p:cNvSpPr/>
                  <p:nvPr/>
                </p:nvSpPr>
                <p:spPr bwMode="auto">
                  <a:xfrm>
                    <a:off x="2417425" y="2717770"/>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1</a:t>
                    </a:r>
                  </a:p>
                </p:txBody>
              </p:sp>
              <p:sp>
                <p:nvSpPr>
                  <p:cNvPr id="58" name="TextBox 57">
                    <a:extLst>
                      <a:ext uri="{FF2B5EF4-FFF2-40B4-BE49-F238E27FC236}">
                        <a16:creationId xmlns:a16="http://schemas.microsoft.com/office/drawing/2014/main" id="{5D5F8124-1B04-4788-AE82-1707F755306E}"/>
                      </a:ext>
                    </a:extLst>
                  </p:cNvPr>
                  <p:cNvSpPr txBox="1"/>
                  <p:nvPr/>
                </p:nvSpPr>
                <p:spPr>
                  <a:xfrm>
                    <a:off x="1770091" y="3079463"/>
                    <a:ext cx="1649832" cy="761747"/>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Create a Blueprint definition and add artifacts</a:t>
                    </a:r>
                  </a:p>
                </p:txBody>
              </p:sp>
            </p:grpSp>
            <p:sp>
              <p:nvSpPr>
                <p:cNvPr id="73" name="Rectangle 72">
                  <a:extLst>
                    <a:ext uri="{FF2B5EF4-FFF2-40B4-BE49-F238E27FC236}">
                      <a16:creationId xmlns:a16="http://schemas.microsoft.com/office/drawing/2014/main" id="{5171939E-326B-4491-8887-12833CE2E6BF}"/>
                    </a:ext>
                  </a:extLst>
                </p:cNvPr>
                <p:cNvSpPr/>
                <p:nvPr/>
              </p:nvSpPr>
              <p:spPr bwMode="auto">
                <a:xfrm rot="5400000">
                  <a:off x="5279578" y="2412531"/>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endParaRPr lang="en-US" sz="1345">
                    <a:solidFill>
                      <a:srgbClr val="353535"/>
                    </a:solidFill>
                    <a:latin typeface="Segoe UI Semibold" panose="020B0702040204020203" pitchFamily="34" charset="0"/>
                    <a:cs typeface="Segoe UI Semibold" panose="020B0702040204020203" pitchFamily="34" charset="0"/>
                  </a:endParaRPr>
                </a:p>
              </p:txBody>
            </p:sp>
            <p:sp>
              <p:nvSpPr>
                <p:cNvPr id="74" name="Rectangle 73">
                  <a:extLst>
                    <a:ext uri="{FF2B5EF4-FFF2-40B4-BE49-F238E27FC236}">
                      <a16:creationId xmlns:a16="http://schemas.microsoft.com/office/drawing/2014/main" id="{B9E61EBD-3C8B-4CEF-943B-710BC10775E6}"/>
                    </a:ext>
                  </a:extLst>
                </p:cNvPr>
                <p:cNvSpPr/>
                <p:nvPr/>
              </p:nvSpPr>
              <p:spPr bwMode="auto">
                <a:xfrm rot="5400000">
                  <a:off x="5219144" y="2333427"/>
                  <a:ext cx="564620" cy="2728965"/>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Custom Scripts*</a:t>
                  </a:r>
                </a:p>
              </p:txBody>
            </p:sp>
          </p:grpSp>
          <p:sp>
            <p:nvSpPr>
              <p:cNvPr id="88" name="TextBox 87">
                <a:extLst>
                  <a:ext uri="{FF2B5EF4-FFF2-40B4-BE49-F238E27FC236}">
                    <a16:creationId xmlns:a16="http://schemas.microsoft.com/office/drawing/2014/main" id="{82A51F51-1514-4E06-B7C5-2B8189243D7C}"/>
                  </a:ext>
                </a:extLst>
              </p:cNvPr>
              <p:cNvSpPr txBox="1"/>
              <p:nvPr/>
            </p:nvSpPr>
            <p:spPr>
              <a:xfrm>
                <a:off x="6156782" y="3839122"/>
                <a:ext cx="1158624" cy="107737"/>
              </a:xfrm>
              <a:prstGeom prst="rect">
                <a:avLst/>
              </a:prstGeom>
              <a:noFill/>
            </p:spPr>
            <p:txBody>
              <a:bodyPr wrap="square" lIns="0" tIns="0" rIns="0" bIns="0" rtlCol="0">
                <a:spAutoFit/>
              </a:bodyPr>
              <a:lstStyle/>
              <a:p>
                <a:pPr defTabSz="914225">
                  <a:defRPr/>
                </a:pPr>
                <a:r>
                  <a:rPr lang="en-US" sz="700" i="1">
                    <a:solidFill>
                      <a:srgbClr val="FFFFFF">
                        <a:lumMod val="50000"/>
                      </a:srgbClr>
                    </a:solidFill>
                    <a:latin typeface="Segoe UI"/>
                  </a:rPr>
                  <a:t>Coming in June</a:t>
                </a:r>
              </a:p>
            </p:txBody>
          </p:sp>
        </p:grpSp>
        <p:sp>
          <p:nvSpPr>
            <p:cNvPr id="75" name="Rectangle 74">
              <a:extLst>
                <a:ext uri="{FF2B5EF4-FFF2-40B4-BE49-F238E27FC236}">
                  <a16:creationId xmlns:a16="http://schemas.microsoft.com/office/drawing/2014/main" id="{2B9156F8-F263-4B63-A5AE-1D5D73003896}"/>
                </a:ext>
              </a:extLst>
            </p:cNvPr>
            <p:cNvSpPr/>
            <p:nvPr/>
          </p:nvSpPr>
          <p:spPr bwMode="auto">
            <a:xfrm>
              <a:off x="4676538" y="736525"/>
              <a:ext cx="1649832" cy="21714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dirty="0">
                  <a:solidFill>
                    <a:schemeClr val="tx1"/>
                  </a:solidFill>
                  <a:latin typeface="Segoe UI Semibold" panose="020B0702040204020203" pitchFamily="34" charset="0"/>
                  <a:cs typeface="Segoe UI" panose="020B0502040204020203" pitchFamily="34" charset="0"/>
                </a:rPr>
                <a:t>Contoso Blueprint</a:t>
              </a:r>
            </a:p>
          </p:txBody>
        </p:sp>
      </p:grpSp>
      <p:sp>
        <p:nvSpPr>
          <p:cNvPr id="2" name="Title 1">
            <a:extLst>
              <a:ext uri="{FF2B5EF4-FFF2-40B4-BE49-F238E27FC236}">
                <a16:creationId xmlns:a16="http://schemas.microsoft.com/office/drawing/2014/main" id="{D005D886-9D97-4F0E-B8E2-F813DF8623D7}"/>
              </a:ext>
            </a:extLst>
          </p:cNvPr>
          <p:cNvSpPr>
            <a:spLocks noGrp="1"/>
          </p:cNvSpPr>
          <p:nvPr>
            <p:ph type="title"/>
          </p:nvPr>
        </p:nvSpPr>
        <p:spPr/>
        <p:txBody>
          <a:bodyPr/>
          <a:lstStyle/>
          <a:p>
            <a:r>
              <a:rPr lang="en-US" dirty="0"/>
              <a:t>How it works</a:t>
            </a:r>
          </a:p>
        </p:txBody>
      </p:sp>
      <p:sp>
        <p:nvSpPr>
          <p:cNvPr id="4" name="Rectangle 3">
            <a:extLst>
              <a:ext uri="{FF2B5EF4-FFF2-40B4-BE49-F238E27FC236}">
                <a16:creationId xmlns:a16="http://schemas.microsoft.com/office/drawing/2014/main" id="{860AE1CA-8966-4B4F-94ED-FE35004C63E8}"/>
              </a:ext>
            </a:extLst>
          </p:cNvPr>
          <p:cNvSpPr/>
          <p:nvPr/>
        </p:nvSpPr>
        <p:spPr bwMode="auto">
          <a:xfrm>
            <a:off x="360714" y="2227680"/>
            <a:ext cx="1649598" cy="2170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solidFill>
                  <a:schemeClr val="tx1"/>
                </a:solidFill>
                <a:latin typeface="Segoe UI Semibold" panose="020B0702040204020203" pitchFamily="34" charset="0"/>
                <a:cs typeface="Segoe UI" panose="020B0502040204020203" pitchFamily="34" charset="0"/>
              </a:rPr>
              <a:t>Cloud Engineer</a:t>
            </a:r>
          </a:p>
        </p:txBody>
      </p:sp>
      <p:sp>
        <p:nvSpPr>
          <p:cNvPr id="6" name="Rectangle 5">
            <a:extLst>
              <a:ext uri="{FF2B5EF4-FFF2-40B4-BE49-F238E27FC236}">
                <a16:creationId xmlns:a16="http://schemas.microsoft.com/office/drawing/2014/main" id="{7BB9520F-47DC-4974-B0C5-8F29B9298230}"/>
              </a:ext>
            </a:extLst>
          </p:cNvPr>
          <p:cNvSpPr/>
          <p:nvPr/>
        </p:nvSpPr>
        <p:spPr bwMode="auto">
          <a:xfrm>
            <a:off x="360714" y="3749158"/>
            <a:ext cx="1649598" cy="21704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dirty="0">
                <a:solidFill>
                  <a:schemeClr val="tx1"/>
                </a:solidFill>
                <a:latin typeface="Segoe UI Semibold" panose="020B0702040204020203" pitchFamily="34" charset="0"/>
                <a:cs typeface="Segoe UI" panose="020B0502040204020203" pitchFamily="34" charset="0"/>
              </a:rPr>
              <a:t>Cloud Architect</a:t>
            </a:r>
          </a:p>
        </p:txBody>
      </p:sp>
      <p:grpSp>
        <p:nvGrpSpPr>
          <p:cNvPr id="85" name="Group 84">
            <a:extLst>
              <a:ext uri="{FF2B5EF4-FFF2-40B4-BE49-F238E27FC236}">
                <a16:creationId xmlns:a16="http://schemas.microsoft.com/office/drawing/2014/main" id="{098F9337-ADB4-4C1F-9272-D397BE76FA1C}"/>
              </a:ext>
              <a:ext uri="{C183D7F6-B498-43B3-948B-1728B52AA6E4}">
                <adec:decorative xmlns:adec="http://schemas.microsoft.com/office/drawing/2017/decorative" val="1"/>
              </a:ext>
            </a:extLst>
          </p:cNvPr>
          <p:cNvGrpSpPr/>
          <p:nvPr/>
        </p:nvGrpSpPr>
        <p:grpSpPr>
          <a:xfrm>
            <a:off x="6667107" y="1056955"/>
            <a:ext cx="1969170" cy="2274332"/>
            <a:chOff x="6667188" y="953806"/>
            <a:chExt cx="1969449" cy="2274655"/>
          </a:xfrm>
        </p:grpSpPr>
        <p:grpSp>
          <p:nvGrpSpPr>
            <p:cNvPr id="60" name="Group 59">
              <a:extLst>
                <a:ext uri="{FF2B5EF4-FFF2-40B4-BE49-F238E27FC236}">
                  <a16:creationId xmlns:a16="http://schemas.microsoft.com/office/drawing/2014/main" id="{2347F2DE-9E44-4E0F-82BD-783706F76C2B}"/>
                </a:ext>
              </a:extLst>
            </p:cNvPr>
            <p:cNvGrpSpPr/>
            <p:nvPr/>
          </p:nvGrpSpPr>
          <p:grpSpPr>
            <a:xfrm>
              <a:off x="6986805" y="953806"/>
              <a:ext cx="1649832" cy="846082"/>
              <a:chOff x="1770091" y="2839701"/>
              <a:chExt cx="1649832" cy="846082"/>
            </a:xfrm>
          </p:grpSpPr>
          <p:sp>
            <p:nvSpPr>
              <p:cNvPr id="61" name="Oval 60">
                <a:extLst>
                  <a:ext uri="{FF2B5EF4-FFF2-40B4-BE49-F238E27FC236}">
                    <a16:creationId xmlns:a16="http://schemas.microsoft.com/office/drawing/2014/main" id="{0D0B735E-B27C-431D-B4D6-C29D7E4031DE}"/>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dirty="0">
                    <a:gradFill>
                      <a:gsLst>
                        <a:gs pos="0">
                          <a:srgbClr val="FFFFFF"/>
                        </a:gs>
                        <a:gs pos="100000">
                          <a:srgbClr val="FFFFFF"/>
                        </a:gs>
                      </a:gsLst>
                      <a:lin ang="5400000" scaled="0"/>
                    </a:gradFill>
                    <a:latin typeface="Segoe UI Semibold"/>
                    <a:ea typeface="Segoe UI" pitchFamily="34" charset="0"/>
                    <a:cs typeface="Segoe UI" pitchFamily="34" charset="0"/>
                  </a:rPr>
                  <a:t>2</a:t>
                </a:r>
              </a:p>
            </p:txBody>
          </p:sp>
          <p:sp>
            <p:nvSpPr>
              <p:cNvPr id="62" name="TextBox 61">
                <a:extLst>
                  <a:ext uri="{FF2B5EF4-FFF2-40B4-BE49-F238E27FC236}">
                    <a16:creationId xmlns:a16="http://schemas.microsoft.com/office/drawing/2014/main" id="{3378E010-7798-4228-B596-F4ABAA0368D9}"/>
                  </a:ext>
                </a:extLst>
              </p:cNvPr>
              <p:cNvSpPr txBox="1"/>
              <p:nvPr/>
            </p:nvSpPr>
            <p:spPr>
              <a:xfrm>
                <a:off x="1770091" y="3079463"/>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Secure foundational resources</a:t>
                </a:r>
              </a:p>
            </p:txBody>
          </p:sp>
        </p:grpSp>
        <p:grpSp>
          <p:nvGrpSpPr>
            <p:cNvPr id="66" name="Group 65">
              <a:extLst>
                <a:ext uri="{FF2B5EF4-FFF2-40B4-BE49-F238E27FC236}">
                  <a16:creationId xmlns:a16="http://schemas.microsoft.com/office/drawing/2014/main" id="{613C911E-1457-4451-833D-204FA10EA505}"/>
                </a:ext>
              </a:extLst>
            </p:cNvPr>
            <p:cNvGrpSpPr/>
            <p:nvPr/>
          </p:nvGrpSpPr>
          <p:grpSpPr>
            <a:xfrm>
              <a:off x="6667188" y="1560617"/>
              <a:ext cx="142849" cy="1667844"/>
              <a:chOff x="6667188" y="2038923"/>
              <a:chExt cx="142849" cy="1667844"/>
            </a:xfrm>
          </p:grpSpPr>
          <p:pic>
            <p:nvPicPr>
              <p:cNvPr id="63" name="Picture 62">
                <a:extLst>
                  <a:ext uri="{FF2B5EF4-FFF2-40B4-BE49-F238E27FC236}">
                    <a16:creationId xmlns:a16="http://schemas.microsoft.com/office/drawing/2014/main" id="{F3276A6D-5F7E-4CCD-864E-0B36D39228CE}"/>
                  </a:ext>
                </a:extLst>
              </p:cNvPr>
              <p:cNvPicPr>
                <a:picLocks noChangeAspect="1"/>
              </p:cNvPicPr>
              <p:nvPr/>
            </p:nvPicPr>
            <p:blipFill>
              <a:blip r:embed="rId3">
                <a:duotone>
                  <a:prstClr val="black"/>
                  <a:schemeClr val="bg1">
                    <a:tint val="45000"/>
                    <a:satMod val="400000"/>
                  </a:schemeClr>
                </a:duotone>
              </a:blip>
              <a:stretch>
                <a:fillRect/>
              </a:stretch>
            </p:blipFill>
            <p:spPr>
              <a:xfrm>
                <a:off x="6668104" y="2038923"/>
                <a:ext cx="141933" cy="184202"/>
              </a:xfrm>
              <a:prstGeom prst="rect">
                <a:avLst/>
              </a:prstGeom>
              <a:noFill/>
              <a:ln>
                <a:noFill/>
              </a:ln>
            </p:spPr>
          </p:pic>
          <p:pic>
            <p:nvPicPr>
              <p:cNvPr id="64" name="Picture 63">
                <a:extLst>
                  <a:ext uri="{FF2B5EF4-FFF2-40B4-BE49-F238E27FC236}">
                    <a16:creationId xmlns:a16="http://schemas.microsoft.com/office/drawing/2014/main" id="{C6DA8C0D-9B5A-4C2B-A197-4E95327EE961}"/>
                  </a:ext>
                </a:extLst>
              </p:cNvPr>
              <p:cNvPicPr>
                <a:picLocks noChangeAspect="1"/>
              </p:cNvPicPr>
              <p:nvPr/>
            </p:nvPicPr>
            <p:blipFill>
              <a:blip r:embed="rId3">
                <a:duotone>
                  <a:prstClr val="black"/>
                  <a:schemeClr val="bg1">
                    <a:tint val="45000"/>
                    <a:satMod val="400000"/>
                  </a:schemeClr>
                </a:duotone>
              </a:blip>
              <a:stretch>
                <a:fillRect/>
              </a:stretch>
            </p:blipFill>
            <p:spPr>
              <a:xfrm>
                <a:off x="6668103" y="2794709"/>
                <a:ext cx="141933" cy="184202"/>
              </a:xfrm>
              <a:prstGeom prst="rect">
                <a:avLst/>
              </a:prstGeom>
              <a:noFill/>
              <a:ln>
                <a:noFill/>
              </a:ln>
            </p:spPr>
          </p:pic>
          <p:pic>
            <p:nvPicPr>
              <p:cNvPr id="65" name="Picture 64">
                <a:extLst>
                  <a:ext uri="{FF2B5EF4-FFF2-40B4-BE49-F238E27FC236}">
                    <a16:creationId xmlns:a16="http://schemas.microsoft.com/office/drawing/2014/main" id="{3C0863AC-3975-41BC-8CD5-886BF75ECBA4}"/>
                  </a:ext>
                </a:extLst>
              </p:cNvPr>
              <p:cNvPicPr>
                <a:picLocks noChangeAspect="1"/>
              </p:cNvPicPr>
              <p:nvPr/>
            </p:nvPicPr>
            <p:blipFill>
              <a:blip r:embed="rId3">
                <a:duotone>
                  <a:prstClr val="black"/>
                  <a:schemeClr val="bg1">
                    <a:tint val="45000"/>
                    <a:satMod val="400000"/>
                  </a:schemeClr>
                </a:duotone>
              </a:blip>
              <a:stretch>
                <a:fillRect/>
              </a:stretch>
            </p:blipFill>
            <p:spPr>
              <a:xfrm>
                <a:off x="6667188" y="3522565"/>
                <a:ext cx="141933" cy="184202"/>
              </a:xfrm>
              <a:prstGeom prst="rect">
                <a:avLst/>
              </a:prstGeom>
              <a:noFill/>
              <a:ln>
                <a:noFill/>
              </a:ln>
            </p:spPr>
          </p:pic>
        </p:grpSp>
      </p:grpSp>
      <p:grpSp>
        <p:nvGrpSpPr>
          <p:cNvPr id="86" name="Group 85">
            <a:extLst>
              <a:ext uri="{FF2B5EF4-FFF2-40B4-BE49-F238E27FC236}">
                <a16:creationId xmlns:a16="http://schemas.microsoft.com/office/drawing/2014/main" id="{1EE54A84-6305-4E83-A0AF-DE3FBC9B6480}"/>
              </a:ext>
              <a:ext uri="{C183D7F6-B498-43B3-948B-1728B52AA6E4}">
                <adec:decorative xmlns:adec="http://schemas.microsoft.com/office/drawing/2017/decorative" val="1"/>
              </a:ext>
            </a:extLst>
          </p:cNvPr>
          <p:cNvGrpSpPr/>
          <p:nvPr/>
        </p:nvGrpSpPr>
        <p:grpSpPr>
          <a:xfrm>
            <a:off x="7611989" y="1656724"/>
            <a:ext cx="5027738" cy="2412487"/>
            <a:chOff x="7612202" y="1553662"/>
            <a:chExt cx="5028452" cy="2412829"/>
          </a:xfrm>
        </p:grpSpPr>
        <p:grpSp>
          <p:nvGrpSpPr>
            <p:cNvPr id="54" name="Group 53">
              <a:extLst>
                <a:ext uri="{FF2B5EF4-FFF2-40B4-BE49-F238E27FC236}">
                  <a16:creationId xmlns:a16="http://schemas.microsoft.com/office/drawing/2014/main" id="{312CE20D-4102-43EA-BD01-269EE08BBF62}"/>
                </a:ext>
              </a:extLst>
            </p:cNvPr>
            <p:cNvGrpSpPr/>
            <p:nvPr/>
          </p:nvGrpSpPr>
          <p:grpSpPr>
            <a:xfrm>
              <a:off x="7612202" y="2039464"/>
              <a:ext cx="1860535" cy="1217927"/>
              <a:chOff x="7751443" y="2875334"/>
              <a:chExt cx="1860535" cy="1217927"/>
            </a:xfrm>
          </p:grpSpPr>
          <p:cxnSp>
            <p:nvCxnSpPr>
              <p:cNvPr id="13" name="Straight Arrow Connector 12">
                <a:extLst>
                  <a:ext uri="{FF2B5EF4-FFF2-40B4-BE49-F238E27FC236}">
                    <a16:creationId xmlns:a16="http://schemas.microsoft.com/office/drawing/2014/main" id="{26E55615-F711-43CE-8DAB-A3E9B9C2CC26}"/>
                  </a:ext>
                </a:extLst>
              </p:cNvPr>
              <p:cNvCxnSpPr>
                <a:cxnSpLocks/>
              </p:cNvCxnSpPr>
              <p:nvPr/>
            </p:nvCxnSpPr>
            <p:spPr>
              <a:xfrm flipV="1">
                <a:off x="7751443" y="2875334"/>
                <a:ext cx="1860535" cy="553666"/>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F67A00-CB2D-45C0-9D3C-C86F05D59271}"/>
                  </a:ext>
                </a:extLst>
              </p:cNvPr>
              <p:cNvCxnSpPr>
                <a:cxnSpLocks/>
              </p:cNvCxnSpPr>
              <p:nvPr/>
            </p:nvCxnSpPr>
            <p:spPr>
              <a:xfrm flipV="1">
                <a:off x="7883543" y="3442979"/>
                <a:ext cx="1728435" cy="18945"/>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1C8726E-0E1F-41D9-8D57-02261E153547}"/>
                  </a:ext>
                </a:extLst>
              </p:cNvPr>
              <p:cNvCxnSpPr>
                <a:cxnSpLocks/>
              </p:cNvCxnSpPr>
              <p:nvPr/>
            </p:nvCxnSpPr>
            <p:spPr>
              <a:xfrm>
                <a:off x="7751443" y="3487604"/>
                <a:ext cx="1756205" cy="605657"/>
              </a:xfrm>
              <a:prstGeom prst="straightConnector1">
                <a:avLst/>
              </a:prstGeom>
              <a:ln w="19050">
                <a:solidFill>
                  <a:schemeClr val="bg1">
                    <a:lumMod val="50000"/>
                  </a:schemeClr>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F60884FB-1CB9-4A0B-A01A-9F9A6814399F}"/>
                </a:ext>
              </a:extLst>
            </p:cNvPr>
            <p:cNvGrpSpPr/>
            <p:nvPr/>
          </p:nvGrpSpPr>
          <p:grpSpPr>
            <a:xfrm>
              <a:off x="9707674" y="1553662"/>
              <a:ext cx="2932980" cy="2223351"/>
              <a:chOff x="8366906" y="2177553"/>
              <a:chExt cx="2932980" cy="2223351"/>
            </a:xfrm>
          </p:grpSpPr>
          <p:grpSp>
            <p:nvGrpSpPr>
              <p:cNvPr id="17" name="Group 16">
                <a:extLst>
                  <a:ext uri="{FF2B5EF4-FFF2-40B4-BE49-F238E27FC236}">
                    <a16:creationId xmlns:a16="http://schemas.microsoft.com/office/drawing/2014/main" id="{ADD1272A-9ACA-46F8-8F82-55F23DE81DD6}"/>
                  </a:ext>
                </a:extLst>
              </p:cNvPr>
              <p:cNvGrpSpPr/>
              <p:nvPr/>
            </p:nvGrpSpPr>
            <p:grpSpPr>
              <a:xfrm>
                <a:off x="8366906" y="2177553"/>
                <a:ext cx="2915728" cy="541931"/>
                <a:chOff x="8298253" y="2464988"/>
                <a:chExt cx="2915728" cy="541931"/>
              </a:xfrm>
            </p:grpSpPr>
            <p:pic>
              <p:nvPicPr>
                <p:cNvPr id="27" name="Graphic 26">
                  <a:extLst>
                    <a:ext uri="{FF2B5EF4-FFF2-40B4-BE49-F238E27FC236}">
                      <a16:creationId xmlns:a16="http://schemas.microsoft.com/office/drawing/2014/main" id="{3096192D-103C-4AF3-A400-CA99120708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8" name="TextBox 27">
                  <a:extLst>
                    <a:ext uri="{FF2B5EF4-FFF2-40B4-BE49-F238E27FC236}">
                      <a16:creationId xmlns:a16="http://schemas.microsoft.com/office/drawing/2014/main" id="{47B302D9-5A14-4549-93D8-1BB23073E881}"/>
                    </a:ext>
                  </a:extLst>
                </p:cNvPr>
                <p:cNvSpPr txBox="1"/>
                <p:nvPr/>
              </p:nvSpPr>
              <p:spPr>
                <a:xfrm>
                  <a:off x="8649752" y="2465427"/>
                  <a:ext cx="2564229" cy="485582"/>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A</a:t>
                  </a:r>
                </a:p>
              </p:txBody>
            </p:sp>
          </p:grpSp>
          <p:grpSp>
            <p:nvGrpSpPr>
              <p:cNvPr id="18" name="Group 17">
                <a:extLst>
                  <a:ext uri="{FF2B5EF4-FFF2-40B4-BE49-F238E27FC236}">
                    <a16:creationId xmlns:a16="http://schemas.microsoft.com/office/drawing/2014/main" id="{6BC0EAEA-F74B-4F59-9279-F8F6EC108C00}"/>
                  </a:ext>
                </a:extLst>
              </p:cNvPr>
              <p:cNvGrpSpPr/>
              <p:nvPr/>
            </p:nvGrpSpPr>
            <p:grpSpPr>
              <a:xfrm>
                <a:off x="8366906" y="2692011"/>
                <a:ext cx="2915728" cy="541931"/>
                <a:chOff x="8298253" y="2464988"/>
                <a:chExt cx="2915728" cy="541931"/>
              </a:xfrm>
            </p:grpSpPr>
            <p:pic>
              <p:nvPicPr>
                <p:cNvPr id="25" name="Graphic 24">
                  <a:extLst>
                    <a:ext uri="{FF2B5EF4-FFF2-40B4-BE49-F238E27FC236}">
                      <a16:creationId xmlns:a16="http://schemas.microsoft.com/office/drawing/2014/main" id="{08DF739E-EA0E-4179-9340-4764582023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6" name="TextBox 25">
                  <a:extLst>
                    <a:ext uri="{FF2B5EF4-FFF2-40B4-BE49-F238E27FC236}">
                      <a16:creationId xmlns:a16="http://schemas.microsoft.com/office/drawing/2014/main" id="{0DC911C8-FD94-4DF8-97AB-6A28D83EC771}"/>
                    </a:ext>
                  </a:extLst>
                </p:cNvPr>
                <p:cNvSpPr txBox="1"/>
                <p:nvPr/>
              </p:nvSpPr>
              <p:spPr>
                <a:xfrm>
                  <a:off x="8649752" y="2465427"/>
                  <a:ext cx="2564229" cy="4893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B</a:t>
                  </a:r>
                </a:p>
              </p:txBody>
            </p:sp>
          </p:grpSp>
          <p:grpSp>
            <p:nvGrpSpPr>
              <p:cNvPr id="19" name="Group 18">
                <a:extLst>
                  <a:ext uri="{FF2B5EF4-FFF2-40B4-BE49-F238E27FC236}">
                    <a16:creationId xmlns:a16="http://schemas.microsoft.com/office/drawing/2014/main" id="{FA4DD548-EB90-442C-A562-BCD25291A44E}"/>
                  </a:ext>
                </a:extLst>
              </p:cNvPr>
              <p:cNvGrpSpPr/>
              <p:nvPr/>
            </p:nvGrpSpPr>
            <p:grpSpPr>
              <a:xfrm>
                <a:off x="8366906" y="3233942"/>
                <a:ext cx="2915728" cy="541931"/>
                <a:chOff x="8298253" y="2464988"/>
                <a:chExt cx="2915728" cy="541931"/>
              </a:xfrm>
            </p:grpSpPr>
            <p:pic>
              <p:nvPicPr>
                <p:cNvPr id="23" name="Graphic 22">
                  <a:extLst>
                    <a:ext uri="{FF2B5EF4-FFF2-40B4-BE49-F238E27FC236}">
                      <a16:creationId xmlns:a16="http://schemas.microsoft.com/office/drawing/2014/main" id="{7CB0E2D1-7B05-44B0-B3C9-2A63E461F81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4" name="TextBox 23">
                  <a:extLst>
                    <a:ext uri="{FF2B5EF4-FFF2-40B4-BE49-F238E27FC236}">
                      <a16:creationId xmlns:a16="http://schemas.microsoft.com/office/drawing/2014/main" id="{2B315D68-4780-4C7C-ABCE-0FE3733C73C4}"/>
                    </a:ext>
                  </a:extLst>
                </p:cNvPr>
                <p:cNvSpPr txBox="1"/>
                <p:nvPr/>
              </p:nvSpPr>
              <p:spPr>
                <a:xfrm>
                  <a:off x="8649752" y="2465427"/>
                  <a:ext cx="2564229" cy="4893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372" dirty="0"/>
                    <a:t>Subscription C</a:t>
                  </a:r>
                </a:p>
              </p:txBody>
            </p:sp>
          </p:grpSp>
          <p:grpSp>
            <p:nvGrpSpPr>
              <p:cNvPr id="20" name="Group 19">
                <a:extLst>
                  <a:ext uri="{FF2B5EF4-FFF2-40B4-BE49-F238E27FC236}">
                    <a16:creationId xmlns:a16="http://schemas.microsoft.com/office/drawing/2014/main" id="{6DB462E2-C54C-4745-89BB-2C0B866F9C3A}"/>
                  </a:ext>
                </a:extLst>
              </p:cNvPr>
              <p:cNvGrpSpPr/>
              <p:nvPr/>
            </p:nvGrpSpPr>
            <p:grpSpPr>
              <a:xfrm>
                <a:off x="8366906" y="3775873"/>
                <a:ext cx="2932980" cy="625031"/>
                <a:chOff x="8298253" y="2464988"/>
                <a:chExt cx="2932980" cy="625031"/>
              </a:xfrm>
            </p:grpSpPr>
            <p:pic>
              <p:nvPicPr>
                <p:cNvPr id="21" name="Graphic 20">
                  <a:extLst>
                    <a:ext uri="{FF2B5EF4-FFF2-40B4-BE49-F238E27FC236}">
                      <a16:creationId xmlns:a16="http://schemas.microsoft.com/office/drawing/2014/main" id="{8AC62898-F5E7-4E55-BE8D-91B218A03C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8253" y="2464988"/>
                  <a:ext cx="541931" cy="541931"/>
                </a:xfrm>
                <a:prstGeom prst="rect">
                  <a:avLst/>
                </a:prstGeom>
              </p:spPr>
            </p:pic>
            <p:sp>
              <p:nvSpPr>
                <p:cNvPr id="22" name="TextBox 21">
                  <a:extLst>
                    <a:ext uri="{FF2B5EF4-FFF2-40B4-BE49-F238E27FC236}">
                      <a16:creationId xmlns:a16="http://schemas.microsoft.com/office/drawing/2014/main" id="{D14FE158-4163-4089-8EAE-816C5FC625A6}"/>
                    </a:ext>
                  </a:extLst>
                </p:cNvPr>
                <p:cNvSpPr txBox="1"/>
                <p:nvPr/>
              </p:nvSpPr>
              <p:spPr>
                <a:xfrm>
                  <a:off x="8667004" y="2545254"/>
                  <a:ext cx="2564229" cy="544765"/>
                </a:xfrm>
                <a:prstGeom prst="rect">
                  <a:avLst/>
                </a:prstGeom>
                <a:noFill/>
              </p:spPr>
              <p:txBody>
                <a:bodyPr wrap="square" lIns="182854" tIns="146284" rIns="182854" bIns="146284" rtlCol="0">
                  <a:spAutoFit/>
                </a:bodyPr>
                <a:lstStyle/>
                <a:p>
                  <a:pPr defTabSz="914225">
                    <a:lnSpc>
                      <a:spcPct val="90000"/>
                    </a:lnSpc>
                    <a:spcAft>
                      <a:spcPts val="600"/>
                    </a:spcAft>
                    <a:defRPr/>
                  </a:pPr>
                  <a:r>
                    <a:rPr lang="en-US" sz="1800">
                      <a:gradFill>
                        <a:gsLst>
                          <a:gs pos="2917">
                            <a:srgbClr val="353535"/>
                          </a:gs>
                          <a:gs pos="30000">
                            <a:srgbClr val="353535"/>
                          </a:gs>
                        </a:gsLst>
                        <a:lin ang="5400000" scaled="0"/>
                      </a:gradFill>
                      <a:latin typeface="Segoe UI Semilight"/>
                    </a:rPr>
                    <a:t>…</a:t>
                  </a:r>
                </a:p>
              </p:txBody>
            </p:sp>
          </p:grpSp>
        </p:grpSp>
        <p:grpSp>
          <p:nvGrpSpPr>
            <p:cNvPr id="67" name="Group 66">
              <a:extLst>
                <a:ext uri="{FF2B5EF4-FFF2-40B4-BE49-F238E27FC236}">
                  <a16:creationId xmlns:a16="http://schemas.microsoft.com/office/drawing/2014/main" id="{F76F617D-D295-4BD8-8289-8B2E530CFB82}"/>
                </a:ext>
              </a:extLst>
            </p:cNvPr>
            <p:cNvGrpSpPr/>
            <p:nvPr/>
          </p:nvGrpSpPr>
          <p:grpSpPr>
            <a:xfrm>
              <a:off x="7629072" y="3120409"/>
              <a:ext cx="1649832" cy="846082"/>
              <a:chOff x="1770091" y="2839701"/>
              <a:chExt cx="1649832" cy="846082"/>
            </a:xfrm>
          </p:grpSpPr>
          <p:sp>
            <p:nvSpPr>
              <p:cNvPr id="68" name="Oval 67">
                <a:extLst>
                  <a:ext uri="{FF2B5EF4-FFF2-40B4-BE49-F238E27FC236}">
                    <a16:creationId xmlns:a16="http://schemas.microsoft.com/office/drawing/2014/main" id="{0275BA21-A409-44A3-9C43-28456A599F03}"/>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3</a:t>
                </a:r>
              </a:p>
            </p:txBody>
          </p:sp>
          <p:sp>
            <p:nvSpPr>
              <p:cNvPr id="69" name="TextBox 68">
                <a:extLst>
                  <a:ext uri="{FF2B5EF4-FFF2-40B4-BE49-F238E27FC236}">
                    <a16:creationId xmlns:a16="http://schemas.microsoft.com/office/drawing/2014/main" id="{8902A4DD-C1AC-43FD-BC41-878BD2720E67}"/>
                  </a:ext>
                </a:extLst>
              </p:cNvPr>
              <p:cNvSpPr txBox="1"/>
              <p:nvPr/>
            </p:nvSpPr>
            <p:spPr>
              <a:xfrm>
                <a:off x="1770091" y="3079463"/>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Stamp out environments</a:t>
                </a:r>
              </a:p>
            </p:txBody>
          </p:sp>
        </p:grpSp>
      </p:grpSp>
      <p:grpSp>
        <p:nvGrpSpPr>
          <p:cNvPr id="70" name="Group 69">
            <a:extLst>
              <a:ext uri="{FF2B5EF4-FFF2-40B4-BE49-F238E27FC236}">
                <a16:creationId xmlns:a16="http://schemas.microsoft.com/office/drawing/2014/main" id="{A2E01E85-7BB0-413A-8EDF-FBD09F4955C5}"/>
              </a:ext>
              <a:ext uri="{C183D7F6-B498-43B3-948B-1728B52AA6E4}">
                <adec:decorative xmlns:adec="http://schemas.microsoft.com/office/drawing/2017/decorative" val="1"/>
              </a:ext>
            </a:extLst>
          </p:cNvPr>
          <p:cNvGrpSpPr/>
          <p:nvPr/>
        </p:nvGrpSpPr>
        <p:grpSpPr>
          <a:xfrm>
            <a:off x="4645935" y="4181044"/>
            <a:ext cx="1832062" cy="606234"/>
            <a:chOff x="2422414" y="2732401"/>
            <a:chExt cx="1832322" cy="606320"/>
          </a:xfrm>
        </p:grpSpPr>
        <p:sp>
          <p:nvSpPr>
            <p:cNvPr id="71" name="Oval 70">
              <a:extLst>
                <a:ext uri="{FF2B5EF4-FFF2-40B4-BE49-F238E27FC236}">
                  <a16:creationId xmlns:a16="http://schemas.microsoft.com/office/drawing/2014/main" id="{5157DBAF-58EA-4623-B33E-4FBC88092BF5}"/>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4</a:t>
              </a:r>
            </a:p>
          </p:txBody>
        </p:sp>
        <p:sp>
          <p:nvSpPr>
            <p:cNvPr id="72" name="TextBox 71">
              <a:extLst>
                <a:ext uri="{FF2B5EF4-FFF2-40B4-BE49-F238E27FC236}">
                  <a16:creationId xmlns:a16="http://schemas.microsoft.com/office/drawing/2014/main" id="{5A64C96D-665A-4C90-BD79-FA30456C817E}"/>
                </a:ext>
              </a:extLst>
            </p:cNvPr>
            <p:cNvSpPr txBox="1"/>
            <p:nvPr/>
          </p:nvSpPr>
          <p:spPr>
            <a:xfrm>
              <a:off x="2604904" y="2732401"/>
              <a:ext cx="1649832"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Version and Update Blueprints</a:t>
              </a:r>
            </a:p>
          </p:txBody>
        </p:sp>
      </p:grpSp>
      <p:grpSp>
        <p:nvGrpSpPr>
          <p:cNvPr id="87" name="Group 86">
            <a:extLst>
              <a:ext uri="{FF2B5EF4-FFF2-40B4-BE49-F238E27FC236}">
                <a16:creationId xmlns:a16="http://schemas.microsoft.com/office/drawing/2014/main" id="{92A17B52-FFA9-43EF-B08D-31DCCE0F9A2B}"/>
              </a:ext>
              <a:ext uri="{C183D7F6-B498-43B3-948B-1728B52AA6E4}">
                <adec:decorative xmlns:adec="http://schemas.microsoft.com/office/drawing/2017/decorative" val="1"/>
              </a:ext>
            </a:extLst>
          </p:cNvPr>
          <p:cNvGrpSpPr/>
          <p:nvPr/>
        </p:nvGrpSpPr>
        <p:grpSpPr>
          <a:xfrm>
            <a:off x="4345169" y="4503835"/>
            <a:ext cx="3935918" cy="1944800"/>
            <a:chOff x="4344919" y="4612235"/>
            <a:chExt cx="3936476" cy="1945076"/>
          </a:xfrm>
        </p:grpSpPr>
        <p:sp>
          <p:nvSpPr>
            <p:cNvPr id="76" name="Title 1">
              <a:extLst>
                <a:ext uri="{FF2B5EF4-FFF2-40B4-BE49-F238E27FC236}">
                  <a16:creationId xmlns:a16="http://schemas.microsoft.com/office/drawing/2014/main" id="{430DEC1B-8CCC-4DC2-B7B7-7972FB4557F0}"/>
                </a:ext>
              </a:extLst>
            </p:cNvPr>
            <p:cNvSpPr txBox="1">
              <a:spLocks/>
            </p:cNvSpPr>
            <p:nvPr/>
          </p:nvSpPr>
          <p:spPr>
            <a:xfrm>
              <a:off x="5437509" y="4612235"/>
              <a:ext cx="431247" cy="692595"/>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defRPr/>
              </a:pPr>
              <a:r>
                <a:rPr lang="en-US" sz="4500" b="0">
                  <a:solidFill>
                    <a:srgbClr val="0078D4"/>
                  </a:solidFill>
                  <a:latin typeface="Segoe UI Semilight" panose="020B0402040204020203" pitchFamily="34" charset="0"/>
                  <a:cs typeface="Segoe UI Semilight" panose="020B0402040204020203" pitchFamily="34" charset="0"/>
                </a:rPr>
                <a:t>+</a:t>
              </a:r>
            </a:p>
          </p:txBody>
        </p:sp>
        <p:sp>
          <p:nvSpPr>
            <p:cNvPr id="77" name="Rectangle 76">
              <a:extLst>
                <a:ext uri="{FF2B5EF4-FFF2-40B4-BE49-F238E27FC236}">
                  <a16:creationId xmlns:a16="http://schemas.microsoft.com/office/drawing/2014/main" id="{AE8F2991-41A6-41F8-9BF2-4A00C40BB9A2}"/>
                </a:ext>
              </a:extLst>
            </p:cNvPr>
            <p:cNvSpPr/>
            <p:nvPr/>
          </p:nvSpPr>
          <p:spPr bwMode="auto">
            <a:xfrm rot="5400000">
              <a:off x="5508628" y="4128834"/>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ISO 27001</a:t>
              </a:r>
            </a:p>
          </p:txBody>
        </p:sp>
        <p:sp>
          <p:nvSpPr>
            <p:cNvPr id="78" name="Rectangle 77">
              <a:extLst>
                <a:ext uri="{FF2B5EF4-FFF2-40B4-BE49-F238E27FC236}">
                  <a16:creationId xmlns:a16="http://schemas.microsoft.com/office/drawing/2014/main" id="{F499DF1E-8F9D-4EB2-A54E-A81640CEA082}"/>
                </a:ext>
              </a:extLst>
            </p:cNvPr>
            <p:cNvSpPr/>
            <p:nvPr/>
          </p:nvSpPr>
          <p:spPr bwMode="auto">
            <a:xfrm rot="5400000">
              <a:off x="5508627" y="4467133"/>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PCI-DSS</a:t>
              </a:r>
              <a:endParaRPr lang="en-US" sz="1345" dirty="0">
                <a:solidFill>
                  <a:srgbClr val="353535"/>
                </a:solidFill>
                <a:latin typeface="Segoe UI Semibold" panose="020B0702040204020203" pitchFamily="34" charset="0"/>
                <a:cs typeface="Segoe UI Semibold" panose="020B0702040204020203" pitchFamily="34" charset="0"/>
              </a:endParaRPr>
            </a:p>
          </p:txBody>
        </p:sp>
        <p:sp>
          <p:nvSpPr>
            <p:cNvPr id="79" name="Rectangle 78">
              <a:extLst>
                <a:ext uri="{FF2B5EF4-FFF2-40B4-BE49-F238E27FC236}">
                  <a16:creationId xmlns:a16="http://schemas.microsoft.com/office/drawing/2014/main" id="{06CB4CF4-BE2A-4EB7-A6EF-136E95ADA6E1}"/>
                </a:ext>
              </a:extLst>
            </p:cNvPr>
            <p:cNvSpPr/>
            <p:nvPr/>
          </p:nvSpPr>
          <p:spPr bwMode="auto">
            <a:xfrm rot="5400000">
              <a:off x="5508627" y="4805432"/>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NIST</a:t>
              </a:r>
            </a:p>
          </p:txBody>
        </p:sp>
        <p:sp>
          <p:nvSpPr>
            <p:cNvPr id="80" name="Rectangle 79">
              <a:extLst>
                <a:ext uri="{FF2B5EF4-FFF2-40B4-BE49-F238E27FC236}">
                  <a16:creationId xmlns:a16="http://schemas.microsoft.com/office/drawing/2014/main" id="{B60CFB3D-FA19-49F2-A5D8-404DE1B28041}"/>
                </a:ext>
              </a:extLst>
            </p:cNvPr>
            <p:cNvSpPr/>
            <p:nvPr/>
          </p:nvSpPr>
          <p:spPr bwMode="auto">
            <a:xfrm rot="5400000">
              <a:off x="5508626" y="5143731"/>
              <a:ext cx="249873" cy="2577288"/>
            </a:xfrm>
            <a:prstGeom prst="rect">
              <a:avLst/>
            </a:prstGeom>
            <a:solidFill>
              <a:schemeClr val="bg1"/>
            </a:solidFill>
            <a:ln>
              <a:noFill/>
              <a:headEnd type="none" w="med" len="med"/>
              <a:tailEnd type="none" w="med" len="med"/>
            </a:ln>
            <a:effectLst>
              <a:outerShdw blurRad="127000" sx="102000" sy="102000" algn="ctr" rotWithShape="0">
                <a:prstClr val="black">
                  <a:alpha val="3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75736" tIns="140589" rIns="175736" bIns="140589" numCol="1" spcCol="0" rtlCol="0" fromWordArt="0" anchor="ctr" anchorCtr="0" forceAA="0" compatLnSpc="1">
              <a:prstTxWarp prst="textNoShape">
                <a:avLst/>
              </a:prstTxWarp>
              <a:noAutofit/>
            </a:bodyPr>
            <a:lstStyle/>
            <a:p>
              <a:pPr algn="ctr" defTabSz="895922" fontAlgn="base">
                <a:lnSpc>
                  <a:spcPct val="90000"/>
                </a:lnSpc>
                <a:spcBef>
                  <a:spcPct val="0"/>
                </a:spcBef>
                <a:spcAft>
                  <a:spcPct val="0"/>
                </a:spcAft>
              </a:pPr>
              <a:r>
                <a:rPr lang="en-US" sz="1345">
                  <a:solidFill>
                    <a:srgbClr val="353535"/>
                  </a:solidFill>
                  <a:latin typeface="Segoe UI Semibold" panose="020B0702040204020203" pitchFamily="34" charset="0"/>
                  <a:cs typeface="Segoe UI Semibold" panose="020B0702040204020203" pitchFamily="34" charset="0"/>
                </a:rPr>
                <a:t>…</a:t>
              </a:r>
            </a:p>
          </p:txBody>
        </p:sp>
        <p:grpSp>
          <p:nvGrpSpPr>
            <p:cNvPr id="81" name="Group 80">
              <a:extLst>
                <a:ext uri="{FF2B5EF4-FFF2-40B4-BE49-F238E27FC236}">
                  <a16:creationId xmlns:a16="http://schemas.microsoft.com/office/drawing/2014/main" id="{7D309505-166D-483D-8199-545EA694B9AE}"/>
                </a:ext>
              </a:extLst>
            </p:cNvPr>
            <p:cNvGrpSpPr/>
            <p:nvPr/>
          </p:nvGrpSpPr>
          <p:grpSpPr>
            <a:xfrm>
              <a:off x="7049717" y="5658338"/>
              <a:ext cx="1231678" cy="606320"/>
              <a:chOff x="2422414" y="2732401"/>
              <a:chExt cx="1231678" cy="606320"/>
            </a:xfrm>
          </p:grpSpPr>
          <p:sp>
            <p:nvSpPr>
              <p:cNvPr id="82" name="Oval 81">
                <a:extLst>
                  <a:ext uri="{FF2B5EF4-FFF2-40B4-BE49-F238E27FC236}">
                    <a16:creationId xmlns:a16="http://schemas.microsoft.com/office/drawing/2014/main" id="{C0AC80D6-4D20-4F68-A536-A5A7A86281ED}"/>
                  </a:ext>
                </a:extLst>
              </p:cNvPr>
              <p:cNvSpPr/>
              <p:nvPr/>
            </p:nvSpPr>
            <p:spPr bwMode="auto">
              <a:xfrm>
                <a:off x="2422414" y="2839701"/>
                <a:ext cx="326750" cy="317139"/>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spcBef>
                    <a:spcPct val="0"/>
                  </a:spcBef>
                  <a:spcAft>
                    <a:spcPct val="0"/>
                  </a:spcAft>
                  <a:defRPr/>
                </a:pPr>
                <a:r>
                  <a:rPr lang="en-US" sz="1400">
                    <a:gradFill>
                      <a:gsLst>
                        <a:gs pos="0">
                          <a:srgbClr val="FFFFFF"/>
                        </a:gs>
                        <a:gs pos="100000">
                          <a:srgbClr val="FFFFFF"/>
                        </a:gs>
                      </a:gsLst>
                      <a:lin ang="5400000" scaled="0"/>
                    </a:gradFill>
                    <a:latin typeface="Segoe UI Semibold"/>
                    <a:ea typeface="Segoe UI" pitchFamily="34" charset="0"/>
                    <a:cs typeface="Segoe UI" pitchFamily="34" charset="0"/>
                  </a:rPr>
                  <a:t>5</a:t>
                </a:r>
              </a:p>
            </p:txBody>
          </p:sp>
          <p:sp>
            <p:nvSpPr>
              <p:cNvPr id="83" name="TextBox 82">
                <a:extLst>
                  <a:ext uri="{FF2B5EF4-FFF2-40B4-BE49-F238E27FC236}">
                    <a16:creationId xmlns:a16="http://schemas.microsoft.com/office/drawing/2014/main" id="{E1DCF52C-5400-4713-980A-88E4DBBC86C0}"/>
                  </a:ext>
                </a:extLst>
              </p:cNvPr>
              <p:cNvSpPr txBox="1"/>
              <p:nvPr/>
            </p:nvSpPr>
            <p:spPr>
              <a:xfrm>
                <a:off x="2604904" y="2732401"/>
                <a:ext cx="1049188" cy="606320"/>
              </a:xfrm>
              <a:prstGeom prst="rect">
                <a:avLst/>
              </a:prstGeom>
              <a:noFill/>
            </p:spPr>
            <p:txBody>
              <a:bodyPr wrap="square" lIns="182854" tIns="146284" rIns="182854" bIns="146284" rtlCol="0">
                <a:spAutoFit/>
              </a:bodyPr>
              <a:lstStyle/>
              <a:p>
                <a:pPr algn="ctr" defTabSz="914225">
                  <a:lnSpc>
                    <a:spcPct val="90000"/>
                  </a:lnSpc>
                  <a:spcAft>
                    <a:spcPts val="600"/>
                  </a:spcAft>
                  <a:defRPr/>
                </a:pPr>
                <a:r>
                  <a:rPr lang="en-US" sz="1100" dirty="0"/>
                  <a:t>Built-in Blueprints</a:t>
                </a:r>
              </a:p>
            </p:txBody>
          </p:sp>
        </p:grpSp>
      </p:grpSp>
      <p:grpSp>
        <p:nvGrpSpPr>
          <p:cNvPr id="90" name="Group 89">
            <a:extLst>
              <a:ext uri="{FF2B5EF4-FFF2-40B4-BE49-F238E27FC236}">
                <a16:creationId xmlns:a16="http://schemas.microsoft.com/office/drawing/2014/main" id="{26A4F8F2-0DF4-4D18-97EE-91AE9B8FA499}"/>
              </a:ext>
              <a:ext uri="{C183D7F6-B498-43B3-948B-1728B52AA6E4}">
                <adec:decorative xmlns:adec="http://schemas.microsoft.com/office/drawing/2017/decorative" val="1"/>
              </a:ext>
            </a:extLst>
          </p:cNvPr>
          <p:cNvGrpSpPr/>
          <p:nvPr/>
        </p:nvGrpSpPr>
        <p:grpSpPr>
          <a:xfrm>
            <a:off x="997755" y="1528329"/>
            <a:ext cx="375516" cy="495682"/>
            <a:chOff x="11487150" y="3745789"/>
            <a:chExt cx="198438" cy="261938"/>
          </a:xfrm>
          <a:solidFill>
            <a:schemeClr val="accent1"/>
          </a:solidFill>
        </p:grpSpPr>
        <p:sp>
          <p:nvSpPr>
            <p:cNvPr id="91" name="Freeform 62">
              <a:extLst>
                <a:ext uri="{FF2B5EF4-FFF2-40B4-BE49-F238E27FC236}">
                  <a16:creationId xmlns:a16="http://schemas.microsoft.com/office/drawing/2014/main" id="{20BFFC7E-DED9-4251-B3D5-4AE3994E8B00}"/>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2" name="Freeform 63">
              <a:extLst>
                <a:ext uri="{FF2B5EF4-FFF2-40B4-BE49-F238E27FC236}">
                  <a16:creationId xmlns:a16="http://schemas.microsoft.com/office/drawing/2014/main" id="{4FE0CF26-4D88-4D7F-B830-A164EDCD35C6}"/>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nvGrpSpPr>
          <p:cNvPr id="93" name="Group 92">
            <a:extLst>
              <a:ext uri="{FF2B5EF4-FFF2-40B4-BE49-F238E27FC236}">
                <a16:creationId xmlns:a16="http://schemas.microsoft.com/office/drawing/2014/main" id="{A8B3BA4B-94F4-4A31-9FE9-BEC00998E71C}"/>
              </a:ext>
              <a:ext uri="{C183D7F6-B498-43B3-948B-1728B52AA6E4}">
                <adec:decorative xmlns:adec="http://schemas.microsoft.com/office/drawing/2017/decorative" val="1"/>
              </a:ext>
            </a:extLst>
          </p:cNvPr>
          <p:cNvGrpSpPr/>
          <p:nvPr/>
        </p:nvGrpSpPr>
        <p:grpSpPr>
          <a:xfrm>
            <a:off x="997755" y="3077454"/>
            <a:ext cx="375516" cy="495682"/>
            <a:chOff x="11487150" y="3745789"/>
            <a:chExt cx="198438" cy="261938"/>
          </a:xfrm>
          <a:solidFill>
            <a:schemeClr val="accent1"/>
          </a:solidFill>
        </p:grpSpPr>
        <p:sp>
          <p:nvSpPr>
            <p:cNvPr id="94" name="Freeform 62">
              <a:extLst>
                <a:ext uri="{FF2B5EF4-FFF2-40B4-BE49-F238E27FC236}">
                  <a16:creationId xmlns:a16="http://schemas.microsoft.com/office/drawing/2014/main" id="{48343F29-8291-4F0D-8B8D-3761A90AD67A}"/>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5" name="Freeform 63">
              <a:extLst>
                <a:ext uri="{FF2B5EF4-FFF2-40B4-BE49-F238E27FC236}">
                  <a16:creationId xmlns:a16="http://schemas.microsoft.com/office/drawing/2014/main" id="{C92A6786-1544-46B6-B4DC-FF41D72961DF}"/>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41780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fade">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fade">
                                      <p:cBhvr>
                                        <p:cTn id="22" dur="500"/>
                                        <p:tgtEl>
                                          <p:spTgt spid="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fade">
                                      <p:cBhvr>
                                        <p:cTn id="2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2F1EA48-1FAF-4C78-93D9-9A7BEA86DA11}"/>
              </a:ext>
            </a:extLst>
          </p:cNvPr>
          <p:cNvSpPr>
            <a:spLocks noGrp="1"/>
          </p:cNvSpPr>
          <p:nvPr>
            <p:ph type="title"/>
          </p:nvPr>
        </p:nvSpPr>
        <p:spPr>
          <a:xfrm>
            <a:off x="588263" y="457200"/>
            <a:ext cx="11018520" cy="677108"/>
          </a:xfrm>
        </p:spPr>
        <p:txBody>
          <a:bodyPr>
            <a:normAutofit fontScale="90000"/>
          </a:bodyPr>
          <a:lstStyle/>
          <a:p>
            <a:r>
              <a:rPr lang="en-US" sz="4400" dirty="0"/>
              <a:t>Blueprint Locks</a:t>
            </a:r>
          </a:p>
        </p:txBody>
      </p:sp>
      <p:sp>
        <p:nvSpPr>
          <p:cNvPr id="12" name="TextBox 11">
            <a:extLst>
              <a:ext uri="{FF2B5EF4-FFF2-40B4-BE49-F238E27FC236}">
                <a16:creationId xmlns:a16="http://schemas.microsoft.com/office/drawing/2014/main" id="{E0C41B88-0207-48E3-B150-301CEF4A22CB}"/>
              </a:ext>
            </a:extLst>
          </p:cNvPr>
          <p:cNvSpPr txBox="1"/>
          <p:nvPr/>
        </p:nvSpPr>
        <p:spPr>
          <a:xfrm>
            <a:off x="733424" y="1600200"/>
            <a:ext cx="10645775" cy="5750036"/>
          </a:xfrm>
          <a:prstGeom prst="rect">
            <a:avLst/>
          </a:prstGeom>
          <a:noFill/>
        </p:spPr>
        <p:txBody>
          <a:bodyPr wrap="square" lIns="0" tIns="0" rIns="0" bIns="0" rtlCol="0">
            <a:spAutoFit/>
          </a:bodyPr>
          <a:lstStyle/>
          <a:p>
            <a:pPr marL="800083" lvl="1" indent="-342900">
              <a:buFont typeface="Arial" panose="020B0604020202020204" pitchFamily="34" charset="0"/>
              <a:buChar char="•"/>
            </a:pPr>
            <a:r>
              <a:rPr lang="en-US" sz="2800" b="1" dirty="0"/>
              <a:t>Don’t Lock</a:t>
            </a:r>
            <a:r>
              <a:rPr lang="en-US" sz="2800" dirty="0"/>
              <a:t> means resources are not protected by Blueprints.</a:t>
            </a:r>
          </a:p>
          <a:p>
            <a:pPr marL="800083" lvl="1" indent="-342900">
              <a:buFont typeface="Arial" panose="020B0604020202020204" pitchFamily="34" charset="0"/>
              <a:buChar char="•"/>
            </a:pPr>
            <a:r>
              <a:rPr lang="en-US" sz="2800" b="1" dirty="0"/>
              <a:t>Do Not Delete </a:t>
            </a:r>
            <a:r>
              <a:rPr lang="en-US" sz="2800" dirty="0"/>
              <a:t>means that the resources can be altered, but can’t be removed. Can’t be removed by sub owner.</a:t>
            </a:r>
          </a:p>
          <a:p>
            <a:pPr marL="800083" lvl="1" indent="-342900">
              <a:buFont typeface="Arial" panose="020B0604020202020204" pitchFamily="34" charset="0"/>
              <a:buChar char="•"/>
            </a:pPr>
            <a:r>
              <a:rPr lang="en-US" sz="2800" b="1" dirty="0"/>
              <a:t>Read Only (Resource Group) </a:t>
            </a:r>
            <a:r>
              <a:rPr lang="en-US" sz="2800" dirty="0"/>
              <a:t>means that tags on the resource group can’t be altered. Not Locked resources can be added, moved, changed or deleted from the RG. Can’t be removed by sub owner.</a:t>
            </a:r>
          </a:p>
          <a:p>
            <a:pPr marL="800083" lvl="1" indent="-342900">
              <a:buFont typeface="Arial" panose="020B0604020202020204" pitchFamily="34" charset="0"/>
              <a:buChar char="•"/>
            </a:pPr>
            <a:r>
              <a:rPr lang="en-US" sz="2800" b="1" dirty="0"/>
              <a:t>Read Only (Non Resource Group) </a:t>
            </a:r>
            <a:r>
              <a:rPr lang="en-US" sz="2800" dirty="0"/>
              <a:t>means that the resource created by the Blueprint (policies and so on) cannot be modified in any way and cannot be deleted. Can’t be removed by sub owner..</a:t>
            </a:r>
          </a:p>
          <a:p>
            <a:pPr marL="800083" lvl="1" indent="-342900">
              <a:buFont typeface="Arial" panose="020B0604020202020204" pitchFamily="34" charset="0"/>
              <a:buChar char="•"/>
            </a:pPr>
            <a:endParaRPr lang="en-US" sz="2800" dirty="0"/>
          </a:p>
          <a:p>
            <a:endParaRPr lang="en-US" dirty="0"/>
          </a:p>
          <a:p>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720187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EB0A72-E568-40E4-B0C5-F0895CDB0F8A}"/>
              </a:ext>
            </a:extLst>
          </p:cNvPr>
          <p:cNvSpPr>
            <a:spLocks noGrp="1"/>
          </p:cNvSpPr>
          <p:nvPr>
            <p:ph type="body" sz="quarter" idx="11"/>
          </p:nvPr>
        </p:nvSpPr>
        <p:spPr>
          <a:xfrm>
            <a:off x="990600" y="2842334"/>
            <a:ext cx="10388600" cy="951701"/>
          </a:xfrm>
        </p:spPr>
        <p:txBody>
          <a:bodyPr/>
          <a:lstStyle/>
          <a:p>
            <a:r>
              <a:rPr lang="en-US" i="1" dirty="0"/>
              <a:t>Move fast and break things is fantastic …</a:t>
            </a:r>
          </a:p>
        </p:txBody>
      </p:sp>
    </p:spTree>
    <p:extLst>
      <p:ext uri="{BB962C8B-B14F-4D97-AF65-F5344CB8AC3E}">
        <p14:creationId xmlns:p14="http://schemas.microsoft.com/office/powerpoint/2010/main" val="351463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D34-28D3-4372-8F8B-3695C9283C67}"/>
              </a:ext>
            </a:extLst>
          </p:cNvPr>
          <p:cNvSpPr>
            <a:spLocks noGrp="1"/>
          </p:cNvSpPr>
          <p:nvPr>
            <p:ph type="title"/>
          </p:nvPr>
        </p:nvSpPr>
        <p:spPr/>
        <p:txBody>
          <a:bodyPr/>
          <a:lstStyle/>
          <a:p>
            <a:r>
              <a:rPr lang="en-US" dirty="0"/>
              <a:t>Blueprints related to regulation</a:t>
            </a:r>
          </a:p>
        </p:txBody>
      </p:sp>
      <p:graphicFrame>
        <p:nvGraphicFramePr>
          <p:cNvPr id="3" name="Table 2">
            <a:extLst>
              <a:ext uri="{FF2B5EF4-FFF2-40B4-BE49-F238E27FC236}">
                <a16:creationId xmlns:a16="http://schemas.microsoft.com/office/drawing/2014/main" id="{942390FA-97F6-4DF6-A34C-D28DA4F604E9}"/>
              </a:ext>
            </a:extLst>
          </p:cNvPr>
          <p:cNvGraphicFramePr>
            <a:graphicFrameLocks noGrp="1"/>
          </p:cNvGraphicFramePr>
          <p:nvPr/>
        </p:nvGraphicFramePr>
        <p:xfrm>
          <a:off x="588262" y="1253066"/>
          <a:ext cx="10651238" cy="5059680"/>
        </p:xfrm>
        <a:graphic>
          <a:graphicData uri="http://schemas.openxmlformats.org/drawingml/2006/table">
            <a:tbl>
              <a:tblPr firstRow="1" bandRow="1">
                <a:tableStyleId>{5C22544A-7EE6-4342-B048-85BDC9FD1C3A}</a:tableStyleId>
              </a:tblPr>
              <a:tblGrid>
                <a:gridCol w="4567938">
                  <a:extLst>
                    <a:ext uri="{9D8B030D-6E8A-4147-A177-3AD203B41FA5}">
                      <a16:colId xmlns:a16="http://schemas.microsoft.com/office/drawing/2014/main" val="3636189462"/>
                    </a:ext>
                  </a:extLst>
                </a:gridCol>
                <a:gridCol w="6083300">
                  <a:extLst>
                    <a:ext uri="{9D8B030D-6E8A-4147-A177-3AD203B41FA5}">
                      <a16:colId xmlns:a16="http://schemas.microsoft.com/office/drawing/2014/main" val="4211168109"/>
                    </a:ext>
                  </a:extLst>
                </a:gridCol>
              </a:tblGrid>
              <a:tr h="370840">
                <a:tc>
                  <a:txBody>
                    <a:bodyPr/>
                    <a:lstStyle/>
                    <a:p>
                      <a:r>
                        <a:rPr lang="en-US" sz="2800" dirty="0"/>
                        <a:t>Compliance Framework</a:t>
                      </a:r>
                    </a:p>
                  </a:txBody>
                  <a:tcPr/>
                </a:tc>
                <a:tc>
                  <a:txBody>
                    <a:bodyPr/>
                    <a:lstStyle/>
                    <a:p>
                      <a:r>
                        <a:rPr lang="en-US" sz="2800" dirty="0"/>
                        <a:t>Blueprints</a:t>
                      </a:r>
                    </a:p>
                  </a:txBody>
                  <a:tcPr/>
                </a:tc>
                <a:extLst>
                  <a:ext uri="{0D108BD9-81ED-4DB2-BD59-A6C34878D82A}">
                    <a16:rowId xmlns:a16="http://schemas.microsoft.com/office/drawing/2014/main" val="2630431709"/>
                  </a:ext>
                </a:extLst>
              </a:tr>
              <a:tr h="370840">
                <a:tc>
                  <a:txBody>
                    <a:bodyPr/>
                    <a:lstStyle/>
                    <a:p>
                      <a:r>
                        <a:rPr lang="en-US" sz="2800" dirty="0"/>
                        <a:t>AU PROTECTED</a:t>
                      </a:r>
                    </a:p>
                  </a:txBody>
                  <a:tcPr/>
                </a:tc>
                <a:tc>
                  <a:txBody>
                    <a:bodyPr/>
                    <a:lstStyle/>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722650814"/>
                  </a:ext>
                </a:extLst>
              </a:tr>
              <a:tr h="370840">
                <a:tc>
                  <a:txBody>
                    <a:bodyPr/>
                    <a:lstStyle/>
                    <a:p>
                      <a:r>
                        <a:rPr lang="en-US" sz="2800" dirty="0"/>
                        <a:t>FEDRAMP</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1058533396"/>
                  </a:ext>
                </a:extLst>
              </a:tr>
              <a:tr h="370840">
                <a:tc>
                  <a:txBody>
                    <a:bodyPr/>
                    <a:lstStyle/>
                    <a:p>
                      <a:r>
                        <a:rPr lang="en-US" sz="2800" dirty="0"/>
                        <a:t>FFIEC</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49294472"/>
                  </a:ext>
                </a:extLst>
              </a:tr>
            </a:tbl>
          </a:graphicData>
        </a:graphic>
      </p:graphicFrame>
    </p:spTree>
    <p:extLst>
      <p:ext uri="{BB962C8B-B14F-4D97-AF65-F5344CB8AC3E}">
        <p14:creationId xmlns:p14="http://schemas.microsoft.com/office/powerpoint/2010/main" val="748648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7D34-28D3-4372-8F8B-3695C9283C67}"/>
              </a:ext>
            </a:extLst>
          </p:cNvPr>
          <p:cNvSpPr>
            <a:spLocks noGrp="1"/>
          </p:cNvSpPr>
          <p:nvPr>
            <p:ph type="title"/>
          </p:nvPr>
        </p:nvSpPr>
        <p:spPr/>
        <p:txBody>
          <a:bodyPr/>
          <a:lstStyle/>
          <a:p>
            <a:r>
              <a:rPr lang="en-US" dirty="0"/>
              <a:t>Existing Blueprints related to regulation</a:t>
            </a:r>
          </a:p>
        </p:txBody>
      </p:sp>
      <p:graphicFrame>
        <p:nvGraphicFramePr>
          <p:cNvPr id="3" name="Table 2">
            <a:extLst>
              <a:ext uri="{FF2B5EF4-FFF2-40B4-BE49-F238E27FC236}">
                <a16:creationId xmlns:a16="http://schemas.microsoft.com/office/drawing/2014/main" id="{942390FA-97F6-4DF6-A34C-D28DA4F604E9}"/>
              </a:ext>
            </a:extLst>
          </p:cNvPr>
          <p:cNvGraphicFramePr>
            <a:graphicFrameLocks noGrp="1"/>
          </p:cNvGraphicFramePr>
          <p:nvPr/>
        </p:nvGraphicFramePr>
        <p:xfrm>
          <a:off x="588262" y="1253066"/>
          <a:ext cx="10651238" cy="4632960"/>
        </p:xfrm>
        <a:graphic>
          <a:graphicData uri="http://schemas.openxmlformats.org/drawingml/2006/table">
            <a:tbl>
              <a:tblPr firstRow="1" bandRow="1">
                <a:tableStyleId>{5C22544A-7EE6-4342-B048-85BDC9FD1C3A}</a:tableStyleId>
              </a:tblPr>
              <a:tblGrid>
                <a:gridCol w="4567938">
                  <a:extLst>
                    <a:ext uri="{9D8B030D-6E8A-4147-A177-3AD203B41FA5}">
                      <a16:colId xmlns:a16="http://schemas.microsoft.com/office/drawing/2014/main" val="3636189462"/>
                    </a:ext>
                  </a:extLst>
                </a:gridCol>
                <a:gridCol w="6083300">
                  <a:extLst>
                    <a:ext uri="{9D8B030D-6E8A-4147-A177-3AD203B41FA5}">
                      <a16:colId xmlns:a16="http://schemas.microsoft.com/office/drawing/2014/main" val="4211168109"/>
                    </a:ext>
                  </a:extLst>
                </a:gridCol>
              </a:tblGrid>
              <a:tr h="370840">
                <a:tc>
                  <a:txBody>
                    <a:bodyPr/>
                    <a:lstStyle/>
                    <a:p>
                      <a:r>
                        <a:rPr lang="en-US" sz="2800" dirty="0"/>
                        <a:t>Compliance Framework</a:t>
                      </a:r>
                    </a:p>
                  </a:txBody>
                  <a:tcPr/>
                </a:tc>
                <a:tc>
                  <a:txBody>
                    <a:bodyPr/>
                    <a:lstStyle/>
                    <a:p>
                      <a:r>
                        <a:rPr lang="en-US" sz="2800" dirty="0"/>
                        <a:t>Blueprints</a:t>
                      </a:r>
                    </a:p>
                  </a:txBody>
                  <a:tcPr/>
                </a:tc>
                <a:extLst>
                  <a:ext uri="{0D108BD9-81ED-4DB2-BD59-A6C34878D82A}">
                    <a16:rowId xmlns:a16="http://schemas.microsoft.com/office/drawing/2014/main" val="2630431709"/>
                  </a:ext>
                </a:extLst>
              </a:tr>
              <a:tr h="370840">
                <a:tc>
                  <a:txBody>
                    <a:bodyPr/>
                    <a:lstStyle/>
                    <a:p>
                      <a:r>
                        <a:rPr lang="en-US" sz="2800" dirty="0"/>
                        <a:t>HIPPA/HITRUST</a:t>
                      </a:r>
                    </a:p>
                  </a:txBody>
                  <a:tcPr/>
                </a:tc>
                <a:tc>
                  <a:txBody>
                    <a:bodyPr/>
                    <a:lstStyle/>
                    <a:p>
                      <a:pPr marL="457200" indent="-457200">
                        <a:buFont typeface="Arial" panose="020B0604020202020204" pitchFamily="34" charset="0"/>
                        <a:buChar char="•"/>
                      </a:pPr>
                      <a:r>
                        <a:rPr lang="en-US" sz="2800" dirty="0"/>
                        <a:t>Health Data and AI</a:t>
                      </a:r>
                    </a:p>
                  </a:txBody>
                  <a:tcPr/>
                </a:tc>
                <a:extLst>
                  <a:ext uri="{0D108BD9-81ED-4DB2-BD59-A6C34878D82A}">
                    <a16:rowId xmlns:a16="http://schemas.microsoft.com/office/drawing/2014/main" val="3722650814"/>
                  </a:ext>
                </a:extLst>
              </a:tr>
              <a:tr h="370840">
                <a:tc>
                  <a:txBody>
                    <a:bodyPr/>
                    <a:lstStyle/>
                    <a:p>
                      <a:r>
                        <a:rPr lang="en-US" sz="2800" dirty="0"/>
                        <a:t>NIST SP 800-171</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1058533396"/>
                  </a:ext>
                </a:extLst>
              </a:tr>
              <a:tr h="370840">
                <a:tc>
                  <a:txBody>
                    <a:bodyPr/>
                    <a:lstStyle/>
                    <a:p>
                      <a:r>
                        <a:rPr lang="en-US" sz="2800" dirty="0"/>
                        <a:t>PCI DSS</a:t>
                      </a:r>
                    </a:p>
                  </a:txBody>
                  <a:tcPr/>
                </a:tc>
                <a:tc>
                  <a:txBody>
                    <a:bodyPr/>
                    <a:lstStyle/>
                    <a:p>
                      <a:pPr marL="457200" indent="-457200">
                        <a:buFont typeface="Arial" panose="020B0604020202020204" pitchFamily="34" charset="0"/>
                        <a:buChar char="•"/>
                      </a:pPr>
                      <a:r>
                        <a:rPr lang="en-US" sz="2800" dirty="0"/>
                        <a:t>Data analytics</a:t>
                      </a:r>
                    </a:p>
                    <a:p>
                      <a:pPr marL="457200" indent="-457200">
                        <a:buFont typeface="Arial" panose="020B0604020202020204" pitchFamily="34" charset="0"/>
                        <a:buChar char="•"/>
                      </a:pPr>
                      <a:r>
                        <a:rPr lang="en-US" sz="2800" dirty="0"/>
                        <a:t>Data warehouse</a:t>
                      </a:r>
                    </a:p>
                    <a:p>
                      <a:pPr marL="457200" indent="-457200">
                        <a:buFont typeface="Arial" panose="020B0604020202020204" pitchFamily="34" charset="0"/>
                        <a:buChar char="•"/>
                      </a:pPr>
                      <a:r>
                        <a:rPr lang="en-US" sz="2800" dirty="0"/>
                        <a:t>IaaS web application</a:t>
                      </a:r>
                    </a:p>
                    <a:p>
                      <a:pPr marL="457200" indent="-457200">
                        <a:buFont typeface="Arial" panose="020B0604020202020204" pitchFamily="34" charset="0"/>
                        <a:buChar char="•"/>
                      </a:pPr>
                      <a:r>
                        <a:rPr lang="en-US" sz="2800" dirty="0"/>
                        <a:t>PaaS web application</a:t>
                      </a:r>
                    </a:p>
                  </a:txBody>
                  <a:tcPr/>
                </a:tc>
                <a:extLst>
                  <a:ext uri="{0D108BD9-81ED-4DB2-BD59-A6C34878D82A}">
                    <a16:rowId xmlns:a16="http://schemas.microsoft.com/office/drawing/2014/main" val="349294472"/>
                  </a:ext>
                </a:extLst>
              </a:tr>
            </a:tbl>
          </a:graphicData>
        </a:graphic>
      </p:graphicFrame>
    </p:spTree>
    <p:extLst>
      <p:ext uri="{BB962C8B-B14F-4D97-AF65-F5344CB8AC3E}">
        <p14:creationId xmlns:p14="http://schemas.microsoft.com/office/powerpoint/2010/main" val="381990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44295D-6053-4F66-B5CF-D02E41B47423}"/>
              </a:ext>
            </a:extLst>
          </p:cNvPr>
          <p:cNvSpPr>
            <a:spLocks noGrp="1"/>
          </p:cNvSpPr>
          <p:nvPr>
            <p:ph type="body" sz="quarter" idx="13"/>
          </p:nvPr>
        </p:nvSpPr>
        <p:spPr/>
        <p:txBody>
          <a:bodyPr>
            <a:normAutofit fontScale="92500" lnSpcReduction="10000"/>
          </a:bodyPr>
          <a:lstStyle/>
          <a:p>
            <a:r>
              <a:rPr lang="en-US" dirty="0">
                <a:cs typeface="Segoe UI"/>
              </a:rPr>
              <a:t>Lack of visibility of environment due to cloud sprawl</a:t>
            </a:r>
          </a:p>
        </p:txBody>
      </p:sp>
      <p:sp>
        <p:nvSpPr>
          <p:cNvPr id="2" name="Title 1">
            <a:extLst>
              <a:ext uri="{FF2B5EF4-FFF2-40B4-BE49-F238E27FC236}">
                <a16:creationId xmlns:a16="http://schemas.microsoft.com/office/drawing/2014/main" id="{6CF16F63-9FC6-4A7D-87A4-71291A39454A}"/>
              </a:ext>
            </a:extLst>
          </p:cNvPr>
          <p:cNvSpPr>
            <a:spLocks noGrp="1"/>
          </p:cNvSpPr>
          <p:nvPr>
            <p:ph type="title"/>
          </p:nvPr>
        </p:nvSpPr>
        <p:spPr>
          <a:xfrm>
            <a:off x="588263" y="457200"/>
            <a:ext cx="11018520" cy="1107996"/>
          </a:xfrm>
        </p:spPr>
        <p:txBody>
          <a:bodyPr>
            <a:normAutofit fontScale="90000"/>
          </a:bodyPr>
          <a:lstStyle/>
          <a:p>
            <a:r>
              <a:rPr lang="en-US" dirty="0">
                <a:solidFill>
                  <a:srgbClr val="000000"/>
                </a:solidFill>
                <a:latin typeface="Segoe UI Semibold" panose="020B0702040204020203" pitchFamily="34" charset="0"/>
              </a:rPr>
              <a:t>Recap—TT solved the following Cloud Governance challenges:</a:t>
            </a:r>
            <a:endParaRPr lang="en-US" dirty="0">
              <a:latin typeface="Segoe UI Semibold"/>
              <a:cs typeface="Segoe UI"/>
            </a:endParaRPr>
          </a:p>
        </p:txBody>
      </p:sp>
      <p:sp>
        <p:nvSpPr>
          <p:cNvPr id="4" name="Text Placeholder 3">
            <a:extLst>
              <a:ext uri="{FF2B5EF4-FFF2-40B4-BE49-F238E27FC236}">
                <a16:creationId xmlns:a16="http://schemas.microsoft.com/office/drawing/2014/main" id="{80DD0312-701A-429C-84C1-077EA8CC4D8F}"/>
              </a:ext>
            </a:extLst>
          </p:cNvPr>
          <p:cNvSpPr>
            <a:spLocks noGrp="1"/>
          </p:cNvSpPr>
          <p:nvPr>
            <p:ph type="body" sz="quarter" idx="20"/>
          </p:nvPr>
        </p:nvSpPr>
        <p:spPr/>
        <p:txBody>
          <a:bodyPr>
            <a:normAutofit fontScale="92500" lnSpcReduction="10000"/>
          </a:bodyPr>
          <a:lstStyle/>
          <a:p>
            <a:r>
              <a:rPr lang="en-US" dirty="0"/>
              <a:t>Accidental deletions</a:t>
            </a:r>
          </a:p>
        </p:txBody>
      </p:sp>
      <p:sp>
        <p:nvSpPr>
          <p:cNvPr id="5" name="Text Placeholder 4">
            <a:extLst>
              <a:ext uri="{FF2B5EF4-FFF2-40B4-BE49-F238E27FC236}">
                <a16:creationId xmlns:a16="http://schemas.microsoft.com/office/drawing/2014/main" id="{3C0D8C00-D36B-4130-AB44-D46BA8CE7C34}"/>
              </a:ext>
            </a:extLst>
          </p:cNvPr>
          <p:cNvSpPr>
            <a:spLocks noGrp="1"/>
          </p:cNvSpPr>
          <p:nvPr>
            <p:ph type="body" sz="quarter" idx="22"/>
          </p:nvPr>
        </p:nvSpPr>
        <p:spPr/>
        <p:txBody>
          <a:bodyPr>
            <a:normAutofit fontScale="92500" lnSpcReduction="10000"/>
          </a:bodyPr>
          <a:lstStyle/>
          <a:p>
            <a:r>
              <a:rPr lang="en-US"/>
              <a:t>PCI-DSS compliance concerns</a:t>
            </a:r>
          </a:p>
        </p:txBody>
      </p:sp>
      <p:sp>
        <p:nvSpPr>
          <p:cNvPr id="6" name="Text Placeholder 5">
            <a:extLst>
              <a:ext uri="{FF2B5EF4-FFF2-40B4-BE49-F238E27FC236}">
                <a16:creationId xmlns:a16="http://schemas.microsoft.com/office/drawing/2014/main" id="{56AC3923-8C2F-4464-8BB3-F93669163CE2}"/>
              </a:ext>
            </a:extLst>
          </p:cNvPr>
          <p:cNvSpPr>
            <a:spLocks noGrp="1"/>
          </p:cNvSpPr>
          <p:nvPr>
            <p:ph type="body" sz="quarter" idx="24"/>
          </p:nvPr>
        </p:nvSpPr>
        <p:spPr>
          <a:xfrm>
            <a:off x="2173694" y="4853704"/>
            <a:ext cx="9419208" cy="861774"/>
          </a:xfrm>
        </p:spPr>
        <p:txBody>
          <a:bodyPr/>
          <a:lstStyle/>
          <a:p>
            <a:r>
              <a:rPr lang="en-US"/>
              <a:t>Governance at scale - Standards and Enforcement of control of a rapidly growing environment</a:t>
            </a:r>
          </a:p>
        </p:txBody>
      </p:sp>
      <p:pic>
        <p:nvPicPr>
          <p:cNvPr id="12" name="Content Placeholder 11" descr="Lock">
            <a:extLst>
              <a:ext uri="{FF2B5EF4-FFF2-40B4-BE49-F238E27FC236}">
                <a16:creationId xmlns:a16="http://schemas.microsoft.com/office/drawing/2014/main" id="{FABDE462-1B07-41C2-8934-27C6F078F789}"/>
              </a:ext>
            </a:extLst>
          </p:cNvPr>
          <p:cNvPicPr>
            <a:picLocks noGrp="1" noChangeAspect="1"/>
          </p:cNvPicPr>
          <p:nvPr>
            <p:ph sz="quarter" idx="28"/>
          </p:nvPr>
        </p:nvPicPr>
        <p:blipFill>
          <a:blip r:embed="rId2">
            <a:extLst>
              <a:ext uri="{96DAC541-7B7A-43D3-8B79-37D633B846F1}">
                <asvg:svgBlip xmlns:asvg="http://schemas.microsoft.com/office/drawing/2016/SVG/main" r:embed="rId3"/>
              </a:ext>
            </a:extLst>
          </a:blip>
          <a:stretch>
            <a:fillRect/>
          </a:stretch>
        </p:blipFill>
        <p:spPr/>
      </p:pic>
      <p:pic>
        <p:nvPicPr>
          <p:cNvPr id="14" name="Content Placeholder 13" descr="Research">
            <a:extLst>
              <a:ext uri="{FF2B5EF4-FFF2-40B4-BE49-F238E27FC236}">
                <a16:creationId xmlns:a16="http://schemas.microsoft.com/office/drawing/2014/main" id="{A4FA2B2A-DC38-4D1A-8618-D5728FCE61FA}"/>
              </a:ext>
            </a:extLst>
          </p:cNvPr>
          <p:cNvPicPr>
            <a:picLocks noGrp="1" noChangeAspect="1"/>
          </p:cNvPicPr>
          <p:nvPr>
            <p:ph sz="quarter" idx="29"/>
          </p:nvPr>
        </p:nvPicPr>
        <p:blipFill>
          <a:blip r:embed="rId4">
            <a:extLst>
              <a:ext uri="{96DAC541-7B7A-43D3-8B79-37D633B846F1}">
                <asvg:svgBlip xmlns:asvg="http://schemas.microsoft.com/office/drawing/2016/SVG/main" r:embed="rId5"/>
              </a:ext>
            </a:extLst>
          </a:blip>
          <a:stretch>
            <a:fillRect/>
          </a:stretch>
        </p:blipFill>
        <p:spPr/>
      </p:pic>
      <p:pic>
        <p:nvPicPr>
          <p:cNvPr id="16" name="Content Placeholder 15" descr="Scales of justice">
            <a:extLst>
              <a:ext uri="{FF2B5EF4-FFF2-40B4-BE49-F238E27FC236}">
                <a16:creationId xmlns:a16="http://schemas.microsoft.com/office/drawing/2014/main" id="{577E8C6D-8998-4F3A-A75F-EA962B91221A}"/>
              </a:ext>
            </a:extLst>
          </p:cNvPr>
          <p:cNvPicPr>
            <a:picLocks noGrp="1" noChangeAspect="1"/>
          </p:cNvPicPr>
          <p:nvPr>
            <p:ph sz="quarter" idx="30"/>
          </p:nvPr>
        </p:nvPicPr>
        <p:blipFill>
          <a:blip r:embed="rId6">
            <a:extLst>
              <a:ext uri="{96DAC541-7B7A-43D3-8B79-37D633B846F1}">
                <asvg:svgBlip xmlns:asvg="http://schemas.microsoft.com/office/drawing/2016/SVG/main" r:embed="rId7"/>
              </a:ext>
            </a:extLst>
          </a:blip>
          <a:stretch>
            <a:fillRect/>
          </a:stretch>
        </p:blipFill>
        <p:spPr/>
      </p:pic>
      <p:pic>
        <p:nvPicPr>
          <p:cNvPr id="18" name="Content Placeholder 17" descr="Checklist">
            <a:extLst>
              <a:ext uri="{FF2B5EF4-FFF2-40B4-BE49-F238E27FC236}">
                <a16:creationId xmlns:a16="http://schemas.microsoft.com/office/drawing/2014/main" id="{20397291-AC35-4443-A1A3-0217B50571C4}"/>
              </a:ext>
            </a:extLst>
          </p:cNvPr>
          <p:cNvPicPr>
            <a:picLocks noGrp="1" noChangeAspect="1"/>
          </p:cNvPicPr>
          <p:nvPr>
            <p:ph sz="quarter" idx="31"/>
          </p:nvPr>
        </p:nvPicPr>
        <p:blipFill>
          <a:blip r:embed="rId8">
            <a:extLst>
              <a:ext uri="{96DAC541-7B7A-43D3-8B79-37D633B846F1}">
                <asvg:svgBlip xmlns:asvg="http://schemas.microsoft.com/office/drawing/2016/SVG/main" r:embed="rId9"/>
              </a:ext>
            </a:extLst>
          </a:blip>
          <a:stretch>
            <a:fillRect/>
          </a:stretch>
        </p:blipFill>
        <p:spPr/>
      </p:pic>
    </p:spTree>
    <p:extLst>
      <p:ext uri="{BB962C8B-B14F-4D97-AF65-F5344CB8AC3E}">
        <p14:creationId xmlns:p14="http://schemas.microsoft.com/office/powerpoint/2010/main" val="575420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13F0FB-9C6B-44A5-A490-1E075A3EEF9A}"/>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AB20E0A4-4ECA-42DF-801D-DB98C90F200F}"/>
              </a:ext>
            </a:extLst>
          </p:cNvPr>
          <p:cNvSpPr>
            <a:spLocks noGrp="1"/>
          </p:cNvSpPr>
          <p:nvPr>
            <p:ph type="body" sz="quarter" idx="12"/>
          </p:nvPr>
        </p:nvSpPr>
        <p:spPr/>
        <p:txBody>
          <a:bodyPr/>
          <a:lstStyle/>
          <a:p>
            <a:endParaRPr lang="en-US"/>
          </a:p>
        </p:txBody>
      </p:sp>
      <p:pic>
        <p:nvPicPr>
          <p:cNvPr id="5" name="Picture 4" descr="A picture of some crash barriers which represents the sort of accidents that happen when people don&amp;#39;t take our excellent advice.">
            <a:extLst>
              <a:ext uri="{FF2B5EF4-FFF2-40B4-BE49-F238E27FC236}">
                <a16:creationId xmlns:a16="http://schemas.microsoft.com/office/drawing/2014/main" id="{98C47934-4E41-400F-A9A5-79562BC8D9C5}"/>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 y="669"/>
            <a:ext cx="12192000" cy="6856845"/>
          </a:xfrm>
          <a:prstGeom prst="rect">
            <a:avLst/>
          </a:prstGeom>
        </p:spPr>
      </p:pic>
      <p:sp>
        <p:nvSpPr>
          <p:cNvPr id="6" name="TextBox 5">
            <a:extLst>
              <a:ext uri="{FF2B5EF4-FFF2-40B4-BE49-F238E27FC236}">
                <a16:creationId xmlns:a16="http://schemas.microsoft.com/office/drawing/2014/main" id="{0DBBB63B-2A94-4864-89F7-F91D8582728C}"/>
              </a:ext>
            </a:extLst>
          </p:cNvPr>
          <p:cNvSpPr txBox="1"/>
          <p:nvPr/>
        </p:nvSpPr>
        <p:spPr>
          <a:xfrm>
            <a:off x="1" y="6791676"/>
            <a:ext cx="12192000" cy="424351"/>
          </a:xfrm>
          <a:prstGeom prst="rect">
            <a:avLst/>
          </a:prstGeom>
          <a:noFill/>
        </p:spPr>
        <p:txBody>
          <a:bodyPr wrap="square" lIns="179285" tIns="143428" rIns="179285" bIns="143428" rtlCol="0">
            <a:spAutoFit/>
          </a:bodyPr>
          <a:lstStyle/>
          <a:p>
            <a:r>
              <a:rPr lang="en-US" sz="882">
                <a:hlinkClick r:id="rId4" tooltip="https://vimeo.com/223981928"/>
              </a:rPr>
              <a:t>This Photo</a:t>
            </a:r>
            <a:r>
              <a:rPr lang="en-US" sz="882"/>
              <a:t> by Unknown Author is licensed under </a:t>
            </a:r>
            <a:r>
              <a:rPr lang="en-US" sz="882">
                <a:hlinkClick r:id="rId5" tooltip="https://creativecommons.org/licenses/by-nc-nd/3.0/"/>
              </a:rPr>
              <a:t>CC BY-NC-ND</a:t>
            </a:r>
            <a:endParaRPr lang="en-US" sz="882"/>
          </a:p>
        </p:txBody>
      </p:sp>
    </p:spTree>
    <p:extLst>
      <p:ext uri="{BB962C8B-B14F-4D97-AF65-F5344CB8AC3E}">
        <p14:creationId xmlns:p14="http://schemas.microsoft.com/office/powerpoint/2010/main" val="1090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a:extLst>
              <a:ext uri="{FF2B5EF4-FFF2-40B4-BE49-F238E27FC236}">
                <a16:creationId xmlns:a16="http://schemas.microsoft.com/office/drawing/2014/main" id="{0CAC21AE-754E-4D81-AD23-FCAE06F6CA5A}"/>
              </a:ext>
            </a:extLst>
          </p:cNvPr>
          <p:cNvSpPr>
            <a:spLocks noGrp="1"/>
          </p:cNvSpPr>
          <p:nvPr>
            <p:ph type="title"/>
          </p:nvPr>
        </p:nvSpPr>
        <p:spPr/>
        <p:txBody>
          <a:bodyPr/>
          <a:lstStyle/>
          <a:p>
            <a:r>
              <a:rPr lang="en-US"/>
              <a:t>Speed and control</a:t>
            </a:r>
          </a:p>
        </p:txBody>
      </p:sp>
      <p:sp>
        <p:nvSpPr>
          <p:cNvPr id="108" name="Rectangle: Rounded Corners 107">
            <a:extLst>
              <a:ext uri="{FF2B5EF4-FFF2-40B4-BE49-F238E27FC236}">
                <a16:creationId xmlns:a16="http://schemas.microsoft.com/office/drawing/2014/main" id="{7DFFE79B-72B2-4F54-A6F1-F877F0109E04}"/>
              </a:ext>
              <a:ext uri="{C183D7F6-B498-43B3-948B-1728B52AA6E4}">
                <adec:decorative xmlns:adec="http://schemas.microsoft.com/office/drawing/2017/decorative" val="1"/>
              </a:ext>
            </a:extLst>
          </p:cNvPr>
          <p:cNvSpPr/>
          <p:nvPr/>
        </p:nvSpPr>
        <p:spPr bwMode="auto">
          <a:xfrm>
            <a:off x="3519855" y="3207761"/>
            <a:ext cx="7647612" cy="1175852"/>
          </a:xfrm>
          <a:prstGeom prst="roundRect">
            <a:avLst>
              <a:gd name="adj" fmla="val 50000"/>
            </a:avLst>
          </a:prstGeom>
          <a:solidFill>
            <a:srgbClr val="FFFFFF"/>
          </a:solidFill>
          <a:ln w="10795" cap="flat" cmpd="sng" algn="ctr">
            <a:noFill/>
            <a:prstDash val="solid"/>
          </a:ln>
          <a:effectLst>
            <a:outerShdw blurRad="254000" dist="50800" dir="2700000" algn="tl" rotWithShape="0">
              <a:prstClr val="black">
                <a:alpha val="24000"/>
              </a:prstClr>
            </a:outerShdw>
          </a:effectLst>
        </p:spPr>
        <p:txBody>
          <a:bodyPr vert="horz" wrap="square" lIns="179259" tIns="89630" rIns="89630" bIns="89630" numCol="1" rtlCol="0" anchor="ctr" anchorCtr="0" compatLnSpc="1">
            <a:prstTxWarp prst="textNoShape">
              <a:avLst/>
            </a:prstTxWarp>
          </a:bodyPr>
          <a:lstStyle/>
          <a:p>
            <a:pPr defTabSz="913576" fontAlgn="base">
              <a:spcBef>
                <a:spcPct val="0"/>
              </a:spcBef>
              <a:spcAft>
                <a:spcPct val="0"/>
              </a:spcAft>
              <a:defRPr/>
            </a:pPr>
            <a:endParaRPr lang="en-US" sz="1730" kern="0">
              <a:solidFill>
                <a:srgbClr val="0078D7"/>
              </a:solidFill>
              <a:latin typeface="Segoe UI Semibold"/>
            </a:endParaRPr>
          </a:p>
        </p:txBody>
      </p:sp>
      <p:grpSp>
        <p:nvGrpSpPr>
          <p:cNvPr id="94" name="Group 93">
            <a:extLst>
              <a:ext uri="{FF2B5EF4-FFF2-40B4-BE49-F238E27FC236}">
                <a16:creationId xmlns:a16="http://schemas.microsoft.com/office/drawing/2014/main" id="{24B6F57F-74F7-457C-B03C-937BE69B47A2}"/>
              </a:ext>
              <a:ext uri="{C183D7F6-B498-43B3-948B-1728B52AA6E4}">
                <adec:decorative xmlns:adec="http://schemas.microsoft.com/office/drawing/2017/decorative" val="1"/>
              </a:ext>
            </a:extLst>
          </p:cNvPr>
          <p:cNvGrpSpPr/>
          <p:nvPr/>
        </p:nvGrpSpPr>
        <p:grpSpPr>
          <a:xfrm flipH="1">
            <a:off x="9828033" y="2906725"/>
            <a:ext cx="184614" cy="1779772"/>
            <a:chOff x="2124673" y="2295425"/>
            <a:chExt cx="164160" cy="1599158"/>
          </a:xfrm>
          <a:solidFill>
            <a:schemeClr val="accent1">
              <a:lumMod val="50000"/>
            </a:schemeClr>
          </a:solidFill>
        </p:grpSpPr>
        <p:sp>
          <p:nvSpPr>
            <p:cNvPr id="97" name="Right Triangle 96">
              <a:extLst>
                <a:ext uri="{FF2B5EF4-FFF2-40B4-BE49-F238E27FC236}">
                  <a16:creationId xmlns:a16="http://schemas.microsoft.com/office/drawing/2014/main" id="{27431E36-48E1-49B0-AE0F-154227C4A28D}"/>
                </a:ext>
              </a:extLst>
            </p:cNvPr>
            <p:cNvSpPr/>
            <p:nvPr/>
          </p:nvSpPr>
          <p:spPr bwMode="auto">
            <a:xfrm>
              <a:off x="2124673" y="2295425"/>
              <a:ext cx="164160" cy="270486"/>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7" name="Right Triangle 106">
              <a:extLst>
                <a:ext uri="{FF2B5EF4-FFF2-40B4-BE49-F238E27FC236}">
                  <a16:creationId xmlns:a16="http://schemas.microsoft.com/office/drawing/2014/main" id="{3779E6FE-2433-47AD-AC3F-EA3D68AA45F4}"/>
                </a:ext>
              </a:extLst>
            </p:cNvPr>
            <p:cNvSpPr/>
            <p:nvPr/>
          </p:nvSpPr>
          <p:spPr bwMode="auto">
            <a:xfrm flipV="1">
              <a:off x="2124673" y="3622436"/>
              <a:ext cx="164160" cy="272147"/>
            </a:xfrm>
            <a:prstGeom prst="rtTriangle">
              <a:avLst/>
            </a:prstGeom>
            <a:grpFill/>
            <a:ln w="9525" cap="flat" cmpd="sng" algn="ctr">
              <a:noFill/>
              <a:prstDash val="solid"/>
              <a:headEnd type="none" w="med" len="med"/>
              <a:tailEnd type="none" w="med" len="med"/>
            </a:ln>
            <a:effectLst/>
          </p:spPr>
          <p:txBody>
            <a:bodyPr rot="0" spcFirstLastPara="0" vertOverflow="overflow" horzOverflow="overflow" vert="horz" wrap="square" lIns="182828" tIns="146263" rIns="182828" bIns="146263" numCol="1" spcCol="0" rtlCol="0" fromWordArt="0" anchor="t" anchorCtr="0" forceAA="0" compatLnSpc="1">
              <a:prstTxWarp prst="textNoShape">
                <a:avLst/>
              </a:prstTxWarp>
              <a:noAutofit/>
            </a:bodyPr>
            <a:lstStyle/>
            <a:p>
              <a:pPr defTabSz="932114" fontAlgn="base">
                <a:spcBef>
                  <a:spcPct val="0"/>
                </a:spcBef>
                <a:spcAft>
                  <a:spcPct val="0"/>
                </a:spcAft>
                <a:defRPr/>
              </a:pPr>
              <a:endParaRPr lang="en-US" sz="2000" kern="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14" name="Rectangle 113">
            <a:extLst>
              <a:ext uri="{FF2B5EF4-FFF2-40B4-BE49-F238E27FC236}">
                <a16:creationId xmlns:a16="http://schemas.microsoft.com/office/drawing/2014/main" id="{99879ED6-CA6F-4D8E-AFDC-1BB0ED575ABC}"/>
              </a:ext>
              <a:ext uri="{C183D7F6-B498-43B3-948B-1728B52AA6E4}">
                <adec:decorative xmlns:adec="http://schemas.microsoft.com/office/drawing/2017/decorative" val="1"/>
              </a:ext>
            </a:extLst>
          </p:cNvPr>
          <p:cNvSpPr/>
          <p:nvPr/>
        </p:nvSpPr>
        <p:spPr bwMode="auto">
          <a:xfrm>
            <a:off x="10001816" y="2904876"/>
            <a:ext cx="1781007" cy="1781621"/>
          </a:xfrm>
          <a:prstGeom prst="rect">
            <a:avLst/>
          </a:prstGeom>
          <a:solidFill>
            <a:srgbClr val="0078D4"/>
          </a:solidFill>
          <a:ln w="10795" cap="flat" cmpd="sng" algn="ctr">
            <a:noFill/>
            <a:prstDash val="solid"/>
          </a:ln>
          <a:effectLst>
            <a:outerShdw blurRad="254000" dist="50800" dir="2700000" algn="tl" rotWithShape="0">
              <a:prstClr val="black">
                <a:alpha val="24000"/>
              </a:prstClr>
            </a:outerShdw>
          </a:effectLst>
        </p:spPr>
        <p:txBody>
          <a:bodyPr vert="horz" wrap="square" lIns="179259" tIns="89630" rIns="89630" bIns="89630" numCol="1" rtlCol="0" anchor="ctr" anchorCtr="0" compatLnSpc="1">
            <a:prstTxWarp prst="textNoShape">
              <a:avLst/>
            </a:prstTxWarp>
          </a:bodyPr>
          <a:lstStyle/>
          <a:p>
            <a:pPr defTabSz="913576" fontAlgn="base">
              <a:spcBef>
                <a:spcPct val="0"/>
              </a:spcBef>
              <a:spcAft>
                <a:spcPct val="0"/>
              </a:spcAft>
              <a:defRPr/>
            </a:pPr>
            <a:endParaRPr lang="en-US" sz="1730" kern="0">
              <a:solidFill>
                <a:srgbClr val="0078D7"/>
              </a:solidFill>
              <a:latin typeface="Segoe UI Semibold"/>
            </a:endParaRPr>
          </a:p>
        </p:txBody>
      </p:sp>
      <p:sp>
        <p:nvSpPr>
          <p:cNvPr id="116" name="Rectangle 115">
            <a:extLst>
              <a:ext uri="{FF2B5EF4-FFF2-40B4-BE49-F238E27FC236}">
                <a16:creationId xmlns:a16="http://schemas.microsoft.com/office/drawing/2014/main" id="{1B0EAA97-F5B2-455B-BC81-A027A8CADDD2}"/>
              </a:ext>
            </a:extLst>
          </p:cNvPr>
          <p:cNvSpPr/>
          <p:nvPr/>
        </p:nvSpPr>
        <p:spPr bwMode="auto">
          <a:xfrm>
            <a:off x="10172073" y="3973542"/>
            <a:ext cx="1440493" cy="332402"/>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822" fontAlgn="base">
              <a:lnSpc>
                <a:spcPct val="90000"/>
              </a:lnSpc>
              <a:spcBef>
                <a:spcPct val="0"/>
              </a:spcBef>
              <a:spcAft>
                <a:spcPct val="0"/>
              </a:spcAft>
              <a:defRPr/>
            </a:pPr>
            <a:r>
              <a:rPr lang="en-US" sz="1200" kern="0">
                <a:solidFill>
                  <a:srgbClr val="FFFFFF"/>
                </a:solidFill>
                <a:latin typeface="Segoe UI Semibold" panose="020B0702040204020203" pitchFamily="34" charset="0"/>
                <a:cs typeface="Segoe UI" panose="020B0502040204020203" pitchFamily="34" charset="0"/>
              </a:rPr>
              <a:t>Cloud Custodian </a:t>
            </a:r>
            <a:br>
              <a:rPr lang="en-US" sz="1200" kern="0">
                <a:solidFill>
                  <a:srgbClr val="FFFFFF"/>
                </a:solidFill>
                <a:latin typeface="Segoe UI Semibold" panose="020B0702040204020203" pitchFamily="34" charset="0"/>
                <a:cs typeface="Segoe UI" panose="020B0502040204020203" pitchFamily="34" charset="0"/>
              </a:rPr>
            </a:br>
            <a:r>
              <a:rPr lang="en-US" sz="1200" kern="0">
                <a:solidFill>
                  <a:srgbClr val="FFFFFF"/>
                </a:solidFill>
                <a:latin typeface="Segoe UI Semibold" panose="020B0702040204020203" pitchFamily="34" charset="0"/>
                <a:cs typeface="Segoe UI" panose="020B0502040204020203" pitchFamily="34" charset="0"/>
              </a:rPr>
              <a:t>Team</a:t>
            </a:r>
          </a:p>
        </p:txBody>
      </p:sp>
      <p:sp>
        <p:nvSpPr>
          <p:cNvPr id="117" name="hand">
            <a:extLst>
              <a:ext uri="{FF2B5EF4-FFF2-40B4-BE49-F238E27FC236}">
                <a16:creationId xmlns:a16="http://schemas.microsoft.com/office/drawing/2014/main" id="{E7AD0052-BC09-4830-A8B4-644A4CFB259B}"/>
              </a:ext>
              <a:ext uri="{C183D7F6-B498-43B3-948B-1728B52AA6E4}">
                <adec:decorative xmlns:adec="http://schemas.microsoft.com/office/drawing/2017/decorative" val="1"/>
              </a:ext>
            </a:extLst>
          </p:cNvPr>
          <p:cNvSpPr/>
          <p:nvPr/>
        </p:nvSpPr>
        <p:spPr bwMode="auto">
          <a:xfrm rot="1901075">
            <a:off x="10136324" y="3341715"/>
            <a:ext cx="512599" cy="601045"/>
          </a:xfrm>
          <a:custGeom>
            <a:avLst/>
            <a:gdLst>
              <a:gd name="connsiteX0" fmla="*/ 109525 w 621897"/>
              <a:gd name="connsiteY0" fmla="*/ 8575 h 729201"/>
              <a:gd name="connsiteX1" fmla="*/ 188636 w 621897"/>
              <a:gd name="connsiteY1" fmla="*/ 27299 h 729201"/>
              <a:gd name="connsiteX2" fmla="*/ 399503 w 621897"/>
              <a:gd name="connsiteY2" fmla="*/ 368929 h 729201"/>
              <a:gd name="connsiteX3" fmla="*/ 403603 w 621897"/>
              <a:gd name="connsiteY3" fmla="*/ 366399 h 729201"/>
              <a:gd name="connsiteX4" fmla="*/ 236194 w 621897"/>
              <a:gd name="connsiteY4" fmla="*/ 95176 h 729201"/>
              <a:gd name="connsiteX5" fmla="*/ 250891 w 621897"/>
              <a:gd name="connsiteY5" fmla="*/ 33077 h 729201"/>
              <a:gd name="connsiteX6" fmla="*/ 312990 w 621897"/>
              <a:gd name="connsiteY6" fmla="*/ 47774 h 729201"/>
              <a:gd name="connsiteX7" fmla="*/ 469363 w 621897"/>
              <a:gd name="connsiteY7" fmla="*/ 301117 h 729201"/>
              <a:gd name="connsiteX8" fmla="*/ 469363 w 621897"/>
              <a:gd name="connsiteY8" fmla="*/ 240287 h 729201"/>
              <a:gd name="connsiteX9" fmla="*/ 515943 w 621897"/>
              <a:gd name="connsiteY9" fmla="*/ 170013 h 729201"/>
              <a:gd name="connsiteX10" fmla="*/ 545630 w 621897"/>
              <a:gd name="connsiteY10" fmla="*/ 164020 h 729201"/>
              <a:gd name="connsiteX11" fmla="*/ 621897 w 621897"/>
              <a:gd name="connsiteY11" fmla="*/ 240287 h 729201"/>
              <a:gd name="connsiteX12" fmla="*/ 621896 w 621897"/>
              <a:gd name="connsiteY12" fmla="*/ 500006 h 729201"/>
              <a:gd name="connsiteX13" fmla="*/ 620019 w 621897"/>
              <a:gd name="connsiteY13" fmla="*/ 509302 h 729201"/>
              <a:gd name="connsiteX14" fmla="*/ 619530 w 621897"/>
              <a:gd name="connsiteY14" fmla="*/ 521458 h 729201"/>
              <a:gd name="connsiteX15" fmla="*/ 615979 w 621897"/>
              <a:gd name="connsiteY15" fmla="*/ 529313 h 729201"/>
              <a:gd name="connsiteX16" fmla="*/ 615903 w 621897"/>
              <a:gd name="connsiteY16" fmla="*/ 529692 h 729201"/>
              <a:gd name="connsiteX17" fmla="*/ 615614 w 621897"/>
              <a:gd name="connsiteY17" fmla="*/ 530121 h 729201"/>
              <a:gd name="connsiteX18" fmla="*/ 608607 w 621897"/>
              <a:gd name="connsiteY18" fmla="*/ 545620 h 729201"/>
              <a:gd name="connsiteX19" fmla="*/ 588552 w 621897"/>
              <a:gd name="connsiteY19" fmla="*/ 564386 h 729201"/>
              <a:gd name="connsiteX20" fmla="*/ 338250 w 621897"/>
              <a:gd name="connsiteY20" fmla="*/ 718883 h 729201"/>
              <a:gd name="connsiteX21" fmla="*/ 243061 w 621897"/>
              <a:gd name="connsiteY21" fmla="*/ 696354 h 729201"/>
              <a:gd name="connsiteX22" fmla="*/ 139876 w 621897"/>
              <a:gd name="connsiteY22" fmla="*/ 529182 h 729201"/>
              <a:gd name="connsiteX23" fmla="*/ 139877 w 621897"/>
              <a:gd name="connsiteY23" fmla="*/ 529181 h 729201"/>
              <a:gd name="connsiteX24" fmla="*/ 6731 w 621897"/>
              <a:gd name="connsiteY24" fmla="*/ 313471 h 729201"/>
              <a:gd name="connsiteX25" fmla="*/ 21429 w 621897"/>
              <a:gd name="connsiteY25" fmla="*/ 251372 h 729201"/>
              <a:gd name="connsiteX26" fmla="*/ 83528 w 621897"/>
              <a:gd name="connsiteY26" fmla="*/ 266069 h 729201"/>
              <a:gd name="connsiteX27" fmla="*/ 216673 w 621897"/>
              <a:gd name="connsiteY27" fmla="*/ 481780 h 729201"/>
              <a:gd name="connsiteX28" fmla="*/ 220773 w 621897"/>
              <a:gd name="connsiteY28" fmla="*/ 479249 h 729201"/>
              <a:gd name="connsiteX29" fmla="*/ 39932 w 621897"/>
              <a:gd name="connsiteY29" fmla="*/ 186266 h 729201"/>
              <a:gd name="connsiteX30" fmla="*/ 54630 w 621897"/>
              <a:gd name="connsiteY30" fmla="*/ 124166 h 729201"/>
              <a:gd name="connsiteX31" fmla="*/ 116729 w 621897"/>
              <a:gd name="connsiteY31" fmla="*/ 138864 h 729201"/>
              <a:gd name="connsiteX32" fmla="*/ 297570 w 621897"/>
              <a:gd name="connsiteY32" fmla="*/ 431847 h 729201"/>
              <a:gd name="connsiteX33" fmla="*/ 301670 w 621897"/>
              <a:gd name="connsiteY33" fmla="*/ 429316 h 729201"/>
              <a:gd name="connsiteX34" fmla="*/ 90802 w 621897"/>
              <a:gd name="connsiteY34" fmla="*/ 87686 h 729201"/>
              <a:gd name="connsiteX35" fmla="*/ 109525 w 621897"/>
              <a:gd name="connsiteY35" fmla="*/ 8575 h 7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21897" h="729201">
                <a:moveTo>
                  <a:pt x="109525" y="8575"/>
                </a:moveTo>
                <a:cubicBezTo>
                  <a:pt x="136541" y="-8100"/>
                  <a:pt x="171961" y="283"/>
                  <a:pt x="188636" y="27299"/>
                </a:cubicBezTo>
                <a:lnTo>
                  <a:pt x="399503" y="368929"/>
                </a:lnTo>
                <a:lnTo>
                  <a:pt x="403603" y="366399"/>
                </a:lnTo>
                <a:lnTo>
                  <a:pt x="236194" y="95176"/>
                </a:lnTo>
                <a:cubicBezTo>
                  <a:pt x="223104" y="73970"/>
                  <a:pt x="229684" y="46167"/>
                  <a:pt x="250891" y="33077"/>
                </a:cubicBezTo>
                <a:cubicBezTo>
                  <a:pt x="272097" y="19987"/>
                  <a:pt x="299901" y="26568"/>
                  <a:pt x="312990" y="47774"/>
                </a:cubicBezTo>
                <a:lnTo>
                  <a:pt x="469363" y="301117"/>
                </a:lnTo>
                <a:lnTo>
                  <a:pt x="469363" y="240287"/>
                </a:lnTo>
                <a:cubicBezTo>
                  <a:pt x="469363" y="208696"/>
                  <a:pt x="488570" y="181591"/>
                  <a:pt x="515943" y="170013"/>
                </a:cubicBezTo>
                <a:cubicBezTo>
                  <a:pt x="525068" y="166154"/>
                  <a:pt x="535100" y="164020"/>
                  <a:pt x="545630" y="164020"/>
                </a:cubicBezTo>
                <a:cubicBezTo>
                  <a:pt x="587751" y="164020"/>
                  <a:pt x="621897" y="198166"/>
                  <a:pt x="621897" y="240287"/>
                </a:cubicBezTo>
                <a:cubicBezTo>
                  <a:pt x="621897" y="326860"/>
                  <a:pt x="621896" y="413433"/>
                  <a:pt x="621896" y="500006"/>
                </a:cubicBezTo>
                <a:lnTo>
                  <a:pt x="620019" y="509302"/>
                </a:lnTo>
                <a:lnTo>
                  <a:pt x="619530" y="521458"/>
                </a:lnTo>
                <a:lnTo>
                  <a:pt x="615979" y="529313"/>
                </a:lnTo>
                <a:lnTo>
                  <a:pt x="615903" y="529692"/>
                </a:lnTo>
                <a:lnTo>
                  <a:pt x="615614" y="530121"/>
                </a:lnTo>
                <a:lnTo>
                  <a:pt x="608607" y="545620"/>
                </a:lnTo>
                <a:cubicBezTo>
                  <a:pt x="603404" y="552945"/>
                  <a:pt x="596678" y="559370"/>
                  <a:pt x="588552" y="564386"/>
                </a:cubicBezTo>
                <a:lnTo>
                  <a:pt x="338250" y="718883"/>
                </a:lnTo>
                <a:cubicBezTo>
                  <a:pt x="305744" y="738947"/>
                  <a:pt x="263126" y="728861"/>
                  <a:pt x="243061" y="696354"/>
                </a:cubicBezTo>
                <a:lnTo>
                  <a:pt x="139876" y="529182"/>
                </a:lnTo>
                <a:lnTo>
                  <a:pt x="139877" y="529181"/>
                </a:lnTo>
                <a:lnTo>
                  <a:pt x="6731" y="313471"/>
                </a:lnTo>
                <a:cubicBezTo>
                  <a:pt x="-6358" y="292264"/>
                  <a:pt x="222" y="264461"/>
                  <a:pt x="21429" y="251372"/>
                </a:cubicBezTo>
                <a:cubicBezTo>
                  <a:pt x="42635" y="238282"/>
                  <a:pt x="70439" y="244862"/>
                  <a:pt x="83528" y="266069"/>
                </a:cubicBezTo>
                <a:lnTo>
                  <a:pt x="216673" y="481780"/>
                </a:lnTo>
                <a:lnTo>
                  <a:pt x="220773" y="479249"/>
                </a:lnTo>
                <a:lnTo>
                  <a:pt x="39932" y="186266"/>
                </a:lnTo>
                <a:cubicBezTo>
                  <a:pt x="26843" y="165059"/>
                  <a:pt x="33423" y="137256"/>
                  <a:pt x="54630" y="124166"/>
                </a:cubicBezTo>
                <a:cubicBezTo>
                  <a:pt x="75836" y="111077"/>
                  <a:pt x="103640" y="117657"/>
                  <a:pt x="116729" y="138864"/>
                </a:cubicBezTo>
                <a:lnTo>
                  <a:pt x="297570" y="431847"/>
                </a:lnTo>
                <a:lnTo>
                  <a:pt x="301670" y="429316"/>
                </a:lnTo>
                <a:lnTo>
                  <a:pt x="90802" y="87686"/>
                </a:lnTo>
                <a:cubicBezTo>
                  <a:pt x="74127" y="60670"/>
                  <a:pt x="82509" y="25251"/>
                  <a:pt x="109525" y="8575"/>
                </a:cubicBezTo>
                <a:close/>
              </a:path>
            </a:pathLst>
          </a:custGeom>
          <a:no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93" name="Group 92">
            <a:extLst>
              <a:ext uri="{FF2B5EF4-FFF2-40B4-BE49-F238E27FC236}">
                <a16:creationId xmlns:a16="http://schemas.microsoft.com/office/drawing/2014/main" id="{0538365A-FD8E-468A-9A2E-42931DCC0F16}"/>
              </a:ext>
              <a:ext uri="{C183D7F6-B498-43B3-948B-1728B52AA6E4}">
                <adec:decorative xmlns:adec="http://schemas.microsoft.com/office/drawing/2017/decorative" val="1"/>
              </a:ext>
            </a:extLst>
          </p:cNvPr>
          <p:cNvGrpSpPr/>
          <p:nvPr/>
        </p:nvGrpSpPr>
        <p:grpSpPr>
          <a:xfrm>
            <a:off x="10702312" y="3322581"/>
            <a:ext cx="380017" cy="501622"/>
            <a:chOff x="11487150" y="3745789"/>
            <a:chExt cx="198438" cy="261938"/>
          </a:xfrm>
          <a:solidFill>
            <a:schemeClr val="bg1"/>
          </a:solidFill>
        </p:grpSpPr>
        <p:sp>
          <p:nvSpPr>
            <p:cNvPr id="95" name="Freeform 62">
              <a:extLst>
                <a:ext uri="{FF2B5EF4-FFF2-40B4-BE49-F238E27FC236}">
                  <a16:creationId xmlns:a16="http://schemas.microsoft.com/office/drawing/2014/main" id="{3B5348A5-5082-4560-9622-7455E55B59B4}"/>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6" name="Freeform 63">
              <a:extLst>
                <a:ext uri="{FF2B5EF4-FFF2-40B4-BE49-F238E27FC236}">
                  <a16:creationId xmlns:a16="http://schemas.microsoft.com/office/drawing/2014/main" id="{FD12891D-0BAA-478A-AAD3-8475E7BEDAE0}"/>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
        <p:nvSpPr>
          <p:cNvPr id="118" name="Rectangle 117">
            <a:extLst>
              <a:ext uri="{FF2B5EF4-FFF2-40B4-BE49-F238E27FC236}">
                <a16:creationId xmlns:a16="http://schemas.microsoft.com/office/drawing/2014/main" id="{FD7D7C85-348C-46B1-9B4D-9EC1F25014C2}"/>
              </a:ext>
            </a:extLst>
          </p:cNvPr>
          <p:cNvSpPr/>
          <p:nvPr/>
        </p:nvSpPr>
        <p:spPr bwMode="auto">
          <a:xfrm>
            <a:off x="837704" y="3320477"/>
            <a:ext cx="1649598" cy="21704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latin typeface="Segoe UI Semibold" panose="020B0702040204020203" pitchFamily="34" charset="0"/>
                <a:cs typeface="Segoe UI" panose="020B0502040204020203" pitchFamily="34" charset="0"/>
              </a:rPr>
              <a:t>Developers</a:t>
            </a:r>
          </a:p>
        </p:txBody>
      </p:sp>
      <p:sp>
        <p:nvSpPr>
          <p:cNvPr id="119" name="Oval 118">
            <a:extLst>
              <a:ext uri="{FF2B5EF4-FFF2-40B4-BE49-F238E27FC236}">
                <a16:creationId xmlns:a16="http://schemas.microsoft.com/office/drawing/2014/main" id="{6D044A77-63AC-40AA-A5C7-BCFD1CF16C04}"/>
              </a:ext>
              <a:ext uri="{C183D7F6-B498-43B3-948B-1728B52AA6E4}">
                <adec:decorative xmlns:adec="http://schemas.microsoft.com/office/drawing/2017/decorative" val="1"/>
              </a:ext>
            </a:extLst>
          </p:cNvPr>
          <p:cNvSpPr/>
          <p:nvPr/>
        </p:nvSpPr>
        <p:spPr bwMode="auto">
          <a:xfrm>
            <a:off x="2993704" y="2080528"/>
            <a:ext cx="3599363" cy="3599363"/>
          </a:xfrm>
          <a:prstGeom prst="ellipse">
            <a:avLst/>
          </a:prstGeom>
          <a:solidFill>
            <a:srgbClr val="FFFFFF">
              <a:lumMod val="95000"/>
            </a:srgbClr>
          </a:solidFill>
          <a:ln w="10795" cap="flat" cmpd="sng" algn="ctr">
            <a:noFill/>
            <a:prstDash val="solid"/>
          </a:ln>
          <a:effectLst>
            <a:outerShdw blurRad="292100" dist="38100" dir="3600000" sx="102000" sy="102000" algn="tl" rotWithShape="0">
              <a:prstClr val="black">
                <a:alpha val="30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err="1">
              <a:gradFill>
                <a:gsLst>
                  <a:gs pos="0">
                    <a:srgbClr val="FFFFFF"/>
                  </a:gs>
                  <a:gs pos="100000">
                    <a:srgbClr val="FFFFFF"/>
                  </a:gs>
                </a:gsLst>
                <a:lin ang="5400000" scaled="0"/>
              </a:gradFill>
              <a:latin typeface="Segoe UI Semilight"/>
            </a:endParaRPr>
          </a:p>
        </p:txBody>
      </p:sp>
      <p:sp>
        <p:nvSpPr>
          <p:cNvPr id="120" name="cloud">
            <a:extLst>
              <a:ext uri="{FF2B5EF4-FFF2-40B4-BE49-F238E27FC236}">
                <a16:creationId xmlns:a16="http://schemas.microsoft.com/office/drawing/2014/main" id="{39B08E35-2BA5-4ACF-B7EA-9880493830F0}"/>
              </a:ext>
              <a:ext uri="{C183D7F6-B498-43B3-948B-1728B52AA6E4}">
                <adec:decorative xmlns:adec="http://schemas.microsoft.com/office/drawing/2017/decorative" val="1"/>
              </a:ext>
            </a:extLst>
          </p:cNvPr>
          <p:cNvSpPr>
            <a:spLocks noChangeAspect="1"/>
          </p:cNvSpPr>
          <p:nvPr/>
        </p:nvSpPr>
        <p:spPr bwMode="auto">
          <a:xfrm flipH="1">
            <a:off x="3699530" y="3059570"/>
            <a:ext cx="2258641" cy="1438971"/>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 name="connsiteX0" fmla="*/ 8169 w 10000"/>
              <a:gd name="connsiteY0" fmla="*/ 9954 h 10000"/>
              <a:gd name="connsiteX1" fmla="*/ 2558 w 10000"/>
              <a:gd name="connsiteY1" fmla="*/ 10000 h 10000"/>
              <a:gd name="connsiteX2" fmla="*/ 2558 w 10000"/>
              <a:gd name="connsiteY2" fmla="*/ 10000 h 10000"/>
              <a:gd name="connsiteX3" fmla="*/ 2500 w 10000"/>
              <a:gd name="connsiteY3" fmla="*/ 10000 h 10000"/>
              <a:gd name="connsiteX4" fmla="*/ 0 w 10000"/>
              <a:gd name="connsiteY4" fmla="*/ 5991 h 10000"/>
              <a:gd name="connsiteX5" fmla="*/ 2500 w 10000"/>
              <a:gd name="connsiteY5" fmla="*/ 2028 h 10000"/>
              <a:gd name="connsiteX6" fmla="*/ 3023 w 10000"/>
              <a:gd name="connsiteY6" fmla="*/ 2074 h 10000"/>
              <a:gd name="connsiteX7" fmla="*/ 5349 w 10000"/>
              <a:gd name="connsiteY7" fmla="*/ 0 h 10000"/>
              <a:gd name="connsiteX8" fmla="*/ 8081 w 10000"/>
              <a:gd name="connsiteY8" fmla="*/ 3917 h 10000"/>
              <a:gd name="connsiteX9" fmla="*/ 8081 w 10000"/>
              <a:gd name="connsiteY9" fmla="*/ 3917 h 10000"/>
              <a:gd name="connsiteX10" fmla="*/ 10000 w 10000"/>
              <a:gd name="connsiteY10" fmla="*/ 6959 h 10000"/>
              <a:gd name="connsiteX11" fmla="*/ 8169 w 10000"/>
              <a:gd name="connsiteY11" fmla="*/ 995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8169" y="9954"/>
                </a:moveTo>
                <a:lnTo>
                  <a:pt x="2558" y="10000"/>
                </a:lnTo>
                <a:lnTo>
                  <a:pt x="2558" y="10000"/>
                </a:lnTo>
                <a:lnTo>
                  <a:pt x="2500" y="10000"/>
                </a:lnTo>
                <a:cubicBezTo>
                  <a:pt x="1134" y="10000"/>
                  <a:pt x="0" y="8203"/>
                  <a:pt x="0" y="5991"/>
                </a:cubicBezTo>
                <a:cubicBezTo>
                  <a:pt x="0" y="3779"/>
                  <a:pt x="1134" y="2028"/>
                  <a:pt x="2500" y="2028"/>
                </a:cubicBezTo>
                <a:cubicBezTo>
                  <a:pt x="2674" y="2028"/>
                  <a:pt x="2849" y="2028"/>
                  <a:pt x="3023" y="2074"/>
                </a:cubicBezTo>
                <a:cubicBezTo>
                  <a:pt x="3517" y="829"/>
                  <a:pt x="4360" y="0"/>
                  <a:pt x="5349" y="0"/>
                </a:cubicBezTo>
                <a:cubicBezTo>
                  <a:pt x="6773" y="0"/>
                  <a:pt x="7936" y="1705"/>
                  <a:pt x="8081" y="3917"/>
                </a:cubicBezTo>
                <a:lnTo>
                  <a:pt x="8081" y="3917"/>
                </a:lnTo>
                <a:cubicBezTo>
                  <a:pt x="9157" y="3917"/>
                  <a:pt x="10000" y="5253"/>
                  <a:pt x="10000" y="6959"/>
                </a:cubicBezTo>
                <a:cubicBezTo>
                  <a:pt x="10000" y="8571"/>
                  <a:pt x="9186" y="9908"/>
                  <a:pt x="8169" y="9954"/>
                </a:cubicBezTo>
                <a:close/>
              </a:path>
            </a:pathLst>
          </a:custGeom>
          <a:solidFill>
            <a:srgbClr val="0078D4"/>
          </a:solidFill>
          <a:ln w="22225" cap="sq">
            <a:solidFill>
              <a:srgbClr val="0078D4"/>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21" name="gear">
            <a:extLst>
              <a:ext uri="{FF2B5EF4-FFF2-40B4-BE49-F238E27FC236}">
                <a16:creationId xmlns:a16="http://schemas.microsoft.com/office/drawing/2014/main" id="{F68444D9-7B36-4155-9467-26E40AC9C072}"/>
              </a:ext>
              <a:ext uri="{C183D7F6-B498-43B3-948B-1728B52AA6E4}">
                <adec:decorative xmlns:adec="http://schemas.microsoft.com/office/drawing/2017/decorative" val="1"/>
              </a:ext>
            </a:extLst>
          </p:cNvPr>
          <p:cNvSpPr>
            <a:spLocks noChangeAspect="1" noEditPoints="1"/>
          </p:cNvSpPr>
          <p:nvPr/>
        </p:nvSpPr>
        <p:spPr bwMode="auto">
          <a:xfrm>
            <a:off x="3947586" y="3753037"/>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0" name="gear">
            <a:extLst>
              <a:ext uri="{FF2B5EF4-FFF2-40B4-BE49-F238E27FC236}">
                <a16:creationId xmlns:a16="http://schemas.microsoft.com/office/drawing/2014/main" id="{33D1420D-87C7-4E1A-90FF-D1799EED7CDA}"/>
              </a:ext>
              <a:ext uri="{C183D7F6-B498-43B3-948B-1728B52AA6E4}">
                <adec:decorative xmlns:adec="http://schemas.microsoft.com/office/drawing/2017/decorative" val="1"/>
              </a:ext>
            </a:extLst>
          </p:cNvPr>
          <p:cNvSpPr>
            <a:spLocks noChangeAspect="1" noEditPoints="1"/>
          </p:cNvSpPr>
          <p:nvPr/>
        </p:nvSpPr>
        <p:spPr bwMode="auto">
          <a:xfrm>
            <a:off x="4563800" y="3440150"/>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1" name="gear">
            <a:extLst>
              <a:ext uri="{FF2B5EF4-FFF2-40B4-BE49-F238E27FC236}">
                <a16:creationId xmlns:a16="http://schemas.microsoft.com/office/drawing/2014/main" id="{B80B2A72-67D5-46C6-9723-7D1EDA3D304F}"/>
              </a:ext>
              <a:ext uri="{C183D7F6-B498-43B3-948B-1728B52AA6E4}">
                <adec:decorative xmlns:adec="http://schemas.microsoft.com/office/drawing/2017/decorative" val="1"/>
              </a:ext>
            </a:extLst>
          </p:cNvPr>
          <p:cNvSpPr>
            <a:spLocks noChangeAspect="1" noEditPoints="1"/>
          </p:cNvSpPr>
          <p:nvPr/>
        </p:nvSpPr>
        <p:spPr bwMode="auto">
          <a:xfrm>
            <a:off x="5112036" y="3828897"/>
            <a:ext cx="540041" cy="537702"/>
          </a:xfrm>
          <a:custGeom>
            <a:avLst/>
            <a:gdLst>
              <a:gd name="T0" fmla="*/ 72 w 318"/>
              <a:gd name="T1" fmla="*/ 159 h 318"/>
              <a:gd name="T2" fmla="*/ 159 w 318"/>
              <a:gd name="T3" fmla="*/ 72 h 318"/>
              <a:gd name="T4" fmla="*/ 246 w 318"/>
              <a:gd name="T5" fmla="*/ 159 h 318"/>
              <a:gd name="T6" fmla="*/ 159 w 318"/>
              <a:gd name="T7" fmla="*/ 246 h 318"/>
              <a:gd name="T8" fmla="*/ 72 w 318"/>
              <a:gd name="T9" fmla="*/ 159 h 318"/>
              <a:gd name="T10" fmla="*/ 212 w 318"/>
              <a:gd name="T11" fmla="*/ 9 h 318"/>
              <a:gd name="T12" fmla="*/ 159 w 318"/>
              <a:gd name="T13" fmla="*/ 0 h 318"/>
              <a:gd name="T14" fmla="*/ 0 w 318"/>
              <a:gd name="T15" fmla="*/ 159 h 318"/>
              <a:gd name="T16" fmla="*/ 91 w 318"/>
              <a:gd name="T17" fmla="*/ 303 h 318"/>
              <a:gd name="T18" fmla="*/ 106 w 318"/>
              <a:gd name="T19" fmla="*/ 309 h 318"/>
              <a:gd name="T20" fmla="*/ 159 w 318"/>
              <a:gd name="T21" fmla="*/ 318 h 318"/>
              <a:gd name="T22" fmla="*/ 318 w 318"/>
              <a:gd name="T23" fmla="*/ 159 h 318"/>
              <a:gd name="T24" fmla="*/ 310 w 318"/>
              <a:gd name="T25" fmla="*/ 110 h 318"/>
              <a:gd name="T26" fmla="*/ 304 w 318"/>
              <a:gd name="T27" fmla="*/ 93 h 318"/>
              <a:gd name="T28" fmla="*/ 230 w 318"/>
              <a:gd name="T29" fmla="*/ 17 h 318"/>
              <a:gd name="T30" fmla="*/ 202 w 318"/>
              <a:gd name="T31" fmla="*/ 56 h 318"/>
              <a:gd name="T32" fmla="*/ 194 w 318"/>
              <a:gd name="T33" fmla="*/ 79 h 318"/>
              <a:gd name="T34" fmla="*/ 268 w 318"/>
              <a:gd name="T35" fmla="*/ 118 h 318"/>
              <a:gd name="T36" fmla="*/ 240 w 318"/>
              <a:gd name="T37" fmla="*/ 127 h 318"/>
              <a:gd name="T38" fmla="*/ 239 w 318"/>
              <a:gd name="T39" fmla="*/ 192 h 318"/>
              <a:gd name="T40" fmla="*/ 267 w 318"/>
              <a:gd name="T41" fmla="*/ 203 h 318"/>
              <a:gd name="T42" fmla="*/ 206 w 318"/>
              <a:gd name="T43" fmla="*/ 265 h 318"/>
              <a:gd name="T44" fmla="*/ 193 w 318"/>
              <a:gd name="T45" fmla="*/ 239 h 318"/>
              <a:gd name="T46" fmla="*/ 117 w 318"/>
              <a:gd name="T47" fmla="*/ 266 h 318"/>
              <a:gd name="T48" fmla="*/ 128 w 318"/>
              <a:gd name="T49" fmla="*/ 240 h 318"/>
              <a:gd name="T50" fmla="*/ 54 w 318"/>
              <a:gd name="T51" fmla="*/ 203 h 318"/>
              <a:gd name="T52" fmla="*/ 79 w 318"/>
              <a:gd name="T53" fmla="*/ 193 h 318"/>
              <a:gd name="T54" fmla="*/ 54 w 318"/>
              <a:gd name="T55" fmla="*/ 118 h 318"/>
              <a:gd name="T56" fmla="*/ 78 w 318"/>
              <a:gd name="T57" fmla="*/ 127 h 318"/>
              <a:gd name="T58" fmla="*/ 127 w 318"/>
              <a:gd name="T59" fmla="*/ 78 h 318"/>
              <a:gd name="T60" fmla="*/ 116 w 318"/>
              <a:gd name="T61" fmla="*/ 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18" h="318">
                <a:moveTo>
                  <a:pt x="72" y="159"/>
                </a:moveTo>
                <a:cubicBezTo>
                  <a:pt x="72" y="111"/>
                  <a:pt x="111" y="72"/>
                  <a:pt x="159" y="72"/>
                </a:cubicBezTo>
                <a:cubicBezTo>
                  <a:pt x="207" y="72"/>
                  <a:pt x="246" y="111"/>
                  <a:pt x="246" y="159"/>
                </a:cubicBezTo>
                <a:cubicBezTo>
                  <a:pt x="246" y="207"/>
                  <a:pt x="207" y="246"/>
                  <a:pt x="159" y="246"/>
                </a:cubicBezTo>
                <a:cubicBezTo>
                  <a:pt x="111" y="246"/>
                  <a:pt x="72" y="207"/>
                  <a:pt x="72" y="159"/>
                </a:cubicBezTo>
                <a:close/>
                <a:moveTo>
                  <a:pt x="212" y="9"/>
                </a:moveTo>
                <a:cubicBezTo>
                  <a:pt x="195" y="3"/>
                  <a:pt x="177" y="0"/>
                  <a:pt x="159" y="0"/>
                </a:cubicBezTo>
                <a:cubicBezTo>
                  <a:pt x="71" y="0"/>
                  <a:pt x="0" y="71"/>
                  <a:pt x="0" y="159"/>
                </a:cubicBezTo>
                <a:cubicBezTo>
                  <a:pt x="0" y="223"/>
                  <a:pt x="37" y="277"/>
                  <a:pt x="91" y="303"/>
                </a:cubicBezTo>
                <a:moveTo>
                  <a:pt x="106" y="309"/>
                </a:moveTo>
                <a:cubicBezTo>
                  <a:pt x="122" y="315"/>
                  <a:pt x="140" y="318"/>
                  <a:pt x="159" y="318"/>
                </a:cubicBezTo>
                <a:cubicBezTo>
                  <a:pt x="247" y="318"/>
                  <a:pt x="318" y="247"/>
                  <a:pt x="318" y="159"/>
                </a:cubicBezTo>
                <a:cubicBezTo>
                  <a:pt x="318" y="142"/>
                  <a:pt x="315" y="126"/>
                  <a:pt x="310" y="110"/>
                </a:cubicBezTo>
                <a:moveTo>
                  <a:pt x="304" y="93"/>
                </a:moveTo>
                <a:cubicBezTo>
                  <a:pt x="289" y="60"/>
                  <a:pt x="262" y="33"/>
                  <a:pt x="230" y="17"/>
                </a:cubicBezTo>
                <a:moveTo>
                  <a:pt x="202" y="56"/>
                </a:moveTo>
                <a:cubicBezTo>
                  <a:pt x="194" y="79"/>
                  <a:pt x="194" y="79"/>
                  <a:pt x="194" y="79"/>
                </a:cubicBezTo>
                <a:moveTo>
                  <a:pt x="268" y="118"/>
                </a:moveTo>
                <a:cubicBezTo>
                  <a:pt x="240" y="127"/>
                  <a:pt x="240" y="127"/>
                  <a:pt x="240" y="127"/>
                </a:cubicBezTo>
                <a:moveTo>
                  <a:pt x="239" y="192"/>
                </a:moveTo>
                <a:cubicBezTo>
                  <a:pt x="267" y="203"/>
                  <a:pt x="267" y="203"/>
                  <a:pt x="267" y="203"/>
                </a:cubicBezTo>
                <a:moveTo>
                  <a:pt x="206" y="265"/>
                </a:moveTo>
                <a:cubicBezTo>
                  <a:pt x="193" y="239"/>
                  <a:pt x="193" y="239"/>
                  <a:pt x="193" y="239"/>
                </a:cubicBezTo>
                <a:moveTo>
                  <a:pt x="117" y="266"/>
                </a:moveTo>
                <a:cubicBezTo>
                  <a:pt x="128" y="240"/>
                  <a:pt x="128" y="240"/>
                  <a:pt x="128" y="240"/>
                </a:cubicBezTo>
                <a:moveTo>
                  <a:pt x="54" y="203"/>
                </a:moveTo>
                <a:cubicBezTo>
                  <a:pt x="79" y="193"/>
                  <a:pt x="79" y="193"/>
                  <a:pt x="79" y="193"/>
                </a:cubicBezTo>
                <a:moveTo>
                  <a:pt x="54" y="118"/>
                </a:moveTo>
                <a:cubicBezTo>
                  <a:pt x="78" y="127"/>
                  <a:pt x="78" y="127"/>
                  <a:pt x="78" y="127"/>
                </a:cubicBezTo>
                <a:moveTo>
                  <a:pt x="127" y="78"/>
                </a:moveTo>
                <a:cubicBezTo>
                  <a:pt x="116" y="56"/>
                  <a:pt x="116" y="56"/>
                  <a:pt x="116" y="56"/>
                </a:cubicBezTo>
              </a:path>
            </a:pathLst>
          </a:custGeom>
          <a:noFill/>
          <a:ln w="28575" cap="flat">
            <a:solidFill>
              <a:srgbClr val="FFFFFF"/>
            </a:solidFill>
            <a:prstDash val="solid"/>
            <a:miter lim="800000"/>
            <a:headEnd/>
            <a:tailEnd/>
          </a:ln>
        </p:spPr>
        <p:txBody>
          <a:bodyPr vert="horz" wrap="square" lIns="89617" tIns="44808" rIns="89617" bIns="44808" numCol="1" anchor="t" anchorCtr="0" compatLnSpc="1">
            <a:prstTxWarp prst="textNoShape">
              <a:avLst/>
            </a:prstTxWarp>
          </a:bodyPr>
          <a:lstStyle/>
          <a:p>
            <a:pPr defTabSz="914016">
              <a:defRPr/>
            </a:pPr>
            <a:endParaRPr lang="en-US" sz="882" kern="0">
              <a:gradFill>
                <a:gsLst>
                  <a:gs pos="0">
                    <a:srgbClr val="505050"/>
                  </a:gs>
                  <a:gs pos="100000">
                    <a:srgbClr val="505050"/>
                  </a:gs>
                </a:gsLst>
              </a:gradFill>
              <a:latin typeface="Segoe UI Semilight"/>
            </a:endParaRPr>
          </a:p>
        </p:txBody>
      </p:sp>
      <p:sp>
        <p:nvSpPr>
          <p:cNvPr id="133" name="Rectangle 132">
            <a:extLst>
              <a:ext uri="{FF2B5EF4-FFF2-40B4-BE49-F238E27FC236}">
                <a16:creationId xmlns:a16="http://schemas.microsoft.com/office/drawing/2014/main" id="{913BB9FC-9A6E-45DD-9C22-84883979DB84}"/>
              </a:ext>
            </a:extLst>
          </p:cNvPr>
          <p:cNvSpPr/>
          <p:nvPr/>
        </p:nvSpPr>
        <p:spPr bwMode="auto">
          <a:xfrm>
            <a:off x="837704" y="4841955"/>
            <a:ext cx="1649598" cy="217047"/>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3751" fontAlgn="base">
              <a:lnSpc>
                <a:spcPct val="90000"/>
              </a:lnSpc>
              <a:spcBef>
                <a:spcPct val="0"/>
              </a:spcBef>
              <a:spcAft>
                <a:spcPct val="0"/>
              </a:spcAft>
              <a:defRPr/>
            </a:pPr>
            <a:r>
              <a:rPr lang="en-US" sz="1567" kern="0">
                <a:latin typeface="Segoe UI Semibold" panose="020B0702040204020203" pitchFamily="34" charset="0"/>
                <a:cs typeface="Segoe UI" panose="020B0502040204020203" pitchFamily="34" charset="0"/>
              </a:rPr>
              <a:t>Operations</a:t>
            </a:r>
          </a:p>
        </p:txBody>
      </p:sp>
      <p:cxnSp>
        <p:nvCxnSpPr>
          <p:cNvPr id="135" name="Straight Connector 134">
            <a:extLst>
              <a:ext uri="{FF2B5EF4-FFF2-40B4-BE49-F238E27FC236}">
                <a16:creationId xmlns:a16="http://schemas.microsoft.com/office/drawing/2014/main" id="{23FD0BC7-0623-43DC-9E02-D1334B83602B}"/>
              </a:ext>
              <a:ext uri="{C183D7F6-B498-43B3-948B-1728B52AA6E4}">
                <adec:decorative xmlns:adec="http://schemas.microsoft.com/office/drawing/2017/decorative" val="1"/>
              </a:ext>
            </a:extLst>
          </p:cNvPr>
          <p:cNvCxnSpPr>
            <a:cxnSpLocks/>
          </p:cNvCxnSpPr>
          <p:nvPr/>
        </p:nvCxnSpPr>
        <p:spPr>
          <a:xfrm>
            <a:off x="1979229" y="3845065"/>
            <a:ext cx="1204614" cy="0"/>
          </a:xfrm>
          <a:prstGeom prst="line">
            <a:avLst/>
          </a:prstGeom>
          <a:noFill/>
          <a:ln w="25400" cap="rnd" cmpd="sng" algn="ctr">
            <a:solidFill>
              <a:srgbClr val="E6E6E6">
                <a:lumMod val="75000"/>
              </a:srgbClr>
            </a:solidFill>
            <a:prstDash val="sysDash"/>
            <a:headEnd type="none"/>
            <a:tailEnd type="arrow" w="lg" len="med"/>
          </a:ln>
          <a:effectLst/>
        </p:spPr>
      </p:cxnSp>
      <p:sp>
        <p:nvSpPr>
          <p:cNvPr id="136" name="1">
            <a:extLst>
              <a:ext uri="{FF2B5EF4-FFF2-40B4-BE49-F238E27FC236}">
                <a16:creationId xmlns:a16="http://schemas.microsoft.com/office/drawing/2014/main" id="{D87BB3DA-4C75-459D-8159-49E5033B8A12}"/>
              </a:ext>
              <a:ext uri="{C183D7F6-B498-43B3-948B-1728B52AA6E4}">
                <adec:decorative xmlns:adec="http://schemas.microsoft.com/office/drawing/2017/decorative" val="1"/>
              </a:ext>
            </a:extLst>
          </p:cNvPr>
          <p:cNvSpPr/>
          <p:nvPr/>
        </p:nvSpPr>
        <p:spPr bwMode="auto">
          <a:xfrm>
            <a:off x="4254805" y="2347853"/>
            <a:ext cx="3094821" cy="1231050"/>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20000">
                  <a:srgbClr val="0078D4">
                    <a:lumMod val="5000"/>
                    <a:lumOff val="95000"/>
                  </a:srgbClr>
                </a:gs>
                <a:gs pos="24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sp>
        <p:nvSpPr>
          <p:cNvPr id="137" name="3">
            <a:extLst>
              <a:ext uri="{FF2B5EF4-FFF2-40B4-BE49-F238E27FC236}">
                <a16:creationId xmlns:a16="http://schemas.microsoft.com/office/drawing/2014/main" id="{ECF43FBE-B58B-4450-9BC1-EFC59D1D6AFB}"/>
              </a:ext>
              <a:ext uri="{C183D7F6-B498-43B3-948B-1728B52AA6E4}">
                <adec:decorative xmlns:adec="http://schemas.microsoft.com/office/drawing/2017/decorative" val="1"/>
              </a:ext>
            </a:extLst>
          </p:cNvPr>
          <p:cNvSpPr/>
          <p:nvPr/>
        </p:nvSpPr>
        <p:spPr bwMode="auto">
          <a:xfrm flipV="1">
            <a:off x="5341139" y="4423809"/>
            <a:ext cx="2120820" cy="609293"/>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12000">
                  <a:srgbClr val="0078D4">
                    <a:lumMod val="5000"/>
                    <a:lumOff val="95000"/>
                  </a:srgbClr>
                </a:gs>
                <a:gs pos="17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sp>
        <p:nvSpPr>
          <p:cNvPr id="138" name="2">
            <a:extLst>
              <a:ext uri="{FF2B5EF4-FFF2-40B4-BE49-F238E27FC236}">
                <a16:creationId xmlns:a16="http://schemas.microsoft.com/office/drawing/2014/main" id="{C69968DB-CCB4-4C74-860B-8D585AD1F901}"/>
              </a:ext>
              <a:ext uri="{C183D7F6-B498-43B3-948B-1728B52AA6E4}">
                <adec:decorative xmlns:adec="http://schemas.microsoft.com/office/drawing/2017/decorative" val="1"/>
              </a:ext>
            </a:extLst>
          </p:cNvPr>
          <p:cNvSpPr/>
          <p:nvPr/>
        </p:nvSpPr>
        <p:spPr bwMode="auto">
          <a:xfrm>
            <a:off x="5104326" y="3506489"/>
            <a:ext cx="2395403" cy="196554"/>
          </a:xfrm>
          <a:custGeom>
            <a:avLst/>
            <a:gdLst>
              <a:gd name="connsiteX0" fmla="*/ 0 w 2842592"/>
              <a:gd name="connsiteY0" fmla="*/ 0 h 188844"/>
              <a:gd name="connsiteX1" fmla="*/ 1311966 w 2842592"/>
              <a:gd name="connsiteY1" fmla="*/ 0 h 188844"/>
              <a:gd name="connsiteX2" fmla="*/ 1311966 w 2842592"/>
              <a:gd name="connsiteY2" fmla="*/ 188844 h 188844"/>
              <a:gd name="connsiteX3" fmla="*/ 2842592 w 2842592"/>
              <a:gd name="connsiteY3" fmla="*/ 188844 h 188844"/>
            </a:gdLst>
            <a:ahLst/>
            <a:cxnLst>
              <a:cxn ang="0">
                <a:pos x="connsiteX0" y="connsiteY0"/>
              </a:cxn>
              <a:cxn ang="0">
                <a:pos x="connsiteX1" y="connsiteY1"/>
              </a:cxn>
              <a:cxn ang="0">
                <a:pos x="connsiteX2" y="connsiteY2"/>
              </a:cxn>
              <a:cxn ang="0">
                <a:pos x="connsiteX3" y="connsiteY3"/>
              </a:cxn>
            </a:cxnLst>
            <a:rect l="l" t="t" r="r" b="b"/>
            <a:pathLst>
              <a:path w="2842592" h="188844">
                <a:moveTo>
                  <a:pt x="0" y="0"/>
                </a:moveTo>
                <a:lnTo>
                  <a:pt x="1311966" y="0"/>
                </a:lnTo>
                <a:lnTo>
                  <a:pt x="1311966" y="188844"/>
                </a:lnTo>
                <a:lnTo>
                  <a:pt x="2842592" y="188844"/>
                </a:lnTo>
              </a:path>
            </a:pathLst>
          </a:custGeom>
          <a:noFill/>
          <a:ln w="25400" cap="rnd" cmpd="sng" algn="ctr">
            <a:gradFill flip="none" rotWithShape="1">
              <a:gsLst>
                <a:gs pos="28000">
                  <a:srgbClr val="0078D4">
                    <a:lumMod val="5000"/>
                    <a:lumOff val="95000"/>
                  </a:srgbClr>
                </a:gs>
                <a:gs pos="29000">
                  <a:srgbClr val="0078D4"/>
                </a:gs>
              </a:gsLst>
              <a:lin ang="0" scaled="1"/>
              <a:tileRect/>
            </a:gradFill>
            <a:prstDash val="sysDash"/>
            <a:headEnd type="none" w="lg" len="med"/>
            <a:tailEnd type="arrow" w="lg" len="med"/>
          </a:ln>
          <a:effectLst/>
        </p:spPr>
        <p:txBody>
          <a:bodyPr rtlCol="0" anchor="ctr"/>
          <a:lstStyle/>
          <a:p>
            <a:pPr algn="ctr" defTabSz="914087">
              <a:defRPr/>
            </a:pPr>
            <a:endParaRPr lang="en-US" sz="1730" kern="0">
              <a:solidFill>
                <a:srgbClr val="505050"/>
              </a:solidFill>
              <a:latin typeface="Segoe UI Semilight"/>
            </a:endParaRPr>
          </a:p>
        </p:txBody>
      </p:sp>
      <p:grpSp>
        <p:nvGrpSpPr>
          <p:cNvPr id="139" name="Group 138">
            <a:extLst>
              <a:ext uri="{FF2B5EF4-FFF2-40B4-BE49-F238E27FC236}">
                <a16:creationId xmlns:a16="http://schemas.microsoft.com/office/drawing/2014/main" id="{1F92E61A-CD9C-4EEE-A050-53BC46D94F76}"/>
              </a:ext>
              <a:ext uri="{C183D7F6-B498-43B3-948B-1728B52AA6E4}">
                <adec:decorative xmlns:adec="http://schemas.microsoft.com/office/drawing/2017/decorative" val="1"/>
              </a:ext>
            </a:extLst>
          </p:cNvPr>
          <p:cNvGrpSpPr/>
          <p:nvPr/>
        </p:nvGrpSpPr>
        <p:grpSpPr>
          <a:xfrm>
            <a:off x="6522773" y="2170969"/>
            <a:ext cx="353764" cy="353764"/>
            <a:chOff x="6233626" y="2239520"/>
            <a:chExt cx="548036" cy="548036"/>
          </a:xfrm>
        </p:grpSpPr>
        <p:sp>
          <p:nvSpPr>
            <p:cNvPr id="140" name="Oval 139">
              <a:extLst>
                <a:ext uri="{FF2B5EF4-FFF2-40B4-BE49-F238E27FC236}">
                  <a16:creationId xmlns:a16="http://schemas.microsoft.com/office/drawing/2014/main" id="{D2501DC8-49D2-4B9B-AB50-DDAB6CE74F84}"/>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1" name="Group 140">
              <a:extLst>
                <a:ext uri="{FF2B5EF4-FFF2-40B4-BE49-F238E27FC236}">
                  <a16:creationId xmlns:a16="http://schemas.microsoft.com/office/drawing/2014/main" id="{4E270E8D-0480-43A6-86A6-2B281ED4CC55}"/>
                </a:ext>
              </a:extLst>
            </p:cNvPr>
            <p:cNvGrpSpPr/>
            <p:nvPr/>
          </p:nvGrpSpPr>
          <p:grpSpPr>
            <a:xfrm>
              <a:off x="6322461" y="2334278"/>
              <a:ext cx="360610" cy="358519"/>
              <a:chOff x="6900710" y="2092425"/>
              <a:chExt cx="360610" cy="358519"/>
            </a:xfrm>
          </p:grpSpPr>
          <p:sp>
            <p:nvSpPr>
              <p:cNvPr id="142" name="Oval 141">
                <a:extLst>
                  <a:ext uri="{FF2B5EF4-FFF2-40B4-BE49-F238E27FC236}">
                    <a16:creationId xmlns:a16="http://schemas.microsoft.com/office/drawing/2014/main" id="{7674338D-67D2-47C5-BA60-D5779403AA74}"/>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3" name="check 3">
                <a:extLst>
                  <a:ext uri="{FF2B5EF4-FFF2-40B4-BE49-F238E27FC236}">
                    <a16:creationId xmlns:a16="http://schemas.microsoft.com/office/drawing/2014/main" id="{448E634B-3A43-4D5D-A698-3D10116919C9}"/>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44" name="Group 143">
            <a:extLst>
              <a:ext uri="{FF2B5EF4-FFF2-40B4-BE49-F238E27FC236}">
                <a16:creationId xmlns:a16="http://schemas.microsoft.com/office/drawing/2014/main" id="{8F63EEC1-F1E8-4C6B-A891-A2F0E961F0FA}"/>
              </a:ext>
              <a:ext uri="{C183D7F6-B498-43B3-948B-1728B52AA6E4}">
                <adec:decorative xmlns:adec="http://schemas.microsoft.com/office/drawing/2017/decorative" val="1"/>
              </a:ext>
            </a:extLst>
          </p:cNvPr>
          <p:cNvGrpSpPr/>
          <p:nvPr/>
        </p:nvGrpSpPr>
        <p:grpSpPr>
          <a:xfrm>
            <a:off x="6522773" y="3538960"/>
            <a:ext cx="353764" cy="353764"/>
            <a:chOff x="6233626" y="2239520"/>
            <a:chExt cx="548036" cy="548036"/>
          </a:xfrm>
        </p:grpSpPr>
        <p:sp>
          <p:nvSpPr>
            <p:cNvPr id="145" name="Oval 144">
              <a:extLst>
                <a:ext uri="{FF2B5EF4-FFF2-40B4-BE49-F238E27FC236}">
                  <a16:creationId xmlns:a16="http://schemas.microsoft.com/office/drawing/2014/main" id="{AE07C6C1-1612-4E28-8B14-E788488010EC}"/>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46" name="Group 145">
              <a:extLst>
                <a:ext uri="{FF2B5EF4-FFF2-40B4-BE49-F238E27FC236}">
                  <a16:creationId xmlns:a16="http://schemas.microsoft.com/office/drawing/2014/main" id="{D05E3A04-F257-4E22-9754-4ED5C55BD97D}"/>
                </a:ext>
              </a:extLst>
            </p:cNvPr>
            <p:cNvGrpSpPr/>
            <p:nvPr/>
          </p:nvGrpSpPr>
          <p:grpSpPr>
            <a:xfrm>
              <a:off x="6322461" y="2334278"/>
              <a:ext cx="360610" cy="358519"/>
              <a:chOff x="6900710" y="2092425"/>
              <a:chExt cx="360610" cy="358519"/>
            </a:xfrm>
          </p:grpSpPr>
          <p:sp>
            <p:nvSpPr>
              <p:cNvPr id="147" name="Oval 146">
                <a:extLst>
                  <a:ext uri="{FF2B5EF4-FFF2-40B4-BE49-F238E27FC236}">
                    <a16:creationId xmlns:a16="http://schemas.microsoft.com/office/drawing/2014/main" id="{92EAF5F1-8F60-46BF-81D1-9AF0851DFBDB}"/>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48" name="check 3">
                <a:extLst>
                  <a:ext uri="{FF2B5EF4-FFF2-40B4-BE49-F238E27FC236}">
                    <a16:creationId xmlns:a16="http://schemas.microsoft.com/office/drawing/2014/main" id="{B6418BD8-CDCF-4BEB-A5F8-D3C4D5463B94}"/>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sp>
        <p:nvSpPr>
          <p:cNvPr id="149" name="TextBox 148">
            <a:extLst>
              <a:ext uri="{FF2B5EF4-FFF2-40B4-BE49-F238E27FC236}">
                <a16:creationId xmlns:a16="http://schemas.microsoft.com/office/drawing/2014/main" id="{3B81EE2D-AB9A-47B7-92E1-52C2BC142841}"/>
              </a:ext>
            </a:extLst>
          </p:cNvPr>
          <p:cNvSpPr txBox="1"/>
          <p:nvPr/>
        </p:nvSpPr>
        <p:spPr>
          <a:xfrm>
            <a:off x="-1528991" y="1598219"/>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Management Groups</a:t>
            </a:r>
          </a:p>
        </p:txBody>
      </p:sp>
      <p:sp>
        <p:nvSpPr>
          <p:cNvPr id="150" name="TextBox 149">
            <a:extLst>
              <a:ext uri="{FF2B5EF4-FFF2-40B4-BE49-F238E27FC236}">
                <a16:creationId xmlns:a16="http://schemas.microsoft.com/office/drawing/2014/main" id="{C9EF638A-B01A-46E7-BD68-FEBF95217983}"/>
              </a:ext>
            </a:extLst>
          </p:cNvPr>
          <p:cNvSpPr txBox="1"/>
          <p:nvPr/>
        </p:nvSpPr>
        <p:spPr>
          <a:xfrm>
            <a:off x="-1528991" y="2755471"/>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Cost Management</a:t>
            </a:r>
          </a:p>
        </p:txBody>
      </p:sp>
      <p:sp>
        <p:nvSpPr>
          <p:cNvPr id="151" name="TextBox 150">
            <a:extLst>
              <a:ext uri="{FF2B5EF4-FFF2-40B4-BE49-F238E27FC236}">
                <a16:creationId xmlns:a16="http://schemas.microsoft.com/office/drawing/2014/main" id="{9D3D3B04-32F7-4005-A137-4E4BA78FFE69}"/>
              </a:ext>
            </a:extLst>
          </p:cNvPr>
          <p:cNvSpPr txBox="1"/>
          <p:nvPr/>
        </p:nvSpPr>
        <p:spPr>
          <a:xfrm>
            <a:off x="-1528991" y="4028798"/>
            <a:ext cx="1139308" cy="361637"/>
          </a:xfrm>
          <a:prstGeom prst="rect">
            <a:avLst/>
          </a:prstGeom>
          <a:noFill/>
        </p:spPr>
        <p:txBody>
          <a:bodyPr wrap="square" lIns="0" tIns="0" rIns="0" bIns="0" rtlCol="0">
            <a:spAutoFit/>
          </a:bodyPr>
          <a:lstStyle/>
          <a:p>
            <a:pPr algn="ctr" defTabSz="896022">
              <a:defRPr/>
            </a:pPr>
            <a:r>
              <a:rPr lang="en-US" sz="1175" kern="0">
                <a:solidFill>
                  <a:srgbClr val="3C3C41"/>
                </a:solidFill>
                <a:latin typeface="Segoe UI Semibold"/>
              </a:rPr>
              <a:t>Resource </a:t>
            </a:r>
          </a:p>
          <a:p>
            <a:pPr algn="ctr" defTabSz="896022">
              <a:defRPr/>
            </a:pPr>
            <a:r>
              <a:rPr lang="en-US" sz="1175" kern="0">
                <a:solidFill>
                  <a:srgbClr val="3C3C41"/>
                </a:solidFill>
                <a:latin typeface="Segoe UI Semibold"/>
              </a:rPr>
              <a:t>Graph</a:t>
            </a:r>
          </a:p>
        </p:txBody>
      </p:sp>
      <p:grpSp>
        <p:nvGrpSpPr>
          <p:cNvPr id="152" name="Group 151">
            <a:extLst>
              <a:ext uri="{FF2B5EF4-FFF2-40B4-BE49-F238E27FC236}">
                <a16:creationId xmlns:a16="http://schemas.microsoft.com/office/drawing/2014/main" id="{85A6811C-54FA-487E-BF76-8A90B582A924}"/>
              </a:ext>
              <a:ext uri="{C183D7F6-B498-43B3-948B-1728B52AA6E4}">
                <adec:decorative xmlns:adec="http://schemas.microsoft.com/office/drawing/2017/decorative" val="1"/>
              </a:ext>
            </a:extLst>
          </p:cNvPr>
          <p:cNvGrpSpPr/>
          <p:nvPr/>
        </p:nvGrpSpPr>
        <p:grpSpPr>
          <a:xfrm>
            <a:off x="7605550" y="3412139"/>
            <a:ext cx="2118557" cy="772877"/>
            <a:chOff x="7605764" y="3365948"/>
            <a:chExt cx="2118858" cy="772987"/>
          </a:xfrm>
        </p:grpSpPr>
        <p:sp>
          <p:nvSpPr>
            <p:cNvPr id="153" name="Rectangle 152">
              <a:extLst>
                <a:ext uri="{FF2B5EF4-FFF2-40B4-BE49-F238E27FC236}">
                  <a16:creationId xmlns:a16="http://schemas.microsoft.com/office/drawing/2014/main" id="{5AE73481-55A2-46F4-B5B4-E64D354215D2}"/>
                </a:ext>
              </a:extLst>
            </p:cNvPr>
            <p:cNvSpPr/>
            <p:nvPr/>
          </p:nvSpPr>
          <p:spPr>
            <a:xfrm>
              <a:off x="8456146" y="3518038"/>
              <a:ext cx="1268476" cy="523294"/>
            </a:xfrm>
            <a:prstGeom prst="rect">
              <a:avLst/>
            </a:prstGeom>
          </p:spPr>
          <p:txBody>
            <a:bodyPr wrap="none">
              <a:spAutoFit/>
            </a:bodyPr>
            <a:lstStyle/>
            <a:p>
              <a:pPr defTabSz="914225">
                <a:defRPr/>
              </a:pPr>
              <a:r>
                <a:rPr lang="en-US" sz="1400" kern="0">
                  <a:solidFill>
                    <a:srgbClr val="3C3C41"/>
                  </a:solidFill>
                  <a:latin typeface="Segoe UI Semibold"/>
                </a:rPr>
                <a:t>Cost </a:t>
              </a:r>
            </a:p>
            <a:p>
              <a:pPr defTabSz="914225">
                <a:defRPr/>
              </a:pPr>
              <a:r>
                <a:rPr lang="en-US" sz="1400" kern="0">
                  <a:solidFill>
                    <a:srgbClr val="3C3C41"/>
                  </a:solidFill>
                  <a:latin typeface="Segoe UI Semibold"/>
                </a:rPr>
                <a:t>Management</a:t>
              </a:r>
            </a:p>
          </p:txBody>
        </p:sp>
        <p:sp>
          <p:nvSpPr>
            <p:cNvPr id="154" name="Oval 153">
              <a:extLst>
                <a:ext uri="{FF2B5EF4-FFF2-40B4-BE49-F238E27FC236}">
                  <a16:creationId xmlns:a16="http://schemas.microsoft.com/office/drawing/2014/main" id="{D4F480DD-9184-45CA-86BF-55D3F6F82EF7}"/>
                </a:ext>
              </a:extLst>
            </p:cNvPr>
            <p:cNvSpPr/>
            <p:nvPr/>
          </p:nvSpPr>
          <p:spPr bwMode="auto">
            <a:xfrm>
              <a:off x="7605764" y="3365948"/>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pic>
          <p:nvPicPr>
            <p:cNvPr id="155" name="Picture 154">
              <a:extLst>
                <a:ext uri="{FF2B5EF4-FFF2-40B4-BE49-F238E27FC236}">
                  <a16:creationId xmlns:a16="http://schemas.microsoft.com/office/drawing/2014/main" id="{036AB50B-8170-40B9-A086-267C540D3B88}"/>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95888" y="3537587"/>
              <a:ext cx="395380" cy="395380"/>
            </a:xfrm>
            <a:prstGeom prst="rect">
              <a:avLst/>
            </a:prstGeom>
          </p:spPr>
        </p:pic>
      </p:grpSp>
      <p:grpSp>
        <p:nvGrpSpPr>
          <p:cNvPr id="156" name="Group 155">
            <a:extLst>
              <a:ext uri="{FF2B5EF4-FFF2-40B4-BE49-F238E27FC236}">
                <a16:creationId xmlns:a16="http://schemas.microsoft.com/office/drawing/2014/main" id="{218F16A4-1A13-4B86-B34D-3303233216EE}"/>
              </a:ext>
              <a:ext uri="{C183D7F6-B498-43B3-948B-1728B52AA6E4}">
                <adec:decorative xmlns:adec="http://schemas.microsoft.com/office/drawing/2017/decorative" val="1"/>
              </a:ext>
            </a:extLst>
          </p:cNvPr>
          <p:cNvGrpSpPr/>
          <p:nvPr/>
        </p:nvGrpSpPr>
        <p:grpSpPr>
          <a:xfrm>
            <a:off x="7605548" y="2025544"/>
            <a:ext cx="2168251" cy="772877"/>
            <a:chOff x="7605764" y="2025344"/>
            <a:chExt cx="2168559" cy="772987"/>
          </a:xfrm>
        </p:grpSpPr>
        <p:sp>
          <p:nvSpPr>
            <p:cNvPr id="157" name="Rectangle 156">
              <a:extLst>
                <a:ext uri="{FF2B5EF4-FFF2-40B4-BE49-F238E27FC236}">
                  <a16:creationId xmlns:a16="http://schemas.microsoft.com/office/drawing/2014/main" id="{5420C127-06C8-4EEC-8C77-F4BBA076FD3C}"/>
                </a:ext>
              </a:extLst>
            </p:cNvPr>
            <p:cNvSpPr/>
            <p:nvPr/>
          </p:nvSpPr>
          <p:spPr>
            <a:xfrm>
              <a:off x="8456146" y="2115805"/>
              <a:ext cx="1318177" cy="523294"/>
            </a:xfrm>
            <a:prstGeom prst="rect">
              <a:avLst/>
            </a:prstGeom>
          </p:spPr>
          <p:txBody>
            <a:bodyPr wrap="none">
              <a:spAutoFit/>
            </a:bodyPr>
            <a:lstStyle/>
            <a:p>
              <a:pPr defTabSz="914225">
                <a:defRPr/>
              </a:pPr>
              <a:r>
                <a:rPr lang="en-US" sz="1400" kern="0">
                  <a:solidFill>
                    <a:srgbClr val="3C3C41"/>
                  </a:solidFill>
                  <a:latin typeface="Segoe UI Semibold"/>
                </a:rPr>
                <a:t>Management </a:t>
              </a:r>
            </a:p>
            <a:p>
              <a:pPr defTabSz="914225">
                <a:defRPr/>
              </a:pPr>
              <a:r>
                <a:rPr lang="en-US" sz="1400" kern="0">
                  <a:solidFill>
                    <a:srgbClr val="3C3C41"/>
                  </a:solidFill>
                  <a:latin typeface="Segoe UI Semibold"/>
                </a:rPr>
                <a:t>Groups</a:t>
              </a:r>
            </a:p>
          </p:txBody>
        </p:sp>
        <p:sp>
          <p:nvSpPr>
            <p:cNvPr id="158" name="Oval 157">
              <a:extLst>
                <a:ext uri="{FF2B5EF4-FFF2-40B4-BE49-F238E27FC236}">
                  <a16:creationId xmlns:a16="http://schemas.microsoft.com/office/drawing/2014/main" id="{AA358739-B578-4B4F-9E63-90CACB58E918}"/>
                </a:ext>
              </a:extLst>
            </p:cNvPr>
            <p:cNvSpPr/>
            <p:nvPr/>
          </p:nvSpPr>
          <p:spPr bwMode="auto">
            <a:xfrm>
              <a:off x="7605764" y="2025344"/>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pic>
          <p:nvPicPr>
            <p:cNvPr id="159" name="Picture 158">
              <a:extLst>
                <a:ext uri="{FF2B5EF4-FFF2-40B4-BE49-F238E27FC236}">
                  <a16:creationId xmlns:a16="http://schemas.microsoft.com/office/drawing/2014/main" id="{500B42B8-14C6-404C-938B-40DA0F42FF3D}"/>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94567" y="2214147"/>
              <a:ext cx="395380" cy="395380"/>
            </a:xfrm>
            <a:prstGeom prst="rect">
              <a:avLst/>
            </a:prstGeom>
          </p:spPr>
        </p:pic>
      </p:grpSp>
      <p:sp>
        <p:nvSpPr>
          <p:cNvPr id="160" name="3">
            <a:extLst>
              <a:ext uri="{FF2B5EF4-FFF2-40B4-BE49-F238E27FC236}">
                <a16:creationId xmlns:a16="http://schemas.microsoft.com/office/drawing/2014/main" id="{BDF516F5-A305-4E70-85D8-CE85BD9F683D}"/>
              </a:ext>
              <a:ext uri="{C183D7F6-B498-43B3-948B-1728B52AA6E4}">
                <adec:decorative xmlns:adec="http://schemas.microsoft.com/office/drawing/2017/decorative" val="1"/>
              </a:ext>
            </a:extLst>
          </p:cNvPr>
          <p:cNvSpPr/>
          <p:nvPr/>
        </p:nvSpPr>
        <p:spPr bwMode="auto">
          <a:xfrm flipV="1">
            <a:off x="4604843" y="4276580"/>
            <a:ext cx="2857117" cy="1858253"/>
          </a:xfrm>
          <a:custGeom>
            <a:avLst/>
            <a:gdLst>
              <a:gd name="connsiteX0" fmla="*/ 3836504 w 3836504"/>
              <a:gd name="connsiteY0" fmla="*/ 0 h 1182756"/>
              <a:gd name="connsiteX1" fmla="*/ 0 w 3836504"/>
              <a:gd name="connsiteY1" fmla="*/ 0 h 1182756"/>
              <a:gd name="connsiteX2" fmla="*/ 0 w 3836504"/>
              <a:gd name="connsiteY2" fmla="*/ 1182756 h 1182756"/>
            </a:gdLst>
            <a:ahLst/>
            <a:cxnLst>
              <a:cxn ang="0">
                <a:pos x="connsiteX0" y="connsiteY0"/>
              </a:cxn>
              <a:cxn ang="0">
                <a:pos x="connsiteX1" y="connsiteY1"/>
              </a:cxn>
              <a:cxn ang="0">
                <a:pos x="connsiteX2" y="connsiteY2"/>
              </a:cxn>
            </a:cxnLst>
            <a:rect l="l" t="t" r="r" b="b"/>
            <a:pathLst>
              <a:path w="3836504" h="1182756">
                <a:moveTo>
                  <a:pt x="3836504" y="0"/>
                </a:moveTo>
                <a:lnTo>
                  <a:pt x="0" y="0"/>
                </a:lnTo>
                <a:lnTo>
                  <a:pt x="0" y="1182756"/>
                </a:lnTo>
              </a:path>
            </a:pathLst>
          </a:custGeom>
          <a:noFill/>
          <a:ln w="25400" cap="rnd" cmpd="sng" algn="ctr">
            <a:gradFill flip="none" rotWithShape="1">
              <a:gsLst>
                <a:gs pos="12000">
                  <a:srgbClr val="0078D4">
                    <a:lumMod val="5000"/>
                    <a:lumOff val="95000"/>
                  </a:srgbClr>
                </a:gs>
                <a:gs pos="13000">
                  <a:srgbClr val="0078D4"/>
                </a:gs>
              </a:gsLst>
              <a:lin ang="16200000" scaled="1"/>
              <a:tileRect/>
            </a:gradFill>
            <a:prstDash val="sysDash"/>
            <a:headEnd type="arrow" w="lg" len="med"/>
            <a:tailEnd type="none" w="lg" len="med"/>
          </a:ln>
          <a:effectLst/>
        </p:spPr>
        <p:txBody>
          <a:bodyPr rtlCol="0" anchor="ctr"/>
          <a:lstStyle/>
          <a:p>
            <a:pPr algn="ctr" defTabSz="914087">
              <a:defRPr/>
            </a:pPr>
            <a:endParaRPr lang="en-US" sz="1730" kern="0">
              <a:solidFill>
                <a:srgbClr val="505050"/>
              </a:solidFill>
              <a:latin typeface="Segoe UI Semilight"/>
            </a:endParaRPr>
          </a:p>
        </p:txBody>
      </p:sp>
      <p:grpSp>
        <p:nvGrpSpPr>
          <p:cNvPr id="161" name="Group 160">
            <a:extLst>
              <a:ext uri="{FF2B5EF4-FFF2-40B4-BE49-F238E27FC236}">
                <a16:creationId xmlns:a16="http://schemas.microsoft.com/office/drawing/2014/main" id="{7AB774A6-8C3D-4D99-878A-FF9E34BEE396}"/>
              </a:ext>
              <a:ext uri="{C183D7F6-B498-43B3-948B-1728B52AA6E4}">
                <adec:decorative xmlns:adec="http://schemas.microsoft.com/office/drawing/2017/decorative" val="1"/>
              </a:ext>
            </a:extLst>
          </p:cNvPr>
          <p:cNvGrpSpPr/>
          <p:nvPr/>
        </p:nvGrpSpPr>
        <p:grpSpPr>
          <a:xfrm>
            <a:off x="6528356" y="4878731"/>
            <a:ext cx="353764" cy="353764"/>
            <a:chOff x="6233626" y="2239520"/>
            <a:chExt cx="548036" cy="548036"/>
          </a:xfrm>
        </p:grpSpPr>
        <p:sp>
          <p:nvSpPr>
            <p:cNvPr id="162" name="Oval 161">
              <a:extLst>
                <a:ext uri="{FF2B5EF4-FFF2-40B4-BE49-F238E27FC236}">
                  <a16:creationId xmlns:a16="http://schemas.microsoft.com/office/drawing/2014/main" id="{D003AEB8-EDFD-4C6B-BB2D-CD70A28B0D16}"/>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63" name="Group 162">
              <a:extLst>
                <a:ext uri="{FF2B5EF4-FFF2-40B4-BE49-F238E27FC236}">
                  <a16:creationId xmlns:a16="http://schemas.microsoft.com/office/drawing/2014/main" id="{9B078594-3D3D-4687-931B-3D8918336B73}"/>
                </a:ext>
              </a:extLst>
            </p:cNvPr>
            <p:cNvGrpSpPr/>
            <p:nvPr/>
          </p:nvGrpSpPr>
          <p:grpSpPr>
            <a:xfrm>
              <a:off x="6322461" y="2334278"/>
              <a:ext cx="360610" cy="358519"/>
              <a:chOff x="6900710" y="2092425"/>
              <a:chExt cx="360610" cy="358519"/>
            </a:xfrm>
          </p:grpSpPr>
          <p:sp>
            <p:nvSpPr>
              <p:cNvPr id="164" name="Oval 163">
                <a:extLst>
                  <a:ext uri="{FF2B5EF4-FFF2-40B4-BE49-F238E27FC236}">
                    <a16:creationId xmlns:a16="http://schemas.microsoft.com/office/drawing/2014/main" id="{9310CB9F-3645-471F-A29B-DADEA4CC2F84}"/>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65" name="check 3">
                <a:extLst>
                  <a:ext uri="{FF2B5EF4-FFF2-40B4-BE49-F238E27FC236}">
                    <a16:creationId xmlns:a16="http://schemas.microsoft.com/office/drawing/2014/main" id="{C77ACF05-6AB0-43BB-8C06-4D077F1D8C87}"/>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66" name="Group 165">
            <a:extLst>
              <a:ext uri="{FF2B5EF4-FFF2-40B4-BE49-F238E27FC236}">
                <a16:creationId xmlns:a16="http://schemas.microsoft.com/office/drawing/2014/main" id="{7BE7DC69-AD41-4B4A-987E-F230BAC678E1}"/>
              </a:ext>
              <a:ext uri="{C183D7F6-B498-43B3-948B-1728B52AA6E4}">
                <adec:decorative xmlns:adec="http://schemas.microsoft.com/office/drawing/2017/decorative" val="1"/>
              </a:ext>
            </a:extLst>
          </p:cNvPr>
          <p:cNvGrpSpPr/>
          <p:nvPr/>
        </p:nvGrpSpPr>
        <p:grpSpPr>
          <a:xfrm>
            <a:off x="7605548" y="5559465"/>
            <a:ext cx="3627573" cy="853810"/>
            <a:chOff x="7587370" y="4735437"/>
            <a:chExt cx="3628087" cy="853931"/>
          </a:xfrm>
        </p:grpSpPr>
        <p:sp>
          <p:nvSpPr>
            <p:cNvPr id="167" name="Oval 166">
              <a:extLst>
                <a:ext uri="{FF2B5EF4-FFF2-40B4-BE49-F238E27FC236}">
                  <a16:creationId xmlns:a16="http://schemas.microsoft.com/office/drawing/2014/main" id="{68CDD538-C03E-4E69-950F-0502752C1289}"/>
                </a:ext>
              </a:extLst>
            </p:cNvPr>
            <p:cNvSpPr/>
            <p:nvPr/>
          </p:nvSpPr>
          <p:spPr bwMode="auto">
            <a:xfrm>
              <a:off x="7587370" y="4735437"/>
              <a:ext cx="772987" cy="772987"/>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grpSp>
          <p:nvGrpSpPr>
            <p:cNvPr id="168" name="Group 167">
              <a:extLst>
                <a:ext uri="{FF2B5EF4-FFF2-40B4-BE49-F238E27FC236}">
                  <a16:creationId xmlns:a16="http://schemas.microsoft.com/office/drawing/2014/main" id="{302C418B-8573-4EB0-AD33-57CA8B9A60EF}"/>
                </a:ext>
              </a:extLst>
            </p:cNvPr>
            <p:cNvGrpSpPr/>
            <p:nvPr/>
          </p:nvGrpSpPr>
          <p:grpSpPr>
            <a:xfrm>
              <a:off x="8224120" y="5163675"/>
              <a:ext cx="1109273" cy="425693"/>
              <a:chOff x="8942834" y="4423950"/>
              <a:chExt cx="1176070" cy="451328"/>
            </a:xfrm>
          </p:grpSpPr>
          <p:sp>
            <p:nvSpPr>
              <p:cNvPr id="179" name="Oval 178">
                <a:extLst>
                  <a:ext uri="{FF2B5EF4-FFF2-40B4-BE49-F238E27FC236}">
                    <a16:creationId xmlns:a16="http://schemas.microsoft.com/office/drawing/2014/main" id="{45CF1351-F3AA-4E87-8F91-C63EE7B627D5}"/>
                  </a:ext>
                </a:extLst>
              </p:cNvPr>
              <p:cNvSpPr/>
              <p:nvPr/>
            </p:nvSpPr>
            <p:spPr bwMode="auto">
              <a:xfrm>
                <a:off x="8942834" y="4423950"/>
                <a:ext cx="451328"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pic>
            <p:nvPicPr>
              <p:cNvPr id="180" name="Graphic 179">
                <a:extLst>
                  <a:ext uri="{FF2B5EF4-FFF2-40B4-BE49-F238E27FC236}">
                    <a16:creationId xmlns:a16="http://schemas.microsoft.com/office/drawing/2014/main" id="{38DE1DEC-C9F3-442C-A4E3-11CA4FF49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52808" y="4534272"/>
                <a:ext cx="231381" cy="231216"/>
              </a:xfrm>
              <a:prstGeom prst="rect">
                <a:avLst/>
              </a:prstGeom>
            </p:spPr>
          </p:pic>
          <p:sp>
            <p:nvSpPr>
              <p:cNvPr id="181" name="Rectangle 180">
                <a:extLst>
                  <a:ext uri="{FF2B5EF4-FFF2-40B4-BE49-F238E27FC236}">
                    <a16:creationId xmlns:a16="http://schemas.microsoft.com/office/drawing/2014/main" id="{758C217D-5597-4DB2-B128-16B2FB149E52}"/>
                  </a:ext>
                </a:extLst>
              </p:cNvPr>
              <p:cNvSpPr/>
              <p:nvPr/>
            </p:nvSpPr>
            <p:spPr>
              <a:xfrm>
                <a:off x="9338480" y="4516275"/>
                <a:ext cx="780424" cy="247657"/>
              </a:xfrm>
              <a:prstGeom prst="rect">
                <a:avLst/>
              </a:prstGeom>
            </p:spPr>
            <p:txBody>
              <a:bodyPr wrap="none">
                <a:spAutoFit/>
              </a:bodyPr>
              <a:lstStyle/>
              <a:p>
                <a:pPr defTabSz="896022">
                  <a:defRPr/>
                </a:pPr>
                <a:r>
                  <a:rPr lang="en-US" sz="900" kern="0">
                    <a:solidFill>
                      <a:srgbClr val="3C3C41"/>
                    </a:solidFill>
                    <a:latin typeface="Segoe UI Semibold"/>
                  </a:rPr>
                  <a:t>Templates</a:t>
                </a:r>
              </a:p>
            </p:txBody>
          </p:sp>
        </p:grpSp>
        <p:grpSp>
          <p:nvGrpSpPr>
            <p:cNvPr id="169" name="Group 168">
              <a:extLst>
                <a:ext uri="{FF2B5EF4-FFF2-40B4-BE49-F238E27FC236}">
                  <a16:creationId xmlns:a16="http://schemas.microsoft.com/office/drawing/2014/main" id="{3C1C6944-EACA-4B1A-A372-5F7B6B036B89}"/>
                </a:ext>
              </a:extLst>
            </p:cNvPr>
            <p:cNvGrpSpPr/>
            <p:nvPr/>
          </p:nvGrpSpPr>
          <p:grpSpPr>
            <a:xfrm>
              <a:off x="9326225" y="5163675"/>
              <a:ext cx="857618" cy="425693"/>
              <a:chOff x="8942834" y="4967533"/>
              <a:chExt cx="909261" cy="451328"/>
            </a:xfrm>
          </p:grpSpPr>
          <p:sp>
            <p:nvSpPr>
              <p:cNvPr id="176" name="Oval 175">
                <a:extLst>
                  <a:ext uri="{FF2B5EF4-FFF2-40B4-BE49-F238E27FC236}">
                    <a16:creationId xmlns:a16="http://schemas.microsoft.com/office/drawing/2014/main" id="{898F5920-7BE0-4E2D-9D0F-56B39A96B13D}"/>
                  </a:ext>
                </a:extLst>
              </p:cNvPr>
              <p:cNvSpPr/>
              <p:nvPr/>
            </p:nvSpPr>
            <p:spPr bwMode="auto">
              <a:xfrm>
                <a:off x="8942834" y="4967533"/>
                <a:ext cx="451328"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sp>
            <p:nvSpPr>
              <p:cNvPr id="177" name="Rectangle 176">
                <a:extLst>
                  <a:ext uri="{FF2B5EF4-FFF2-40B4-BE49-F238E27FC236}">
                    <a16:creationId xmlns:a16="http://schemas.microsoft.com/office/drawing/2014/main" id="{47779BDC-C241-4BA6-80DD-48F2E78FA36F}"/>
                  </a:ext>
                </a:extLst>
              </p:cNvPr>
              <p:cNvSpPr/>
              <p:nvPr/>
            </p:nvSpPr>
            <p:spPr>
              <a:xfrm>
                <a:off x="9341895" y="5070087"/>
                <a:ext cx="510200" cy="247657"/>
              </a:xfrm>
              <a:prstGeom prst="rect">
                <a:avLst/>
              </a:prstGeom>
            </p:spPr>
            <p:txBody>
              <a:bodyPr wrap="none">
                <a:spAutoFit/>
              </a:bodyPr>
              <a:lstStyle/>
              <a:p>
                <a:pPr defTabSz="896022">
                  <a:defRPr/>
                </a:pPr>
                <a:r>
                  <a:rPr lang="en-US" sz="900" kern="0" err="1">
                    <a:solidFill>
                      <a:srgbClr val="3C3C41"/>
                    </a:solidFill>
                    <a:latin typeface="Segoe UI Semibold"/>
                  </a:rPr>
                  <a:t>RBAC</a:t>
                </a:r>
                <a:endParaRPr lang="en-US" sz="900" kern="0">
                  <a:solidFill>
                    <a:srgbClr val="3C3C41"/>
                  </a:solidFill>
                  <a:latin typeface="Segoe UI Semibold"/>
                </a:endParaRPr>
              </a:p>
            </p:txBody>
          </p:sp>
          <p:pic>
            <p:nvPicPr>
              <p:cNvPr id="178" name="Picture 177">
                <a:extLst>
                  <a:ext uri="{FF2B5EF4-FFF2-40B4-BE49-F238E27FC236}">
                    <a16:creationId xmlns:a16="http://schemas.microsoft.com/office/drawing/2014/main" id="{7888A6CB-9B42-4140-B857-1EE8CFBE1CD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030837" y="5058185"/>
                <a:ext cx="275322" cy="270025"/>
              </a:xfrm>
              <a:prstGeom prst="rect">
                <a:avLst/>
              </a:prstGeom>
            </p:spPr>
          </p:pic>
        </p:grpSp>
        <p:pic>
          <p:nvPicPr>
            <p:cNvPr id="170" name="Picture 169">
              <a:extLst>
                <a:ext uri="{FF2B5EF4-FFF2-40B4-BE49-F238E27FC236}">
                  <a16:creationId xmlns:a16="http://schemas.microsoft.com/office/drawing/2014/main" id="{63FDE4D2-8264-4935-A00E-2FB820C4A7A9}"/>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755377" y="4877520"/>
              <a:ext cx="473759" cy="473759"/>
            </a:xfrm>
            <a:prstGeom prst="rect">
              <a:avLst/>
            </a:prstGeom>
          </p:spPr>
        </p:pic>
        <p:sp>
          <p:nvSpPr>
            <p:cNvPr id="171" name="Rectangle 170">
              <a:extLst>
                <a:ext uri="{FF2B5EF4-FFF2-40B4-BE49-F238E27FC236}">
                  <a16:creationId xmlns:a16="http://schemas.microsoft.com/office/drawing/2014/main" id="{BD47F039-D45E-431B-9756-ACC7C0BAC816}"/>
                </a:ext>
              </a:extLst>
            </p:cNvPr>
            <p:cNvSpPr/>
            <p:nvPr/>
          </p:nvSpPr>
          <p:spPr>
            <a:xfrm>
              <a:off x="8436967" y="4830396"/>
              <a:ext cx="1005545" cy="307821"/>
            </a:xfrm>
            <a:prstGeom prst="rect">
              <a:avLst/>
            </a:prstGeom>
          </p:spPr>
          <p:txBody>
            <a:bodyPr wrap="none">
              <a:spAutoFit/>
            </a:bodyPr>
            <a:lstStyle/>
            <a:p>
              <a:pPr defTabSz="896022">
                <a:defRPr/>
              </a:pPr>
              <a:r>
                <a:rPr lang="en-US" sz="1400" kern="0">
                  <a:solidFill>
                    <a:srgbClr val="3C3C41"/>
                  </a:solidFill>
                  <a:latin typeface="Segoe UI Semibold"/>
                </a:rPr>
                <a:t>Blueprints</a:t>
              </a:r>
            </a:p>
          </p:txBody>
        </p:sp>
        <p:grpSp>
          <p:nvGrpSpPr>
            <p:cNvPr id="172" name="Group 171">
              <a:extLst>
                <a:ext uri="{FF2B5EF4-FFF2-40B4-BE49-F238E27FC236}">
                  <a16:creationId xmlns:a16="http://schemas.microsoft.com/office/drawing/2014/main" id="{62743522-DF6B-4A63-BCBF-A0B8584D0D15}"/>
                </a:ext>
              </a:extLst>
            </p:cNvPr>
            <p:cNvGrpSpPr/>
            <p:nvPr/>
          </p:nvGrpSpPr>
          <p:grpSpPr>
            <a:xfrm>
              <a:off x="10253647" y="5163675"/>
              <a:ext cx="961810" cy="425693"/>
              <a:chOff x="9007698" y="5470653"/>
              <a:chExt cx="1019727" cy="451328"/>
            </a:xfrm>
          </p:grpSpPr>
          <p:sp>
            <p:nvSpPr>
              <p:cNvPr id="173" name="Oval 172">
                <a:extLst>
                  <a:ext uri="{FF2B5EF4-FFF2-40B4-BE49-F238E27FC236}">
                    <a16:creationId xmlns:a16="http://schemas.microsoft.com/office/drawing/2014/main" id="{A153E3F1-5769-4187-8095-D3C788C27D3D}"/>
                  </a:ext>
                </a:extLst>
              </p:cNvPr>
              <p:cNvSpPr/>
              <p:nvPr/>
            </p:nvSpPr>
            <p:spPr bwMode="auto">
              <a:xfrm>
                <a:off x="9007698" y="5470653"/>
                <a:ext cx="451327" cy="451328"/>
              </a:xfrm>
              <a:prstGeom prst="ellipse">
                <a:avLst/>
              </a:prstGeom>
              <a:solidFill>
                <a:srgbClr val="FFFFFF"/>
              </a:solidFill>
              <a:ln w="10795" cap="flat" cmpd="sng" algn="ctr">
                <a:noFill/>
                <a:prstDash val="solid"/>
              </a:ln>
              <a:effectLst>
                <a:outerShdw blurRad="190500" dist="38100" dir="2700000" algn="tl" rotWithShape="0">
                  <a:prstClr val="black">
                    <a:alpha val="25000"/>
                  </a:prstClr>
                </a:outerShdw>
              </a:effectLst>
            </p:spPr>
            <p:txBody>
              <a:bodyPr vert="horz" wrap="square" lIns="0" tIns="47558" rIns="0" bIns="47558" numCol="1" rtlCol="0" anchor="ctr" anchorCtr="0" compatLnSpc="1">
                <a:prstTxWarp prst="textNoShape">
                  <a:avLst/>
                </a:prstTxWarp>
              </a:bodyPr>
              <a:lstStyle/>
              <a:p>
                <a:pPr algn="ctr" defTabSz="950845" fontAlgn="base">
                  <a:spcBef>
                    <a:spcPct val="0"/>
                  </a:spcBef>
                  <a:spcAft>
                    <a:spcPct val="0"/>
                  </a:spcAft>
                  <a:defRPr/>
                </a:pPr>
                <a:endParaRPr lang="en-US" sz="900" kern="0">
                  <a:gradFill>
                    <a:gsLst>
                      <a:gs pos="0">
                        <a:srgbClr val="FFFFFF"/>
                      </a:gs>
                      <a:gs pos="100000">
                        <a:srgbClr val="FFFFFF"/>
                      </a:gs>
                    </a:gsLst>
                    <a:lin ang="5400000" scaled="0"/>
                  </a:gradFill>
                  <a:latin typeface="Segoe UI Semilight"/>
                </a:endParaRPr>
              </a:p>
            </p:txBody>
          </p:sp>
          <p:sp>
            <p:nvSpPr>
              <p:cNvPr id="174" name="Rectangle 173">
                <a:extLst>
                  <a:ext uri="{FF2B5EF4-FFF2-40B4-BE49-F238E27FC236}">
                    <a16:creationId xmlns:a16="http://schemas.microsoft.com/office/drawing/2014/main" id="{251F456F-2374-480A-8A5B-2C5C7951572B}"/>
                  </a:ext>
                </a:extLst>
              </p:cNvPr>
              <p:cNvSpPr/>
              <p:nvPr/>
            </p:nvSpPr>
            <p:spPr>
              <a:xfrm>
                <a:off x="9406756" y="5573207"/>
                <a:ext cx="620669" cy="247657"/>
              </a:xfrm>
              <a:prstGeom prst="rect">
                <a:avLst/>
              </a:prstGeom>
            </p:spPr>
            <p:txBody>
              <a:bodyPr wrap="none">
                <a:spAutoFit/>
              </a:bodyPr>
              <a:lstStyle/>
              <a:p>
                <a:pPr defTabSz="896022">
                  <a:defRPr/>
                </a:pPr>
                <a:r>
                  <a:rPr lang="en-US" sz="900" kern="0">
                    <a:solidFill>
                      <a:srgbClr val="3C3C41"/>
                    </a:solidFill>
                    <a:latin typeface="Segoe UI Semibold"/>
                  </a:rPr>
                  <a:t>Policies</a:t>
                </a:r>
              </a:p>
            </p:txBody>
          </p:sp>
          <p:pic>
            <p:nvPicPr>
              <p:cNvPr id="175" name="Graphic 174">
                <a:extLst>
                  <a:ext uri="{FF2B5EF4-FFF2-40B4-BE49-F238E27FC236}">
                    <a16:creationId xmlns:a16="http://schemas.microsoft.com/office/drawing/2014/main" id="{4A25A706-F801-4F17-9819-059E7F7DF25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95682" y="5560720"/>
                <a:ext cx="275321" cy="271194"/>
              </a:xfrm>
              <a:prstGeom prst="rect">
                <a:avLst/>
              </a:prstGeom>
            </p:spPr>
          </p:pic>
        </p:grpSp>
      </p:grpSp>
      <p:grpSp>
        <p:nvGrpSpPr>
          <p:cNvPr id="182" name="Group 181">
            <a:extLst>
              <a:ext uri="{FF2B5EF4-FFF2-40B4-BE49-F238E27FC236}">
                <a16:creationId xmlns:a16="http://schemas.microsoft.com/office/drawing/2014/main" id="{A2364B5E-A58E-413F-AAF9-593BB963D041}"/>
              </a:ext>
              <a:ext uri="{C183D7F6-B498-43B3-948B-1728B52AA6E4}">
                <adec:decorative xmlns:adec="http://schemas.microsoft.com/office/drawing/2017/decorative" val="1"/>
              </a:ext>
            </a:extLst>
          </p:cNvPr>
          <p:cNvGrpSpPr/>
          <p:nvPr/>
        </p:nvGrpSpPr>
        <p:grpSpPr>
          <a:xfrm>
            <a:off x="6528356" y="5978618"/>
            <a:ext cx="353764" cy="353764"/>
            <a:chOff x="6233626" y="2239520"/>
            <a:chExt cx="548036" cy="548036"/>
          </a:xfrm>
        </p:grpSpPr>
        <p:sp>
          <p:nvSpPr>
            <p:cNvPr id="183" name="Oval 182">
              <a:extLst>
                <a:ext uri="{FF2B5EF4-FFF2-40B4-BE49-F238E27FC236}">
                  <a16:creationId xmlns:a16="http://schemas.microsoft.com/office/drawing/2014/main" id="{AF88D510-3D42-4D54-AE17-194B4C5AAA5D}"/>
                </a:ext>
              </a:extLst>
            </p:cNvPr>
            <p:cNvSpPr/>
            <p:nvPr/>
          </p:nvSpPr>
          <p:spPr bwMode="auto">
            <a:xfrm>
              <a:off x="6233626" y="2239520"/>
              <a:ext cx="548036" cy="548036"/>
            </a:xfrm>
            <a:prstGeom prst="ellipse">
              <a:avLst/>
            </a:prstGeom>
            <a:solidFill>
              <a:srgbClr val="0078D4"/>
            </a:solidFill>
            <a:ln w="76200" cap="flat" cmpd="sng" algn="ctr">
              <a:noFill/>
              <a:prstDash val="solid"/>
              <a:headEnd type="none" w="med" len="med"/>
              <a:tailEnd type="none" w="med" len="med"/>
            </a:ln>
            <a:effectLst/>
          </p:spPr>
          <p:txBody>
            <a:bodyPr rot="0" spcFirstLastPara="0" vertOverflow="overflow" horzOverflow="overflow" vert="horz" wrap="square" lIns="179235" tIns="143388" rIns="179235" bIns="143388" numCol="1" spcCol="0" rtlCol="0" fromWordArt="0" anchor="t" anchorCtr="0" forceAA="0" compatLnSpc="1">
              <a:prstTxWarp prst="textNoShape">
                <a:avLst/>
              </a:prstTxWarp>
              <a:noAutofit/>
            </a:bodyPr>
            <a:lstStyle/>
            <a:p>
              <a:pPr algn="ctr" defTabSz="913822" fontAlgn="base">
                <a:lnSpc>
                  <a:spcPct val="90000"/>
                </a:lnSpc>
                <a:spcBef>
                  <a:spcPct val="0"/>
                </a:spcBef>
                <a:spcAft>
                  <a:spcPct val="0"/>
                </a:spcAft>
                <a:defRPr/>
              </a:pPr>
              <a:endParaRPr lang="en-US" sz="2353" kern="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4" name="Group 183">
              <a:extLst>
                <a:ext uri="{FF2B5EF4-FFF2-40B4-BE49-F238E27FC236}">
                  <a16:creationId xmlns:a16="http://schemas.microsoft.com/office/drawing/2014/main" id="{65CAA228-4AFF-4009-80F1-2EE9F792DC90}"/>
                </a:ext>
              </a:extLst>
            </p:cNvPr>
            <p:cNvGrpSpPr/>
            <p:nvPr/>
          </p:nvGrpSpPr>
          <p:grpSpPr>
            <a:xfrm>
              <a:off x="6322461" y="2334278"/>
              <a:ext cx="360610" cy="358519"/>
              <a:chOff x="6900710" y="2092425"/>
              <a:chExt cx="360610" cy="358519"/>
            </a:xfrm>
          </p:grpSpPr>
          <p:sp>
            <p:nvSpPr>
              <p:cNvPr id="185" name="Oval 184">
                <a:extLst>
                  <a:ext uri="{FF2B5EF4-FFF2-40B4-BE49-F238E27FC236}">
                    <a16:creationId xmlns:a16="http://schemas.microsoft.com/office/drawing/2014/main" id="{982BE550-FBFC-4AD3-8644-9C598A0E773B}"/>
                  </a:ext>
                </a:extLst>
              </p:cNvPr>
              <p:cNvSpPr/>
              <p:nvPr/>
            </p:nvSpPr>
            <p:spPr bwMode="auto">
              <a:xfrm>
                <a:off x="6915176" y="2105845"/>
                <a:ext cx="331678" cy="331678"/>
              </a:xfrm>
              <a:prstGeom prst="ellipse">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defRPr/>
                </a:pPr>
                <a:endParaRPr lang="en-US" sz="20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86" name="check 3">
                <a:extLst>
                  <a:ext uri="{FF2B5EF4-FFF2-40B4-BE49-F238E27FC236}">
                    <a16:creationId xmlns:a16="http://schemas.microsoft.com/office/drawing/2014/main" id="{1A98026C-F06B-4F92-B00A-63E426CB608C}"/>
                  </a:ext>
                </a:extLst>
              </p:cNvPr>
              <p:cNvSpPr>
                <a:spLocks noChangeAspect="1" noEditPoints="1"/>
              </p:cNvSpPr>
              <p:nvPr/>
            </p:nvSpPr>
            <p:spPr bwMode="auto">
              <a:xfrm>
                <a:off x="6900710" y="2092425"/>
                <a:ext cx="360610" cy="358519"/>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solidFill>
                <a:srgbClr val="FFFFFF"/>
              </a:solidFill>
              <a:ln w="22225" cap="sq">
                <a:solidFill>
                  <a:srgbClr val="0078D4"/>
                </a:solidFill>
                <a:prstDash val="solid"/>
                <a:miter lim="800000"/>
                <a:headEnd/>
                <a:tailEnd/>
              </a:ln>
            </p:spPr>
            <p:txBody>
              <a:bodyPr vert="horz" wrap="square" lIns="89616" tIns="44808" rIns="89616" bIns="44808" numCol="1" anchor="t" anchorCtr="0" compatLnSpc="1">
                <a:prstTxWarp prst="textNoShape">
                  <a:avLst/>
                </a:prstTxWarp>
              </a:bodyPr>
              <a:lstStyle/>
              <a:p>
                <a:pPr defTabSz="914087">
                  <a:defRPr/>
                </a:pPr>
                <a:endParaRPr lang="en-US" sz="883" kern="0">
                  <a:gradFill>
                    <a:gsLst>
                      <a:gs pos="0">
                        <a:srgbClr val="505050"/>
                      </a:gs>
                      <a:gs pos="100000">
                        <a:srgbClr val="505050"/>
                      </a:gs>
                    </a:gsLst>
                  </a:gradFill>
                  <a:latin typeface="Segoe UI Semilight"/>
                </a:endParaRPr>
              </a:p>
            </p:txBody>
          </p:sp>
        </p:grpSp>
      </p:grpSp>
      <p:grpSp>
        <p:nvGrpSpPr>
          <p:cNvPr id="187" name="Group 186">
            <a:extLst>
              <a:ext uri="{FF2B5EF4-FFF2-40B4-BE49-F238E27FC236}">
                <a16:creationId xmlns:a16="http://schemas.microsoft.com/office/drawing/2014/main" id="{BAF21CAF-197A-4E85-BF56-C36E156D9C07}"/>
              </a:ext>
              <a:ext uri="{C183D7F6-B498-43B3-948B-1728B52AA6E4}">
                <adec:decorative xmlns:adec="http://schemas.microsoft.com/office/drawing/2017/decorative" val="1"/>
              </a:ext>
            </a:extLst>
          </p:cNvPr>
          <p:cNvGrpSpPr/>
          <p:nvPr/>
        </p:nvGrpSpPr>
        <p:grpSpPr>
          <a:xfrm>
            <a:off x="7614948" y="4560737"/>
            <a:ext cx="1526953" cy="772877"/>
            <a:chOff x="7605764" y="4496770"/>
            <a:chExt cx="1527170" cy="772987"/>
          </a:xfrm>
        </p:grpSpPr>
        <p:sp>
          <p:nvSpPr>
            <p:cNvPr id="188" name="Rectangle 187">
              <a:extLst>
                <a:ext uri="{FF2B5EF4-FFF2-40B4-BE49-F238E27FC236}">
                  <a16:creationId xmlns:a16="http://schemas.microsoft.com/office/drawing/2014/main" id="{5FEAB33F-B8C5-4B12-BA4A-EE384B5933AD}"/>
                </a:ext>
              </a:extLst>
            </p:cNvPr>
            <p:cNvSpPr/>
            <p:nvPr/>
          </p:nvSpPr>
          <p:spPr>
            <a:xfrm>
              <a:off x="8456146" y="4729375"/>
              <a:ext cx="676788" cy="312073"/>
            </a:xfrm>
            <a:prstGeom prst="rect">
              <a:avLst/>
            </a:prstGeom>
          </p:spPr>
          <p:txBody>
            <a:bodyPr wrap="none">
              <a:spAutoFit/>
            </a:bodyPr>
            <a:lstStyle/>
            <a:p>
              <a:pPr defTabSz="896022">
                <a:defRPr/>
              </a:pPr>
              <a:r>
                <a:rPr lang="en-US" sz="1400" kern="0">
                  <a:solidFill>
                    <a:srgbClr val="3C3C41"/>
                  </a:solidFill>
                  <a:latin typeface="Segoe UI Semibold"/>
                </a:rPr>
                <a:t>Policy</a:t>
              </a:r>
            </a:p>
          </p:txBody>
        </p:sp>
        <p:sp>
          <p:nvSpPr>
            <p:cNvPr id="189" name="Oval 188">
              <a:extLst>
                <a:ext uri="{FF2B5EF4-FFF2-40B4-BE49-F238E27FC236}">
                  <a16:creationId xmlns:a16="http://schemas.microsoft.com/office/drawing/2014/main" id="{00E6F3A6-8B2D-43C5-A940-351A25CE70B2}"/>
                </a:ext>
              </a:extLst>
            </p:cNvPr>
            <p:cNvSpPr/>
            <p:nvPr/>
          </p:nvSpPr>
          <p:spPr bwMode="auto">
            <a:xfrm>
              <a:off x="7605764" y="4496770"/>
              <a:ext cx="772987" cy="772987"/>
            </a:xfrm>
            <a:prstGeom prst="ellipse">
              <a:avLst/>
            </a:prstGeom>
            <a:solidFill>
              <a:srgbClr val="FFFFFF"/>
            </a:solidFill>
            <a:ln w="10795" cap="flat" cmpd="sng" algn="ctr">
              <a:noFill/>
              <a:prstDash val="solid"/>
            </a:ln>
            <a:effectLst>
              <a:outerShdw blurRad="190500" dist="38100" dir="4500000" algn="tl" rotWithShape="0">
                <a:prstClr val="black">
                  <a:alpha val="25000"/>
                </a:prstClr>
              </a:outerShdw>
            </a:effectLst>
          </p:spPr>
          <p:txBody>
            <a:bodyPr vert="horz" wrap="square" lIns="0" tIns="47545" rIns="0" bIns="47545" numCol="1" rtlCol="0" anchor="ctr" anchorCtr="0" compatLnSpc="1">
              <a:prstTxWarp prst="textNoShape">
                <a:avLst/>
              </a:prstTxWarp>
            </a:bodyPr>
            <a:lstStyle/>
            <a:p>
              <a:pPr algn="ctr" defTabSz="950480" fontAlgn="base">
                <a:spcBef>
                  <a:spcPct val="0"/>
                </a:spcBef>
                <a:spcAft>
                  <a:spcPct val="0"/>
                </a:spcAft>
                <a:defRPr/>
              </a:pPr>
              <a:endParaRPr lang="en-US" sz="2040" kern="0">
                <a:gradFill>
                  <a:gsLst>
                    <a:gs pos="0">
                      <a:srgbClr val="FFFFFF"/>
                    </a:gs>
                    <a:gs pos="100000">
                      <a:srgbClr val="FFFFFF"/>
                    </a:gs>
                  </a:gsLst>
                  <a:lin ang="5400000" scaled="0"/>
                </a:gradFill>
                <a:latin typeface="Segoe UI Semilight"/>
              </a:endParaRPr>
            </a:p>
          </p:txBody>
        </p:sp>
        <p:grpSp>
          <p:nvGrpSpPr>
            <p:cNvPr id="190" name="Group 189">
              <a:extLst>
                <a:ext uri="{FF2B5EF4-FFF2-40B4-BE49-F238E27FC236}">
                  <a16:creationId xmlns:a16="http://schemas.microsoft.com/office/drawing/2014/main" id="{4A948AAD-9061-4144-9AAC-4F55323EFFFA}"/>
                </a:ext>
              </a:extLst>
            </p:cNvPr>
            <p:cNvGrpSpPr/>
            <p:nvPr/>
          </p:nvGrpSpPr>
          <p:grpSpPr>
            <a:xfrm>
              <a:off x="7837864" y="4678084"/>
              <a:ext cx="308786" cy="410359"/>
              <a:chOff x="7853406" y="4679300"/>
              <a:chExt cx="308786" cy="410359"/>
            </a:xfrm>
          </p:grpSpPr>
          <p:grpSp>
            <p:nvGrpSpPr>
              <p:cNvPr id="191" name="Group 190">
                <a:extLst>
                  <a:ext uri="{FF2B5EF4-FFF2-40B4-BE49-F238E27FC236}">
                    <a16:creationId xmlns:a16="http://schemas.microsoft.com/office/drawing/2014/main" id="{E13E4F40-D279-4676-8EFB-054776DEEAEB}"/>
                  </a:ext>
                </a:extLst>
              </p:cNvPr>
              <p:cNvGrpSpPr/>
              <p:nvPr/>
            </p:nvGrpSpPr>
            <p:grpSpPr>
              <a:xfrm>
                <a:off x="7853406" y="4679300"/>
                <a:ext cx="308786" cy="410359"/>
                <a:chOff x="3189664" y="4713628"/>
                <a:chExt cx="403440" cy="536148"/>
              </a:xfrm>
            </p:grpSpPr>
            <p:sp>
              <p:nvSpPr>
                <p:cNvPr id="193" name="Freeform 1176">
                  <a:extLst>
                    <a:ext uri="{FF2B5EF4-FFF2-40B4-BE49-F238E27FC236}">
                      <a16:creationId xmlns:a16="http://schemas.microsoft.com/office/drawing/2014/main" id="{3FCD4F4A-BDF2-45B0-AD22-7CA143FC434B}"/>
                    </a:ext>
                  </a:extLst>
                </p:cNvPr>
                <p:cNvSpPr>
                  <a:spLocks/>
                </p:cNvSpPr>
                <p:nvPr/>
              </p:nvSpPr>
              <p:spPr bwMode="auto">
                <a:xfrm>
                  <a:off x="3189664" y="4713628"/>
                  <a:ext cx="403437" cy="536148"/>
                </a:xfrm>
                <a:custGeom>
                  <a:avLst/>
                  <a:gdLst>
                    <a:gd name="T0" fmla="*/ 0 w 76"/>
                    <a:gd name="T1" fmla="*/ 0 h 101"/>
                    <a:gd name="T2" fmla="*/ 0 w 76"/>
                    <a:gd name="T3" fmla="*/ 101 h 101"/>
                    <a:gd name="T4" fmla="*/ 76 w 76"/>
                    <a:gd name="T5" fmla="*/ 101 h 101"/>
                    <a:gd name="T6" fmla="*/ 76 w 76"/>
                    <a:gd name="T7" fmla="*/ 31 h 101"/>
                    <a:gd name="T8" fmla="*/ 45 w 76"/>
                    <a:gd name="T9" fmla="*/ 31 h 101"/>
                    <a:gd name="T10" fmla="*/ 45 w 76"/>
                    <a:gd name="T11" fmla="*/ 0 h 101"/>
                    <a:gd name="T12" fmla="*/ 0 w 76"/>
                    <a:gd name="T13" fmla="*/ 0 h 101"/>
                  </a:gdLst>
                  <a:ahLst/>
                  <a:cxnLst>
                    <a:cxn ang="0">
                      <a:pos x="T0" y="T1"/>
                    </a:cxn>
                    <a:cxn ang="0">
                      <a:pos x="T2" y="T3"/>
                    </a:cxn>
                    <a:cxn ang="0">
                      <a:pos x="T4" y="T5"/>
                    </a:cxn>
                    <a:cxn ang="0">
                      <a:pos x="T6" y="T7"/>
                    </a:cxn>
                    <a:cxn ang="0">
                      <a:pos x="T8" y="T9"/>
                    </a:cxn>
                    <a:cxn ang="0">
                      <a:pos x="T10" y="T11"/>
                    </a:cxn>
                    <a:cxn ang="0">
                      <a:pos x="T12" y="T13"/>
                    </a:cxn>
                  </a:cxnLst>
                  <a:rect l="0" t="0" r="r" b="b"/>
                  <a:pathLst>
                    <a:path w="76" h="101">
                      <a:moveTo>
                        <a:pt x="0" y="0"/>
                      </a:moveTo>
                      <a:lnTo>
                        <a:pt x="0" y="101"/>
                      </a:lnTo>
                      <a:lnTo>
                        <a:pt x="76" y="101"/>
                      </a:lnTo>
                      <a:lnTo>
                        <a:pt x="76" y="31"/>
                      </a:lnTo>
                      <a:lnTo>
                        <a:pt x="45" y="31"/>
                      </a:lnTo>
                      <a:lnTo>
                        <a:pt x="45"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4" name="Rectangle 1177">
                  <a:extLst>
                    <a:ext uri="{FF2B5EF4-FFF2-40B4-BE49-F238E27FC236}">
                      <a16:creationId xmlns:a16="http://schemas.microsoft.com/office/drawing/2014/main" id="{22F78F3D-A7F3-4EF9-955B-39CBFB762CEE}"/>
                    </a:ext>
                  </a:extLst>
                </p:cNvPr>
                <p:cNvSpPr>
                  <a:spLocks noChangeArrowheads="1"/>
                </p:cNvSpPr>
                <p:nvPr/>
              </p:nvSpPr>
              <p:spPr bwMode="auto">
                <a:xfrm>
                  <a:off x="3221514" y="5016207"/>
                  <a:ext cx="339736" cy="3185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5" name="Freeform 1178">
                  <a:extLst>
                    <a:ext uri="{FF2B5EF4-FFF2-40B4-BE49-F238E27FC236}">
                      <a16:creationId xmlns:a16="http://schemas.microsoft.com/office/drawing/2014/main" id="{927D9628-B93B-4922-9B64-E6CF0A897EB8}"/>
                    </a:ext>
                  </a:extLst>
                </p:cNvPr>
                <p:cNvSpPr>
                  <a:spLocks noEditPoints="1"/>
                </p:cNvSpPr>
                <p:nvPr/>
              </p:nvSpPr>
              <p:spPr bwMode="auto">
                <a:xfrm>
                  <a:off x="3221514" y="5085215"/>
                  <a:ext cx="339736" cy="100861"/>
                </a:xfrm>
                <a:custGeom>
                  <a:avLst/>
                  <a:gdLst>
                    <a:gd name="T0" fmla="*/ 80 w 80"/>
                    <a:gd name="T1" fmla="*/ 8 h 24"/>
                    <a:gd name="T2" fmla="*/ 23 w 80"/>
                    <a:gd name="T3" fmla="*/ 8 h 24"/>
                    <a:gd name="T4" fmla="*/ 12 w 80"/>
                    <a:gd name="T5" fmla="*/ 0 h 24"/>
                    <a:gd name="T6" fmla="*/ 0 w 80"/>
                    <a:gd name="T7" fmla="*/ 12 h 24"/>
                    <a:gd name="T8" fmla="*/ 12 w 80"/>
                    <a:gd name="T9" fmla="*/ 24 h 24"/>
                    <a:gd name="T10" fmla="*/ 23 w 80"/>
                    <a:gd name="T11" fmla="*/ 16 h 24"/>
                    <a:gd name="T12" fmla="*/ 80 w 80"/>
                    <a:gd name="T13" fmla="*/ 16 h 24"/>
                    <a:gd name="T14" fmla="*/ 80 w 80"/>
                    <a:gd name="T15" fmla="*/ 8 h 24"/>
                    <a:gd name="T16" fmla="*/ 12 w 80"/>
                    <a:gd name="T17" fmla="*/ 18 h 24"/>
                    <a:gd name="T18" fmla="*/ 6 w 80"/>
                    <a:gd name="T19" fmla="*/ 12 h 24"/>
                    <a:gd name="T20" fmla="*/ 12 w 80"/>
                    <a:gd name="T21" fmla="*/ 6 h 24"/>
                    <a:gd name="T22" fmla="*/ 18 w 80"/>
                    <a:gd name="T23" fmla="*/ 12 h 24"/>
                    <a:gd name="T24" fmla="*/ 12 w 80"/>
                    <a:gd name="T25"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24">
                      <a:moveTo>
                        <a:pt x="80" y="8"/>
                      </a:moveTo>
                      <a:cubicBezTo>
                        <a:pt x="23" y="8"/>
                        <a:pt x="23" y="8"/>
                        <a:pt x="23" y="8"/>
                      </a:cubicBezTo>
                      <a:cubicBezTo>
                        <a:pt x="22" y="3"/>
                        <a:pt x="17" y="0"/>
                        <a:pt x="12" y="0"/>
                      </a:cubicBezTo>
                      <a:cubicBezTo>
                        <a:pt x="5" y="0"/>
                        <a:pt x="0" y="5"/>
                        <a:pt x="0" y="12"/>
                      </a:cubicBezTo>
                      <a:cubicBezTo>
                        <a:pt x="0" y="19"/>
                        <a:pt x="5" y="24"/>
                        <a:pt x="12" y="24"/>
                      </a:cubicBezTo>
                      <a:cubicBezTo>
                        <a:pt x="17" y="24"/>
                        <a:pt x="22" y="21"/>
                        <a:pt x="23" y="16"/>
                      </a:cubicBezTo>
                      <a:cubicBezTo>
                        <a:pt x="80" y="16"/>
                        <a:pt x="80" y="16"/>
                        <a:pt x="80" y="16"/>
                      </a:cubicBezTo>
                      <a:lnTo>
                        <a:pt x="80" y="8"/>
                      </a:lnTo>
                      <a:close/>
                      <a:moveTo>
                        <a:pt x="12" y="18"/>
                      </a:moveTo>
                      <a:cubicBezTo>
                        <a:pt x="9" y="18"/>
                        <a:pt x="6" y="15"/>
                        <a:pt x="6" y="12"/>
                      </a:cubicBezTo>
                      <a:cubicBezTo>
                        <a:pt x="6" y="9"/>
                        <a:pt x="9" y="6"/>
                        <a:pt x="12" y="6"/>
                      </a:cubicBezTo>
                      <a:cubicBezTo>
                        <a:pt x="15" y="6"/>
                        <a:pt x="18" y="9"/>
                        <a:pt x="18" y="12"/>
                      </a:cubicBezTo>
                      <a:cubicBezTo>
                        <a:pt x="18" y="15"/>
                        <a:pt x="15" y="18"/>
                        <a:pt x="12" y="1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6" name="Rectangle 1179">
                  <a:extLst>
                    <a:ext uri="{FF2B5EF4-FFF2-40B4-BE49-F238E27FC236}">
                      <a16:creationId xmlns:a16="http://schemas.microsoft.com/office/drawing/2014/main" id="{104D4117-7C31-42BD-91A9-5D3C14F57B96}"/>
                    </a:ext>
                  </a:extLst>
                </p:cNvPr>
                <p:cNvSpPr>
                  <a:spLocks noChangeArrowheads="1"/>
                </p:cNvSpPr>
                <p:nvPr/>
              </p:nvSpPr>
              <p:spPr bwMode="auto">
                <a:xfrm>
                  <a:off x="3221514" y="4947197"/>
                  <a:ext cx="138018" cy="37160"/>
                </a:xfrm>
                <a:prstGeom prst="rect">
                  <a:avLst/>
                </a:prstGeom>
                <a:solidFill>
                  <a:srgbClr val="F3F3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7" name="Rectangle 1180">
                  <a:extLst>
                    <a:ext uri="{FF2B5EF4-FFF2-40B4-BE49-F238E27FC236}">
                      <a16:creationId xmlns:a16="http://schemas.microsoft.com/office/drawing/2014/main" id="{830F8FEE-4CD9-471B-8459-393F14BA4B3D}"/>
                    </a:ext>
                  </a:extLst>
                </p:cNvPr>
                <p:cNvSpPr>
                  <a:spLocks noChangeArrowheads="1"/>
                </p:cNvSpPr>
                <p:nvPr/>
              </p:nvSpPr>
              <p:spPr bwMode="auto">
                <a:xfrm>
                  <a:off x="3428543" y="4947197"/>
                  <a:ext cx="132711" cy="371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sp>
              <p:nvSpPr>
                <p:cNvPr id="198" name="Freeform 1181">
                  <a:extLst>
                    <a:ext uri="{FF2B5EF4-FFF2-40B4-BE49-F238E27FC236}">
                      <a16:creationId xmlns:a16="http://schemas.microsoft.com/office/drawing/2014/main" id="{E9372B5A-478F-452D-9857-1C0C21D0B6B4}"/>
                    </a:ext>
                  </a:extLst>
                </p:cNvPr>
                <p:cNvSpPr>
                  <a:spLocks/>
                </p:cNvSpPr>
                <p:nvPr/>
              </p:nvSpPr>
              <p:spPr bwMode="auto">
                <a:xfrm>
                  <a:off x="3460393" y="4713628"/>
                  <a:ext cx="132711" cy="132711"/>
                </a:xfrm>
                <a:custGeom>
                  <a:avLst/>
                  <a:gdLst>
                    <a:gd name="T0" fmla="*/ 0 w 25"/>
                    <a:gd name="T1" fmla="*/ 25 h 25"/>
                    <a:gd name="T2" fmla="*/ 25 w 25"/>
                    <a:gd name="T3" fmla="*/ 25 h 25"/>
                    <a:gd name="T4" fmla="*/ 0 w 25"/>
                    <a:gd name="T5" fmla="*/ 0 h 25"/>
                    <a:gd name="T6" fmla="*/ 0 w 25"/>
                    <a:gd name="T7" fmla="*/ 25 h 25"/>
                  </a:gdLst>
                  <a:ahLst/>
                  <a:cxnLst>
                    <a:cxn ang="0">
                      <a:pos x="T0" y="T1"/>
                    </a:cxn>
                    <a:cxn ang="0">
                      <a:pos x="T2" y="T3"/>
                    </a:cxn>
                    <a:cxn ang="0">
                      <a:pos x="T4" y="T5"/>
                    </a:cxn>
                    <a:cxn ang="0">
                      <a:pos x="T6" y="T7"/>
                    </a:cxn>
                  </a:cxnLst>
                  <a:rect l="0" t="0" r="r" b="b"/>
                  <a:pathLst>
                    <a:path w="25" h="25">
                      <a:moveTo>
                        <a:pt x="0" y="25"/>
                      </a:moveTo>
                      <a:lnTo>
                        <a:pt x="25" y="25"/>
                      </a:lnTo>
                      <a:lnTo>
                        <a:pt x="0" y="0"/>
                      </a:lnTo>
                      <a:lnTo>
                        <a:pt x="0" y="2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grpSp>
          <p:sp>
            <p:nvSpPr>
              <p:cNvPr id="192" name="Freeform 1042">
                <a:extLst>
                  <a:ext uri="{FF2B5EF4-FFF2-40B4-BE49-F238E27FC236}">
                    <a16:creationId xmlns:a16="http://schemas.microsoft.com/office/drawing/2014/main" id="{B54D65E9-A29D-432A-B1DF-6F5D426BABF6}"/>
                  </a:ext>
                </a:extLst>
              </p:cNvPr>
              <p:cNvSpPr>
                <a:spLocks/>
              </p:cNvSpPr>
              <p:nvPr/>
            </p:nvSpPr>
            <p:spPr bwMode="auto">
              <a:xfrm>
                <a:off x="7895321" y="4703313"/>
                <a:ext cx="101575" cy="87063"/>
              </a:xfrm>
              <a:custGeom>
                <a:avLst/>
                <a:gdLst>
                  <a:gd name="T0" fmla="*/ 21 w 21"/>
                  <a:gd name="T1" fmla="*/ 5 h 18"/>
                  <a:gd name="T2" fmla="*/ 16 w 21"/>
                  <a:gd name="T3" fmla="*/ 0 h 18"/>
                  <a:gd name="T4" fmla="*/ 8 w 21"/>
                  <a:gd name="T5" fmla="*/ 8 h 18"/>
                  <a:gd name="T6" fmla="*/ 5 w 21"/>
                  <a:gd name="T7" fmla="*/ 5 h 18"/>
                  <a:gd name="T8" fmla="*/ 0 w 21"/>
                  <a:gd name="T9" fmla="*/ 10 h 18"/>
                  <a:gd name="T10" fmla="*/ 8 w 21"/>
                  <a:gd name="T11" fmla="*/ 18 h 18"/>
                  <a:gd name="T12" fmla="*/ 8 w 21"/>
                  <a:gd name="T13" fmla="*/ 18 h 18"/>
                  <a:gd name="T14" fmla="*/ 8 w 21"/>
                  <a:gd name="T15" fmla="*/ 18 h 18"/>
                  <a:gd name="T16" fmla="*/ 21 w 21"/>
                  <a:gd name="T17"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8">
                    <a:moveTo>
                      <a:pt x="21" y="5"/>
                    </a:moveTo>
                    <a:lnTo>
                      <a:pt x="16" y="0"/>
                    </a:lnTo>
                    <a:lnTo>
                      <a:pt x="8" y="8"/>
                    </a:lnTo>
                    <a:lnTo>
                      <a:pt x="5" y="5"/>
                    </a:lnTo>
                    <a:lnTo>
                      <a:pt x="0" y="10"/>
                    </a:lnTo>
                    <a:lnTo>
                      <a:pt x="8" y="18"/>
                    </a:lnTo>
                    <a:lnTo>
                      <a:pt x="8" y="18"/>
                    </a:lnTo>
                    <a:lnTo>
                      <a:pt x="8" y="18"/>
                    </a:lnTo>
                    <a:lnTo>
                      <a:pt x="21" y="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47" tIns="46623" rIns="93247" bIns="46623" numCol="1" anchor="t" anchorCtr="0" compatLnSpc="1">
                <a:prstTxWarp prst="textNoShape">
                  <a:avLst/>
                </a:prstTxWarp>
              </a:bodyPr>
              <a:lstStyle/>
              <a:p>
                <a:pPr defTabSz="914225">
                  <a:defRPr/>
                </a:pPr>
                <a:endParaRPr lang="en-US" sz="1836" kern="0">
                  <a:solidFill>
                    <a:srgbClr val="1A1A1A"/>
                  </a:solidFill>
                  <a:latin typeface="Segoe UI"/>
                </a:endParaRPr>
              </a:p>
            </p:txBody>
          </p:sp>
        </p:grpSp>
      </p:grpSp>
      <p:sp>
        <p:nvSpPr>
          <p:cNvPr id="86" name="Title 1">
            <a:extLst>
              <a:ext uri="{FF2B5EF4-FFF2-40B4-BE49-F238E27FC236}">
                <a16:creationId xmlns:a16="http://schemas.microsoft.com/office/drawing/2014/main" id="{14C42852-DAF3-4432-8F9E-474C716A1E5F}"/>
              </a:ext>
            </a:extLst>
          </p:cNvPr>
          <p:cNvSpPr txBox="1">
            <a:spLocks/>
          </p:cNvSpPr>
          <p:nvPr/>
        </p:nvSpPr>
        <p:spPr>
          <a:xfrm>
            <a:off x="589044" y="1072908"/>
            <a:ext cx="11016957"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32563"/>
            <a:r>
              <a:rPr lang="en-US" sz="2000" spc="0">
                <a:solidFill>
                  <a:srgbClr val="0078D4"/>
                </a:solidFill>
                <a:cs typeface="Segoe UI"/>
              </a:rPr>
              <a:t>Cloud-native governance: Removing barriers to compliance and enabling velocity</a:t>
            </a:r>
          </a:p>
        </p:txBody>
      </p:sp>
      <p:grpSp>
        <p:nvGrpSpPr>
          <p:cNvPr id="87" name="Group 86">
            <a:extLst>
              <a:ext uri="{FF2B5EF4-FFF2-40B4-BE49-F238E27FC236}">
                <a16:creationId xmlns:a16="http://schemas.microsoft.com/office/drawing/2014/main" id="{A49C3011-79D9-4359-BC10-C165FB5934AD}"/>
              </a:ext>
              <a:ext uri="{C183D7F6-B498-43B3-948B-1728B52AA6E4}">
                <adec:decorative xmlns:adec="http://schemas.microsoft.com/office/drawing/2017/decorative" val="1"/>
              </a:ext>
            </a:extLst>
          </p:cNvPr>
          <p:cNvGrpSpPr/>
          <p:nvPr/>
        </p:nvGrpSpPr>
        <p:grpSpPr>
          <a:xfrm>
            <a:off x="1472495" y="2605540"/>
            <a:ext cx="380017" cy="501622"/>
            <a:chOff x="11487150" y="3745789"/>
            <a:chExt cx="198438" cy="261938"/>
          </a:xfrm>
          <a:solidFill>
            <a:schemeClr val="accent1"/>
          </a:solidFill>
        </p:grpSpPr>
        <p:sp>
          <p:nvSpPr>
            <p:cNvPr id="88" name="Freeform 62">
              <a:extLst>
                <a:ext uri="{FF2B5EF4-FFF2-40B4-BE49-F238E27FC236}">
                  <a16:creationId xmlns:a16="http://schemas.microsoft.com/office/drawing/2014/main" id="{7F437202-C764-4DA8-828B-869F59096E66}"/>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89" name="Freeform 63">
              <a:extLst>
                <a:ext uri="{FF2B5EF4-FFF2-40B4-BE49-F238E27FC236}">
                  <a16:creationId xmlns:a16="http://schemas.microsoft.com/office/drawing/2014/main" id="{FAED579D-0A9E-41F3-AB74-AEF3713F60E4}"/>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grpSp>
        <p:nvGrpSpPr>
          <p:cNvPr id="90" name="Group 89">
            <a:extLst>
              <a:ext uri="{FF2B5EF4-FFF2-40B4-BE49-F238E27FC236}">
                <a16:creationId xmlns:a16="http://schemas.microsoft.com/office/drawing/2014/main" id="{4AE7920B-7A47-49B9-83F2-962ECDD8FEF7}"/>
              </a:ext>
              <a:ext uri="{C183D7F6-B498-43B3-948B-1728B52AA6E4}">
                <adec:decorative xmlns:adec="http://schemas.microsoft.com/office/drawing/2017/decorative" val="1"/>
              </a:ext>
            </a:extLst>
          </p:cNvPr>
          <p:cNvGrpSpPr/>
          <p:nvPr/>
        </p:nvGrpSpPr>
        <p:grpSpPr>
          <a:xfrm>
            <a:off x="1472495" y="4132801"/>
            <a:ext cx="380017" cy="501622"/>
            <a:chOff x="11487150" y="3745789"/>
            <a:chExt cx="198438" cy="261938"/>
          </a:xfrm>
          <a:solidFill>
            <a:schemeClr val="accent1"/>
          </a:solidFill>
        </p:grpSpPr>
        <p:sp>
          <p:nvSpPr>
            <p:cNvPr id="91" name="Freeform 62">
              <a:extLst>
                <a:ext uri="{FF2B5EF4-FFF2-40B4-BE49-F238E27FC236}">
                  <a16:creationId xmlns:a16="http://schemas.microsoft.com/office/drawing/2014/main" id="{E6DD8A64-A51B-4F0A-B976-A0ECA613FEE1}"/>
                </a:ext>
              </a:extLst>
            </p:cNvPr>
            <p:cNvSpPr>
              <a:spLocks/>
            </p:cNvSpPr>
            <p:nvPr/>
          </p:nvSpPr>
          <p:spPr bwMode="auto">
            <a:xfrm>
              <a:off x="11520488" y="3745789"/>
              <a:ext cx="131763" cy="134938"/>
            </a:xfrm>
            <a:custGeom>
              <a:avLst/>
              <a:gdLst>
                <a:gd name="T0" fmla="*/ 8 w 215"/>
                <a:gd name="T1" fmla="*/ 66 h 217"/>
                <a:gd name="T2" fmla="*/ 8 w 215"/>
                <a:gd name="T3" fmla="*/ 66 h 217"/>
                <a:gd name="T4" fmla="*/ 0 w 215"/>
                <a:gd name="T5" fmla="*/ 108 h 217"/>
                <a:gd name="T6" fmla="*/ 0 w 215"/>
                <a:gd name="T7" fmla="*/ 108 h 217"/>
                <a:gd name="T8" fmla="*/ 0 w 215"/>
                <a:gd name="T9" fmla="*/ 109 h 217"/>
                <a:gd name="T10" fmla="*/ 8 w 215"/>
                <a:gd name="T11" fmla="*/ 151 h 217"/>
                <a:gd name="T12" fmla="*/ 31 w 215"/>
                <a:gd name="T13" fmla="*/ 185 h 217"/>
                <a:gd name="T14" fmla="*/ 66 w 215"/>
                <a:gd name="T15" fmla="*/ 208 h 217"/>
                <a:gd name="T16" fmla="*/ 107 w 215"/>
                <a:gd name="T17" fmla="*/ 217 h 217"/>
                <a:gd name="T18" fmla="*/ 149 w 215"/>
                <a:gd name="T19" fmla="*/ 208 h 217"/>
                <a:gd name="T20" fmla="*/ 183 w 215"/>
                <a:gd name="T21" fmla="*/ 185 h 217"/>
                <a:gd name="T22" fmla="*/ 207 w 215"/>
                <a:gd name="T23" fmla="*/ 151 h 217"/>
                <a:gd name="T24" fmla="*/ 215 w 215"/>
                <a:gd name="T25" fmla="*/ 109 h 217"/>
                <a:gd name="T26" fmla="*/ 215 w 215"/>
                <a:gd name="T27" fmla="*/ 108 h 217"/>
                <a:gd name="T28" fmla="*/ 215 w 215"/>
                <a:gd name="T29" fmla="*/ 108 h 217"/>
                <a:gd name="T30" fmla="*/ 207 w 215"/>
                <a:gd name="T31" fmla="*/ 66 h 217"/>
                <a:gd name="T32" fmla="*/ 183 w 215"/>
                <a:gd name="T33" fmla="*/ 32 h 217"/>
                <a:gd name="T34" fmla="*/ 149 w 215"/>
                <a:gd name="T35" fmla="*/ 9 h 217"/>
                <a:gd name="T36" fmla="*/ 107 w 215"/>
                <a:gd name="T37" fmla="*/ 0 h 217"/>
                <a:gd name="T38" fmla="*/ 65 w 215"/>
                <a:gd name="T39" fmla="*/ 9 h 217"/>
                <a:gd name="T40" fmla="*/ 31 w 215"/>
                <a:gd name="T41" fmla="*/ 32 h 217"/>
                <a:gd name="T42" fmla="*/ 8 w 215"/>
                <a:gd name="T43" fmla="*/ 6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5" h="217">
                  <a:moveTo>
                    <a:pt x="8" y="66"/>
                  </a:moveTo>
                  <a:lnTo>
                    <a:pt x="8" y="66"/>
                  </a:lnTo>
                  <a:cubicBezTo>
                    <a:pt x="2" y="79"/>
                    <a:pt x="0" y="93"/>
                    <a:pt x="0" y="108"/>
                  </a:cubicBezTo>
                  <a:cubicBezTo>
                    <a:pt x="0" y="108"/>
                    <a:pt x="0" y="108"/>
                    <a:pt x="0" y="108"/>
                  </a:cubicBezTo>
                  <a:cubicBezTo>
                    <a:pt x="0" y="109"/>
                    <a:pt x="0" y="109"/>
                    <a:pt x="0" y="109"/>
                  </a:cubicBezTo>
                  <a:cubicBezTo>
                    <a:pt x="0" y="123"/>
                    <a:pt x="2" y="137"/>
                    <a:pt x="8" y="151"/>
                  </a:cubicBezTo>
                  <a:cubicBezTo>
                    <a:pt x="14" y="164"/>
                    <a:pt x="22" y="175"/>
                    <a:pt x="31" y="185"/>
                  </a:cubicBezTo>
                  <a:cubicBezTo>
                    <a:pt x="41" y="195"/>
                    <a:pt x="52" y="202"/>
                    <a:pt x="66" y="208"/>
                  </a:cubicBezTo>
                  <a:cubicBezTo>
                    <a:pt x="79" y="214"/>
                    <a:pt x="93" y="217"/>
                    <a:pt x="107" y="217"/>
                  </a:cubicBezTo>
                  <a:cubicBezTo>
                    <a:pt x="122" y="217"/>
                    <a:pt x="136" y="214"/>
                    <a:pt x="149" y="208"/>
                  </a:cubicBezTo>
                  <a:cubicBezTo>
                    <a:pt x="162" y="202"/>
                    <a:pt x="174" y="195"/>
                    <a:pt x="183" y="185"/>
                  </a:cubicBezTo>
                  <a:cubicBezTo>
                    <a:pt x="193" y="175"/>
                    <a:pt x="201" y="164"/>
                    <a:pt x="207" y="151"/>
                  </a:cubicBezTo>
                  <a:cubicBezTo>
                    <a:pt x="212" y="137"/>
                    <a:pt x="215" y="123"/>
                    <a:pt x="215" y="109"/>
                  </a:cubicBezTo>
                  <a:cubicBezTo>
                    <a:pt x="215" y="109"/>
                    <a:pt x="215" y="109"/>
                    <a:pt x="215" y="108"/>
                  </a:cubicBezTo>
                  <a:cubicBezTo>
                    <a:pt x="215" y="108"/>
                    <a:pt x="215" y="108"/>
                    <a:pt x="215" y="108"/>
                  </a:cubicBezTo>
                  <a:cubicBezTo>
                    <a:pt x="215" y="93"/>
                    <a:pt x="212" y="79"/>
                    <a:pt x="207" y="66"/>
                  </a:cubicBezTo>
                  <a:cubicBezTo>
                    <a:pt x="201" y="53"/>
                    <a:pt x="193" y="42"/>
                    <a:pt x="183" y="32"/>
                  </a:cubicBezTo>
                  <a:cubicBezTo>
                    <a:pt x="174" y="22"/>
                    <a:pt x="162" y="14"/>
                    <a:pt x="149" y="9"/>
                  </a:cubicBezTo>
                  <a:cubicBezTo>
                    <a:pt x="136" y="3"/>
                    <a:pt x="122" y="0"/>
                    <a:pt x="107" y="0"/>
                  </a:cubicBezTo>
                  <a:cubicBezTo>
                    <a:pt x="92" y="0"/>
                    <a:pt x="78" y="3"/>
                    <a:pt x="65" y="9"/>
                  </a:cubicBezTo>
                  <a:cubicBezTo>
                    <a:pt x="52" y="14"/>
                    <a:pt x="41" y="22"/>
                    <a:pt x="31" y="32"/>
                  </a:cubicBezTo>
                  <a:cubicBezTo>
                    <a:pt x="22" y="42"/>
                    <a:pt x="14" y="53"/>
                    <a:pt x="8" y="66"/>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sp>
          <p:nvSpPr>
            <p:cNvPr id="92" name="Freeform 63">
              <a:extLst>
                <a:ext uri="{FF2B5EF4-FFF2-40B4-BE49-F238E27FC236}">
                  <a16:creationId xmlns:a16="http://schemas.microsoft.com/office/drawing/2014/main" id="{7C704FE9-6498-4B52-AD38-B49E9AB34749}"/>
                </a:ext>
              </a:extLst>
            </p:cNvPr>
            <p:cNvSpPr>
              <a:spLocks/>
            </p:cNvSpPr>
            <p:nvPr/>
          </p:nvSpPr>
          <p:spPr bwMode="auto">
            <a:xfrm>
              <a:off x="11487150" y="3914064"/>
              <a:ext cx="198438" cy="93663"/>
            </a:xfrm>
            <a:custGeom>
              <a:avLst/>
              <a:gdLst>
                <a:gd name="T0" fmla="*/ 311 w 323"/>
                <a:gd name="T1" fmla="*/ 97 h 152"/>
                <a:gd name="T2" fmla="*/ 311 w 323"/>
                <a:gd name="T3" fmla="*/ 97 h 152"/>
                <a:gd name="T4" fmla="*/ 277 w 323"/>
                <a:gd name="T5" fmla="*/ 46 h 152"/>
                <a:gd name="T6" fmla="*/ 225 w 323"/>
                <a:gd name="T7" fmla="*/ 12 h 152"/>
                <a:gd name="T8" fmla="*/ 161 w 323"/>
                <a:gd name="T9" fmla="*/ 0 h 152"/>
                <a:gd name="T10" fmla="*/ 98 w 323"/>
                <a:gd name="T11" fmla="*/ 12 h 152"/>
                <a:gd name="T12" fmla="*/ 47 w 323"/>
                <a:gd name="T13" fmla="*/ 47 h 152"/>
                <a:gd name="T14" fmla="*/ 12 w 323"/>
                <a:gd name="T15" fmla="*/ 98 h 152"/>
                <a:gd name="T16" fmla="*/ 0 w 323"/>
                <a:gd name="T17" fmla="*/ 152 h 152"/>
                <a:gd name="T18" fmla="*/ 323 w 323"/>
                <a:gd name="T19" fmla="*/ 152 h 152"/>
                <a:gd name="T20" fmla="*/ 311 w 323"/>
                <a:gd name="T21" fmla="*/ 9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52">
                  <a:moveTo>
                    <a:pt x="311" y="97"/>
                  </a:moveTo>
                  <a:lnTo>
                    <a:pt x="311" y="97"/>
                  </a:lnTo>
                  <a:cubicBezTo>
                    <a:pt x="302" y="78"/>
                    <a:pt x="291" y="61"/>
                    <a:pt x="277" y="46"/>
                  </a:cubicBezTo>
                  <a:cubicBezTo>
                    <a:pt x="262" y="32"/>
                    <a:pt x="245" y="20"/>
                    <a:pt x="225" y="12"/>
                  </a:cubicBezTo>
                  <a:cubicBezTo>
                    <a:pt x="206" y="4"/>
                    <a:pt x="184" y="0"/>
                    <a:pt x="161" y="0"/>
                  </a:cubicBezTo>
                  <a:cubicBezTo>
                    <a:pt x="139" y="0"/>
                    <a:pt x="117" y="4"/>
                    <a:pt x="98" y="12"/>
                  </a:cubicBezTo>
                  <a:cubicBezTo>
                    <a:pt x="78" y="21"/>
                    <a:pt x="61" y="32"/>
                    <a:pt x="47" y="47"/>
                  </a:cubicBezTo>
                  <a:cubicBezTo>
                    <a:pt x="32" y="61"/>
                    <a:pt x="21" y="78"/>
                    <a:pt x="12" y="98"/>
                  </a:cubicBezTo>
                  <a:cubicBezTo>
                    <a:pt x="5" y="115"/>
                    <a:pt x="1" y="133"/>
                    <a:pt x="0" y="152"/>
                  </a:cubicBezTo>
                  <a:lnTo>
                    <a:pt x="323" y="152"/>
                  </a:lnTo>
                  <a:cubicBezTo>
                    <a:pt x="322" y="133"/>
                    <a:pt x="318" y="115"/>
                    <a:pt x="311" y="97"/>
                  </a:cubicBezTo>
                  <a:close/>
                </a:path>
              </a:pathLst>
            </a:custGeom>
            <a:grpFill/>
            <a:ln w="0">
              <a:noFill/>
              <a:prstDash val="solid"/>
              <a:round/>
              <a:headEnd/>
              <a:tailEnd/>
            </a:ln>
          </p:spPr>
          <p:txBody>
            <a:bodyPr vert="horz" wrap="square" lIns="89642" tIns="44821" rIns="89642" bIns="44821"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806847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wipe(left)">
                                      <p:cBhvr>
                                        <p:cTn id="7" dur="500"/>
                                        <p:tgtEl>
                                          <p:spTgt spid="136"/>
                                        </p:tgtEl>
                                      </p:cBhvr>
                                    </p:animEffect>
                                  </p:childTnLst>
                                </p:cTn>
                              </p:par>
                              <p:par>
                                <p:cTn id="8" presetID="10" presetClass="entr" presetSubtype="0" fill="hold" nodeType="withEffect">
                                  <p:stCondLst>
                                    <p:cond delay="0"/>
                                  </p:stCondLst>
                                  <p:childTnLst>
                                    <p:set>
                                      <p:cBhvr>
                                        <p:cTn id="9" dur="1" fill="hold">
                                          <p:stCondLst>
                                            <p:cond delay="0"/>
                                          </p:stCondLst>
                                        </p:cTn>
                                        <p:tgtEl>
                                          <p:spTgt spid="139"/>
                                        </p:tgtEl>
                                        <p:attrNameLst>
                                          <p:attrName>style.visibility</p:attrName>
                                        </p:attrNameLst>
                                      </p:cBhvr>
                                      <p:to>
                                        <p:strVal val="visible"/>
                                      </p:to>
                                    </p:set>
                                    <p:animEffect transition="in" filter="fade">
                                      <p:cBhvr>
                                        <p:cTn id="10" dur="500"/>
                                        <p:tgtEl>
                                          <p:spTgt spid="13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56"/>
                                        </p:tgtEl>
                                        <p:attrNameLst>
                                          <p:attrName>style.visibility</p:attrName>
                                        </p:attrNameLst>
                                      </p:cBhvr>
                                      <p:to>
                                        <p:strVal val="visible"/>
                                      </p:to>
                                    </p:set>
                                    <p:animEffect transition="in" filter="fade">
                                      <p:cBhvr>
                                        <p:cTn id="14" dur="500"/>
                                        <p:tgtEl>
                                          <p:spTgt spid="156"/>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8"/>
                                        </p:tgtEl>
                                        <p:attrNameLst>
                                          <p:attrName>style.visibility</p:attrName>
                                        </p:attrNameLst>
                                      </p:cBhvr>
                                      <p:to>
                                        <p:strVal val="visible"/>
                                      </p:to>
                                    </p:set>
                                    <p:animEffect transition="in" filter="wipe(left)">
                                      <p:cBhvr>
                                        <p:cTn id="18" dur="500"/>
                                        <p:tgtEl>
                                          <p:spTgt spid="138"/>
                                        </p:tgtEl>
                                      </p:cBhvr>
                                    </p:animEffect>
                                  </p:childTnLst>
                                </p:cTn>
                              </p:par>
                              <p:par>
                                <p:cTn id="19" presetID="10" presetClass="entr" presetSubtype="0" fill="hold" nodeType="withEffect">
                                  <p:stCondLst>
                                    <p:cond delay="0"/>
                                  </p:stCondLst>
                                  <p:childTnLst>
                                    <p:set>
                                      <p:cBhvr>
                                        <p:cTn id="20" dur="1" fill="hold">
                                          <p:stCondLst>
                                            <p:cond delay="0"/>
                                          </p:stCondLst>
                                        </p:cTn>
                                        <p:tgtEl>
                                          <p:spTgt spid="144"/>
                                        </p:tgtEl>
                                        <p:attrNameLst>
                                          <p:attrName>style.visibility</p:attrName>
                                        </p:attrNameLst>
                                      </p:cBhvr>
                                      <p:to>
                                        <p:strVal val="visible"/>
                                      </p:to>
                                    </p:set>
                                    <p:animEffect transition="in" filter="fade">
                                      <p:cBhvr>
                                        <p:cTn id="21" dur="500"/>
                                        <p:tgtEl>
                                          <p:spTgt spid="144"/>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fade">
                                      <p:cBhvr>
                                        <p:cTn id="25" dur="500"/>
                                        <p:tgtEl>
                                          <p:spTgt spid="152"/>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137"/>
                                        </p:tgtEl>
                                        <p:attrNameLst>
                                          <p:attrName>style.visibility</p:attrName>
                                        </p:attrNameLst>
                                      </p:cBhvr>
                                      <p:to>
                                        <p:strVal val="visible"/>
                                      </p:to>
                                    </p:set>
                                    <p:animEffect transition="in" filter="wipe(left)">
                                      <p:cBhvr>
                                        <p:cTn id="29" dur="500"/>
                                        <p:tgtEl>
                                          <p:spTgt spid="137"/>
                                        </p:tgtEl>
                                      </p:cBhvr>
                                    </p:animEffect>
                                  </p:childTnLst>
                                </p:cTn>
                              </p:par>
                              <p:par>
                                <p:cTn id="30" presetID="10" presetClass="entr" presetSubtype="0" fill="hold" nodeType="withEffect">
                                  <p:stCondLst>
                                    <p:cond delay="0"/>
                                  </p:stCondLst>
                                  <p:childTnLst>
                                    <p:set>
                                      <p:cBhvr>
                                        <p:cTn id="31" dur="1" fill="hold">
                                          <p:stCondLst>
                                            <p:cond delay="0"/>
                                          </p:stCondLst>
                                        </p:cTn>
                                        <p:tgtEl>
                                          <p:spTgt spid="161"/>
                                        </p:tgtEl>
                                        <p:attrNameLst>
                                          <p:attrName>style.visibility</p:attrName>
                                        </p:attrNameLst>
                                      </p:cBhvr>
                                      <p:to>
                                        <p:strVal val="visible"/>
                                      </p:to>
                                    </p:set>
                                    <p:animEffect transition="in" filter="fade">
                                      <p:cBhvr>
                                        <p:cTn id="32" dur="500"/>
                                        <p:tgtEl>
                                          <p:spTgt spid="161"/>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187"/>
                                        </p:tgtEl>
                                        <p:attrNameLst>
                                          <p:attrName>style.visibility</p:attrName>
                                        </p:attrNameLst>
                                      </p:cBhvr>
                                      <p:to>
                                        <p:strVal val="visible"/>
                                      </p:to>
                                    </p:set>
                                    <p:animEffect transition="in" filter="fade">
                                      <p:cBhvr>
                                        <p:cTn id="36" dur="500"/>
                                        <p:tgtEl>
                                          <p:spTgt spid="187"/>
                                        </p:tgtEl>
                                      </p:cBhvr>
                                    </p:animEffect>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60"/>
                                        </p:tgtEl>
                                        <p:attrNameLst>
                                          <p:attrName>style.visibility</p:attrName>
                                        </p:attrNameLst>
                                      </p:cBhvr>
                                      <p:to>
                                        <p:strVal val="visible"/>
                                      </p:to>
                                    </p:set>
                                    <p:animEffect transition="in" filter="wipe(left)">
                                      <p:cBhvr>
                                        <p:cTn id="40" dur="500"/>
                                        <p:tgtEl>
                                          <p:spTgt spid="160"/>
                                        </p:tgtEl>
                                      </p:cBhvr>
                                    </p:animEffect>
                                  </p:childTnLst>
                                </p:cTn>
                              </p:par>
                              <p:par>
                                <p:cTn id="41" presetID="10" presetClass="entr" presetSubtype="0" fill="hold" nodeType="withEffect">
                                  <p:stCondLst>
                                    <p:cond delay="0"/>
                                  </p:stCondLst>
                                  <p:childTnLst>
                                    <p:set>
                                      <p:cBhvr>
                                        <p:cTn id="42" dur="1" fill="hold">
                                          <p:stCondLst>
                                            <p:cond delay="0"/>
                                          </p:stCondLst>
                                        </p:cTn>
                                        <p:tgtEl>
                                          <p:spTgt spid="182"/>
                                        </p:tgtEl>
                                        <p:attrNameLst>
                                          <p:attrName>style.visibility</p:attrName>
                                        </p:attrNameLst>
                                      </p:cBhvr>
                                      <p:to>
                                        <p:strVal val="visible"/>
                                      </p:to>
                                    </p:set>
                                    <p:animEffect transition="in" filter="fade">
                                      <p:cBhvr>
                                        <p:cTn id="43" dur="500"/>
                                        <p:tgtEl>
                                          <p:spTgt spid="182"/>
                                        </p:tgtEl>
                                      </p:cBhvr>
                                    </p:animEffect>
                                  </p:childTnLst>
                                </p:cTn>
                              </p:par>
                            </p:childTnLst>
                          </p:cTn>
                        </p:par>
                        <p:par>
                          <p:cTn id="44" fill="hold">
                            <p:stCondLst>
                              <p:cond delay="3500"/>
                            </p:stCondLst>
                            <p:childTnLst>
                              <p:par>
                                <p:cTn id="45" presetID="10" presetClass="entr" presetSubtype="0" fill="hold" nodeType="afterEffect">
                                  <p:stCondLst>
                                    <p:cond delay="0"/>
                                  </p:stCondLst>
                                  <p:childTnLst>
                                    <p:set>
                                      <p:cBhvr>
                                        <p:cTn id="46" dur="1" fill="hold">
                                          <p:stCondLst>
                                            <p:cond delay="0"/>
                                          </p:stCondLst>
                                        </p:cTn>
                                        <p:tgtEl>
                                          <p:spTgt spid="166"/>
                                        </p:tgtEl>
                                        <p:attrNameLst>
                                          <p:attrName>style.visibility</p:attrName>
                                        </p:attrNameLst>
                                      </p:cBhvr>
                                      <p:to>
                                        <p:strVal val="visible"/>
                                      </p:to>
                                    </p:set>
                                    <p:animEffect transition="in" filter="fade">
                                      <p:cBhvr>
                                        <p:cTn id="4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7" grpId="0" animBg="1"/>
      <p:bldP spid="138" grpId="0" animBg="1"/>
      <p:bldP spid="16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5">
            <a:extLst>
              <a:ext uri="{FF2B5EF4-FFF2-40B4-BE49-F238E27FC236}">
                <a16:creationId xmlns:a16="http://schemas.microsoft.com/office/drawing/2014/main" id="{7D530F21-FCCC-413F-B0CA-D269050753DB}"/>
              </a:ext>
            </a:extLst>
          </p:cNvPr>
          <p:cNvSpPr txBox="1">
            <a:spLocks/>
          </p:cNvSpPr>
          <p:nvPr/>
        </p:nvSpPr>
        <p:spPr>
          <a:xfrm>
            <a:off x="3103492" y="2544965"/>
            <a:ext cx="5488715" cy="1502728"/>
          </a:xfrm>
          <a:prstGeom prst="rect">
            <a:avLst/>
          </a:prstGeom>
          <a:noFill/>
        </p:spPr>
        <p:txBody>
          <a:bodyPr anchor="t"/>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lgn="ctr"/>
            <a:r>
              <a:rPr lang="en-US">
                <a:cs typeface="Segoe UI"/>
              </a:rPr>
              <a:t>Thank You!</a:t>
            </a:r>
            <a:br>
              <a:rPr lang="en-US"/>
            </a:br>
            <a:endParaRPr lang="en-US"/>
          </a:p>
        </p:txBody>
      </p:sp>
    </p:spTree>
    <p:extLst>
      <p:ext uri="{BB962C8B-B14F-4D97-AF65-F5344CB8AC3E}">
        <p14:creationId xmlns:p14="http://schemas.microsoft.com/office/powerpoint/2010/main" val="18472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EB0A72-E568-40E4-B0C5-F0895CDB0F8A}"/>
              </a:ext>
            </a:extLst>
          </p:cNvPr>
          <p:cNvSpPr>
            <a:spLocks noGrp="1"/>
          </p:cNvSpPr>
          <p:nvPr>
            <p:ph type="body" sz="quarter" idx="11"/>
          </p:nvPr>
        </p:nvSpPr>
        <p:spPr>
          <a:xfrm>
            <a:off x="990600" y="2842334"/>
            <a:ext cx="10388600" cy="951701"/>
          </a:xfrm>
        </p:spPr>
        <p:txBody>
          <a:bodyPr/>
          <a:lstStyle/>
          <a:p>
            <a:r>
              <a:rPr lang="en-US" i="1" dirty="0"/>
              <a:t>… until the thing you break is your neck!</a:t>
            </a:r>
          </a:p>
        </p:txBody>
      </p:sp>
    </p:spTree>
    <p:extLst>
      <p:ext uri="{BB962C8B-B14F-4D97-AF65-F5344CB8AC3E}">
        <p14:creationId xmlns:p14="http://schemas.microsoft.com/office/powerpoint/2010/main" val="358631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542410"/>
            <a:ext cx="10004206" cy="53821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aphicFrame>
        <p:nvGraphicFramePr>
          <p:cNvPr id="13" name="Diagram 12">
            <a:extLst>
              <a:ext uri="{FF2B5EF4-FFF2-40B4-BE49-F238E27FC236}">
                <a16:creationId xmlns:a16="http://schemas.microsoft.com/office/drawing/2014/main" id="{5CA0A963-F732-46B6-A2D2-E6EE316B3ECF}"/>
              </a:ext>
            </a:extLst>
          </p:cNvPr>
          <p:cNvGraphicFramePr/>
          <p:nvPr/>
        </p:nvGraphicFramePr>
        <p:xfrm>
          <a:off x="2611766" y="1311851"/>
          <a:ext cx="7383572" cy="47857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14">
            <a:extLst>
              <a:ext uri="{FF2B5EF4-FFF2-40B4-BE49-F238E27FC236}">
                <a16:creationId xmlns:a16="http://schemas.microsoft.com/office/drawing/2014/main" id="{21E9BF44-5CEC-446E-8913-84DBB223E6AD}"/>
              </a:ext>
            </a:extLst>
          </p:cNvPr>
          <p:cNvSpPr/>
          <p:nvPr/>
        </p:nvSpPr>
        <p:spPr>
          <a:xfrm>
            <a:off x="182397" y="145574"/>
            <a:ext cx="4134337" cy="646331"/>
          </a:xfrm>
          <a:prstGeom prst="rect">
            <a:avLst/>
          </a:prstGeom>
        </p:spPr>
        <p:txBody>
          <a:bodyPr wrap="none" anchor="t">
            <a:spAutoFit/>
          </a:bodyPr>
          <a:lstStyle/>
          <a:p>
            <a:r>
              <a:rPr lang="en-US" sz="3600" spc="-50">
                <a:ln w="3175">
                  <a:noFill/>
                </a:ln>
                <a:latin typeface="Segoe UI Semibold"/>
                <a:cs typeface="Segoe UI"/>
              </a:rPr>
              <a:t>Technical Governance</a:t>
            </a:r>
            <a:endParaRPr lang="en-US" sz="3600">
              <a:cs typeface="Segoe UI"/>
            </a:endParaRPr>
          </a:p>
        </p:txBody>
      </p:sp>
      <p:pic>
        <p:nvPicPr>
          <p:cNvPr id="17" name="Picture 16">
            <a:extLst>
              <a:ext uri="{FF2B5EF4-FFF2-40B4-BE49-F238E27FC236}">
                <a16:creationId xmlns:a16="http://schemas.microsoft.com/office/drawing/2014/main" id="{0C90877E-2F47-4578-BD76-6CB3C5F498A8}"/>
              </a:ext>
              <a:ext uri="{C183D7F6-B498-43B3-948B-1728B52AA6E4}">
                <adec:decorative xmlns:adec="http://schemas.microsoft.com/office/drawing/2017/decorative" val="1"/>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5174848" y="2737544"/>
            <a:ext cx="2257407" cy="1934396"/>
          </a:xfrm>
          <a:prstGeom prst="rect">
            <a:avLst/>
          </a:prstGeom>
        </p:spPr>
      </p:pic>
    </p:spTree>
    <p:extLst>
      <p:ext uri="{BB962C8B-B14F-4D97-AF65-F5344CB8AC3E}">
        <p14:creationId xmlns:p14="http://schemas.microsoft.com/office/powerpoint/2010/main" val="279656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44295D-6053-4F66-B5CF-D02E41B47423}"/>
              </a:ext>
            </a:extLst>
          </p:cNvPr>
          <p:cNvSpPr>
            <a:spLocks noGrp="1"/>
          </p:cNvSpPr>
          <p:nvPr>
            <p:ph type="body" sz="quarter" idx="13"/>
          </p:nvPr>
        </p:nvSpPr>
        <p:spPr/>
        <p:txBody>
          <a:bodyPr>
            <a:normAutofit fontScale="92500" lnSpcReduction="10000"/>
          </a:bodyPr>
          <a:lstStyle/>
          <a:p>
            <a:r>
              <a:rPr lang="en-US" dirty="0">
                <a:cs typeface="Segoe UI"/>
              </a:rPr>
              <a:t>Lack of visibility of environment due to cloud sprawl</a:t>
            </a:r>
          </a:p>
        </p:txBody>
      </p:sp>
      <p:sp>
        <p:nvSpPr>
          <p:cNvPr id="2" name="Title 1">
            <a:extLst>
              <a:ext uri="{FF2B5EF4-FFF2-40B4-BE49-F238E27FC236}">
                <a16:creationId xmlns:a16="http://schemas.microsoft.com/office/drawing/2014/main" id="{6CF16F63-9FC6-4A7D-87A4-71291A39454A}"/>
              </a:ext>
            </a:extLst>
          </p:cNvPr>
          <p:cNvSpPr>
            <a:spLocks noGrp="1"/>
          </p:cNvSpPr>
          <p:nvPr>
            <p:ph type="title"/>
          </p:nvPr>
        </p:nvSpPr>
        <p:spPr/>
        <p:txBody>
          <a:bodyPr/>
          <a:lstStyle/>
          <a:p>
            <a:r>
              <a:rPr lang="en-US">
                <a:solidFill>
                  <a:srgbClr val="000000"/>
                </a:solidFill>
                <a:latin typeface="Segoe UI Semibold"/>
                <a:cs typeface="Segoe UI"/>
              </a:rPr>
              <a:t>Tailwind Traders' Cloud Governance Challenges</a:t>
            </a:r>
            <a:endParaRPr lang="en-US">
              <a:latin typeface="Segoe UI Semibold"/>
              <a:cs typeface="Segoe UI"/>
            </a:endParaRPr>
          </a:p>
        </p:txBody>
      </p:sp>
      <p:sp>
        <p:nvSpPr>
          <p:cNvPr id="4" name="Text Placeholder 3">
            <a:extLst>
              <a:ext uri="{FF2B5EF4-FFF2-40B4-BE49-F238E27FC236}">
                <a16:creationId xmlns:a16="http://schemas.microsoft.com/office/drawing/2014/main" id="{80DD0312-701A-429C-84C1-077EA8CC4D8F}"/>
              </a:ext>
            </a:extLst>
          </p:cNvPr>
          <p:cNvSpPr>
            <a:spLocks noGrp="1"/>
          </p:cNvSpPr>
          <p:nvPr>
            <p:ph type="body" sz="quarter" idx="20"/>
          </p:nvPr>
        </p:nvSpPr>
        <p:spPr/>
        <p:txBody>
          <a:bodyPr>
            <a:normAutofit fontScale="92500" lnSpcReduction="10000"/>
          </a:bodyPr>
          <a:lstStyle/>
          <a:p>
            <a:r>
              <a:rPr lang="en-US" dirty="0"/>
              <a:t>Accidental deletions</a:t>
            </a:r>
          </a:p>
        </p:txBody>
      </p:sp>
      <p:sp>
        <p:nvSpPr>
          <p:cNvPr id="5" name="Text Placeholder 4">
            <a:extLst>
              <a:ext uri="{FF2B5EF4-FFF2-40B4-BE49-F238E27FC236}">
                <a16:creationId xmlns:a16="http://schemas.microsoft.com/office/drawing/2014/main" id="{3C0D8C00-D36B-4130-AB44-D46BA8CE7C34}"/>
              </a:ext>
            </a:extLst>
          </p:cNvPr>
          <p:cNvSpPr>
            <a:spLocks noGrp="1"/>
          </p:cNvSpPr>
          <p:nvPr>
            <p:ph type="body" sz="quarter" idx="22"/>
          </p:nvPr>
        </p:nvSpPr>
        <p:spPr/>
        <p:txBody>
          <a:bodyPr>
            <a:normAutofit fontScale="92500" lnSpcReduction="10000"/>
          </a:bodyPr>
          <a:lstStyle/>
          <a:p>
            <a:r>
              <a:rPr lang="en-US"/>
              <a:t>PCI-DSS compliance concerns</a:t>
            </a:r>
          </a:p>
        </p:txBody>
      </p:sp>
      <p:sp>
        <p:nvSpPr>
          <p:cNvPr id="6" name="Text Placeholder 5">
            <a:extLst>
              <a:ext uri="{FF2B5EF4-FFF2-40B4-BE49-F238E27FC236}">
                <a16:creationId xmlns:a16="http://schemas.microsoft.com/office/drawing/2014/main" id="{56AC3923-8C2F-4464-8BB3-F93669163CE2}"/>
              </a:ext>
            </a:extLst>
          </p:cNvPr>
          <p:cNvSpPr>
            <a:spLocks noGrp="1"/>
          </p:cNvSpPr>
          <p:nvPr>
            <p:ph type="body" sz="quarter" idx="24"/>
          </p:nvPr>
        </p:nvSpPr>
        <p:spPr>
          <a:xfrm>
            <a:off x="2173694" y="4853704"/>
            <a:ext cx="9419208" cy="861774"/>
          </a:xfrm>
        </p:spPr>
        <p:txBody>
          <a:bodyPr/>
          <a:lstStyle/>
          <a:p>
            <a:r>
              <a:rPr lang="en-US"/>
              <a:t>Governance at scale - Standards and Enforcement of control of a rapidly growing environment</a:t>
            </a:r>
          </a:p>
        </p:txBody>
      </p:sp>
      <p:pic>
        <p:nvPicPr>
          <p:cNvPr id="12" name="Content Placeholder 11" descr="Lock">
            <a:extLst>
              <a:ext uri="{FF2B5EF4-FFF2-40B4-BE49-F238E27FC236}">
                <a16:creationId xmlns:a16="http://schemas.microsoft.com/office/drawing/2014/main" id="{FABDE462-1B07-41C2-8934-27C6F078F789}"/>
              </a:ext>
            </a:extLst>
          </p:cNvPr>
          <p:cNvPicPr>
            <a:picLocks noGrp="1" noChangeAspect="1"/>
          </p:cNvPicPr>
          <p:nvPr>
            <p:ph sz="quarter" idx="28"/>
          </p:nvPr>
        </p:nvPicPr>
        <p:blipFill>
          <a:blip r:embed="rId2">
            <a:extLst>
              <a:ext uri="{96DAC541-7B7A-43D3-8B79-37D633B846F1}">
                <asvg:svgBlip xmlns:asvg="http://schemas.microsoft.com/office/drawing/2016/SVG/main" r:embed="rId3"/>
              </a:ext>
            </a:extLst>
          </a:blip>
          <a:stretch>
            <a:fillRect/>
          </a:stretch>
        </p:blipFill>
        <p:spPr/>
      </p:pic>
      <p:pic>
        <p:nvPicPr>
          <p:cNvPr id="14" name="Content Placeholder 13" descr="Research">
            <a:extLst>
              <a:ext uri="{FF2B5EF4-FFF2-40B4-BE49-F238E27FC236}">
                <a16:creationId xmlns:a16="http://schemas.microsoft.com/office/drawing/2014/main" id="{A4FA2B2A-DC38-4D1A-8618-D5728FCE61FA}"/>
              </a:ext>
            </a:extLst>
          </p:cNvPr>
          <p:cNvPicPr>
            <a:picLocks noGrp="1" noChangeAspect="1"/>
          </p:cNvPicPr>
          <p:nvPr>
            <p:ph sz="quarter" idx="29"/>
          </p:nvPr>
        </p:nvPicPr>
        <p:blipFill>
          <a:blip r:embed="rId4">
            <a:extLst>
              <a:ext uri="{96DAC541-7B7A-43D3-8B79-37D633B846F1}">
                <asvg:svgBlip xmlns:asvg="http://schemas.microsoft.com/office/drawing/2016/SVG/main" r:embed="rId5"/>
              </a:ext>
            </a:extLst>
          </a:blip>
          <a:stretch>
            <a:fillRect/>
          </a:stretch>
        </p:blipFill>
        <p:spPr/>
      </p:pic>
      <p:pic>
        <p:nvPicPr>
          <p:cNvPr id="16" name="Content Placeholder 15" descr="Scales of justice">
            <a:extLst>
              <a:ext uri="{FF2B5EF4-FFF2-40B4-BE49-F238E27FC236}">
                <a16:creationId xmlns:a16="http://schemas.microsoft.com/office/drawing/2014/main" id="{577E8C6D-8998-4F3A-A75F-EA962B91221A}"/>
              </a:ext>
            </a:extLst>
          </p:cNvPr>
          <p:cNvPicPr>
            <a:picLocks noGrp="1" noChangeAspect="1"/>
          </p:cNvPicPr>
          <p:nvPr>
            <p:ph sz="quarter" idx="30"/>
          </p:nvPr>
        </p:nvPicPr>
        <p:blipFill>
          <a:blip r:embed="rId6">
            <a:extLst>
              <a:ext uri="{96DAC541-7B7A-43D3-8B79-37D633B846F1}">
                <asvg:svgBlip xmlns:asvg="http://schemas.microsoft.com/office/drawing/2016/SVG/main" r:embed="rId7"/>
              </a:ext>
            </a:extLst>
          </a:blip>
          <a:stretch>
            <a:fillRect/>
          </a:stretch>
        </p:blipFill>
        <p:spPr/>
      </p:pic>
      <p:pic>
        <p:nvPicPr>
          <p:cNvPr id="18" name="Content Placeholder 17" descr="Checklist">
            <a:extLst>
              <a:ext uri="{FF2B5EF4-FFF2-40B4-BE49-F238E27FC236}">
                <a16:creationId xmlns:a16="http://schemas.microsoft.com/office/drawing/2014/main" id="{20397291-AC35-4443-A1A3-0217B50571C4}"/>
              </a:ext>
            </a:extLst>
          </p:cNvPr>
          <p:cNvPicPr>
            <a:picLocks noGrp="1" noChangeAspect="1"/>
          </p:cNvPicPr>
          <p:nvPr>
            <p:ph sz="quarter" idx="31"/>
          </p:nvPr>
        </p:nvPicPr>
        <p:blipFill>
          <a:blip r:embed="rId8">
            <a:extLst>
              <a:ext uri="{96DAC541-7B7A-43D3-8B79-37D633B846F1}">
                <asvg:svgBlip xmlns:asvg="http://schemas.microsoft.com/office/drawing/2016/SVG/main" r:embed="rId9"/>
              </a:ext>
            </a:extLst>
          </a:blip>
          <a:stretch>
            <a:fillRect/>
          </a:stretch>
        </p:blipFill>
        <p:spPr/>
      </p:pic>
    </p:spTree>
    <p:extLst>
      <p:ext uri="{BB962C8B-B14F-4D97-AF65-F5344CB8AC3E}">
        <p14:creationId xmlns:p14="http://schemas.microsoft.com/office/powerpoint/2010/main" val="163706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Tailwind Traders has multiple teams in multiple locations working across multiple subscriptions. </a:t>
            </a:r>
            <a:endParaRPr lang="en-US" sz="4400" i="1" dirty="0"/>
          </a:p>
        </p:txBody>
      </p:sp>
    </p:spTree>
    <p:extLst>
      <p:ext uri="{BB962C8B-B14F-4D97-AF65-F5344CB8AC3E}">
        <p14:creationId xmlns:p14="http://schemas.microsoft.com/office/powerpoint/2010/main" val="420570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https://us-api.asm.skype.com/v1/objects/0-cus-d9-12e3b70766cb5809f1d314c14e3ded12/views/imgpsh_mobile_save">
            <a:extLst>
              <a:ext uri="{FF2B5EF4-FFF2-40B4-BE49-F238E27FC236}">
                <a16:creationId xmlns:a16="http://schemas.microsoft.com/office/drawing/2014/main" id="{82E65FEE-61AC-424B-8C61-30905D8ED9DA}"/>
              </a:ext>
            </a:extLst>
          </p:cNvPr>
          <p:cNvSpPr>
            <a:spLocks noChangeAspect="1" noChangeArrowheads="1"/>
          </p:cNvSpPr>
          <p:nvPr/>
        </p:nvSpPr>
        <p:spPr bwMode="auto">
          <a:xfrm>
            <a:off x="1457325" y="933450"/>
            <a:ext cx="9277350" cy="4991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pic>
        <p:nvPicPr>
          <p:cNvPr id="7" name="Picture 6" descr="A close up of a sign&#10;&#10;Description automatically generated">
            <a:extLst>
              <a:ext uri="{FF2B5EF4-FFF2-40B4-BE49-F238E27FC236}">
                <a16:creationId xmlns:a16="http://schemas.microsoft.com/office/drawing/2014/main" id="{42C423FD-8D77-4FA6-B26A-67450A735D08}"/>
              </a:ext>
            </a:extLst>
          </p:cNvPr>
          <p:cNvPicPr>
            <a:picLocks noChangeAspect="1"/>
          </p:cNvPicPr>
          <p:nvPr/>
        </p:nvPicPr>
        <p:blipFill>
          <a:blip r:embed="rId3">
            <a:alphaModFix amt="10000"/>
          </a:blip>
          <a:stretch>
            <a:fillRect/>
          </a:stretch>
        </p:blipFill>
        <p:spPr>
          <a:xfrm>
            <a:off x="867102" y="204650"/>
            <a:ext cx="10105697" cy="1835120"/>
          </a:xfrm>
          <a:prstGeom prst="rect">
            <a:avLst/>
          </a:prstGeom>
        </p:spPr>
      </p:pic>
      <p:sp>
        <p:nvSpPr>
          <p:cNvPr id="2" name="Rectangle 1">
            <a:extLst>
              <a:ext uri="{FF2B5EF4-FFF2-40B4-BE49-F238E27FC236}">
                <a16:creationId xmlns:a16="http://schemas.microsoft.com/office/drawing/2014/main" id="{4109E3E7-A529-436B-A746-6774869372A9}"/>
              </a:ext>
            </a:extLst>
          </p:cNvPr>
          <p:cNvSpPr/>
          <p:nvPr/>
        </p:nvSpPr>
        <p:spPr>
          <a:xfrm>
            <a:off x="2397457" y="3282834"/>
            <a:ext cx="6451268" cy="363946"/>
          </a:xfrm>
          <a:prstGeom prst="rect">
            <a:avLst/>
          </a:prstGeom>
        </p:spPr>
        <p:txBody>
          <a:bodyPr wrap="square">
            <a:spAutoFit/>
          </a:bodyPr>
          <a:lstStyle/>
          <a:p>
            <a:pPr lvl="0"/>
            <a:endParaRPr lang="en-US"/>
          </a:p>
        </p:txBody>
      </p:sp>
      <p:pic>
        <p:nvPicPr>
          <p:cNvPr id="8" name="Picture 7" descr="A Tailwind Traders sign in front of a building that represents the Tailwind Traders website">
            <a:extLst>
              <a:ext uri="{FF2B5EF4-FFF2-40B4-BE49-F238E27FC236}">
                <a16:creationId xmlns:a16="http://schemas.microsoft.com/office/drawing/2014/main" id="{E352D019-5935-4D64-AB5B-3596166DDE51}"/>
              </a:ext>
            </a:extLst>
          </p:cNvPr>
          <p:cNvPicPr>
            <a:picLocks noChangeAspect="1"/>
          </p:cNvPicPr>
          <p:nvPr/>
        </p:nvPicPr>
        <p:blipFill>
          <a:blip r:embed="rId4">
            <a:alphaModFix amt="10000"/>
          </a:blip>
          <a:stretch>
            <a:fillRect/>
          </a:stretch>
        </p:blipFill>
        <p:spPr>
          <a:xfrm>
            <a:off x="2397457" y="2427889"/>
            <a:ext cx="7585211" cy="3679442"/>
          </a:xfrm>
          <a:prstGeom prst="rect">
            <a:avLst/>
          </a:prstGeom>
        </p:spPr>
      </p:pic>
      <p:sp>
        <p:nvSpPr>
          <p:cNvPr id="3" name="Rectangle 2">
            <a:extLst>
              <a:ext uri="{FF2B5EF4-FFF2-40B4-BE49-F238E27FC236}">
                <a16:creationId xmlns:a16="http://schemas.microsoft.com/office/drawing/2014/main" id="{99E70A10-6401-4BD6-96DC-E9E7227A8513}"/>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5" name="Rectangle 4">
            <a:extLst>
              <a:ext uri="{FF2B5EF4-FFF2-40B4-BE49-F238E27FC236}">
                <a16:creationId xmlns:a16="http://schemas.microsoft.com/office/drawing/2014/main" id="{1B8B9BC3-B738-4B90-BC3C-73F33CBE27CE}"/>
              </a:ext>
            </a:extLst>
          </p:cNvPr>
          <p:cNvSpPr/>
          <p:nvPr/>
        </p:nvSpPr>
        <p:spPr>
          <a:xfrm>
            <a:off x="5975614" y="3247027"/>
            <a:ext cx="240772" cy="363946"/>
          </a:xfrm>
          <a:prstGeom prst="rect">
            <a:avLst/>
          </a:prstGeom>
        </p:spPr>
        <p:txBody>
          <a:bodyPr wrap="none">
            <a:spAutoFit/>
          </a:bodyPr>
          <a:lstStyle/>
          <a:p>
            <a:r>
              <a:rPr lang="en-US">
                <a:solidFill>
                  <a:srgbClr val="000000"/>
                </a:solidFill>
                <a:latin typeface="Times New Roman" panose="02020603050405020304" pitchFamily="18" charset="0"/>
              </a:rPr>
              <a:t> </a:t>
            </a:r>
            <a:endParaRPr lang="en-US"/>
          </a:p>
        </p:txBody>
      </p:sp>
      <p:sp>
        <p:nvSpPr>
          <p:cNvPr id="9" name="Text Placeholder 2">
            <a:extLst>
              <a:ext uri="{FF2B5EF4-FFF2-40B4-BE49-F238E27FC236}">
                <a16:creationId xmlns:a16="http://schemas.microsoft.com/office/drawing/2014/main" id="{B60FE1D1-9229-471C-9D0D-4846C9719175}"/>
              </a:ext>
            </a:extLst>
          </p:cNvPr>
          <p:cNvSpPr txBox="1">
            <a:spLocks/>
          </p:cNvSpPr>
          <p:nvPr/>
        </p:nvSpPr>
        <p:spPr>
          <a:xfrm>
            <a:off x="1023882" y="2173457"/>
            <a:ext cx="10680261" cy="1231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400" i="1" dirty="0">
                <a:latin typeface="+mj-lt"/>
              </a:rPr>
              <a:t>No single person or team knows the details of every workload that is deployed.</a:t>
            </a:r>
            <a:endParaRPr lang="en-US" sz="4400" i="1" dirty="0"/>
          </a:p>
        </p:txBody>
      </p:sp>
    </p:spTree>
    <p:extLst>
      <p:ext uri="{BB962C8B-B14F-4D97-AF65-F5344CB8AC3E}">
        <p14:creationId xmlns:p14="http://schemas.microsoft.com/office/powerpoint/2010/main" val="269521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638CE3-D606-4141-8EB1-8D683B2E8E1C}"/>
              </a:ext>
            </a:extLst>
          </p:cNvPr>
          <p:cNvSpPr>
            <a:spLocks noGrp="1"/>
          </p:cNvSpPr>
          <p:nvPr>
            <p:ph type="body" sz="quarter" idx="10"/>
          </p:nvPr>
        </p:nvSpPr>
        <p:spPr>
          <a:xfrm>
            <a:off x="1023882" y="2173457"/>
            <a:ext cx="10680261" cy="2215991"/>
          </a:xfrm>
        </p:spPr>
        <p:txBody>
          <a:bodyPr/>
          <a:lstStyle/>
          <a:p>
            <a:r>
              <a:rPr lang="en-US" sz="4800" dirty="0">
                <a:latin typeface="+mj-lt"/>
              </a:rPr>
              <a:t>How does </a:t>
            </a:r>
            <a:r>
              <a:rPr lang="en-US" sz="4800" dirty="0">
                <a:solidFill>
                  <a:schemeClr val="accent3"/>
                </a:solidFill>
                <a:latin typeface="+mj-lt"/>
              </a:rPr>
              <a:t>Tailwind Traders</a:t>
            </a:r>
            <a:r>
              <a:rPr lang="en-US" sz="4800" dirty="0">
                <a:latin typeface="+mj-lt"/>
              </a:rPr>
              <a:t> get </a:t>
            </a:r>
            <a:r>
              <a:rPr lang="en-US" sz="4800" dirty="0">
                <a:solidFill>
                  <a:schemeClr val="accent3"/>
                </a:solidFill>
                <a:latin typeface="+mj-lt"/>
              </a:rPr>
              <a:t>visibility</a:t>
            </a:r>
            <a:r>
              <a:rPr lang="en-US" sz="4800" dirty="0">
                <a:latin typeface="+mj-lt"/>
              </a:rPr>
              <a:t> into their complex cloud deployment?</a:t>
            </a:r>
            <a:endParaRPr lang="en-US" sz="4000" dirty="0"/>
          </a:p>
        </p:txBody>
      </p:sp>
      <p:pic>
        <p:nvPicPr>
          <p:cNvPr id="4" name="Picture 3" descr="A close up of a sign&#10;&#10;Description automatically generated">
            <a:extLst>
              <a:ext uri="{FF2B5EF4-FFF2-40B4-BE49-F238E27FC236}">
                <a16:creationId xmlns:a16="http://schemas.microsoft.com/office/drawing/2014/main" id="{6926C1C3-0CF5-4975-BE08-E3DBE322DD06}"/>
              </a:ext>
            </a:extLst>
          </p:cNvPr>
          <p:cNvPicPr>
            <a:picLocks noChangeAspect="1"/>
          </p:cNvPicPr>
          <p:nvPr/>
        </p:nvPicPr>
        <p:blipFill>
          <a:blip r:embed="rId3"/>
          <a:stretch>
            <a:fillRect/>
          </a:stretch>
        </p:blipFill>
        <p:spPr>
          <a:xfrm>
            <a:off x="8599738" y="488731"/>
            <a:ext cx="2826453" cy="493048"/>
          </a:xfrm>
          <a:prstGeom prst="rect">
            <a:avLst/>
          </a:prstGeom>
        </p:spPr>
      </p:pic>
    </p:spTree>
    <p:extLst>
      <p:ext uri="{BB962C8B-B14F-4D97-AF65-F5344CB8AC3E}">
        <p14:creationId xmlns:p14="http://schemas.microsoft.com/office/powerpoint/2010/main" val="301967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2596</Words>
  <Application>Microsoft Macintosh PowerPoint</Application>
  <PresentationFormat>Widescreen</PresentationFormat>
  <Paragraphs>320</Paragraphs>
  <Slides>35</Slides>
  <Notes>29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Segoe UI</vt:lpstr>
      <vt:lpstr>Segoe UI Semibold</vt:lpstr>
      <vt:lpstr>Segoe UI Semilight</vt:lpstr>
      <vt:lpstr>Times New Roman</vt:lpstr>
      <vt:lpstr>Wingdings</vt:lpstr>
      <vt:lpstr>Office Theme</vt:lpstr>
      <vt:lpstr>Azure Governance and Management</vt:lpstr>
      <vt:lpstr>PowerPoint Presentation</vt:lpstr>
      <vt:lpstr>PowerPoint Presentation</vt:lpstr>
      <vt:lpstr>PowerPoint Presentation</vt:lpstr>
      <vt:lpstr>PowerPoint Presentation</vt:lpstr>
      <vt:lpstr>Tailwind Traders' Cloud Governance Challenges</vt:lpstr>
      <vt:lpstr>PowerPoint Presentation</vt:lpstr>
      <vt:lpstr>PowerPoint Presentation</vt:lpstr>
      <vt:lpstr>PowerPoint Presentation</vt:lpstr>
      <vt:lpstr>Demo: Azure Resource Graph</vt:lpstr>
      <vt:lpstr>Azure Resource Graph </vt:lpstr>
      <vt:lpstr>PowerPoint Presentation</vt:lpstr>
      <vt:lpstr>PowerPoint Presentation</vt:lpstr>
      <vt:lpstr>PowerPoint Presentation</vt:lpstr>
      <vt:lpstr>Demo: Locks and Tags</vt:lpstr>
      <vt:lpstr>Azure Resource Locks</vt:lpstr>
      <vt:lpstr>Azure Tagging</vt:lpstr>
      <vt:lpstr>PowerPoint Presentation</vt:lpstr>
      <vt:lpstr>Demo: Tagging Policy &amp; Remediation</vt:lpstr>
      <vt:lpstr>Azure Policies</vt:lpstr>
      <vt:lpstr>Azure Policy</vt:lpstr>
      <vt:lpstr>Azure Policy repository</vt:lpstr>
      <vt:lpstr>PowerPoint Presentation</vt:lpstr>
      <vt:lpstr>Demo: Audit PCI-DSS compliance</vt:lpstr>
      <vt:lpstr>PowerPoint Presentation</vt:lpstr>
      <vt:lpstr>Demo: PCI-DSS Azure Blueprints</vt:lpstr>
      <vt:lpstr>Azure Blueprints</vt:lpstr>
      <vt:lpstr>How it works</vt:lpstr>
      <vt:lpstr>Blueprint Locks</vt:lpstr>
      <vt:lpstr>Blueprints related to regulation</vt:lpstr>
      <vt:lpstr>Existing Blueprints related to regulation</vt:lpstr>
      <vt:lpstr>Recap—TT solved the following Cloud Governance challenges:</vt:lpstr>
      <vt:lpstr>PowerPoint Presentation</vt:lpstr>
      <vt:lpstr>Speed and control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Governance and Management</dc:title>
  <dc:creator>Warren du Toit</dc:creator>
  <cp:lastModifiedBy>Warren du Toit</cp:lastModifiedBy>
  <cp:revision>3</cp:revision>
  <dcterms:created xsi:type="dcterms:W3CDTF">2020-02-14T07:33:21Z</dcterms:created>
  <dcterms:modified xsi:type="dcterms:W3CDTF">2020-02-14T07:34:40Z</dcterms:modified>
</cp:coreProperties>
</file>