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606DD-37A4-0846-90E7-5B8B33C702F8}" v="4" dt="2024-08-03T07:26:16.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p:restoredTop sz="76495"/>
  </p:normalViewPr>
  <p:slideViewPr>
    <p:cSldViewPr snapToGrid="0">
      <p:cViewPr varScale="1">
        <p:scale>
          <a:sx n="144" d="100"/>
          <a:sy n="144" d="100"/>
        </p:scale>
        <p:origin x="2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ren du Toit" userId="3a3ede3258f20e16" providerId="LiveId" clId="{68A606DD-37A4-0846-90E7-5B8B33C702F8}"/>
    <pc:docChg chg="modSld">
      <pc:chgData name="Warren du Toit" userId="3a3ede3258f20e16" providerId="LiveId" clId="{68A606DD-37A4-0846-90E7-5B8B33C702F8}" dt="2024-08-03T07:26:16.374" v="5" actId="20577"/>
      <pc:docMkLst>
        <pc:docMk/>
      </pc:docMkLst>
      <pc:sldChg chg="modNotesTx">
        <pc:chgData name="Warren du Toit" userId="3a3ede3258f20e16" providerId="LiveId" clId="{68A606DD-37A4-0846-90E7-5B8B33C702F8}" dt="2024-08-03T07:25:32.191" v="1" actId="20577"/>
        <pc:sldMkLst>
          <pc:docMk/>
          <pc:sldMk cId="841467129" sldId="256"/>
        </pc:sldMkLst>
      </pc:sldChg>
      <pc:sldChg chg="modSp">
        <pc:chgData name="Warren du Toit" userId="3a3ede3258f20e16" providerId="LiveId" clId="{68A606DD-37A4-0846-90E7-5B8B33C702F8}" dt="2024-08-03T07:26:16.374" v="5" actId="20577"/>
        <pc:sldMkLst>
          <pc:docMk/>
          <pc:sldMk cId="3211421405" sldId="265"/>
        </pc:sldMkLst>
        <pc:spChg chg="mod">
          <ac:chgData name="Warren du Toit" userId="3a3ede3258f20e16" providerId="LiveId" clId="{68A606DD-37A4-0846-90E7-5B8B33C702F8}" dt="2024-08-03T07:26:16.374" v="5" actId="20577"/>
          <ac:spMkLst>
            <pc:docMk/>
            <pc:sldMk cId="3211421405" sldId="265"/>
            <ac:spMk id="4" creationId="{4410687F-02DE-80BD-C12F-20E63D27B7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F33F7-BD77-E84C-B489-FC4D09ABF6AB}" type="datetimeFigureOut">
              <a:rPr lang="en-US" smtClean="0"/>
              <a:t>8/3/24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F6E13-FC4B-5943-A6FE-445113BA7B4E}" type="slidenum">
              <a:rPr lang="en-US" smtClean="0"/>
              <a:t>‹#›</a:t>
            </a:fld>
            <a:endParaRPr lang="en-US"/>
          </a:p>
        </p:txBody>
      </p:sp>
    </p:spTree>
    <p:extLst>
      <p:ext uri="{BB962C8B-B14F-4D97-AF65-F5344CB8AC3E}">
        <p14:creationId xmlns:p14="http://schemas.microsoft.com/office/powerpoint/2010/main" val="58862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explore how Infrastructure as Code can help manage lab environments in Azure with efficiency and ease. We will demonstrate how to spin up resources quickly, conduct testing, and tear them down to save costs. This hands-on session will cover setting up a lab, deploying a database with a BACPAC, running tests, and then destroying the environment—all within a couple of hours. We will also cover best practices to ensure compliance and data security.</a:t>
            </a:r>
          </a:p>
        </p:txBody>
      </p:sp>
      <p:sp>
        <p:nvSpPr>
          <p:cNvPr id="4" name="Slide Number Placeholder 3"/>
          <p:cNvSpPr>
            <a:spLocks noGrp="1"/>
          </p:cNvSpPr>
          <p:nvPr>
            <p:ph type="sldNum" sz="quarter" idx="5"/>
          </p:nvPr>
        </p:nvSpPr>
        <p:spPr/>
        <p:txBody>
          <a:bodyPr/>
          <a:lstStyle/>
          <a:p>
            <a:fld id="{A96D1F20-713B-0F4E-A309-6C62A27C145D}" type="slidenum">
              <a:rPr lang="en-US" smtClean="0"/>
              <a:t>1</a:t>
            </a:fld>
            <a:endParaRPr lang="en-US"/>
          </a:p>
        </p:txBody>
      </p:sp>
    </p:spTree>
    <p:extLst>
      <p:ext uri="{BB962C8B-B14F-4D97-AF65-F5344CB8AC3E}">
        <p14:creationId xmlns:p14="http://schemas.microsoft.com/office/powerpoint/2010/main" val="340292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have demonstrated how Infrastructure as Code can help manage lab environments in Azure with efficiency and ease, covering setting up a lab, deploying a database with a DACPAC, running tests, and destroying the environment. We have also covered best practices for compliance and data security, ensuring that no sensitive information leaks during the process. By the end of the session, attendees will have access to a GitHub repository with scripts and templates to replicate the scenarios demonstrated.</a:t>
            </a:r>
          </a:p>
        </p:txBody>
      </p:sp>
      <p:sp>
        <p:nvSpPr>
          <p:cNvPr id="4" name="Slide Number Placeholder 3"/>
          <p:cNvSpPr>
            <a:spLocks noGrp="1"/>
          </p:cNvSpPr>
          <p:nvPr>
            <p:ph type="sldNum" sz="quarter" idx="5"/>
          </p:nvPr>
        </p:nvSpPr>
        <p:spPr/>
        <p:txBody>
          <a:bodyPr/>
          <a:lstStyle/>
          <a:p>
            <a:fld id="{A96D1F20-713B-0F4E-A309-6C62A27C145D}" type="slidenum">
              <a:rPr lang="en-US" smtClean="0"/>
              <a:t>10</a:t>
            </a:fld>
            <a:endParaRPr lang="en-US"/>
          </a:p>
        </p:txBody>
      </p:sp>
    </p:spTree>
    <p:extLst>
      <p:ext uri="{BB962C8B-B14F-4D97-AF65-F5344CB8AC3E}">
        <p14:creationId xmlns:p14="http://schemas.microsoft.com/office/powerpoint/2010/main" val="285574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session, we will cover the following topics: Overview of Infrastructure as Code, Advantages of using Infrastructure as Code in Azure, Setting up a lab environment in Azure, Deploying a database with a DACPAC, Running tests on the lab environment, Destroying the lab environment, Best practices for compliance and data security, and Conclusion.</a:t>
            </a:r>
          </a:p>
        </p:txBody>
      </p:sp>
      <p:sp>
        <p:nvSpPr>
          <p:cNvPr id="4" name="Slide Number Placeholder 3"/>
          <p:cNvSpPr>
            <a:spLocks noGrp="1"/>
          </p:cNvSpPr>
          <p:nvPr>
            <p:ph type="sldNum" sz="quarter" idx="5"/>
          </p:nvPr>
        </p:nvSpPr>
        <p:spPr/>
        <p:txBody>
          <a:bodyPr/>
          <a:lstStyle/>
          <a:p>
            <a:fld id="{A96D1F20-713B-0F4E-A309-6C62A27C145D}" type="slidenum">
              <a:rPr lang="en-US" smtClean="0"/>
              <a:t>2</a:t>
            </a:fld>
            <a:endParaRPr lang="en-US"/>
          </a:p>
        </p:txBody>
      </p:sp>
    </p:spTree>
    <p:extLst>
      <p:ext uri="{BB962C8B-B14F-4D97-AF65-F5344CB8AC3E}">
        <p14:creationId xmlns:p14="http://schemas.microsoft.com/office/powerpoint/2010/main" val="6350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Infrastructure as Code is the process of managing and provisioning computer data centers through machine-readable definition files, rather than physical hardware configuration or interactive configuration tools. This slide will introduce what Infrastructure as Code is, why it is important, and how it works.</a:t>
            </a:r>
          </a:p>
        </p:txBody>
      </p:sp>
      <p:sp>
        <p:nvSpPr>
          <p:cNvPr id="4" name="Slide Number Placeholder 3"/>
          <p:cNvSpPr>
            <a:spLocks noGrp="1"/>
          </p:cNvSpPr>
          <p:nvPr>
            <p:ph type="sldNum" sz="quarter" idx="5"/>
          </p:nvPr>
        </p:nvSpPr>
        <p:spPr/>
        <p:txBody>
          <a:bodyPr/>
          <a:lstStyle/>
          <a:p>
            <a:fld id="{A96D1F20-713B-0F4E-A309-6C62A27C145D}" type="slidenum">
              <a:rPr lang="en-US" smtClean="0"/>
              <a:t>3</a:t>
            </a:fld>
            <a:endParaRPr lang="en-US"/>
          </a:p>
        </p:txBody>
      </p:sp>
    </p:spTree>
    <p:extLst>
      <p:ext uri="{BB962C8B-B14F-4D97-AF65-F5344CB8AC3E}">
        <p14:creationId xmlns:p14="http://schemas.microsoft.com/office/powerpoint/2010/main" val="237942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will discuss the advantages of using Infrastructure as Code in Azure, such as faster and more consistent deployment, version control, and the ability to automate processes. This will help explain why Infrastructure as Code is a great way to manage lab environments in Azure.</a:t>
            </a:r>
          </a:p>
        </p:txBody>
      </p:sp>
      <p:sp>
        <p:nvSpPr>
          <p:cNvPr id="4" name="Slide Number Placeholder 3"/>
          <p:cNvSpPr>
            <a:spLocks noGrp="1"/>
          </p:cNvSpPr>
          <p:nvPr>
            <p:ph type="sldNum" sz="quarter" idx="5"/>
          </p:nvPr>
        </p:nvSpPr>
        <p:spPr/>
        <p:txBody>
          <a:bodyPr/>
          <a:lstStyle/>
          <a:p>
            <a:fld id="{A96D1F20-713B-0F4E-A309-6C62A27C145D}" type="slidenum">
              <a:rPr lang="en-US" smtClean="0"/>
              <a:t>4</a:t>
            </a:fld>
            <a:endParaRPr lang="en-US"/>
          </a:p>
        </p:txBody>
      </p:sp>
    </p:spTree>
    <p:extLst>
      <p:ext uri="{BB962C8B-B14F-4D97-AF65-F5344CB8AC3E}">
        <p14:creationId xmlns:p14="http://schemas.microsoft.com/office/powerpoint/2010/main" val="304759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cover the process of setting up a lab environment in Azure, including creating resource groups, selecting the necessary components, and deploying them. The slide will highlight how easy it is to set up a lab environment in Azure with Infrastructure as Code.</a:t>
            </a:r>
          </a:p>
        </p:txBody>
      </p:sp>
      <p:sp>
        <p:nvSpPr>
          <p:cNvPr id="4" name="Slide Number Placeholder 3"/>
          <p:cNvSpPr>
            <a:spLocks noGrp="1"/>
          </p:cNvSpPr>
          <p:nvPr>
            <p:ph type="sldNum" sz="quarter" idx="5"/>
          </p:nvPr>
        </p:nvSpPr>
        <p:spPr/>
        <p:txBody>
          <a:bodyPr/>
          <a:lstStyle/>
          <a:p>
            <a:fld id="{A96D1F20-713B-0F4E-A309-6C62A27C145D}" type="slidenum">
              <a:rPr lang="en-US" smtClean="0"/>
              <a:t>5</a:t>
            </a:fld>
            <a:endParaRPr lang="en-US"/>
          </a:p>
        </p:txBody>
      </p:sp>
    </p:spTree>
    <p:extLst>
      <p:ext uri="{BB962C8B-B14F-4D97-AF65-F5344CB8AC3E}">
        <p14:creationId xmlns:p14="http://schemas.microsoft.com/office/powerpoint/2010/main" val="145906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demonstrate how to deploy a database with a DACPAC in Azure using Infrastructure as Code. The slide will explain how Infrastructure as Code simplifies the process of deploying a database with a DACPAC, and how it can be done quickly and easily.</a:t>
            </a:r>
          </a:p>
        </p:txBody>
      </p:sp>
      <p:sp>
        <p:nvSpPr>
          <p:cNvPr id="4" name="Slide Number Placeholder 3"/>
          <p:cNvSpPr>
            <a:spLocks noGrp="1"/>
          </p:cNvSpPr>
          <p:nvPr>
            <p:ph type="sldNum" sz="quarter" idx="5"/>
          </p:nvPr>
        </p:nvSpPr>
        <p:spPr/>
        <p:txBody>
          <a:bodyPr/>
          <a:lstStyle/>
          <a:p>
            <a:fld id="{A96D1F20-713B-0F4E-A309-6C62A27C145D}" type="slidenum">
              <a:rPr lang="en-US" smtClean="0"/>
              <a:t>6</a:t>
            </a:fld>
            <a:endParaRPr lang="en-US"/>
          </a:p>
        </p:txBody>
      </p:sp>
    </p:spTree>
    <p:extLst>
      <p:ext uri="{BB962C8B-B14F-4D97-AF65-F5344CB8AC3E}">
        <p14:creationId xmlns:p14="http://schemas.microsoft.com/office/powerpoint/2010/main" val="3510960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demonstrate how to run tests on the lab environment. It will explain how tests can be run quickly and efficiently, and how Infrastructure as Code makes it easy to test a lab environment in Azure.</a:t>
            </a:r>
          </a:p>
        </p:txBody>
      </p:sp>
      <p:sp>
        <p:nvSpPr>
          <p:cNvPr id="4" name="Slide Number Placeholder 3"/>
          <p:cNvSpPr>
            <a:spLocks noGrp="1"/>
          </p:cNvSpPr>
          <p:nvPr>
            <p:ph type="sldNum" sz="quarter" idx="5"/>
          </p:nvPr>
        </p:nvSpPr>
        <p:spPr/>
        <p:txBody>
          <a:bodyPr/>
          <a:lstStyle/>
          <a:p>
            <a:fld id="{A96D1F20-713B-0F4E-A309-6C62A27C145D}" type="slidenum">
              <a:rPr lang="en-US" smtClean="0"/>
              <a:t>7</a:t>
            </a:fld>
            <a:endParaRPr lang="en-US"/>
          </a:p>
        </p:txBody>
      </p:sp>
    </p:spTree>
    <p:extLst>
      <p:ext uri="{BB962C8B-B14F-4D97-AF65-F5344CB8AC3E}">
        <p14:creationId xmlns:p14="http://schemas.microsoft.com/office/powerpoint/2010/main" val="38457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demonstrate how to tear down and destroy the lab environment when it is no longer needed. It will explain how Infrastructure as Code makes it easy to tear down a lab environment in Azure, and how this can save costs.</a:t>
            </a:r>
          </a:p>
        </p:txBody>
      </p:sp>
      <p:sp>
        <p:nvSpPr>
          <p:cNvPr id="4" name="Slide Number Placeholder 3"/>
          <p:cNvSpPr>
            <a:spLocks noGrp="1"/>
          </p:cNvSpPr>
          <p:nvPr>
            <p:ph type="sldNum" sz="quarter" idx="5"/>
          </p:nvPr>
        </p:nvSpPr>
        <p:spPr/>
        <p:txBody>
          <a:bodyPr/>
          <a:lstStyle/>
          <a:p>
            <a:fld id="{A96D1F20-713B-0F4E-A309-6C62A27C145D}" type="slidenum">
              <a:rPr lang="en-US" smtClean="0"/>
              <a:t>8</a:t>
            </a:fld>
            <a:endParaRPr lang="en-US"/>
          </a:p>
        </p:txBody>
      </p:sp>
    </p:spTree>
    <p:extLst>
      <p:ext uri="{BB962C8B-B14F-4D97-AF65-F5344CB8AC3E}">
        <p14:creationId xmlns:p14="http://schemas.microsoft.com/office/powerpoint/2010/main" val="365454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cover best practices for compliance and data security when using Infrastructure as Code in Azure. It will explain how to ensure that no sensitive information leaks during the process, and how to ensure compliance with regulations and standards.</a:t>
            </a:r>
          </a:p>
        </p:txBody>
      </p:sp>
      <p:sp>
        <p:nvSpPr>
          <p:cNvPr id="4" name="Slide Number Placeholder 3"/>
          <p:cNvSpPr>
            <a:spLocks noGrp="1"/>
          </p:cNvSpPr>
          <p:nvPr>
            <p:ph type="sldNum" sz="quarter" idx="5"/>
          </p:nvPr>
        </p:nvSpPr>
        <p:spPr/>
        <p:txBody>
          <a:bodyPr/>
          <a:lstStyle/>
          <a:p>
            <a:fld id="{A96D1F20-713B-0F4E-A309-6C62A27C145D}" type="slidenum">
              <a:rPr lang="en-US" smtClean="0"/>
              <a:t>9</a:t>
            </a:fld>
            <a:endParaRPr lang="en-US"/>
          </a:p>
        </p:txBody>
      </p:sp>
    </p:spTree>
    <p:extLst>
      <p:ext uri="{BB962C8B-B14F-4D97-AF65-F5344CB8AC3E}">
        <p14:creationId xmlns:p14="http://schemas.microsoft.com/office/powerpoint/2010/main" val="202574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8/3/24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4927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8/3/24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6734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8/3/24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525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8/3/24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7948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8/3/24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962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8/3/24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198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8/3/24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437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8/3/24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5233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8/3/24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363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8/3/24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002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8/3/24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6771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8/3/24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63909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loud shaped hard drive with cables">
            <a:extLst>
              <a:ext uri="{FF2B5EF4-FFF2-40B4-BE49-F238E27FC236}">
                <a16:creationId xmlns:a16="http://schemas.microsoft.com/office/drawing/2014/main" id="{5DA57490-F2EC-4AEB-B07D-69AC0D346967}"/>
              </a:ext>
            </a:extLst>
          </p:cNvPr>
          <p:cNvPicPr>
            <a:picLocks noChangeAspect="1"/>
          </p:cNvPicPr>
          <p:nvPr/>
        </p:nvPicPr>
        <p:blipFill>
          <a:blip r:embed="rId3"/>
          <a:srcRect l="9091" t="102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7D064F0-6D2A-219C-C000-14ABD99E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06" y="0"/>
            <a:ext cx="4903694" cy="6858001"/>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ADBBF-9A3D-4781-9394-780F99A4AD5B}"/>
              </a:ext>
            </a:extLst>
          </p:cNvPr>
          <p:cNvSpPr>
            <a:spLocks noGrp="1"/>
          </p:cNvSpPr>
          <p:nvPr>
            <p:ph type="ctrTitle"/>
          </p:nvPr>
        </p:nvSpPr>
        <p:spPr>
          <a:xfrm>
            <a:off x="7620001" y="822960"/>
            <a:ext cx="4286054" cy="3474720"/>
          </a:xfrm>
        </p:spPr>
        <p:txBody>
          <a:bodyPr anchor="b">
            <a:normAutofit/>
          </a:bodyPr>
          <a:lstStyle/>
          <a:p>
            <a:pPr algn="l"/>
            <a:r>
              <a:rPr lang="en-US" sz="3300"/>
              <a:t>Leveraging Infrastructure as Code (IaC) to Efficiently Manage Lab Environments in Azure</a:t>
            </a:r>
          </a:p>
        </p:txBody>
      </p:sp>
      <p:sp>
        <p:nvSpPr>
          <p:cNvPr id="3" name="Subtitle 2">
            <a:extLst>
              <a:ext uri="{FF2B5EF4-FFF2-40B4-BE49-F238E27FC236}">
                <a16:creationId xmlns:a16="http://schemas.microsoft.com/office/drawing/2014/main" id="{4492DEA0-82AD-60F9-8D25-70181F0878C0}"/>
              </a:ext>
            </a:extLst>
          </p:cNvPr>
          <p:cNvSpPr>
            <a:spLocks noGrp="1"/>
          </p:cNvSpPr>
          <p:nvPr>
            <p:ph type="subTitle" idx="1"/>
          </p:nvPr>
        </p:nvSpPr>
        <p:spPr>
          <a:xfrm>
            <a:off x="7620001" y="4419600"/>
            <a:ext cx="3931920" cy="1386840"/>
          </a:xfrm>
        </p:spPr>
        <p:txBody>
          <a:bodyPr anchor="t">
            <a:normAutofit/>
          </a:bodyPr>
          <a:lstStyle/>
          <a:p>
            <a:pPr algn="l"/>
            <a:r>
              <a:rPr lang="en-US" sz="2200"/>
              <a:t>Efficient lab environment management with IaC</a:t>
            </a:r>
          </a:p>
        </p:txBody>
      </p:sp>
    </p:spTree>
    <p:extLst>
      <p:ext uri="{BB962C8B-B14F-4D97-AF65-F5344CB8AC3E}">
        <p14:creationId xmlns:p14="http://schemas.microsoft.com/office/powerpoint/2010/main" val="8414671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code background">
            <a:extLst>
              <a:ext uri="{FF2B5EF4-FFF2-40B4-BE49-F238E27FC236}">
                <a16:creationId xmlns:a16="http://schemas.microsoft.com/office/drawing/2014/main" id="{3F3B3E6B-9DEC-4AB1-BF0D-2E7350ECE35E}"/>
              </a:ext>
            </a:extLst>
          </p:cNvPr>
          <p:cNvPicPr>
            <a:picLocks noGrp="1" noChangeAspect="1"/>
          </p:cNvPicPr>
          <p:nvPr>
            <p:ph sz="half" idx="1"/>
          </p:nvPr>
        </p:nvPicPr>
        <p:blipFill>
          <a:blip r:embed="rId3"/>
          <a:srcRect l="43010" r="12777" b="-1"/>
          <a:stretch/>
        </p:blipFill>
        <p:spPr>
          <a:xfrm>
            <a:off x="20" y="10"/>
            <a:ext cx="4910308" cy="6857990"/>
          </a:xfrm>
          <a:prstGeom prst="rect">
            <a:avLst/>
          </a:prstGeom>
        </p:spPr>
      </p:pic>
      <p:sp>
        <p:nvSpPr>
          <p:cNvPr id="2" name="Title 1">
            <a:extLst>
              <a:ext uri="{FF2B5EF4-FFF2-40B4-BE49-F238E27FC236}">
                <a16:creationId xmlns:a16="http://schemas.microsoft.com/office/drawing/2014/main" id="{E3D60AD8-12A7-1CEC-EAAE-5D191399DB86}"/>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Conclusion</a:t>
            </a:r>
          </a:p>
        </p:txBody>
      </p:sp>
      <p:sp>
        <p:nvSpPr>
          <p:cNvPr id="4" name="Content Placeholder 3">
            <a:extLst>
              <a:ext uri="{FF2B5EF4-FFF2-40B4-BE49-F238E27FC236}">
                <a16:creationId xmlns:a16="http://schemas.microsoft.com/office/drawing/2014/main" id="{4410687F-02DE-80BD-C12F-20E63D27B75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ZA" sz="1400" b="1" dirty="0"/>
              <a:t>Efficient Lab Management</a:t>
            </a:r>
          </a:p>
          <a:p>
            <a:pPr marL="0" lvl="1" indent="0">
              <a:buNone/>
            </a:pPr>
            <a:r>
              <a:rPr lang="en-ZA" sz="1400" dirty="0"/>
              <a:t>Infrastructure as Code provides an efficient and easy way to manage lab environments in Azure, including setting up a lab, deploying a database with a DACPAC, running tests, and destroying the environment.</a:t>
            </a:r>
          </a:p>
          <a:p>
            <a:pPr marL="0" indent="0">
              <a:spcBef>
                <a:spcPts val="2500"/>
              </a:spcBef>
              <a:buNone/>
            </a:pPr>
            <a:r>
              <a:rPr lang="en-ZA" sz="1400" b="1" dirty="0"/>
              <a:t>Data Security and Compliance</a:t>
            </a:r>
          </a:p>
          <a:p>
            <a:pPr marL="0" lvl="1" indent="0">
              <a:buNone/>
            </a:pPr>
            <a:r>
              <a:rPr lang="en-ZA" sz="1400" dirty="0"/>
              <a:t>Best practices for compliance and data security ensure no sensitive information leaks during the process of lab management using Infrastructure as Code.</a:t>
            </a:r>
          </a:p>
          <a:p>
            <a:pPr marL="0" indent="0">
              <a:spcBef>
                <a:spcPts val="2500"/>
              </a:spcBef>
              <a:buNone/>
            </a:pPr>
            <a:r>
              <a:rPr lang="en-ZA" sz="1400" b="1" dirty="0"/>
              <a:t>GitHub Repository Access</a:t>
            </a:r>
          </a:p>
          <a:p>
            <a:pPr marL="0" lvl="1" indent="0">
              <a:buNone/>
            </a:pPr>
            <a:r>
              <a:rPr lang="en-ZA" sz="1400" dirty="0"/>
              <a:t>Attendees will have access to a GitHub repository with scripts and templates to replicate the scenarios demonstrated.</a:t>
            </a:r>
            <a:endParaRPr lang="en-US" sz="1400" dirty="0"/>
          </a:p>
        </p:txBody>
      </p:sp>
    </p:spTree>
    <p:extLst>
      <p:ext uri="{BB962C8B-B14F-4D97-AF65-F5344CB8AC3E}">
        <p14:creationId xmlns:p14="http://schemas.microsoft.com/office/powerpoint/2010/main" val="3211421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Wall covered by notes">
            <a:extLst>
              <a:ext uri="{FF2B5EF4-FFF2-40B4-BE49-F238E27FC236}">
                <a16:creationId xmlns:a16="http://schemas.microsoft.com/office/drawing/2014/main" id="{C97657A6-0FAD-41CA-83F4-FC46F76E3F76}"/>
              </a:ext>
            </a:extLst>
          </p:cNvPr>
          <p:cNvPicPr>
            <a:picLocks noGrp="1" noChangeAspect="1"/>
          </p:cNvPicPr>
          <p:nvPr>
            <p:ph sz="half" idx="1"/>
          </p:nvPr>
        </p:nvPicPr>
        <p:blipFill>
          <a:blip r:embed="rId3"/>
          <a:srcRect l="18178" r="9065"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2DE8F58D-1980-1CEC-57F4-F73A165ABF8D}"/>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Agenda</a:t>
            </a:r>
          </a:p>
        </p:txBody>
      </p:sp>
      <p:sp>
        <p:nvSpPr>
          <p:cNvPr id="4" name="Content Placeholder 3">
            <a:extLst>
              <a:ext uri="{FF2B5EF4-FFF2-40B4-BE49-F238E27FC236}">
                <a16:creationId xmlns:a16="http://schemas.microsoft.com/office/drawing/2014/main" id="{D00E6C6A-A663-785A-840C-9FD2580EF73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ZA" sz="1400" b="1"/>
              <a:t>Infrastructure as Code Overview</a:t>
            </a:r>
          </a:p>
          <a:p>
            <a:pPr marL="0" lvl="1" indent="0">
              <a:buNone/>
            </a:pPr>
            <a:r>
              <a:rPr lang="en-ZA" sz="1400"/>
              <a:t>A brief overview of Infrastructure as Code and its benefits in Azure. We will discuss what Infrastructure as Code is and how it can help streamline your deployment process.</a:t>
            </a:r>
          </a:p>
          <a:p>
            <a:pPr marL="0" indent="0">
              <a:spcBef>
                <a:spcPts val="2500"/>
              </a:spcBef>
              <a:buNone/>
            </a:pPr>
            <a:r>
              <a:rPr lang="en-ZA" sz="1400" b="1"/>
              <a:t>Setting up a Lab Environment</a:t>
            </a:r>
          </a:p>
          <a:p>
            <a:pPr marL="0" lvl="1" indent="0">
              <a:buNone/>
            </a:pPr>
            <a:r>
              <a:rPr lang="en-ZA" sz="1400"/>
              <a:t>We will walk through the steps of setting up a lab environment in Azure and discuss the benefits of using this approach.</a:t>
            </a:r>
          </a:p>
          <a:p>
            <a:pPr marL="0" indent="0">
              <a:spcBef>
                <a:spcPts val="2500"/>
              </a:spcBef>
              <a:buNone/>
            </a:pPr>
            <a:r>
              <a:rPr lang="en-ZA" sz="1400" b="1"/>
              <a:t>Deploying a Database with a DACPAC</a:t>
            </a:r>
          </a:p>
          <a:p>
            <a:pPr marL="0" lvl="1" indent="0">
              <a:buNone/>
            </a:pPr>
            <a:r>
              <a:rPr lang="en-ZA" sz="1400"/>
              <a:t>We will discuss how to deploy a database with a DACPAC and cover some best practices to ensure a successful deployment.</a:t>
            </a:r>
          </a:p>
          <a:p>
            <a:pPr marL="0" indent="0">
              <a:spcBef>
                <a:spcPts val="2500"/>
              </a:spcBef>
              <a:buNone/>
            </a:pPr>
            <a:r>
              <a:rPr lang="en-ZA" sz="1400" b="1"/>
              <a:t>Running Tests on the Lab Environment</a:t>
            </a:r>
          </a:p>
          <a:p>
            <a:pPr marL="0" lvl="1" indent="0">
              <a:buNone/>
            </a:pPr>
            <a:r>
              <a:rPr lang="en-ZA" sz="1400"/>
              <a:t>We will walk through the steps of running tests on the lab environment and discuss the importance of testing your infrastructure.</a:t>
            </a:r>
            <a:endParaRPr lang="en-US" sz="1400"/>
          </a:p>
        </p:txBody>
      </p:sp>
    </p:spTree>
    <p:extLst>
      <p:ext uri="{BB962C8B-B14F-4D97-AF65-F5344CB8AC3E}">
        <p14:creationId xmlns:p14="http://schemas.microsoft.com/office/powerpoint/2010/main" val="1501720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Row of six computer network server cabinets, aligned in a data center illuminated by blue and purple lights. Empty copy space on left side of image. Servers are connected by a cloud shaped set of icons with symbols of services, activities and data driving a computer network and cloud computing cyberspace. Communicating through the Internet of Things.  Digitally generated image.">
            <a:extLst>
              <a:ext uri="{FF2B5EF4-FFF2-40B4-BE49-F238E27FC236}">
                <a16:creationId xmlns:a16="http://schemas.microsoft.com/office/drawing/2014/main" id="{DC7871DA-F5C2-4BC3-8867-7F3F6DE45611}"/>
              </a:ext>
            </a:extLst>
          </p:cNvPr>
          <p:cNvPicPr>
            <a:picLocks noGrp="1" noChangeAspect="1"/>
          </p:cNvPicPr>
          <p:nvPr>
            <p:ph sz="half" idx="1"/>
          </p:nvPr>
        </p:nvPicPr>
        <p:blipFill>
          <a:blip r:embed="rId3"/>
          <a:srcRect l="27661" r="11029"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9774A537-EEB0-C650-524F-57CD10115A46}"/>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sz="3100" b="1" kern="1200">
                <a:solidFill>
                  <a:schemeClr val="tx1"/>
                </a:solidFill>
                <a:latin typeface="+mj-lt"/>
                <a:ea typeface="+mj-ea"/>
                <a:cs typeface="+mj-cs"/>
              </a:rPr>
              <a:t>Overview of Infrastructure as Code</a:t>
            </a:r>
          </a:p>
        </p:txBody>
      </p:sp>
      <p:sp>
        <p:nvSpPr>
          <p:cNvPr id="4" name="Content Placeholder 3">
            <a:extLst>
              <a:ext uri="{FF2B5EF4-FFF2-40B4-BE49-F238E27FC236}">
                <a16:creationId xmlns:a16="http://schemas.microsoft.com/office/drawing/2014/main" id="{6E6EEEDD-FC8B-7390-39F6-9C4C2F3E454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ZA" sz="1400" b="1"/>
              <a:t>What is Infrastructure as Code</a:t>
            </a:r>
          </a:p>
          <a:p>
            <a:pPr marL="0" lvl="1" indent="0">
              <a:buNone/>
            </a:pPr>
            <a:r>
              <a:rPr lang="en-ZA" sz="1400"/>
              <a:t>Infrastructure as Code is a process of managing and provisioning computer data centers through machine-readable definition files, which enables you to automate the process of provisioning infrastructure and managing it over time.</a:t>
            </a:r>
          </a:p>
          <a:p>
            <a:pPr marL="0" indent="0">
              <a:spcBef>
                <a:spcPts val="2500"/>
              </a:spcBef>
              <a:buNone/>
            </a:pPr>
            <a:r>
              <a:rPr lang="en-ZA" sz="1400" b="1"/>
              <a:t>Why is Infrastructure as Code Important</a:t>
            </a:r>
          </a:p>
          <a:p>
            <a:pPr marL="0" lvl="1" indent="0">
              <a:buNone/>
            </a:pPr>
            <a:r>
              <a:rPr lang="en-ZA" sz="1400"/>
              <a:t>Infrastructure as Code enables you to manage infrastructure more efficiently, reduce the risk of errors, and improve automation, allowing you to focus on high-value tasks and deliver applications faster.</a:t>
            </a:r>
          </a:p>
          <a:p>
            <a:pPr marL="0" indent="0">
              <a:spcBef>
                <a:spcPts val="2500"/>
              </a:spcBef>
              <a:buNone/>
            </a:pPr>
            <a:r>
              <a:rPr lang="en-ZA" sz="1400" b="1"/>
              <a:t>How Infrastructure as Code Works</a:t>
            </a:r>
          </a:p>
          <a:p>
            <a:pPr marL="0" lvl="1" indent="0">
              <a:buNone/>
            </a:pPr>
            <a:r>
              <a:rPr lang="en-ZA" sz="1400"/>
              <a:t>Infrastructure as Code typically involves the use of configuration files and automation tools to manage infrastructure. This enables you to version control your infrastructure and manage it as code.</a:t>
            </a:r>
            <a:endParaRPr lang="en-US" sz="1400"/>
          </a:p>
        </p:txBody>
      </p:sp>
    </p:spTree>
    <p:extLst>
      <p:ext uri="{BB962C8B-B14F-4D97-AF65-F5344CB8AC3E}">
        <p14:creationId xmlns:p14="http://schemas.microsoft.com/office/powerpoint/2010/main" val="1642313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101010 data lines to infinity">
            <a:extLst>
              <a:ext uri="{FF2B5EF4-FFF2-40B4-BE49-F238E27FC236}">
                <a16:creationId xmlns:a16="http://schemas.microsoft.com/office/drawing/2014/main" id="{D6A64D19-DDFD-472B-B17D-54471F3B07DE}"/>
              </a:ext>
            </a:extLst>
          </p:cNvPr>
          <p:cNvPicPr>
            <a:picLocks noGrp="1" noChangeAspect="1"/>
          </p:cNvPicPr>
          <p:nvPr>
            <p:ph sz="half" idx="1"/>
          </p:nvPr>
        </p:nvPicPr>
        <p:blipFill>
          <a:blip r:embed="rId3"/>
          <a:srcRect l="28248" r="25996"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9741A095-8265-B71B-D511-5D6DBF38879F}"/>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sz="3300" b="1" kern="1200">
                <a:solidFill>
                  <a:schemeClr val="tx1"/>
                </a:solidFill>
                <a:latin typeface="+mj-lt"/>
                <a:ea typeface="+mj-ea"/>
                <a:cs typeface="+mj-cs"/>
              </a:rPr>
              <a:t>Advantages of using Infrastructure as Code in Azure</a:t>
            </a:r>
          </a:p>
        </p:txBody>
      </p:sp>
      <p:sp>
        <p:nvSpPr>
          <p:cNvPr id="4" name="Content Placeholder 3">
            <a:extLst>
              <a:ext uri="{FF2B5EF4-FFF2-40B4-BE49-F238E27FC236}">
                <a16:creationId xmlns:a16="http://schemas.microsoft.com/office/drawing/2014/main" id="{C858E573-6ED3-D9B6-14E9-F4C160D9213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spcBef>
                <a:spcPts val="2500"/>
              </a:spcBef>
              <a:buNone/>
            </a:pPr>
            <a:r>
              <a:rPr lang="en-ZA" sz="1400" b="1"/>
              <a:t>Faster and More Consistent Deployment</a:t>
            </a:r>
          </a:p>
          <a:p>
            <a:pPr marL="0" lvl="1" indent="0">
              <a:buNone/>
            </a:pPr>
            <a:r>
              <a:rPr lang="en-ZA" sz="1400"/>
              <a:t>Using Infrastructure as Code in Azure enables faster and more consistent deployment of resources, reducing human error and increasing efficiency.</a:t>
            </a:r>
          </a:p>
          <a:p>
            <a:pPr marL="0" indent="0">
              <a:spcBef>
                <a:spcPts val="2500"/>
              </a:spcBef>
              <a:buNone/>
            </a:pPr>
            <a:r>
              <a:rPr lang="en-ZA" sz="1400" b="1"/>
              <a:t>Version Control</a:t>
            </a:r>
          </a:p>
          <a:p>
            <a:pPr marL="0" lvl="1" indent="0">
              <a:buNone/>
            </a:pPr>
            <a:r>
              <a:rPr lang="en-ZA" sz="1400"/>
              <a:t>Infrastructure as Code allows version control for the managed resources in Azure, enabling easy rollback and history tracking.</a:t>
            </a:r>
          </a:p>
          <a:p>
            <a:pPr marL="0" indent="0">
              <a:spcBef>
                <a:spcPts val="2500"/>
              </a:spcBef>
              <a:buNone/>
            </a:pPr>
            <a:r>
              <a:rPr lang="en-ZA" sz="1400" b="1"/>
              <a:t>Automation</a:t>
            </a:r>
          </a:p>
          <a:p>
            <a:pPr marL="0" lvl="1" indent="0">
              <a:buNone/>
            </a:pPr>
            <a:r>
              <a:rPr lang="en-ZA" sz="1400"/>
              <a:t>Infrastructure as Code allows for automation of processes, such as scaling and resource allocation, reducing manual effort and increasing productivity.</a:t>
            </a:r>
            <a:endParaRPr lang="en-US" sz="1400"/>
          </a:p>
        </p:txBody>
      </p:sp>
    </p:spTree>
    <p:extLst>
      <p:ext uri="{BB962C8B-B14F-4D97-AF65-F5344CB8AC3E}">
        <p14:creationId xmlns:p14="http://schemas.microsoft.com/office/powerpoint/2010/main" val="1131418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cientist viewing DNA test results on a computer screen in the laboratory">
            <a:extLst>
              <a:ext uri="{FF2B5EF4-FFF2-40B4-BE49-F238E27FC236}">
                <a16:creationId xmlns:a16="http://schemas.microsoft.com/office/drawing/2014/main" id="{E3762D7F-BBD8-481D-8048-5C88E71C3B9B}"/>
              </a:ext>
            </a:extLst>
          </p:cNvPr>
          <p:cNvPicPr>
            <a:picLocks noGrp="1" noChangeAspect="1"/>
          </p:cNvPicPr>
          <p:nvPr>
            <p:ph sz="half" idx="1"/>
          </p:nvPr>
        </p:nvPicPr>
        <p:blipFill>
          <a:blip r:embed="rId3"/>
          <a:srcRect l="36792" r="10403" b="-2"/>
          <a:stretch/>
        </p:blipFill>
        <p:spPr>
          <a:xfrm>
            <a:off x="20" y="10"/>
            <a:ext cx="4910308" cy="6857990"/>
          </a:xfrm>
          <a:prstGeom prst="rect">
            <a:avLst/>
          </a:prstGeom>
        </p:spPr>
      </p:pic>
      <p:sp>
        <p:nvSpPr>
          <p:cNvPr id="2" name="Title 1">
            <a:extLst>
              <a:ext uri="{FF2B5EF4-FFF2-40B4-BE49-F238E27FC236}">
                <a16:creationId xmlns:a16="http://schemas.microsoft.com/office/drawing/2014/main" id="{57B30E25-A506-4970-47F9-E2A17F84B176}"/>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Setting up a lab environment in Azure</a:t>
            </a:r>
          </a:p>
        </p:txBody>
      </p:sp>
      <p:sp>
        <p:nvSpPr>
          <p:cNvPr id="4" name="Content Placeholder 3">
            <a:extLst>
              <a:ext uri="{FF2B5EF4-FFF2-40B4-BE49-F238E27FC236}">
                <a16:creationId xmlns:a16="http://schemas.microsoft.com/office/drawing/2014/main" id="{01FE42D8-B39C-F5BA-0625-CB3C9A63A3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lnSpc>
                <a:spcPct val="110000"/>
              </a:lnSpc>
              <a:spcBef>
                <a:spcPts val="2500"/>
              </a:spcBef>
              <a:buNone/>
            </a:pPr>
            <a:r>
              <a:rPr lang="en-ZA" sz="1400" b="1"/>
              <a:t>Creating Resource Groups</a:t>
            </a:r>
          </a:p>
          <a:p>
            <a:pPr marL="0" lvl="1" indent="0">
              <a:lnSpc>
                <a:spcPct val="110000"/>
              </a:lnSpc>
              <a:buNone/>
            </a:pPr>
            <a:r>
              <a:rPr lang="en-ZA" sz="1400"/>
              <a:t>Creating resource groups is the first step in setting up a lab environment in Azure. Resource groups help manage resources and organize them by project, client, or environment.</a:t>
            </a:r>
          </a:p>
          <a:p>
            <a:pPr marL="0" indent="0">
              <a:lnSpc>
                <a:spcPct val="110000"/>
              </a:lnSpc>
              <a:spcBef>
                <a:spcPts val="2500"/>
              </a:spcBef>
              <a:buNone/>
            </a:pPr>
            <a:r>
              <a:rPr lang="en-ZA" sz="1400" b="1"/>
              <a:t>Selecting Components</a:t>
            </a:r>
          </a:p>
          <a:p>
            <a:pPr marL="0" lvl="1" indent="0">
              <a:lnSpc>
                <a:spcPct val="110000"/>
              </a:lnSpc>
              <a:buNone/>
            </a:pPr>
            <a:r>
              <a:rPr lang="en-ZA" sz="1400"/>
              <a:t>Once the resource groups have been created, the next step is to select the necessary components for the lab environment. This can include virtual machines, storage accounts, and network resources.</a:t>
            </a:r>
          </a:p>
          <a:p>
            <a:pPr marL="0" indent="0">
              <a:lnSpc>
                <a:spcPct val="110000"/>
              </a:lnSpc>
              <a:spcBef>
                <a:spcPts val="2500"/>
              </a:spcBef>
              <a:buNone/>
            </a:pPr>
            <a:r>
              <a:rPr lang="en-ZA" sz="1400" b="1"/>
              <a:t>Deploying Components</a:t>
            </a:r>
          </a:p>
          <a:p>
            <a:pPr marL="0" lvl="1" indent="0">
              <a:lnSpc>
                <a:spcPct val="110000"/>
              </a:lnSpc>
              <a:buNone/>
            </a:pPr>
            <a:r>
              <a:rPr lang="en-ZA" sz="1400"/>
              <a:t>After selecting the necessary components, the final step is to deploy them to the lab environment. This can be done using Infrastructure as Code, which makes it easy to set up and manage the lab environment.</a:t>
            </a:r>
            <a:endParaRPr lang="en-US" sz="1400"/>
          </a:p>
        </p:txBody>
      </p:sp>
    </p:spTree>
    <p:extLst>
      <p:ext uri="{BB962C8B-B14F-4D97-AF65-F5344CB8AC3E}">
        <p14:creationId xmlns:p14="http://schemas.microsoft.com/office/powerpoint/2010/main" val="897148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puter script on a screen">
            <a:extLst>
              <a:ext uri="{FF2B5EF4-FFF2-40B4-BE49-F238E27FC236}">
                <a16:creationId xmlns:a16="http://schemas.microsoft.com/office/drawing/2014/main" id="{DEA7911E-7E88-4E22-A261-31D4DC4FE53A}"/>
              </a:ext>
            </a:extLst>
          </p:cNvPr>
          <p:cNvPicPr>
            <a:picLocks noGrp="1" noChangeAspect="1"/>
          </p:cNvPicPr>
          <p:nvPr>
            <p:ph sz="half" idx="1"/>
          </p:nvPr>
        </p:nvPicPr>
        <p:blipFill>
          <a:blip r:embed="rId3"/>
          <a:srcRect l="5947" r="46882"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96D325D9-C0EE-7222-F469-5B33EB9EE223}"/>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Deploying a database with a DACPAC</a:t>
            </a:r>
          </a:p>
        </p:txBody>
      </p:sp>
      <p:sp>
        <p:nvSpPr>
          <p:cNvPr id="4" name="Content Placeholder 3">
            <a:extLst>
              <a:ext uri="{FF2B5EF4-FFF2-40B4-BE49-F238E27FC236}">
                <a16:creationId xmlns:a16="http://schemas.microsoft.com/office/drawing/2014/main" id="{59AFAC75-285F-5EEA-5583-F7CA7B5721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spcBef>
                <a:spcPts val="2500"/>
              </a:spcBef>
              <a:buNone/>
            </a:pPr>
            <a:r>
              <a:rPr lang="en-ZA" sz="1400" b="1"/>
              <a:t>Infrastructure as Code</a:t>
            </a:r>
          </a:p>
          <a:p>
            <a:pPr marL="0" lvl="1" indent="0">
              <a:buNone/>
            </a:pPr>
            <a:r>
              <a:rPr lang="en-ZA" sz="1400"/>
              <a:t>Infrastructure as Code simplifies the process of deploying a database with a DACPAC by automating the entire process and making it quick and easy.</a:t>
            </a:r>
          </a:p>
          <a:p>
            <a:pPr marL="0" indent="0">
              <a:spcBef>
                <a:spcPts val="2500"/>
              </a:spcBef>
              <a:buNone/>
            </a:pPr>
            <a:r>
              <a:rPr lang="en-ZA" sz="1400" b="1"/>
              <a:t>DACPAC</a:t>
            </a:r>
          </a:p>
          <a:p>
            <a:pPr marL="0" lvl="1" indent="0">
              <a:buNone/>
            </a:pPr>
            <a:r>
              <a:rPr lang="en-ZA" sz="1400"/>
              <a:t>A DACPAC is a database deployment package that simplifies the deployment process by packaging all the necessary files and configurations into a single file.</a:t>
            </a:r>
          </a:p>
          <a:p>
            <a:pPr marL="0" indent="0">
              <a:spcBef>
                <a:spcPts val="2500"/>
              </a:spcBef>
              <a:buNone/>
            </a:pPr>
            <a:r>
              <a:rPr lang="en-ZA" sz="1400" b="1"/>
              <a:t>Azure</a:t>
            </a:r>
          </a:p>
          <a:p>
            <a:pPr marL="0" lvl="1" indent="0">
              <a:buNone/>
            </a:pPr>
            <a:r>
              <a:rPr lang="en-ZA" sz="1400"/>
              <a:t>Azure is a cloud computing platform that provides various services for deploying and managing applications, including databases.</a:t>
            </a:r>
            <a:endParaRPr lang="en-US" sz="1400"/>
          </a:p>
        </p:txBody>
      </p:sp>
    </p:spTree>
    <p:extLst>
      <p:ext uri="{BB962C8B-B14F-4D97-AF65-F5344CB8AC3E}">
        <p14:creationId xmlns:p14="http://schemas.microsoft.com/office/powerpoint/2010/main" val="1812780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typing on keyboard">
            <a:extLst>
              <a:ext uri="{FF2B5EF4-FFF2-40B4-BE49-F238E27FC236}">
                <a16:creationId xmlns:a16="http://schemas.microsoft.com/office/drawing/2014/main" id="{ADAB725E-5DFC-4917-BC8B-40C98CF85D97}"/>
              </a:ext>
            </a:extLst>
          </p:cNvPr>
          <p:cNvPicPr>
            <a:picLocks noGrp="1" noChangeAspect="1"/>
          </p:cNvPicPr>
          <p:nvPr>
            <p:ph sz="half" idx="1"/>
          </p:nvPr>
        </p:nvPicPr>
        <p:blipFill>
          <a:blip r:embed="rId3"/>
          <a:srcRect l="34992" r="17215" b="-1"/>
          <a:stretch/>
        </p:blipFill>
        <p:spPr>
          <a:xfrm>
            <a:off x="20" y="10"/>
            <a:ext cx="4910308" cy="6857990"/>
          </a:xfrm>
          <a:prstGeom prst="rect">
            <a:avLst/>
          </a:prstGeom>
        </p:spPr>
      </p:pic>
      <p:sp>
        <p:nvSpPr>
          <p:cNvPr id="2" name="Title 1">
            <a:extLst>
              <a:ext uri="{FF2B5EF4-FFF2-40B4-BE49-F238E27FC236}">
                <a16:creationId xmlns:a16="http://schemas.microsoft.com/office/drawing/2014/main" id="{39E31F26-56B4-DAF4-9AEB-4F18DD9C4119}"/>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Running Tests on the Lab Environment</a:t>
            </a:r>
          </a:p>
        </p:txBody>
      </p:sp>
      <p:sp>
        <p:nvSpPr>
          <p:cNvPr id="4" name="Content Placeholder 3">
            <a:extLst>
              <a:ext uri="{FF2B5EF4-FFF2-40B4-BE49-F238E27FC236}">
                <a16:creationId xmlns:a16="http://schemas.microsoft.com/office/drawing/2014/main" id="{12A38D78-94B1-CEEA-882C-1228A26704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ZA" sz="1400" b="1"/>
              <a:t>Efficient Testing Methods</a:t>
            </a:r>
          </a:p>
          <a:p>
            <a:pPr marL="0" lvl="1" indent="0">
              <a:buNone/>
            </a:pPr>
            <a:r>
              <a:rPr lang="en-ZA" sz="1400"/>
              <a:t>Running tests on the lab environment can be done quickly and efficiently by utilizing Infrastructure as Code and automated testing platforms. This reduces the time and effort needed for testing and helps ensure that the lab environment is thoroughly tested.</a:t>
            </a:r>
          </a:p>
          <a:p>
            <a:pPr marL="0" indent="0">
              <a:spcBef>
                <a:spcPts val="2500"/>
              </a:spcBef>
              <a:buNone/>
            </a:pPr>
            <a:r>
              <a:rPr lang="en-ZA" sz="1400" b="1"/>
              <a:t>Azure Lab Environment</a:t>
            </a:r>
          </a:p>
          <a:p>
            <a:pPr marL="0" lvl="1" indent="0">
              <a:buNone/>
            </a:pPr>
            <a:r>
              <a:rPr lang="en-ZA" sz="1400"/>
              <a:t>Azure provides a lab environment where tests can be run to ensure that applications and systems work as expected. This allows developers to test their code and applications in a safe, sandbox environment without impacting production systems.</a:t>
            </a:r>
            <a:endParaRPr lang="en-US" sz="1400"/>
          </a:p>
        </p:txBody>
      </p:sp>
    </p:spTree>
    <p:extLst>
      <p:ext uri="{BB962C8B-B14F-4D97-AF65-F5344CB8AC3E}">
        <p14:creationId xmlns:p14="http://schemas.microsoft.com/office/powerpoint/2010/main" val="1029661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king place for new building">
            <a:extLst>
              <a:ext uri="{FF2B5EF4-FFF2-40B4-BE49-F238E27FC236}">
                <a16:creationId xmlns:a16="http://schemas.microsoft.com/office/drawing/2014/main" id="{44391834-8E64-4A3A-A2C2-75F9588AFD34}"/>
              </a:ext>
            </a:extLst>
          </p:cNvPr>
          <p:cNvPicPr>
            <a:picLocks noGrp="1" noChangeAspect="1"/>
          </p:cNvPicPr>
          <p:nvPr>
            <p:ph sz="half" idx="1"/>
          </p:nvPr>
        </p:nvPicPr>
        <p:blipFill>
          <a:blip r:embed="rId3"/>
          <a:srcRect l="5361" r="32605" b="-1"/>
          <a:stretch/>
        </p:blipFill>
        <p:spPr>
          <a:xfrm>
            <a:off x="1" y="10"/>
            <a:ext cx="6373368" cy="6857990"/>
          </a:xfrm>
          <a:prstGeom prst="rect">
            <a:avLst/>
          </a:prstGeom>
        </p:spPr>
      </p:pic>
      <p:sp>
        <p:nvSpPr>
          <p:cNvPr id="2" name="Title 1">
            <a:extLst>
              <a:ext uri="{FF2B5EF4-FFF2-40B4-BE49-F238E27FC236}">
                <a16:creationId xmlns:a16="http://schemas.microsoft.com/office/drawing/2014/main" id="{AFE700C5-DA1A-1085-99A9-13E601E057CE}"/>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b="1" kern="1200">
                <a:solidFill>
                  <a:schemeClr val="tx1"/>
                </a:solidFill>
                <a:latin typeface="+mj-lt"/>
                <a:ea typeface="+mj-ea"/>
                <a:cs typeface="+mj-cs"/>
              </a:rPr>
              <a:t>Destroying the Lab Environment</a:t>
            </a:r>
          </a:p>
        </p:txBody>
      </p:sp>
      <p:sp>
        <p:nvSpPr>
          <p:cNvPr id="4" name="Content Placeholder 3">
            <a:extLst>
              <a:ext uri="{FF2B5EF4-FFF2-40B4-BE49-F238E27FC236}">
                <a16:creationId xmlns:a16="http://schemas.microsoft.com/office/drawing/2014/main" id="{AF4DFC6A-78E3-FABB-EC46-D10352C1026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17" y="2212848"/>
            <a:ext cx="4361688" cy="4096512"/>
          </a:xfrm>
        </p:spPr>
        <p:txBody>
          <a:bodyPr>
            <a:normAutofit/>
          </a:bodyPr>
          <a:lstStyle/>
          <a:p>
            <a:pPr marL="0" indent="0">
              <a:spcBef>
                <a:spcPts val="2500"/>
              </a:spcBef>
              <a:buNone/>
            </a:pPr>
            <a:r>
              <a:rPr lang="en-ZA" sz="1400" b="1"/>
              <a:t>Infrastructure as Code</a:t>
            </a:r>
          </a:p>
          <a:p>
            <a:pPr marL="0" lvl="1" indent="0">
              <a:buNone/>
            </a:pPr>
            <a:r>
              <a:rPr lang="en-ZA" sz="1400"/>
              <a:t>Infrastructure as Code makes it easy to automate the deployment and destruction of lab environments. This can save costs and improve efficiency by eliminating the need for manual intervention.</a:t>
            </a:r>
          </a:p>
          <a:p>
            <a:pPr marL="0" indent="0">
              <a:spcBef>
                <a:spcPts val="2500"/>
              </a:spcBef>
              <a:buNone/>
            </a:pPr>
            <a:r>
              <a:rPr lang="en-ZA" sz="1400" b="1"/>
              <a:t>Cost Savings</a:t>
            </a:r>
          </a:p>
          <a:p>
            <a:pPr marL="0" lvl="1" indent="0">
              <a:buNone/>
            </a:pPr>
            <a:r>
              <a:rPr lang="en-ZA" sz="1400"/>
              <a:t>Tearing down lab environments when they are no longer needed can save costs by reducing the amount of resources needed to maintain them.</a:t>
            </a:r>
            <a:endParaRPr lang="en-US" sz="1400"/>
          </a:p>
        </p:txBody>
      </p:sp>
    </p:spTree>
    <p:extLst>
      <p:ext uri="{BB962C8B-B14F-4D97-AF65-F5344CB8AC3E}">
        <p14:creationId xmlns:p14="http://schemas.microsoft.com/office/powerpoint/2010/main" val="3277014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ud system security">
            <a:extLst>
              <a:ext uri="{FF2B5EF4-FFF2-40B4-BE49-F238E27FC236}">
                <a16:creationId xmlns:a16="http://schemas.microsoft.com/office/drawing/2014/main" id="{B135BB60-6DC9-4949-98DB-F2CE92652B30}"/>
              </a:ext>
            </a:extLst>
          </p:cNvPr>
          <p:cNvPicPr>
            <a:picLocks noGrp="1" noChangeAspect="1"/>
          </p:cNvPicPr>
          <p:nvPr>
            <p:ph sz="half" idx="1"/>
          </p:nvPr>
        </p:nvPicPr>
        <p:blipFill>
          <a:blip r:embed="rId3"/>
          <a:srcRect l="26102" r="21630" b="-1"/>
          <a:stretch/>
        </p:blipFill>
        <p:spPr>
          <a:xfrm>
            <a:off x="20" y="10"/>
            <a:ext cx="4910308" cy="6857990"/>
          </a:xfrm>
          <a:prstGeom prst="rect">
            <a:avLst/>
          </a:prstGeom>
        </p:spPr>
      </p:pic>
      <p:sp>
        <p:nvSpPr>
          <p:cNvPr id="2" name="Title 1">
            <a:extLst>
              <a:ext uri="{FF2B5EF4-FFF2-40B4-BE49-F238E27FC236}">
                <a16:creationId xmlns:a16="http://schemas.microsoft.com/office/drawing/2014/main" id="{9026EDFD-4E96-106B-8A83-C19BE51D58ED}"/>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sz="3300" b="1" kern="1200">
                <a:solidFill>
                  <a:schemeClr val="tx1"/>
                </a:solidFill>
                <a:latin typeface="+mj-lt"/>
                <a:ea typeface="+mj-ea"/>
                <a:cs typeface="+mj-cs"/>
              </a:rPr>
              <a:t>Best practices for compliance and data security</a:t>
            </a:r>
          </a:p>
        </p:txBody>
      </p:sp>
      <p:sp>
        <p:nvSpPr>
          <p:cNvPr id="4" name="Content Placeholder 3">
            <a:extLst>
              <a:ext uri="{FF2B5EF4-FFF2-40B4-BE49-F238E27FC236}">
                <a16:creationId xmlns:a16="http://schemas.microsoft.com/office/drawing/2014/main" id="{AE8550DE-764C-8107-AF85-8B28E33637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lnSpc>
                <a:spcPct val="110000"/>
              </a:lnSpc>
              <a:spcBef>
                <a:spcPts val="2500"/>
              </a:spcBef>
              <a:buNone/>
            </a:pPr>
            <a:r>
              <a:rPr lang="en-ZA" sz="1400" b="1"/>
              <a:t>Secure Data</a:t>
            </a:r>
          </a:p>
          <a:p>
            <a:pPr marL="0" lvl="1" indent="0">
              <a:lnSpc>
                <a:spcPct val="110000"/>
              </a:lnSpc>
              <a:buNone/>
            </a:pPr>
            <a:r>
              <a:rPr lang="en-ZA" sz="1400"/>
              <a:t>The first best practice for compliance and data security is ensuring that all data used in the Infrastructure as Code process is secure and cannot be accessed by unauthorized users or entities.</a:t>
            </a:r>
          </a:p>
          <a:p>
            <a:pPr marL="0" indent="0">
              <a:lnSpc>
                <a:spcPct val="110000"/>
              </a:lnSpc>
              <a:spcBef>
                <a:spcPts val="2500"/>
              </a:spcBef>
              <a:buNone/>
            </a:pPr>
            <a:r>
              <a:rPr lang="en-ZA" sz="1400" b="1"/>
              <a:t>Access Control</a:t>
            </a:r>
          </a:p>
          <a:p>
            <a:pPr marL="0" lvl="1" indent="0">
              <a:lnSpc>
                <a:spcPct val="110000"/>
              </a:lnSpc>
              <a:buNone/>
            </a:pPr>
            <a:r>
              <a:rPr lang="en-ZA" sz="1400"/>
              <a:t>Another best practice is implementing access control policies that ensure only authorized users can access and modify the infrastructure code, thereby minimizing data breach risks.</a:t>
            </a:r>
          </a:p>
          <a:p>
            <a:pPr marL="0" indent="0">
              <a:lnSpc>
                <a:spcPct val="110000"/>
              </a:lnSpc>
              <a:spcBef>
                <a:spcPts val="2500"/>
              </a:spcBef>
              <a:buNone/>
            </a:pPr>
            <a:r>
              <a:rPr lang="en-ZA" sz="1400" b="1"/>
              <a:t>Compliance</a:t>
            </a:r>
          </a:p>
          <a:p>
            <a:pPr marL="0" lvl="1" indent="0">
              <a:lnSpc>
                <a:spcPct val="110000"/>
              </a:lnSpc>
              <a:buNone/>
            </a:pPr>
            <a:r>
              <a:rPr lang="en-ZA" sz="1400"/>
              <a:t>Ensuring compliance with regulations and standards is also crucial for data security. This can be achieved by adopting security frameworks such as ISO 27001 or NIST, and performing regular compliance audits.</a:t>
            </a:r>
            <a:endParaRPr lang="en-US" sz="1400"/>
          </a:p>
        </p:txBody>
      </p:sp>
    </p:spTree>
    <p:extLst>
      <p:ext uri="{BB962C8B-B14F-4D97-AF65-F5344CB8AC3E}">
        <p14:creationId xmlns:p14="http://schemas.microsoft.com/office/powerpoint/2010/main" val="314843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
      <a:dk1>
        <a:srgbClr val="333333"/>
      </a:dk1>
      <a:lt1>
        <a:srgbClr val="F5F5F5"/>
      </a:lt1>
      <a:dk2>
        <a:srgbClr val="4A4E69"/>
      </a:dk2>
      <a:lt2>
        <a:srgbClr val="FFFFFF"/>
      </a:lt2>
      <a:accent1>
        <a:srgbClr val="6B7AA1"/>
      </a:accent1>
      <a:accent2>
        <a:srgbClr val="8FA1C8"/>
      </a:accent2>
      <a:accent3>
        <a:srgbClr val="BDC9EA"/>
      </a:accent3>
      <a:accent4>
        <a:srgbClr val="DCE2F1"/>
      </a:accent4>
      <a:accent5>
        <a:srgbClr val="E7EBF0"/>
      </a:accent5>
      <a:accent6>
        <a:srgbClr val="ABB2BF"/>
      </a:accent6>
      <a:hlink>
        <a:srgbClr val="007ACC"/>
      </a:hlink>
      <a:folHlink>
        <a:srgbClr val="008CBA"/>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685</TotalTime>
  <Words>1476</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Neue Haas Grotesk Text Pro</vt:lpstr>
      <vt:lpstr>VanillaVTI</vt:lpstr>
      <vt:lpstr>Leveraging Infrastructure as Code (IaC) to Efficiently Manage Lab Environments in Azure</vt:lpstr>
      <vt:lpstr>Agenda</vt:lpstr>
      <vt:lpstr>Overview of Infrastructure as Code</vt:lpstr>
      <vt:lpstr>Advantages of using Infrastructure as Code in Azure</vt:lpstr>
      <vt:lpstr>Setting up a lab environment in Azure</vt:lpstr>
      <vt:lpstr>Deploying a database with a DACPAC</vt:lpstr>
      <vt:lpstr>Running Tests on the Lab Environment</vt:lpstr>
      <vt:lpstr>Destroying the Lab Environment</vt:lpstr>
      <vt:lpstr>Best practices for compliance and data security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Warren du Toit</dc:creator>
  <cp:lastModifiedBy>Warren du Toit</cp:lastModifiedBy>
  <cp:revision>1</cp:revision>
  <dcterms:created xsi:type="dcterms:W3CDTF">2024-07-25T05:46:48Z</dcterms:created>
  <dcterms:modified xsi:type="dcterms:W3CDTF">2024-08-03T07:26:20Z</dcterms:modified>
</cp:coreProperties>
</file>