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25"/>
  </p:notesMasterIdLst>
  <p:sldIdLst>
    <p:sldId id="267" r:id="rId5"/>
    <p:sldId id="266" r:id="rId6"/>
    <p:sldId id="265" r:id="rId7"/>
    <p:sldId id="292" r:id="rId8"/>
    <p:sldId id="288" r:id="rId9"/>
    <p:sldId id="297" r:id="rId10"/>
    <p:sldId id="290" r:id="rId11"/>
    <p:sldId id="294" r:id="rId12"/>
    <p:sldId id="308" r:id="rId13"/>
    <p:sldId id="262" r:id="rId14"/>
    <p:sldId id="280" r:id="rId15"/>
    <p:sldId id="301" r:id="rId16"/>
    <p:sldId id="302" r:id="rId17"/>
    <p:sldId id="285" r:id="rId18"/>
    <p:sldId id="303" r:id="rId19"/>
    <p:sldId id="275" r:id="rId20"/>
    <p:sldId id="258" r:id="rId21"/>
    <p:sldId id="306" r:id="rId22"/>
    <p:sldId id="307"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7B0AE-25C1-432F-944E-E3C9D50CD739}" v="248" dt="2022-05-03T21:58:16.688"/>
    <p1510:client id="{309CC718-884F-028D-6449-5014AD17C1FB}" v="135" dt="2022-05-03T20:01:49.841"/>
    <p1510:client id="{3CA9230B-B8E4-4316-9899-366E41005FAC}" v="160" dt="2022-05-03T20:01:34.383"/>
    <p1510:client id="{4A644556-6ACA-8A82-6ED1-D8072EDE2036}" v="371" dt="2022-05-03T22:37:38.356"/>
    <p1510:client id="{4E41CAEA-EA4E-44BD-F335-20487C5D8803}" v="806" dt="2022-05-03T20:30:33.745"/>
    <p1510:client id="{8ADBBF22-CFBF-1349-88DB-2FEE4BE9EEB3}" v="1420" dt="2022-05-03T20:23:18.033"/>
    <p1510:client id="{9D153521-56B2-A69B-A541-B8720A78DF22}" v="546" dt="2022-05-03T21:31:33.942"/>
    <p1510:client id="{AEC3BFBE-0964-0D3F-01D0-AB99537FB3EA}" v="498" dt="2022-05-03T18:45:33.464"/>
    <p1510:client id="{C51BCB0F-9C2F-DCDA-89CC-61CDDC7E44F2}" v="1448" dt="2022-05-03T21:52:18.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6844D-D2BF-4B47-B727-CA6B94A0263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C9B35D-57DA-48FF-A1D5-FA6A6F08A224}">
      <dgm:prSet/>
      <dgm:spPr/>
      <dgm:t>
        <a:bodyPr/>
        <a:lstStyle/>
        <a:p>
          <a:pPr>
            <a:lnSpc>
              <a:spcPct val="100000"/>
            </a:lnSpc>
          </a:pPr>
          <a:r>
            <a:rPr lang="en-US"/>
            <a:t>Abstract</a:t>
          </a:r>
        </a:p>
      </dgm:t>
    </dgm:pt>
    <dgm:pt modelId="{F5B1F70A-42A0-4FCB-878F-3F346BB58482}" type="parTrans" cxnId="{E3257E4F-A733-4AAA-AB17-812E2A3B6299}">
      <dgm:prSet/>
      <dgm:spPr/>
      <dgm:t>
        <a:bodyPr/>
        <a:lstStyle/>
        <a:p>
          <a:endParaRPr lang="en-US"/>
        </a:p>
      </dgm:t>
    </dgm:pt>
    <dgm:pt modelId="{2BD179FE-5AF5-4744-AF20-06E704762EC0}" type="sibTrans" cxnId="{E3257E4F-A733-4AAA-AB17-812E2A3B6299}">
      <dgm:prSet/>
      <dgm:spPr/>
      <dgm:t>
        <a:bodyPr/>
        <a:lstStyle/>
        <a:p>
          <a:endParaRPr lang="en-US"/>
        </a:p>
      </dgm:t>
    </dgm:pt>
    <dgm:pt modelId="{1782D718-6CDD-45D6-B35B-09193DB1D7AB}">
      <dgm:prSet/>
      <dgm:spPr/>
      <dgm:t>
        <a:bodyPr/>
        <a:lstStyle/>
        <a:p>
          <a:pPr>
            <a:lnSpc>
              <a:spcPct val="100000"/>
            </a:lnSpc>
          </a:pPr>
          <a:r>
            <a:rPr lang="en-US"/>
            <a:t>Dataset Insights</a:t>
          </a:r>
        </a:p>
      </dgm:t>
    </dgm:pt>
    <dgm:pt modelId="{5259E46B-8B62-4021-A471-90BFE81544A2}" type="parTrans" cxnId="{703A5E9E-E91E-4375-AD4B-8CA511EC98BE}">
      <dgm:prSet/>
      <dgm:spPr/>
      <dgm:t>
        <a:bodyPr/>
        <a:lstStyle/>
        <a:p>
          <a:endParaRPr lang="en-US"/>
        </a:p>
      </dgm:t>
    </dgm:pt>
    <dgm:pt modelId="{FA41A122-CD16-4758-9F04-35D6B1DD5C93}" type="sibTrans" cxnId="{703A5E9E-E91E-4375-AD4B-8CA511EC98BE}">
      <dgm:prSet/>
      <dgm:spPr/>
      <dgm:t>
        <a:bodyPr/>
        <a:lstStyle/>
        <a:p>
          <a:endParaRPr lang="en-US"/>
        </a:p>
      </dgm:t>
    </dgm:pt>
    <dgm:pt modelId="{9236A266-7087-4624-B754-AA148D0ABB5F}">
      <dgm:prSet/>
      <dgm:spPr/>
      <dgm:t>
        <a:bodyPr/>
        <a:lstStyle/>
        <a:p>
          <a:pPr>
            <a:lnSpc>
              <a:spcPct val="100000"/>
            </a:lnSpc>
          </a:pPr>
          <a:r>
            <a:rPr lang="en-US"/>
            <a:t>Data - Visualizations</a:t>
          </a:r>
        </a:p>
      </dgm:t>
    </dgm:pt>
    <dgm:pt modelId="{2D4C10C1-131A-4232-891B-E2B8B5AA4A96}" type="parTrans" cxnId="{C57819FB-B754-4A03-9393-53EEE16AF64A}">
      <dgm:prSet/>
      <dgm:spPr/>
      <dgm:t>
        <a:bodyPr/>
        <a:lstStyle/>
        <a:p>
          <a:endParaRPr lang="en-US"/>
        </a:p>
      </dgm:t>
    </dgm:pt>
    <dgm:pt modelId="{A6667C39-17FA-4E25-BA8C-7DAA6CDBFEFE}" type="sibTrans" cxnId="{C57819FB-B754-4A03-9393-53EEE16AF64A}">
      <dgm:prSet/>
      <dgm:spPr/>
      <dgm:t>
        <a:bodyPr/>
        <a:lstStyle/>
        <a:p>
          <a:endParaRPr lang="en-US"/>
        </a:p>
      </dgm:t>
    </dgm:pt>
    <dgm:pt modelId="{EE522687-C821-40A9-A574-3E8BF9BA9298}">
      <dgm:prSet/>
      <dgm:spPr/>
      <dgm:t>
        <a:bodyPr/>
        <a:lstStyle/>
        <a:p>
          <a:pPr>
            <a:lnSpc>
              <a:spcPct val="100000"/>
            </a:lnSpc>
          </a:pPr>
          <a:r>
            <a:rPr lang="en-US"/>
            <a:t>Modeling</a:t>
          </a:r>
        </a:p>
      </dgm:t>
    </dgm:pt>
    <dgm:pt modelId="{512DF08F-C1B2-450A-AC40-6126C0BA32BC}" type="parTrans" cxnId="{BC9EA9C6-CB43-4E23-A009-092CF0844B37}">
      <dgm:prSet/>
      <dgm:spPr/>
      <dgm:t>
        <a:bodyPr/>
        <a:lstStyle/>
        <a:p>
          <a:endParaRPr lang="en-US"/>
        </a:p>
      </dgm:t>
    </dgm:pt>
    <dgm:pt modelId="{D0F15167-F5A1-4C17-9714-320327CD5B9A}" type="sibTrans" cxnId="{BC9EA9C6-CB43-4E23-A009-092CF0844B37}">
      <dgm:prSet/>
      <dgm:spPr/>
      <dgm:t>
        <a:bodyPr/>
        <a:lstStyle/>
        <a:p>
          <a:endParaRPr lang="en-US"/>
        </a:p>
      </dgm:t>
    </dgm:pt>
    <dgm:pt modelId="{9EEBC20F-1288-43E7-9FFC-9DB8AD1C162A}">
      <dgm:prSet/>
      <dgm:spPr/>
      <dgm:t>
        <a:bodyPr/>
        <a:lstStyle/>
        <a:p>
          <a:pPr>
            <a:lnSpc>
              <a:spcPct val="100000"/>
            </a:lnSpc>
          </a:pPr>
          <a:r>
            <a:rPr lang="en-US"/>
            <a:t>Conclusion</a:t>
          </a:r>
        </a:p>
      </dgm:t>
    </dgm:pt>
    <dgm:pt modelId="{0F54A81A-5DDB-4B1A-9EBD-A5295F3E29CC}" type="parTrans" cxnId="{24924E2C-55F7-49DA-9EE7-1AB95F2789CA}">
      <dgm:prSet/>
      <dgm:spPr/>
      <dgm:t>
        <a:bodyPr/>
        <a:lstStyle/>
        <a:p>
          <a:endParaRPr lang="en-US"/>
        </a:p>
      </dgm:t>
    </dgm:pt>
    <dgm:pt modelId="{77BCF371-AAEC-4CE5-8DDC-525C8B409B9F}" type="sibTrans" cxnId="{24924E2C-55F7-49DA-9EE7-1AB95F2789CA}">
      <dgm:prSet/>
      <dgm:spPr/>
      <dgm:t>
        <a:bodyPr/>
        <a:lstStyle/>
        <a:p>
          <a:endParaRPr lang="en-US"/>
        </a:p>
      </dgm:t>
    </dgm:pt>
    <dgm:pt modelId="{BBBE5DBD-D9DC-42C6-B20A-14FA876AED77}">
      <dgm:prSet phldr="0"/>
      <dgm:spPr/>
      <dgm:t>
        <a:bodyPr/>
        <a:lstStyle/>
        <a:p>
          <a:pPr>
            <a:lnSpc>
              <a:spcPct val="100000"/>
            </a:lnSpc>
          </a:pPr>
          <a:r>
            <a:rPr lang="en-US">
              <a:latin typeface="Calibri Light" panose="020F0302020204030204"/>
            </a:rPr>
            <a:t> Inference &amp; Predictions</a:t>
          </a:r>
        </a:p>
      </dgm:t>
    </dgm:pt>
    <dgm:pt modelId="{F49E9058-B7BE-40D1-BA24-9E4FE890EDB1}" type="parTrans" cxnId="{94E23407-0021-43C7-834A-8EC0454B53DB}">
      <dgm:prSet/>
      <dgm:spPr/>
    </dgm:pt>
    <dgm:pt modelId="{B3212288-E478-46AB-ABF2-B44F9C49BCFF}" type="sibTrans" cxnId="{94E23407-0021-43C7-834A-8EC0454B53DB}">
      <dgm:prSet/>
      <dgm:spPr/>
      <dgm:t>
        <a:bodyPr/>
        <a:lstStyle/>
        <a:p>
          <a:endParaRPr lang="en-US"/>
        </a:p>
      </dgm:t>
    </dgm:pt>
    <dgm:pt modelId="{E7CB783D-1F3D-446B-AB11-62B773528C7B}" type="pres">
      <dgm:prSet presAssocID="{B046844D-D2BF-4B47-B727-CA6B94A0263E}" presName="root" presStyleCnt="0">
        <dgm:presLayoutVars>
          <dgm:dir/>
          <dgm:resizeHandles val="exact"/>
        </dgm:presLayoutVars>
      </dgm:prSet>
      <dgm:spPr/>
    </dgm:pt>
    <dgm:pt modelId="{EEB6DEB9-D776-455D-A259-283B9BC0712C}" type="pres">
      <dgm:prSet presAssocID="{3DC9B35D-57DA-48FF-A1D5-FA6A6F08A224}" presName="compNode" presStyleCnt="0"/>
      <dgm:spPr/>
    </dgm:pt>
    <dgm:pt modelId="{E10F7DB7-2195-48D1-B2C7-2E3703B3746B}" type="pres">
      <dgm:prSet presAssocID="{3DC9B35D-57DA-48FF-A1D5-FA6A6F08A2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B93DB99-7218-4E39-8019-50F1BF111FE1}" type="pres">
      <dgm:prSet presAssocID="{3DC9B35D-57DA-48FF-A1D5-FA6A6F08A224}" presName="spaceRect" presStyleCnt="0"/>
      <dgm:spPr/>
    </dgm:pt>
    <dgm:pt modelId="{806BAE99-88D6-4FA4-98A7-E0585E9F024D}" type="pres">
      <dgm:prSet presAssocID="{3DC9B35D-57DA-48FF-A1D5-FA6A6F08A224}" presName="textRect" presStyleLbl="revTx" presStyleIdx="0" presStyleCnt="6">
        <dgm:presLayoutVars>
          <dgm:chMax val="1"/>
          <dgm:chPref val="1"/>
        </dgm:presLayoutVars>
      </dgm:prSet>
      <dgm:spPr/>
    </dgm:pt>
    <dgm:pt modelId="{7C4529F8-BFFD-4B34-8C22-401741062D7F}" type="pres">
      <dgm:prSet presAssocID="{2BD179FE-5AF5-4744-AF20-06E704762EC0}" presName="sibTrans" presStyleCnt="0"/>
      <dgm:spPr/>
    </dgm:pt>
    <dgm:pt modelId="{DF314FE4-AA8F-4FA3-968B-9D1D8D1CFAE4}" type="pres">
      <dgm:prSet presAssocID="{1782D718-6CDD-45D6-B35B-09193DB1D7AB}" presName="compNode" presStyleCnt="0"/>
      <dgm:spPr/>
    </dgm:pt>
    <dgm:pt modelId="{619BEC22-D0CD-403E-968A-BABD6CFF1E99}" type="pres">
      <dgm:prSet presAssocID="{1782D718-6CDD-45D6-B35B-09193DB1D7A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DD7EF3A-9A8C-436A-B59A-DD39445CE25A}" type="pres">
      <dgm:prSet presAssocID="{1782D718-6CDD-45D6-B35B-09193DB1D7AB}" presName="spaceRect" presStyleCnt="0"/>
      <dgm:spPr/>
    </dgm:pt>
    <dgm:pt modelId="{DDB62EBF-B6E1-4B71-8AB0-3B025C59BB99}" type="pres">
      <dgm:prSet presAssocID="{1782D718-6CDD-45D6-B35B-09193DB1D7AB}" presName="textRect" presStyleLbl="revTx" presStyleIdx="1" presStyleCnt="6">
        <dgm:presLayoutVars>
          <dgm:chMax val="1"/>
          <dgm:chPref val="1"/>
        </dgm:presLayoutVars>
      </dgm:prSet>
      <dgm:spPr/>
    </dgm:pt>
    <dgm:pt modelId="{4915AEE4-612E-48AE-83B6-7F36EDA26F2F}" type="pres">
      <dgm:prSet presAssocID="{FA41A122-CD16-4758-9F04-35D6B1DD5C93}" presName="sibTrans" presStyleCnt="0"/>
      <dgm:spPr/>
    </dgm:pt>
    <dgm:pt modelId="{FE97A591-DDA6-4067-9873-1BB95963FCFB}" type="pres">
      <dgm:prSet presAssocID="{9236A266-7087-4624-B754-AA148D0ABB5F}" presName="compNode" presStyleCnt="0"/>
      <dgm:spPr/>
    </dgm:pt>
    <dgm:pt modelId="{D225C06C-ABAC-4D98-8A0B-74549D92E8C3}" type="pres">
      <dgm:prSet presAssocID="{9236A266-7087-4624-B754-AA148D0ABB5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90ADC108-F273-469A-8343-3960E3C176C2}" type="pres">
      <dgm:prSet presAssocID="{9236A266-7087-4624-B754-AA148D0ABB5F}" presName="spaceRect" presStyleCnt="0"/>
      <dgm:spPr/>
    </dgm:pt>
    <dgm:pt modelId="{DD3B7A6F-C446-46FF-9F4A-1B4909BFCA0C}" type="pres">
      <dgm:prSet presAssocID="{9236A266-7087-4624-B754-AA148D0ABB5F}" presName="textRect" presStyleLbl="revTx" presStyleIdx="2" presStyleCnt="6">
        <dgm:presLayoutVars>
          <dgm:chMax val="1"/>
          <dgm:chPref val="1"/>
        </dgm:presLayoutVars>
      </dgm:prSet>
      <dgm:spPr/>
    </dgm:pt>
    <dgm:pt modelId="{E3349604-527D-44A8-BA31-CC838A9BBBF7}" type="pres">
      <dgm:prSet presAssocID="{A6667C39-17FA-4E25-BA8C-7DAA6CDBFEFE}" presName="sibTrans" presStyleCnt="0"/>
      <dgm:spPr/>
    </dgm:pt>
    <dgm:pt modelId="{459EB8C0-E7C0-4FCC-B781-48FAF06F7187}" type="pres">
      <dgm:prSet presAssocID="{EE522687-C821-40A9-A574-3E8BF9BA9298}" presName="compNode" presStyleCnt="0"/>
      <dgm:spPr/>
    </dgm:pt>
    <dgm:pt modelId="{8B88AECD-35BB-43F8-BE10-2D9B4FFFCA08}" type="pres">
      <dgm:prSet presAssocID="{EE522687-C821-40A9-A574-3E8BF9BA92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FD901915-1328-4035-BC32-159BFBDCDFF9}" type="pres">
      <dgm:prSet presAssocID="{EE522687-C821-40A9-A574-3E8BF9BA9298}" presName="spaceRect" presStyleCnt="0"/>
      <dgm:spPr/>
    </dgm:pt>
    <dgm:pt modelId="{CD7165C9-01D2-4041-B868-FF41C79C90BB}" type="pres">
      <dgm:prSet presAssocID="{EE522687-C821-40A9-A574-3E8BF9BA9298}" presName="textRect" presStyleLbl="revTx" presStyleIdx="3" presStyleCnt="6">
        <dgm:presLayoutVars>
          <dgm:chMax val="1"/>
          <dgm:chPref val="1"/>
        </dgm:presLayoutVars>
      </dgm:prSet>
      <dgm:spPr/>
    </dgm:pt>
    <dgm:pt modelId="{F5DD5ADC-F784-4998-9C0A-1DC53BAE3CD4}" type="pres">
      <dgm:prSet presAssocID="{D0F15167-F5A1-4C17-9714-320327CD5B9A}" presName="sibTrans" presStyleCnt="0"/>
      <dgm:spPr/>
    </dgm:pt>
    <dgm:pt modelId="{B1DADF49-E38F-41C1-9F93-FFB2E7412CC6}" type="pres">
      <dgm:prSet presAssocID="{BBBE5DBD-D9DC-42C6-B20A-14FA876AED77}" presName="compNode" presStyleCnt="0"/>
      <dgm:spPr/>
    </dgm:pt>
    <dgm:pt modelId="{8644936F-3D16-4C07-BF3B-EA6C2BACB103}" type="pres">
      <dgm:prSet presAssocID="{BBBE5DBD-D9DC-42C6-B20A-14FA876AED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51C3E732-AE40-4FFE-BA51-8EFEE91A4234}" type="pres">
      <dgm:prSet presAssocID="{BBBE5DBD-D9DC-42C6-B20A-14FA876AED77}" presName="spaceRect" presStyleCnt="0"/>
      <dgm:spPr/>
    </dgm:pt>
    <dgm:pt modelId="{DD47EEC4-F783-49BE-B1EF-E5A7AE1BEF3A}" type="pres">
      <dgm:prSet presAssocID="{BBBE5DBD-D9DC-42C6-B20A-14FA876AED77}" presName="textRect" presStyleLbl="revTx" presStyleIdx="4" presStyleCnt="6">
        <dgm:presLayoutVars>
          <dgm:chMax val="1"/>
          <dgm:chPref val="1"/>
        </dgm:presLayoutVars>
      </dgm:prSet>
      <dgm:spPr/>
    </dgm:pt>
    <dgm:pt modelId="{7E980107-AAD0-4270-A225-46EED42CFE5D}" type="pres">
      <dgm:prSet presAssocID="{B3212288-E478-46AB-ABF2-B44F9C49BCFF}" presName="sibTrans" presStyleCnt="0"/>
      <dgm:spPr/>
    </dgm:pt>
    <dgm:pt modelId="{4B5988AD-36E5-4CAF-85BA-4AEC480C39FC}" type="pres">
      <dgm:prSet presAssocID="{9EEBC20F-1288-43E7-9FFC-9DB8AD1C162A}" presName="compNode" presStyleCnt="0"/>
      <dgm:spPr/>
    </dgm:pt>
    <dgm:pt modelId="{B1386E20-4A71-4966-AE39-B787EA87FB43}" type="pres">
      <dgm:prSet presAssocID="{9EEBC20F-1288-43E7-9FFC-9DB8AD1C162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ought bubble"/>
        </a:ext>
      </dgm:extLst>
    </dgm:pt>
    <dgm:pt modelId="{48BD46E1-A19A-4063-9716-074A292982C2}" type="pres">
      <dgm:prSet presAssocID="{9EEBC20F-1288-43E7-9FFC-9DB8AD1C162A}" presName="spaceRect" presStyleCnt="0"/>
      <dgm:spPr/>
    </dgm:pt>
    <dgm:pt modelId="{AEA5CD75-599E-468B-A166-B3B70EE9254C}" type="pres">
      <dgm:prSet presAssocID="{9EEBC20F-1288-43E7-9FFC-9DB8AD1C162A}" presName="textRect" presStyleLbl="revTx" presStyleIdx="5" presStyleCnt="6">
        <dgm:presLayoutVars>
          <dgm:chMax val="1"/>
          <dgm:chPref val="1"/>
        </dgm:presLayoutVars>
      </dgm:prSet>
      <dgm:spPr/>
    </dgm:pt>
  </dgm:ptLst>
  <dgm:cxnLst>
    <dgm:cxn modelId="{94E23407-0021-43C7-834A-8EC0454B53DB}" srcId="{B046844D-D2BF-4B47-B727-CA6B94A0263E}" destId="{BBBE5DBD-D9DC-42C6-B20A-14FA876AED77}" srcOrd="4" destOrd="0" parTransId="{F49E9058-B7BE-40D1-BA24-9E4FE890EDB1}" sibTransId="{B3212288-E478-46AB-ABF2-B44F9C49BCFF}"/>
    <dgm:cxn modelId="{00FE9C12-6455-4BB2-B72B-39C6431D5F99}" type="presOf" srcId="{9EEBC20F-1288-43E7-9FFC-9DB8AD1C162A}" destId="{AEA5CD75-599E-468B-A166-B3B70EE9254C}" srcOrd="0" destOrd="0" presId="urn:microsoft.com/office/officeart/2018/2/layout/IconLabelList"/>
    <dgm:cxn modelId="{24924E2C-55F7-49DA-9EE7-1AB95F2789CA}" srcId="{B046844D-D2BF-4B47-B727-CA6B94A0263E}" destId="{9EEBC20F-1288-43E7-9FFC-9DB8AD1C162A}" srcOrd="5" destOrd="0" parTransId="{0F54A81A-5DDB-4B1A-9EBD-A5295F3E29CC}" sibTransId="{77BCF371-AAEC-4CE5-8DDC-525C8B409B9F}"/>
    <dgm:cxn modelId="{81EE9C38-3C8D-48EF-B142-B57C277A0B61}" type="presOf" srcId="{EE522687-C821-40A9-A574-3E8BF9BA9298}" destId="{CD7165C9-01D2-4041-B868-FF41C79C90BB}" srcOrd="0" destOrd="0" presId="urn:microsoft.com/office/officeart/2018/2/layout/IconLabelList"/>
    <dgm:cxn modelId="{B8535C61-B107-48B6-AC0F-AAA363FE59E8}" type="presOf" srcId="{1782D718-6CDD-45D6-B35B-09193DB1D7AB}" destId="{DDB62EBF-B6E1-4B71-8AB0-3B025C59BB99}" srcOrd="0" destOrd="0" presId="urn:microsoft.com/office/officeart/2018/2/layout/IconLabelList"/>
    <dgm:cxn modelId="{9DE7764A-1525-48A6-8293-99D16082F758}" type="presOf" srcId="{BBBE5DBD-D9DC-42C6-B20A-14FA876AED77}" destId="{DD47EEC4-F783-49BE-B1EF-E5A7AE1BEF3A}" srcOrd="0" destOrd="0" presId="urn:microsoft.com/office/officeart/2018/2/layout/IconLabelList"/>
    <dgm:cxn modelId="{E3257E4F-A733-4AAA-AB17-812E2A3B6299}" srcId="{B046844D-D2BF-4B47-B727-CA6B94A0263E}" destId="{3DC9B35D-57DA-48FF-A1D5-FA6A6F08A224}" srcOrd="0" destOrd="0" parTransId="{F5B1F70A-42A0-4FCB-878F-3F346BB58482}" sibTransId="{2BD179FE-5AF5-4744-AF20-06E704762EC0}"/>
    <dgm:cxn modelId="{3B5BE858-AFA5-42DD-98BD-1DEBAC1A08C9}" type="presOf" srcId="{3DC9B35D-57DA-48FF-A1D5-FA6A6F08A224}" destId="{806BAE99-88D6-4FA4-98A7-E0585E9F024D}" srcOrd="0" destOrd="0" presId="urn:microsoft.com/office/officeart/2018/2/layout/IconLabelList"/>
    <dgm:cxn modelId="{8066D89C-D1F4-4B17-8FE3-550EA5CFF4EB}" type="presOf" srcId="{9236A266-7087-4624-B754-AA148D0ABB5F}" destId="{DD3B7A6F-C446-46FF-9F4A-1B4909BFCA0C}" srcOrd="0" destOrd="0" presId="urn:microsoft.com/office/officeart/2018/2/layout/IconLabelList"/>
    <dgm:cxn modelId="{703A5E9E-E91E-4375-AD4B-8CA511EC98BE}" srcId="{B046844D-D2BF-4B47-B727-CA6B94A0263E}" destId="{1782D718-6CDD-45D6-B35B-09193DB1D7AB}" srcOrd="1" destOrd="0" parTransId="{5259E46B-8B62-4021-A471-90BFE81544A2}" sibTransId="{FA41A122-CD16-4758-9F04-35D6B1DD5C93}"/>
    <dgm:cxn modelId="{BC9EA9C6-CB43-4E23-A009-092CF0844B37}" srcId="{B046844D-D2BF-4B47-B727-CA6B94A0263E}" destId="{EE522687-C821-40A9-A574-3E8BF9BA9298}" srcOrd="3" destOrd="0" parTransId="{512DF08F-C1B2-450A-AC40-6126C0BA32BC}" sibTransId="{D0F15167-F5A1-4C17-9714-320327CD5B9A}"/>
    <dgm:cxn modelId="{72F5B5C9-A89E-4792-A74D-39643C885407}" type="presOf" srcId="{B046844D-D2BF-4B47-B727-CA6B94A0263E}" destId="{E7CB783D-1F3D-446B-AB11-62B773528C7B}" srcOrd="0" destOrd="0" presId="urn:microsoft.com/office/officeart/2018/2/layout/IconLabelList"/>
    <dgm:cxn modelId="{C57819FB-B754-4A03-9393-53EEE16AF64A}" srcId="{B046844D-D2BF-4B47-B727-CA6B94A0263E}" destId="{9236A266-7087-4624-B754-AA148D0ABB5F}" srcOrd="2" destOrd="0" parTransId="{2D4C10C1-131A-4232-891B-E2B8B5AA4A96}" sibTransId="{A6667C39-17FA-4E25-BA8C-7DAA6CDBFEFE}"/>
    <dgm:cxn modelId="{5B53D65F-7C12-4569-A4F8-998C90B4F3DF}" type="presParOf" srcId="{E7CB783D-1F3D-446B-AB11-62B773528C7B}" destId="{EEB6DEB9-D776-455D-A259-283B9BC0712C}" srcOrd="0" destOrd="0" presId="urn:microsoft.com/office/officeart/2018/2/layout/IconLabelList"/>
    <dgm:cxn modelId="{E6175245-A0E8-4A0E-A35E-04D2DD212328}" type="presParOf" srcId="{EEB6DEB9-D776-455D-A259-283B9BC0712C}" destId="{E10F7DB7-2195-48D1-B2C7-2E3703B3746B}" srcOrd="0" destOrd="0" presId="urn:microsoft.com/office/officeart/2018/2/layout/IconLabelList"/>
    <dgm:cxn modelId="{B60A17AC-FD35-49A4-A41A-F64117992D22}" type="presParOf" srcId="{EEB6DEB9-D776-455D-A259-283B9BC0712C}" destId="{3B93DB99-7218-4E39-8019-50F1BF111FE1}" srcOrd="1" destOrd="0" presId="urn:microsoft.com/office/officeart/2018/2/layout/IconLabelList"/>
    <dgm:cxn modelId="{BFF8A19B-A648-436A-9C08-1E176053D24B}" type="presParOf" srcId="{EEB6DEB9-D776-455D-A259-283B9BC0712C}" destId="{806BAE99-88D6-4FA4-98A7-E0585E9F024D}" srcOrd="2" destOrd="0" presId="urn:microsoft.com/office/officeart/2018/2/layout/IconLabelList"/>
    <dgm:cxn modelId="{5FB27B37-F789-4D23-BF4A-64DB638B8786}" type="presParOf" srcId="{E7CB783D-1F3D-446B-AB11-62B773528C7B}" destId="{7C4529F8-BFFD-4B34-8C22-401741062D7F}" srcOrd="1" destOrd="0" presId="urn:microsoft.com/office/officeart/2018/2/layout/IconLabelList"/>
    <dgm:cxn modelId="{0FEE8A4D-A93A-40F5-AC53-23BCE821E0F5}" type="presParOf" srcId="{E7CB783D-1F3D-446B-AB11-62B773528C7B}" destId="{DF314FE4-AA8F-4FA3-968B-9D1D8D1CFAE4}" srcOrd="2" destOrd="0" presId="urn:microsoft.com/office/officeart/2018/2/layout/IconLabelList"/>
    <dgm:cxn modelId="{8027A3F7-87AD-4A10-BA64-BA5DF417135F}" type="presParOf" srcId="{DF314FE4-AA8F-4FA3-968B-9D1D8D1CFAE4}" destId="{619BEC22-D0CD-403E-968A-BABD6CFF1E99}" srcOrd="0" destOrd="0" presId="urn:microsoft.com/office/officeart/2018/2/layout/IconLabelList"/>
    <dgm:cxn modelId="{D133B9D1-F29C-4448-AE8B-D7E36FE2E44A}" type="presParOf" srcId="{DF314FE4-AA8F-4FA3-968B-9D1D8D1CFAE4}" destId="{5DD7EF3A-9A8C-436A-B59A-DD39445CE25A}" srcOrd="1" destOrd="0" presId="urn:microsoft.com/office/officeart/2018/2/layout/IconLabelList"/>
    <dgm:cxn modelId="{738EF900-5DE8-4585-A0A6-350AAED1BEAD}" type="presParOf" srcId="{DF314FE4-AA8F-4FA3-968B-9D1D8D1CFAE4}" destId="{DDB62EBF-B6E1-4B71-8AB0-3B025C59BB99}" srcOrd="2" destOrd="0" presId="urn:microsoft.com/office/officeart/2018/2/layout/IconLabelList"/>
    <dgm:cxn modelId="{F1B0093A-4CDF-4E8F-8844-D8F97DC5BCC0}" type="presParOf" srcId="{E7CB783D-1F3D-446B-AB11-62B773528C7B}" destId="{4915AEE4-612E-48AE-83B6-7F36EDA26F2F}" srcOrd="3" destOrd="0" presId="urn:microsoft.com/office/officeart/2018/2/layout/IconLabelList"/>
    <dgm:cxn modelId="{5F9C7D95-9654-44A7-8B17-523E1967641F}" type="presParOf" srcId="{E7CB783D-1F3D-446B-AB11-62B773528C7B}" destId="{FE97A591-DDA6-4067-9873-1BB95963FCFB}" srcOrd="4" destOrd="0" presId="urn:microsoft.com/office/officeart/2018/2/layout/IconLabelList"/>
    <dgm:cxn modelId="{0671B1C1-962B-4CD9-AFAE-32E703CDAE6A}" type="presParOf" srcId="{FE97A591-DDA6-4067-9873-1BB95963FCFB}" destId="{D225C06C-ABAC-4D98-8A0B-74549D92E8C3}" srcOrd="0" destOrd="0" presId="urn:microsoft.com/office/officeart/2018/2/layout/IconLabelList"/>
    <dgm:cxn modelId="{A103F1A7-958C-4F0E-A9B8-50078E40EF09}" type="presParOf" srcId="{FE97A591-DDA6-4067-9873-1BB95963FCFB}" destId="{90ADC108-F273-469A-8343-3960E3C176C2}" srcOrd="1" destOrd="0" presId="urn:microsoft.com/office/officeart/2018/2/layout/IconLabelList"/>
    <dgm:cxn modelId="{268DCB80-46F3-4603-ABD6-AF25C0EF0498}" type="presParOf" srcId="{FE97A591-DDA6-4067-9873-1BB95963FCFB}" destId="{DD3B7A6F-C446-46FF-9F4A-1B4909BFCA0C}" srcOrd="2" destOrd="0" presId="urn:microsoft.com/office/officeart/2018/2/layout/IconLabelList"/>
    <dgm:cxn modelId="{DC7D8630-D4D2-4731-B079-611B1C0843E5}" type="presParOf" srcId="{E7CB783D-1F3D-446B-AB11-62B773528C7B}" destId="{E3349604-527D-44A8-BA31-CC838A9BBBF7}" srcOrd="5" destOrd="0" presId="urn:microsoft.com/office/officeart/2018/2/layout/IconLabelList"/>
    <dgm:cxn modelId="{1A2F151E-8A1B-4C21-B540-103348441754}" type="presParOf" srcId="{E7CB783D-1F3D-446B-AB11-62B773528C7B}" destId="{459EB8C0-E7C0-4FCC-B781-48FAF06F7187}" srcOrd="6" destOrd="0" presId="urn:microsoft.com/office/officeart/2018/2/layout/IconLabelList"/>
    <dgm:cxn modelId="{D6687B73-DAE4-48CA-905B-304FEE615465}" type="presParOf" srcId="{459EB8C0-E7C0-4FCC-B781-48FAF06F7187}" destId="{8B88AECD-35BB-43F8-BE10-2D9B4FFFCA08}" srcOrd="0" destOrd="0" presId="urn:microsoft.com/office/officeart/2018/2/layout/IconLabelList"/>
    <dgm:cxn modelId="{BA26B99E-5EF7-4F3A-AB80-7B8660C37980}" type="presParOf" srcId="{459EB8C0-E7C0-4FCC-B781-48FAF06F7187}" destId="{FD901915-1328-4035-BC32-159BFBDCDFF9}" srcOrd="1" destOrd="0" presId="urn:microsoft.com/office/officeart/2018/2/layout/IconLabelList"/>
    <dgm:cxn modelId="{85D34F4E-993C-44DB-8D5C-39C6FDB493FF}" type="presParOf" srcId="{459EB8C0-E7C0-4FCC-B781-48FAF06F7187}" destId="{CD7165C9-01D2-4041-B868-FF41C79C90BB}" srcOrd="2" destOrd="0" presId="urn:microsoft.com/office/officeart/2018/2/layout/IconLabelList"/>
    <dgm:cxn modelId="{213D3D3A-6B15-414A-8E0A-EDD2AA3DF23C}" type="presParOf" srcId="{E7CB783D-1F3D-446B-AB11-62B773528C7B}" destId="{F5DD5ADC-F784-4998-9C0A-1DC53BAE3CD4}" srcOrd="7" destOrd="0" presId="urn:microsoft.com/office/officeart/2018/2/layout/IconLabelList"/>
    <dgm:cxn modelId="{896523BD-DCE2-464A-8D43-33121D58D70C}" type="presParOf" srcId="{E7CB783D-1F3D-446B-AB11-62B773528C7B}" destId="{B1DADF49-E38F-41C1-9F93-FFB2E7412CC6}" srcOrd="8" destOrd="0" presId="urn:microsoft.com/office/officeart/2018/2/layout/IconLabelList"/>
    <dgm:cxn modelId="{FE069044-556B-4506-9B88-FFC306CF5C75}" type="presParOf" srcId="{B1DADF49-E38F-41C1-9F93-FFB2E7412CC6}" destId="{8644936F-3D16-4C07-BF3B-EA6C2BACB103}" srcOrd="0" destOrd="0" presId="urn:microsoft.com/office/officeart/2018/2/layout/IconLabelList"/>
    <dgm:cxn modelId="{4A2943BC-4029-49E3-B9A0-A3D9A2F3F81F}" type="presParOf" srcId="{B1DADF49-E38F-41C1-9F93-FFB2E7412CC6}" destId="{51C3E732-AE40-4FFE-BA51-8EFEE91A4234}" srcOrd="1" destOrd="0" presId="urn:microsoft.com/office/officeart/2018/2/layout/IconLabelList"/>
    <dgm:cxn modelId="{F2331163-97FA-4CBA-B9B5-C2C911F2BE0A}" type="presParOf" srcId="{B1DADF49-E38F-41C1-9F93-FFB2E7412CC6}" destId="{DD47EEC4-F783-49BE-B1EF-E5A7AE1BEF3A}" srcOrd="2" destOrd="0" presId="urn:microsoft.com/office/officeart/2018/2/layout/IconLabelList"/>
    <dgm:cxn modelId="{565E07EF-7281-47A4-BBD4-E31BB87A7151}" type="presParOf" srcId="{E7CB783D-1F3D-446B-AB11-62B773528C7B}" destId="{7E980107-AAD0-4270-A225-46EED42CFE5D}" srcOrd="9" destOrd="0" presId="urn:microsoft.com/office/officeart/2018/2/layout/IconLabelList"/>
    <dgm:cxn modelId="{98429774-14BB-4F72-93CB-C0DE75456889}" type="presParOf" srcId="{E7CB783D-1F3D-446B-AB11-62B773528C7B}" destId="{4B5988AD-36E5-4CAF-85BA-4AEC480C39FC}" srcOrd="10" destOrd="0" presId="urn:microsoft.com/office/officeart/2018/2/layout/IconLabelList"/>
    <dgm:cxn modelId="{03C77743-3E41-45AB-8204-7FA247A8287D}" type="presParOf" srcId="{4B5988AD-36E5-4CAF-85BA-4AEC480C39FC}" destId="{B1386E20-4A71-4966-AE39-B787EA87FB43}" srcOrd="0" destOrd="0" presId="urn:microsoft.com/office/officeart/2018/2/layout/IconLabelList"/>
    <dgm:cxn modelId="{62617273-A522-4416-A3CC-E4E895E347CC}" type="presParOf" srcId="{4B5988AD-36E5-4CAF-85BA-4AEC480C39FC}" destId="{48BD46E1-A19A-4063-9716-074A292982C2}" srcOrd="1" destOrd="0" presId="urn:microsoft.com/office/officeart/2018/2/layout/IconLabelList"/>
    <dgm:cxn modelId="{D320A3E7-2ED1-4852-B03C-9F8A37A4D717}" type="presParOf" srcId="{4B5988AD-36E5-4CAF-85BA-4AEC480C39FC}" destId="{AEA5CD75-599E-468B-A166-B3B70EE9254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A25936-42AA-426C-8653-02B938977D3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43D044-85C9-4D69-8110-B3F617820A4F}">
      <dgm:prSet/>
      <dgm:spPr/>
      <dgm:t>
        <a:bodyPr/>
        <a:lstStyle/>
        <a:p>
          <a:pPr>
            <a:lnSpc>
              <a:spcPct val="100000"/>
            </a:lnSpc>
            <a:defRPr cap="all"/>
          </a:pPr>
          <a:r>
            <a:rPr lang="en-US"/>
            <a:t>Logistic Regression – AUC Score – 0.8029</a:t>
          </a:r>
        </a:p>
      </dgm:t>
    </dgm:pt>
    <dgm:pt modelId="{2C912852-F1C3-4325-BD6A-AF49A04491F9}" type="parTrans" cxnId="{26D366B9-E99B-4B62-AC8A-A3E42C26338F}">
      <dgm:prSet/>
      <dgm:spPr/>
      <dgm:t>
        <a:bodyPr/>
        <a:lstStyle/>
        <a:p>
          <a:endParaRPr lang="en-US"/>
        </a:p>
      </dgm:t>
    </dgm:pt>
    <dgm:pt modelId="{A9F0F694-DCD0-41D8-92B9-03C8C8BEF927}" type="sibTrans" cxnId="{26D366B9-E99B-4B62-AC8A-A3E42C26338F}">
      <dgm:prSet/>
      <dgm:spPr/>
      <dgm:t>
        <a:bodyPr/>
        <a:lstStyle/>
        <a:p>
          <a:endParaRPr lang="en-US"/>
        </a:p>
      </dgm:t>
    </dgm:pt>
    <dgm:pt modelId="{901CBE8D-A350-4E19-BE46-AD1111A3598D}">
      <dgm:prSet/>
      <dgm:spPr/>
      <dgm:t>
        <a:bodyPr/>
        <a:lstStyle/>
        <a:p>
          <a:pPr>
            <a:lnSpc>
              <a:spcPct val="100000"/>
            </a:lnSpc>
            <a:defRPr cap="all"/>
          </a:pPr>
          <a:r>
            <a:rPr lang="en-US"/>
            <a:t>Random Forest- AUC Score- 0.8581</a:t>
          </a:r>
        </a:p>
      </dgm:t>
    </dgm:pt>
    <dgm:pt modelId="{ED798F28-0BA9-447E-A91C-09DFEE07A7A9}" type="parTrans" cxnId="{EC18F1BD-3408-4509-BCF3-B1DAB4A10223}">
      <dgm:prSet/>
      <dgm:spPr/>
      <dgm:t>
        <a:bodyPr/>
        <a:lstStyle/>
        <a:p>
          <a:endParaRPr lang="en-US"/>
        </a:p>
      </dgm:t>
    </dgm:pt>
    <dgm:pt modelId="{075EF083-8217-4C9C-B1F7-8F334897F5C0}" type="sibTrans" cxnId="{EC18F1BD-3408-4509-BCF3-B1DAB4A10223}">
      <dgm:prSet/>
      <dgm:spPr/>
      <dgm:t>
        <a:bodyPr/>
        <a:lstStyle/>
        <a:p>
          <a:endParaRPr lang="en-US"/>
        </a:p>
      </dgm:t>
    </dgm:pt>
    <dgm:pt modelId="{46F3EF83-3B9C-43A2-BCD4-C25AF02FB16F}">
      <dgm:prSet/>
      <dgm:spPr/>
      <dgm:t>
        <a:bodyPr/>
        <a:lstStyle/>
        <a:p>
          <a:pPr>
            <a:lnSpc>
              <a:spcPct val="100000"/>
            </a:lnSpc>
            <a:defRPr cap="all"/>
          </a:pPr>
          <a:r>
            <a:rPr lang="en-US"/>
            <a:t>GBT – AUC Score – </a:t>
          </a:r>
          <a:r>
            <a:rPr lang="en-US">
              <a:latin typeface="Calibri Light" panose="020F0302020204030204"/>
            </a:rPr>
            <a:t>0.8980</a:t>
          </a:r>
          <a:endParaRPr lang="en-US"/>
        </a:p>
      </dgm:t>
    </dgm:pt>
    <dgm:pt modelId="{D37C9041-E03F-4FD1-9012-E243AE10D1FE}" type="parTrans" cxnId="{B2952982-CE6D-405A-BA41-E61DA763BA9B}">
      <dgm:prSet/>
      <dgm:spPr/>
      <dgm:t>
        <a:bodyPr/>
        <a:lstStyle/>
        <a:p>
          <a:endParaRPr lang="en-US"/>
        </a:p>
      </dgm:t>
    </dgm:pt>
    <dgm:pt modelId="{B68C0409-108D-4B7D-9D32-EFEC0E40BDB7}" type="sibTrans" cxnId="{B2952982-CE6D-405A-BA41-E61DA763BA9B}">
      <dgm:prSet/>
      <dgm:spPr/>
      <dgm:t>
        <a:bodyPr/>
        <a:lstStyle/>
        <a:p>
          <a:endParaRPr lang="en-US"/>
        </a:p>
      </dgm:t>
    </dgm:pt>
    <dgm:pt modelId="{8904E2E8-72DC-43C0-BBD0-84EDED686402}" type="pres">
      <dgm:prSet presAssocID="{1DA25936-42AA-426C-8653-02B938977D31}" presName="root" presStyleCnt="0">
        <dgm:presLayoutVars>
          <dgm:dir/>
          <dgm:resizeHandles val="exact"/>
        </dgm:presLayoutVars>
      </dgm:prSet>
      <dgm:spPr/>
    </dgm:pt>
    <dgm:pt modelId="{66E8C2AF-FE01-4BC6-B273-106B249016DF}" type="pres">
      <dgm:prSet presAssocID="{B643D044-85C9-4D69-8110-B3F617820A4F}" presName="compNode" presStyleCnt="0"/>
      <dgm:spPr/>
    </dgm:pt>
    <dgm:pt modelId="{FEA2DD09-8DF5-4778-9A83-3833B07D2AF2}" type="pres">
      <dgm:prSet presAssocID="{B643D044-85C9-4D69-8110-B3F617820A4F}" presName="iconBgRect" presStyleLbl="bgShp" presStyleIdx="0" presStyleCnt="3"/>
      <dgm:spPr/>
    </dgm:pt>
    <dgm:pt modelId="{2CD4ACA3-1DF5-48A4-8478-455B784F0734}" type="pres">
      <dgm:prSet presAssocID="{B643D044-85C9-4D69-8110-B3F617820A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F5D70A9-A872-4390-8BFA-A32E60B6F646}" type="pres">
      <dgm:prSet presAssocID="{B643D044-85C9-4D69-8110-B3F617820A4F}" presName="spaceRect" presStyleCnt="0"/>
      <dgm:spPr/>
    </dgm:pt>
    <dgm:pt modelId="{E21FCD10-4C0C-46A6-AFB9-BF0B770960C9}" type="pres">
      <dgm:prSet presAssocID="{B643D044-85C9-4D69-8110-B3F617820A4F}" presName="textRect" presStyleLbl="revTx" presStyleIdx="0" presStyleCnt="3">
        <dgm:presLayoutVars>
          <dgm:chMax val="1"/>
          <dgm:chPref val="1"/>
        </dgm:presLayoutVars>
      </dgm:prSet>
      <dgm:spPr/>
    </dgm:pt>
    <dgm:pt modelId="{107CCBE9-FDCF-46CA-AB72-90B8BD28EA9B}" type="pres">
      <dgm:prSet presAssocID="{A9F0F694-DCD0-41D8-92B9-03C8C8BEF927}" presName="sibTrans" presStyleCnt="0"/>
      <dgm:spPr/>
    </dgm:pt>
    <dgm:pt modelId="{FF940F7B-B41F-40DA-BE5A-5D61000C70E2}" type="pres">
      <dgm:prSet presAssocID="{901CBE8D-A350-4E19-BE46-AD1111A3598D}" presName="compNode" presStyleCnt="0"/>
      <dgm:spPr/>
    </dgm:pt>
    <dgm:pt modelId="{26EBCDD4-369B-495A-B0FE-84BA91A516B7}" type="pres">
      <dgm:prSet presAssocID="{901CBE8D-A350-4E19-BE46-AD1111A3598D}" presName="iconBgRect" presStyleLbl="bgShp" presStyleIdx="1" presStyleCnt="3"/>
      <dgm:spPr/>
    </dgm:pt>
    <dgm:pt modelId="{2A8CAA37-F157-4D67-A4E0-08EA8285A5A4}" type="pres">
      <dgm:prSet presAssocID="{901CBE8D-A350-4E19-BE46-AD1111A359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17083B8B-B6C2-4FA9-A74F-375BA793B5DE}" type="pres">
      <dgm:prSet presAssocID="{901CBE8D-A350-4E19-BE46-AD1111A3598D}" presName="spaceRect" presStyleCnt="0"/>
      <dgm:spPr/>
    </dgm:pt>
    <dgm:pt modelId="{7B7CBE1B-7364-4CAF-921D-09476A70934F}" type="pres">
      <dgm:prSet presAssocID="{901CBE8D-A350-4E19-BE46-AD1111A3598D}" presName="textRect" presStyleLbl="revTx" presStyleIdx="1" presStyleCnt="3">
        <dgm:presLayoutVars>
          <dgm:chMax val="1"/>
          <dgm:chPref val="1"/>
        </dgm:presLayoutVars>
      </dgm:prSet>
      <dgm:spPr/>
    </dgm:pt>
    <dgm:pt modelId="{001F79D4-8BB1-46E5-9466-8FEBAAF19AA2}" type="pres">
      <dgm:prSet presAssocID="{075EF083-8217-4C9C-B1F7-8F334897F5C0}" presName="sibTrans" presStyleCnt="0"/>
      <dgm:spPr/>
    </dgm:pt>
    <dgm:pt modelId="{85D7AF43-7E20-43BF-BBA1-A4ABB867AB97}" type="pres">
      <dgm:prSet presAssocID="{46F3EF83-3B9C-43A2-BCD4-C25AF02FB16F}" presName="compNode" presStyleCnt="0"/>
      <dgm:spPr/>
    </dgm:pt>
    <dgm:pt modelId="{B1EBABE8-89C8-42D6-9146-42E7635FA5FE}" type="pres">
      <dgm:prSet presAssocID="{46F3EF83-3B9C-43A2-BCD4-C25AF02FB16F}" presName="iconBgRect" presStyleLbl="bgShp" presStyleIdx="2" presStyleCnt="3"/>
      <dgm:spPr/>
    </dgm:pt>
    <dgm:pt modelId="{689EE91D-87CE-4E20-96C6-74CBBCBE2B91}" type="pres">
      <dgm:prSet presAssocID="{46F3EF83-3B9C-43A2-BCD4-C25AF02FB1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7BF0265-9048-45A4-B7FA-B1D0777D6383}" type="pres">
      <dgm:prSet presAssocID="{46F3EF83-3B9C-43A2-BCD4-C25AF02FB16F}" presName="spaceRect" presStyleCnt="0"/>
      <dgm:spPr/>
    </dgm:pt>
    <dgm:pt modelId="{B31C88CD-8DAC-4154-B94A-E63585A62D1F}" type="pres">
      <dgm:prSet presAssocID="{46F3EF83-3B9C-43A2-BCD4-C25AF02FB16F}" presName="textRect" presStyleLbl="revTx" presStyleIdx="2" presStyleCnt="3">
        <dgm:presLayoutVars>
          <dgm:chMax val="1"/>
          <dgm:chPref val="1"/>
        </dgm:presLayoutVars>
      </dgm:prSet>
      <dgm:spPr/>
    </dgm:pt>
  </dgm:ptLst>
  <dgm:cxnLst>
    <dgm:cxn modelId="{D6C3A612-62F6-4F02-BD78-90379908C246}" type="presOf" srcId="{46F3EF83-3B9C-43A2-BCD4-C25AF02FB16F}" destId="{B31C88CD-8DAC-4154-B94A-E63585A62D1F}" srcOrd="0" destOrd="0" presId="urn:microsoft.com/office/officeart/2018/5/layout/IconCircleLabelList"/>
    <dgm:cxn modelId="{D6E24C1B-AAC6-4676-BF0E-99AE1E00F6AB}" type="presOf" srcId="{1DA25936-42AA-426C-8653-02B938977D31}" destId="{8904E2E8-72DC-43C0-BBD0-84EDED686402}" srcOrd="0" destOrd="0" presId="urn:microsoft.com/office/officeart/2018/5/layout/IconCircleLabelList"/>
    <dgm:cxn modelId="{74ABB861-5FEF-4457-8E5D-7593947C8F86}" type="presOf" srcId="{B643D044-85C9-4D69-8110-B3F617820A4F}" destId="{E21FCD10-4C0C-46A6-AFB9-BF0B770960C9}" srcOrd="0" destOrd="0" presId="urn:microsoft.com/office/officeart/2018/5/layout/IconCircleLabelList"/>
    <dgm:cxn modelId="{BA2CB050-F5E6-4916-820E-FEC15F7AB9B3}" type="presOf" srcId="{901CBE8D-A350-4E19-BE46-AD1111A3598D}" destId="{7B7CBE1B-7364-4CAF-921D-09476A70934F}" srcOrd="0" destOrd="0" presId="urn:microsoft.com/office/officeart/2018/5/layout/IconCircleLabelList"/>
    <dgm:cxn modelId="{B2952982-CE6D-405A-BA41-E61DA763BA9B}" srcId="{1DA25936-42AA-426C-8653-02B938977D31}" destId="{46F3EF83-3B9C-43A2-BCD4-C25AF02FB16F}" srcOrd="2" destOrd="0" parTransId="{D37C9041-E03F-4FD1-9012-E243AE10D1FE}" sibTransId="{B68C0409-108D-4B7D-9D32-EFEC0E40BDB7}"/>
    <dgm:cxn modelId="{26D366B9-E99B-4B62-AC8A-A3E42C26338F}" srcId="{1DA25936-42AA-426C-8653-02B938977D31}" destId="{B643D044-85C9-4D69-8110-B3F617820A4F}" srcOrd="0" destOrd="0" parTransId="{2C912852-F1C3-4325-BD6A-AF49A04491F9}" sibTransId="{A9F0F694-DCD0-41D8-92B9-03C8C8BEF927}"/>
    <dgm:cxn modelId="{EC18F1BD-3408-4509-BCF3-B1DAB4A10223}" srcId="{1DA25936-42AA-426C-8653-02B938977D31}" destId="{901CBE8D-A350-4E19-BE46-AD1111A3598D}" srcOrd="1" destOrd="0" parTransId="{ED798F28-0BA9-447E-A91C-09DFEE07A7A9}" sibTransId="{075EF083-8217-4C9C-B1F7-8F334897F5C0}"/>
    <dgm:cxn modelId="{682965EC-2EA7-4315-AE54-13B5A166095E}" type="presParOf" srcId="{8904E2E8-72DC-43C0-BBD0-84EDED686402}" destId="{66E8C2AF-FE01-4BC6-B273-106B249016DF}" srcOrd="0" destOrd="0" presId="urn:microsoft.com/office/officeart/2018/5/layout/IconCircleLabelList"/>
    <dgm:cxn modelId="{068F7326-3B22-4EDA-8EB7-3F770919A9BA}" type="presParOf" srcId="{66E8C2AF-FE01-4BC6-B273-106B249016DF}" destId="{FEA2DD09-8DF5-4778-9A83-3833B07D2AF2}" srcOrd="0" destOrd="0" presId="urn:microsoft.com/office/officeart/2018/5/layout/IconCircleLabelList"/>
    <dgm:cxn modelId="{77C61717-A165-48A4-B976-9B8FB65B34F0}" type="presParOf" srcId="{66E8C2AF-FE01-4BC6-B273-106B249016DF}" destId="{2CD4ACA3-1DF5-48A4-8478-455B784F0734}" srcOrd="1" destOrd="0" presId="urn:microsoft.com/office/officeart/2018/5/layout/IconCircleLabelList"/>
    <dgm:cxn modelId="{EA28C5E5-99AB-48CD-85C8-BE048A6DC2EB}" type="presParOf" srcId="{66E8C2AF-FE01-4BC6-B273-106B249016DF}" destId="{1F5D70A9-A872-4390-8BFA-A32E60B6F646}" srcOrd="2" destOrd="0" presId="urn:microsoft.com/office/officeart/2018/5/layout/IconCircleLabelList"/>
    <dgm:cxn modelId="{D63E3626-618F-4535-9E0D-AD3AB096A6B5}" type="presParOf" srcId="{66E8C2AF-FE01-4BC6-B273-106B249016DF}" destId="{E21FCD10-4C0C-46A6-AFB9-BF0B770960C9}" srcOrd="3" destOrd="0" presId="urn:microsoft.com/office/officeart/2018/5/layout/IconCircleLabelList"/>
    <dgm:cxn modelId="{C230B206-4C67-4AE6-9259-82F4AC5A86A8}" type="presParOf" srcId="{8904E2E8-72DC-43C0-BBD0-84EDED686402}" destId="{107CCBE9-FDCF-46CA-AB72-90B8BD28EA9B}" srcOrd="1" destOrd="0" presId="urn:microsoft.com/office/officeart/2018/5/layout/IconCircleLabelList"/>
    <dgm:cxn modelId="{A0ACF2D5-C75B-43A4-B601-21F09DA65AF9}" type="presParOf" srcId="{8904E2E8-72DC-43C0-BBD0-84EDED686402}" destId="{FF940F7B-B41F-40DA-BE5A-5D61000C70E2}" srcOrd="2" destOrd="0" presId="urn:microsoft.com/office/officeart/2018/5/layout/IconCircleLabelList"/>
    <dgm:cxn modelId="{4EB673B8-7338-4C71-AC63-74D65EEFE8FF}" type="presParOf" srcId="{FF940F7B-B41F-40DA-BE5A-5D61000C70E2}" destId="{26EBCDD4-369B-495A-B0FE-84BA91A516B7}" srcOrd="0" destOrd="0" presId="urn:microsoft.com/office/officeart/2018/5/layout/IconCircleLabelList"/>
    <dgm:cxn modelId="{D88EDEB2-01BE-4042-AA53-9BDAA7DC9D2A}" type="presParOf" srcId="{FF940F7B-B41F-40DA-BE5A-5D61000C70E2}" destId="{2A8CAA37-F157-4D67-A4E0-08EA8285A5A4}" srcOrd="1" destOrd="0" presId="urn:microsoft.com/office/officeart/2018/5/layout/IconCircleLabelList"/>
    <dgm:cxn modelId="{5844AD15-2BA4-4947-AC41-A5B94313F129}" type="presParOf" srcId="{FF940F7B-B41F-40DA-BE5A-5D61000C70E2}" destId="{17083B8B-B6C2-4FA9-A74F-375BA793B5DE}" srcOrd="2" destOrd="0" presId="urn:microsoft.com/office/officeart/2018/5/layout/IconCircleLabelList"/>
    <dgm:cxn modelId="{A882D6F5-7AD4-4827-B8C4-5A285CD6A301}" type="presParOf" srcId="{FF940F7B-B41F-40DA-BE5A-5D61000C70E2}" destId="{7B7CBE1B-7364-4CAF-921D-09476A70934F}" srcOrd="3" destOrd="0" presId="urn:microsoft.com/office/officeart/2018/5/layout/IconCircleLabelList"/>
    <dgm:cxn modelId="{541B8B9E-6B7A-4820-8220-A13DD9834CB4}" type="presParOf" srcId="{8904E2E8-72DC-43C0-BBD0-84EDED686402}" destId="{001F79D4-8BB1-46E5-9466-8FEBAAF19AA2}" srcOrd="3" destOrd="0" presId="urn:microsoft.com/office/officeart/2018/5/layout/IconCircleLabelList"/>
    <dgm:cxn modelId="{2235CEEE-2CF5-432A-BCF1-33748299AF41}" type="presParOf" srcId="{8904E2E8-72DC-43C0-BBD0-84EDED686402}" destId="{85D7AF43-7E20-43BF-BBA1-A4ABB867AB97}" srcOrd="4" destOrd="0" presId="urn:microsoft.com/office/officeart/2018/5/layout/IconCircleLabelList"/>
    <dgm:cxn modelId="{D2ED72E1-80B9-44C7-A72A-BB3F682ACB35}" type="presParOf" srcId="{85D7AF43-7E20-43BF-BBA1-A4ABB867AB97}" destId="{B1EBABE8-89C8-42D6-9146-42E7635FA5FE}" srcOrd="0" destOrd="0" presId="urn:microsoft.com/office/officeart/2018/5/layout/IconCircleLabelList"/>
    <dgm:cxn modelId="{36E04312-B16C-4ACA-AD2D-1C0F23938113}" type="presParOf" srcId="{85D7AF43-7E20-43BF-BBA1-A4ABB867AB97}" destId="{689EE91D-87CE-4E20-96C6-74CBBCBE2B91}" srcOrd="1" destOrd="0" presId="urn:microsoft.com/office/officeart/2018/5/layout/IconCircleLabelList"/>
    <dgm:cxn modelId="{A6491A7B-DE8F-4553-82F3-751489774E22}" type="presParOf" srcId="{85D7AF43-7E20-43BF-BBA1-A4ABB867AB97}" destId="{67BF0265-9048-45A4-B7FA-B1D0777D6383}" srcOrd="2" destOrd="0" presId="urn:microsoft.com/office/officeart/2018/5/layout/IconCircleLabelList"/>
    <dgm:cxn modelId="{7378FBC8-6136-4210-AAC2-62A3A80D5606}" type="presParOf" srcId="{85D7AF43-7E20-43BF-BBA1-A4ABB867AB97}" destId="{B31C88CD-8DAC-4154-B94A-E63585A62D1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AC92FA-034D-4410-AF05-9E4C232C22F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4BDB069-5E4A-4DF2-8990-615DA8D78A8B}">
      <dgm:prSet/>
      <dgm:spPr/>
      <dgm:t>
        <a:bodyPr/>
        <a:lstStyle/>
        <a:p>
          <a:pPr>
            <a:lnSpc>
              <a:spcPct val="100000"/>
            </a:lnSpc>
            <a:defRPr cap="all"/>
          </a:pPr>
          <a:r>
            <a:rPr lang="en-US"/>
            <a:t>Accuracy</a:t>
          </a:r>
        </a:p>
      </dgm:t>
    </dgm:pt>
    <dgm:pt modelId="{AB86C12D-9559-41C9-B861-E6658BE925F5}" type="parTrans" cxnId="{57CA50A0-9F36-46BE-9420-C181411C1027}">
      <dgm:prSet/>
      <dgm:spPr/>
      <dgm:t>
        <a:bodyPr/>
        <a:lstStyle/>
        <a:p>
          <a:endParaRPr lang="en-US"/>
        </a:p>
      </dgm:t>
    </dgm:pt>
    <dgm:pt modelId="{087E26B9-7A05-4936-AE2B-F57750FB0C6D}" type="sibTrans" cxnId="{57CA50A0-9F36-46BE-9420-C181411C1027}">
      <dgm:prSet/>
      <dgm:spPr/>
      <dgm:t>
        <a:bodyPr/>
        <a:lstStyle/>
        <a:p>
          <a:endParaRPr lang="en-US"/>
        </a:p>
      </dgm:t>
    </dgm:pt>
    <dgm:pt modelId="{BFF1050B-9905-488D-B202-1E5BBA116F7B}">
      <dgm:prSet/>
      <dgm:spPr/>
      <dgm:t>
        <a:bodyPr/>
        <a:lstStyle/>
        <a:p>
          <a:pPr>
            <a:lnSpc>
              <a:spcPct val="100000"/>
            </a:lnSpc>
            <a:defRPr cap="all"/>
          </a:pPr>
          <a:r>
            <a:rPr lang="en-US"/>
            <a:t>Does not take into consideration the other factors that could contribute to the popularity of the songs.</a:t>
          </a:r>
        </a:p>
      </dgm:t>
    </dgm:pt>
    <dgm:pt modelId="{C8748032-5B55-4AA8-A762-F9E5B16D22AA}" type="parTrans" cxnId="{7C8610C3-B058-4610-A0FE-E645BA38FC6D}">
      <dgm:prSet/>
      <dgm:spPr/>
      <dgm:t>
        <a:bodyPr/>
        <a:lstStyle/>
        <a:p>
          <a:endParaRPr lang="en-US"/>
        </a:p>
      </dgm:t>
    </dgm:pt>
    <dgm:pt modelId="{2554EF6B-21EC-4638-8F82-EB67DB337046}" type="sibTrans" cxnId="{7C8610C3-B058-4610-A0FE-E645BA38FC6D}">
      <dgm:prSet/>
      <dgm:spPr/>
      <dgm:t>
        <a:bodyPr/>
        <a:lstStyle/>
        <a:p>
          <a:endParaRPr lang="en-US"/>
        </a:p>
      </dgm:t>
    </dgm:pt>
    <dgm:pt modelId="{6C78DB4A-093D-4922-9108-7DD438AA85A6}">
      <dgm:prSet phldr="0"/>
      <dgm:spPr/>
      <dgm:t>
        <a:bodyPr/>
        <a:lstStyle/>
        <a:p>
          <a:pPr>
            <a:lnSpc>
              <a:spcPct val="100000"/>
            </a:lnSpc>
            <a:defRPr cap="all"/>
          </a:pPr>
          <a:r>
            <a:rPr lang="en-US">
              <a:latin typeface="Calibri Light" panose="020F0302020204030204"/>
            </a:rPr>
            <a:t>Less Processing Power/ Google Colab</a:t>
          </a:r>
        </a:p>
      </dgm:t>
    </dgm:pt>
    <dgm:pt modelId="{A1041DD6-E94F-4A53-B62E-B563234FEC90}" type="parTrans" cxnId="{60BF76F1-CF06-44D0-8EFF-0EB9F28E2D30}">
      <dgm:prSet/>
      <dgm:spPr/>
    </dgm:pt>
    <dgm:pt modelId="{5569A354-07FD-4D98-B0EC-81563CF3D09F}" type="sibTrans" cxnId="{60BF76F1-CF06-44D0-8EFF-0EB9F28E2D30}">
      <dgm:prSet/>
      <dgm:spPr/>
    </dgm:pt>
    <dgm:pt modelId="{1A9D7C12-33D0-49BF-B5EE-947F5A89F3ED}">
      <dgm:prSet phldr="0"/>
      <dgm:spPr/>
      <dgm:t>
        <a:bodyPr/>
        <a:lstStyle/>
        <a:p>
          <a:pPr rtl="0">
            <a:lnSpc>
              <a:spcPct val="100000"/>
            </a:lnSpc>
            <a:defRPr cap="all"/>
          </a:pPr>
          <a:r>
            <a:rPr lang="en-US">
              <a:latin typeface="Calibri Light" panose="020F0302020204030204"/>
            </a:rPr>
            <a:t>Some Data Predi</a:t>
          </a:r>
        </a:p>
      </dgm:t>
    </dgm:pt>
    <dgm:pt modelId="{17CB8AFC-11F6-492F-8234-991C5D9E9156}" type="parTrans" cxnId="{D67D8BA8-BD49-4D8A-A60F-5180EBE472E3}">
      <dgm:prSet/>
      <dgm:spPr/>
    </dgm:pt>
    <dgm:pt modelId="{458CE5CA-BC85-44D0-B517-7C3EF443E880}" type="sibTrans" cxnId="{D67D8BA8-BD49-4D8A-A60F-5180EBE472E3}">
      <dgm:prSet/>
      <dgm:spPr/>
    </dgm:pt>
    <dgm:pt modelId="{D87256EE-E18A-440D-818B-DC5879B29D18}" type="pres">
      <dgm:prSet presAssocID="{AFAC92FA-034D-4410-AF05-9E4C232C22FF}" presName="root" presStyleCnt="0">
        <dgm:presLayoutVars>
          <dgm:dir/>
          <dgm:resizeHandles val="exact"/>
        </dgm:presLayoutVars>
      </dgm:prSet>
      <dgm:spPr/>
    </dgm:pt>
    <dgm:pt modelId="{C951E79C-BC74-4446-9D1D-8C6039A0198B}" type="pres">
      <dgm:prSet presAssocID="{A4BDB069-5E4A-4DF2-8990-615DA8D78A8B}" presName="compNode" presStyleCnt="0"/>
      <dgm:spPr/>
    </dgm:pt>
    <dgm:pt modelId="{C376353B-8905-4E3B-BC84-F75B9328540C}" type="pres">
      <dgm:prSet presAssocID="{A4BDB069-5E4A-4DF2-8990-615DA8D78A8B}" presName="iconBgRect" presStyleLbl="bgShp" presStyleIdx="0" presStyleCnt="4"/>
      <dgm:spPr/>
    </dgm:pt>
    <dgm:pt modelId="{6F196516-8074-456E-91E1-C9D6F62AAB17}" type="pres">
      <dgm:prSet presAssocID="{A4BDB069-5E4A-4DF2-8990-615DA8D78A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E6276B8C-51D3-401E-870C-129954B2231E}" type="pres">
      <dgm:prSet presAssocID="{A4BDB069-5E4A-4DF2-8990-615DA8D78A8B}" presName="spaceRect" presStyleCnt="0"/>
      <dgm:spPr/>
    </dgm:pt>
    <dgm:pt modelId="{DBD262DA-C3A8-4A71-AEEB-E096E3B160C3}" type="pres">
      <dgm:prSet presAssocID="{A4BDB069-5E4A-4DF2-8990-615DA8D78A8B}" presName="textRect" presStyleLbl="revTx" presStyleIdx="0" presStyleCnt="4">
        <dgm:presLayoutVars>
          <dgm:chMax val="1"/>
          <dgm:chPref val="1"/>
        </dgm:presLayoutVars>
      </dgm:prSet>
      <dgm:spPr/>
    </dgm:pt>
    <dgm:pt modelId="{15E7B799-6C89-40FB-B923-9C738585D4C6}" type="pres">
      <dgm:prSet presAssocID="{087E26B9-7A05-4936-AE2B-F57750FB0C6D}" presName="sibTrans" presStyleCnt="0"/>
      <dgm:spPr/>
    </dgm:pt>
    <dgm:pt modelId="{721E1B7A-D67D-41C8-89CF-C1CEA98EF88D}" type="pres">
      <dgm:prSet presAssocID="{BFF1050B-9905-488D-B202-1E5BBA116F7B}" presName="compNode" presStyleCnt="0"/>
      <dgm:spPr/>
    </dgm:pt>
    <dgm:pt modelId="{C7FDBF72-DC62-4A67-934B-79EB19509E6E}" type="pres">
      <dgm:prSet presAssocID="{BFF1050B-9905-488D-B202-1E5BBA116F7B}" presName="iconBgRect" presStyleLbl="bgShp" presStyleIdx="1" presStyleCnt="4"/>
      <dgm:spPr/>
    </dgm:pt>
    <dgm:pt modelId="{B126F16B-5CB9-42E9-BCCF-FC683284EF50}" type="pres">
      <dgm:prSet presAssocID="{BFF1050B-9905-488D-B202-1E5BBA116F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eble clef"/>
        </a:ext>
      </dgm:extLst>
    </dgm:pt>
    <dgm:pt modelId="{D448889D-A93E-480A-A4EB-BECA68A805CE}" type="pres">
      <dgm:prSet presAssocID="{BFF1050B-9905-488D-B202-1E5BBA116F7B}" presName="spaceRect" presStyleCnt="0"/>
      <dgm:spPr/>
    </dgm:pt>
    <dgm:pt modelId="{56C0B261-9BC2-4D83-9320-1310E927B469}" type="pres">
      <dgm:prSet presAssocID="{BFF1050B-9905-488D-B202-1E5BBA116F7B}" presName="textRect" presStyleLbl="revTx" presStyleIdx="1" presStyleCnt="4">
        <dgm:presLayoutVars>
          <dgm:chMax val="1"/>
          <dgm:chPref val="1"/>
        </dgm:presLayoutVars>
      </dgm:prSet>
      <dgm:spPr/>
    </dgm:pt>
    <dgm:pt modelId="{4FCC9F5E-BD39-400D-B3F2-92697F6CBE79}" type="pres">
      <dgm:prSet presAssocID="{2554EF6B-21EC-4638-8F82-EB67DB337046}" presName="sibTrans" presStyleCnt="0"/>
      <dgm:spPr/>
    </dgm:pt>
    <dgm:pt modelId="{D1C1151E-00AA-439C-91B9-B113642B6293}" type="pres">
      <dgm:prSet presAssocID="{6C78DB4A-093D-4922-9108-7DD438AA85A6}" presName="compNode" presStyleCnt="0"/>
      <dgm:spPr/>
    </dgm:pt>
    <dgm:pt modelId="{19F7A5AB-61A7-4CC4-8C74-42CC916F4C87}" type="pres">
      <dgm:prSet presAssocID="{6C78DB4A-093D-4922-9108-7DD438AA85A6}" presName="iconBgRect" presStyleLbl="bgShp" presStyleIdx="2" presStyleCnt="4"/>
      <dgm:spPr/>
    </dgm:pt>
    <dgm:pt modelId="{55BC353A-0552-4106-B676-F84457346C88}" type="pres">
      <dgm:prSet presAssocID="{6C78DB4A-093D-4922-9108-7DD438AA85A6}" presName="iconRect" presStyleLbl="node1" presStyleIdx="2" presStyleCnt="4"/>
      <dgm:spPr/>
    </dgm:pt>
    <dgm:pt modelId="{AB3B7DE5-E279-4B0D-B1A3-D96BBA38C8D3}" type="pres">
      <dgm:prSet presAssocID="{6C78DB4A-093D-4922-9108-7DD438AA85A6}" presName="spaceRect" presStyleCnt="0"/>
      <dgm:spPr/>
    </dgm:pt>
    <dgm:pt modelId="{4EEE4C20-A822-4AF9-8A17-91FD7D7549CE}" type="pres">
      <dgm:prSet presAssocID="{6C78DB4A-093D-4922-9108-7DD438AA85A6}" presName="textRect" presStyleLbl="revTx" presStyleIdx="2" presStyleCnt="4">
        <dgm:presLayoutVars>
          <dgm:chMax val="1"/>
          <dgm:chPref val="1"/>
        </dgm:presLayoutVars>
      </dgm:prSet>
      <dgm:spPr/>
    </dgm:pt>
    <dgm:pt modelId="{A2F42AF6-7D68-4821-B97B-0CA69D2C5AFD}" type="pres">
      <dgm:prSet presAssocID="{5569A354-07FD-4D98-B0EC-81563CF3D09F}" presName="sibTrans" presStyleCnt="0"/>
      <dgm:spPr/>
    </dgm:pt>
    <dgm:pt modelId="{B133C6F3-FC9A-4DB6-ACED-EECEB5EA1C11}" type="pres">
      <dgm:prSet presAssocID="{1A9D7C12-33D0-49BF-B5EE-947F5A89F3ED}" presName="compNode" presStyleCnt="0"/>
      <dgm:spPr/>
    </dgm:pt>
    <dgm:pt modelId="{01E46A7A-76F4-43FB-9846-8472FDE5B03C}" type="pres">
      <dgm:prSet presAssocID="{1A9D7C12-33D0-49BF-B5EE-947F5A89F3ED}" presName="iconBgRect" presStyleLbl="bgShp" presStyleIdx="3" presStyleCnt="4"/>
      <dgm:spPr/>
    </dgm:pt>
    <dgm:pt modelId="{627D904D-5FF5-4570-954D-0878DAEF05F6}" type="pres">
      <dgm:prSet presAssocID="{1A9D7C12-33D0-49BF-B5EE-947F5A89F3ED}" presName="iconRect" presStyleLbl="node1" presStyleIdx="3" presStyleCnt="4"/>
      <dgm:spPr/>
    </dgm:pt>
    <dgm:pt modelId="{052FE951-80B6-4EDE-BE75-36D310EBDADD}" type="pres">
      <dgm:prSet presAssocID="{1A9D7C12-33D0-49BF-B5EE-947F5A89F3ED}" presName="spaceRect" presStyleCnt="0"/>
      <dgm:spPr/>
    </dgm:pt>
    <dgm:pt modelId="{F81F9872-1792-442A-81F8-A6DB01591ACE}" type="pres">
      <dgm:prSet presAssocID="{1A9D7C12-33D0-49BF-B5EE-947F5A89F3ED}" presName="textRect" presStyleLbl="revTx" presStyleIdx="3" presStyleCnt="4">
        <dgm:presLayoutVars>
          <dgm:chMax val="1"/>
          <dgm:chPref val="1"/>
        </dgm:presLayoutVars>
      </dgm:prSet>
      <dgm:spPr/>
    </dgm:pt>
  </dgm:ptLst>
  <dgm:cxnLst>
    <dgm:cxn modelId="{ADD2F92B-E291-4DAD-996A-1BF3F26156E5}" type="presOf" srcId="{A4BDB069-5E4A-4DF2-8990-615DA8D78A8B}" destId="{DBD262DA-C3A8-4A71-AEEB-E096E3B160C3}" srcOrd="0" destOrd="0" presId="urn:microsoft.com/office/officeart/2018/5/layout/IconCircleLabelList"/>
    <dgm:cxn modelId="{92991930-4D4B-4825-82B5-892091F63B10}" type="presOf" srcId="{AFAC92FA-034D-4410-AF05-9E4C232C22FF}" destId="{D87256EE-E18A-440D-818B-DC5879B29D18}" srcOrd="0" destOrd="0" presId="urn:microsoft.com/office/officeart/2018/5/layout/IconCircleLabelList"/>
    <dgm:cxn modelId="{CE2E5B82-C855-4E22-B04F-10E739580FA8}" type="presOf" srcId="{BFF1050B-9905-488D-B202-1E5BBA116F7B}" destId="{56C0B261-9BC2-4D83-9320-1310E927B469}" srcOrd="0" destOrd="0" presId="urn:microsoft.com/office/officeart/2018/5/layout/IconCircleLabelList"/>
    <dgm:cxn modelId="{0215D398-AFB5-4E44-A805-82293F9DF62E}" type="presOf" srcId="{6C78DB4A-093D-4922-9108-7DD438AA85A6}" destId="{4EEE4C20-A822-4AF9-8A17-91FD7D7549CE}" srcOrd="0" destOrd="0" presId="urn:microsoft.com/office/officeart/2018/5/layout/IconCircleLabelList"/>
    <dgm:cxn modelId="{57CA50A0-9F36-46BE-9420-C181411C1027}" srcId="{AFAC92FA-034D-4410-AF05-9E4C232C22FF}" destId="{A4BDB069-5E4A-4DF2-8990-615DA8D78A8B}" srcOrd="0" destOrd="0" parTransId="{AB86C12D-9559-41C9-B861-E6658BE925F5}" sibTransId="{087E26B9-7A05-4936-AE2B-F57750FB0C6D}"/>
    <dgm:cxn modelId="{D67D8BA8-BD49-4D8A-A60F-5180EBE472E3}" srcId="{AFAC92FA-034D-4410-AF05-9E4C232C22FF}" destId="{1A9D7C12-33D0-49BF-B5EE-947F5A89F3ED}" srcOrd="3" destOrd="0" parTransId="{17CB8AFC-11F6-492F-8234-991C5D9E9156}" sibTransId="{458CE5CA-BC85-44D0-B517-7C3EF443E880}"/>
    <dgm:cxn modelId="{7C8610C3-B058-4610-A0FE-E645BA38FC6D}" srcId="{AFAC92FA-034D-4410-AF05-9E4C232C22FF}" destId="{BFF1050B-9905-488D-B202-1E5BBA116F7B}" srcOrd="1" destOrd="0" parTransId="{C8748032-5B55-4AA8-A762-F9E5B16D22AA}" sibTransId="{2554EF6B-21EC-4638-8F82-EB67DB337046}"/>
    <dgm:cxn modelId="{533126E5-6FCE-4995-A22D-EEA7D13B1F4D}" type="presOf" srcId="{1A9D7C12-33D0-49BF-B5EE-947F5A89F3ED}" destId="{F81F9872-1792-442A-81F8-A6DB01591ACE}" srcOrd="0" destOrd="0" presId="urn:microsoft.com/office/officeart/2018/5/layout/IconCircleLabelList"/>
    <dgm:cxn modelId="{60BF76F1-CF06-44D0-8EFF-0EB9F28E2D30}" srcId="{AFAC92FA-034D-4410-AF05-9E4C232C22FF}" destId="{6C78DB4A-093D-4922-9108-7DD438AA85A6}" srcOrd="2" destOrd="0" parTransId="{A1041DD6-E94F-4A53-B62E-B563234FEC90}" sibTransId="{5569A354-07FD-4D98-B0EC-81563CF3D09F}"/>
    <dgm:cxn modelId="{6CBE3266-38A5-4739-921F-888258C94BF1}" type="presParOf" srcId="{D87256EE-E18A-440D-818B-DC5879B29D18}" destId="{C951E79C-BC74-4446-9D1D-8C6039A0198B}" srcOrd="0" destOrd="0" presId="urn:microsoft.com/office/officeart/2018/5/layout/IconCircleLabelList"/>
    <dgm:cxn modelId="{C3CADADA-D31E-4A94-AF7D-A875355711A4}" type="presParOf" srcId="{C951E79C-BC74-4446-9D1D-8C6039A0198B}" destId="{C376353B-8905-4E3B-BC84-F75B9328540C}" srcOrd="0" destOrd="0" presId="urn:microsoft.com/office/officeart/2018/5/layout/IconCircleLabelList"/>
    <dgm:cxn modelId="{8293B8BF-6EF8-4D31-B9AE-15AB217CA041}" type="presParOf" srcId="{C951E79C-BC74-4446-9D1D-8C6039A0198B}" destId="{6F196516-8074-456E-91E1-C9D6F62AAB17}" srcOrd="1" destOrd="0" presId="urn:microsoft.com/office/officeart/2018/5/layout/IconCircleLabelList"/>
    <dgm:cxn modelId="{396D8D3E-5730-4EDB-8FAF-A5C6400A324C}" type="presParOf" srcId="{C951E79C-BC74-4446-9D1D-8C6039A0198B}" destId="{E6276B8C-51D3-401E-870C-129954B2231E}" srcOrd="2" destOrd="0" presId="urn:microsoft.com/office/officeart/2018/5/layout/IconCircleLabelList"/>
    <dgm:cxn modelId="{08FA75CE-F624-47D1-B8B6-3C216009FFE6}" type="presParOf" srcId="{C951E79C-BC74-4446-9D1D-8C6039A0198B}" destId="{DBD262DA-C3A8-4A71-AEEB-E096E3B160C3}" srcOrd="3" destOrd="0" presId="urn:microsoft.com/office/officeart/2018/5/layout/IconCircleLabelList"/>
    <dgm:cxn modelId="{DA1F9479-60BB-40D8-8DA5-9320634EF4E9}" type="presParOf" srcId="{D87256EE-E18A-440D-818B-DC5879B29D18}" destId="{15E7B799-6C89-40FB-B923-9C738585D4C6}" srcOrd="1" destOrd="0" presId="urn:microsoft.com/office/officeart/2018/5/layout/IconCircleLabelList"/>
    <dgm:cxn modelId="{A255DBE3-1923-4EED-B12B-895841F79CD4}" type="presParOf" srcId="{D87256EE-E18A-440D-818B-DC5879B29D18}" destId="{721E1B7A-D67D-41C8-89CF-C1CEA98EF88D}" srcOrd="2" destOrd="0" presId="urn:microsoft.com/office/officeart/2018/5/layout/IconCircleLabelList"/>
    <dgm:cxn modelId="{B753CEB4-87F3-488F-8DBA-88AAFAA88737}" type="presParOf" srcId="{721E1B7A-D67D-41C8-89CF-C1CEA98EF88D}" destId="{C7FDBF72-DC62-4A67-934B-79EB19509E6E}" srcOrd="0" destOrd="0" presId="urn:microsoft.com/office/officeart/2018/5/layout/IconCircleLabelList"/>
    <dgm:cxn modelId="{BD2F7622-E7DC-4669-84BE-1186753149AD}" type="presParOf" srcId="{721E1B7A-D67D-41C8-89CF-C1CEA98EF88D}" destId="{B126F16B-5CB9-42E9-BCCF-FC683284EF50}" srcOrd="1" destOrd="0" presId="urn:microsoft.com/office/officeart/2018/5/layout/IconCircleLabelList"/>
    <dgm:cxn modelId="{12AAFBE7-2791-473F-8A02-99E394B3A817}" type="presParOf" srcId="{721E1B7A-D67D-41C8-89CF-C1CEA98EF88D}" destId="{D448889D-A93E-480A-A4EB-BECA68A805CE}" srcOrd="2" destOrd="0" presId="urn:microsoft.com/office/officeart/2018/5/layout/IconCircleLabelList"/>
    <dgm:cxn modelId="{E9A8E67D-1D12-4298-972A-142704D47828}" type="presParOf" srcId="{721E1B7A-D67D-41C8-89CF-C1CEA98EF88D}" destId="{56C0B261-9BC2-4D83-9320-1310E927B469}" srcOrd="3" destOrd="0" presId="urn:microsoft.com/office/officeart/2018/5/layout/IconCircleLabelList"/>
    <dgm:cxn modelId="{3F61D293-6E0A-4CBC-83B0-C89D5FD1780C}" type="presParOf" srcId="{D87256EE-E18A-440D-818B-DC5879B29D18}" destId="{4FCC9F5E-BD39-400D-B3F2-92697F6CBE79}" srcOrd="3" destOrd="0" presId="urn:microsoft.com/office/officeart/2018/5/layout/IconCircleLabelList"/>
    <dgm:cxn modelId="{2425125F-0364-401A-A8F0-8BAD3DDD1B09}" type="presParOf" srcId="{D87256EE-E18A-440D-818B-DC5879B29D18}" destId="{D1C1151E-00AA-439C-91B9-B113642B6293}" srcOrd="4" destOrd="0" presId="urn:microsoft.com/office/officeart/2018/5/layout/IconCircleLabelList"/>
    <dgm:cxn modelId="{46C49E4B-58DC-4583-B0CA-487FA3B6CEF4}" type="presParOf" srcId="{D1C1151E-00AA-439C-91B9-B113642B6293}" destId="{19F7A5AB-61A7-4CC4-8C74-42CC916F4C87}" srcOrd="0" destOrd="0" presId="urn:microsoft.com/office/officeart/2018/5/layout/IconCircleLabelList"/>
    <dgm:cxn modelId="{006690C3-6264-47F6-A75A-D12E939E7139}" type="presParOf" srcId="{D1C1151E-00AA-439C-91B9-B113642B6293}" destId="{55BC353A-0552-4106-B676-F84457346C88}" srcOrd="1" destOrd="0" presId="urn:microsoft.com/office/officeart/2018/5/layout/IconCircleLabelList"/>
    <dgm:cxn modelId="{B8184035-658C-4A8E-99B5-76AE86CF7456}" type="presParOf" srcId="{D1C1151E-00AA-439C-91B9-B113642B6293}" destId="{AB3B7DE5-E279-4B0D-B1A3-D96BBA38C8D3}" srcOrd="2" destOrd="0" presId="urn:microsoft.com/office/officeart/2018/5/layout/IconCircleLabelList"/>
    <dgm:cxn modelId="{97FC6B13-EFC0-418B-A9A4-0C11F1A35439}" type="presParOf" srcId="{D1C1151E-00AA-439C-91B9-B113642B6293}" destId="{4EEE4C20-A822-4AF9-8A17-91FD7D7549CE}" srcOrd="3" destOrd="0" presId="urn:microsoft.com/office/officeart/2018/5/layout/IconCircleLabelList"/>
    <dgm:cxn modelId="{38D5E963-A643-4350-BD96-8C9F3B267D55}" type="presParOf" srcId="{D87256EE-E18A-440D-818B-DC5879B29D18}" destId="{A2F42AF6-7D68-4821-B97B-0CA69D2C5AFD}" srcOrd="5" destOrd="0" presId="urn:microsoft.com/office/officeart/2018/5/layout/IconCircleLabelList"/>
    <dgm:cxn modelId="{15700A2D-F6D0-4A6C-A199-7E69AE8D5D5C}" type="presParOf" srcId="{D87256EE-E18A-440D-818B-DC5879B29D18}" destId="{B133C6F3-FC9A-4DB6-ACED-EECEB5EA1C11}" srcOrd="6" destOrd="0" presId="urn:microsoft.com/office/officeart/2018/5/layout/IconCircleLabelList"/>
    <dgm:cxn modelId="{502CEFFB-953D-46CC-9F65-0A6510210912}" type="presParOf" srcId="{B133C6F3-FC9A-4DB6-ACED-EECEB5EA1C11}" destId="{01E46A7A-76F4-43FB-9846-8472FDE5B03C}" srcOrd="0" destOrd="0" presId="urn:microsoft.com/office/officeart/2018/5/layout/IconCircleLabelList"/>
    <dgm:cxn modelId="{C686D13D-F614-49D4-A71A-CEBBFBCD0FE7}" type="presParOf" srcId="{B133C6F3-FC9A-4DB6-ACED-EECEB5EA1C11}" destId="{627D904D-5FF5-4570-954D-0878DAEF05F6}" srcOrd="1" destOrd="0" presId="urn:microsoft.com/office/officeart/2018/5/layout/IconCircleLabelList"/>
    <dgm:cxn modelId="{20366B8C-8DD2-41C4-BB7D-61C158806997}" type="presParOf" srcId="{B133C6F3-FC9A-4DB6-ACED-EECEB5EA1C11}" destId="{052FE951-80B6-4EDE-BE75-36D310EBDADD}" srcOrd="2" destOrd="0" presId="urn:microsoft.com/office/officeart/2018/5/layout/IconCircleLabelList"/>
    <dgm:cxn modelId="{A6AFC672-1823-4424-97B5-1CF553CEA7B3}" type="presParOf" srcId="{B133C6F3-FC9A-4DB6-ACED-EECEB5EA1C11}" destId="{F81F9872-1792-442A-81F8-A6DB01591AC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F7DB7-2195-48D1-B2C7-2E3703B3746B}">
      <dsp:nvSpPr>
        <dsp:cNvPr id="0" name=""/>
        <dsp:cNvSpPr/>
      </dsp:nvSpPr>
      <dsp:spPr>
        <a:xfrm>
          <a:off x="472928" y="408540"/>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6BAE99-88D6-4FA4-98A7-E0585E9F024D}">
      <dsp:nvSpPr>
        <dsp:cNvPr id="0" name=""/>
        <dsp:cNvSpPr/>
      </dsp:nvSpPr>
      <dsp:spPr>
        <a:xfrm>
          <a:off x="1614" y="1463357"/>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Abstract</a:t>
          </a:r>
        </a:p>
      </dsp:txBody>
      <dsp:txXfrm>
        <a:off x="1614" y="1463357"/>
        <a:ext cx="1713867" cy="685546"/>
      </dsp:txXfrm>
    </dsp:sp>
    <dsp:sp modelId="{619BEC22-D0CD-403E-968A-BABD6CFF1E99}">
      <dsp:nvSpPr>
        <dsp:cNvPr id="0" name=""/>
        <dsp:cNvSpPr/>
      </dsp:nvSpPr>
      <dsp:spPr>
        <a:xfrm>
          <a:off x="2486722" y="408540"/>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62EBF-B6E1-4B71-8AB0-3B025C59BB99}">
      <dsp:nvSpPr>
        <dsp:cNvPr id="0" name=""/>
        <dsp:cNvSpPr/>
      </dsp:nvSpPr>
      <dsp:spPr>
        <a:xfrm>
          <a:off x="2015408" y="1463357"/>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Dataset Insights</a:t>
          </a:r>
        </a:p>
      </dsp:txBody>
      <dsp:txXfrm>
        <a:off x="2015408" y="1463357"/>
        <a:ext cx="1713867" cy="685546"/>
      </dsp:txXfrm>
    </dsp:sp>
    <dsp:sp modelId="{D225C06C-ABAC-4D98-8A0B-74549D92E8C3}">
      <dsp:nvSpPr>
        <dsp:cNvPr id="0" name=""/>
        <dsp:cNvSpPr/>
      </dsp:nvSpPr>
      <dsp:spPr>
        <a:xfrm>
          <a:off x="4500516" y="408540"/>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3B7A6F-C446-46FF-9F4A-1B4909BFCA0C}">
      <dsp:nvSpPr>
        <dsp:cNvPr id="0" name=""/>
        <dsp:cNvSpPr/>
      </dsp:nvSpPr>
      <dsp:spPr>
        <a:xfrm>
          <a:off x="4029202" y="1463357"/>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Data - Visualizations</a:t>
          </a:r>
        </a:p>
      </dsp:txBody>
      <dsp:txXfrm>
        <a:off x="4029202" y="1463357"/>
        <a:ext cx="1713867" cy="685546"/>
      </dsp:txXfrm>
    </dsp:sp>
    <dsp:sp modelId="{8B88AECD-35BB-43F8-BE10-2D9B4FFFCA08}">
      <dsp:nvSpPr>
        <dsp:cNvPr id="0" name=""/>
        <dsp:cNvSpPr/>
      </dsp:nvSpPr>
      <dsp:spPr>
        <a:xfrm>
          <a:off x="472928" y="2577371"/>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7165C9-01D2-4041-B868-FF41C79C90BB}">
      <dsp:nvSpPr>
        <dsp:cNvPr id="0" name=""/>
        <dsp:cNvSpPr/>
      </dsp:nvSpPr>
      <dsp:spPr>
        <a:xfrm>
          <a:off x="1614" y="363218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Modeling</a:t>
          </a:r>
        </a:p>
      </dsp:txBody>
      <dsp:txXfrm>
        <a:off x="1614" y="3632188"/>
        <a:ext cx="1713867" cy="685546"/>
      </dsp:txXfrm>
    </dsp:sp>
    <dsp:sp modelId="{8644936F-3D16-4C07-BF3B-EA6C2BACB103}">
      <dsp:nvSpPr>
        <dsp:cNvPr id="0" name=""/>
        <dsp:cNvSpPr/>
      </dsp:nvSpPr>
      <dsp:spPr>
        <a:xfrm>
          <a:off x="2486722" y="2577371"/>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47EEC4-F783-49BE-B1EF-E5A7AE1BEF3A}">
      <dsp:nvSpPr>
        <dsp:cNvPr id="0" name=""/>
        <dsp:cNvSpPr/>
      </dsp:nvSpPr>
      <dsp:spPr>
        <a:xfrm>
          <a:off x="2015408" y="363218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latin typeface="Calibri Light" panose="020F0302020204030204"/>
            </a:rPr>
            <a:t> Inference &amp; Predictions</a:t>
          </a:r>
        </a:p>
      </dsp:txBody>
      <dsp:txXfrm>
        <a:off x="2015408" y="3632188"/>
        <a:ext cx="1713867" cy="685546"/>
      </dsp:txXfrm>
    </dsp:sp>
    <dsp:sp modelId="{B1386E20-4A71-4966-AE39-B787EA87FB43}">
      <dsp:nvSpPr>
        <dsp:cNvPr id="0" name=""/>
        <dsp:cNvSpPr/>
      </dsp:nvSpPr>
      <dsp:spPr>
        <a:xfrm>
          <a:off x="4500516" y="2577371"/>
          <a:ext cx="771240" cy="771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5CD75-599E-468B-A166-B3B70EE9254C}">
      <dsp:nvSpPr>
        <dsp:cNvPr id="0" name=""/>
        <dsp:cNvSpPr/>
      </dsp:nvSpPr>
      <dsp:spPr>
        <a:xfrm>
          <a:off x="4029202" y="3632188"/>
          <a:ext cx="1713867" cy="68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Conclusion</a:t>
          </a:r>
        </a:p>
      </dsp:txBody>
      <dsp:txXfrm>
        <a:off x="4029202" y="3632188"/>
        <a:ext cx="1713867" cy="685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2DD09-8DF5-4778-9A83-3833B07D2AF2}">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4ACA3-1DF5-48A4-8478-455B784F0734}">
      <dsp:nvSpPr>
        <dsp:cNvPr id="0" name=""/>
        <dsp:cNvSpPr/>
      </dsp:nvSpPr>
      <dsp:spPr>
        <a:xfrm>
          <a:off x="1135476" y="870715"/>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FCD10-4C0C-46A6-AFB9-BF0B770960C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 – AUC Score – 0.8029</a:t>
          </a:r>
        </a:p>
      </dsp:txBody>
      <dsp:txXfrm>
        <a:off x="93445" y="3018902"/>
        <a:ext cx="3206250" cy="720000"/>
      </dsp:txXfrm>
    </dsp:sp>
    <dsp:sp modelId="{26EBCDD4-369B-495A-B0FE-84BA91A516B7}">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CAA37-F157-4D67-A4E0-08EA8285A5A4}">
      <dsp:nvSpPr>
        <dsp:cNvPr id="0" name=""/>
        <dsp:cNvSpPr/>
      </dsp:nvSpPr>
      <dsp:spPr>
        <a:xfrm>
          <a:off x="4902820" y="87071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7CBE1B-7364-4CAF-921D-09476A70934F}">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 AUC Score- 0.8581</a:t>
          </a:r>
        </a:p>
      </dsp:txBody>
      <dsp:txXfrm>
        <a:off x="3860789" y="3018902"/>
        <a:ext cx="3206250" cy="720000"/>
      </dsp:txXfrm>
    </dsp:sp>
    <dsp:sp modelId="{B1EBABE8-89C8-42D6-9146-42E7635FA5F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EE91D-87CE-4E20-96C6-74CBBCBE2B91}">
      <dsp:nvSpPr>
        <dsp:cNvPr id="0" name=""/>
        <dsp:cNvSpPr/>
      </dsp:nvSpPr>
      <dsp:spPr>
        <a:xfrm>
          <a:off x="8670164" y="870715"/>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1C88CD-8DAC-4154-B94A-E63585A62D1F}">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GBT – AUC Score – </a:t>
          </a:r>
          <a:r>
            <a:rPr lang="en-US" sz="2300" kern="1200">
              <a:latin typeface="Calibri Light" panose="020F0302020204030204"/>
            </a:rPr>
            <a:t>0.8980</a:t>
          </a:r>
          <a:endParaRPr lang="en-US" sz="2300" kern="1200"/>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6353B-8905-4E3B-BC84-F75B9328540C}">
      <dsp:nvSpPr>
        <dsp:cNvPr id="0" name=""/>
        <dsp:cNvSpPr/>
      </dsp:nvSpPr>
      <dsp:spPr>
        <a:xfrm>
          <a:off x="270706" y="1048588"/>
          <a:ext cx="842800" cy="8428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96516-8074-456E-91E1-C9D6F62AAB17}">
      <dsp:nvSpPr>
        <dsp:cNvPr id="0" name=""/>
        <dsp:cNvSpPr/>
      </dsp:nvSpPr>
      <dsp:spPr>
        <a:xfrm>
          <a:off x="450319" y="1228201"/>
          <a:ext cx="483574" cy="483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D262DA-C3A8-4A71-AEEB-E096E3B160C3}">
      <dsp:nvSpPr>
        <dsp:cNvPr id="0" name=""/>
        <dsp:cNvSpPr/>
      </dsp:nvSpPr>
      <dsp:spPr>
        <a:xfrm>
          <a:off x="1286" y="2153900"/>
          <a:ext cx="1381640" cy="65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Accuracy</a:t>
          </a:r>
        </a:p>
      </dsp:txBody>
      <dsp:txXfrm>
        <a:off x="1286" y="2153900"/>
        <a:ext cx="1381640" cy="656279"/>
      </dsp:txXfrm>
    </dsp:sp>
    <dsp:sp modelId="{C7FDBF72-DC62-4A67-934B-79EB19509E6E}">
      <dsp:nvSpPr>
        <dsp:cNvPr id="0" name=""/>
        <dsp:cNvSpPr/>
      </dsp:nvSpPr>
      <dsp:spPr>
        <a:xfrm>
          <a:off x="1894133" y="1048588"/>
          <a:ext cx="842800" cy="8428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6F16B-5CB9-42E9-BCCF-FC683284EF50}">
      <dsp:nvSpPr>
        <dsp:cNvPr id="0" name=""/>
        <dsp:cNvSpPr/>
      </dsp:nvSpPr>
      <dsp:spPr>
        <a:xfrm>
          <a:off x="2073747" y="1228201"/>
          <a:ext cx="483574" cy="4835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C0B261-9BC2-4D83-9320-1310E927B469}">
      <dsp:nvSpPr>
        <dsp:cNvPr id="0" name=""/>
        <dsp:cNvSpPr/>
      </dsp:nvSpPr>
      <dsp:spPr>
        <a:xfrm>
          <a:off x="1624713" y="2153900"/>
          <a:ext cx="1381640" cy="65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Does not take into consideration the other factors that could contribute to the popularity of the songs.</a:t>
          </a:r>
        </a:p>
      </dsp:txBody>
      <dsp:txXfrm>
        <a:off x="1624713" y="2153900"/>
        <a:ext cx="1381640" cy="656279"/>
      </dsp:txXfrm>
    </dsp:sp>
    <dsp:sp modelId="{19F7A5AB-61A7-4CC4-8C74-42CC916F4C87}">
      <dsp:nvSpPr>
        <dsp:cNvPr id="0" name=""/>
        <dsp:cNvSpPr/>
      </dsp:nvSpPr>
      <dsp:spPr>
        <a:xfrm>
          <a:off x="3517561" y="1048588"/>
          <a:ext cx="842800" cy="8428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C353A-0552-4106-B676-F84457346C88}">
      <dsp:nvSpPr>
        <dsp:cNvPr id="0" name=""/>
        <dsp:cNvSpPr/>
      </dsp:nvSpPr>
      <dsp:spPr>
        <a:xfrm>
          <a:off x="3697174" y="1228201"/>
          <a:ext cx="483574" cy="483574"/>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EE4C20-A822-4AF9-8A17-91FD7D7549CE}">
      <dsp:nvSpPr>
        <dsp:cNvPr id="0" name=""/>
        <dsp:cNvSpPr/>
      </dsp:nvSpPr>
      <dsp:spPr>
        <a:xfrm>
          <a:off x="3248141" y="2153900"/>
          <a:ext cx="1381640" cy="65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Calibri Light" panose="020F0302020204030204"/>
            </a:rPr>
            <a:t>Less Processing Power/ Google Colab</a:t>
          </a:r>
        </a:p>
      </dsp:txBody>
      <dsp:txXfrm>
        <a:off x="3248141" y="2153900"/>
        <a:ext cx="1381640" cy="656279"/>
      </dsp:txXfrm>
    </dsp:sp>
    <dsp:sp modelId="{01E46A7A-76F4-43FB-9846-8472FDE5B03C}">
      <dsp:nvSpPr>
        <dsp:cNvPr id="0" name=""/>
        <dsp:cNvSpPr/>
      </dsp:nvSpPr>
      <dsp:spPr>
        <a:xfrm>
          <a:off x="5140989" y="1048588"/>
          <a:ext cx="842800" cy="8428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D904D-5FF5-4570-954D-0878DAEF05F6}">
      <dsp:nvSpPr>
        <dsp:cNvPr id="0" name=""/>
        <dsp:cNvSpPr/>
      </dsp:nvSpPr>
      <dsp:spPr>
        <a:xfrm>
          <a:off x="5320602" y="1228201"/>
          <a:ext cx="483574" cy="483574"/>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F9872-1792-442A-81F8-A6DB01591ACE}">
      <dsp:nvSpPr>
        <dsp:cNvPr id="0" name=""/>
        <dsp:cNvSpPr/>
      </dsp:nvSpPr>
      <dsp:spPr>
        <a:xfrm>
          <a:off x="4871569" y="2153900"/>
          <a:ext cx="1381640" cy="65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a:latin typeface="Calibri Light" panose="020F0302020204030204"/>
            </a:rPr>
            <a:t>Some Data Predi</a:t>
          </a:r>
        </a:p>
      </dsp:txBody>
      <dsp:txXfrm>
        <a:off x="4871569" y="2153900"/>
        <a:ext cx="1381640" cy="65627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D15E6-3975-463A-A04B-3207883F3270}" type="datetimeFigureOut">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F5DC4-B16F-4F53-8175-75C84BE31D3E}" type="slidenum">
              <a:t>‹#›</a:t>
            </a:fld>
            <a:endParaRPr lang="en-US"/>
          </a:p>
        </p:txBody>
      </p:sp>
    </p:spTree>
    <p:extLst>
      <p:ext uri="{BB962C8B-B14F-4D97-AF65-F5344CB8AC3E}">
        <p14:creationId xmlns:p14="http://schemas.microsoft.com/office/powerpoint/2010/main" val="256109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464F5DC4-B16F-4F53-8175-75C84BE31D3E}" type="slidenum">
              <a:t>3</a:t>
            </a:fld>
            <a:endParaRPr lang="en-US"/>
          </a:p>
        </p:txBody>
      </p:sp>
    </p:spTree>
    <p:extLst>
      <p:ext uri="{BB962C8B-B14F-4D97-AF65-F5344CB8AC3E}">
        <p14:creationId xmlns:p14="http://schemas.microsoft.com/office/powerpoint/2010/main" val="1063501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a:solidFill>
                  <a:srgbClr val="000000"/>
                </a:solidFill>
                <a:effectLst/>
                <a:latin typeface="Calibri" panose="020F0502020204030204" pitchFamily="34" charset="0"/>
              </a:rPr>
              <a:t>Danceability: </a:t>
            </a:r>
            <a:r>
              <a:rPr lang="en-US" sz="1200" b="0" i="0" u="none" strike="noStrike">
                <a:solidFill>
                  <a:srgbClr val="000000"/>
                </a:solidFill>
                <a:effectLst/>
                <a:latin typeface="Calibri" panose="020F0502020204030204" pitchFamily="34" charset="0"/>
              </a:rPr>
              <a:t>It describes how suitable a track is for dancing on the basis of a combination of musical elements including tempo, rhythm stability, beat strength, and overall regularity. A value of 0.0 is the least danceable and 1.0 is the most danceable.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a:solidFill>
                  <a:srgbClr val="000000"/>
                </a:solidFill>
                <a:effectLst/>
                <a:latin typeface="Calibri" panose="020F0502020204030204" pitchFamily="34" charset="0"/>
              </a:rPr>
              <a:t>Energy : </a:t>
            </a:r>
            <a:r>
              <a:rPr lang="en-US" sz="1800" b="0" i="0" u="none" strike="noStrike">
                <a:solidFill>
                  <a:srgbClr val="000000"/>
                </a:solidFill>
                <a:effectLst/>
                <a:latin typeface="Calibri" panose="020F0502020204030204" pitchFamily="34" charset="0"/>
              </a:rPr>
              <a:t>It represents a perceptual measure of intensity and 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a:solidFill>
                  <a:srgbClr val="000000"/>
                </a:solidFill>
                <a:effectLst/>
                <a:latin typeface="Calibri" panose="020F0502020204030204" pitchFamily="34" charset="0"/>
              </a:rPr>
              <a:t>Loudness :</a:t>
            </a:r>
            <a:r>
              <a:rPr lang="en-US" sz="1800" b="0" i="0" u="none" strike="noStrike">
                <a:solidFill>
                  <a:srgbClr val="000000"/>
                </a:solidFill>
                <a:effectLst/>
                <a:latin typeface="Calibri" panose="020F0502020204030204" pitchFamily="34" charset="0"/>
              </a:rPr>
              <a:t> It represents the loudness of the track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a:solidFill>
                  <a:srgbClr val="000000"/>
                </a:solidFill>
                <a:effectLst/>
                <a:latin typeface="Calibri" panose="020F0502020204030204" pitchFamily="34" charset="0"/>
              </a:rPr>
              <a:t>Key :</a:t>
            </a:r>
            <a:r>
              <a:rPr lang="en-US" sz="1800" b="0" i="0" u="none" strike="noStrike">
                <a:solidFill>
                  <a:srgbClr val="000000"/>
                </a:solidFill>
                <a:effectLst/>
                <a:latin typeface="Calibri" panose="020F0502020204030204" pitchFamily="34" charset="0"/>
              </a:rPr>
              <a:t> Key denotes the major or minor scale in which a piece of music operates, and thus, the notes belong in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a:solidFill>
                  <a:srgbClr val="000000"/>
                </a:solidFill>
                <a:effectLst/>
                <a:latin typeface="Calibri" panose="020F0502020204030204" pitchFamily="34" charset="0"/>
              </a:rPr>
              <a:t>Mode :</a:t>
            </a:r>
            <a:r>
              <a:rPr lang="en-US" sz="1800" b="0" i="0" u="none" strike="noStrike">
                <a:solidFill>
                  <a:srgbClr val="000000"/>
                </a:solidFill>
                <a:effectLst/>
                <a:latin typeface="Calibri" panose="020F0502020204030204" pitchFamily="34" charset="0"/>
              </a:rPr>
              <a:t> The category that determines whether the track is available offline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err="1">
                <a:solidFill>
                  <a:srgbClr val="000000"/>
                </a:solidFill>
                <a:effectLst/>
                <a:latin typeface="Calibri" panose="020F0502020204030204" pitchFamily="34" charset="0"/>
              </a:rPr>
              <a:t>Speechiness</a:t>
            </a:r>
            <a:r>
              <a:rPr lang="en-US" sz="1800" b="1" i="0" u="none" strike="noStrike">
                <a:solidFill>
                  <a:srgbClr val="000000"/>
                </a:solidFill>
                <a:effectLst/>
                <a:latin typeface="Calibri" panose="020F0502020204030204" pitchFamily="34" charset="0"/>
              </a:rPr>
              <a:t> :</a:t>
            </a:r>
            <a:r>
              <a:rPr lang="en-US" sz="1800" b="0" i="0" u="none" strike="noStrike">
                <a:solidFill>
                  <a:srgbClr val="000000"/>
                </a:solidFill>
                <a:effectLst/>
                <a:latin typeface="Calibri" panose="020F0502020204030204" pitchFamily="34" charset="0"/>
              </a:rPr>
              <a:t> It detects the presence of spoken words in a track, if the speechless in a song is above 0.66 it is probably made of spoken words, a score between 0.33 and 0.66 is a song that may contain both music and words, a score below 0.33 means the song does not have any speech.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err="1">
                <a:solidFill>
                  <a:srgbClr val="000000"/>
                </a:solidFill>
                <a:effectLst/>
                <a:latin typeface="Calibri" panose="020F0502020204030204" pitchFamily="34" charset="0"/>
              </a:rPr>
              <a:t>Acousticness</a:t>
            </a:r>
            <a:r>
              <a:rPr lang="en-US" sz="1800" b="1" i="0" u="none" strike="noStrike">
                <a:solidFill>
                  <a:srgbClr val="000000"/>
                </a:solidFill>
                <a:effectLst/>
                <a:latin typeface="Calibri" panose="020F0502020204030204" pitchFamily="34" charset="0"/>
              </a:rPr>
              <a:t> :</a:t>
            </a:r>
            <a:r>
              <a:rPr lang="en-US" sz="1800" b="0" i="0" u="none" strike="noStrike">
                <a:solidFill>
                  <a:srgbClr val="000000"/>
                </a:solidFill>
                <a:effectLst/>
                <a:latin typeface="Calibri" panose="020F0502020204030204" pitchFamily="34" charset="0"/>
              </a:rPr>
              <a:t> A confidence measure from 0.0 to 1.0 off whether the track is acoustic.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err="1">
                <a:solidFill>
                  <a:srgbClr val="000000"/>
                </a:solidFill>
                <a:effectLst/>
                <a:latin typeface="Calibri" panose="020F0502020204030204" pitchFamily="34" charset="0"/>
              </a:rPr>
              <a:t>Instrumentalness</a:t>
            </a:r>
            <a:r>
              <a:rPr lang="en-US" sz="1800" b="1" i="0" u="none" strike="noStrike">
                <a:solidFill>
                  <a:srgbClr val="000000"/>
                </a:solidFill>
                <a:effectLst/>
                <a:latin typeface="Calibri" panose="020F0502020204030204" pitchFamily="34" charset="0"/>
              </a:rPr>
              <a:t> :</a:t>
            </a:r>
            <a:r>
              <a:rPr lang="en-US" sz="1800" b="0" i="0" u="none" strike="noStrike">
                <a:solidFill>
                  <a:srgbClr val="000000"/>
                </a:solidFill>
                <a:effectLst/>
                <a:latin typeface="Calibri" panose="020F0502020204030204" pitchFamily="34" charset="0"/>
              </a:rPr>
              <a:t> A numerical, predict whether a track contains no vocals</a:t>
            </a:r>
            <a:endParaRPr lang="en-US" sz="1200" b="0" i="0" u="none" strike="noStrike">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2E42010A-1C3B-4E0C-B889-D9A8A4003F94}" type="slidenum">
              <a:rPr lang="en-IN" smtClean="0"/>
              <a:t>4</a:t>
            </a:fld>
            <a:endParaRPr lang="en-IN"/>
          </a:p>
        </p:txBody>
      </p:sp>
    </p:spTree>
    <p:extLst>
      <p:ext uri="{BB962C8B-B14F-4D97-AF65-F5344CB8AC3E}">
        <p14:creationId xmlns:p14="http://schemas.microsoft.com/office/powerpoint/2010/main" val="97082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So we want to see that with respect to the target variable which feature is highly correlated or important.</a:t>
            </a:r>
          </a:p>
          <a:p>
            <a:r>
              <a:rPr lang="en-US" err="1">
                <a:cs typeface="Calibri"/>
              </a:rPr>
              <a:t>Instrumentalness</a:t>
            </a:r>
            <a:r>
              <a:rPr lang="en-US">
                <a:cs typeface="Calibri"/>
              </a:rPr>
              <a:t>, Danceability, loudness, </a:t>
            </a:r>
            <a:r>
              <a:rPr lang="en-US" err="1">
                <a:cs typeface="Calibri"/>
              </a:rPr>
              <a:t>acousticness</a:t>
            </a:r>
            <a:r>
              <a:rPr lang="en-US">
                <a:cs typeface="Calibri"/>
              </a:rPr>
              <a:t>, Sections</a:t>
            </a:r>
            <a:endParaRPr lang="en-US">
              <a:cs typeface="+mn-lt"/>
            </a:endParaRPr>
          </a:p>
        </p:txBody>
      </p:sp>
      <p:sp>
        <p:nvSpPr>
          <p:cNvPr id="4" name="Slide Number Placeholder 3"/>
          <p:cNvSpPr>
            <a:spLocks noGrp="1"/>
          </p:cNvSpPr>
          <p:nvPr>
            <p:ph type="sldNum" sz="quarter" idx="5"/>
          </p:nvPr>
        </p:nvSpPr>
        <p:spPr/>
        <p:txBody>
          <a:bodyPr/>
          <a:lstStyle/>
          <a:p>
            <a:fld id="{464F5DC4-B16F-4F53-8175-75C84BE31D3E}" type="slidenum">
              <a:t>5</a:t>
            </a:fld>
            <a:endParaRPr lang="en-US"/>
          </a:p>
        </p:txBody>
      </p:sp>
    </p:spTree>
    <p:extLst>
      <p:ext uri="{BB962C8B-B14F-4D97-AF65-F5344CB8AC3E}">
        <p14:creationId xmlns:p14="http://schemas.microsoft.com/office/powerpoint/2010/main" val="103494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There is a complete visualization of the pair-plot,</a:t>
            </a:r>
            <a:endParaRPr lang="en-US"/>
          </a:p>
          <a:p>
            <a:pPr marL="171450" indent="-171450">
              <a:buFont typeface="Arial"/>
              <a:buChar char="•"/>
            </a:pPr>
            <a:r>
              <a:rPr lang="en-US">
                <a:cs typeface="Calibri"/>
              </a:rPr>
              <a:t>By taking a close look at </a:t>
            </a:r>
            <a:r>
              <a:rPr lang="en-US" err="1">
                <a:cs typeface="Calibri"/>
              </a:rPr>
              <a:t>Speechiness</a:t>
            </a:r>
            <a:r>
              <a:rPr lang="en-US">
                <a:cs typeface="Calibri"/>
              </a:rPr>
              <a:t>, Loudness, Acoustic-ness, liveliness, we can see the dataset is highly skewed</a:t>
            </a:r>
          </a:p>
          <a:p>
            <a:pPr marL="171450" indent="-171450">
              <a:buFont typeface="Arial"/>
              <a:buChar char="•"/>
            </a:pPr>
            <a:r>
              <a:rPr lang="en-US">
                <a:cs typeface="Calibri"/>
              </a:rPr>
              <a:t>While if we take a closer look at the features such as tempo, valence, </a:t>
            </a:r>
            <a:r>
              <a:rPr lang="en-US" err="1">
                <a:cs typeface="Calibri"/>
              </a:rPr>
              <a:t>etc</a:t>
            </a:r>
            <a:r>
              <a:rPr lang="en-US">
                <a:cs typeface="Calibri"/>
              </a:rPr>
              <a:t> we can see that the dataset is pretty much normal or completely balanced</a:t>
            </a:r>
          </a:p>
          <a:p>
            <a:pPr marL="171450" indent="-171450">
              <a:buFont typeface="Arial"/>
              <a:buChar char="•"/>
            </a:pPr>
            <a:r>
              <a:rPr lang="en-US">
                <a:cs typeface="Calibri"/>
              </a:rPr>
              <a:t>While providing these features as an input we need to do some feature engineering that is removing the skewness for the model's input</a:t>
            </a:r>
          </a:p>
          <a:p>
            <a:pPr marL="171450" indent="-171450">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464F5DC4-B16F-4F53-8175-75C84BE31D3E}" type="slidenum">
              <a:t>7</a:t>
            </a:fld>
            <a:endParaRPr lang="en-US"/>
          </a:p>
        </p:txBody>
      </p:sp>
    </p:spTree>
    <p:extLst>
      <p:ext uri="{BB962C8B-B14F-4D97-AF65-F5344CB8AC3E}">
        <p14:creationId xmlns:p14="http://schemas.microsoft.com/office/powerpoint/2010/main" val="2641964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b="1"/>
              <a:t>If we take a close look between hit and flop songs you wont be able to tell much of a difference, the reason is that if you see </a:t>
            </a:r>
            <a:r>
              <a:rPr lang="en-US" b="1" err="1"/>
              <a:t>duration_ms</a:t>
            </a:r>
            <a:r>
              <a:rPr lang="en-US" b="1"/>
              <a:t>, time signature ,</a:t>
            </a:r>
            <a:r>
              <a:rPr lang="en-US" b="1" err="1"/>
              <a:t>etc</a:t>
            </a:r>
            <a:r>
              <a:rPr lang="en-US" b="1"/>
              <a:t> those </a:t>
            </a:r>
            <a:r>
              <a:rPr lang="en-US" b="1" err="1"/>
              <a:t>no.s</a:t>
            </a:r>
            <a:r>
              <a:rPr lang="en-US" b="1"/>
              <a:t> are quite high in </a:t>
            </a:r>
            <a:r>
              <a:rPr lang="en-US" b="1" err="1"/>
              <a:t>comparision</a:t>
            </a:r>
            <a:r>
              <a:rPr lang="en-US" b="1"/>
              <a:t> with the other factors affecting the dataset</a:t>
            </a:r>
            <a:endParaRPr lang="en-US"/>
          </a:p>
          <a:p>
            <a:pPr marL="171450" indent="-171450">
              <a:buFont typeface="Arial,Sans-Serif"/>
              <a:buChar char="•"/>
            </a:pPr>
            <a:r>
              <a:rPr lang="en-US" b="1"/>
              <a:t>Bifurcating the dataset for proper visualization</a:t>
            </a:r>
            <a:endParaRPr lang="en-US"/>
          </a:p>
        </p:txBody>
      </p:sp>
      <p:sp>
        <p:nvSpPr>
          <p:cNvPr id="4" name="Slide Number Placeholder 3"/>
          <p:cNvSpPr>
            <a:spLocks noGrp="1"/>
          </p:cNvSpPr>
          <p:nvPr>
            <p:ph type="sldNum" sz="quarter" idx="5"/>
          </p:nvPr>
        </p:nvSpPr>
        <p:spPr/>
        <p:txBody>
          <a:bodyPr/>
          <a:lstStyle/>
          <a:p>
            <a:fld id="{2E42010A-1C3B-4E0C-B889-D9A8A4003F94}" type="slidenum">
              <a:rPr lang="en-IN" smtClean="0"/>
              <a:t>8</a:t>
            </a:fld>
            <a:endParaRPr lang="en-IN"/>
          </a:p>
        </p:txBody>
      </p:sp>
    </p:spTree>
    <p:extLst>
      <p:ext uri="{BB962C8B-B14F-4D97-AF65-F5344CB8AC3E}">
        <p14:creationId xmlns:p14="http://schemas.microsoft.com/office/powerpoint/2010/main" val="249032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were various garbage values in our target column which is supposed to have only 0 and 1. </a:t>
            </a:r>
          </a:p>
          <a:p>
            <a:r>
              <a:rPr lang="en-US">
                <a:cs typeface="Calibri"/>
              </a:rPr>
              <a:t>4 of the features danceability energy </a:t>
            </a:r>
            <a:r>
              <a:rPr lang="en-US"/>
              <a:t>key loudness were inferred as string for some reason so these had to be type casted to Double type. </a:t>
            </a:r>
          </a:p>
          <a:p>
            <a:r>
              <a:rPr lang="en-US">
                <a:cs typeface="Calibri"/>
              </a:rPr>
              <a:t>There were a total of 71 null values in 4 columns. These values had to be dropped because the models can't be trained with NULL values</a:t>
            </a:r>
          </a:p>
        </p:txBody>
      </p:sp>
      <p:sp>
        <p:nvSpPr>
          <p:cNvPr id="4" name="Slide Number Placeholder 3"/>
          <p:cNvSpPr>
            <a:spLocks noGrp="1"/>
          </p:cNvSpPr>
          <p:nvPr>
            <p:ph type="sldNum" sz="quarter" idx="5"/>
          </p:nvPr>
        </p:nvSpPr>
        <p:spPr/>
        <p:txBody>
          <a:bodyPr/>
          <a:lstStyle/>
          <a:p>
            <a:fld id="{464F5DC4-B16F-4F53-8175-75C84BE31D3E}" type="slidenum">
              <a:rPr lang="en-US"/>
              <a:t>9</a:t>
            </a:fld>
            <a:endParaRPr lang="en-US"/>
          </a:p>
        </p:txBody>
      </p:sp>
    </p:spTree>
    <p:extLst>
      <p:ext uri="{BB962C8B-B14F-4D97-AF65-F5344CB8AC3E}">
        <p14:creationId xmlns:p14="http://schemas.microsoft.com/office/powerpoint/2010/main" val="3100169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Something interesting here is that the  null values only occur in features which were casted from string to numerical continuous data. Before the data was casted there were no </a:t>
            </a:r>
          </a:p>
        </p:txBody>
      </p:sp>
      <p:sp>
        <p:nvSpPr>
          <p:cNvPr id="4" name="Slide Number Placeholder 3"/>
          <p:cNvSpPr>
            <a:spLocks noGrp="1"/>
          </p:cNvSpPr>
          <p:nvPr>
            <p:ph type="sldNum" sz="quarter" idx="5"/>
          </p:nvPr>
        </p:nvSpPr>
        <p:spPr/>
        <p:txBody>
          <a:bodyPr/>
          <a:lstStyle/>
          <a:p>
            <a:fld id="{464F5DC4-B16F-4F53-8175-75C84BE31D3E}" type="slidenum">
              <a:rPr lang="en-US"/>
              <a:t>10</a:t>
            </a:fld>
            <a:endParaRPr lang="en-US"/>
          </a:p>
        </p:txBody>
      </p:sp>
    </p:spTree>
    <p:extLst>
      <p:ext uri="{BB962C8B-B14F-4D97-AF65-F5344CB8AC3E}">
        <p14:creationId xmlns:p14="http://schemas.microsoft.com/office/powerpoint/2010/main" val="855189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implemented a logistic regression model with a parameter grid. By using cross validation we didn’t have to create a validation set. </a:t>
            </a:r>
          </a:p>
          <a:p>
            <a:endParaRPr lang="en-US"/>
          </a:p>
          <a:p>
            <a:r>
              <a:rPr lang="en-US"/>
              <a:t>When we need to check or visualize the performance of the multi-class classification problem, we use the AUC (</a:t>
            </a:r>
            <a:r>
              <a:rPr lang="en-US" b="1"/>
              <a:t>Area Under The Curve</a:t>
            </a:r>
            <a:r>
              <a:rPr lang="en-US"/>
              <a:t>) ROC (</a:t>
            </a:r>
            <a:r>
              <a:rPr lang="en-US" b="1"/>
              <a:t>Receiver Operating Characteristics</a:t>
            </a:r>
            <a:r>
              <a:rPr lang="en-US"/>
              <a:t>) curve. </a:t>
            </a:r>
          </a:p>
          <a:p>
            <a:r>
              <a:rPr lang="en-US"/>
              <a:t>ROC is a probability curve and AUC represents the degree or measure of separability. It tells how much the model is capable of distinguishing between classes. Higher the AUC, the better the model is at predicting 0 classes as 0 and 1 classes as 1. </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64F5DC4-B16F-4F53-8175-75C84BE31D3E}" type="slidenum">
              <a:rPr lang="en-US"/>
              <a:t>12</a:t>
            </a:fld>
            <a:endParaRPr lang="en-US"/>
          </a:p>
        </p:txBody>
      </p:sp>
    </p:spTree>
    <p:extLst>
      <p:ext uri="{BB962C8B-B14F-4D97-AF65-F5344CB8AC3E}">
        <p14:creationId xmlns:p14="http://schemas.microsoft.com/office/powerpoint/2010/main" val="4188364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assume that merging the data I have now with answers to some of the above questions would definitely allow for a much more accurate prediction of popularity scores.</a:t>
            </a:r>
          </a:p>
        </p:txBody>
      </p:sp>
      <p:sp>
        <p:nvSpPr>
          <p:cNvPr id="4" name="Slide Number Placeholder 3"/>
          <p:cNvSpPr>
            <a:spLocks noGrp="1"/>
          </p:cNvSpPr>
          <p:nvPr>
            <p:ph type="sldNum" sz="quarter" idx="5"/>
          </p:nvPr>
        </p:nvSpPr>
        <p:spPr/>
        <p:txBody>
          <a:bodyPr/>
          <a:lstStyle/>
          <a:p>
            <a:fld id="{464F5DC4-B16F-4F53-8175-75C84BE31D3E}" type="slidenum">
              <a:rPr lang="en-US"/>
              <a:t>18</a:t>
            </a:fld>
            <a:endParaRPr lang="en-US"/>
          </a:p>
        </p:txBody>
      </p:sp>
    </p:spTree>
    <p:extLst>
      <p:ext uri="{BB962C8B-B14F-4D97-AF65-F5344CB8AC3E}">
        <p14:creationId xmlns:p14="http://schemas.microsoft.com/office/powerpoint/2010/main" val="426342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16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478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539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038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03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661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97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643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529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001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498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8212521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F329D7-DEA1-0289-90A5-B49CFC13C673}"/>
              </a:ext>
            </a:extLst>
          </p:cNvPr>
          <p:cNvPicPr>
            <a:picLocks noChangeAspect="1"/>
          </p:cNvPicPr>
          <p:nvPr/>
        </p:nvPicPr>
        <p:blipFill rotWithShape="1">
          <a:blip r:embed="rId2"/>
          <a:srcRect r="13818" b="9091"/>
          <a:stretch/>
        </p:blipFill>
        <p:spPr>
          <a:xfrm>
            <a:off x="3523488" y="10"/>
            <a:ext cx="8668512" cy="6857990"/>
          </a:xfrm>
          <a:prstGeom prst="rect">
            <a:avLst/>
          </a:prstGeom>
        </p:spPr>
      </p:pic>
      <p:sp>
        <p:nvSpPr>
          <p:cNvPr id="12"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55F7C-63C4-6336-A6F4-6A79A4E37557}"/>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br>
              <a:rPr lang="en-US" sz="4800" kern="1200">
                <a:latin typeface="+mj-lt"/>
                <a:ea typeface="+mj-ea"/>
                <a:cs typeface="+mj-cs"/>
              </a:rPr>
            </a:br>
            <a:r>
              <a:rPr lang="en-US" sz="4800" kern="1200">
                <a:latin typeface="+mj-lt"/>
                <a:ea typeface="+mj-ea"/>
                <a:cs typeface="+mj-cs"/>
              </a:rPr>
              <a:t>Spotify Song’s Prediction </a:t>
            </a:r>
          </a:p>
        </p:txBody>
      </p:sp>
      <p:sp>
        <p:nvSpPr>
          <p:cNvPr id="3" name="Subtitle 2">
            <a:extLst>
              <a:ext uri="{FF2B5EF4-FFF2-40B4-BE49-F238E27FC236}">
                <a16:creationId xmlns:a16="http://schemas.microsoft.com/office/drawing/2014/main" id="{EF04DE16-4129-7A94-9B6A-DE3F962F8E8C}"/>
              </a:ext>
            </a:extLst>
          </p:cNvPr>
          <p:cNvSpPr>
            <a:spLocks noGrp="1"/>
          </p:cNvSpPr>
          <p:nvPr>
            <p:ph type="subTitle" idx="1"/>
          </p:nvPr>
        </p:nvSpPr>
        <p:spPr>
          <a:xfrm>
            <a:off x="477980" y="4872922"/>
            <a:ext cx="4023359" cy="1208141"/>
          </a:xfrm>
        </p:spPr>
        <p:txBody>
          <a:bodyPr vert="horz" lIns="91440" tIns="45720" rIns="91440" bIns="45720" rtlCol="0" anchor="t">
            <a:noAutofit/>
          </a:bodyPr>
          <a:lstStyle/>
          <a:p>
            <a:pPr algn="l"/>
            <a:r>
              <a:rPr lang="en-US" sz="1100"/>
              <a:t>Group – 6 Members</a:t>
            </a:r>
            <a:endParaRPr lang="en-US" sz="1100">
              <a:cs typeface="Calibri"/>
            </a:endParaRPr>
          </a:p>
          <a:p>
            <a:pPr marL="285750" indent="-285750" algn="l">
              <a:buFont typeface="Arial" panose="020B0604020202020204" pitchFamily="34" charset="0"/>
              <a:buChar char="•"/>
            </a:pPr>
            <a:r>
              <a:rPr lang="en-US" sz="1100"/>
              <a:t>Maaz Shaikh</a:t>
            </a:r>
            <a:endParaRPr lang="en-US" sz="1100">
              <a:cs typeface="Calibri"/>
            </a:endParaRPr>
          </a:p>
          <a:p>
            <a:pPr marL="285750" indent="-285750" algn="l">
              <a:buFont typeface="Arial" panose="020B0604020202020204" pitchFamily="34" charset="0"/>
              <a:buChar char="•"/>
            </a:pPr>
            <a:r>
              <a:rPr lang="en-US" sz="1100">
                <a:ea typeface="+mn-lt"/>
                <a:cs typeface="+mn-lt"/>
              </a:rPr>
              <a:t>Sahaj Khandelwal</a:t>
            </a:r>
            <a:endParaRPr lang="en-US" sz="1100">
              <a:cs typeface="Calibri"/>
            </a:endParaRPr>
          </a:p>
          <a:p>
            <a:pPr marL="285750" indent="-285750" algn="l">
              <a:buFont typeface="Arial" panose="020B0604020202020204" pitchFamily="34" charset="0"/>
              <a:buChar char="•"/>
            </a:pPr>
            <a:r>
              <a:rPr lang="en-US" sz="1100">
                <a:ea typeface="+mn-lt"/>
                <a:cs typeface="+mn-lt"/>
              </a:rPr>
              <a:t>Sujay Bhat</a:t>
            </a:r>
            <a:endParaRPr lang="en-US" sz="1100">
              <a:cs typeface="Calibri"/>
            </a:endParaRPr>
          </a:p>
          <a:p>
            <a:pPr marL="285750" indent="-285750" algn="l">
              <a:buFont typeface="Arial" panose="020B0604020202020204" pitchFamily="34" charset="0"/>
              <a:buChar char="•"/>
            </a:pPr>
            <a:r>
              <a:rPr lang="en-US" sz="1100"/>
              <a:t>Warren Fernandes</a:t>
            </a:r>
            <a:endParaRPr lang="en-US" sz="1100">
              <a:cs typeface="Calibri"/>
            </a:endParaRPr>
          </a:p>
          <a:p>
            <a:pPr marL="285750" indent="-285750" algn="l">
              <a:buFont typeface="Arial" panose="020B0604020202020204" pitchFamily="34" charset="0"/>
              <a:buChar char="•"/>
            </a:pPr>
            <a:endParaRPr lang="en-US" sz="800">
              <a:cs typeface="Calibri"/>
            </a:endParaRPr>
          </a:p>
          <a:p>
            <a:pPr marL="285750" indent="-285750" algn="l">
              <a:buFont typeface="Arial" panose="020B0604020202020204" pitchFamily="34" charset="0"/>
              <a:buChar char="•"/>
            </a:pPr>
            <a:endParaRPr lang="en-US" sz="800">
              <a:cs typeface="Calibri"/>
            </a:endParaRPr>
          </a:p>
          <a:p>
            <a:pPr marL="285750" indent="-285750" algn="l">
              <a:buFont typeface="Arial" panose="020B0604020202020204" pitchFamily="34" charset="0"/>
              <a:buChar char="•"/>
            </a:pPr>
            <a:endParaRPr lang="en-US" sz="800"/>
          </a:p>
        </p:txBody>
      </p:sp>
      <p:sp>
        <p:nvSpPr>
          <p:cNvPr id="14"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3947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AFA2-F899-B0B2-D65C-FA06887BEDDD}"/>
              </a:ext>
            </a:extLst>
          </p:cNvPr>
          <p:cNvSpPr>
            <a:spLocks noGrp="1"/>
          </p:cNvSpPr>
          <p:nvPr>
            <p:ph type="title"/>
          </p:nvPr>
        </p:nvSpPr>
        <p:spPr>
          <a:xfrm>
            <a:off x="2019300" y="1322615"/>
            <a:ext cx="8175171" cy="1898893"/>
          </a:xfrm>
        </p:spPr>
        <p:txBody>
          <a:bodyPr>
            <a:normAutofit/>
          </a:bodyPr>
          <a:lstStyle/>
          <a:p>
            <a:r>
              <a:rPr lang="en-US" sz="1600"/>
              <a:t>Null Values- There were a total of 71 NA/Null values in total, </a:t>
            </a:r>
          </a:p>
        </p:txBody>
      </p:sp>
      <p:pic>
        <p:nvPicPr>
          <p:cNvPr id="3" name="Picture 3" descr="A picture containing text&#10;&#10;Description automatically generated">
            <a:extLst>
              <a:ext uri="{FF2B5EF4-FFF2-40B4-BE49-F238E27FC236}">
                <a16:creationId xmlns:a16="http://schemas.microsoft.com/office/drawing/2014/main" id="{F30A9364-990F-0002-47CB-48ADB8695B0D}"/>
              </a:ext>
            </a:extLst>
          </p:cNvPr>
          <p:cNvPicPr>
            <a:picLocks noChangeAspect="1"/>
          </p:cNvPicPr>
          <p:nvPr/>
        </p:nvPicPr>
        <p:blipFill>
          <a:blip r:embed="rId3"/>
          <a:stretch>
            <a:fillRect/>
          </a:stretch>
        </p:blipFill>
        <p:spPr>
          <a:xfrm>
            <a:off x="969875" y="2928111"/>
            <a:ext cx="10864031" cy="2655387"/>
          </a:xfrm>
          <a:prstGeom prst="rect">
            <a:avLst/>
          </a:prstGeom>
        </p:spPr>
      </p:pic>
      <p:sp>
        <p:nvSpPr>
          <p:cNvPr id="6" name="TextBox 5">
            <a:extLst>
              <a:ext uri="{FF2B5EF4-FFF2-40B4-BE49-F238E27FC236}">
                <a16:creationId xmlns:a16="http://schemas.microsoft.com/office/drawing/2014/main" id="{CA9CB061-6F34-8030-B3B6-94E400B76114}"/>
              </a:ext>
            </a:extLst>
          </p:cNvPr>
          <p:cNvSpPr txBox="1"/>
          <p:nvPr/>
        </p:nvSpPr>
        <p:spPr>
          <a:xfrm>
            <a:off x="1780134" y="1009859"/>
            <a:ext cx="37343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Tree>
    <p:extLst>
      <p:ext uri="{BB962C8B-B14F-4D97-AF65-F5344CB8AC3E}">
        <p14:creationId xmlns:p14="http://schemas.microsoft.com/office/powerpoint/2010/main" val="365545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00D3-5FC6-8E65-9E43-C1B534929EBC}"/>
              </a:ext>
            </a:extLst>
          </p:cNvPr>
          <p:cNvSpPr>
            <a:spLocks noGrp="1"/>
          </p:cNvSpPr>
          <p:nvPr>
            <p:ph type="title"/>
          </p:nvPr>
        </p:nvSpPr>
        <p:spPr/>
        <p:txBody>
          <a:bodyPr/>
          <a:lstStyle/>
          <a:p>
            <a:r>
              <a:rPr lang="en-US"/>
              <a:t>Processing and Models</a:t>
            </a:r>
          </a:p>
        </p:txBody>
      </p:sp>
      <p:sp>
        <p:nvSpPr>
          <p:cNvPr id="3" name="Content Placeholder 2">
            <a:extLst>
              <a:ext uri="{FF2B5EF4-FFF2-40B4-BE49-F238E27FC236}">
                <a16:creationId xmlns:a16="http://schemas.microsoft.com/office/drawing/2014/main" id="{03C1A4DD-6D56-2B2F-2F35-97655536BF19}"/>
              </a:ext>
            </a:extLst>
          </p:cNvPr>
          <p:cNvSpPr>
            <a:spLocks noGrp="1"/>
          </p:cNvSpPr>
          <p:nvPr>
            <p:ph idx="1"/>
          </p:nvPr>
        </p:nvSpPr>
        <p:spPr/>
        <p:txBody>
          <a:bodyPr vert="horz" lIns="91440" tIns="45720" rIns="91440" bIns="45720" rtlCol="0" anchor="t">
            <a:normAutofit/>
          </a:bodyPr>
          <a:lstStyle/>
          <a:p>
            <a:r>
              <a:rPr lang="en-US"/>
              <a:t>We Used Logistic Regression, Random Forest,  XG Boost for this classification problem</a:t>
            </a:r>
          </a:p>
        </p:txBody>
      </p:sp>
      <p:sp>
        <p:nvSpPr>
          <p:cNvPr id="10" name="Title 1">
            <a:extLst>
              <a:ext uri="{FF2B5EF4-FFF2-40B4-BE49-F238E27FC236}">
                <a16:creationId xmlns:a16="http://schemas.microsoft.com/office/drawing/2014/main" id="{8106C7D0-5A1F-541F-1701-DA9999EF32D6}"/>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ea typeface="Calibri Light"/>
              <a:cs typeface="Calibri Light"/>
            </a:endParaRPr>
          </a:p>
        </p:txBody>
      </p:sp>
      <p:sp>
        <p:nvSpPr>
          <p:cNvPr id="11" name="Rectangle 10">
            <a:extLst>
              <a:ext uri="{FF2B5EF4-FFF2-40B4-BE49-F238E27FC236}">
                <a16:creationId xmlns:a16="http://schemas.microsoft.com/office/drawing/2014/main" id="{136AD456-BD5F-261A-10D0-E4524C5585B7}"/>
              </a:ext>
            </a:extLst>
          </p:cNvPr>
          <p:cNvSpPr/>
          <p:nvPr/>
        </p:nvSpPr>
        <p:spPr>
          <a:xfrm>
            <a:off x="3404883" y="2872721"/>
            <a:ext cx="4412139" cy="959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Calibri"/>
                <a:cs typeface="Calibri"/>
              </a:rPr>
              <a:t>We Developed 3 Models</a:t>
            </a:r>
            <a:endParaRPr lang="en-US"/>
          </a:p>
        </p:txBody>
      </p:sp>
      <p:sp>
        <p:nvSpPr>
          <p:cNvPr id="12" name="Rectangle: Rounded Corners 11">
            <a:extLst>
              <a:ext uri="{FF2B5EF4-FFF2-40B4-BE49-F238E27FC236}">
                <a16:creationId xmlns:a16="http://schemas.microsoft.com/office/drawing/2014/main" id="{AB6C6463-D9AE-0A58-4E20-806C80AB3FF5}"/>
              </a:ext>
            </a:extLst>
          </p:cNvPr>
          <p:cNvSpPr/>
          <p:nvPr/>
        </p:nvSpPr>
        <p:spPr>
          <a:xfrm>
            <a:off x="1761489" y="5256945"/>
            <a:ext cx="1758461" cy="991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Calibri"/>
                <a:cs typeface="Calibri"/>
              </a:rPr>
              <a:t>Logistic Regression</a:t>
            </a:r>
            <a:endParaRPr lang="en-US"/>
          </a:p>
        </p:txBody>
      </p:sp>
      <p:sp>
        <p:nvSpPr>
          <p:cNvPr id="13" name="Rectangle: Rounded Corners 12">
            <a:extLst>
              <a:ext uri="{FF2B5EF4-FFF2-40B4-BE49-F238E27FC236}">
                <a16:creationId xmlns:a16="http://schemas.microsoft.com/office/drawing/2014/main" id="{19087D01-2255-6462-2A87-FA7231CA5AF6}"/>
              </a:ext>
            </a:extLst>
          </p:cNvPr>
          <p:cNvSpPr/>
          <p:nvPr/>
        </p:nvSpPr>
        <p:spPr>
          <a:xfrm>
            <a:off x="4204104" y="5219644"/>
            <a:ext cx="1918321" cy="1071062"/>
          </a:xfrm>
          <a:prstGeom prst="round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Calibri"/>
                <a:cs typeface="Calibri"/>
              </a:rPr>
              <a:t>Random Forest</a:t>
            </a:r>
            <a:endParaRPr lang="en-US"/>
          </a:p>
        </p:txBody>
      </p:sp>
      <p:sp>
        <p:nvSpPr>
          <p:cNvPr id="14" name="Rectangle: Rounded Corners 13">
            <a:extLst>
              <a:ext uri="{FF2B5EF4-FFF2-40B4-BE49-F238E27FC236}">
                <a16:creationId xmlns:a16="http://schemas.microsoft.com/office/drawing/2014/main" id="{8677F142-CEB6-304B-F59A-14508C4DBF72}"/>
              </a:ext>
            </a:extLst>
          </p:cNvPr>
          <p:cNvSpPr/>
          <p:nvPr/>
        </p:nvSpPr>
        <p:spPr>
          <a:xfrm>
            <a:off x="6908312" y="5219644"/>
            <a:ext cx="1992922" cy="1076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ea typeface="Calibri"/>
                <a:cs typeface="Calibri"/>
              </a:rPr>
              <a:t>Gradient Boosting</a:t>
            </a:r>
            <a:endParaRPr lang="en-US"/>
          </a:p>
        </p:txBody>
      </p:sp>
      <p:cxnSp>
        <p:nvCxnSpPr>
          <p:cNvPr id="15" name="Straight Arrow Connector 14">
            <a:extLst>
              <a:ext uri="{FF2B5EF4-FFF2-40B4-BE49-F238E27FC236}">
                <a16:creationId xmlns:a16="http://schemas.microsoft.com/office/drawing/2014/main" id="{2254EBA4-5DFB-E7D7-5094-4A6F3AC3D9D5}"/>
              </a:ext>
            </a:extLst>
          </p:cNvPr>
          <p:cNvCxnSpPr/>
          <p:nvPr/>
        </p:nvCxnSpPr>
        <p:spPr>
          <a:xfrm flipH="1">
            <a:off x="2924421" y="4257525"/>
            <a:ext cx="353824" cy="7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21B12B6-DE04-5E5F-56F2-B281E645647E}"/>
              </a:ext>
            </a:extLst>
          </p:cNvPr>
          <p:cNvCxnSpPr>
            <a:cxnSpLocks/>
          </p:cNvCxnSpPr>
          <p:nvPr/>
        </p:nvCxnSpPr>
        <p:spPr>
          <a:xfrm>
            <a:off x="5208326" y="4186291"/>
            <a:ext cx="29839" cy="75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9C4790-7B24-1EF7-0EFB-163699B681D2}"/>
              </a:ext>
            </a:extLst>
          </p:cNvPr>
          <p:cNvCxnSpPr>
            <a:cxnSpLocks/>
          </p:cNvCxnSpPr>
          <p:nvPr/>
        </p:nvCxnSpPr>
        <p:spPr>
          <a:xfrm>
            <a:off x="7158252" y="4136802"/>
            <a:ext cx="392189" cy="77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9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3D4F2E2F-E1C2-E380-3A1D-DF7B31E14081}"/>
              </a:ext>
            </a:extLst>
          </p:cNvPr>
          <p:cNvPicPr>
            <a:picLocks noChangeAspect="1"/>
          </p:cNvPicPr>
          <p:nvPr/>
        </p:nvPicPr>
        <p:blipFill>
          <a:blip r:embed="rId3"/>
          <a:stretch>
            <a:fillRect/>
          </a:stretch>
        </p:blipFill>
        <p:spPr>
          <a:xfrm>
            <a:off x="1157288" y="2333625"/>
            <a:ext cx="6456363" cy="3349625"/>
          </a:xfrm>
          <a:prstGeom prst="rect">
            <a:avLst/>
          </a:prstGeom>
        </p:spPr>
      </p:pic>
      <p:pic>
        <p:nvPicPr>
          <p:cNvPr id="4" name="Picture 4" descr="Text&#10;&#10;Description automatically generated">
            <a:extLst>
              <a:ext uri="{FF2B5EF4-FFF2-40B4-BE49-F238E27FC236}">
                <a16:creationId xmlns:a16="http://schemas.microsoft.com/office/drawing/2014/main" id="{9EA6DDB4-A4CE-EFB4-4460-AFFF692F6018}"/>
              </a:ext>
            </a:extLst>
          </p:cNvPr>
          <p:cNvPicPr>
            <a:picLocks noChangeAspect="1"/>
          </p:cNvPicPr>
          <p:nvPr/>
        </p:nvPicPr>
        <p:blipFill>
          <a:blip r:embed="rId4"/>
          <a:stretch>
            <a:fillRect/>
          </a:stretch>
        </p:blipFill>
        <p:spPr>
          <a:xfrm>
            <a:off x="7681913" y="2333625"/>
            <a:ext cx="3349625" cy="723900"/>
          </a:xfrm>
          <a:prstGeom prst="rect">
            <a:avLst/>
          </a:prstGeom>
        </p:spPr>
      </p:pic>
      <p:pic>
        <p:nvPicPr>
          <p:cNvPr id="7" name="Picture 7">
            <a:extLst>
              <a:ext uri="{FF2B5EF4-FFF2-40B4-BE49-F238E27FC236}">
                <a16:creationId xmlns:a16="http://schemas.microsoft.com/office/drawing/2014/main" id="{BBB60697-27CB-F094-7328-7F2C366EEAB3}"/>
              </a:ext>
            </a:extLst>
          </p:cNvPr>
          <p:cNvPicPr>
            <a:picLocks noGrp="1" noChangeAspect="1"/>
          </p:cNvPicPr>
          <p:nvPr>
            <p:ph idx="1"/>
          </p:nvPr>
        </p:nvPicPr>
        <p:blipFill>
          <a:blip r:embed="rId5"/>
          <a:stretch>
            <a:fillRect/>
          </a:stretch>
        </p:blipFill>
        <p:spPr>
          <a:xfrm>
            <a:off x="7681913" y="3124200"/>
            <a:ext cx="3349625" cy="2559050"/>
          </a:xfrm>
        </p:spPr>
      </p:pic>
      <p:sp>
        <p:nvSpPr>
          <p:cNvPr id="2" name="Title 1">
            <a:extLst>
              <a:ext uri="{FF2B5EF4-FFF2-40B4-BE49-F238E27FC236}">
                <a16:creationId xmlns:a16="http://schemas.microsoft.com/office/drawing/2014/main" id="{72491C39-0523-D12F-06EB-11799F79552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Logistic Regression</a:t>
            </a:r>
          </a:p>
        </p:txBody>
      </p:sp>
    </p:spTree>
    <p:extLst>
      <p:ext uri="{BB962C8B-B14F-4D97-AF65-F5344CB8AC3E}">
        <p14:creationId xmlns:p14="http://schemas.microsoft.com/office/powerpoint/2010/main" val="216114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DF6D-D093-5F05-D9B0-4DEABB89DB00}"/>
              </a:ext>
            </a:extLst>
          </p:cNvPr>
          <p:cNvSpPr>
            <a:spLocks noGrp="1"/>
          </p:cNvSpPr>
          <p:nvPr>
            <p:ph type="title"/>
          </p:nvPr>
        </p:nvSpPr>
        <p:spPr>
          <a:xfrm>
            <a:off x="649224" y="1006499"/>
            <a:ext cx="3458570" cy="3241344"/>
          </a:xfrm>
        </p:spPr>
        <p:txBody>
          <a:bodyPr vert="horz" lIns="91440" tIns="45720" rIns="91440" bIns="45720" rtlCol="0" anchor="b">
            <a:normAutofit/>
          </a:bodyPr>
          <a:lstStyle/>
          <a:p>
            <a:r>
              <a:rPr lang="en-US" sz="5000" kern="1200">
                <a:solidFill>
                  <a:schemeClr val="tx1"/>
                </a:solidFill>
                <a:latin typeface="+mj-lt"/>
                <a:ea typeface="+mj-ea"/>
                <a:cs typeface="+mj-cs"/>
              </a:rPr>
              <a:t>Random Forest</a:t>
            </a:r>
          </a:p>
        </p:txBody>
      </p:sp>
      <p:sp>
        <p:nvSpPr>
          <p:cNvPr id="11" name="Rectangle 10">
            <a:extLst>
              <a:ext uri="{FF2B5EF4-FFF2-40B4-BE49-F238E27FC236}">
                <a16:creationId xmlns:a16="http://schemas.microsoft.com/office/drawing/2014/main" id="{F4624850-8CF1-4338-9182-6325A84F3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970" y="0"/>
            <a:ext cx="743803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id="{F88E6969-0E08-440A-8218-8EA031109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5534" y="320843"/>
            <a:ext cx="6666090" cy="589707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6CEA4005-6097-031F-11B7-81902BBAFD8D}"/>
              </a:ext>
            </a:extLst>
          </p:cNvPr>
          <p:cNvPicPr>
            <a:picLocks noChangeAspect="1"/>
          </p:cNvPicPr>
          <p:nvPr/>
        </p:nvPicPr>
        <p:blipFill rotWithShape="1">
          <a:blip r:embed="rId2"/>
          <a:srcRect r="-3" b="555"/>
          <a:stretch/>
        </p:blipFill>
        <p:spPr>
          <a:xfrm>
            <a:off x="5384906" y="599137"/>
            <a:ext cx="6044514" cy="3181293"/>
          </a:xfrm>
          <a:prstGeom prst="rect">
            <a:avLst/>
          </a:prstGeom>
        </p:spPr>
      </p:pic>
      <p:pic>
        <p:nvPicPr>
          <p:cNvPr id="4" name="Picture 4" descr="A picture containing shape&#10;&#10;Description automatically generated">
            <a:extLst>
              <a:ext uri="{FF2B5EF4-FFF2-40B4-BE49-F238E27FC236}">
                <a16:creationId xmlns:a16="http://schemas.microsoft.com/office/drawing/2014/main" id="{F91FAF1E-80BE-D324-F646-1C6F0338446A}"/>
              </a:ext>
            </a:extLst>
          </p:cNvPr>
          <p:cNvPicPr>
            <a:picLocks noGrp="1" noChangeAspect="1"/>
          </p:cNvPicPr>
          <p:nvPr>
            <p:ph idx="1"/>
          </p:nvPr>
        </p:nvPicPr>
        <p:blipFill rotWithShape="1">
          <a:blip r:embed="rId3"/>
          <a:srcRect t="5975" r="6" b="5123"/>
          <a:stretch/>
        </p:blipFill>
        <p:spPr>
          <a:xfrm>
            <a:off x="5011379" y="3948352"/>
            <a:ext cx="3151146" cy="2161524"/>
          </a:xfrm>
          <a:prstGeom prst="rect">
            <a:avLst/>
          </a:prstGeom>
        </p:spPr>
      </p:pic>
      <p:pic>
        <p:nvPicPr>
          <p:cNvPr id="5" name="Picture 5" descr="Text&#10;&#10;Description automatically generated">
            <a:extLst>
              <a:ext uri="{FF2B5EF4-FFF2-40B4-BE49-F238E27FC236}">
                <a16:creationId xmlns:a16="http://schemas.microsoft.com/office/drawing/2014/main" id="{58821E12-7DE6-6EE4-2C82-21082F8284AA}"/>
              </a:ext>
            </a:extLst>
          </p:cNvPr>
          <p:cNvPicPr>
            <a:picLocks noChangeAspect="1"/>
          </p:cNvPicPr>
          <p:nvPr/>
        </p:nvPicPr>
        <p:blipFill rotWithShape="1">
          <a:blip r:embed="rId4"/>
          <a:srcRect l="908" t="-362" r="38508" b="362"/>
          <a:stretch/>
        </p:blipFill>
        <p:spPr>
          <a:xfrm>
            <a:off x="8158843" y="3950281"/>
            <a:ext cx="3267904" cy="2001646"/>
          </a:xfrm>
          <a:prstGeom prst="rect">
            <a:avLst/>
          </a:prstGeom>
        </p:spPr>
      </p:pic>
    </p:spTree>
    <p:extLst>
      <p:ext uri="{BB962C8B-B14F-4D97-AF65-F5344CB8AC3E}">
        <p14:creationId xmlns:p14="http://schemas.microsoft.com/office/powerpoint/2010/main" val="4095407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EAE05-38E5-0217-E0D2-26AEA54991F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ea typeface="Calibri Light"/>
                <a:cs typeface="Calibri Light"/>
              </a:rPr>
              <a:t>Random Forest Continued..... </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6" descr="Graphical user interface, application&#10;&#10;Description automatically generated">
            <a:extLst>
              <a:ext uri="{FF2B5EF4-FFF2-40B4-BE49-F238E27FC236}">
                <a16:creationId xmlns:a16="http://schemas.microsoft.com/office/drawing/2014/main" id="{4014F090-7E6B-A69B-9C06-5760595D48C7}"/>
              </a:ext>
            </a:extLst>
          </p:cNvPr>
          <p:cNvPicPr>
            <a:picLocks noChangeAspect="1"/>
          </p:cNvPicPr>
          <p:nvPr/>
        </p:nvPicPr>
        <p:blipFill>
          <a:blip r:embed="rId2"/>
          <a:stretch>
            <a:fillRect/>
          </a:stretch>
        </p:blipFill>
        <p:spPr>
          <a:xfrm>
            <a:off x="1667377" y="2426818"/>
            <a:ext cx="2784297"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5" descr="Chart, bar chart&#10;&#10;Description automatically generated">
            <a:extLst>
              <a:ext uri="{FF2B5EF4-FFF2-40B4-BE49-F238E27FC236}">
                <a16:creationId xmlns:a16="http://schemas.microsoft.com/office/drawing/2014/main" id="{896FE912-60DA-41ED-5306-2C2405A9686E}"/>
              </a:ext>
            </a:extLst>
          </p:cNvPr>
          <p:cNvPicPr>
            <a:picLocks noChangeAspect="1"/>
          </p:cNvPicPr>
          <p:nvPr/>
        </p:nvPicPr>
        <p:blipFill>
          <a:blip r:embed="rId3"/>
          <a:stretch>
            <a:fillRect/>
          </a:stretch>
        </p:blipFill>
        <p:spPr>
          <a:xfrm>
            <a:off x="6812981" y="2426818"/>
            <a:ext cx="4720101" cy="3997637"/>
          </a:xfrm>
          <a:prstGeom prst="rect">
            <a:avLst/>
          </a:prstGeom>
        </p:spPr>
      </p:pic>
    </p:spTree>
    <p:extLst>
      <p:ext uri="{BB962C8B-B14F-4D97-AF65-F5344CB8AC3E}">
        <p14:creationId xmlns:p14="http://schemas.microsoft.com/office/powerpoint/2010/main" val="126773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52EE-CCD1-34F0-8F7F-A11D5560B24B}"/>
              </a:ext>
            </a:extLst>
          </p:cNvPr>
          <p:cNvSpPr>
            <a:spLocks noGrp="1"/>
          </p:cNvSpPr>
          <p:nvPr>
            <p:ph type="title"/>
          </p:nvPr>
        </p:nvSpPr>
        <p:spPr/>
        <p:txBody>
          <a:bodyPr/>
          <a:lstStyle/>
          <a:p>
            <a:r>
              <a:rPr lang="en-US">
                <a:ea typeface="Calibri Light"/>
                <a:cs typeface="Calibri Light"/>
              </a:rPr>
              <a:t>Gradient Boosting</a:t>
            </a:r>
            <a:endParaRPr lang="en-US"/>
          </a:p>
        </p:txBody>
      </p:sp>
      <p:pic>
        <p:nvPicPr>
          <p:cNvPr id="4" name="Picture 4" descr="Text&#10;&#10;Description automatically generated">
            <a:extLst>
              <a:ext uri="{FF2B5EF4-FFF2-40B4-BE49-F238E27FC236}">
                <a16:creationId xmlns:a16="http://schemas.microsoft.com/office/drawing/2014/main" id="{E564E5E7-2E6B-FD6C-38CB-9B8143E408A7}"/>
              </a:ext>
            </a:extLst>
          </p:cNvPr>
          <p:cNvPicPr>
            <a:picLocks noGrp="1" noChangeAspect="1"/>
          </p:cNvPicPr>
          <p:nvPr>
            <p:ph idx="1"/>
          </p:nvPr>
        </p:nvPicPr>
        <p:blipFill>
          <a:blip r:embed="rId2"/>
          <a:stretch>
            <a:fillRect/>
          </a:stretch>
        </p:blipFill>
        <p:spPr>
          <a:xfrm>
            <a:off x="1000240" y="1518986"/>
            <a:ext cx="10313101" cy="1978739"/>
          </a:xfrm>
        </p:spPr>
      </p:pic>
    </p:spTree>
    <p:extLst>
      <p:ext uri="{BB962C8B-B14F-4D97-AF65-F5344CB8AC3E}">
        <p14:creationId xmlns:p14="http://schemas.microsoft.com/office/powerpoint/2010/main" val="288946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90B0F-881F-7ECB-4C27-2C767F70CC3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Results</a:t>
            </a:r>
          </a:p>
        </p:txBody>
      </p:sp>
      <p:graphicFrame>
        <p:nvGraphicFramePr>
          <p:cNvPr id="5" name="Content Placeholder 2">
            <a:extLst>
              <a:ext uri="{FF2B5EF4-FFF2-40B4-BE49-F238E27FC236}">
                <a16:creationId xmlns:a16="http://schemas.microsoft.com/office/drawing/2014/main" id="{551E6D83-CFF6-073F-10A3-3913213C3D5B}"/>
              </a:ext>
            </a:extLst>
          </p:cNvPr>
          <p:cNvGraphicFramePr>
            <a:graphicFrameLocks noGrp="1"/>
          </p:cNvGraphicFramePr>
          <p:nvPr>
            <p:ph idx="1"/>
            <p:extLst>
              <p:ext uri="{D42A27DB-BD31-4B8C-83A1-F6EECF244321}">
                <p14:modId xmlns:p14="http://schemas.microsoft.com/office/powerpoint/2010/main" val="29102045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97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AC4D-E169-470A-AE3F-EED61B7E958E}"/>
              </a:ext>
            </a:extLst>
          </p:cNvPr>
          <p:cNvSpPr>
            <a:spLocks noGrp="1"/>
          </p:cNvSpPr>
          <p:nvPr>
            <p:ph type="title"/>
          </p:nvPr>
        </p:nvSpPr>
        <p:spPr>
          <a:xfrm>
            <a:off x="838200" y="365125"/>
            <a:ext cx="6254496" cy="1828800"/>
          </a:xfrm>
        </p:spPr>
        <p:txBody>
          <a:bodyPr>
            <a:normAutofit/>
          </a:bodyPr>
          <a:lstStyle/>
          <a:p>
            <a:r>
              <a:rPr lang="en-US">
                <a:ea typeface="Calibri Light"/>
                <a:cs typeface="Calibri Light"/>
              </a:rPr>
              <a:t>Problems Encountered/ limitations</a:t>
            </a:r>
            <a:endParaRPr lang="en-US"/>
          </a:p>
        </p:txBody>
      </p:sp>
      <p:pic>
        <p:nvPicPr>
          <p:cNvPr id="11" name="Picture 10">
            <a:extLst>
              <a:ext uri="{FF2B5EF4-FFF2-40B4-BE49-F238E27FC236}">
                <a16:creationId xmlns:a16="http://schemas.microsoft.com/office/drawing/2014/main" id="{201C6D76-B0F4-834B-B0B9-E5B819981755}"/>
              </a:ext>
            </a:extLst>
          </p:cNvPr>
          <p:cNvPicPr>
            <a:picLocks noChangeAspect="1"/>
          </p:cNvPicPr>
          <p:nvPr/>
        </p:nvPicPr>
        <p:blipFill rotWithShape="1">
          <a:blip r:embed="rId2"/>
          <a:srcRect l="36517" r="18389" b="-3"/>
          <a:stretch/>
        </p:blipFill>
        <p:spPr>
          <a:xfrm>
            <a:off x="7552266" y="10"/>
            <a:ext cx="4639733" cy="6857990"/>
          </a:xfrm>
          <a:prstGeom prst="rect">
            <a:avLst/>
          </a:prstGeom>
        </p:spPr>
      </p:pic>
      <p:graphicFrame>
        <p:nvGraphicFramePr>
          <p:cNvPr id="5" name="Content Placeholder 2">
            <a:extLst>
              <a:ext uri="{FF2B5EF4-FFF2-40B4-BE49-F238E27FC236}">
                <a16:creationId xmlns:a16="http://schemas.microsoft.com/office/drawing/2014/main" id="{45A72C04-3EC7-CF2D-9AD1-D3995EF59403}"/>
              </a:ext>
            </a:extLst>
          </p:cNvPr>
          <p:cNvGraphicFramePr>
            <a:graphicFrameLocks noGrp="1"/>
          </p:cNvGraphicFramePr>
          <p:nvPr>
            <p:ph idx="1"/>
            <p:extLst>
              <p:ext uri="{D42A27DB-BD31-4B8C-83A1-F6EECF244321}">
                <p14:modId xmlns:p14="http://schemas.microsoft.com/office/powerpoint/2010/main" val="852497563"/>
              </p:ext>
            </p:extLst>
          </p:nvPr>
        </p:nvGraphicFramePr>
        <p:xfrm>
          <a:off x="284018" y="2013513"/>
          <a:ext cx="6254496"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58166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descr="Purple light on gadgets">
            <a:extLst>
              <a:ext uri="{FF2B5EF4-FFF2-40B4-BE49-F238E27FC236}">
                <a16:creationId xmlns:a16="http://schemas.microsoft.com/office/drawing/2014/main" id="{0D3D8B5A-E1DF-4F67-B112-D37E608069BC}"/>
              </a:ext>
            </a:extLst>
          </p:cNvPr>
          <p:cNvPicPr>
            <a:picLocks noChangeAspect="1"/>
          </p:cNvPicPr>
          <p:nvPr/>
        </p:nvPicPr>
        <p:blipFill rotWithShape="1">
          <a:blip r:embed="rId3"/>
          <a:srcRect l="8458" r="13066" b="-3"/>
          <a:stretch/>
        </p:blipFill>
        <p:spPr>
          <a:xfrm>
            <a:off x="4117521" y="10"/>
            <a:ext cx="8074479" cy="6857990"/>
          </a:xfrm>
          <a:prstGeom prst="rect">
            <a:avLst/>
          </a:prstGeom>
        </p:spPr>
      </p:pic>
      <p:sp>
        <p:nvSpPr>
          <p:cNvPr id="34" name="Freeform: Shape 33">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D49228-57E2-9D72-20F4-9BF980B597C3}"/>
              </a:ext>
            </a:extLst>
          </p:cNvPr>
          <p:cNvSpPr>
            <a:spLocks noGrp="1"/>
          </p:cNvSpPr>
          <p:nvPr>
            <p:ph type="title"/>
          </p:nvPr>
        </p:nvSpPr>
        <p:spPr>
          <a:xfrm>
            <a:off x="804672" y="365125"/>
            <a:ext cx="5266155" cy="1325563"/>
          </a:xfrm>
        </p:spPr>
        <p:txBody>
          <a:bodyPr vert="horz" lIns="91440" tIns="45720" rIns="91440" bIns="45720" rtlCol="0">
            <a:normAutofit/>
          </a:bodyPr>
          <a:lstStyle/>
          <a:p>
            <a:r>
              <a:rPr lang="en-US" sz="2800" kern="1200">
                <a:latin typeface="+mj-lt"/>
                <a:ea typeface="+mj-ea"/>
                <a:cs typeface="+mj-cs"/>
              </a:rPr>
              <a:t>Conclusion</a:t>
            </a:r>
            <a:r>
              <a:rPr lang="en-US" sz="2800"/>
              <a:t> &amp; Interesting finds</a:t>
            </a:r>
            <a:endParaRPr lang="en-US" sz="2800" kern="1200">
              <a:latin typeface="+mj-lt"/>
              <a:ea typeface="+mj-ea"/>
              <a:cs typeface="+mj-cs"/>
            </a:endParaRPr>
          </a:p>
        </p:txBody>
      </p:sp>
      <p:sp>
        <p:nvSpPr>
          <p:cNvPr id="3" name="Content Placeholder 2">
            <a:extLst>
              <a:ext uri="{FF2B5EF4-FFF2-40B4-BE49-F238E27FC236}">
                <a16:creationId xmlns:a16="http://schemas.microsoft.com/office/drawing/2014/main" id="{0309D5CB-248F-4339-61A5-E05814323409}"/>
              </a:ext>
            </a:extLst>
          </p:cNvPr>
          <p:cNvSpPr>
            <a:spLocks noGrp="1"/>
          </p:cNvSpPr>
          <p:nvPr>
            <p:ph idx="1"/>
          </p:nvPr>
        </p:nvSpPr>
        <p:spPr>
          <a:xfrm>
            <a:off x="804672" y="2022601"/>
            <a:ext cx="3941499" cy="4154361"/>
          </a:xfrm>
        </p:spPr>
        <p:txBody>
          <a:bodyPr vert="horz" lIns="91440" tIns="45720" rIns="91440" bIns="45720" rtlCol="0" anchor="t">
            <a:normAutofit/>
          </a:bodyPr>
          <a:lstStyle/>
          <a:p>
            <a:pPr>
              <a:buFont typeface="Arial"/>
              <a:buChar char="•"/>
            </a:pPr>
            <a:r>
              <a:rPr lang="en-US" sz="1100">
                <a:ea typeface="+mn-lt"/>
                <a:cs typeface="+mn-lt"/>
              </a:rPr>
              <a:t>Overall, this was a very fun dataset to work with, and we are  pleasantly surprised that we actually obtained fairly accurate results, especially with the logistic model.</a:t>
            </a:r>
            <a:endParaRPr lang="en-US" sz="1100"/>
          </a:p>
          <a:p>
            <a:pPr>
              <a:buFont typeface="Arial"/>
              <a:buChar char="•"/>
            </a:pPr>
            <a:r>
              <a:rPr lang="en-US" sz="1100">
                <a:ea typeface="+mn-lt"/>
                <a:cs typeface="+mn-lt"/>
              </a:rPr>
              <a:t>It is quite difficult to determine if a song will be a popular or not, and there appear to be other factors at play that are not necessarily included in this dataset.</a:t>
            </a:r>
            <a:endParaRPr lang="en-US" sz="1100"/>
          </a:p>
          <a:p>
            <a:pPr>
              <a:buFont typeface="Arial"/>
              <a:buChar char="•"/>
            </a:pPr>
            <a:r>
              <a:rPr lang="en-US" sz="1100">
                <a:ea typeface="+mn-lt"/>
                <a:cs typeface="+mn-lt"/>
              </a:rPr>
              <a:t>Other factors that influence if a song will be popular or not could potentially be:</a:t>
            </a:r>
            <a:endParaRPr lang="en-US" sz="1100"/>
          </a:p>
          <a:p>
            <a:pPr marL="971550" lvl="1" indent="-285750">
              <a:buFont typeface="Arial"/>
              <a:buChar char="•"/>
            </a:pPr>
            <a:r>
              <a:rPr lang="en-US" sz="1100">
                <a:ea typeface="+mn-lt"/>
                <a:cs typeface="+mn-lt"/>
              </a:rPr>
              <a:t>Does a particular artist have any current name recognition?</a:t>
            </a:r>
            <a:endParaRPr lang="en-US" sz="1100"/>
          </a:p>
          <a:p>
            <a:pPr marL="971550" lvl="1" indent="-285750">
              <a:buFont typeface="Arial"/>
              <a:buChar char="•"/>
            </a:pPr>
            <a:r>
              <a:rPr lang="en-US" sz="1100">
                <a:ea typeface="+mn-lt"/>
                <a:cs typeface="+mn-lt"/>
              </a:rPr>
              <a:t>Has this artist had any previous hits?</a:t>
            </a:r>
            <a:endParaRPr lang="en-US" sz="1100"/>
          </a:p>
          <a:p>
            <a:pPr marL="971550" lvl="1" indent="-285750">
              <a:buFont typeface="Arial"/>
              <a:buChar char="•"/>
            </a:pPr>
            <a:r>
              <a:rPr lang="en-US" sz="1100">
                <a:ea typeface="+mn-lt"/>
                <a:cs typeface="+mn-lt"/>
              </a:rPr>
              <a:t>What is this artist's genre of music?</a:t>
            </a:r>
            <a:endParaRPr lang="en-US" sz="1100"/>
          </a:p>
          <a:p>
            <a:pPr marL="971550" lvl="1" indent="-285750">
              <a:buFont typeface="Arial"/>
              <a:buChar char="•"/>
            </a:pPr>
            <a:r>
              <a:rPr lang="en-US" sz="1100">
                <a:ea typeface="+mn-lt"/>
                <a:cs typeface="+mn-lt"/>
              </a:rPr>
              <a:t>Has this artist collaborated with other popular artists?</a:t>
            </a:r>
            <a:endParaRPr lang="en-US" sz="1100"/>
          </a:p>
          <a:p>
            <a:pPr>
              <a:buFont typeface="Arial"/>
              <a:buChar char="•"/>
            </a:pPr>
            <a:endParaRPr lang="en-US" sz="1100">
              <a:ea typeface="+mn-lt"/>
              <a:cs typeface="+mn-lt"/>
            </a:endParaRPr>
          </a:p>
          <a:p>
            <a:pPr marL="0" indent="0">
              <a:buNone/>
            </a:pPr>
            <a:endParaRPr lang="en-US" sz="1100" kern="1200">
              <a:latin typeface="+mn-lt"/>
              <a:cs typeface="Calibri"/>
            </a:endParaRPr>
          </a:p>
        </p:txBody>
      </p:sp>
    </p:spTree>
    <p:extLst>
      <p:ext uri="{BB962C8B-B14F-4D97-AF65-F5344CB8AC3E}">
        <p14:creationId xmlns:p14="http://schemas.microsoft.com/office/powerpoint/2010/main" val="281048175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Different coloured question marks">
            <a:extLst>
              <a:ext uri="{FF2B5EF4-FFF2-40B4-BE49-F238E27FC236}">
                <a16:creationId xmlns:a16="http://schemas.microsoft.com/office/drawing/2014/main" id="{32BE3443-3E58-632A-03D9-2253CB3CC9B4}"/>
              </a:ext>
            </a:extLst>
          </p:cNvPr>
          <p:cNvPicPr>
            <a:picLocks noChangeAspect="1"/>
          </p:cNvPicPr>
          <p:nvPr/>
        </p:nvPicPr>
        <p:blipFill rotWithShape="1">
          <a:blip r:embed="rId2"/>
          <a:srcRect l="7481" r="27711" b="8849"/>
          <a:stretch/>
        </p:blipFill>
        <p:spPr>
          <a:xfrm>
            <a:off x="3523488" y="10"/>
            <a:ext cx="8668512" cy="6857990"/>
          </a:xfrm>
          <a:prstGeom prst="rect">
            <a:avLst/>
          </a:prstGeom>
        </p:spPr>
      </p:pic>
      <p:sp>
        <p:nvSpPr>
          <p:cNvPr id="25"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4882D-8E75-BCF9-7DEF-E256D4B43F9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br>
              <a:rPr lang="en-US" sz="4800"/>
            </a:br>
            <a:br>
              <a:rPr lang="en-US" sz="4800"/>
            </a:br>
            <a:r>
              <a:rPr lang="en-US" sz="4800" b="1"/>
              <a:t>Any Questions?</a:t>
            </a:r>
            <a:br>
              <a:rPr lang="en-US" sz="4800"/>
            </a:br>
            <a:endParaRPr lang="en-US" sz="480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3992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BE7EFB4-6F37-0A91-3042-BBF0544DE994}"/>
              </a:ext>
            </a:extLst>
          </p:cNvPr>
          <p:cNvPicPr>
            <a:picLocks noChangeAspect="1"/>
          </p:cNvPicPr>
          <p:nvPr/>
        </p:nvPicPr>
        <p:blipFill rotWithShape="1">
          <a:blip r:embed="rId2">
            <a:alphaModFix amt="35000"/>
          </a:blip>
          <a:srcRect t="9732" r="-2" b="5871"/>
          <a:stretch/>
        </p:blipFill>
        <p:spPr>
          <a:xfrm>
            <a:off x="20" y="1"/>
            <a:ext cx="12191980" cy="6857999"/>
          </a:xfrm>
          <a:prstGeom prst="rect">
            <a:avLst/>
          </a:prstGeom>
        </p:spPr>
      </p:pic>
      <p:sp>
        <p:nvSpPr>
          <p:cNvPr id="2" name="Title 1">
            <a:extLst>
              <a:ext uri="{FF2B5EF4-FFF2-40B4-BE49-F238E27FC236}">
                <a16:creationId xmlns:a16="http://schemas.microsoft.com/office/drawing/2014/main" id="{5D89037F-59BC-5BBB-289E-963E963EC257}"/>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Overview</a:t>
            </a:r>
          </a:p>
        </p:txBody>
      </p:sp>
      <p:cxnSp>
        <p:nvCxnSpPr>
          <p:cNvPr id="31" name="Straight Connector 3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1A850B6-57D2-4C86-AECB-5592C5489471}"/>
              </a:ext>
            </a:extLst>
          </p:cNvPr>
          <p:cNvGraphicFramePr>
            <a:graphicFrameLocks noGrp="1"/>
          </p:cNvGraphicFramePr>
          <p:nvPr>
            <p:ph idx="1"/>
            <p:extLst>
              <p:ext uri="{D42A27DB-BD31-4B8C-83A1-F6EECF244321}">
                <p14:modId xmlns:p14="http://schemas.microsoft.com/office/powerpoint/2010/main" val="3962189462"/>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46679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988E-16CB-B7B0-4EA7-12A33C082183}"/>
              </a:ext>
            </a:extLst>
          </p:cNvPr>
          <p:cNvSpPr>
            <a:spLocks noGrp="1"/>
          </p:cNvSpPr>
          <p:nvPr>
            <p:ph type="title"/>
          </p:nvPr>
        </p:nvSpPr>
        <p:spPr/>
        <p:txBody>
          <a:bodyPr/>
          <a:lstStyle/>
          <a:p>
            <a:r>
              <a:rPr lang="en-US"/>
              <a:t>Each team member's work</a:t>
            </a:r>
          </a:p>
        </p:txBody>
      </p:sp>
      <p:sp>
        <p:nvSpPr>
          <p:cNvPr id="3" name="Content Placeholder 2">
            <a:extLst>
              <a:ext uri="{FF2B5EF4-FFF2-40B4-BE49-F238E27FC236}">
                <a16:creationId xmlns:a16="http://schemas.microsoft.com/office/drawing/2014/main" id="{881A0191-EA76-2E6D-5728-DD7CEC1F40F4}"/>
              </a:ext>
            </a:extLst>
          </p:cNvPr>
          <p:cNvSpPr>
            <a:spLocks noGrp="1"/>
          </p:cNvSpPr>
          <p:nvPr>
            <p:ph idx="1"/>
          </p:nvPr>
        </p:nvSpPr>
        <p:spPr/>
        <p:txBody>
          <a:bodyPr vert="horz" lIns="91440" tIns="45720" rIns="91440" bIns="45720" rtlCol="0" anchor="t">
            <a:normAutofit/>
          </a:bodyPr>
          <a:lstStyle/>
          <a:p>
            <a:r>
              <a:rPr lang="en-US"/>
              <a:t>All of us divided the work equally amongst ourselves. </a:t>
            </a:r>
          </a:p>
          <a:p>
            <a:r>
              <a:rPr lang="en-US">
                <a:ea typeface="Calibri"/>
                <a:cs typeface="Calibri"/>
              </a:rPr>
              <a:t>Maaz and Sujay did data visualizations and performed exploratory data analysis.</a:t>
            </a:r>
          </a:p>
          <a:p>
            <a:r>
              <a:rPr lang="en-US">
                <a:ea typeface="Calibri"/>
                <a:cs typeface="Calibri"/>
              </a:rPr>
              <a:t>Sahaj and Warren did the model building, training, testing. Tuning the hyperparameter and finding the best hyperparameter for each model. </a:t>
            </a:r>
          </a:p>
          <a:p>
            <a:pPr marL="0" indent="0">
              <a:buNone/>
            </a:pPr>
            <a:endParaRPr lang="en-US">
              <a:ea typeface="Calibri"/>
              <a:cs typeface="Calibri"/>
            </a:endParaRPr>
          </a:p>
          <a:p>
            <a:pPr marL="0" indent="0">
              <a:buNone/>
            </a:pPr>
            <a:endParaRPr lang="en-US">
              <a:ea typeface="Calibri"/>
              <a:cs typeface="Calibri"/>
            </a:endParaRPr>
          </a:p>
        </p:txBody>
      </p:sp>
    </p:spTree>
    <p:extLst>
      <p:ext uri="{BB962C8B-B14F-4D97-AF65-F5344CB8AC3E}">
        <p14:creationId xmlns:p14="http://schemas.microsoft.com/office/powerpoint/2010/main" val="185908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20E1-1CD3-951C-6850-DCF5591D3D9C}"/>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a:solidFill>
                  <a:schemeClr val="tx1"/>
                </a:solidFill>
                <a:latin typeface="+mj-lt"/>
                <a:ea typeface="+mj-ea"/>
                <a:cs typeface="+mj-cs"/>
              </a:rPr>
              <a:t>Abstract</a:t>
            </a:r>
          </a:p>
        </p:txBody>
      </p:sp>
      <p:sp>
        <p:nvSpPr>
          <p:cNvPr id="3" name="TextBox 2">
            <a:extLst>
              <a:ext uri="{FF2B5EF4-FFF2-40B4-BE49-F238E27FC236}">
                <a16:creationId xmlns:a16="http://schemas.microsoft.com/office/drawing/2014/main" id="{8ED9DF2E-5AFA-A78F-FEDA-FF311EB36F9D}"/>
              </a:ext>
            </a:extLst>
          </p:cNvPr>
          <p:cNvSpPr txBox="1"/>
          <p:nvPr/>
        </p:nvSpPr>
        <p:spPr>
          <a:xfrm>
            <a:off x="1136429" y="2278173"/>
            <a:ext cx="6467867" cy="34506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300"/>
              <a:t>What factor makes the songs go hit or not on billboards?</a:t>
            </a:r>
          </a:p>
          <a:p>
            <a:pPr marL="285750" indent="-228600">
              <a:lnSpc>
                <a:spcPct val="90000"/>
              </a:lnSpc>
              <a:spcAft>
                <a:spcPts val="600"/>
              </a:spcAft>
              <a:buFont typeface="Arial" panose="020B0604020202020204" pitchFamily="34" charset="0"/>
              <a:buChar char="•"/>
            </a:pPr>
            <a:r>
              <a:rPr lang="en-US" sz="1300"/>
              <a:t>Benefits for an artist</a:t>
            </a:r>
            <a:endParaRPr lang="en-US" sz="1300">
              <a:cs typeface="Calibri"/>
            </a:endParaRPr>
          </a:p>
          <a:p>
            <a:pPr marL="285750" indent="-228600">
              <a:lnSpc>
                <a:spcPct val="90000"/>
              </a:lnSpc>
              <a:spcAft>
                <a:spcPts val="600"/>
              </a:spcAft>
              <a:buFont typeface="Arial" panose="020B0604020202020204" pitchFamily="34" charset="0"/>
              <a:buChar char="•"/>
            </a:pPr>
            <a:r>
              <a:rPr lang="en-US" sz="1300"/>
              <a:t>Benefits for the platform (Spotify)</a:t>
            </a:r>
            <a:endParaRPr lang="en-US" sz="1300">
              <a:cs typeface="Calibri"/>
            </a:endParaRPr>
          </a:p>
          <a:p>
            <a:pPr marL="285750" indent="-228600">
              <a:lnSpc>
                <a:spcPct val="90000"/>
              </a:lnSpc>
              <a:spcAft>
                <a:spcPts val="600"/>
              </a:spcAft>
              <a:buFont typeface="Arial" panose="020B0604020202020204" pitchFamily="34" charset="0"/>
              <a:buChar char="•"/>
            </a:pPr>
            <a:endParaRPr lang="en-US" sz="1300"/>
          </a:p>
          <a:p>
            <a:pPr marL="285750" indent="-228600">
              <a:lnSpc>
                <a:spcPct val="90000"/>
              </a:lnSpc>
              <a:spcAft>
                <a:spcPts val="600"/>
              </a:spcAft>
              <a:buFont typeface="Arial" panose="020B0604020202020204" pitchFamily="34" charset="0"/>
              <a:buChar char="•"/>
            </a:pPr>
            <a:r>
              <a:rPr lang="en-US" sz="1300"/>
              <a:t>Objectives - </a:t>
            </a:r>
            <a:endParaRPr lang="en-US" sz="1300">
              <a:cs typeface="Calibri"/>
            </a:endParaRPr>
          </a:p>
          <a:p>
            <a:pPr marL="476885" marR="234950" indent="-228600">
              <a:lnSpc>
                <a:spcPct val="90000"/>
              </a:lnSpc>
              <a:spcBef>
                <a:spcPts val="7"/>
              </a:spcBef>
              <a:buFont typeface="Arial,Sans-Serif" panose="020B0604020202020204" pitchFamily="34" charset="0"/>
              <a:buChar char="•"/>
            </a:pPr>
            <a:r>
              <a:rPr lang="en-US" sz="1300">
                <a:cs typeface="Calibri"/>
              </a:rPr>
              <a:t> </a:t>
            </a:r>
            <a:r>
              <a:rPr lang="en-US" sz="1300">
                <a:ea typeface="+mn-lt"/>
                <a:cs typeface="+mn-lt"/>
              </a:rPr>
              <a:t>Reach out to up-and-coming artists and sign exclusivity deals ahead of  competition.</a:t>
            </a:r>
          </a:p>
          <a:p>
            <a:pPr marL="476885" marR="6350" indent="-228600">
              <a:lnSpc>
                <a:spcPct val="90000"/>
              </a:lnSpc>
              <a:spcBef>
                <a:spcPts val="1300"/>
              </a:spcBef>
              <a:buFont typeface="Arial,Sans-Serif" panose="020B0604020202020204" pitchFamily="34" charset="0"/>
              <a:buChar char="•"/>
            </a:pPr>
            <a:r>
              <a:rPr lang="en-US" sz="1300">
                <a:ea typeface="+mn-lt"/>
                <a:cs typeface="+mn-lt"/>
              </a:rPr>
              <a:t>Work with the artists of the future popular songs on additional exclusive  content such as song commentary or behind the scenes recordings.</a:t>
            </a:r>
          </a:p>
          <a:p>
            <a:pPr marL="476885" marR="3940175" indent="-228600">
              <a:lnSpc>
                <a:spcPct val="90000"/>
              </a:lnSpc>
              <a:spcBef>
                <a:spcPts val="1300"/>
              </a:spcBef>
              <a:buFont typeface="Arial,Sans-Serif" panose="020B0604020202020204" pitchFamily="34" charset="0"/>
              <a:buChar char="•"/>
            </a:pPr>
            <a:r>
              <a:rPr lang="en-US" sz="1300">
                <a:ea typeface="+mn-lt"/>
                <a:cs typeface="+mn-lt"/>
              </a:rPr>
              <a:t>Curate even better playlists for their current  subscribers and market the platform to new  subscribers using these playlists.</a:t>
            </a:r>
          </a:p>
          <a:p>
            <a:pPr marL="57150" indent="-228600">
              <a:lnSpc>
                <a:spcPct val="90000"/>
              </a:lnSpc>
              <a:spcAft>
                <a:spcPts val="600"/>
              </a:spcAft>
              <a:buFont typeface="Arial,Sans-Serif" panose="020B0604020202020204" pitchFamily="34" charset="0"/>
              <a:buChar char="•"/>
            </a:pPr>
            <a:endParaRPr lang="en-US" sz="1300">
              <a:ea typeface="+mn-lt"/>
              <a:cs typeface="+mn-lt"/>
            </a:endParaRPr>
          </a:p>
          <a:p>
            <a:pPr marL="476885" marR="234950" indent="-228600">
              <a:lnSpc>
                <a:spcPct val="90000"/>
              </a:lnSpc>
              <a:spcBef>
                <a:spcPts val="7"/>
              </a:spcBef>
              <a:buFont typeface="Arial" panose="020B0604020202020204" pitchFamily="34" charset="0"/>
              <a:buChar char="•"/>
            </a:pPr>
            <a:endParaRPr lang="en-US" sz="1300">
              <a:cs typeface="Calibri"/>
            </a:endParaRPr>
          </a:p>
        </p:txBody>
      </p:sp>
      <p:sp>
        <p:nvSpPr>
          <p:cNvPr id="89" name="Rectangle 8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548E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0BFF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A11A2F5D-A111-A198-BCFC-07996D522D0F}"/>
              </a:ext>
            </a:extLst>
          </p:cNvPr>
          <p:cNvPicPr>
            <a:picLocks noChangeAspect="1"/>
          </p:cNvPicPr>
          <p:nvPr/>
        </p:nvPicPr>
        <p:blipFill>
          <a:blip r:embed="rId3"/>
          <a:stretch>
            <a:fillRect/>
          </a:stretch>
        </p:blipFill>
        <p:spPr>
          <a:xfrm>
            <a:off x="9254442" y="2900335"/>
            <a:ext cx="1462088" cy="1057329"/>
          </a:xfrm>
          <a:prstGeom prst="rect">
            <a:avLst/>
          </a:prstGeom>
        </p:spPr>
      </p:pic>
      <p:sp>
        <p:nvSpPr>
          <p:cNvPr id="4" name="TextBox 3">
            <a:extLst>
              <a:ext uri="{FF2B5EF4-FFF2-40B4-BE49-F238E27FC236}">
                <a16:creationId xmlns:a16="http://schemas.microsoft.com/office/drawing/2014/main" id="{5EA36A07-723D-69F0-7867-ECBE5E810B71}"/>
              </a:ext>
            </a:extLst>
          </p:cNvPr>
          <p:cNvSpPr txBox="1"/>
          <p:nvPr/>
        </p:nvSpPr>
        <p:spPr>
          <a:xfrm>
            <a:off x="4715108" y="4547839"/>
            <a:ext cx="27524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solidFill>
                <a:srgbClr val="C9D1D9"/>
              </a:solidFill>
              <a:latin typeface="-apple-system"/>
            </a:endParaRPr>
          </a:p>
        </p:txBody>
      </p:sp>
    </p:spTree>
    <p:extLst>
      <p:ext uri="{BB962C8B-B14F-4D97-AF65-F5344CB8AC3E}">
        <p14:creationId xmlns:p14="http://schemas.microsoft.com/office/powerpoint/2010/main" val="77206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BCA2-6AFC-40A1-D671-78C4D5D0AFB8}"/>
              </a:ext>
            </a:extLst>
          </p:cNvPr>
          <p:cNvSpPr>
            <a:spLocks noGrp="1"/>
          </p:cNvSpPr>
          <p:nvPr>
            <p:ph type="title"/>
          </p:nvPr>
        </p:nvSpPr>
        <p:spPr/>
        <p:txBody>
          <a:bodyPr/>
          <a:lstStyle/>
          <a:p>
            <a:r>
              <a:rPr lang="en-IN"/>
              <a:t>Dataset Insights</a:t>
            </a:r>
          </a:p>
        </p:txBody>
      </p:sp>
      <p:sp>
        <p:nvSpPr>
          <p:cNvPr id="3" name="Content Placeholder 2">
            <a:extLst>
              <a:ext uri="{FF2B5EF4-FFF2-40B4-BE49-F238E27FC236}">
                <a16:creationId xmlns:a16="http://schemas.microsoft.com/office/drawing/2014/main" id="{1CCCEA8E-A1E8-23A5-40E6-F75B33C9AAA1}"/>
              </a:ext>
            </a:extLst>
          </p:cNvPr>
          <p:cNvSpPr>
            <a:spLocks noGrp="1"/>
          </p:cNvSpPr>
          <p:nvPr>
            <p:ph idx="1"/>
          </p:nvPr>
        </p:nvSpPr>
        <p:spPr>
          <a:xfrm>
            <a:off x="838200" y="1825625"/>
            <a:ext cx="10665994" cy="4672180"/>
          </a:xfrm>
        </p:spPr>
        <p:txBody>
          <a:bodyPr vert="horz" lIns="91440" tIns="45720" rIns="91440" bIns="45720" rtlCol="0" anchor="t">
            <a:normAutofit/>
          </a:bodyPr>
          <a:lstStyle/>
          <a:p>
            <a:r>
              <a:rPr lang="en-IN"/>
              <a:t>There are 19 features in total</a:t>
            </a:r>
          </a:p>
          <a:p>
            <a:r>
              <a:rPr lang="en-IN"/>
              <a:t>The target column </a:t>
            </a:r>
            <a:r>
              <a:rPr lang="en-US" b="0" i="0" u="none" strike="noStrike">
                <a:solidFill>
                  <a:srgbClr val="000000"/>
                </a:solidFill>
                <a:effectLst/>
                <a:latin typeface="Calibri"/>
                <a:cs typeface="Calibri"/>
              </a:rPr>
              <a:t>describes if the song is a hit and on the billboard’s top list or not</a:t>
            </a:r>
          </a:p>
          <a:p>
            <a:r>
              <a:rPr lang="en-US">
                <a:solidFill>
                  <a:srgbClr val="000000"/>
                </a:solidFill>
                <a:latin typeface="Calibri"/>
                <a:cs typeface="Calibri"/>
              </a:rPr>
              <a:t>The rest of the important features with respect to target column</a:t>
            </a:r>
          </a:p>
          <a:p>
            <a:pPr lvl="1"/>
            <a:r>
              <a:rPr lang="en-US" sz="1800" b="1" i="0" u="none" strike="noStrike">
                <a:solidFill>
                  <a:srgbClr val="000000"/>
                </a:solidFill>
                <a:effectLst/>
                <a:latin typeface="Calibri"/>
                <a:cs typeface="Calibri"/>
              </a:rPr>
              <a:t>Danceability</a:t>
            </a:r>
          </a:p>
          <a:p>
            <a:pPr lvl="1"/>
            <a:r>
              <a:rPr lang="en-US" sz="1800" b="1">
                <a:solidFill>
                  <a:srgbClr val="000000"/>
                </a:solidFill>
                <a:latin typeface="Calibri"/>
                <a:cs typeface="Calibri"/>
              </a:rPr>
              <a:t>Energy </a:t>
            </a:r>
            <a:endParaRPr lang="en-US" sz="1800" b="1">
              <a:solidFill>
                <a:srgbClr val="000000"/>
              </a:solidFill>
              <a:latin typeface="Calibri" panose="020F0502020204030204" pitchFamily="34" charset="0"/>
              <a:cs typeface="Calibri"/>
            </a:endParaRPr>
          </a:p>
          <a:p>
            <a:pPr lvl="1"/>
            <a:r>
              <a:rPr lang="en-US" sz="1800" b="1" i="0" u="none" strike="noStrike">
                <a:solidFill>
                  <a:srgbClr val="000000"/>
                </a:solidFill>
                <a:effectLst/>
                <a:latin typeface="Calibri"/>
                <a:cs typeface="Calibri"/>
              </a:rPr>
              <a:t>Loudness</a:t>
            </a:r>
          </a:p>
          <a:p>
            <a:pPr lvl="1"/>
            <a:r>
              <a:rPr lang="en-US" sz="1800" b="1">
                <a:solidFill>
                  <a:srgbClr val="000000"/>
                </a:solidFill>
                <a:latin typeface="Calibri"/>
                <a:cs typeface="Calibri"/>
              </a:rPr>
              <a:t>Key</a:t>
            </a:r>
          </a:p>
          <a:p>
            <a:pPr lvl="1"/>
            <a:r>
              <a:rPr lang="en-US" sz="1800" b="1" i="0" u="none" strike="noStrike">
                <a:solidFill>
                  <a:srgbClr val="000000"/>
                </a:solidFill>
                <a:effectLst/>
                <a:latin typeface="Calibri"/>
                <a:cs typeface="Calibri"/>
              </a:rPr>
              <a:t>Mode</a:t>
            </a:r>
          </a:p>
          <a:p>
            <a:pPr lvl="1"/>
            <a:r>
              <a:rPr lang="en-US" sz="1800" b="1" err="1">
                <a:solidFill>
                  <a:srgbClr val="000000"/>
                </a:solidFill>
                <a:latin typeface="Calibri" panose="020F0502020204030204" pitchFamily="34" charset="0"/>
              </a:rPr>
              <a:t>Speechiness</a:t>
            </a:r>
            <a:endParaRPr lang="en-US" sz="1800" b="1">
              <a:solidFill>
                <a:srgbClr val="000000"/>
              </a:solidFill>
              <a:latin typeface="Calibri" panose="020F0502020204030204" pitchFamily="34" charset="0"/>
            </a:endParaRPr>
          </a:p>
          <a:p>
            <a:pPr lvl="1"/>
            <a:r>
              <a:rPr lang="en-US" sz="1800" b="1" i="0" u="none" strike="noStrike" err="1">
                <a:solidFill>
                  <a:srgbClr val="000000"/>
                </a:solidFill>
                <a:effectLst/>
                <a:latin typeface="Calibri" panose="020F0502020204030204" pitchFamily="34" charset="0"/>
              </a:rPr>
              <a:t>Acousticness</a:t>
            </a:r>
            <a:endParaRPr lang="en-US" sz="1800" b="1" i="0" u="none" strike="noStrike">
              <a:solidFill>
                <a:srgbClr val="000000"/>
              </a:solidFill>
              <a:effectLst/>
              <a:latin typeface="Calibri" panose="020F0502020204030204" pitchFamily="34" charset="0"/>
            </a:endParaRPr>
          </a:p>
          <a:p>
            <a:pPr lvl="1"/>
            <a:r>
              <a:rPr lang="en-US" sz="1800" b="1" err="1">
                <a:solidFill>
                  <a:srgbClr val="000000"/>
                </a:solidFill>
                <a:latin typeface="Calibri" panose="020F0502020204030204" pitchFamily="34" charset="0"/>
              </a:rPr>
              <a:t>Instrumentalness</a:t>
            </a:r>
            <a:endParaRPr lang="en-US" sz="1800" b="1">
              <a:solidFill>
                <a:srgbClr val="000000"/>
              </a:solidFill>
              <a:latin typeface="Calibri" panose="020F0502020204030204" pitchFamily="34" charset="0"/>
            </a:endParaRPr>
          </a:p>
          <a:p>
            <a:pPr lvl="1"/>
            <a:endParaRPr lang="en-US" sz="1800" b="1" i="0" u="none" strike="noStrike">
              <a:solidFill>
                <a:srgbClr val="000000"/>
              </a:solidFill>
              <a:effectLst/>
              <a:latin typeface="Calibri" panose="020F0502020204030204" pitchFamily="34" charset="0"/>
            </a:endParaRPr>
          </a:p>
          <a:p>
            <a:pPr lvl="1"/>
            <a:endParaRPr lang="en-US" b="0" i="0" u="none" strike="noStrike">
              <a:solidFill>
                <a:srgbClr val="000000"/>
              </a:solidFill>
              <a:effectLst/>
              <a:latin typeface="Calibri" panose="020F0502020204030204" pitchFamily="34" charset="0"/>
            </a:endParaRPr>
          </a:p>
        </p:txBody>
      </p:sp>
      <p:sp>
        <p:nvSpPr>
          <p:cNvPr id="4" name="object 5">
            <a:extLst>
              <a:ext uri="{FF2B5EF4-FFF2-40B4-BE49-F238E27FC236}">
                <a16:creationId xmlns:a16="http://schemas.microsoft.com/office/drawing/2014/main" id="{36A5B667-97E9-0608-DCAC-2E4B202AF1BC}"/>
              </a:ext>
            </a:extLst>
          </p:cNvPr>
          <p:cNvSpPr/>
          <p:nvPr/>
        </p:nvSpPr>
        <p:spPr>
          <a:xfrm>
            <a:off x="7064929" y="3691003"/>
            <a:ext cx="4169287" cy="2590818"/>
          </a:xfrm>
          <a:prstGeom prst="rect">
            <a:avLst/>
          </a:prstGeom>
          <a:blipFill>
            <a:blip r:embed="rId3"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191903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B7AC9F-B61D-E514-9295-26DD151B845C}"/>
              </a:ext>
            </a:extLst>
          </p:cNvPr>
          <p:cNvSpPr>
            <a:spLocks noGrp="1"/>
          </p:cNvSpPr>
          <p:nvPr>
            <p:ph type="title"/>
          </p:nvPr>
        </p:nvSpPr>
        <p:spPr>
          <a:xfrm>
            <a:off x="370657" y="1047236"/>
            <a:ext cx="4034092" cy="2055768"/>
          </a:xfrm>
        </p:spPr>
        <p:txBody>
          <a:bodyPr vert="horz" lIns="91440" tIns="45720" rIns="91440" bIns="45720" rtlCol="0" anchor="b">
            <a:normAutofit/>
          </a:bodyPr>
          <a:lstStyle/>
          <a:p>
            <a:r>
              <a:rPr lang="en-US" kern="1200">
                <a:solidFill>
                  <a:schemeClr val="tx1"/>
                </a:solidFill>
                <a:latin typeface="+mj-lt"/>
                <a:ea typeface="+mj-ea"/>
                <a:cs typeface="+mj-cs"/>
              </a:rPr>
              <a:t>Data Processing using Correlation Matrix</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8C98373E-C0D3-52E6-0FF0-659E1952472C}"/>
              </a:ext>
            </a:extLst>
          </p:cNvPr>
          <p:cNvPicPr>
            <a:picLocks noChangeAspect="1"/>
          </p:cNvPicPr>
          <p:nvPr/>
        </p:nvPicPr>
        <p:blipFill>
          <a:blip r:embed="rId3"/>
          <a:stretch>
            <a:fillRect/>
          </a:stretch>
        </p:blipFill>
        <p:spPr>
          <a:xfrm>
            <a:off x="5194084" y="217854"/>
            <a:ext cx="6784985" cy="6185181"/>
          </a:xfrm>
          <a:prstGeom prst="rect">
            <a:avLst/>
          </a:prstGeom>
        </p:spPr>
      </p:pic>
      <p:sp>
        <p:nvSpPr>
          <p:cNvPr id="3" name="TextBox 2">
            <a:extLst>
              <a:ext uri="{FF2B5EF4-FFF2-40B4-BE49-F238E27FC236}">
                <a16:creationId xmlns:a16="http://schemas.microsoft.com/office/drawing/2014/main" id="{716EE5A0-54A5-1F89-8A0A-DA53D469A9B9}"/>
              </a:ext>
            </a:extLst>
          </p:cNvPr>
          <p:cNvSpPr txBox="1"/>
          <p:nvPr/>
        </p:nvSpPr>
        <p:spPr>
          <a:xfrm>
            <a:off x="216794" y="4499019"/>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t>Instrumental-ness</a:t>
            </a:r>
            <a:endParaRPr lang="en-US" err="1"/>
          </a:p>
          <a:p>
            <a:pPr marL="285750" indent="-285750">
              <a:buFont typeface="Arial"/>
              <a:buChar char="•"/>
            </a:pPr>
            <a:r>
              <a:rPr lang="en-US" b="1">
                <a:cs typeface="Calibri"/>
              </a:rPr>
              <a:t>Danceability</a:t>
            </a:r>
          </a:p>
          <a:p>
            <a:pPr marL="285750" indent="-285750">
              <a:buFont typeface="Arial"/>
              <a:buChar char="•"/>
            </a:pPr>
            <a:r>
              <a:rPr lang="en-US" b="1">
                <a:cs typeface="Calibri"/>
              </a:rPr>
              <a:t>Loudness</a:t>
            </a:r>
          </a:p>
          <a:p>
            <a:pPr marL="285750" indent="-285750">
              <a:buFont typeface="Arial"/>
              <a:buChar char="•"/>
            </a:pPr>
            <a:r>
              <a:rPr lang="en-US" b="1">
                <a:cs typeface="Calibri"/>
              </a:rPr>
              <a:t>Acoustic-ness</a:t>
            </a:r>
            <a:endParaRPr lang="en-US" b="1" err="1">
              <a:cs typeface="Calibri"/>
            </a:endParaRPr>
          </a:p>
          <a:p>
            <a:pPr marL="285750" indent="-285750">
              <a:buFont typeface="Arial"/>
              <a:buChar char="•"/>
            </a:pPr>
            <a:r>
              <a:rPr lang="en-US" b="1">
                <a:cs typeface="Calibri"/>
              </a:rPr>
              <a:t>Sections</a:t>
            </a:r>
          </a:p>
        </p:txBody>
      </p:sp>
    </p:spTree>
    <p:extLst>
      <p:ext uri="{BB962C8B-B14F-4D97-AF65-F5344CB8AC3E}">
        <p14:creationId xmlns:p14="http://schemas.microsoft.com/office/powerpoint/2010/main" val="89741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166" y="393846"/>
            <a:ext cx="5950373" cy="427532"/>
          </a:xfrm>
          <a:prstGeom prst="rect">
            <a:avLst/>
          </a:prstGeom>
        </p:spPr>
        <p:txBody>
          <a:bodyPr vert="horz" wrap="square" lIns="0" tIns="16933" rIns="0" bIns="0" rtlCol="0" anchor="ctr">
            <a:spAutoFit/>
          </a:bodyPr>
          <a:lstStyle/>
          <a:p>
            <a:pPr marL="16510">
              <a:lnSpc>
                <a:spcPct val="100000"/>
              </a:lnSpc>
              <a:spcBef>
                <a:spcPts val="133"/>
              </a:spcBef>
            </a:pPr>
            <a:r>
              <a:rPr lang="en-US" sz="2650" spc="-180">
                <a:solidFill>
                  <a:srgbClr val="34C334"/>
                </a:solidFill>
                <a:cs typeface="Calibri Light"/>
              </a:rPr>
              <a:t>        Distribution of data using different features</a:t>
            </a:r>
          </a:p>
        </p:txBody>
      </p:sp>
      <p:sp>
        <p:nvSpPr>
          <p:cNvPr id="6" name="object 6"/>
          <p:cNvSpPr/>
          <p:nvPr/>
        </p:nvSpPr>
        <p:spPr>
          <a:xfrm>
            <a:off x="333978" y="1906394"/>
            <a:ext cx="4752889" cy="3396840"/>
          </a:xfrm>
          <a:prstGeom prst="rect">
            <a:avLst/>
          </a:prstGeom>
          <a:blipFill>
            <a:blip r:embed="rId2" cstate="print"/>
            <a:stretch>
              <a:fillRect/>
            </a:stretch>
          </a:blipFill>
        </p:spPr>
        <p:txBody>
          <a:bodyPr wrap="square" lIns="0" tIns="0" rIns="0" bIns="0" rtlCol="0"/>
          <a:lstStyle/>
          <a:p>
            <a:endParaRPr sz="2400"/>
          </a:p>
        </p:txBody>
      </p:sp>
      <p:sp>
        <p:nvSpPr>
          <p:cNvPr id="7" name="object 4">
            <a:extLst>
              <a:ext uri="{FF2B5EF4-FFF2-40B4-BE49-F238E27FC236}">
                <a16:creationId xmlns:a16="http://schemas.microsoft.com/office/drawing/2014/main" id="{2AA4D133-C2FF-5C5E-544F-22251ED7550A}"/>
              </a:ext>
            </a:extLst>
          </p:cNvPr>
          <p:cNvSpPr/>
          <p:nvPr/>
        </p:nvSpPr>
        <p:spPr>
          <a:xfrm>
            <a:off x="6561073" y="65131"/>
            <a:ext cx="4555381" cy="3202466"/>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
        <p:nvSpPr>
          <p:cNvPr id="8" name="object 4">
            <a:extLst>
              <a:ext uri="{FF2B5EF4-FFF2-40B4-BE49-F238E27FC236}">
                <a16:creationId xmlns:a16="http://schemas.microsoft.com/office/drawing/2014/main" id="{6AE29AFC-AE5C-4915-AEBD-1C1763D113CA}"/>
              </a:ext>
            </a:extLst>
          </p:cNvPr>
          <p:cNvSpPr/>
          <p:nvPr/>
        </p:nvSpPr>
        <p:spPr>
          <a:xfrm>
            <a:off x="6273929" y="3356954"/>
            <a:ext cx="5117035" cy="3204988"/>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crossword puzzle&#10;&#10;Description automatically generated">
            <a:extLst>
              <a:ext uri="{FF2B5EF4-FFF2-40B4-BE49-F238E27FC236}">
                <a16:creationId xmlns:a16="http://schemas.microsoft.com/office/drawing/2014/main" id="{A259DAAF-B0BA-6A22-E888-262C8AE6F74B}"/>
              </a:ext>
            </a:extLst>
          </p:cNvPr>
          <p:cNvPicPr>
            <a:picLocks noGrp="1" noChangeAspect="1"/>
          </p:cNvPicPr>
          <p:nvPr>
            <p:ph idx="1"/>
          </p:nvPr>
        </p:nvPicPr>
        <p:blipFill>
          <a:blip r:embed="rId3"/>
          <a:stretch>
            <a:fillRect/>
          </a:stretch>
        </p:blipFill>
        <p:spPr>
          <a:xfrm>
            <a:off x="3310467" y="643467"/>
            <a:ext cx="5571066" cy="5571066"/>
          </a:xfrm>
          <a:prstGeom prst="rect">
            <a:avLst/>
          </a:prstGeom>
        </p:spPr>
      </p:pic>
      <p:sp>
        <p:nvSpPr>
          <p:cNvPr id="5" name="TextBox 4">
            <a:extLst>
              <a:ext uri="{FF2B5EF4-FFF2-40B4-BE49-F238E27FC236}">
                <a16:creationId xmlns:a16="http://schemas.microsoft.com/office/drawing/2014/main" id="{7A41C6D7-B26D-265B-D85D-B3134C5CCA74}"/>
              </a:ext>
            </a:extLst>
          </p:cNvPr>
          <p:cNvSpPr txBox="1"/>
          <p:nvPr/>
        </p:nvSpPr>
        <p:spPr>
          <a:xfrm>
            <a:off x="2429107" y="793595"/>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cs typeface="Calibri"/>
              </a:rPr>
              <a:t>Danceability</a:t>
            </a:r>
          </a:p>
        </p:txBody>
      </p:sp>
      <p:sp>
        <p:nvSpPr>
          <p:cNvPr id="6" name="TextBox 5">
            <a:extLst>
              <a:ext uri="{FF2B5EF4-FFF2-40B4-BE49-F238E27FC236}">
                <a16:creationId xmlns:a16="http://schemas.microsoft.com/office/drawing/2014/main" id="{7A0DF6D0-019C-8884-3C6D-407C9C6B4BAE}"/>
              </a:ext>
            </a:extLst>
          </p:cNvPr>
          <p:cNvSpPr txBox="1"/>
          <p:nvPr/>
        </p:nvSpPr>
        <p:spPr>
          <a:xfrm>
            <a:off x="2670717" y="1360448"/>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Energy</a:t>
            </a:r>
            <a:endParaRPr lang="en-US" sz="1000">
              <a:cs typeface="Calibri"/>
            </a:endParaRPr>
          </a:p>
        </p:txBody>
      </p:sp>
      <p:sp>
        <p:nvSpPr>
          <p:cNvPr id="7" name="TextBox 6">
            <a:extLst>
              <a:ext uri="{FF2B5EF4-FFF2-40B4-BE49-F238E27FC236}">
                <a16:creationId xmlns:a16="http://schemas.microsoft.com/office/drawing/2014/main" id="{21D4235E-226D-A36D-444B-11172A5FD722}"/>
              </a:ext>
            </a:extLst>
          </p:cNvPr>
          <p:cNvSpPr txBox="1"/>
          <p:nvPr/>
        </p:nvSpPr>
        <p:spPr>
          <a:xfrm>
            <a:off x="2587083" y="1927302"/>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Loudness</a:t>
            </a:r>
            <a:endParaRPr lang="en-US" sz="1000"/>
          </a:p>
        </p:txBody>
      </p:sp>
      <p:sp>
        <p:nvSpPr>
          <p:cNvPr id="10" name="TextBox 9">
            <a:extLst>
              <a:ext uri="{FF2B5EF4-FFF2-40B4-BE49-F238E27FC236}">
                <a16:creationId xmlns:a16="http://schemas.microsoft.com/office/drawing/2014/main" id="{09AD8D5E-E45B-BEA2-0D96-5C08D6AB33E6}"/>
              </a:ext>
            </a:extLst>
          </p:cNvPr>
          <p:cNvSpPr txBox="1"/>
          <p:nvPr/>
        </p:nvSpPr>
        <p:spPr>
          <a:xfrm>
            <a:off x="2522034" y="243840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err="1">
                <a:cs typeface="Calibri"/>
              </a:rPr>
              <a:t>Speechness</a:t>
            </a:r>
            <a:endParaRPr lang="en-US" sz="1000" b="1">
              <a:cs typeface="Calibri"/>
            </a:endParaRPr>
          </a:p>
        </p:txBody>
      </p:sp>
      <p:sp>
        <p:nvSpPr>
          <p:cNvPr id="12" name="TextBox 11">
            <a:extLst>
              <a:ext uri="{FF2B5EF4-FFF2-40B4-BE49-F238E27FC236}">
                <a16:creationId xmlns:a16="http://schemas.microsoft.com/office/drawing/2014/main" id="{8CD74B06-7897-75D3-A0AC-EA5AD7ECA99C}"/>
              </a:ext>
            </a:extLst>
          </p:cNvPr>
          <p:cNvSpPr txBox="1"/>
          <p:nvPr/>
        </p:nvSpPr>
        <p:spPr>
          <a:xfrm>
            <a:off x="2494156" y="3005254"/>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err="1"/>
              <a:t>Acousticness</a:t>
            </a:r>
            <a:endParaRPr lang="en-US" sz="1000" err="1">
              <a:cs typeface="Calibri"/>
            </a:endParaRPr>
          </a:p>
        </p:txBody>
      </p:sp>
      <p:sp>
        <p:nvSpPr>
          <p:cNvPr id="16" name="TextBox 15">
            <a:extLst>
              <a:ext uri="{FF2B5EF4-FFF2-40B4-BE49-F238E27FC236}">
                <a16:creationId xmlns:a16="http://schemas.microsoft.com/office/drawing/2014/main" id="{99C0C36F-D195-C3FD-E320-97B683B0048D}"/>
              </a:ext>
            </a:extLst>
          </p:cNvPr>
          <p:cNvSpPr txBox="1"/>
          <p:nvPr/>
        </p:nvSpPr>
        <p:spPr>
          <a:xfrm>
            <a:off x="2289717" y="3572107"/>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err="1"/>
              <a:t>Instrumentalness</a:t>
            </a:r>
            <a:endParaRPr lang="en-US" sz="1000" err="1">
              <a:cs typeface="Calibri"/>
            </a:endParaRPr>
          </a:p>
        </p:txBody>
      </p:sp>
      <p:sp>
        <p:nvSpPr>
          <p:cNvPr id="18" name="TextBox 17">
            <a:extLst>
              <a:ext uri="{FF2B5EF4-FFF2-40B4-BE49-F238E27FC236}">
                <a16:creationId xmlns:a16="http://schemas.microsoft.com/office/drawing/2014/main" id="{A78828EE-53AD-382A-00F8-E240E33B981F}"/>
              </a:ext>
            </a:extLst>
          </p:cNvPr>
          <p:cNvSpPr txBox="1"/>
          <p:nvPr/>
        </p:nvSpPr>
        <p:spPr>
          <a:xfrm>
            <a:off x="2614961" y="4083205"/>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liveliness</a:t>
            </a:r>
            <a:endParaRPr lang="en-US" sz="1000">
              <a:cs typeface="Calibri"/>
            </a:endParaRPr>
          </a:p>
        </p:txBody>
      </p:sp>
      <p:sp>
        <p:nvSpPr>
          <p:cNvPr id="20" name="TextBox 19">
            <a:extLst>
              <a:ext uri="{FF2B5EF4-FFF2-40B4-BE49-F238E27FC236}">
                <a16:creationId xmlns:a16="http://schemas.microsoft.com/office/drawing/2014/main" id="{E26DBA3B-3E16-7F0E-843B-CD02691ED4D0}"/>
              </a:ext>
            </a:extLst>
          </p:cNvPr>
          <p:cNvSpPr txBox="1"/>
          <p:nvPr/>
        </p:nvSpPr>
        <p:spPr>
          <a:xfrm>
            <a:off x="2698595" y="4575717"/>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valence</a:t>
            </a:r>
            <a:endParaRPr lang="en-US" sz="1000">
              <a:cs typeface="Calibri"/>
            </a:endParaRPr>
          </a:p>
        </p:txBody>
      </p:sp>
      <p:sp>
        <p:nvSpPr>
          <p:cNvPr id="28" name="TextBox 27">
            <a:extLst>
              <a:ext uri="{FF2B5EF4-FFF2-40B4-BE49-F238E27FC236}">
                <a16:creationId xmlns:a16="http://schemas.microsoft.com/office/drawing/2014/main" id="{93FDB8BE-9A7B-C81C-45D8-A862FC9DEB22}"/>
              </a:ext>
            </a:extLst>
          </p:cNvPr>
          <p:cNvSpPr txBox="1"/>
          <p:nvPr/>
        </p:nvSpPr>
        <p:spPr>
          <a:xfrm>
            <a:off x="2800815" y="5216912"/>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tempo</a:t>
            </a:r>
            <a:endParaRPr lang="en-US" sz="1000">
              <a:cs typeface="Calibri"/>
            </a:endParaRPr>
          </a:p>
        </p:txBody>
      </p:sp>
      <p:sp>
        <p:nvSpPr>
          <p:cNvPr id="30" name="TextBox 29">
            <a:extLst>
              <a:ext uri="{FF2B5EF4-FFF2-40B4-BE49-F238E27FC236}">
                <a16:creationId xmlns:a16="http://schemas.microsoft.com/office/drawing/2014/main" id="{15D29604-4606-2410-DDF3-5935E63410B0}"/>
              </a:ext>
            </a:extLst>
          </p:cNvPr>
          <p:cNvSpPr txBox="1"/>
          <p:nvPr/>
        </p:nvSpPr>
        <p:spPr>
          <a:xfrm>
            <a:off x="2800815" y="5737303"/>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t>target</a:t>
            </a:r>
            <a:endParaRPr lang="en-US" sz="1000">
              <a:cs typeface="Calibri"/>
            </a:endParaRPr>
          </a:p>
        </p:txBody>
      </p:sp>
    </p:spTree>
    <p:extLst>
      <p:ext uri="{BB962C8B-B14F-4D97-AF65-F5344CB8AC3E}">
        <p14:creationId xmlns:p14="http://schemas.microsoft.com/office/powerpoint/2010/main" val="115417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F6D56-E60A-99C8-E5D4-273852FBC9F3}"/>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Comparison of means</a:t>
            </a:r>
          </a:p>
        </p:txBody>
      </p:sp>
      <p:sp>
        <p:nvSpPr>
          <p:cNvPr id="2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BE158B-35B2-F1CE-A269-6C7D7B1DE638}"/>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a:t>Comparison is between the hits and the flops among the features.</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p:txBody>
      </p:sp>
      <p:pic>
        <p:nvPicPr>
          <p:cNvPr id="10" name="Picture 9">
            <a:extLst>
              <a:ext uri="{FF2B5EF4-FFF2-40B4-BE49-F238E27FC236}">
                <a16:creationId xmlns:a16="http://schemas.microsoft.com/office/drawing/2014/main" id="{7D360F70-98D6-CFAC-A732-5C69FFB65500}"/>
              </a:ext>
            </a:extLst>
          </p:cNvPr>
          <p:cNvPicPr>
            <a:picLocks noChangeAspect="1"/>
          </p:cNvPicPr>
          <p:nvPr/>
        </p:nvPicPr>
        <p:blipFill>
          <a:blip r:embed="rId3"/>
          <a:stretch>
            <a:fillRect/>
          </a:stretch>
        </p:blipFill>
        <p:spPr>
          <a:xfrm>
            <a:off x="495301" y="2569464"/>
            <a:ext cx="5410198" cy="3678936"/>
          </a:xfrm>
          <a:prstGeom prst="rect">
            <a:avLst/>
          </a:prstGeom>
        </p:spPr>
      </p:pic>
      <p:pic>
        <p:nvPicPr>
          <p:cNvPr id="4" name="Picture 3">
            <a:extLst>
              <a:ext uri="{FF2B5EF4-FFF2-40B4-BE49-F238E27FC236}">
                <a16:creationId xmlns:a16="http://schemas.microsoft.com/office/drawing/2014/main" id="{BC31CC6F-AEE1-742B-2FD9-A86656287D0C}"/>
              </a:ext>
            </a:extLst>
          </p:cNvPr>
          <p:cNvPicPr>
            <a:picLocks noChangeAspect="1"/>
          </p:cNvPicPr>
          <p:nvPr/>
        </p:nvPicPr>
        <p:blipFill>
          <a:blip r:embed="rId4"/>
          <a:stretch>
            <a:fillRect/>
          </a:stretch>
        </p:blipFill>
        <p:spPr>
          <a:xfrm>
            <a:off x="6283453" y="2569464"/>
            <a:ext cx="5410198" cy="3678936"/>
          </a:xfrm>
          <a:prstGeom prst="rect">
            <a:avLst/>
          </a:prstGeom>
        </p:spPr>
      </p:pic>
      <p:sp>
        <p:nvSpPr>
          <p:cNvPr id="5" name="TextBox 4">
            <a:extLst>
              <a:ext uri="{FF2B5EF4-FFF2-40B4-BE49-F238E27FC236}">
                <a16:creationId xmlns:a16="http://schemas.microsoft.com/office/drawing/2014/main" id="{8919A095-C02F-7D09-13A1-213E5F5FCFE1}"/>
              </a:ext>
            </a:extLst>
          </p:cNvPr>
          <p:cNvSpPr txBox="1"/>
          <p:nvPr/>
        </p:nvSpPr>
        <p:spPr>
          <a:xfrm>
            <a:off x="1352070" y="174276"/>
            <a:ext cx="3254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IN" b="1">
                <a:latin typeface="Calibri Light"/>
              </a:rPr>
              <a:t>Data Visualizations</a:t>
            </a:r>
            <a:r>
              <a:rPr lang="en-US" b="1">
                <a:latin typeface="Calibri Light"/>
                <a:cs typeface="Calibri Light"/>
              </a:rPr>
              <a:t>​</a:t>
            </a:r>
            <a:endParaRPr lang="en-US" b="1">
              <a:cs typeface="Calibri"/>
            </a:endParaRPr>
          </a:p>
        </p:txBody>
      </p:sp>
    </p:spTree>
    <p:extLst>
      <p:ext uri="{BB962C8B-B14F-4D97-AF65-F5344CB8AC3E}">
        <p14:creationId xmlns:p14="http://schemas.microsoft.com/office/powerpoint/2010/main" val="99652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64767A-18E3-BCB8-C3B4-4D1CA3B2347D}"/>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Feature Engineering</a:t>
            </a:r>
          </a:p>
        </p:txBody>
      </p:sp>
      <p:sp>
        <p:nvSpPr>
          <p:cNvPr id="3" name="TextBox 2">
            <a:extLst>
              <a:ext uri="{FF2B5EF4-FFF2-40B4-BE49-F238E27FC236}">
                <a16:creationId xmlns:a16="http://schemas.microsoft.com/office/drawing/2014/main" id="{B277D8A0-F9BC-E995-6657-BC325FA98A46}"/>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37 Garbage values in categorical column (target value)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String data type of continuous data.</a:t>
            </a:r>
            <a:endParaRPr lang="en-US" sz="2000">
              <a:cs typeface="Calibri"/>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Dropped NA and null values </a:t>
            </a:r>
            <a:endParaRPr lang="en-US" sz="2000">
              <a:cs typeface="Calibri"/>
            </a:endParaRPr>
          </a:p>
          <a:p>
            <a:pPr indent="-228600">
              <a:lnSpc>
                <a:spcPct val="90000"/>
              </a:lnSpc>
              <a:spcAft>
                <a:spcPts val="600"/>
              </a:spcAft>
              <a:buFont typeface="Arial" panose="020B0604020202020204" pitchFamily="34" charset="0"/>
              <a:buChar char="•"/>
            </a:pPr>
            <a:endParaRPr lang="en-US" sz="2000"/>
          </a:p>
        </p:txBody>
      </p:sp>
      <p:pic>
        <p:nvPicPr>
          <p:cNvPr id="5" name="Picture 5" descr="A picture containing text&#10;&#10;Description automatically generated">
            <a:extLst>
              <a:ext uri="{FF2B5EF4-FFF2-40B4-BE49-F238E27FC236}">
                <a16:creationId xmlns:a16="http://schemas.microsoft.com/office/drawing/2014/main" id="{C99E3888-0A95-EB42-BDC8-6105872C9524}"/>
              </a:ext>
            </a:extLst>
          </p:cNvPr>
          <p:cNvPicPr>
            <a:picLocks noChangeAspect="1"/>
          </p:cNvPicPr>
          <p:nvPr/>
        </p:nvPicPr>
        <p:blipFill>
          <a:blip r:embed="rId3"/>
          <a:stretch>
            <a:fillRect/>
          </a:stretch>
        </p:blipFill>
        <p:spPr>
          <a:xfrm>
            <a:off x="8891728" y="474606"/>
            <a:ext cx="2677474" cy="5733287"/>
          </a:xfrm>
          <a:prstGeom prst="rect">
            <a:avLst/>
          </a:prstGeom>
        </p:spPr>
      </p:pic>
      <p:pic>
        <p:nvPicPr>
          <p:cNvPr id="6" name="Picture 6" descr="Text&#10;&#10;Description automatically generated">
            <a:extLst>
              <a:ext uri="{FF2B5EF4-FFF2-40B4-BE49-F238E27FC236}">
                <a16:creationId xmlns:a16="http://schemas.microsoft.com/office/drawing/2014/main" id="{1D9594A3-15B8-3973-EFA3-666934B08E46}"/>
              </a:ext>
            </a:extLst>
          </p:cNvPr>
          <p:cNvPicPr>
            <a:picLocks noChangeAspect="1"/>
          </p:cNvPicPr>
          <p:nvPr/>
        </p:nvPicPr>
        <p:blipFill>
          <a:blip r:embed="rId4"/>
          <a:stretch>
            <a:fillRect/>
          </a:stretch>
        </p:blipFill>
        <p:spPr>
          <a:xfrm>
            <a:off x="6599572" y="2011780"/>
            <a:ext cx="2181225" cy="2914650"/>
          </a:xfrm>
          <a:prstGeom prst="rect">
            <a:avLst/>
          </a:prstGeom>
        </p:spPr>
      </p:pic>
    </p:spTree>
    <p:extLst>
      <p:ext uri="{BB962C8B-B14F-4D97-AF65-F5344CB8AC3E}">
        <p14:creationId xmlns:p14="http://schemas.microsoft.com/office/powerpoint/2010/main" val="19871548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6E24D529C62849A9BB04FCC5D23EC5" ma:contentTypeVersion="5" ma:contentTypeDescription="Create a new document." ma:contentTypeScope="" ma:versionID="eae084e0884afd51e7b96aff0fd07a4e">
  <xsd:schema xmlns:xsd="http://www.w3.org/2001/XMLSchema" xmlns:xs="http://www.w3.org/2001/XMLSchema" xmlns:p="http://schemas.microsoft.com/office/2006/metadata/properties" xmlns:ns3="27889407-9a4f-43b2-ae16-a5d42eaa5e4c" xmlns:ns4="be44a80c-a1de-4f5b-9d5b-bdc07b53d0e6" targetNamespace="http://schemas.microsoft.com/office/2006/metadata/properties" ma:root="true" ma:fieldsID="cf423917b1dfcdcc10c747a8caf92f2a" ns3:_="" ns4:_="">
    <xsd:import namespace="27889407-9a4f-43b2-ae16-a5d42eaa5e4c"/>
    <xsd:import namespace="be44a80c-a1de-4f5b-9d5b-bdc07b53d0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89407-9a4f-43b2-ae16-a5d42eaa5e4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44a80c-a1de-4f5b-9d5b-bdc07b53d0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F683AF-991C-49A9-BE5C-BC941100EA2A}">
  <ds:schemaRefs>
    <ds:schemaRef ds:uri="27889407-9a4f-43b2-ae16-a5d42eaa5e4c"/>
    <ds:schemaRef ds:uri="be44a80c-a1de-4f5b-9d5b-bdc07b53d0e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95AF78-0DA8-44C0-B016-DC7BD990BD77}">
  <ds:schemaRefs>
    <ds:schemaRef ds:uri="27889407-9a4f-43b2-ae16-a5d42eaa5e4c"/>
    <ds:schemaRef ds:uri="be44a80c-a1de-4f5b-9d5b-bdc07b53d0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7E7C24-206D-4F6E-A9DD-D671FE8289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Spotify Song’s Prediction </vt:lpstr>
      <vt:lpstr>Overview</vt:lpstr>
      <vt:lpstr>Abstract</vt:lpstr>
      <vt:lpstr>Dataset Insights</vt:lpstr>
      <vt:lpstr>Data Processing using Correlation Matrix</vt:lpstr>
      <vt:lpstr>        Distribution of data using different features</vt:lpstr>
      <vt:lpstr>PowerPoint Presentation</vt:lpstr>
      <vt:lpstr>Comparison of means</vt:lpstr>
      <vt:lpstr>Feature Engineering</vt:lpstr>
      <vt:lpstr>Null Values- There were a total of 71 NA/Null values in total, </vt:lpstr>
      <vt:lpstr>Processing and Models</vt:lpstr>
      <vt:lpstr>Logistic Regression</vt:lpstr>
      <vt:lpstr>Random Forest</vt:lpstr>
      <vt:lpstr>Random Forest Continued..... </vt:lpstr>
      <vt:lpstr>Gradient Boosting</vt:lpstr>
      <vt:lpstr>Results</vt:lpstr>
      <vt:lpstr>Problems Encountered/ limitations</vt:lpstr>
      <vt:lpstr>Conclusion &amp; Interesting finds</vt:lpstr>
      <vt:lpstr>Thank You!  Any Questions? </vt:lpstr>
      <vt:lpstr>Each team member's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Spotify Song’s Prediction </dc:title>
  <dc:creator>Sujay Suhas Bhat</dc:creator>
  <cp:revision>2</cp:revision>
  <dcterms:created xsi:type="dcterms:W3CDTF">2022-05-03T17:16:08Z</dcterms:created>
  <dcterms:modified xsi:type="dcterms:W3CDTF">2022-09-21T16:58:09Z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0x0101003E6E24D529C62849A9BB04FCC5D23EC5</vt:lpwstr>
  </property>
</Properties>
</file>