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sldSz cx="6858000" cy="9144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20"/>
    <p:restoredTop sz="98505" autoAdjust="0"/>
  </p:normalViewPr>
  <p:slideViewPr>
    <p:cSldViewPr snapToGrid="0">
      <p:cViewPr varScale="1">
        <p:scale>
          <a:sx n="86" d="100"/>
          <a:sy n="86" d="100"/>
        </p:scale>
        <p:origin x="-4328" y="-104"/>
      </p:cViewPr>
      <p:guideLst>
        <p:guide orient="horz" pos="2880"/>
        <p:guide pos="216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printerSettings" Target="printerSettings/printerSettings1.bin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514350" y="2840568"/>
            <a:ext cx="5829300" cy="1960033"/>
          </a:xfrm>
        </p:spPr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28700" y="5181600"/>
            <a:ext cx="4800600" cy="23368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CA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84292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354330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729037" y="488951"/>
            <a:ext cx="1157288" cy="10401300"/>
          </a:xfrm>
        </p:spPr>
        <p:txBody>
          <a:bodyPr vert="eaVert"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57175" y="488951"/>
            <a:ext cx="3357563" cy="10401300"/>
          </a:xfrm>
        </p:spPr>
        <p:txBody>
          <a:bodyPr vert="eaVert"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06416144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68416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541735" y="5875867"/>
            <a:ext cx="5829300" cy="1816100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541735" y="3875618"/>
            <a:ext cx="5829300" cy="2000249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34058852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257175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628900" y="2844800"/>
            <a:ext cx="2257425" cy="8045451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58271318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</p:spPr>
        <p:txBody>
          <a:bodyPr/>
          <a:lstStyle>
            <a:lvl1pPr>
              <a:defRPr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046817"/>
            <a:ext cx="303014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42900" y="2899833"/>
            <a:ext cx="303014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3483769" y="2046817"/>
            <a:ext cx="3031331" cy="853016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3483769" y="2899833"/>
            <a:ext cx="3031331" cy="5268384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46944323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7796524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10584580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2900" y="364067"/>
            <a:ext cx="2256235" cy="154940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681287" y="364067"/>
            <a:ext cx="3833813" cy="7804151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42900" y="1913467"/>
            <a:ext cx="2256235" cy="6254751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2872949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44216" y="6400800"/>
            <a:ext cx="4114800" cy="755651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344216" y="817033"/>
            <a:ext cx="4114800" cy="54864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344216" y="7156451"/>
            <a:ext cx="4114800" cy="1073149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CA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393526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42900" y="366184"/>
            <a:ext cx="6172200" cy="1524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CA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2900" y="2133601"/>
            <a:ext cx="6172200" cy="6034617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CA" smtClean="0"/>
              <a:t>Click to edit Master text styles</a:t>
            </a:r>
          </a:p>
          <a:p>
            <a:pPr lvl="1"/>
            <a:r>
              <a:rPr lang="en-CA" smtClean="0"/>
              <a:t>Second level</a:t>
            </a:r>
          </a:p>
          <a:p>
            <a:pPr lvl="2"/>
            <a:r>
              <a:rPr lang="en-CA" smtClean="0"/>
              <a:t>Third level</a:t>
            </a:r>
          </a:p>
          <a:p>
            <a:pPr lvl="3"/>
            <a:r>
              <a:rPr lang="en-CA" smtClean="0"/>
              <a:t>Fourth level</a:t>
            </a:r>
          </a:p>
          <a:p>
            <a:pPr lvl="4"/>
            <a:r>
              <a:rPr lang="en-CA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42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DA68D-1A1F-6346-A281-652CBF222AD7}" type="datetimeFigureOut">
              <a:rPr lang="en-US" smtClean="0"/>
              <a:t>19-06-26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343150" y="8475134"/>
            <a:ext cx="21717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4914900" y="8475134"/>
            <a:ext cx="1600200" cy="486833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9037A5-E74F-9B47-AB1E-A34C75D87F2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0570184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5528" y="2607735"/>
            <a:ext cx="3471333" cy="634019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 smtClean="0"/>
              <a:t> </a:t>
            </a:r>
          </a:p>
          <a:p>
            <a:endParaRPr lang="en-US" sz="1000" b="1" i="1" dirty="0" smtClean="0"/>
          </a:p>
          <a:p>
            <a:r>
              <a:rPr lang="en-US" sz="1600" b="1" i="1" dirty="0" smtClean="0"/>
              <a:t>Group Leader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</a:t>
            </a:r>
            <a:r>
              <a:rPr lang="en-US" sz="1200" dirty="0" smtClean="0"/>
              <a:t>Vancouver </a:t>
            </a:r>
            <a:endParaRPr lang="en-US" sz="1200" dirty="0"/>
          </a:p>
          <a:p>
            <a:pPr lvl="0" fontAlgn="base"/>
            <a:r>
              <a:rPr lang="en-US" sz="1200" dirty="0"/>
              <a:t>Lead group, </a:t>
            </a:r>
            <a:r>
              <a:rPr lang="en-US" sz="1200" dirty="0" smtClean="0"/>
              <a:t>project management &amp; guidance</a:t>
            </a:r>
            <a:endParaRPr lang="en-US" sz="1200" dirty="0"/>
          </a:p>
          <a:p>
            <a:pPr lvl="0" fontAlgn="base"/>
            <a:r>
              <a:rPr lang="en-US" sz="1200" dirty="0" smtClean="0"/>
              <a:t>Conceptualize, lead, develop genome technologies</a:t>
            </a:r>
            <a:endParaRPr lang="en-US" sz="1200" dirty="0"/>
          </a:p>
          <a:p>
            <a:pPr lvl="0" fontAlgn="base"/>
            <a:r>
              <a:rPr lang="en-US" sz="1200" dirty="0"/>
              <a:t>Interview, supervise, mentor </a:t>
            </a:r>
            <a:r>
              <a:rPr lang="en-US" sz="1200" dirty="0" smtClean="0"/>
              <a:t>staff </a:t>
            </a:r>
            <a:r>
              <a:rPr lang="en-US" sz="1200" dirty="0"/>
              <a:t>/</a:t>
            </a:r>
            <a:r>
              <a:rPr lang="en-US" sz="1200" dirty="0" smtClean="0"/>
              <a:t> students</a:t>
            </a:r>
          </a:p>
          <a:p>
            <a:pPr lvl="0" fontAlgn="base"/>
            <a:endParaRPr lang="en-US" sz="1000" dirty="0" smtClean="0"/>
          </a:p>
          <a:p>
            <a:pPr lvl="0" fontAlgn="base"/>
            <a:r>
              <a:rPr lang="en-US" sz="1600" b="1" i="1" dirty="0" smtClean="0"/>
              <a:t>Bioinformatics Coordinator </a:t>
            </a:r>
            <a:endParaRPr lang="en-US" sz="1600" dirty="0"/>
          </a:p>
          <a:p>
            <a:r>
              <a:rPr lang="en-US" sz="1200" b="1" i="1" dirty="0"/>
              <a:t>BC Cancer </a:t>
            </a:r>
            <a:r>
              <a:rPr lang="en-US" sz="1200" b="1" dirty="0"/>
              <a:t>– </a:t>
            </a:r>
            <a:r>
              <a:rPr lang="en-US" sz="1200" b="1" i="1" dirty="0"/>
              <a:t>Genome Sciences Centre</a:t>
            </a:r>
            <a:r>
              <a:rPr lang="en-US" sz="1200" dirty="0"/>
              <a:t>, Vancouver </a:t>
            </a:r>
          </a:p>
          <a:p>
            <a:r>
              <a:rPr lang="en-US" sz="1200" dirty="0" smtClean="0"/>
              <a:t>Lead </a:t>
            </a:r>
            <a:r>
              <a:rPr lang="en-US" sz="1200" dirty="0"/>
              <a:t>bioinformatics R&amp;</a:t>
            </a:r>
            <a:r>
              <a:rPr lang="en-US" sz="1200" dirty="0" smtClean="0"/>
              <a:t>D</a:t>
            </a:r>
          </a:p>
          <a:p>
            <a:r>
              <a:rPr lang="en-US" sz="1200" dirty="0" smtClean="0"/>
              <a:t>Published </a:t>
            </a:r>
            <a:r>
              <a:rPr lang="en-US" sz="1200" dirty="0"/>
              <a:t>research (</a:t>
            </a:r>
            <a:r>
              <a:rPr lang="en-US" sz="1200" dirty="0" smtClean="0"/>
              <a:t>science </a:t>
            </a:r>
            <a:r>
              <a:rPr lang="en-US" sz="1200" dirty="0"/>
              <a:t>journals, </a:t>
            </a:r>
            <a:r>
              <a:rPr lang="en-US" sz="1200" dirty="0" smtClean="0"/>
              <a:t>conferences</a:t>
            </a:r>
            <a:r>
              <a:rPr lang="en-US" sz="1200" dirty="0"/>
              <a:t>)</a:t>
            </a:r>
          </a:p>
          <a:p>
            <a:pPr lvl="0" fontAlgn="base"/>
            <a:r>
              <a:rPr lang="en-US" sz="1200" dirty="0" smtClean="0"/>
              <a:t>Interviewed</a:t>
            </a:r>
            <a:r>
              <a:rPr lang="en-US" sz="1200" dirty="0"/>
              <a:t>, taught, trained, supervised </a:t>
            </a:r>
            <a:r>
              <a:rPr lang="en-US" sz="1200" dirty="0" smtClean="0"/>
              <a:t>staff</a:t>
            </a:r>
          </a:p>
          <a:p>
            <a:pPr lvl="0" fontAlgn="base"/>
            <a:endParaRPr lang="en-US" sz="1000" dirty="0"/>
          </a:p>
          <a:p>
            <a:r>
              <a:rPr lang="en-US" sz="1600" b="1" i="1" dirty="0" smtClean="0"/>
              <a:t>Technical Officer</a:t>
            </a:r>
            <a:endParaRPr lang="en-US" sz="1600" dirty="0"/>
          </a:p>
          <a:p>
            <a:r>
              <a:rPr lang="en-US" sz="1200" b="1" i="1" dirty="0" smtClean="0"/>
              <a:t>NRC </a:t>
            </a:r>
            <a:r>
              <a:rPr lang="en-US" sz="1200" b="1" dirty="0" smtClean="0"/>
              <a:t>– </a:t>
            </a:r>
            <a:r>
              <a:rPr lang="en-US" sz="1200" b="1" i="1" dirty="0" smtClean="0"/>
              <a:t>Biotechnology </a:t>
            </a:r>
            <a:r>
              <a:rPr lang="en-US" sz="1200" b="1" i="1" dirty="0"/>
              <a:t>Research Institute</a:t>
            </a:r>
            <a:r>
              <a:rPr lang="en-US" sz="1200" dirty="0"/>
              <a:t>, Montréal</a:t>
            </a:r>
          </a:p>
          <a:p>
            <a:r>
              <a:rPr lang="en-US" sz="1200" dirty="0" smtClean="0"/>
              <a:t>Engineered </a:t>
            </a:r>
            <a:r>
              <a:rPr lang="en-US" sz="1200" dirty="0"/>
              <a:t>gene expression regulation technology </a:t>
            </a:r>
            <a:r>
              <a:rPr lang="en-CA" sz="1200" dirty="0" smtClean="0"/>
              <a:t>Designed</a:t>
            </a:r>
            <a:r>
              <a:rPr lang="en-CA" sz="1200" dirty="0"/>
              <a:t>, </a:t>
            </a:r>
            <a:r>
              <a:rPr lang="en-CA" sz="1200" dirty="0" smtClean="0"/>
              <a:t>fabricated, tested DNA </a:t>
            </a:r>
            <a:r>
              <a:rPr lang="en-CA" sz="1200" dirty="0"/>
              <a:t>“</a:t>
            </a:r>
            <a:r>
              <a:rPr lang="en-US" sz="1200" dirty="0"/>
              <a:t>gene switch”</a:t>
            </a:r>
          </a:p>
          <a:p>
            <a:pPr lvl="0" fontAlgn="base"/>
            <a:r>
              <a:rPr lang="en-CA" sz="1200" dirty="0" smtClean="0"/>
              <a:t>Collaborated </a:t>
            </a:r>
            <a:r>
              <a:rPr lang="en-CA" sz="1200" dirty="0"/>
              <a:t>with stakeholders, </a:t>
            </a:r>
            <a:r>
              <a:rPr lang="en-CA" sz="1200" dirty="0" smtClean="0"/>
              <a:t>scientists</a:t>
            </a:r>
          </a:p>
          <a:p>
            <a:pPr lvl="0" fontAlgn="base"/>
            <a:endParaRPr lang="en-CA" sz="1200" dirty="0" smtClean="0"/>
          </a:p>
          <a:p>
            <a:pPr lvl="0" fontAlgn="base"/>
            <a:endParaRPr lang="en-CA" sz="1200" dirty="0"/>
          </a:p>
          <a:p>
            <a:r>
              <a:rPr lang="en-US" b="1" dirty="0" smtClean="0"/>
              <a:t> </a:t>
            </a:r>
            <a:endParaRPr lang="en-US" dirty="0"/>
          </a:p>
          <a:p>
            <a:r>
              <a:rPr lang="en-US" sz="1200" dirty="0"/>
              <a:t> </a:t>
            </a:r>
          </a:p>
          <a:p>
            <a:r>
              <a:rPr lang="en-US" sz="1600" b="1" dirty="0" smtClean="0"/>
              <a:t>Certificate</a:t>
            </a:r>
            <a:r>
              <a:rPr lang="en-US" sz="1200" b="1" dirty="0" smtClean="0"/>
              <a:t> </a:t>
            </a:r>
            <a:r>
              <a:rPr lang="en-US" sz="1200" dirty="0" smtClean="0"/>
              <a:t>Computer Science     </a:t>
            </a:r>
            <a:r>
              <a:rPr lang="en-US" sz="1200" b="1" dirty="0" smtClean="0"/>
              <a:t>| </a:t>
            </a:r>
            <a:r>
              <a:rPr lang="en-US" sz="1200" b="1" dirty="0"/>
              <a:t>Concordia </a:t>
            </a:r>
            <a:r>
              <a:rPr lang="en-US" sz="1200" b="1" dirty="0" smtClean="0"/>
              <a:t>U.</a:t>
            </a:r>
            <a:endParaRPr lang="en-US" sz="1200" dirty="0"/>
          </a:p>
          <a:p>
            <a:endParaRPr lang="en-US" sz="1000" b="1" dirty="0" smtClean="0"/>
          </a:p>
          <a:p>
            <a:endParaRPr lang="en-US" sz="1000" b="1" dirty="0" smtClean="0"/>
          </a:p>
          <a:p>
            <a:r>
              <a:rPr lang="en-US" sz="1600" b="1" dirty="0" smtClean="0"/>
              <a:t>MSc </a:t>
            </a:r>
            <a:r>
              <a:rPr lang="en-US" sz="1200" dirty="0"/>
              <a:t>Biochemistry &amp; Molecular </a:t>
            </a:r>
            <a:r>
              <a:rPr lang="en-US" sz="1200" dirty="0" smtClean="0"/>
              <a:t>Biology      </a:t>
            </a:r>
            <a:r>
              <a:rPr lang="en-US" sz="1200" b="1" dirty="0" smtClean="0"/>
              <a:t> |</a:t>
            </a:r>
            <a:r>
              <a:rPr lang="en-US" sz="1200" dirty="0" smtClean="0"/>
              <a:t> </a:t>
            </a:r>
            <a:r>
              <a:rPr lang="en-US" sz="1200" b="1" dirty="0"/>
              <a:t>UBC</a:t>
            </a:r>
            <a:endParaRPr lang="en-US" sz="1200" dirty="0"/>
          </a:p>
          <a:p>
            <a:r>
              <a:rPr lang="en-US" sz="1000" dirty="0" smtClean="0"/>
              <a:t>         </a:t>
            </a:r>
          </a:p>
          <a:p>
            <a:endParaRPr lang="en-US" sz="1000" dirty="0"/>
          </a:p>
          <a:p>
            <a:r>
              <a:rPr lang="en-US" sz="1600" b="1" dirty="0" smtClean="0"/>
              <a:t>BSc  </a:t>
            </a:r>
            <a:r>
              <a:rPr lang="en-US" sz="1200" b="1" dirty="0" smtClean="0"/>
              <a:t> </a:t>
            </a:r>
            <a:r>
              <a:rPr lang="en-US" sz="1200" dirty="0" smtClean="0"/>
              <a:t>Biochemistry</a:t>
            </a:r>
            <a:r>
              <a:rPr lang="en-US" sz="1200" b="1" dirty="0" smtClean="0"/>
              <a:t> </a:t>
            </a:r>
            <a:r>
              <a:rPr lang="en-US" sz="1200" i="1" dirty="0" smtClean="0"/>
              <a:t>(</a:t>
            </a:r>
            <a:r>
              <a:rPr lang="en-US" sz="1200" i="1" dirty="0" err="1" smtClean="0"/>
              <a:t>Honours</a:t>
            </a:r>
            <a:r>
              <a:rPr lang="en-US" sz="1200" i="1" dirty="0" smtClean="0"/>
              <a:t>)     </a:t>
            </a:r>
            <a:r>
              <a:rPr lang="en-US" sz="1200" b="1" dirty="0" smtClean="0"/>
              <a:t>|</a:t>
            </a:r>
            <a:r>
              <a:rPr lang="en-US" sz="1200" dirty="0" smtClean="0"/>
              <a:t> </a:t>
            </a:r>
            <a:r>
              <a:rPr lang="en-US" sz="1200" b="1" dirty="0" smtClean="0"/>
              <a:t>U. </a:t>
            </a:r>
            <a:r>
              <a:rPr lang="en-US" sz="1200" b="1" dirty="0"/>
              <a:t>de Montréal</a:t>
            </a:r>
            <a:endParaRPr lang="en-US" sz="1200" dirty="0"/>
          </a:p>
          <a:p>
            <a:pPr lvl="0" fontAlgn="base"/>
            <a:endParaRPr lang="en-US" sz="1200" dirty="0"/>
          </a:p>
        </p:txBody>
      </p:sp>
      <p:sp>
        <p:nvSpPr>
          <p:cNvPr id="6" name="Rectangle 5"/>
          <p:cNvSpPr/>
          <p:nvPr/>
        </p:nvSpPr>
        <p:spPr>
          <a:xfrm>
            <a:off x="3469042" y="2723235"/>
            <a:ext cx="3365500" cy="380104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r>
              <a:rPr lang="en-US" sz="1100" dirty="0" smtClean="0"/>
              <a:t>2015, 16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</a:t>
            </a:r>
            <a:r>
              <a:rPr lang="en-US" sz="1100" i="1" dirty="0" smtClean="0"/>
              <a:t>John </a:t>
            </a:r>
            <a:r>
              <a:rPr lang="en-US" sz="1100" i="1" dirty="0" err="1" smtClean="0"/>
              <a:t>Jambor</a:t>
            </a:r>
            <a:r>
              <a:rPr lang="en-US" sz="1100" i="1" dirty="0" smtClean="0"/>
              <a:t> Knowledge Fund</a:t>
            </a:r>
            <a:endParaRPr lang="en-US" sz="1100" dirty="0" smtClean="0"/>
          </a:p>
          <a:p>
            <a:r>
              <a:rPr lang="en-US" sz="1100" dirty="0" smtClean="0"/>
              <a:t>2011 NTN24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</a:t>
            </a:r>
            <a:r>
              <a:rPr lang="en-US" sz="1100" i="1" dirty="0" err="1" smtClean="0"/>
              <a:t>Fusobacterium</a:t>
            </a:r>
            <a:r>
              <a:rPr lang="en-US" sz="1100" dirty="0" smtClean="0"/>
              <a:t> cancer discovery</a:t>
            </a:r>
          </a:p>
          <a:p>
            <a:r>
              <a:rPr lang="en-US" sz="1100" dirty="0" smtClean="0"/>
              <a:t>2009         </a:t>
            </a:r>
            <a:r>
              <a:rPr lang="en-US" sz="1100" i="1" dirty="0" smtClean="0"/>
              <a:t>Genome Technology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i="1" dirty="0" smtClean="0"/>
              <a:t>,</a:t>
            </a:r>
            <a:r>
              <a:rPr lang="en-US" sz="1100" dirty="0" smtClean="0"/>
              <a:t> next-gen. seq.</a:t>
            </a:r>
          </a:p>
          <a:p>
            <a:r>
              <a:rPr lang="en-US" sz="1100" dirty="0" smtClean="0"/>
              <a:t>2007           </a:t>
            </a:r>
            <a:r>
              <a:rPr lang="en-US" sz="1100" i="1" dirty="0" err="1" smtClean="0"/>
              <a:t>GenomeWeb</a:t>
            </a:r>
            <a:r>
              <a:rPr lang="en-US" sz="1100" dirty="0" smtClean="0"/>
              <a:t> </a:t>
            </a:r>
            <a:r>
              <a:rPr lang="en-US" sz="1100" b="1" dirty="0" smtClean="0"/>
              <a:t>interview</a:t>
            </a:r>
            <a:r>
              <a:rPr lang="en-US" sz="1100" dirty="0" smtClean="0"/>
              <a:t>, SSAKE development</a:t>
            </a:r>
          </a:p>
          <a:p>
            <a:r>
              <a:rPr lang="en-US" sz="1100" dirty="0" smtClean="0"/>
              <a:t>1998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MSc UBC Graduate Fellowship</a:t>
            </a:r>
          </a:p>
          <a:p>
            <a:r>
              <a:rPr lang="en-US" sz="1100" dirty="0" smtClean="0"/>
              <a:t>1997                                       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bursary</a:t>
            </a:r>
          </a:p>
          <a:p>
            <a:r>
              <a:rPr lang="en-US" sz="1100" dirty="0" smtClean="0"/>
              <a:t>1996   </a:t>
            </a:r>
            <a:r>
              <a:rPr lang="en-US" sz="1100" b="1" dirty="0" smtClean="0"/>
              <a:t>Awarded</a:t>
            </a:r>
            <a:r>
              <a:rPr lang="en-US" sz="1100" dirty="0" smtClean="0"/>
              <a:t> BSc FRSQ for </a:t>
            </a:r>
            <a:r>
              <a:rPr lang="en-US" sz="1100" dirty="0" err="1" smtClean="0"/>
              <a:t>honour’s</a:t>
            </a:r>
            <a:r>
              <a:rPr lang="en-US" sz="1100" dirty="0" smtClean="0"/>
              <a:t> research project </a:t>
            </a:r>
          </a:p>
          <a:p>
            <a:r>
              <a:rPr lang="en-US" sz="1100" dirty="0" smtClean="0"/>
              <a:t>1995  </a:t>
            </a:r>
            <a:r>
              <a:rPr lang="en-US" sz="1100" b="1" dirty="0" smtClean="0"/>
              <a:t>Worked</a:t>
            </a:r>
            <a:r>
              <a:rPr lang="en-US" sz="1100" dirty="0" smtClean="0"/>
              <a:t> at </a:t>
            </a:r>
            <a:r>
              <a:rPr lang="en-US" sz="1100" b="1" dirty="0" smtClean="0"/>
              <a:t>NASA</a:t>
            </a:r>
            <a:r>
              <a:rPr lang="en-US" sz="1100" dirty="0" smtClean="0"/>
              <a:t>, CMIX-4 </a:t>
            </a:r>
            <a:r>
              <a:rPr lang="en-US" sz="1100" dirty="0"/>
              <a:t>payload protein </a:t>
            </a:r>
            <a:r>
              <a:rPr lang="en-US" sz="1100" dirty="0" smtClean="0"/>
              <a:t>crystal.</a:t>
            </a:r>
          </a:p>
          <a:p>
            <a:endParaRPr lang="en-US" sz="800" dirty="0" smtClean="0"/>
          </a:p>
          <a:p>
            <a:pPr algn="r"/>
            <a:r>
              <a:rPr lang="en-US" b="1" dirty="0" smtClean="0"/>
              <a:t>   </a:t>
            </a:r>
            <a:r>
              <a:rPr lang="en-US" sz="1100" b="1" dirty="0" smtClean="0"/>
              <a:t>  </a:t>
            </a:r>
            <a:endParaRPr lang="en-US" sz="1100" dirty="0" smtClean="0"/>
          </a:p>
          <a:p>
            <a:pPr algn="r"/>
            <a:r>
              <a:rPr lang="en-US" sz="1100" i="1" dirty="0" smtClean="0"/>
              <a:t>Selected from 17 lead author</a:t>
            </a:r>
            <a:endParaRPr lang="en-US" sz="1100" dirty="0" smtClean="0"/>
          </a:p>
          <a:p>
            <a:endParaRPr lang="en-US" sz="600" dirty="0" smtClean="0"/>
          </a:p>
          <a:p>
            <a:r>
              <a:rPr lang="en-US" sz="1100" dirty="0" smtClean="0"/>
              <a:t>2017, 18         </a:t>
            </a:r>
            <a:r>
              <a:rPr lang="en-US" sz="1100" b="1" dirty="0" smtClean="0"/>
              <a:t>RECOMB</a:t>
            </a:r>
            <a:r>
              <a:rPr lang="en-US" sz="1100" dirty="0" smtClean="0"/>
              <a:t>, Hong Kong / Paris                 </a:t>
            </a:r>
            <a:r>
              <a:rPr lang="en-US" sz="1100" b="1" dirty="0" smtClean="0"/>
              <a:t>talks  </a:t>
            </a:r>
            <a:endParaRPr lang="en-US" sz="1100" dirty="0" smtClean="0"/>
          </a:p>
          <a:p>
            <a:r>
              <a:rPr lang="en-US" sz="1100" dirty="0" smtClean="0"/>
              <a:t>2015, 16, 19   </a:t>
            </a:r>
            <a:r>
              <a:rPr lang="en-US" sz="1100" b="1" dirty="0" smtClean="0"/>
              <a:t>ISMB</a:t>
            </a:r>
            <a:r>
              <a:rPr lang="en-US" sz="1100" dirty="0" smtClean="0"/>
              <a:t>, Dublin / Orlando / Basel            </a:t>
            </a:r>
            <a:r>
              <a:rPr lang="en-US" sz="1100" b="1" dirty="0" smtClean="0"/>
              <a:t>talks</a:t>
            </a:r>
            <a:endParaRPr lang="en-US" sz="1100" dirty="0" smtClean="0"/>
          </a:p>
          <a:p>
            <a:r>
              <a:rPr lang="en-US" sz="1100" dirty="0" smtClean="0"/>
              <a:t>2008, 12, 15   </a:t>
            </a:r>
            <a:r>
              <a:rPr lang="en-US" sz="1100" b="1" dirty="0" smtClean="0"/>
              <a:t>Pac. </a:t>
            </a:r>
            <a:r>
              <a:rPr lang="en-US" sz="1100" b="1" dirty="0" err="1" smtClean="0"/>
              <a:t>Symp</a:t>
            </a:r>
            <a:r>
              <a:rPr lang="en-US" sz="1100" b="1" dirty="0" smtClean="0"/>
              <a:t>. Biocomputing</a:t>
            </a:r>
            <a:r>
              <a:rPr lang="en-US" sz="1100" dirty="0" smtClean="0"/>
              <a:t>, Hawaii </a:t>
            </a:r>
            <a:r>
              <a:rPr lang="en-US" sz="1100" b="1" dirty="0" smtClean="0"/>
              <a:t>posters</a:t>
            </a:r>
          </a:p>
          <a:p>
            <a:r>
              <a:rPr lang="en-US" sz="1100" dirty="0" smtClean="0"/>
              <a:t>2010                </a:t>
            </a:r>
            <a:r>
              <a:rPr lang="en-US" sz="1100" b="1" dirty="0" smtClean="0"/>
              <a:t>SFAF</a:t>
            </a:r>
            <a:r>
              <a:rPr lang="en-US" sz="1100" dirty="0" smtClean="0"/>
              <a:t>, Santa Fe                   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r>
              <a:rPr lang="en-US" sz="1100" dirty="0" smtClean="0"/>
              <a:t>2007</a:t>
            </a:r>
            <a:r>
              <a:rPr lang="en-US" sz="1100" dirty="0"/>
              <a:t> </a:t>
            </a:r>
            <a:r>
              <a:rPr lang="en-US" sz="1100" dirty="0" smtClean="0"/>
              <a:t>               </a:t>
            </a:r>
            <a:r>
              <a:rPr lang="en-US" sz="1100" b="1" dirty="0" smtClean="0"/>
              <a:t>Synthetic Biology</a:t>
            </a:r>
            <a:r>
              <a:rPr lang="en-US" sz="1100" dirty="0" smtClean="0"/>
              <a:t>, Zürich                       </a:t>
            </a:r>
            <a:r>
              <a:rPr lang="en-US" sz="1100" b="1" dirty="0" smtClean="0"/>
              <a:t>talk</a:t>
            </a:r>
            <a:endParaRPr lang="en-US" sz="1100" dirty="0" smtClean="0"/>
          </a:p>
          <a:p>
            <a:endParaRPr lang="en-US" sz="800" dirty="0" smtClean="0"/>
          </a:p>
          <a:p>
            <a:pPr algn="r"/>
            <a:r>
              <a:rPr lang="en-US" b="1" dirty="0" smtClean="0"/>
              <a:t> </a:t>
            </a:r>
            <a:endParaRPr lang="en-US" dirty="0" smtClean="0"/>
          </a:p>
          <a:p>
            <a:pPr algn="r"/>
            <a:r>
              <a:rPr lang="en-US" sz="1100" i="1" dirty="0" smtClean="0"/>
              <a:t>Selected </a:t>
            </a:r>
            <a:r>
              <a:rPr lang="en-US" sz="1100" i="1" smtClean="0"/>
              <a:t>from </a:t>
            </a:r>
            <a:r>
              <a:rPr lang="en-US" sz="1100" i="1" smtClean="0"/>
              <a:t>63 </a:t>
            </a:r>
            <a:r>
              <a:rPr lang="en-US" sz="1100" i="1" dirty="0" smtClean="0"/>
              <a:t>peer-reviewed [23 lead author]</a:t>
            </a:r>
            <a:r>
              <a:rPr lang="fr-FR" sz="1000" dirty="0" smtClean="0"/>
              <a:t> </a:t>
            </a:r>
            <a:endParaRPr lang="en-US" sz="1000" dirty="0"/>
          </a:p>
        </p:txBody>
      </p:sp>
      <p:sp>
        <p:nvSpPr>
          <p:cNvPr id="39" name="Rectangle 38"/>
          <p:cNvSpPr/>
          <p:nvPr/>
        </p:nvSpPr>
        <p:spPr>
          <a:xfrm>
            <a:off x="3454530" y="4421798"/>
            <a:ext cx="3336796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PRESENTATIONS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1" name="Rectangle 40"/>
          <p:cNvSpPr/>
          <p:nvPr/>
        </p:nvSpPr>
        <p:spPr>
          <a:xfrm>
            <a:off x="3454400" y="5908446"/>
            <a:ext cx="3336925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PUBLICATIONS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2" name="Rectangle 41"/>
          <p:cNvSpPr/>
          <p:nvPr/>
        </p:nvSpPr>
        <p:spPr>
          <a:xfrm>
            <a:off x="88901" y="6449563"/>
            <a:ext cx="3371978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EDUCATION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5" name="Rectangle 4"/>
          <p:cNvSpPr/>
          <p:nvPr/>
        </p:nvSpPr>
        <p:spPr>
          <a:xfrm>
            <a:off x="88900" y="98291"/>
            <a:ext cx="6699250" cy="806450"/>
          </a:xfrm>
          <a:prstGeom prst="rect">
            <a:avLst/>
          </a:prstGeom>
          <a:solidFill>
            <a:schemeClr val="tx1"/>
          </a:soli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sp>
        <p:nvSpPr>
          <p:cNvPr id="2" name="TextBox 1"/>
          <p:cNvSpPr txBox="1"/>
          <p:nvPr/>
        </p:nvSpPr>
        <p:spPr>
          <a:xfrm>
            <a:off x="687099" y="-75942"/>
            <a:ext cx="1805452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rgbClr val="FFFFFF"/>
                </a:solidFill>
              </a:rPr>
              <a:t>René</a:t>
            </a:r>
            <a:endParaRPr lang="en-US" sz="6000" b="1" dirty="0">
              <a:solidFill>
                <a:srgbClr val="FFFFFF"/>
              </a:solidFill>
            </a:endParaRPr>
          </a:p>
        </p:txBody>
      </p:sp>
      <p:sp>
        <p:nvSpPr>
          <p:cNvPr id="7" name="TextBox 6"/>
          <p:cNvSpPr txBox="1"/>
          <p:nvPr/>
        </p:nvSpPr>
        <p:spPr>
          <a:xfrm>
            <a:off x="4040409" y="-75942"/>
            <a:ext cx="2609083" cy="1015663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6000" b="1" dirty="0" smtClean="0">
                <a:solidFill>
                  <a:schemeClr val="bg1"/>
                </a:solidFill>
              </a:rPr>
              <a:t>Warren</a:t>
            </a:r>
            <a:endParaRPr lang="en-US" sz="6000" b="1" dirty="0">
              <a:solidFill>
                <a:schemeClr val="bg1"/>
              </a:solidFill>
            </a:endParaRPr>
          </a:p>
        </p:txBody>
      </p:sp>
      <p:sp>
        <p:nvSpPr>
          <p:cNvPr id="3" name="TextBox 2"/>
          <p:cNvSpPr txBox="1"/>
          <p:nvPr/>
        </p:nvSpPr>
        <p:spPr>
          <a:xfrm>
            <a:off x="0" y="1364017"/>
            <a:ext cx="68580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350" dirty="0"/>
              <a:t> </a:t>
            </a:r>
          </a:p>
          <a:p>
            <a:r>
              <a:rPr lang="en-US" sz="1350" b="1" dirty="0" smtClean="0"/>
              <a:t> Developed</a:t>
            </a:r>
            <a:r>
              <a:rPr lang="en-US" sz="1350" dirty="0" smtClean="0"/>
              <a:t> </a:t>
            </a:r>
            <a:r>
              <a:rPr lang="en-US" sz="1350" dirty="0"/>
              <a:t>the first </a:t>
            </a:r>
            <a:r>
              <a:rPr lang="en-US" sz="1350" i="1" dirty="0"/>
              <a:t>de novo </a:t>
            </a:r>
            <a:r>
              <a:rPr lang="en-US" sz="1350" dirty="0"/>
              <a:t>genome assembly software (SSAKE) with short DNA </a:t>
            </a:r>
            <a:r>
              <a:rPr lang="en-US" sz="1350" dirty="0" smtClean="0"/>
              <a:t>sequences</a:t>
            </a:r>
            <a:endParaRPr lang="en-US" sz="1350" dirty="0"/>
          </a:p>
          <a:p>
            <a:r>
              <a:rPr lang="en-US" sz="1350" b="1" dirty="0" smtClean="0"/>
              <a:t> Discovered</a:t>
            </a:r>
            <a:r>
              <a:rPr lang="en-US" sz="1350" dirty="0" smtClean="0"/>
              <a:t> </a:t>
            </a:r>
            <a:r>
              <a:rPr lang="en-US" sz="1350" i="1" dirty="0" err="1"/>
              <a:t>Fusobacterium</a:t>
            </a:r>
            <a:r>
              <a:rPr lang="en-US" sz="1350" dirty="0"/>
              <a:t> in colon cancer, one of Time Magazine's 2011 top ten </a:t>
            </a:r>
            <a:r>
              <a:rPr lang="en-US" sz="1350" dirty="0" smtClean="0"/>
              <a:t>breakthrough</a:t>
            </a:r>
            <a:endParaRPr lang="en-US" sz="1350" dirty="0"/>
          </a:p>
          <a:p>
            <a:r>
              <a:rPr lang="en-US" sz="1350" b="1" dirty="0" smtClean="0"/>
              <a:t> Coordinated</a:t>
            </a:r>
            <a:r>
              <a:rPr lang="en-US" sz="1350" dirty="0" smtClean="0"/>
              <a:t> </a:t>
            </a:r>
            <a:r>
              <a:rPr lang="en-US" sz="1350" dirty="0"/>
              <a:t>bioinformatics analyses of </a:t>
            </a:r>
            <a:r>
              <a:rPr lang="en-US" sz="1350" i="1" dirty="0" err="1"/>
              <a:t>Rhodococus</a:t>
            </a:r>
            <a:r>
              <a:rPr lang="en-US" sz="1350" i="1" dirty="0"/>
              <a:t>, Cryptococcus</a:t>
            </a:r>
            <a:r>
              <a:rPr lang="en-US" sz="1350" dirty="0"/>
              <a:t>, Bullfrog, Spruce </a:t>
            </a:r>
            <a:r>
              <a:rPr lang="en-US" sz="1350" dirty="0" smtClean="0"/>
              <a:t>genomes</a:t>
            </a:r>
            <a:endParaRPr lang="en-US" sz="1350" dirty="0"/>
          </a:p>
        </p:txBody>
      </p:sp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71800" y="44316"/>
            <a:ext cx="914400" cy="914400"/>
          </a:xfrm>
          <a:prstGeom prst="rect">
            <a:avLst/>
          </a:prstGeom>
        </p:spPr>
      </p:pic>
      <p:sp>
        <p:nvSpPr>
          <p:cNvPr id="9" name="Rectangle 8"/>
          <p:cNvSpPr/>
          <p:nvPr/>
        </p:nvSpPr>
        <p:spPr>
          <a:xfrm>
            <a:off x="0" y="843154"/>
            <a:ext cx="738293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000" dirty="0" smtClean="0"/>
              <a:t> </a:t>
            </a:r>
            <a:r>
              <a:rPr lang="en-US" sz="2000" dirty="0" err="1" smtClean="0"/>
              <a:t>warrenlr</a:t>
            </a:r>
            <a:r>
              <a:rPr lang="en-US" sz="2000" dirty="0" err="1"/>
              <a:t>@gmail.com</a:t>
            </a:r>
            <a:r>
              <a:rPr lang="en-US" sz="2000" dirty="0"/>
              <a:t>     </a:t>
            </a:r>
            <a:r>
              <a:rPr lang="en-US" sz="2000" dirty="0" smtClean="0"/>
              <a:t> </a:t>
            </a:r>
            <a:r>
              <a:rPr lang="en-US" sz="2000" dirty="0"/>
              <a:t>778 . 386 . 4192  </a:t>
            </a:r>
            <a:r>
              <a:rPr lang="en-US" sz="2000" dirty="0" smtClean="0"/>
              <a:t>  </a:t>
            </a:r>
            <a:r>
              <a:rPr lang="en-US" sz="2000" dirty="0"/>
              <a:t>http://</a:t>
            </a:r>
            <a:r>
              <a:rPr lang="en-US" sz="2000" dirty="0" err="1"/>
              <a:t>renewarren.ca</a:t>
            </a:r>
            <a:r>
              <a:rPr lang="en-US" sz="2000" dirty="0"/>
              <a:t> </a:t>
            </a:r>
          </a:p>
        </p:txBody>
      </p:sp>
      <p:sp>
        <p:nvSpPr>
          <p:cNvPr id="10" name="Rectangle 9"/>
          <p:cNvSpPr/>
          <p:nvPr/>
        </p:nvSpPr>
        <p:spPr>
          <a:xfrm>
            <a:off x="88900" y="1210631"/>
            <a:ext cx="6702424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>
                <a:solidFill>
                  <a:srgbClr val="FFFFFF"/>
                </a:solidFill>
              </a:rPr>
              <a:t>20+ years experience in biotechnology, genomics, informatics</a:t>
            </a:r>
          </a:p>
        </p:txBody>
      </p:sp>
      <p:sp>
        <p:nvSpPr>
          <p:cNvPr id="11" name="Rectangle 10"/>
          <p:cNvSpPr/>
          <p:nvPr/>
        </p:nvSpPr>
        <p:spPr>
          <a:xfrm>
            <a:off x="88900" y="2288198"/>
            <a:ext cx="6702552" cy="369332"/>
          </a:xfrm>
          <a:prstGeom prst="rect">
            <a:avLst/>
          </a:prstGeom>
          <a:solidFill>
            <a:schemeClr val="bg1">
              <a:lumMod val="50000"/>
            </a:schemeClr>
          </a:solidFill>
        </p:spPr>
        <p:txBody>
          <a:bodyPr wrap="square">
            <a:spAutoFit/>
          </a:bodyPr>
          <a:lstStyle/>
          <a:p>
            <a:r>
              <a:rPr lang="en-US" dirty="0" smtClean="0">
                <a:solidFill>
                  <a:srgbClr val="FFFFFF"/>
                </a:solidFill>
              </a:rPr>
              <a:t>                   Seeking </a:t>
            </a:r>
            <a:r>
              <a:rPr lang="en-US" dirty="0">
                <a:solidFill>
                  <a:srgbClr val="FFFFFF"/>
                </a:solidFill>
              </a:rPr>
              <a:t>new challenges &amp; additional </a:t>
            </a:r>
            <a:r>
              <a:rPr lang="en-US" dirty="0" smtClean="0">
                <a:solidFill>
                  <a:srgbClr val="FFFFFF"/>
                </a:solidFill>
              </a:rPr>
              <a:t>leadership       </a:t>
            </a:r>
            <a:endParaRPr lang="en-US" dirty="0">
              <a:solidFill>
                <a:srgbClr val="FFFFFF"/>
              </a:solidFill>
            </a:endParaRPr>
          </a:p>
        </p:txBody>
      </p:sp>
      <p:cxnSp>
        <p:nvCxnSpPr>
          <p:cNvPr id="15" name="Straight Connector 14"/>
          <p:cNvCxnSpPr/>
          <p:nvPr/>
        </p:nvCxnSpPr>
        <p:spPr>
          <a:xfrm flipH="1">
            <a:off x="3446961" y="3035302"/>
            <a:ext cx="16035" cy="5786145"/>
          </a:xfrm>
          <a:prstGeom prst="line">
            <a:avLst/>
          </a:prstGeom>
          <a:ln>
            <a:solidFill>
              <a:schemeClr val="tx1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22" name="Straight Connector 21"/>
          <p:cNvCxnSpPr/>
          <p:nvPr/>
        </p:nvCxnSpPr>
        <p:spPr>
          <a:xfrm>
            <a:off x="3268100" y="4015939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3" name="TextBox 22"/>
          <p:cNvSpPr txBox="1"/>
          <p:nvPr/>
        </p:nvSpPr>
        <p:spPr>
          <a:xfrm rot="16200000">
            <a:off x="2851972" y="3399585"/>
            <a:ext cx="1013544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2017-current</a:t>
            </a:r>
            <a:endParaRPr lang="en-US" sz="1200" b="1" dirty="0"/>
          </a:p>
        </p:txBody>
      </p:sp>
      <p:cxnSp>
        <p:nvCxnSpPr>
          <p:cNvPr id="25" name="Straight Connector 24"/>
          <p:cNvCxnSpPr/>
          <p:nvPr/>
        </p:nvCxnSpPr>
        <p:spPr>
          <a:xfrm>
            <a:off x="3268100" y="5133520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6" name="TextBox 25"/>
          <p:cNvSpPr txBox="1"/>
          <p:nvPr/>
        </p:nvSpPr>
        <p:spPr>
          <a:xfrm rot="16200000">
            <a:off x="3008864" y="46820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2002-17</a:t>
            </a:r>
            <a:endParaRPr lang="en-US" sz="1200" b="1" dirty="0"/>
          </a:p>
        </p:txBody>
      </p:sp>
      <p:cxnSp>
        <p:nvCxnSpPr>
          <p:cNvPr id="27" name="Straight Connector 26"/>
          <p:cNvCxnSpPr/>
          <p:nvPr/>
        </p:nvCxnSpPr>
        <p:spPr>
          <a:xfrm>
            <a:off x="3268100" y="7281053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8" name="TextBox 27"/>
          <p:cNvSpPr txBox="1"/>
          <p:nvPr/>
        </p:nvSpPr>
        <p:spPr>
          <a:xfrm rot="16200000">
            <a:off x="3110416" y="692846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</a:t>
            </a:r>
            <a:endParaRPr lang="en-US" sz="1200" b="1" dirty="0"/>
          </a:p>
        </p:txBody>
      </p:sp>
      <p:cxnSp>
        <p:nvCxnSpPr>
          <p:cNvPr id="29" name="Straight Connector 28"/>
          <p:cNvCxnSpPr/>
          <p:nvPr/>
        </p:nvCxnSpPr>
        <p:spPr>
          <a:xfrm>
            <a:off x="3268100" y="7831374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0" name="TextBox 29"/>
          <p:cNvSpPr txBox="1"/>
          <p:nvPr/>
        </p:nvSpPr>
        <p:spPr>
          <a:xfrm rot="16200000">
            <a:off x="3110416" y="7491489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1997</a:t>
            </a:r>
            <a:endParaRPr lang="en-US" sz="1200" b="1" dirty="0"/>
          </a:p>
        </p:txBody>
      </p:sp>
      <p:cxnSp>
        <p:nvCxnSpPr>
          <p:cNvPr id="32" name="Straight Connector 31"/>
          <p:cNvCxnSpPr/>
          <p:nvPr/>
        </p:nvCxnSpPr>
        <p:spPr>
          <a:xfrm>
            <a:off x="3268100" y="839439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3" name="TextBox 32"/>
          <p:cNvSpPr txBox="1"/>
          <p:nvPr/>
        </p:nvSpPr>
        <p:spPr>
          <a:xfrm rot="16200000">
            <a:off x="3110416" y="8059956"/>
            <a:ext cx="496650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1994</a:t>
            </a:r>
            <a:endParaRPr lang="en-US" sz="1200" b="1" dirty="0"/>
          </a:p>
        </p:txBody>
      </p:sp>
      <p:cxnSp>
        <p:nvCxnSpPr>
          <p:cNvPr id="34" name="Straight Connector 33"/>
          <p:cNvCxnSpPr/>
          <p:nvPr/>
        </p:nvCxnSpPr>
        <p:spPr>
          <a:xfrm>
            <a:off x="3268100" y="6263587"/>
            <a:ext cx="190500" cy="0"/>
          </a:xfrm>
          <a:prstGeom prst="line">
            <a:avLst/>
          </a:prstGeom>
          <a:ln>
            <a:solidFill>
              <a:srgbClr val="000000"/>
            </a:solidFill>
          </a:ln>
          <a:effectLst/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35" name="TextBox 34"/>
          <p:cNvSpPr txBox="1"/>
          <p:nvPr/>
        </p:nvSpPr>
        <p:spPr>
          <a:xfrm rot="16200000">
            <a:off x="3008864" y="5812699"/>
            <a:ext cx="699756" cy="276999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1200" b="1" dirty="0" smtClean="0"/>
              <a:t>2000-01</a:t>
            </a:r>
            <a:endParaRPr lang="en-US" sz="1200" b="1" dirty="0"/>
          </a:p>
        </p:txBody>
      </p:sp>
      <p:sp>
        <p:nvSpPr>
          <p:cNvPr id="37" name="Rectangle 36"/>
          <p:cNvSpPr/>
          <p:nvPr/>
        </p:nvSpPr>
        <p:spPr>
          <a:xfrm>
            <a:off x="89796" y="8790027"/>
            <a:ext cx="6702552" cy="276999"/>
          </a:xfrm>
          <a:prstGeom prst="rect">
            <a:avLst/>
          </a:prstGeom>
          <a:solidFill>
            <a:srgbClr val="000000"/>
          </a:solidFill>
        </p:spPr>
        <p:txBody>
          <a:bodyPr wrap="square">
            <a:spAutoFit/>
          </a:bodyPr>
          <a:lstStyle/>
          <a:p>
            <a:pPr algn="ctr"/>
            <a:r>
              <a:rPr lang="en-US" sz="1200" i="1" dirty="0" smtClean="0">
                <a:solidFill>
                  <a:srgbClr val="FFFFFF"/>
                </a:solidFill>
              </a:rPr>
              <a:t>References available </a:t>
            </a:r>
            <a:r>
              <a:rPr lang="en-US" sz="1200" i="1" dirty="0">
                <a:solidFill>
                  <a:srgbClr val="FFFFFF"/>
                </a:solidFill>
              </a:rPr>
              <a:t>upon request</a:t>
            </a:r>
            <a:endParaRPr lang="en-US" sz="1200" dirty="0">
              <a:solidFill>
                <a:srgbClr val="FFFFFF"/>
              </a:solidFill>
            </a:endParaRPr>
          </a:p>
        </p:txBody>
      </p:sp>
      <p:sp>
        <p:nvSpPr>
          <p:cNvPr id="38" name="TextBox 37"/>
          <p:cNvSpPr txBox="1"/>
          <p:nvPr/>
        </p:nvSpPr>
        <p:spPr>
          <a:xfrm>
            <a:off x="-46692" y="8589660"/>
            <a:ext cx="7061201" cy="2308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de-DE" sz="900" dirty="0" smtClean="0"/>
              <a:t>  </a:t>
            </a:r>
            <a:r>
              <a:rPr lang="de-DE" sz="900" b="1" dirty="0" smtClean="0"/>
              <a:t>IT Skills</a:t>
            </a:r>
            <a:r>
              <a:rPr lang="de-DE" sz="900" dirty="0"/>
              <a:t>: </a:t>
            </a:r>
            <a:r>
              <a:rPr lang="de-DE" sz="900" i="1" dirty="0"/>
              <a:t>Python, PERL, R, MySQL, HTML/</a:t>
            </a:r>
            <a:r>
              <a:rPr lang="de-DE" sz="900" i="1" dirty="0" err="1"/>
              <a:t>js</a:t>
            </a:r>
            <a:r>
              <a:rPr lang="de-DE" sz="900" i="1" dirty="0"/>
              <a:t>, </a:t>
            </a:r>
            <a:r>
              <a:rPr lang="de-DE" sz="900" i="1" dirty="0" err="1" smtClean="0"/>
              <a:t>Git</a:t>
            </a:r>
            <a:r>
              <a:rPr lang="de-DE" sz="900" i="1" dirty="0" smtClean="0"/>
              <a:t>, </a:t>
            </a:r>
            <a:r>
              <a:rPr lang="de-DE" sz="900" i="1" dirty="0" err="1" smtClean="0"/>
              <a:t>unix</a:t>
            </a:r>
            <a:r>
              <a:rPr lang="de-DE" sz="900" i="1" dirty="0"/>
              <a:t>/</a:t>
            </a:r>
            <a:r>
              <a:rPr lang="de-DE" sz="900" i="1" dirty="0" err="1"/>
              <a:t>mac</a:t>
            </a:r>
            <a:r>
              <a:rPr lang="de-DE" sz="900" i="1" dirty="0"/>
              <a:t>/</a:t>
            </a:r>
            <a:r>
              <a:rPr lang="de-DE" sz="900" i="1" dirty="0" err="1"/>
              <a:t>win</a:t>
            </a:r>
            <a:r>
              <a:rPr lang="de-DE" sz="900" i="1" dirty="0"/>
              <a:t>, </a:t>
            </a:r>
            <a:r>
              <a:rPr lang="de-DE" sz="900" i="1" dirty="0" err="1" smtClean="0"/>
              <a:t>MSoffice</a:t>
            </a:r>
            <a:r>
              <a:rPr lang="de-DE" sz="900" i="1" dirty="0" smtClean="0"/>
              <a:t>   </a:t>
            </a:r>
            <a:r>
              <a:rPr lang="de-DE" sz="900" b="1" dirty="0" smtClean="0"/>
              <a:t>Projects</a:t>
            </a:r>
            <a:r>
              <a:rPr lang="de-DE" sz="900" dirty="0" smtClean="0"/>
              <a:t>: </a:t>
            </a:r>
            <a:r>
              <a:rPr lang="de-DE" sz="900" i="1" dirty="0" smtClean="0"/>
              <a:t>SAM, SSAKE</a:t>
            </a:r>
            <a:r>
              <a:rPr lang="de-DE" sz="900" i="1" dirty="0"/>
              <a:t>, TASR, </a:t>
            </a:r>
            <a:r>
              <a:rPr lang="de-DE" sz="900" i="1" dirty="0" err="1"/>
              <a:t>HLAminer</a:t>
            </a:r>
            <a:r>
              <a:rPr lang="de-DE" sz="900" i="1" dirty="0"/>
              <a:t>, LINKS, </a:t>
            </a:r>
            <a:r>
              <a:rPr lang="de-DE" sz="900" i="1" dirty="0" smtClean="0"/>
              <a:t>XMV, RAILS</a:t>
            </a:r>
            <a:r>
              <a:rPr lang="de-DE" sz="900" i="1" dirty="0"/>
              <a:t>, ARCS, </a:t>
            </a:r>
            <a:r>
              <a:rPr lang="de-DE" sz="900" i="1" dirty="0" err="1"/>
              <a:t>ntEdit</a:t>
            </a:r>
            <a:endParaRPr lang="en-US" sz="900" i="1" dirty="0"/>
          </a:p>
        </p:txBody>
      </p:sp>
      <p:sp>
        <p:nvSpPr>
          <p:cNvPr id="31" name="Rectangle 30"/>
          <p:cNvSpPr/>
          <p:nvPr/>
        </p:nvSpPr>
        <p:spPr>
          <a:xfrm>
            <a:off x="88900" y="2669198"/>
            <a:ext cx="3362453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EXPERIENCE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3473578" y="2669198"/>
            <a:ext cx="3317747" cy="369332"/>
          </a:xfrm>
          <a:prstGeom prst="rect">
            <a:avLst/>
          </a:prstGeom>
          <a:solidFill>
            <a:schemeClr val="tx1">
              <a:lumMod val="85000"/>
              <a:lumOff val="15000"/>
            </a:schemeClr>
          </a:solidFill>
        </p:spPr>
        <p:txBody>
          <a:bodyPr wrap="square">
            <a:spAutoFit/>
          </a:bodyPr>
          <a:lstStyle/>
          <a:p>
            <a:pPr algn="ctr"/>
            <a:r>
              <a:rPr lang="en-US" dirty="0" smtClean="0">
                <a:solidFill>
                  <a:srgbClr val="FFFFFF"/>
                </a:solidFill>
              </a:rPr>
              <a:t>ACCOLADES</a:t>
            </a:r>
            <a:endParaRPr lang="en-US" dirty="0">
              <a:solidFill>
                <a:srgbClr val="FFFFFF"/>
              </a:solidFill>
            </a:endParaRPr>
          </a:p>
        </p:txBody>
      </p:sp>
      <p:sp>
        <p:nvSpPr>
          <p:cNvPr id="40" name="Rectangle 39"/>
          <p:cNvSpPr/>
          <p:nvPr/>
        </p:nvSpPr>
        <p:spPr>
          <a:xfrm>
            <a:off x="3530984" y="6531955"/>
            <a:ext cx="3365500" cy="2154436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2019. </a:t>
            </a:r>
            <a:r>
              <a:rPr lang="en-US" sz="1000" dirty="0" err="1" smtClean="0"/>
              <a:t>ntEdit</a:t>
            </a:r>
            <a:r>
              <a:rPr lang="en-US" sz="1000" dirty="0" smtClean="0"/>
              <a:t>: scalable genome sequence polishing. </a:t>
            </a:r>
            <a:r>
              <a:rPr lang="en-US" sz="1000" i="1" dirty="0"/>
              <a:t>Bioinformatics. </a:t>
            </a:r>
            <a:r>
              <a:rPr lang="en-US" sz="1000" i="1" dirty="0" err="1"/>
              <a:t>doi</a:t>
            </a:r>
            <a:r>
              <a:rPr lang="en-US" sz="1000" i="1" dirty="0"/>
              <a:t>: 10.1093/bioinformatics/btz400</a:t>
            </a:r>
            <a:endParaRPr lang="en-US" sz="1000" dirty="0"/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2015. LINKS: scalable scaffolding of genomes with long reads.</a:t>
            </a:r>
            <a:r>
              <a:rPr lang="en-US" sz="1000" b="1" dirty="0" smtClean="0"/>
              <a:t> </a:t>
            </a:r>
            <a:r>
              <a:rPr lang="en-US" sz="1000" i="1" dirty="0" err="1" smtClean="0"/>
              <a:t>GigaScience</a:t>
            </a:r>
            <a:r>
              <a:rPr lang="en-US" sz="1000" i="1" dirty="0" smtClean="0"/>
              <a:t>. </a:t>
            </a:r>
            <a:r>
              <a:rPr lang="en-US" sz="1000" dirty="0" smtClean="0"/>
              <a:t>4:35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</a:t>
            </a:r>
            <a:r>
              <a:rPr lang="en-US" sz="1000" b="1" dirty="0" smtClean="0"/>
              <a:t> </a:t>
            </a:r>
            <a:r>
              <a:rPr lang="en-US" sz="1000" i="1" dirty="0" smtClean="0"/>
              <a:t>et al.</a:t>
            </a:r>
            <a:r>
              <a:rPr lang="en-US" sz="1000" b="1" dirty="0" smtClean="0"/>
              <a:t> </a:t>
            </a:r>
            <a:r>
              <a:rPr lang="en-US" sz="1000" dirty="0" smtClean="0"/>
              <a:t>2012. Derivation of HLA types from shotgun sequence datasets. </a:t>
            </a:r>
            <a:r>
              <a:rPr lang="en-US" sz="1000" i="1" dirty="0" smtClean="0"/>
              <a:t>Genome Med.</a:t>
            </a:r>
            <a:r>
              <a:rPr lang="en-US" sz="1000" dirty="0" smtClean="0"/>
              <a:t> 4:95</a:t>
            </a:r>
          </a:p>
          <a:p>
            <a:r>
              <a:rPr lang="en-US" sz="600" dirty="0" smtClean="0"/>
              <a:t> </a:t>
            </a:r>
          </a:p>
          <a:p>
            <a:r>
              <a:rPr lang="en-US" sz="1000" dirty="0" err="1" smtClean="0"/>
              <a:t>Castellarin</a:t>
            </a:r>
            <a:r>
              <a:rPr lang="en-US" sz="1000" dirty="0" smtClean="0"/>
              <a:t> M*,</a:t>
            </a:r>
            <a:r>
              <a:rPr lang="en-US" sz="1000" b="1" dirty="0" smtClean="0"/>
              <a:t> Warren RL*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2012. </a:t>
            </a:r>
            <a:r>
              <a:rPr lang="en-US" sz="1000" i="1" dirty="0" err="1" smtClean="0"/>
              <a:t>Fusobacterium</a:t>
            </a:r>
            <a:r>
              <a:rPr lang="en-US" sz="1000" i="1" dirty="0" smtClean="0"/>
              <a:t> </a:t>
            </a:r>
            <a:r>
              <a:rPr lang="en-US" sz="1000" dirty="0" smtClean="0"/>
              <a:t>infection [</a:t>
            </a:r>
            <a:r>
              <a:rPr lang="is-IS" sz="1000" dirty="0" smtClean="0"/>
              <a:t>…]</a:t>
            </a:r>
            <a:r>
              <a:rPr lang="en-US" sz="1000" dirty="0" smtClean="0"/>
              <a:t> in colorectal carcinoma. </a:t>
            </a:r>
            <a:r>
              <a:rPr lang="en-US" sz="1000" i="1" dirty="0" smtClean="0"/>
              <a:t>Genome Res</a:t>
            </a:r>
            <a:r>
              <a:rPr lang="en-US" sz="1000" dirty="0" smtClean="0"/>
              <a:t>. 22:299 </a:t>
            </a:r>
          </a:p>
          <a:p>
            <a:r>
              <a:rPr lang="en-US" sz="600" b="1" dirty="0" smtClean="0"/>
              <a:t> </a:t>
            </a:r>
            <a:endParaRPr lang="en-US" sz="600" dirty="0" smtClean="0"/>
          </a:p>
          <a:p>
            <a:r>
              <a:rPr lang="en-US" sz="1000" b="1" dirty="0" smtClean="0"/>
              <a:t>Warren RL</a:t>
            </a:r>
            <a:r>
              <a:rPr lang="en-US" sz="1000" dirty="0" smtClean="0"/>
              <a:t>, </a:t>
            </a:r>
            <a:r>
              <a:rPr lang="en-US" sz="1000" i="1" dirty="0" smtClean="0"/>
              <a:t>et al.</a:t>
            </a:r>
            <a:r>
              <a:rPr lang="en-US" sz="1000" dirty="0" smtClean="0"/>
              <a:t> 2007. Assembling millions of short DNA sequences using SSAKE. </a:t>
            </a:r>
            <a:r>
              <a:rPr lang="en-US" sz="1000" i="1" dirty="0" smtClean="0"/>
              <a:t>Bioinformatics.</a:t>
            </a:r>
            <a:r>
              <a:rPr lang="en-US" sz="1000" dirty="0" smtClean="0"/>
              <a:t> 23:500</a:t>
            </a:r>
          </a:p>
          <a:p>
            <a:pPr algn="r"/>
            <a:r>
              <a:rPr lang="fr-FR" sz="1000" dirty="0" smtClean="0"/>
              <a:t> </a:t>
            </a:r>
            <a:endParaRPr lang="en-US" sz="1000" dirty="0"/>
          </a:p>
        </p:txBody>
      </p:sp>
    </p:spTree>
    <p:extLst>
      <p:ext uri="{BB962C8B-B14F-4D97-AF65-F5344CB8AC3E}">
        <p14:creationId xmlns:p14="http://schemas.microsoft.com/office/powerpoint/2010/main" val="440854457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198</TotalTime>
  <Words>346</Words>
  <Application>Microsoft Macintosh PowerPoint</Application>
  <PresentationFormat>On-screen Show (4:3)</PresentationFormat>
  <Paragraphs>82</Paragraphs>
  <Slides>1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2" baseType="lpstr">
      <vt:lpstr>Office Theme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Rene Warren</dc:creator>
  <cp:lastModifiedBy>Rene</cp:lastModifiedBy>
  <cp:revision>38</cp:revision>
  <dcterms:created xsi:type="dcterms:W3CDTF">2019-05-25T21:51:31Z</dcterms:created>
  <dcterms:modified xsi:type="dcterms:W3CDTF">2019-06-26T16:03:35Z</dcterms:modified>
</cp:coreProperties>
</file>