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8505" autoAdjust="0"/>
  </p:normalViewPr>
  <p:slideViewPr>
    <p:cSldViewPr snapToGrid="0">
      <p:cViewPr>
        <p:scale>
          <a:sx n="100" d="100"/>
          <a:sy n="100" d="100"/>
        </p:scale>
        <p:origin x="-1856" y="4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2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3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6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4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5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1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4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6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8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2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19-10-20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3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DA68D-1A1F-6346-A281-652CBF222AD7}" type="datetimeFigureOut">
              <a:rPr lang="en-US" smtClean="0"/>
              <a:t>19-10-20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0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5528" y="2563285"/>
            <a:ext cx="3471333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 </a:t>
            </a:r>
          </a:p>
          <a:p>
            <a:endParaRPr lang="en-US" sz="1000" b="1" i="1" dirty="0" smtClean="0"/>
          </a:p>
          <a:p>
            <a:endParaRPr lang="en-US" sz="400" b="1" i="1" dirty="0" smtClean="0"/>
          </a:p>
          <a:p>
            <a:endParaRPr lang="en-US" sz="400" b="1" i="1" dirty="0"/>
          </a:p>
          <a:p>
            <a:endParaRPr lang="en-US" sz="400" b="1" i="1" dirty="0" smtClean="0"/>
          </a:p>
          <a:p>
            <a:r>
              <a:rPr lang="en-US" sz="1600" b="1" i="1" dirty="0" smtClean="0"/>
              <a:t>Group Leader</a:t>
            </a:r>
            <a:endParaRPr lang="en-US" sz="1600" dirty="0"/>
          </a:p>
          <a:p>
            <a:r>
              <a:rPr lang="en-US" sz="1200" b="1" i="1" dirty="0"/>
              <a:t>BC Cancer </a:t>
            </a:r>
            <a:r>
              <a:rPr lang="en-US" sz="1200" b="1" dirty="0"/>
              <a:t>– </a:t>
            </a:r>
            <a:r>
              <a:rPr lang="en-US" sz="1200" b="1" i="1" dirty="0"/>
              <a:t>Genome Sciences Centre</a:t>
            </a:r>
            <a:r>
              <a:rPr lang="en-US" sz="1200" dirty="0"/>
              <a:t>, </a:t>
            </a:r>
            <a:r>
              <a:rPr lang="en-US" sz="1200" dirty="0" smtClean="0"/>
              <a:t>Vancouver </a:t>
            </a:r>
            <a:endParaRPr lang="en-US" sz="1200" dirty="0"/>
          </a:p>
          <a:p>
            <a:pPr lvl="0" fontAlgn="base"/>
            <a:r>
              <a:rPr lang="en-US" sz="1200" dirty="0" smtClean="0"/>
              <a:t>Research project concept, management, guidance</a:t>
            </a:r>
            <a:endParaRPr lang="en-US" sz="1200" dirty="0"/>
          </a:p>
          <a:p>
            <a:pPr lvl="0" fontAlgn="base"/>
            <a:r>
              <a:rPr lang="en-US" sz="1200" dirty="0" smtClean="0"/>
              <a:t>Interview</a:t>
            </a:r>
            <a:r>
              <a:rPr lang="en-US" sz="1200" dirty="0"/>
              <a:t>, supervise, mentor </a:t>
            </a:r>
            <a:r>
              <a:rPr lang="en-US" sz="1200" dirty="0" smtClean="0"/>
              <a:t>staff </a:t>
            </a:r>
            <a:r>
              <a:rPr lang="en-US" sz="1200" dirty="0"/>
              <a:t>/</a:t>
            </a:r>
            <a:r>
              <a:rPr lang="en-US" sz="1200" dirty="0" smtClean="0"/>
              <a:t> students</a:t>
            </a:r>
          </a:p>
          <a:p>
            <a:pPr lvl="0" fontAlgn="base"/>
            <a:endParaRPr lang="en-US" sz="600" dirty="0"/>
          </a:p>
          <a:p>
            <a:pPr lvl="0" fontAlgn="base"/>
            <a:endParaRPr lang="en-US" sz="600" dirty="0" smtClean="0"/>
          </a:p>
          <a:p>
            <a:pPr lvl="0" fontAlgn="base"/>
            <a:r>
              <a:rPr lang="en-US" sz="1600" b="1" i="1" dirty="0" smtClean="0"/>
              <a:t>Bioinformatics Coordinator </a:t>
            </a:r>
            <a:endParaRPr lang="en-US" sz="1600" dirty="0"/>
          </a:p>
          <a:p>
            <a:r>
              <a:rPr lang="en-US" sz="1200" b="1" i="1" dirty="0"/>
              <a:t>BC Cancer </a:t>
            </a:r>
            <a:r>
              <a:rPr lang="en-US" sz="1200" b="1" dirty="0"/>
              <a:t>– </a:t>
            </a:r>
            <a:r>
              <a:rPr lang="en-US" sz="1200" b="1" i="1" dirty="0"/>
              <a:t>Genome Sciences Centre</a:t>
            </a:r>
            <a:r>
              <a:rPr lang="en-US" sz="1200" dirty="0"/>
              <a:t>, Vancouver </a:t>
            </a:r>
          </a:p>
          <a:p>
            <a:r>
              <a:rPr lang="en-US" sz="1200" dirty="0" smtClean="0"/>
              <a:t>Lead </a:t>
            </a:r>
            <a:r>
              <a:rPr lang="en-US" sz="1200" dirty="0"/>
              <a:t>bioinformatics R&amp;</a:t>
            </a:r>
            <a:r>
              <a:rPr lang="en-US" sz="1200" dirty="0" smtClean="0"/>
              <a:t>D</a:t>
            </a:r>
          </a:p>
          <a:p>
            <a:pPr lvl="0" fontAlgn="base"/>
            <a:r>
              <a:rPr lang="en-US" sz="1200" dirty="0" smtClean="0"/>
              <a:t>Interviewed</a:t>
            </a:r>
            <a:r>
              <a:rPr lang="en-US" sz="1200" dirty="0"/>
              <a:t>, taught, trained, supervised </a:t>
            </a:r>
            <a:r>
              <a:rPr lang="en-US" sz="1200" dirty="0" smtClean="0"/>
              <a:t>staff</a:t>
            </a:r>
          </a:p>
          <a:p>
            <a:pPr lvl="0" fontAlgn="base"/>
            <a:endParaRPr lang="en-US" sz="800" dirty="0"/>
          </a:p>
          <a:p>
            <a:pPr lvl="0" fontAlgn="base"/>
            <a:endParaRPr lang="en-US" sz="800" dirty="0" smtClean="0"/>
          </a:p>
          <a:p>
            <a:r>
              <a:rPr lang="en-US" sz="1600" b="1" i="1" dirty="0" smtClean="0"/>
              <a:t>Technical Officer</a:t>
            </a:r>
            <a:endParaRPr lang="en-US" sz="1600" dirty="0"/>
          </a:p>
          <a:p>
            <a:r>
              <a:rPr lang="en-US" sz="1200" b="1" i="1" dirty="0" smtClean="0"/>
              <a:t>NRC </a:t>
            </a:r>
            <a:r>
              <a:rPr lang="en-US" sz="1200" b="1" dirty="0" smtClean="0"/>
              <a:t>– </a:t>
            </a:r>
            <a:r>
              <a:rPr lang="en-US" sz="1200" b="1" i="1" dirty="0" smtClean="0"/>
              <a:t>Biotechnology </a:t>
            </a:r>
            <a:r>
              <a:rPr lang="en-US" sz="1200" b="1" i="1" dirty="0"/>
              <a:t>Research Institute</a:t>
            </a:r>
            <a:r>
              <a:rPr lang="en-US" sz="1200" dirty="0"/>
              <a:t>, Montréal</a:t>
            </a:r>
          </a:p>
          <a:p>
            <a:r>
              <a:rPr lang="en-US" sz="1200" dirty="0" smtClean="0"/>
              <a:t>Engineered </a:t>
            </a:r>
            <a:r>
              <a:rPr lang="en-US" sz="1200" dirty="0"/>
              <a:t>gene expression regulation technology </a:t>
            </a:r>
            <a:r>
              <a:rPr lang="en-CA" sz="1200" dirty="0" smtClean="0"/>
              <a:t>Collaborated </a:t>
            </a:r>
            <a:r>
              <a:rPr lang="en-CA" sz="1200" dirty="0"/>
              <a:t>with </a:t>
            </a:r>
            <a:r>
              <a:rPr lang="en-CA" sz="1200" dirty="0" smtClean="0"/>
              <a:t>stakeholders / scientists</a:t>
            </a:r>
          </a:p>
          <a:p>
            <a:pPr lvl="0" fontAlgn="base"/>
            <a:endParaRPr lang="en-CA" sz="1200" dirty="0" smtClean="0"/>
          </a:p>
          <a:p>
            <a:pPr lvl="0" fontAlgn="base"/>
            <a:endParaRPr lang="en-CA" sz="1200" dirty="0"/>
          </a:p>
          <a:p>
            <a:r>
              <a:rPr lang="en-US" b="1" dirty="0" smtClean="0"/>
              <a:t> </a:t>
            </a:r>
            <a:r>
              <a:rPr lang="en-US" sz="1100" dirty="0"/>
              <a:t> </a:t>
            </a:r>
          </a:p>
          <a:p>
            <a:r>
              <a:rPr lang="en-US" sz="1600" b="1" dirty="0" smtClean="0"/>
              <a:t>Certificate</a:t>
            </a:r>
            <a:r>
              <a:rPr lang="en-US" sz="1200" b="1" dirty="0"/>
              <a:t>	</a:t>
            </a:r>
            <a:r>
              <a:rPr lang="en-US" sz="1200" b="1" dirty="0" smtClean="0"/>
              <a:t> Concordia </a:t>
            </a:r>
            <a:r>
              <a:rPr lang="en-US" sz="1200" b="1" dirty="0"/>
              <a:t>University</a:t>
            </a:r>
            <a:endParaRPr lang="en-US" sz="1200" dirty="0"/>
          </a:p>
          <a:p>
            <a:r>
              <a:rPr lang="en-US" sz="1200" dirty="0" smtClean="0"/>
              <a:t>		 Computer Science</a:t>
            </a:r>
          </a:p>
          <a:p>
            <a:r>
              <a:rPr lang="en-US" sz="1200" dirty="0" smtClean="0"/>
              <a:t>		</a:t>
            </a:r>
            <a:endParaRPr lang="en-US" sz="1000" b="1" dirty="0" smtClean="0"/>
          </a:p>
          <a:p>
            <a:endParaRPr lang="en-US" sz="400" b="1" dirty="0" smtClean="0"/>
          </a:p>
          <a:p>
            <a:r>
              <a:rPr lang="en-US" sz="1600" b="1" dirty="0" smtClean="0"/>
              <a:t>	 MSc</a:t>
            </a:r>
            <a:r>
              <a:rPr lang="en-US" sz="1600" b="1" dirty="0"/>
              <a:t>	</a:t>
            </a:r>
            <a:r>
              <a:rPr lang="en-US" sz="1600" b="1" dirty="0" smtClean="0"/>
              <a:t> </a:t>
            </a:r>
            <a:r>
              <a:rPr lang="en-US" sz="1200" b="1" dirty="0" smtClean="0"/>
              <a:t>University </a:t>
            </a:r>
            <a:r>
              <a:rPr lang="en-US" sz="1200" b="1" dirty="0"/>
              <a:t>of British </a:t>
            </a:r>
            <a:r>
              <a:rPr lang="en-US" sz="1200" b="1" dirty="0" smtClean="0"/>
              <a:t>Columbia</a:t>
            </a:r>
          </a:p>
          <a:p>
            <a:r>
              <a:rPr lang="en-US" sz="1200" b="1" dirty="0"/>
              <a:t>	</a:t>
            </a:r>
            <a:r>
              <a:rPr lang="en-US" sz="1200" b="1" dirty="0" smtClean="0"/>
              <a:t>	 </a:t>
            </a:r>
            <a:r>
              <a:rPr lang="en-US" sz="1200" dirty="0" smtClean="0"/>
              <a:t>Biochemistry </a:t>
            </a:r>
            <a:r>
              <a:rPr lang="en-US" sz="1200" dirty="0"/>
              <a:t>&amp; Molecular </a:t>
            </a:r>
            <a:r>
              <a:rPr lang="en-US" sz="1200" dirty="0" smtClean="0"/>
              <a:t>Biology</a:t>
            </a:r>
          </a:p>
          <a:p>
            <a:r>
              <a:rPr lang="en-US" sz="1200" b="1" dirty="0"/>
              <a:t>	</a:t>
            </a:r>
            <a:r>
              <a:rPr lang="en-US" sz="1200" b="1" dirty="0" smtClean="0"/>
              <a:t>	</a:t>
            </a:r>
            <a:r>
              <a:rPr lang="en-US" sz="1000" dirty="0" smtClean="0"/>
              <a:t>         </a:t>
            </a:r>
          </a:p>
          <a:p>
            <a:endParaRPr lang="en-US" sz="400" dirty="0" smtClean="0"/>
          </a:p>
          <a:p>
            <a:r>
              <a:rPr lang="en-US" sz="1600" b="1" dirty="0" smtClean="0"/>
              <a:t>	  BSc</a:t>
            </a:r>
            <a:r>
              <a:rPr lang="en-US" sz="1600" b="1" dirty="0"/>
              <a:t>	</a:t>
            </a:r>
            <a:r>
              <a:rPr lang="en-US" sz="1600" b="1" dirty="0" smtClean="0"/>
              <a:t> </a:t>
            </a:r>
            <a:r>
              <a:rPr lang="en-US" sz="1200" b="1" dirty="0" err="1" smtClean="0"/>
              <a:t>Université</a:t>
            </a:r>
            <a:r>
              <a:rPr lang="en-US" sz="1200" b="1" dirty="0" smtClean="0"/>
              <a:t> </a:t>
            </a:r>
            <a:r>
              <a:rPr lang="en-US" sz="1200" b="1" dirty="0"/>
              <a:t>de </a:t>
            </a:r>
            <a:r>
              <a:rPr lang="en-US" sz="1200" b="1" dirty="0" smtClean="0"/>
              <a:t>Montréal</a:t>
            </a:r>
          </a:p>
          <a:p>
            <a:r>
              <a:rPr lang="en-US" sz="1200" b="1" dirty="0"/>
              <a:t>	</a:t>
            </a:r>
            <a:r>
              <a:rPr lang="en-US" sz="1200" b="1" dirty="0" smtClean="0"/>
              <a:t>	 </a:t>
            </a:r>
            <a:r>
              <a:rPr lang="en-US" sz="1200" dirty="0" smtClean="0"/>
              <a:t>Biochemistry</a:t>
            </a:r>
            <a:r>
              <a:rPr lang="en-US" sz="1200" b="1" dirty="0" smtClean="0"/>
              <a:t> 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Honours</a:t>
            </a:r>
            <a:r>
              <a:rPr lang="en-US" sz="1200" i="1" dirty="0" smtClean="0"/>
              <a:t>)</a:t>
            </a:r>
          </a:p>
          <a:p>
            <a:r>
              <a:rPr lang="en-US" sz="1200" b="1" dirty="0" smtClean="0"/>
              <a:t>		</a:t>
            </a:r>
            <a:endParaRPr lang="en-US" sz="1200" dirty="0"/>
          </a:p>
          <a:p>
            <a:pPr lvl="0" fontAlgn="base"/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3469042" y="2697835"/>
            <a:ext cx="3365500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smtClean="0"/>
              <a:t> </a:t>
            </a:r>
            <a:endParaRPr lang="en-US" dirty="0" smtClean="0"/>
          </a:p>
          <a:p>
            <a:endParaRPr lang="en-US" sz="400" dirty="0" smtClean="0"/>
          </a:p>
          <a:p>
            <a:r>
              <a:rPr lang="en-US" sz="1100" dirty="0" smtClean="0"/>
              <a:t>2015, 16 </a:t>
            </a:r>
            <a:r>
              <a:rPr lang="en-US" sz="1100" dirty="0" smtClean="0"/>
              <a:t> </a:t>
            </a:r>
            <a:r>
              <a:rPr lang="en-US" sz="1100" b="1" dirty="0" smtClean="0"/>
              <a:t>Awarded</a:t>
            </a:r>
            <a:r>
              <a:rPr lang="en-US" sz="1100" dirty="0" smtClean="0"/>
              <a:t> </a:t>
            </a:r>
            <a:r>
              <a:rPr lang="en-US" sz="1100" i="1" dirty="0" smtClean="0"/>
              <a:t>John </a:t>
            </a:r>
            <a:r>
              <a:rPr lang="en-US" sz="1100" i="1" dirty="0" err="1" smtClean="0"/>
              <a:t>Jambor</a:t>
            </a:r>
            <a:r>
              <a:rPr lang="en-US" sz="1100" i="1" dirty="0" smtClean="0"/>
              <a:t> Knowledge Fund</a:t>
            </a:r>
            <a:endParaRPr lang="en-US" sz="1100" dirty="0" smtClean="0"/>
          </a:p>
          <a:p>
            <a:r>
              <a:rPr lang="en-US" sz="1100" dirty="0" smtClean="0"/>
              <a:t>       2011  </a:t>
            </a:r>
            <a:r>
              <a:rPr lang="en-US" sz="1100" b="1" dirty="0" smtClean="0"/>
              <a:t>Interview</a:t>
            </a:r>
            <a:r>
              <a:rPr lang="en-US" sz="1100" dirty="0" smtClean="0"/>
              <a:t> </a:t>
            </a:r>
            <a:r>
              <a:rPr lang="en-US" sz="1100" i="1" dirty="0" err="1" smtClean="0"/>
              <a:t>Fusobacterium</a:t>
            </a:r>
            <a:r>
              <a:rPr lang="en-US" sz="1100" dirty="0" smtClean="0"/>
              <a:t> cancer discovery</a:t>
            </a:r>
          </a:p>
          <a:p>
            <a:r>
              <a:rPr lang="en-US" sz="1100" dirty="0" smtClean="0"/>
              <a:t>       2009  </a:t>
            </a:r>
            <a:r>
              <a:rPr lang="en-US" sz="1100" i="1" dirty="0" smtClean="0"/>
              <a:t>Genome Technology</a:t>
            </a:r>
            <a:r>
              <a:rPr lang="en-US" sz="1100" dirty="0" smtClean="0"/>
              <a:t> </a:t>
            </a:r>
            <a:r>
              <a:rPr lang="en-US" sz="1100" b="1" dirty="0" smtClean="0"/>
              <a:t>interview</a:t>
            </a:r>
            <a:r>
              <a:rPr lang="en-US" sz="1100" i="1" dirty="0" smtClean="0"/>
              <a:t>,</a:t>
            </a:r>
            <a:r>
              <a:rPr lang="en-US" sz="1100" dirty="0" smtClean="0"/>
              <a:t> next-gen. seq.</a:t>
            </a:r>
          </a:p>
          <a:p>
            <a:r>
              <a:rPr lang="en-US" sz="1100" dirty="0" smtClean="0"/>
              <a:t>       2007  </a:t>
            </a:r>
            <a:r>
              <a:rPr lang="en-US" sz="1100" i="1" dirty="0" err="1" smtClean="0"/>
              <a:t>GenomeWeb</a:t>
            </a:r>
            <a:r>
              <a:rPr lang="en-US" sz="1100" dirty="0" smtClean="0"/>
              <a:t> </a:t>
            </a:r>
            <a:r>
              <a:rPr lang="en-US" sz="1100" b="1" dirty="0" smtClean="0"/>
              <a:t>interview</a:t>
            </a:r>
            <a:r>
              <a:rPr lang="en-US" sz="1100" dirty="0" smtClean="0"/>
              <a:t>, SSAKE development</a:t>
            </a:r>
          </a:p>
          <a:p>
            <a:r>
              <a:rPr lang="en-US" sz="1100" dirty="0" smtClean="0"/>
              <a:t>       1998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MSc UBC Graduate Fellowship</a:t>
            </a:r>
          </a:p>
          <a:p>
            <a:r>
              <a:rPr lang="en-US" sz="1100" dirty="0" smtClean="0"/>
              <a:t>       1997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</a:t>
            </a:r>
            <a:r>
              <a:rPr lang="en-US" sz="1100" dirty="0" smtClean="0"/>
              <a:t>BSc FRSQ bursary</a:t>
            </a:r>
          </a:p>
          <a:p>
            <a:r>
              <a:rPr lang="en-US" sz="1100" dirty="0" smtClean="0"/>
              <a:t>       1996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</a:t>
            </a:r>
            <a:r>
              <a:rPr lang="en-US" sz="1100" dirty="0" smtClean="0"/>
              <a:t>BSc FRSQ </a:t>
            </a:r>
            <a:r>
              <a:rPr lang="en-US" sz="1100" dirty="0" err="1" smtClean="0"/>
              <a:t>honour’s</a:t>
            </a:r>
            <a:r>
              <a:rPr lang="en-US" sz="1100" dirty="0" smtClean="0"/>
              <a:t> </a:t>
            </a:r>
            <a:r>
              <a:rPr lang="en-US" sz="1100" dirty="0" smtClean="0"/>
              <a:t>research project </a:t>
            </a:r>
          </a:p>
          <a:p>
            <a:r>
              <a:rPr lang="en-US" sz="1100" dirty="0" smtClean="0"/>
              <a:t>       1995  </a:t>
            </a:r>
            <a:r>
              <a:rPr lang="en-US" sz="1100" b="1" dirty="0" smtClean="0"/>
              <a:t>Worked</a:t>
            </a:r>
            <a:r>
              <a:rPr lang="en-US" sz="1100" dirty="0" smtClean="0"/>
              <a:t> </a:t>
            </a:r>
            <a:r>
              <a:rPr lang="en-US" sz="1100" dirty="0" smtClean="0"/>
              <a:t>at </a:t>
            </a:r>
            <a:r>
              <a:rPr lang="en-US" sz="1100" b="1" dirty="0" smtClean="0"/>
              <a:t>NASA,</a:t>
            </a:r>
            <a:r>
              <a:rPr lang="en-US" sz="1100" dirty="0" smtClean="0"/>
              <a:t> </a:t>
            </a:r>
            <a:r>
              <a:rPr lang="en-US" sz="1100" dirty="0" smtClean="0"/>
              <a:t>CMIX-4 </a:t>
            </a:r>
            <a:r>
              <a:rPr lang="en-US" sz="1100" dirty="0" smtClean="0"/>
              <a:t>protein payload</a:t>
            </a:r>
            <a:endParaRPr lang="en-US" sz="800" dirty="0" smtClean="0"/>
          </a:p>
          <a:p>
            <a:pPr algn="r"/>
            <a:r>
              <a:rPr lang="en-US" b="1" dirty="0" smtClean="0"/>
              <a:t>   </a:t>
            </a:r>
            <a:r>
              <a:rPr lang="en-US" sz="1100" b="1" dirty="0" smtClean="0"/>
              <a:t>  </a:t>
            </a:r>
            <a:endParaRPr lang="en-US" sz="1100" dirty="0" smtClean="0"/>
          </a:p>
          <a:p>
            <a:endParaRPr lang="en-US" sz="600" dirty="0" smtClean="0"/>
          </a:p>
          <a:p>
            <a:endParaRPr lang="en-US" sz="600" dirty="0"/>
          </a:p>
          <a:p>
            <a:endParaRPr lang="en-US" sz="600" dirty="0" smtClean="0"/>
          </a:p>
          <a:p>
            <a:endParaRPr lang="en-US" sz="400" dirty="0" smtClean="0"/>
          </a:p>
          <a:p>
            <a:r>
              <a:rPr lang="en-US" sz="1100" dirty="0" smtClean="0"/>
              <a:t>      2017</a:t>
            </a:r>
            <a:r>
              <a:rPr lang="en-US" sz="1100" dirty="0" smtClean="0"/>
              <a:t>, </a:t>
            </a:r>
            <a:r>
              <a:rPr lang="en-US" sz="1100" dirty="0" smtClean="0"/>
              <a:t>18   </a:t>
            </a:r>
            <a:r>
              <a:rPr lang="en-US" sz="1100" b="1" dirty="0" smtClean="0"/>
              <a:t>RECOMB </a:t>
            </a:r>
            <a:r>
              <a:rPr lang="en-US" sz="1100" dirty="0" smtClean="0"/>
              <a:t> </a:t>
            </a:r>
            <a:r>
              <a:rPr lang="en-US" sz="1100" dirty="0" smtClean="0"/>
              <a:t>Hong Kong / Paris                 </a:t>
            </a:r>
            <a:r>
              <a:rPr lang="en-US" sz="1100" b="1" dirty="0" smtClean="0"/>
              <a:t>talks  </a:t>
            </a:r>
            <a:endParaRPr lang="en-US" sz="1100" dirty="0" smtClean="0"/>
          </a:p>
          <a:p>
            <a:r>
              <a:rPr lang="en-US" sz="1100" dirty="0" smtClean="0"/>
              <a:t>2015, 16, 19   </a:t>
            </a:r>
            <a:r>
              <a:rPr lang="en-US" sz="1100" b="1" dirty="0" smtClean="0"/>
              <a:t>ISMB </a:t>
            </a:r>
            <a:r>
              <a:rPr lang="en-US" sz="1100" dirty="0" smtClean="0"/>
              <a:t> Dublin / Orlando / Basel            </a:t>
            </a:r>
            <a:r>
              <a:rPr lang="en-US" sz="1100" b="1" dirty="0" smtClean="0"/>
              <a:t>talks</a:t>
            </a:r>
            <a:endParaRPr lang="en-US" sz="1100" dirty="0" smtClean="0"/>
          </a:p>
          <a:p>
            <a:r>
              <a:rPr lang="en-US" sz="1100" dirty="0" smtClean="0"/>
              <a:t>2008, 12, 15   </a:t>
            </a:r>
            <a:r>
              <a:rPr lang="en-US" sz="1100" b="1" dirty="0" smtClean="0"/>
              <a:t>Pac. </a:t>
            </a:r>
            <a:r>
              <a:rPr lang="en-US" sz="1100" b="1" dirty="0" err="1" smtClean="0"/>
              <a:t>Symp</a:t>
            </a:r>
            <a:r>
              <a:rPr lang="en-US" sz="1100" b="1" dirty="0" smtClean="0"/>
              <a:t>. Biocomputing</a:t>
            </a:r>
            <a:r>
              <a:rPr lang="en-US" sz="1100" dirty="0" smtClean="0"/>
              <a:t> Hawaii  </a:t>
            </a:r>
            <a:r>
              <a:rPr lang="en-US" sz="1100" b="1" dirty="0" smtClean="0"/>
              <a:t>posters</a:t>
            </a:r>
          </a:p>
          <a:p>
            <a:r>
              <a:rPr lang="en-US" sz="1100" dirty="0" smtClean="0"/>
              <a:t>             2010   </a:t>
            </a:r>
            <a:r>
              <a:rPr lang="en-US" sz="1100" b="1" dirty="0" smtClean="0"/>
              <a:t>SFAF </a:t>
            </a:r>
            <a:r>
              <a:rPr lang="en-US" sz="1100" dirty="0" smtClean="0"/>
              <a:t> </a:t>
            </a:r>
            <a:r>
              <a:rPr lang="en-US" sz="1100" dirty="0" smtClean="0"/>
              <a:t>Santa Fe                                          </a:t>
            </a:r>
            <a:r>
              <a:rPr lang="en-US" sz="1100" b="1" dirty="0" smtClean="0"/>
              <a:t>talk</a:t>
            </a:r>
            <a:endParaRPr lang="en-US" sz="1100" dirty="0" smtClean="0"/>
          </a:p>
          <a:p>
            <a:r>
              <a:rPr lang="en-US" sz="1100" dirty="0" smtClean="0"/>
              <a:t>             2007   </a:t>
            </a:r>
            <a:r>
              <a:rPr lang="en-US" sz="1100" b="1" dirty="0" smtClean="0"/>
              <a:t>Synthetic </a:t>
            </a:r>
            <a:r>
              <a:rPr lang="en-US" sz="1100" b="1" dirty="0" smtClean="0"/>
              <a:t>Biology </a:t>
            </a:r>
            <a:r>
              <a:rPr lang="en-US" sz="1100" dirty="0" smtClean="0"/>
              <a:t> Zürich                       </a:t>
            </a:r>
            <a:r>
              <a:rPr lang="en-US" sz="1100" b="1" dirty="0" smtClean="0"/>
              <a:t>talk</a:t>
            </a:r>
            <a:endParaRPr lang="en-US" sz="1100" dirty="0" smtClean="0"/>
          </a:p>
          <a:p>
            <a:endParaRPr lang="en-US" sz="800" dirty="0" smtClean="0"/>
          </a:p>
          <a:p>
            <a:pPr algn="r"/>
            <a:r>
              <a:rPr lang="en-US" b="1" dirty="0" smtClean="0"/>
              <a:t> </a:t>
            </a:r>
            <a:endParaRPr lang="en-US" dirty="0" smtClean="0"/>
          </a:p>
        </p:txBody>
      </p:sp>
      <p:sp>
        <p:nvSpPr>
          <p:cNvPr id="39" name="Rectangle 38"/>
          <p:cNvSpPr/>
          <p:nvPr/>
        </p:nvSpPr>
        <p:spPr>
          <a:xfrm>
            <a:off x="3454530" y="4555148"/>
            <a:ext cx="3336796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</a:t>
            </a:r>
            <a:r>
              <a:rPr lang="en-US" sz="1700" dirty="0" smtClean="0">
                <a:solidFill>
                  <a:srgbClr val="FFFFFF"/>
                </a:solidFill>
              </a:rPr>
              <a:t>RESENTATIONS</a:t>
            </a:r>
            <a:endParaRPr lang="en-US" sz="1700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900" y="98291"/>
            <a:ext cx="6699250" cy="8064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7099" y="-75942"/>
            <a:ext cx="18054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FFFFFF"/>
                </a:solidFill>
              </a:rPr>
              <a:t>René</a:t>
            </a:r>
            <a:endParaRPr lang="en-US" sz="6000" b="1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40409" y="-75942"/>
            <a:ext cx="26090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Warren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364017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 </a:t>
            </a:r>
          </a:p>
          <a:p>
            <a:r>
              <a:rPr lang="en-US" sz="1350" b="1" dirty="0" smtClean="0"/>
              <a:t> </a:t>
            </a:r>
            <a:r>
              <a:rPr lang="en-US" sz="1350" b="1" smtClean="0"/>
              <a:t>    </a:t>
            </a:r>
            <a:r>
              <a:rPr lang="en-US" sz="1350" b="1" dirty="0" smtClean="0"/>
              <a:t>Developed</a:t>
            </a:r>
            <a:r>
              <a:rPr lang="en-US" sz="1350" dirty="0" smtClean="0"/>
              <a:t> first </a:t>
            </a:r>
            <a:r>
              <a:rPr lang="en-US" sz="1350" i="1" dirty="0"/>
              <a:t>de novo </a:t>
            </a:r>
            <a:r>
              <a:rPr lang="en-US" sz="1350" dirty="0"/>
              <a:t>genome assembly software (SSAKE) with short DNA </a:t>
            </a:r>
            <a:r>
              <a:rPr lang="en-US" sz="1350" dirty="0" smtClean="0"/>
              <a:t>sequences</a:t>
            </a:r>
            <a:endParaRPr lang="en-US" sz="1350" dirty="0"/>
          </a:p>
          <a:p>
            <a:r>
              <a:rPr lang="en-US" sz="1350" b="1" dirty="0" smtClean="0"/>
              <a:t> </a:t>
            </a:r>
            <a:r>
              <a:rPr lang="en-US" sz="1350" b="1" dirty="0" smtClean="0"/>
              <a:t>   Discovered</a:t>
            </a:r>
            <a:r>
              <a:rPr lang="en-US" sz="1350" dirty="0" smtClean="0"/>
              <a:t> </a:t>
            </a:r>
            <a:r>
              <a:rPr lang="en-US" sz="1350" i="1" dirty="0" err="1" smtClean="0"/>
              <a:t>Fusobacterium</a:t>
            </a:r>
            <a:r>
              <a:rPr lang="en-US" sz="1350" dirty="0" smtClean="0"/>
              <a:t> </a:t>
            </a:r>
            <a:r>
              <a:rPr lang="en-US" sz="1350" dirty="0"/>
              <a:t>in colon cancer, </a:t>
            </a:r>
            <a:r>
              <a:rPr lang="en-US" sz="1350" dirty="0" smtClean="0"/>
              <a:t>Time </a:t>
            </a:r>
            <a:r>
              <a:rPr lang="en-US" sz="1350" dirty="0"/>
              <a:t>Magazine's 2011 top </a:t>
            </a:r>
            <a:r>
              <a:rPr lang="en-US" sz="1350" dirty="0" smtClean="0"/>
              <a:t>10 </a:t>
            </a:r>
            <a:r>
              <a:rPr lang="en-US" sz="1350" dirty="0" smtClean="0"/>
              <a:t>breakthrough</a:t>
            </a:r>
            <a:endParaRPr lang="en-US" sz="1350" dirty="0"/>
          </a:p>
          <a:p>
            <a:r>
              <a:rPr lang="en-US" sz="1350" b="1" dirty="0" smtClean="0"/>
              <a:t> </a:t>
            </a:r>
            <a:r>
              <a:rPr lang="en-US" sz="1350" b="1" dirty="0" smtClean="0"/>
              <a:t> Coordinated</a:t>
            </a:r>
            <a:r>
              <a:rPr lang="en-US" sz="1350" dirty="0" smtClean="0"/>
              <a:t> </a:t>
            </a:r>
            <a:r>
              <a:rPr lang="en-US" sz="1350" dirty="0"/>
              <a:t>bioinformatics analyses of </a:t>
            </a:r>
            <a:r>
              <a:rPr lang="en-US" sz="1350" i="1" dirty="0" err="1"/>
              <a:t>Rhodococus</a:t>
            </a:r>
            <a:r>
              <a:rPr lang="en-US" sz="1350" i="1" dirty="0"/>
              <a:t>, Cryptococcus</a:t>
            </a:r>
            <a:r>
              <a:rPr lang="en-US" sz="1350" dirty="0"/>
              <a:t>, </a:t>
            </a:r>
            <a:r>
              <a:rPr lang="en-US" sz="1350" dirty="0" smtClean="0"/>
              <a:t>bullfrog &amp; spruce genomes</a:t>
            </a:r>
            <a:endParaRPr lang="en-US" sz="135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44316"/>
            <a:ext cx="914400" cy="914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843154"/>
            <a:ext cx="73829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 </a:t>
            </a:r>
            <a:r>
              <a:rPr lang="en-US" sz="2000" dirty="0" err="1" smtClean="0"/>
              <a:t>warrenlr</a:t>
            </a:r>
            <a:r>
              <a:rPr lang="en-US" sz="2000" dirty="0" err="1"/>
              <a:t>@gmail.com</a:t>
            </a:r>
            <a:r>
              <a:rPr lang="en-US" sz="2000" dirty="0"/>
              <a:t>     </a:t>
            </a:r>
            <a:r>
              <a:rPr lang="en-US" sz="2000" dirty="0" smtClean="0"/>
              <a:t> </a:t>
            </a:r>
            <a:r>
              <a:rPr lang="en-US" sz="2000" dirty="0"/>
              <a:t>778 . 386 . 4192  </a:t>
            </a:r>
            <a:r>
              <a:rPr lang="en-US" sz="2000" dirty="0" smtClean="0"/>
              <a:t>  </a:t>
            </a:r>
            <a:r>
              <a:rPr lang="en-US" sz="2000" dirty="0"/>
              <a:t>http://</a:t>
            </a:r>
            <a:r>
              <a:rPr lang="en-US" sz="2000" dirty="0" err="1"/>
              <a:t>renewarren.ca</a:t>
            </a:r>
            <a:r>
              <a:rPr lang="en-US" sz="2000" dirty="0"/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900" y="1210631"/>
            <a:ext cx="670242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20+ years experience in biotechnology, </a:t>
            </a:r>
            <a:r>
              <a:rPr lang="en-US" dirty="0" smtClean="0">
                <a:solidFill>
                  <a:srgbClr val="FFFFFF"/>
                </a:solidFill>
              </a:rPr>
              <a:t>genomics &amp; </a:t>
            </a:r>
            <a:r>
              <a:rPr lang="en-US" dirty="0">
                <a:solidFill>
                  <a:srgbClr val="FFFFFF"/>
                </a:solidFill>
              </a:rPr>
              <a:t>informatics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8900" y="2288198"/>
            <a:ext cx="6702552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                    Seeking </a:t>
            </a:r>
            <a:r>
              <a:rPr lang="en-US" dirty="0">
                <a:solidFill>
                  <a:srgbClr val="FFFFFF"/>
                </a:solidFill>
              </a:rPr>
              <a:t>new </a:t>
            </a:r>
            <a:r>
              <a:rPr lang="en-US" dirty="0" smtClean="0">
                <a:solidFill>
                  <a:srgbClr val="FFFFFF"/>
                </a:solidFill>
              </a:rPr>
              <a:t>challenges</a:t>
            </a:r>
            <a:r>
              <a:rPr lang="en-US" dirty="0" smtClean="0">
                <a:solidFill>
                  <a:srgbClr val="FFFFFF"/>
                </a:solidFill>
              </a:rPr>
              <a:t>| Additional </a:t>
            </a:r>
            <a:r>
              <a:rPr lang="en-US" dirty="0" smtClean="0">
                <a:solidFill>
                  <a:srgbClr val="FFFFFF"/>
                </a:solidFill>
              </a:rPr>
              <a:t>leadership       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268100" y="3963023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6200000">
            <a:off x="2851972" y="3346669"/>
            <a:ext cx="1013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2017-current</a:t>
            </a:r>
            <a:endParaRPr lang="en-US" sz="1200" b="1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3268101" y="4915507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6200000">
            <a:off x="3008865" y="4464086"/>
            <a:ext cx="699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2002-17</a:t>
            </a:r>
            <a:endParaRPr lang="en-US" sz="1200" b="1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3264925" y="7016472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6200000">
            <a:off x="3110417" y="6651188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2000</a:t>
            </a:r>
            <a:endParaRPr lang="en-US" sz="1200" b="1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3264925" y="7693792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6200000">
            <a:off x="3110417" y="7328507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1997</a:t>
            </a:r>
            <a:endParaRPr lang="en-US" sz="1200" b="1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3261750" y="8358415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6200000">
            <a:off x="3110417" y="7998574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1994</a:t>
            </a:r>
            <a:endParaRPr lang="en-US" sz="1200" b="1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3268100" y="5971503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6200000">
            <a:off x="3008864" y="5520615"/>
            <a:ext cx="699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2000-01</a:t>
            </a:r>
            <a:endParaRPr lang="en-US" sz="1200" b="1" dirty="0"/>
          </a:p>
        </p:txBody>
      </p:sp>
      <p:sp>
        <p:nvSpPr>
          <p:cNvPr id="37" name="Rectangle 36"/>
          <p:cNvSpPr/>
          <p:nvPr/>
        </p:nvSpPr>
        <p:spPr>
          <a:xfrm>
            <a:off x="89796" y="8790027"/>
            <a:ext cx="6702552" cy="276999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i="1" dirty="0" smtClean="0">
                <a:solidFill>
                  <a:srgbClr val="FFFFFF"/>
                </a:solidFill>
              </a:rPr>
              <a:t>References available </a:t>
            </a:r>
            <a:r>
              <a:rPr lang="en-US" sz="1200" i="1" dirty="0">
                <a:solidFill>
                  <a:srgbClr val="FFFFFF"/>
                </a:solidFill>
              </a:rPr>
              <a:t>upon request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7591" y="8591678"/>
            <a:ext cx="6705487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900" b="1" dirty="0" smtClean="0"/>
              <a:t>IT Skills  </a:t>
            </a:r>
            <a:r>
              <a:rPr lang="de-DE" sz="900" dirty="0" smtClean="0"/>
              <a:t>Python  PERL  R  MySQL  </a:t>
            </a:r>
            <a:r>
              <a:rPr lang="de-DE" sz="900" dirty="0"/>
              <a:t>HTML/</a:t>
            </a:r>
            <a:r>
              <a:rPr lang="de-DE" sz="900" dirty="0" err="1" smtClean="0"/>
              <a:t>js</a:t>
            </a:r>
            <a:r>
              <a:rPr lang="de-DE" sz="900" dirty="0" smtClean="0"/>
              <a:t>  </a:t>
            </a:r>
            <a:r>
              <a:rPr lang="de-DE" sz="900" dirty="0" err="1" smtClean="0"/>
              <a:t>Git</a:t>
            </a:r>
            <a:r>
              <a:rPr lang="de-DE" sz="900" dirty="0" smtClean="0"/>
              <a:t>  </a:t>
            </a:r>
            <a:r>
              <a:rPr lang="de-DE" sz="900" dirty="0" err="1" smtClean="0"/>
              <a:t>unix</a:t>
            </a:r>
            <a:r>
              <a:rPr lang="de-DE" sz="900" dirty="0"/>
              <a:t>/</a:t>
            </a:r>
            <a:r>
              <a:rPr lang="de-DE" sz="900" dirty="0" err="1"/>
              <a:t>mac</a:t>
            </a:r>
            <a:r>
              <a:rPr lang="de-DE" sz="900" dirty="0"/>
              <a:t>/</a:t>
            </a:r>
            <a:r>
              <a:rPr lang="de-DE" sz="900" dirty="0" err="1" smtClean="0"/>
              <a:t>win</a:t>
            </a:r>
            <a:r>
              <a:rPr lang="de-DE" sz="900" dirty="0" smtClean="0"/>
              <a:t>  Office        </a:t>
            </a:r>
            <a:r>
              <a:rPr lang="de-DE" sz="900" b="1" dirty="0" smtClean="0"/>
              <a:t>Projects </a:t>
            </a:r>
            <a:r>
              <a:rPr lang="de-DE" sz="900" dirty="0" smtClean="0"/>
              <a:t>  SAM SSAKE TASR </a:t>
            </a:r>
            <a:r>
              <a:rPr lang="de-DE" sz="900" dirty="0" err="1" smtClean="0"/>
              <a:t>HLAminer</a:t>
            </a:r>
            <a:r>
              <a:rPr lang="de-DE" sz="900" dirty="0" smtClean="0"/>
              <a:t> LINKS XMV RAILS ARCS </a:t>
            </a:r>
            <a:r>
              <a:rPr lang="de-DE" sz="900" dirty="0" err="1" smtClean="0"/>
              <a:t>ntEdit</a:t>
            </a:r>
            <a:endParaRPr lang="en-US" sz="900" dirty="0"/>
          </a:p>
        </p:txBody>
      </p:sp>
      <p:sp>
        <p:nvSpPr>
          <p:cNvPr id="31" name="Rectangle 30"/>
          <p:cNvSpPr/>
          <p:nvPr/>
        </p:nvSpPr>
        <p:spPr>
          <a:xfrm>
            <a:off x="88901" y="2669198"/>
            <a:ext cx="3362453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E</a:t>
            </a:r>
            <a:r>
              <a:rPr lang="en-US" sz="1700" dirty="0" smtClean="0">
                <a:solidFill>
                  <a:srgbClr val="FFFFFF"/>
                </a:solidFill>
              </a:rPr>
              <a:t>XPERIENCE</a:t>
            </a:r>
            <a:endParaRPr lang="en-US" sz="1700" dirty="0">
              <a:solidFill>
                <a:srgbClr val="FFFFFF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473578" y="2669198"/>
            <a:ext cx="3317747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A</a:t>
            </a:r>
            <a:r>
              <a:rPr lang="en-US" sz="1700" dirty="0" smtClean="0">
                <a:solidFill>
                  <a:srgbClr val="FFFFFF"/>
                </a:solidFill>
              </a:rPr>
              <a:t>CCOLADES</a:t>
            </a:r>
            <a:endParaRPr lang="en-US" sz="1700" dirty="0">
              <a:solidFill>
                <a:srgbClr val="FFFFFF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454788" y="6639813"/>
            <a:ext cx="3504812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b="1" dirty="0" smtClean="0"/>
              <a:t> </a:t>
            </a:r>
            <a:r>
              <a:rPr lang="en-US" sz="1000" dirty="0" smtClean="0"/>
              <a:t>2019. </a:t>
            </a:r>
            <a:r>
              <a:rPr lang="en-US" sz="1000" dirty="0" err="1" smtClean="0"/>
              <a:t>ntEdit</a:t>
            </a:r>
            <a:r>
              <a:rPr lang="en-US" sz="1000" dirty="0" smtClean="0"/>
              <a:t>: scalable genome sequence    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polishing. </a:t>
            </a:r>
            <a:r>
              <a:rPr lang="en-US" sz="1000" i="1" dirty="0"/>
              <a:t>Bioinformatics. </a:t>
            </a:r>
            <a:r>
              <a:rPr lang="en-US" sz="1000" i="1" dirty="0" err="1"/>
              <a:t>doi</a:t>
            </a:r>
            <a:r>
              <a:rPr lang="en-US" sz="1000" i="1" dirty="0"/>
              <a:t>: 10.1093/bioinformatics/btz400</a:t>
            </a:r>
            <a:endParaRPr lang="en-US" sz="1000" dirty="0"/>
          </a:p>
          <a:p>
            <a:r>
              <a:rPr lang="en-US" sz="600" b="1" dirty="0" smtClean="0"/>
              <a:t> </a:t>
            </a:r>
            <a:endParaRPr lang="en-US" sz="600" dirty="0" smtClean="0"/>
          </a:p>
          <a:p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2015</a:t>
            </a:r>
            <a:r>
              <a:rPr lang="en-US" sz="1000" dirty="0"/>
              <a:t>. LINKS: Scalable, alignment-free </a:t>
            </a:r>
            <a:r>
              <a:rPr lang="en-US" sz="1000" dirty="0" smtClean="0"/>
              <a:t> 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scaffolding [</a:t>
            </a:r>
            <a:r>
              <a:rPr lang="is-IS" sz="1000" dirty="0" smtClean="0"/>
              <a:t>…]</a:t>
            </a:r>
            <a:r>
              <a:rPr lang="en-US" sz="1000" dirty="0" smtClean="0"/>
              <a:t> </a:t>
            </a:r>
            <a:r>
              <a:rPr lang="en-US" sz="1000" dirty="0"/>
              <a:t>genomes with long reads</a:t>
            </a:r>
            <a:r>
              <a:rPr lang="en-US" sz="1000" dirty="0" smtClean="0"/>
              <a:t>.</a:t>
            </a:r>
            <a:r>
              <a:rPr lang="en-US" sz="1000" b="1" dirty="0" smtClean="0"/>
              <a:t> </a:t>
            </a:r>
            <a:r>
              <a:rPr lang="en-US" sz="1000" i="1" dirty="0" err="1" smtClean="0"/>
              <a:t>GigaScience</a:t>
            </a:r>
            <a:r>
              <a:rPr lang="en-US" sz="1000" i="1" dirty="0" smtClean="0"/>
              <a:t>. </a:t>
            </a:r>
            <a:r>
              <a:rPr lang="en-US" sz="1000" dirty="0" smtClean="0"/>
              <a:t>4:35 </a:t>
            </a:r>
          </a:p>
          <a:p>
            <a:r>
              <a:rPr lang="en-US" sz="600" b="1" dirty="0" smtClean="0"/>
              <a:t> </a:t>
            </a:r>
            <a:endParaRPr lang="en-US" sz="600" dirty="0" smtClean="0"/>
          </a:p>
          <a:p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b="1" dirty="0" smtClean="0"/>
              <a:t> </a:t>
            </a:r>
            <a:r>
              <a:rPr lang="en-US" sz="1000" dirty="0" smtClean="0"/>
              <a:t>2012. Derivation of HLA types from shotgun 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sequence datasets. </a:t>
            </a:r>
            <a:r>
              <a:rPr lang="en-US" sz="1000" i="1" dirty="0" smtClean="0"/>
              <a:t>Genome Med.</a:t>
            </a:r>
            <a:r>
              <a:rPr lang="en-US" sz="1000" dirty="0" smtClean="0"/>
              <a:t> 4:95</a:t>
            </a:r>
          </a:p>
          <a:p>
            <a:r>
              <a:rPr lang="en-US" sz="600" dirty="0" smtClean="0"/>
              <a:t> </a:t>
            </a:r>
          </a:p>
          <a:p>
            <a:r>
              <a:rPr lang="en-US" sz="1000" dirty="0" err="1" smtClean="0"/>
              <a:t>Castellarin</a:t>
            </a:r>
            <a:r>
              <a:rPr lang="en-US" sz="1000" dirty="0" smtClean="0"/>
              <a:t> M*,</a:t>
            </a:r>
            <a:r>
              <a:rPr lang="en-US" sz="1000" b="1" dirty="0" smtClean="0"/>
              <a:t> Warren RL*</a:t>
            </a:r>
            <a:r>
              <a:rPr lang="en-US" sz="1000" dirty="0" smtClean="0"/>
              <a:t>,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2012. </a:t>
            </a:r>
            <a:r>
              <a:rPr lang="en-US" sz="1000" i="1" dirty="0" err="1" smtClean="0"/>
              <a:t>Fusobacterium</a:t>
            </a:r>
            <a:r>
              <a:rPr lang="en-US" sz="1000" i="1" dirty="0" smtClean="0"/>
              <a:t> </a:t>
            </a:r>
          </a:p>
          <a:p>
            <a:r>
              <a:rPr lang="en-US" sz="1000" i="1" dirty="0"/>
              <a:t> </a:t>
            </a:r>
            <a:r>
              <a:rPr lang="en-US" sz="1000" dirty="0" smtClean="0"/>
              <a:t>infection [</a:t>
            </a:r>
            <a:r>
              <a:rPr lang="is-IS" sz="1000" dirty="0" smtClean="0"/>
              <a:t>…]</a:t>
            </a:r>
            <a:r>
              <a:rPr lang="en-US" sz="1000" dirty="0" smtClean="0"/>
              <a:t> in colorectal carcinoma. </a:t>
            </a:r>
            <a:r>
              <a:rPr lang="en-US" sz="1000" i="1" dirty="0" smtClean="0"/>
              <a:t>Genome Res</a:t>
            </a:r>
            <a:r>
              <a:rPr lang="en-US" sz="1000" dirty="0" smtClean="0"/>
              <a:t>. 22:299 </a:t>
            </a:r>
          </a:p>
          <a:p>
            <a:r>
              <a:rPr lang="en-US" sz="600" b="1" dirty="0" smtClean="0"/>
              <a:t> </a:t>
            </a:r>
            <a:endParaRPr lang="en-US" sz="600" dirty="0" smtClean="0"/>
          </a:p>
          <a:p>
            <a:r>
              <a:rPr lang="en-US" sz="1000" b="1" dirty="0" smtClean="0"/>
              <a:t>Warren RL</a:t>
            </a:r>
            <a:r>
              <a:rPr lang="en-US" sz="1000" dirty="0" smtClean="0"/>
              <a:t>,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2007. Assembling millions of short DNA 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sequences using SSAKE. </a:t>
            </a:r>
            <a:r>
              <a:rPr lang="en-US" sz="1000" i="1" dirty="0" smtClean="0"/>
              <a:t>Bioinformatics.</a:t>
            </a:r>
            <a:r>
              <a:rPr lang="en-US" sz="1000" dirty="0" smtClean="0"/>
              <a:t> 23:500</a:t>
            </a:r>
            <a:r>
              <a:rPr lang="fr-FR" sz="1000" dirty="0" smtClean="0"/>
              <a:t> 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3826934" y="4864103"/>
            <a:ext cx="2578100" cy="24976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dirty="0">
                <a:solidFill>
                  <a:schemeClr val="tx1"/>
                </a:solidFill>
              </a:rPr>
              <a:t>Selected from 17 lead author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40666" y="6465451"/>
            <a:ext cx="3039533" cy="24976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dirty="0">
                <a:solidFill>
                  <a:schemeClr val="tx1"/>
                </a:solidFill>
              </a:rPr>
              <a:t>Selected from 63 peer-</a:t>
            </a:r>
            <a:r>
              <a:rPr lang="en-US" sz="1000" b="1" i="1" dirty="0" smtClean="0">
                <a:solidFill>
                  <a:schemeClr val="tx1"/>
                </a:solidFill>
              </a:rPr>
              <a:t>reviewed | 23 lead author</a:t>
            </a:r>
            <a:r>
              <a:rPr lang="en-US" sz="1000" b="1" i="1" dirty="0">
                <a:solidFill>
                  <a:schemeClr val="tx1"/>
                </a:solidFill>
              </a:rPr>
              <a:t> 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453317" y="3038476"/>
            <a:ext cx="8622" cy="313639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439554" y="6541560"/>
            <a:ext cx="16035" cy="233172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2551" y="6173340"/>
            <a:ext cx="3362453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E</a:t>
            </a:r>
            <a:r>
              <a:rPr lang="en-US" sz="1700" dirty="0" smtClean="0">
                <a:solidFill>
                  <a:srgbClr val="FFFFFF"/>
                </a:solidFill>
              </a:rPr>
              <a:t>DUCATION</a:t>
            </a:r>
            <a:endParaRPr lang="en-US" sz="1700" dirty="0">
              <a:solidFill>
                <a:srgbClr val="FFFFFF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465112" y="6173340"/>
            <a:ext cx="3317747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</a:t>
            </a:r>
            <a:r>
              <a:rPr lang="en-US" sz="1700" dirty="0" smtClean="0">
                <a:solidFill>
                  <a:srgbClr val="FFFFFF"/>
                </a:solidFill>
              </a:rPr>
              <a:t>UBLICATIONS</a:t>
            </a:r>
            <a:endParaRPr lang="en-US" sz="1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854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303</Words>
  <Application>Microsoft Macintosh PowerPoint</Application>
  <PresentationFormat>On-screen Show (4:3)</PresentationFormat>
  <Paragraphs>94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Rene Warren</dc:creator>
  <cp:lastModifiedBy>Rene Warren</cp:lastModifiedBy>
  <cp:revision>61</cp:revision>
  <dcterms:created xsi:type="dcterms:W3CDTF">2019-05-25T21:51:31Z</dcterms:created>
  <dcterms:modified xsi:type="dcterms:W3CDTF">2019-10-21T00:03:07Z</dcterms:modified>
</cp:coreProperties>
</file>