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8505" autoAdjust="0"/>
  </p:normalViewPr>
  <p:slideViewPr>
    <p:cSldViewPr snapToGrid="0">
      <p:cViewPr>
        <p:scale>
          <a:sx n="184" d="100"/>
          <a:sy n="184" d="100"/>
        </p:scale>
        <p:origin x="1480" y="3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2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3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6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4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5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5/15/20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1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5/15/20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4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5/15/20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6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5/15/20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8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5/15/20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2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5/15/20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3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DA68D-1A1F-6346-A281-652CBF222AD7}" type="datetimeFigureOut">
              <a:rPr lang="en-US" smtClean="0"/>
              <a:t>5/15/20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0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5528" y="2563285"/>
            <a:ext cx="3471333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 </a:t>
            </a:r>
          </a:p>
          <a:p>
            <a:endParaRPr lang="en-US" sz="1000" b="1" i="1" dirty="0"/>
          </a:p>
          <a:p>
            <a:endParaRPr lang="en-US" sz="400" b="1" i="1" dirty="0"/>
          </a:p>
          <a:p>
            <a:endParaRPr lang="en-US" sz="400" b="1" i="1" dirty="0"/>
          </a:p>
          <a:p>
            <a:endParaRPr lang="en-US" sz="400" b="1" i="1" dirty="0"/>
          </a:p>
          <a:p>
            <a:r>
              <a:rPr lang="en-US" sz="1600" b="1" i="1" dirty="0"/>
              <a:t>Group Leader</a:t>
            </a:r>
            <a:endParaRPr lang="en-US" sz="1600" dirty="0"/>
          </a:p>
          <a:p>
            <a:r>
              <a:rPr lang="en-US" sz="1200" b="1" i="1" dirty="0"/>
              <a:t> BC Cancer </a:t>
            </a:r>
            <a:r>
              <a:rPr lang="en-US" sz="1200" b="1" dirty="0"/>
              <a:t>– </a:t>
            </a:r>
            <a:r>
              <a:rPr lang="en-US" sz="1200" b="1" i="1" dirty="0"/>
              <a:t>Genome Sciences Centre</a:t>
            </a:r>
            <a:r>
              <a:rPr lang="en-US" sz="1200" dirty="0"/>
              <a:t>  Vancouver </a:t>
            </a:r>
          </a:p>
          <a:p>
            <a:pPr lvl="0" fontAlgn="base"/>
            <a:r>
              <a:rPr lang="en-US" sz="1200" dirty="0"/>
              <a:t> Research project concept, management, guidance</a:t>
            </a:r>
          </a:p>
          <a:p>
            <a:pPr lvl="0" fontAlgn="base"/>
            <a:r>
              <a:rPr lang="en-US" sz="1200" dirty="0"/>
              <a:t> Interview, supervise, mentor staff / students</a:t>
            </a:r>
          </a:p>
          <a:p>
            <a:pPr lvl="0" fontAlgn="base"/>
            <a:endParaRPr lang="en-US" sz="600" dirty="0"/>
          </a:p>
          <a:p>
            <a:pPr lvl="0" fontAlgn="base"/>
            <a:endParaRPr lang="en-US" sz="600" dirty="0"/>
          </a:p>
          <a:p>
            <a:pPr lvl="0" fontAlgn="base"/>
            <a:r>
              <a:rPr lang="en-US" sz="1600" b="1" i="1" dirty="0"/>
              <a:t>Bioinformatics Coordinator </a:t>
            </a:r>
            <a:endParaRPr lang="en-US" sz="1600" dirty="0"/>
          </a:p>
          <a:p>
            <a:r>
              <a:rPr lang="en-US" sz="1200" b="1" i="1" dirty="0"/>
              <a:t> BC Cancer </a:t>
            </a:r>
            <a:r>
              <a:rPr lang="en-US" sz="1200" b="1" dirty="0"/>
              <a:t>– </a:t>
            </a:r>
            <a:r>
              <a:rPr lang="en-US" sz="1200" b="1" i="1" dirty="0"/>
              <a:t>Genome Sciences Centre</a:t>
            </a:r>
            <a:r>
              <a:rPr lang="en-US" sz="1200" dirty="0"/>
              <a:t>  Vancouver </a:t>
            </a:r>
          </a:p>
          <a:p>
            <a:r>
              <a:rPr lang="en-US" sz="1200" dirty="0"/>
              <a:t> Lead bioinformatics R&amp;D</a:t>
            </a:r>
          </a:p>
          <a:p>
            <a:pPr lvl="0" fontAlgn="base"/>
            <a:r>
              <a:rPr lang="en-US" sz="1200" dirty="0"/>
              <a:t> Interviewed, taught, trained, supervised staff</a:t>
            </a:r>
          </a:p>
          <a:p>
            <a:pPr lvl="0" fontAlgn="base"/>
            <a:endParaRPr lang="en-US" sz="600" dirty="0"/>
          </a:p>
          <a:p>
            <a:pPr lvl="0" fontAlgn="base"/>
            <a:endParaRPr lang="en-US" sz="600" dirty="0"/>
          </a:p>
          <a:p>
            <a:r>
              <a:rPr lang="en-US" sz="1600" b="1" i="1" dirty="0"/>
              <a:t>Technical Officer</a:t>
            </a:r>
            <a:endParaRPr lang="en-US" sz="1600" dirty="0"/>
          </a:p>
          <a:p>
            <a:r>
              <a:rPr lang="en-US" sz="1200" b="1" i="1" dirty="0"/>
              <a:t> NRC </a:t>
            </a:r>
            <a:r>
              <a:rPr lang="en-US" sz="1200" b="1" dirty="0"/>
              <a:t>– </a:t>
            </a:r>
            <a:r>
              <a:rPr lang="en-US" sz="1200" b="1" i="1" dirty="0"/>
              <a:t>Biotechnology Research Institute</a:t>
            </a:r>
            <a:r>
              <a:rPr lang="en-US" sz="1200" dirty="0"/>
              <a:t>  Montréal</a:t>
            </a:r>
          </a:p>
          <a:p>
            <a:r>
              <a:rPr lang="en-US" sz="1200" dirty="0"/>
              <a:t> Engineered gene expression regulation technology           </a:t>
            </a:r>
          </a:p>
          <a:p>
            <a:r>
              <a:rPr lang="en-US" sz="1200" dirty="0"/>
              <a:t> </a:t>
            </a:r>
            <a:r>
              <a:rPr lang="en-CA" sz="1200" dirty="0"/>
              <a:t>Collaborated with stakeholders / scientists</a:t>
            </a:r>
          </a:p>
          <a:p>
            <a:pPr lvl="0" fontAlgn="base"/>
            <a:endParaRPr lang="en-CA" sz="1200" dirty="0"/>
          </a:p>
          <a:p>
            <a:pPr lvl="0" fontAlgn="base"/>
            <a:endParaRPr lang="en-CA" sz="1200" dirty="0"/>
          </a:p>
          <a:p>
            <a:r>
              <a:rPr lang="en-US" b="1" dirty="0"/>
              <a:t> </a:t>
            </a:r>
            <a:r>
              <a:rPr lang="en-US" sz="1100" dirty="0"/>
              <a:t> </a:t>
            </a:r>
          </a:p>
          <a:p>
            <a:r>
              <a:rPr lang="en-US" sz="1600" b="1" dirty="0"/>
              <a:t>Certificate</a:t>
            </a:r>
            <a:r>
              <a:rPr lang="en-US" sz="1200" b="1" dirty="0"/>
              <a:t>	 </a:t>
            </a:r>
            <a:r>
              <a:rPr lang="en-US" sz="1200" dirty="0"/>
              <a:t>Computer Science</a:t>
            </a:r>
          </a:p>
          <a:p>
            <a:r>
              <a:rPr lang="en-US" sz="1200" dirty="0"/>
              <a:t>		</a:t>
            </a:r>
            <a:r>
              <a:rPr lang="en-US" sz="1200" b="1" dirty="0"/>
              <a:t> Concordia University</a:t>
            </a:r>
            <a:endParaRPr lang="en-US" sz="1200" dirty="0"/>
          </a:p>
          <a:p>
            <a:r>
              <a:rPr lang="en-US" sz="1200" dirty="0"/>
              <a:t>		</a:t>
            </a:r>
            <a:endParaRPr lang="en-US" sz="1000" b="1" dirty="0"/>
          </a:p>
          <a:p>
            <a:endParaRPr lang="en-US" sz="400" b="1" dirty="0"/>
          </a:p>
          <a:p>
            <a:r>
              <a:rPr lang="en-US" sz="1600" b="1" dirty="0"/>
              <a:t>	 MSc	 </a:t>
            </a:r>
            <a:r>
              <a:rPr lang="en-US" sz="1200"/>
              <a:t>Biochemistry / </a:t>
            </a:r>
            <a:r>
              <a:rPr lang="en-US" sz="1200" dirty="0"/>
              <a:t>Molecular Biology </a:t>
            </a:r>
            <a:r>
              <a:rPr lang="en-US" sz="1200" b="1" dirty="0"/>
              <a:t>			  University of British Columbia</a:t>
            </a:r>
          </a:p>
          <a:p>
            <a:r>
              <a:rPr lang="en-US" sz="1000" dirty="0"/>
              <a:t>     </a:t>
            </a:r>
          </a:p>
          <a:p>
            <a:endParaRPr lang="en-US" sz="400" dirty="0"/>
          </a:p>
          <a:p>
            <a:endParaRPr lang="en-US" sz="400" dirty="0"/>
          </a:p>
          <a:p>
            <a:r>
              <a:rPr lang="en-US" sz="1600" b="1" dirty="0"/>
              <a:t>	  BSc	 </a:t>
            </a:r>
            <a:r>
              <a:rPr lang="en-US" sz="1200" dirty="0"/>
              <a:t>Biochemistry</a:t>
            </a:r>
            <a:r>
              <a:rPr lang="en-US" sz="1200" b="1" dirty="0"/>
              <a:t> </a:t>
            </a:r>
            <a:r>
              <a:rPr lang="en-US" sz="1200" i="1" dirty="0"/>
              <a:t>(</a:t>
            </a:r>
            <a:r>
              <a:rPr lang="en-US" sz="1200" i="1" dirty="0" err="1"/>
              <a:t>Honours</a:t>
            </a:r>
            <a:r>
              <a:rPr lang="en-US" sz="1200" i="1" dirty="0"/>
              <a:t>)</a:t>
            </a:r>
          </a:p>
          <a:p>
            <a:r>
              <a:rPr lang="en-US" sz="1200" b="1" dirty="0"/>
              <a:t>		  </a:t>
            </a:r>
            <a:r>
              <a:rPr lang="en-US" sz="1200" b="1" dirty="0" err="1"/>
              <a:t>Université</a:t>
            </a:r>
            <a:r>
              <a:rPr lang="en-US" sz="1200" b="1" dirty="0"/>
              <a:t> de Montréal</a:t>
            </a:r>
          </a:p>
          <a:p>
            <a:r>
              <a:rPr lang="en-US" sz="1200" b="1" dirty="0"/>
              <a:t>		 		</a:t>
            </a:r>
            <a:endParaRPr lang="en-US" sz="1200" dirty="0"/>
          </a:p>
          <a:p>
            <a:pPr lvl="0" fontAlgn="base"/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3467100" y="2748635"/>
            <a:ext cx="3367442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/>
              <a:t> </a:t>
            </a:r>
            <a:endParaRPr lang="en-US" dirty="0"/>
          </a:p>
          <a:p>
            <a:endParaRPr lang="en-US" sz="400" dirty="0"/>
          </a:p>
          <a:p>
            <a:r>
              <a:rPr lang="en-US" sz="1100" dirty="0"/>
              <a:t>2015, 16  </a:t>
            </a:r>
            <a:r>
              <a:rPr lang="en-US" sz="1100" b="1" dirty="0"/>
              <a:t>Awarded</a:t>
            </a:r>
            <a:r>
              <a:rPr lang="en-US" sz="1100" dirty="0"/>
              <a:t> </a:t>
            </a:r>
            <a:r>
              <a:rPr lang="en-US" sz="1100" i="1" dirty="0"/>
              <a:t>John </a:t>
            </a:r>
            <a:r>
              <a:rPr lang="en-US" sz="1100" i="1" dirty="0" err="1"/>
              <a:t>Jambor</a:t>
            </a:r>
            <a:r>
              <a:rPr lang="en-US" sz="1100" i="1" dirty="0"/>
              <a:t> Knowledge Fund</a:t>
            </a:r>
            <a:endParaRPr lang="en-US" sz="1100" dirty="0"/>
          </a:p>
          <a:p>
            <a:r>
              <a:rPr lang="en-US" sz="1100" dirty="0"/>
              <a:t>       2011  </a:t>
            </a:r>
            <a:r>
              <a:rPr lang="en-US" sz="1100" b="1" dirty="0"/>
              <a:t>Interview</a:t>
            </a:r>
            <a:r>
              <a:rPr lang="en-US" sz="1100" dirty="0"/>
              <a:t> </a:t>
            </a:r>
            <a:r>
              <a:rPr lang="en-US" sz="1100" i="1" dirty="0" err="1"/>
              <a:t>Fusobacterium</a:t>
            </a:r>
            <a:r>
              <a:rPr lang="en-US" sz="1100" dirty="0"/>
              <a:t> cancer discovery</a:t>
            </a:r>
          </a:p>
          <a:p>
            <a:r>
              <a:rPr lang="en-US" sz="1100" dirty="0"/>
              <a:t>       2009  </a:t>
            </a:r>
            <a:r>
              <a:rPr lang="en-US" sz="1100" i="1" dirty="0"/>
              <a:t>Genome Technology</a:t>
            </a:r>
            <a:r>
              <a:rPr lang="en-US" sz="1100" dirty="0"/>
              <a:t> </a:t>
            </a:r>
            <a:r>
              <a:rPr lang="en-US" sz="1100" b="1" dirty="0"/>
              <a:t>interview</a:t>
            </a:r>
            <a:r>
              <a:rPr lang="en-US" sz="1100" i="1" dirty="0"/>
              <a:t>,</a:t>
            </a:r>
            <a:r>
              <a:rPr lang="en-US" sz="1100" dirty="0"/>
              <a:t> next-gen. seq.</a:t>
            </a:r>
          </a:p>
          <a:p>
            <a:r>
              <a:rPr lang="en-US" sz="1100" dirty="0"/>
              <a:t>       2007  </a:t>
            </a:r>
            <a:r>
              <a:rPr lang="en-US" sz="1100" i="1" dirty="0" err="1"/>
              <a:t>GenomeWeb</a:t>
            </a:r>
            <a:r>
              <a:rPr lang="en-US" sz="1100" dirty="0"/>
              <a:t> </a:t>
            </a:r>
            <a:r>
              <a:rPr lang="en-US" sz="1100" b="1" dirty="0"/>
              <a:t>interview</a:t>
            </a:r>
            <a:r>
              <a:rPr lang="en-US" sz="1100" dirty="0"/>
              <a:t>, SSAKE development</a:t>
            </a:r>
          </a:p>
          <a:p>
            <a:r>
              <a:rPr lang="en-US" sz="1100" dirty="0"/>
              <a:t>       1998  </a:t>
            </a:r>
            <a:r>
              <a:rPr lang="en-US" sz="1100" b="1" dirty="0"/>
              <a:t>Awarded</a:t>
            </a:r>
            <a:r>
              <a:rPr lang="en-US" sz="1100" dirty="0"/>
              <a:t> MSc </a:t>
            </a:r>
            <a:r>
              <a:rPr lang="en-US" sz="1100" i="1" dirty="0"/>
              <a:t>UBC Graduate Fellowship</a:t>
            </a:r>
          </a:p>
          <a:p>
            <a:r>
              <a:rPr lang="en-US" sz="1100" dirty="0"/>
              <a:t>       1997  </a:t>
            </a:r>
            <a:r>
              <a:rPr lang="en-US" sz="1100" b="1" dirty="0"/>
              <a:t>Awarded</a:t>
            </a:r>
            <a:r>
              <a:rPr lang="en-US" sz="1100" dirty="0"/>
              <a:t> BSc </a:t>
            </a:r>
            <a:r>
              <a:rPr lang="en-US" sz="1100" i="1" dirty="0"/>
              <a:t>FRSQ</a:t>
            </a:r>
            <a:r>
              <a:rPr lang="en-US" sz="1100" dirty="0"/>
              <a:t> bursary</a:t>
            </a:r>
          </a:p>
          <a:p>
            <a:r>
              <a:rPr lang="en-US" sz="1100" dirty="0"/>
              <a:t>       1996  </a:t>
            </a:r>
            <a:r>
              <a:rPr lang="en-US" sz="1100" b="1" dirty="0"/>
              <a:t>Awarded</a:t>
            </a:r>
            <a:r>
              <a:rPr lang="en-US" sz="1100" dirty="0"/>
              <a:t> BSc </a:t>
            </a:r>
            <a:r>
              <a:rPr lang="en-US" sz="1100" i="1" dirty="0"/>
              <a:t>FRSQ</a:t>
            </a:r>
            <a:r>
              <a:rPr lang="en-US" sz="1100" dirty="0"/>
              <a:t> </a:t>
            </a:r>
            <a:r>
              <a:rPr lang="en-US" sz="1100" dirty="0" err="1"/>
              <a:t>honour’s</a:t>
            </a:r>
            <a:r>
              <a:rPr lang="en-US" sz="1100" dirty="0"/>
              <a:t> research project </a:t>
            </a:r>
          </a:p>
          <a:p>
            <a:r>
              <a:rPr lang="en-US" sz="1100" dirty="0"/>
              <a:t>       1995  </a:t>
            </a:r>
            <a:r>
              <a:rPr lang="en-US" sz="1100" b="1" dirty="0"/>
              <a:t>Worked</a:t>
            </a:r>
            <a:r>
              <a:rPr lang="en-US" sz="1100" dirty="0"/>
              <a:t> at </a:t>
            </a:r>
            <a:r>
              <a:rPr lang="en-US" sz="1100" i="1" dirty="0"/>
              <a:t>NASA</a:t>
            </a:r>
            <a:r>
              <a:rPr lang="en-US" sz="1100" b="1" dirty="0"/>
              <a:t>,</a:t>
            </a:r>
            <a:r>
              <a:rPr lang="en-US" sz="1100" dirty="0"/>
              <a:t> CMIX-4 payload</a:t>
            </a:r>
            <a:endParaRPr lang="en-US" sz="800" dirty="0"/>
          </a:p>
          <a:p>
            <a:pPr algn="r"/>
            <a:r>
              <a:rPr lang="en-US" b="1" dirty="0"/>
              <a:t>   </a:t>
            </a:r>
            <a:r>
              <a:rPr lang="en-US" sz="1100" b="1" dirty="0"/>
              <a:t>  </a:t>
            </a:r>
            <a:endParaRPr lang="en-US" sz="1100" dirty="0"/>
          </a:p>
          <a:p>
            <a:endParaRPr lang="en-US" sz="600" dirty="0"/>
          </a:p>
          <a:p>
            <a:endParaRPr lang="en-US" sz="600" dirty="0"/>
          </a:p>
          <a:p>
            <a:endParaRPr lang="en-US" sz="600" dirty="0"/>
          </a:p>
          <a:p>
            <a:endParaRPr lang="en-US" sz="400" dirty="0"/>
          </a:p>
          <a:p>
            <a:endParaRPr lang="en-US" sz="400" dirty="0"/>
          </a:p>
          <a:p>
            <a:r>
              <a:rPr lang="en-US" sz="1100" dirty="0"/>
              <a:t>      2017, 18   </a:t>
            </a:r>
            <a:r>
              <a:rPr lang="en-US" sz="1100" b="1" dirty="0"/>
              <a:t>RECOMB </a:t>
            </a:r>
            <a:r>
              <a:rPr lang="en-US" sz="1100" dirty="0"/>
              <a:t> Hong Kong / Paris                 </a:t>
            </a:r>
            <a:r>
              <a:rPr lang="en-US" sz="1100" b="1" dirty="0"/>
              <a:t>talks  </a:t>
            </a:r>
            <a:endParaRPr lang="en-US" sz="1100" dirty="0"/>
          </a:p>
          <a:p>
            <a:r>
              <a:rPr lang="en-US" sz="1100" dirty="0"/>
              <a:t>2015, 16, 19   </a:t>
            </a:r>
            <a:r>
              <a:rPr lang="en-US" sz="1100" b="1" dirty="0"/>
              <a:t>ISMB </a:t>
            </a:r>
            <a:r>
              <a:rPr lang="en-US" sz="1100" dirty="0"/>
              <a:t> Dublin / Orlando / Basel            </a:t>
            </a:r>
            <a:r>
              <a:rPr lang="en-US" sz="1100" b="1" dirty="0"/>
              <a:t>talks</a:t>
            </a:r>
            <a:endParaRPr lang="en-US" sz="1100" dirty="0"/>
          </a:p>
          <a:p>
            <a:r>
              <a:rPr lang="en-US" sz="1100" dirty="0"/>
              <a:t>2008, 12, 15   </a:t>
            </a:r>
            <a:r>
              <a:rPr lang="en-US" sz="1100" b="1" dirty="0"/>
              <a:t>Pac. </a:t>
            </a:r>
            <a:r>
              <a:rPr lang="en-US" sz="1100" b="1" dirty="0" err="1"/>
              <a:t>Symp</a:t>
            </a:r>
            <a:r>
              <a:rPr lang="en-US" sz="1100" b="1" dirty="0"/>
              <a:t>. Biocomputing</a:t>
            </a:r>
            <a:r>
              <a:rPr lang="en-US" sz="1100" dirty="0"/>
              <a:t> Hawaii  </a:t>
            </a:r>
            <a:r>
              <a:rPr lang="en-US" sz="1100" b="1" dirty="0"/>
              <a:t>posters</a:t>
            </a:r>
          </a:p>
          <a:p>
            <a:r>
              <a:rPr lang="en-US" sz="1100" dirty="0"/>
              <a:t>             2010   </a:t>
            </a:r>
            <a:r>
              <a:rPr lang="en-US" sz="1100" b="1" dirty="0"/>
              <a:t>SFAF </a:t>
            </a:r>
            <a:r>
              <a:rPr lang="en-US" sz="1100" dirty="0"/>
              <a:t> Santa Fe                                          </a:t>
            </a:r>
            <a:r>
              <a:rPr lang="en-US" sz="1100" b="1" dirty="0"/>
              <a:t>talk</a:t>
            </a:r>
            <a:endParaRPr lang="en-US" sz="1100" dirty="0"/>
          </a:p>
          <a:p>
            <a:r>
              <a:rPr lang="en-US" sz="1100" dirty="0"/>
              <a:t>             2007   </a:t>
            </a:r>
            <a:r>
              <a:rPr lang="en-US" sz="1100" b="1" dirty="0"/>
              <a:t>Synthetic Biology </a:t>
            </a:r>
            <a:r>
              <a:rPr lang="en-US" sz="1100" dirty="0"/>
              <a:t> Zürich                       </a:t>
            </a:r>
            <a:r>
              <a:rPr lang="en-US" sz="1100" b="1" dirty="0"/>
              <a:t>talk</a:t>
            </a:r>
            <a:endParaRPr lang="en-US" sz="1100" dirty="0"/>
          </a:p>
          <a:p>
            <a:endParaRPr lang="en-US" sz="800" dirty="0"/>
          </a:p>
          <a:p>
            <a:pPr algn="r"/>
            <a:r>
              <a:rPr lang="en-US" b="1" dirty="0"/>
              <a:t> 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454530" y="4555148"/>
            <a:ext cx="3336796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</a:t>
            </a:r>
            <a:r>
              <a:rPr lang="en-US" sz="1700" dirty="0">
                <a:solidFill>
                  <a:srgbClr val="FFFFFF"/>
                </a:solidFill>
              </a:rPr>
              <a:t>RESENTATIONS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88900" y="98291"/>
            <a:ext cx="6699250" cy="8064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7099" y="-25142"/>
            <a:ext cx="18054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FFFFFF"/>
                </a:solidFill>
              </a:rPr>
              <a:t>René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40409" y="-25142"/>
            <a:ext cx="26090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Warren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364017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 </a:t>
            </a:r>
          </a:p>
          <a:p>
            <a:r>
              <a:rPr lang="en-US" sz="1350" b="1" dirty="0"/>
              <a:t>     Developed</a:t>
            </a:r>
            <a:r>
              <a:rPr lang="en-US" sz="1350" dirty="0"/>
              <a:t> first </a:t>
            </a:r>
            <a:r>
              <a:rPr lang="en-US" sz="1350" i="1" dirty="0"/>
              <a:t>de novo </a:t>
            </a:r>
            <a:r>
              <a:rPr lang="en-US" sz="1350" dirty="0"/>
              <a:t>genome assembly software (SSAKE) with short DNA sequences</a:t>
            </a:r>
          </a:p>
          <a:p>
            <a:r>
              <a:rPr lang="en-US" sz="1350" b="1" dirty="0"/>
              <a:t>    Discovered</a:t>
            </a:r>
            <a:r>
              <a:rPr lang="en-US" sz="1350" dirty="0"/>
              <a:t> </a:t>
            </a:r>
            <a:r>
              <a:rPr lang="en-US" sz="1350" i="1" dirty="0" err="1"/>
              <a:t>Fusobacterium</a:t>
            </a:r>
            <a:r>
              <a:rPr lang="en-US" sz="1350" dirty="0"/>
              <a:t> in colon cancer, Time Magazine's 2011 top 10 breakthrough</a:t>
            </a:r>
          </a:p>
          <a:p>
            <a:r>
              <a:rPr lang="en-US" sz="1350" b="1" dirty="0"/>
              <a:t>  Coordinated</a:t>
            </a:r>
            <a:r>
              <a:rPr lang="en-US" sz="1350" dirty="0"/>
              <a:t> bioinformatics analyses of </a:t>
            </a:r>
            <a:r>
              <a:rPr lang="en-US" sz="1350" i="1" dirty="0" err="1"/>
              <a:t>Rhodococus</a:t>
            </a:r>
            <a:r>
              <a:rPr lang="en-US" sz="1350" i="1" dirty="0"/>
              <a:t>, Cryptococcus</a:t>
            </a:r>
            <a:r>
              <a:rPr lang="en-US" sz="1350" dirty="0"/>
              <a:t>, bullfrog &amp; spruce genomes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44316"/>
            <a:ext cx="914400" cy="914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843154"/>
            <a:ext cx="685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 </a:t>
            </a:r>
            <a:r>
              <a:rPr lang="en-US" dirty="0" err="1"/>
              <a:t>warrenlr</a:t>
            </a:r>
            <a:r>
              <a:rPr lang="en-US" dirty="0"/>
              <a:t> [at] g m a </a:t>
            </a:r>
            <a:r>
              <a:rPr lang="en-US" dirty="0" err="1"/>
              <a:t>i</a:t>
            </a:r>
            <a:r>
              <a:rPr lang="en-US"/>
              <a:t> l </a:t>
            </a:r>
            <a:r>
              <a:rPr lang="en-US" dirty="0"/>
              <a:t>[dot] </a:t>
            </a:r>
            <a:r>
              <a:rPr lang="en-US"/>
              <a:t>com                       </a:t>
            </a:r>
            <a:r>
              <a:rPr lang="en-US" dirty="0"/>
              <a:t>https://</a:t>
            </a:r>
            <a:r>
              <a:rPr lang="en-US" dirty="0" err="1"/>
              <a:t>warrenlr.github.io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8900" y="1210631"/>
            <a:ext cx="670242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20+ Years Experience - Biotechnology | Genomics | Informatics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8900" y="2288198"/>
            <a:ext cx="6702552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en-US" sz="800" dirty="0">
                <a:solidFill>
                  <a:srgbClr val="FFFFFF"/>
                </a:solidFill>
              </a:rPr>
              <a:t>   </a:t>
            </a:r>
            <a:r>
              <a:rPr lang="en-US" dirty="0">
                <a:solidFill>
                  <a:srgbClr val="FFFFFF"/>
                </a:solidFill>
              </a:rPr>
              <a:t>Seeking  New  Challenges     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              Additional  Leadership         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3268100" y="3963023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6200000">
            <a:off x="2864672" y="3346669"/>
            <a:ext cx="1013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2017-current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3268101" y="4915507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6200000">
            <a:off x="3021566" y="4464086"/>
            <a:ext cx="699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2002-17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3264925" y="6991072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6200000">
            <a:off x="3122017" y="6634255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2001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3264925" y="7668392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6200000">
            <a:off x="3113551" y="7311574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1999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3261750" y="8341482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6200000">
            <a:off x="3113551" y="7981641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1997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3268100" y="5895303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6200000">
            <a:off x="3021566" y="5444415"/>
            <a:ext cx="699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2000-01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9796" y="8790027"/>
            <a:ext cx="6702552" cy="276999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solidFill>
                  <a:srgbClr val="FFFFFF"/>
                </a:solidFill>
              </a:rPr>
              <a:t>References Available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7591" y="8591678"/>
            <a:ext cx="6705487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900" b="1" dirty="0"/>
              <a:t>IT Skills  </a:t>
            </a:r>
            <a:r>
              <a:rPr lang="de-DE" sz="900" dirty="0"/>
              <a:t>Python  PERL  R  MySQL  HTML/</a:t>
            </a:r>
            <a:r>
              <a:rPr lang="de-DE" sz="900" dirty="0" err="1"/>
              <a:t>js</a:t>
            </a:r>
            <a:r>
              <a:rPr lang="de-DE" sz="900" dirty="0"/>
              <a:t>  </a:t>
            </a:r>
            <a:r>
              <a:rPr lang="de-DE" sz="900" dirty="0" err="1"/>
              <a:t>Git</a:t>
            </a:r>
            <a:r>
              <a:rPr lang="de-DE" sz="900" dirty="0"/>
              <a:t>  </a:t>
            </a:r>
            <a:r>
              <a:rPr lang="de-DE" sz="900" dirty="0" err="1"/>
              <a:t>unix</a:t>
            </a:r>
            <a:r>
              <a:rPr lang="de-DE" sz="900" dirty="0"/>
              <a:t>/</a:t>
            </a:r>
            <a:r>
              <a:rPr lang="de-DE" sz="900" dirty="0" err="1"/>
              <a:t>mac</a:t>
            </a:r>
            <a:r>
              <a:rPr lang="de-DE" sz="900" dirty="0"/>
              <a:t>/</a:t>
            </a:r>
            <a:r>
              <a:rPr lang="de-DE" sz="900" dirty="0" err="1"/>
              <a:t>win</a:t>
            </a:r>
            <a:r>
              <a:rPr lang="de-DE" sz="900" dirty="0"/>
              <a:t>  Office        </a:t>
            </a:r>
            <a:r>
              <a:rPr lang="de-DE" sz="900" b="1" dirty="0"/>
              <a:t>Projects </a:t>
            </a:r>
            <a:r>
              <a:rPr lang="de-DE" sz="900" dirty="0"/>
              <a:t>  SAM SSAKE TASR </a:t>
            </a:r>
            <a:r>
              <a:rPr lang="de-DE" sz="900" dirty="0" err="1"/>
              <a:t>HLAminer</a:t>
            </a:r>
            <a:r>
              <a:rPr lang="de-DE" sz="900" dirty="0"/>
              <a:t> LINKS XMV RAILS ARCS </a:t>
            </a:r>
            <a:r>
              <a:rPr lang="de-DE" sz="900" dirty="0" err="1"/>
              <a:t>ntEdit</a:t>
            </a:r>
            <a:endParaRPr lang="en-US" sz="900" dirty="0"/>
          </a:p>
        </p:txBody>
      </p:sp>
      <p:sp>
        <p:nvSpPr>
          <p:cNvPr id="31" name="Rectangle 30"/>
          <p:cNvSpPr/>
          <p:nvPr/>
        </p:nvSpPr>
        <p:spPr>
          <a:xfrm>
            <a:off x="88901" y="2669198"/>
            <a:ext cx="3362453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E</a:t>
            </a:r>
            <a:r>
              <a:rPr lang="en-US" sz="1700" dirty="0">
                <a:solidFill>
                  <a:srgbClr val="FFFFFF"/>
                </a:solidFill>
              </a:rPr>
              <a:t>XPERIENCE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473578" y="2669198"/>
            <a:ext cx="3317747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A</a:t>
            </a:r>
            <a:r>
              <a:rPr lang="en-US" sz="1700" dirty="0">
                <a:solidFill>
                  <a:srgbClr val="FFFFFF"/>
                </a:solidFill>
              </a:rPr>
              <a:t>CCOLADES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454788" y="6622879"/>
            <a:ext cx="3504812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Warren RL</a:t>
            </a:r>
            <a:r>
              <a:rPr lang="en-US" sz="1000" dirty="0"/>
              <a:t>,</a:t>
            </a:r>
            <a:r>
              <a:rPr lang="en-US" sz="1000" b="1" dirty="0"/>
              <a:t> </a:t>
            </a:r>
            <a:r>
              <a:rPr lang="en-US" sz="1000" i="1" dirty="0"/>
              <a:t>et al.</a:t>
            </a:r>
            <a:r>
              <a:rPr lang="en-US" sz="1000" b="1" dirty="0"/>
              <a:t> </a:t>
            </a:r>
            <a:r>
              <a:rPr lang="en-US" sz="1000" dirty="0"/>
              <a:t>2019. </a:t>
            </a:r>
            <a:r>
              <a:rPr lang="en-US" sz="1000" dirty="0" err="1"/>
              <a:t>ntEdit</a:t>
            </a:r>
            <a:r>
              <a:rPr lang="en-US" sz="1000" dirty="0"/>
              <a:t>: scalable genome sequence    </a:t>
            </a:r>
          </a:p>
          <a:p>
            <a:r>
              <a:rPr lang="en-US" sz="1000" dirty="0"/>
              <a:t>   polishing. </a:t>
            </a:r>
            <a:r>
              <a:rPr lang="en-US" sz="1000" i="1" dirty="0"/>
              <a:t>Bioinformatics. </a:t>
            </a:r>
            <a:r>
              <a:rPr lang="en-US" sz="1000" dirty="0"/>
              <a:t>35:4430</a:t>
            </a:r>
          </a:p>
          <a:p>
            <a:r>
              <a:rPr lang="en-US" sz="600" b="1" dirty="0"/>
              <a:t> </a:t>
            </a:r>
            <a:endParaRPr lang="en-US" sz="600" dirty="0"/>
          </a:p>
          <a:p>
            <a:r>
              <a:rPr lang="en-US" sz="1000" b="1" dirty="0"/>
              <a:t>Warren RL</a:t>
            </a:r>
            <a:r>
              <a:rPr lang="en-US" sz="1000" dirty="0"/>
              <a:t>,</a:t>
            </a:r>
            <a:r>
              <a:rPr lang="en-US" sz="1000" b="1" dirty="0"/>
              <a:t> </a:t>
            </a:r>
            <a:r>
              <a:rPr lang="en-US" sz="1000" i="1" dirty="0"/>
              <a:t>et al.</a:t>
            </a:r>
            <a:r>
              <a:rPr lang="en-US" sz="1000" dirty="0"/>
              <a:t> 2015. LINKS: Scalable, alignment-free  </a:t>
            </a:r>
          </a:p>
          <a:p>
            <a:r>
              <a:rPr lang="en-US" sz="1000" dirty="0"/>
              <a:t>   scaffolding [</a:t>
            </a:r>
            <a:r>
              <a:rPr lang="is-IS" sz="1000" dirty="0"/>
              <a:t>…]</a:t>
            </a:r>
            <a:r>
              <a:rPr lang="en-US" sz="1000" dirty="0"/>
              <a:t> genomes with long reads.</a:t>
            </a:r>
            <a:r>
              <a:rPr lang="en-US" sz="1000" b="1" dirty="0"/>
              <a:t> </a:t>
            </a:r>
            <a:r>
              <a:rPr lang="en-US" sz="1000" i="1" dirty="0" err="1"/>
              <a:t>GigaScience</a:t>
            </a:r>
            <a:r>
              <a:rPr lang="en-US" sz="1000" i="1" dirty="0"/>
              <a:t>. </a:t>
            </a:r>
            <a:r>
              <a:rPr lang="en-US" sz="1000" dirty="0"/>
              <a:t>4:35 </a:t>
            </a:r>
          </a:p>
          <a:p>
            <a:r>
              <a:rPr lang="en-US" sz="600" b="1" dirty="0"/>
              <a:t> </a:t>
            </a:r>
            <a:endParaRPr lang="en-US" sz="600" dirty="0"/>
          </a:p>
          <a:p>
            <a:r>
              <a:rPr lang="en-US" sz="1000" b="1" dirty="0"/>
              <a:t>Warren RL</a:t>
            </a:r>
            <a:r>
              <a:rPr lang="en-US" sz="1000" dirty="0"/>
              <a:t>,</a:t>
            </a:r>
            <a:r>
              <a:rPr lang="en-US" sz="1000" b="1" dirty="0"/>
              <a:t> </a:t>
            </a:r>
            <a:r>
              <a:rPr lang="en-US" sz="1000" i="1" dirty="0"/>
              <a:t>et al.</a:t>
            </a:r>
            <a:r>
              <a:rPr lang="en-US" sz="1000" b="1" dirty="0"/>
              <a:t> </a:t>
            </a:r>
            <a:r>
              <a:rPr lang="en-US" sz="1000" dirty="0"/>
              <a:t>2012. Derivation of HLA types from shotgun </a:t>
            </a:r>
          </a:p>
          <a:p>
            <a:r>
              <a:rPr lang="en-US" sz="1000" dirty="0"/>
              <a:t>   sequence datasets. </a:t>
            </a:r>
            <a:r>
              <a:rPr lang="en-US" sz="1000" i="1" dirty="0"/>
              <a:t>Genome Med.</a:t>
            </a:r>
            <a:r>
              <a:rPr lang="en-US" sz="1000" dirty="0"/>
              <a:t> 4:95</a:t>
            </a:r>
          </a:p>
          <a:p>
            <a:r>
              <a:rPr lang="en-US" sz="600" dirty="0"/>
              <a:t> </a:t>
            </a:r>
          </a:p>
          <a:p>
            <a:r>
              <a:rPr lang="en-US" sz="1000" dirty="0" err="1"/>
              <a:t>Castellarin</a:t>
            </a:r>
            <a:r>
              <a:rPr lang="en-US" sz="1000" dirty="0"/>
              <a:t> M*,</a:t>
            </a:r>
            <a:r>
              <a:rPr lang="en-US" sz="1000" b="1" dirty="0"/>
              <a:t> Warren RL*</a:t>
            </a:r>
            <a:r>
              <a:rPr lang="en-US" sz="1000" dirty="0"/>
              <a:t>, </a:t>
            </a:r>
            <a:r>
              <a:rPr lang="en-US" sz="1000" i="1" dirty="0"/>
              <a:t>et al.</a:t>
            </a:r>
            <a:r>
              <a:rPr lang="en-US" sz="1000" dirty="0"/>
              <a:t> 2012. </a:t>
            </a:r>
            <a:r>
              <a:rPr lang="en-US" sz="1000" i="1" dirty="0" err="1"/>
              <a:t>Fusobacterium</a:t>
            </a:r>
            <a:r>
              <a:rPr lang="en-US" sz="1000" i="1" dirty="0"/>
              <a:t> </a:t>
            </a:r>
          </a:p>
          <a:p>
            <a:r>
              <a:rPr lang="en-US" sz="1000" i="1" dirty="0"/>
              <a:t>   </a:t>
            </a:r>
            <a:r>
              <a:rPr lang="en-US" sz="1000" dirty="0"/>
              <a:t>infection [</a:t>
            </a:r>
            <a:r>
              <a:rPr lang="is-IS" sz="1000" dirty="0"/>
              <a:t>…]</a:t>
            </a:r>
            <a:r>
              <a:rPr lang="en-US" sz="1000" dirty="0"/>
              <a:t> in colorectal carcinoma. </a:t>
            </a:r>
            <a:r>
              <a:rPr lang="en-US" sz="1000" i="1" dirty="0"/>
              <a:t>Genome Res</a:t>
            </a:r>
            <a:r>
              <a:rPr lang="en-US" sz="1000" dirty="0"/>
              <a:t>. 22:299 </a:t>
            </a:r>
          </a:p>
          <a:p>
            <a:r>
              <a:rPr lang="en-US" sz="600" b="1" dirty="0"/>
              <a:t> </a:t>
            </a:r>
            <a:endParaRPr lang="en-US" sz="600" dirty="0"/>
          </a:p>
          <a:p>
            <a:r>
              <a:rPr lang="en-US" sz="1000" b="1" dirty="0"/>
              <a:t>Warren RL</a:t>
            </a:r>
            <a:r>
              <a:rPr lang="en-US" sz="1000" dirty="0"/>
              <a:t>, </a:t>
            </a:r>
            <a:r>
              <a:rPr lang="en-US" sz="1000" i="1" dirty="0"/>
              <a:t>et al.</a:t>
            </a:r>
            <a:r>
              <a:rPr lang="en-US" sz="1000" dirty="0"/>
              <a:t> 2007. Assembling millions of short DNA </a:t>
            </a:r>
          </a:p>
          <a:p>
            <a:r>
              <a:rPr lang="en-US" sz="1000" dirty="0"/>
              <a:t>   sequences using SSAKE. </a:t>
            </a:r>
            <a:r>
              <a:rPr lang="en-US" sz="1000" i="1" dirty="0"/>
              <a:t>Bioinformatics.</a:t>
            </a:r>
            <a:r>
              <a:rPr lang="en-US" sz="1000" dirty="0"/>
              <a:t> 23:500</a:t>
            </a:r>
            <a:r>
              <a:rPr lang="fr-FR" sz="1000" dirty="0"/>
              <a:t> 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3826934" y="4876803"/>
            <a:ext cx="2578100" cy="24976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dirty="0">
                <a:solidFill>
                  <a:schemeClr val="tx1"/>
                </a:solidFill>
              </a:rPr>
              <a:t>Selected from 17 lead author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419228" y="6404066"/>
            <a:ext cx="3514972" cy="28883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dirty="0">
                <a:solidFill>
                  <a:schemeClr val="tx1"/>
                </a:solidFill>
              </a:rPr>
              <a:t>Selected from 70 peer-reviewed,  23 lead author, *co-first 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453317" y="3038476"/>
            <a:ext cx="8622" cy="306324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439554" y="6469591"/>
            <a:ext cx="16035" cy="239572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82551" y="6101371"/>
            <a:ext cx="3362453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E</a:t>
            </a:r>
            <a:r>
              <a:rPr lang="en-US" sz="1700" dirty="0">
                <a:solidFill>
                  <a:srgbClr val="FFFFFF"/>
                </a:solidFill>
              </a:rPr>
              <a:t>DUCATION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465112" y="6101371"/>
            <a:ext cx="3317747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</a:t>
            </a:r>
            <a:r>
              <a:rPr lang="en-US" sz="1700" dirty="0">
                <a:solidFill>
                  <a:srgbClr val="FFFFFF"/>
                </a:solidFill>
              </a:rPr>
              <a:t>UBLICATIONS</a:t>
            </a:r>
          </a:p>
        </p:txBody>
      </p:sp>
    </p:spTree>
    <p:extLst>
      <p:ext uri="{BB962C8B-B14F-4D97-AF65-F5344CB8AC3E}">
        <p14:creationId xmlns:p14="http://schemas.microsoft.com/office/powerpoint/2010/main" val="440854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488</Words>
  <Application>Microsoft Macintosh PowerPoint</Application>
  <PresentationFormat>On-screen Show (4:3)</PresentationFormat>
  <Paragraphs>96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Rene Warren</dc:creator>
  <cp:lastModifiedBy>Microsoft Office User</cp:lastModifiedBy>
  <cp:revision>77</cp:revision>
  <dcterms:created xsi:type="dcterms:W3CDTF">2019-05-25T21:51:31Z</dcterms:created>
  <dcterms:modified xsi:type="dcterms:W3CDTF">2020-05-15T23:45:09Z</dcterms:modified>
</cp:coreProperties>
</file>