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505" autoAdjust="0"/>
  </p:normalViewPr>
  <p:slideViewPr>
    <p:cSldViewPr snapToGrid="0">
      <p:cViewPr>
        <p:scale>
          <a:sx n="400" d="100"/>
          <a:sy n="400" d="100"/>
        </p:scale>
        <p:origin x="9224" y="168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4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5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4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0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00" y="85462"/>
            <a:ext cx="6699250" cy="806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92500" y="2603500"/>
            <a:ext cx="3365500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ACCOLADES</a:t>
            </a:r>
            <a:endParaRPr lang="en-US" dirty="0" smtClean="0"/>
          </a:p>
          <a:p>
            <a:r>
              <a:rPr lang="en-US" sz="1100" dirty="0" smtClean="0"/>
              <a:t>2015, 16       Awarded the </a:t>
            </a:r>
            <a:r>
              <a:rPr lang="en-US" sz="1100" i="1" dirty="0" smtClean="0"/>
              <a:t>John </a:t>
            </a:r>
            <a:r>
              <a:rPr lang="en-US" sz="1100" i="1" dirty="0" err="1" smtClean="0"/>
              <a:t>Jambor</a:t>
            </a:r>
            <a:r>
              <a:rPr lang="en-US" sz="1100" i="1" dirty="0" smtClean="0"/>
              <a:t> Knowledge Fund</a:t>
            </a:r>
            <a:endParaRPr lang="en-US" sz="1100" dirty="0" smtClean="0"/>
          </a:p>
          <a:p>
            <a:r>
              <a:rPr lang="en-US" sz="1100" dirty="0" smtClean="0"/>
              <a:t>2011 NTN24 Interview, </a:t>
            </a:r>
            <a:r>
              <a:rPr lang="en-US" sz="1100" i="1" dirty="0" err="1" smtClean="0"/>
              <a:t>Fusobacterium</a:t>
            </a:r>
            <a:r>
              <a:rPr lang="en-US" sz="1100" dirty="0" smtClean="0"/>
              <a:t> cancer discovery</a:t>
            </a:r>
          </a:p>
          <a:p>
            <a:r>
              <a:rPr lang="en-US" sz="1100" dirty="0" smtClean="0"/>
              <a:t>2009           </a:t>
            </a:r>
            <a:r>
              <a:rPr lang="en-US" sz="1100" i="1" dirty="0" smtClean="0"/>
              <a:t>Genome Technology</a:t>
            </a:r>
            <a:r>
              <a:rPr lang="en-US" sz="1100" dirty="0" smtClean="0"/>
              <a:t> interview</a:t>
            </a:r>
            <a:r>
              <a:rPr lang="en-US" sz="1100" i="1" dirty="0" smtClean="0"/>
              <a:t>,</a:t>
            </a:r>
            <a:r>
              <a:rPr lang="en-US" sz="1100" dirty="0" smtClean="0"/>
              <a:t> next-gen seq.</a:t>
            </a:r>
          </a:p>
          <a:p>
            <a:r>
              <a:rPr lang="en-US" sz="1100" dirty="0" smtClean="0"/>
              <a:t>2007           </a:t>
            </a:r>
            <a:r>
              <a:rPr lang="en-US" sz="1100" i="1" dirty="0" err="1" smtClean="0"/>
              <a:t>GenomeWeb</a:t>
            </a:r>
            <a:r>
              <a:rPr lang="en-US" sz="1100" dirty="0" smtClean="0"/>
              <a:t> interview, SSAKE development</a:t>
            </a:r>
          </a:p>
          <a:p>
            <a:r>
              <a:rPr lang="en-US" sz="1100" dirty="0" smtClean="0"/>
              <a:t>1998                   Awarded MSc UBC Graduate Fellowship</a:t>
            </a:r>
          </a:p>
          <a:p>
            <a:r>
              <a:rPr lang="en-US" sz="1100" dirty="0" smtClean="0"/>
              <a:t>1997                                          Awarded BSc FRSQ bursary</a:t>
            </a:r>
          </a:p>
          <a:p>
            <a:r>
              <a:rPr lang="en-US" sz="1100" dirty="0" smtClean="0"/>
              <a:t>1996   Awarded BSc FRSQ for </a:t>
            </a:r>
            <a:r>
              <a:rPr lang="en-US" sz="1100" dirty="0" err="1" smtClean="0"/>
              <a:t>honour’s</a:t>
            </a:r>
            <a:r>
              <a:rPr lang="en-US" sz="1100" dirty="0" smtClean="0"/>
              <a:t> research project </a:t>
            </a:r>
          </a:p>
          <a:p>
            <a:r>
              <a:rPr lang="en-US" sz="1100" dirty="0" smtClean="0"/>
              <a:t>1995   Worked at NASA, CMIX-4 </a:t>
            </a:r>
            <a:r>
              <a:rPr lang="en-US" sz="1100" dirty="0"/>
              <a:t>payload protein </a:t>
            </a:r>
            <a:r>
              <a:rPr lang="en-US" sz="1100" dirty="0" smtClean="0"/>
              <a:t>crystal.</a:t>
            </a:r>
          </a:p>
          <a:p>
            <a:endParaRPr lang="en-US" sz="800" dirty="0" smtClean="0"/>
          </a:p>
          <a:p>
            <a:pPr algn="r"/>
            <a:r>
              <a:rPr lang="en-US" b="1" dirty="0" smtClean="0"/>
              <a:t>PRESENTATIONS </a:t>
            </a:r>
            <a:r>
              <a:rPr lang="en-US" sz="1100" b="1" dirty="0" smtClean="0"/>
              <a:t>  </a:t>
            </a:r>
            <a:endParaRPr lang="en-US" sz="1100" dirty="0" smtClean="0"/>
          </a:p>
          <a:p>
            <a:pPr algn="r"/>
            <a:r>
              <a:rPr lang="en-US" sz="1100" i="1" dirty="0" smtClean="0"/>
              <a:t>Selected from 17 lead author</a:t>
            </a:r>
            <a:endParaRPr lang="en-US" sz="1100" dirty="0" smtClean="0"/>
          </a:p>
          <a:p>
            <a:endParaRPr lang="en-US" sz="800" dirty="0" smtClean="0"/>
          </a:p>
          <a:p>
            <a:r>
              <a:rPr lang="en-US" sz="1100" dirty="0" smtClean="0"/>
              <a:t>2017, 18         </a:t>
            </a:r>
            <a:r>
              <a:rPr lang="en-US" sz="1100" b="1" dirty="0" smtClean="0"/>
              <a:t>RECOMB</a:t>
            </a:r>
            <a:r>
              <a:rPr lang="en-US" sz="1100" dirty="0" smtClean="0"/>
              <a:t>, Hong Kong / Paris                 </a:t>
            </a:r>
            <a:r>
              <a:rPr lang="en-US" sz="1100" b="1" dirty="0" smtClean="0"/>
              <a:t>talks  </a:t>
            </a:r>
            <a:endParaRPr lang="en-US" sz="1100" dirty="0" smtClean="0"/>
          </a:p>
          <a:p>
            <a:r>
              <a:rPr lang="en-US" sz="1100" dirty="0" smtClean="0"/>
              <a:t>2015, 16, 19   </a:t>
            </a:r>
            <a:r>
              <a:rPr lang="en-US" sz="1100" b="1" dirty="0" smtClean="0"/>
              <a:t>ISMB</a:t>
            </a:r>
            <a:r>
              <a:rPr lang="en-US" sz="1100" dirty="0" smtClean="0"/>
              <a:t>, Dublin / Orlando / Basel            </a:t>
            </a:r>
            <a:r>
              <a:rPr lang="en-US" sz="1100" b="1" dirty="0" smtClean="0"/>
              <a:t>talks</a:t>
            </a:r>
            <a:endParaRPr lang="en-US" sz="1100" dirty="0" smtClean="0"/>
          </a:p>
          <a:p>
            <a:r>
              <a:rPr lang="en-US" sz="1100" dirty="0" smtClean="0"/>
              <a:t>2008, 12, 15   </a:t>
            </a:r>
            <a:r>
              <a:rPr lang="en-US" sz="1100" b="1" dirty="0" smtClean="0"/>
              <a:t>Pacific Symposium Biocomputing</a:t>
            </a:r>
            <a:r>
              <a:rPr lang="en-US" sz="1100" dirty="0" smtClean="0"/>
              <a:t>, Hawaii</a:t>
            </a:r>
          </a:p>
          <a:p>
            <a:r>
              <a:rPr lang="en-US" sz="1100" dirty="0" smtClean="0"/>
              <a:t>2010                </a:t>
            </a:r>
            <a:r>
              <a:rPr lang="en-US" sz="1100" b="1" dirty="0" smtClean="0"/>
              <a:t>SFAF</a:t>
            </a:r>
            <a:r>
              <a:rPr lang="en-US" sz="1100" dirty="0" smtClean="0"/>
              <a:t>, Santa Fe USA           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r>
              <a:rPr lang="en-US" sz="1100" dirty="0" smtClean="0"/>
              <a:t>2007</a:t>
            </a:r>
            <a:r>
              <a:rPr lang="en-US" sz="1100" dirty="0"/>
              <a:t> </a:t>
            </a:r>
            <a:r>
              <a:rPr lang="en-US" sz="1100" dirty="0" smtClean="0"/>
              <a:t>               </a:t>
            </a:r>
            <a:r>
              <a:rPr lang="en-US" sz="1100" b="1" dirty="0" smtClean="0"/>
              <a:t>Synthetic Biology</a:t>
            </a:r>
            <a:r>
              <a:rPr lang="en-US" sz="1100" dirty="0" smtClean="0"/>
              <a:t>, Zürich 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endParaRPr lang="en-US" sz="800" dirty="0" smtClean="0"/>
          </a:p>
          <a:p>
            <a:pPr algn="r"/>
            <a:r>
              <a:rPr lang="en-US" b="1" dirty="0" smtClean="0"/>
              <a:t>PUBLICATIONS</a:t>
            </a:r>
            <a:endParaRPr lang="en-US" dirty="0" smtClean="0"/>
          </a:p>
          <a:p>
            <a:pPr algn="r"/>
            <a:r>
              <a:rPr lang="en-US" sz="1100" i="1" dirty="0" smtClean="0"/>
              <a:t>61 peer-reviewed [23 lead author], *co-first</a:t>
            </a:r>
            <a:endParaRPr lang="en-US" sz="1100" dirty="0"/>
          </a:p>
          <a:p>
            <a:pPr algn="r"/>
            <a:endParaRPr lang="en-US" sz="600" dirty="0" smtClean="0"/>
          </a:p>
          <a:p>
            <a:pPr algn="r"/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2019. </a:t>
            </a:r>
            <a:r>
              <a:rPr lang="en-US" sz="1000" dirty="0" err="1" smtClean="0"/>
              <a:t>ntEdit</a:t>
            </a:r>
            <a:r>
              <a:rPr lang="en-US" sz="1000" dirty="0" smtClean="0"/>
              <a:t>: scalable genome sequence polishing. </a:t>
            </a:r>
            <a:r>
              <a:rPr lang="en-US" sz="1000" i="1" dirty="0" smtClean="0"/>
              <a:t>Bioinformatics. </a:t>
            </a:r>
            <a:r>
              <a:rPr lang="en-US" sz="1000" dirty="0"/>
              <a:t>b</a:t>
            </a:r>
            <a:r>
              <a:rPr lang="en-US" sz="1000" dirty="0" smtClean="0"/>
              <a:t>tz400</a:t>
            </a:r>
            <a:endParaRPr lang="en-US" sz="1000" dirty="0"/>
          </a:p>
          <a:p>
            <a:pPr algn="r"/>
            <a:r>
              <a:rPr lang="en-US" sz="1000" b="1" dirty="0" smtClean="0"/>
              <a:t> </a:t>
            </a:r>
            <a:endParaRPr lang="en-US" sz="1000" dirty="0" smtClean="0"/>
          </a:p>
          <a:p>
            <a:pPr algn="r"/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2015. LINKS</a:t>
            </a:r>
            <a:r>
              <a:rPr lang="en-US" sz="1000" smtClean="0"/>
              <a:t>: </a:t>
            </a:r>
            <a:r>
              <a:rPr lang="en-US" sz="1000" smtClean="0"/>
              <a:t>scalable </a:t>
            </a:r>
            <a:r>
              <a:rPr lang="en-US" sz="1000" dirty="0" smtClean="0"/>
              <a:t>scaffolding of genomes with long reads.</a:t>
            </a:r>
            <a:r>
              <a:rPr lang="en-US" sz="1000" b="1" dirty="0" smtClean="0"/>
              <a:t> </a:t>
            </a:r>
            <a:r>
              <a:rPr lang="en-US" sz="1000" i="1" dirty="0" err="1" smtClean="0"/>
              <a:t>GigaScience</a:t>
            </a:r>
            <a:r>
              <a:rPr lang="en-US" sz="1000" i="1" dirty="0" smtClean="0"/>
              <a:t> </a:t>
            </a:r>
            <a:r>
              <a:rPr lang="en-US" sz="1000" dirty="0" smtClean="0"/>
              <a:t>4:35 </a:t>
            </a:r>
          </a:p>
          <a:p>
            <a:pPr algn="r"/>
            <a:r>
              <a:rPr lang="en-US" sz="1000" b="1" dirty="0" smtClean="0"/>
              <a:t> </a:t>
            </a:r>
            <a:endParaRPr lang="en-US" sz="1000" dirty="0" smtClean="0"/>
          </a:p>
          <a:p>
            <a:pPr algn="r"/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2012. Derivation of HLA types from shotgun sequence datasets. </a:t>
            </a:r>
            <a:r>
              <a:rPr lang="en-US" sz="1000" i="1" dirty="0" smtClean="0"/>
              <a:t>Genome Med.</a:t>
            </a:r>
            <a:r>
              <a:rPr lang="en-US" sz="1000" dirty="0" smtClean="0"/>
              <a:t> 4:95</a:t>
            </a:r>
          </a:p>
          <a:p>
            <a:pPr algn="r"/>
            <a:r>
              <a:rPr lang="en-US" sz="1000" dirty="0" smtClean="0"/>
              <a:t> </a:t>
            </a:r>
          </a:p>
          <a:p>
            <a:pPr algn="r"/>
            <a:r>
              <a:rPr lang="en-US" sz="1000" dirty="0" err="1" smtClean="0"/>
              <a:t>Castellarin</a:t>
            </a:r>
            <a:r>
              <a:rPr lang="en-US" sz="1000" dirty="0" smtClean="0"/>
              <a:t> M*,</a:t>
            </a:r>
            <a:r>
              <a:rPr lang="en-US" sz="1000" b="1" dirty="0" smtClean="0"/>
              <a:t> Warren RL*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2012. </a:t>
            </a:r>
            <a:r>
              <a:rPr lang="en-US" sz="1000" i="1" dirty="0" err="1" smtClean="0"/>
              <a:t>Fusobacterium</a:t>
            </a:r>
            <a:r>
              <a:rPr lang="en-US" sz="1000" dirty="0" smtClean="0"/>
              <a:t> in colorectal carcinoma. </a:t>
            </a:r>
            <a:r>
              <a:rPr lang="en-US" sz="1000" i="1" dirty="0" smtClean="0"/>
              <a:t>Genome Res</a:t>
            </a:r>
            <a:r>
              <a:rPr lang="en-US" sz="1000" dirty="0" smtClean="0"/>
              <a:t>. 22:299 </a:t>
            </a:r>
          </a:p>
          <a:p>
            <a:pPr algn="r"/>
            <a:r>
              <a:rPr lang="en-US" sz="1000" b="1" dirty="0" smtClean="0"/>
              <a:t> </a:t>
            </a:r>
            <a:endParaRPr lang="en-US" sz="1000" dirty="0" smtClean="0"/>
          </a:p>
          <a:p>
            <a:pPr algn="r"/>
            <a:r>
              <a:rPr lang="en-US" sz="1000" b="1" dirty="0" smtClean="0"/>
              <a:t>Warren RL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2007. Assembling millions of short DNA sequences using SSAKE. </a:t>
            </a:r>
            <a:r>
              <a:rPr lang="en-US" sz="1000" i="1" dirty="0" err="1" smtClean="0"/>
              <a:t>Bioinfo</a:t>
            </a:r>
            <a:r>
              <a:rPr lang="en-US" sz="1000" i="1" dirty="0" smtClean="0"/>
              <a:t>.</a:t>
            </a:r>
            <a:r>
              <a:rPr lang="en-US" sz="1000" dirty="0" smtClean="0"/>
              <a:t> 23:500</a:t>
            </a:r>
          </a:p>
          <a:p>
            <a:pPr algn="r"/>
            <a:r>
              <a:rPr lang="fr-FR" sz="1000" dirty="0" smtClean="0"/>
              <a:t> 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623599" y="-101600"/>
            <a:ext cx="1805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FFFF"/>
                </a:solidFill>
              </a:rPr>
              <a:t>René</a:t>
            </a:r>
            <a:endParaRPr lang="en-US" sz="60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67409" y="-101600"/>
            <a:ext cx="2609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Warren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351188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 </a:t>
            </a:r>
          </a:p>
          <a:p>
            <a:pPr algn="ctr"/>
            <a:r>
              <a:rPr lang="en-US" sz="1350" b="1" dirty="0" smtClean="0"/>
              <a:t>Developed</a:t>
            </a:r>
            <a:r>
              <a:rPr lang="en-US" sz="1350" dirty="0" smtClean="0"/>
              <a:t> </a:t>
            </a:r>
            <a:r>
              <a:rPr lang="en-US" sz="1350" dirty="0"/>
              <a:t>the first </a:t>
            </a:r>
            <a:r>
              <a:rPr lang="en-US" sz="1350" i="1" dirty="0"/>
              <a:t>de novo </a:t>
            </a:r>
            <a:r>
              <a:rPr lang="en-US" sz="1350" dirty="0"/>
              <a:t>genome assembly software (SSAKE) with short DNA </a:t>
            </a:r>
            <a:r>
              <a:rPr lang="en-US" sz="1350" dirty="0" smtClean="0"/>
              <a:t>sequences</a:t>
            </a:r>
            <a:endParaRPr lang="en-US" sz="1350" dirty="0"/>
          </a:p>
          <a:p>
            <a:pPr algn="ctr"/>
            <a:r>
              <a:rPr lang="en-US" sz="1350" b="1" dirty="0"/>
              <a:t>Discovered</a:t>
            </a:r>
            <a:r>
              <a:rPr lang="en-US" sz="1350" dirty="0"/>
              <a:t> </a:t>
            </a:r>
            <a:r>
              <a:rPr lang="en-US" sz="1350" i="1" dirty="0" err="1"/>
              <a:t>Fusobacterium</a:t>
            </a:r>
            <a:r>
              <a:rPr lang="en-US" sz="1350" dirty="0"/>
              <a:t> in colon cancer, one of Time Magazine's 2011 top ten </a:t>
            </a:r>
            <a:r>
              <a:rPr lang="en-US" sz="1350" dirty="0" smtClean="0"/>
              <a:t>breakthrough</a:t>
            </a:r>
            <a:endParaRPr lang="en-US" sz="1350" dirty="0"/>
          </a:p>
          <a:p>
            <a:pPr algn="ctr"/>
            <a:r>
              <a:rPr lang="en-US" sz="1350" b="1" dirty="0"/>
              <a:t>Coordinated</a:t>
            </a:r>
            <a:r>
              <a:rPr lang="en-US" sz="1350" dirty="0"/>
              <a:t> bioinformatics analyses of </a:t>
            </a:r>
            <a:r>
              <a:rPr lang="en-US" sz="1350" i="1" dirty="0" err="1"/>
              <a:t>Rhodococus</a:t>
            </a:r>
            <a:r>
              <a:rPr lang="en-US" sz="1350" i="1" dirty="0"/>
              <a:t>, Cryptococcus</a:t>
            </a:r>
            <a:r>
              <a:rPr lang="en-US" sz="1350" dirty="0"/>
              <a:t>, Bullfrog, Spruce </a:t>
            </a:r>
            <a:r>
              <a:rPr lang="en-US" sz="1350" dirty="0" smtClean="0"/>
              <a:t>genomes</a:t>
            </a:r>
            <a:endParaRPr 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1487"/>
            <a:ext cx="914400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830325"/>
            <a:ext cx="73829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warrenlr</a:t>
            </a:r>
            <a:r>
              <a:rPr lang="en-US" sz="2000" dirty="0" err="1"/>
              <a:t>@gmail.com</a:t>
            </a:r>
            <a:r>
              <a:rPr lang="en-US" sz="2000" dirty="0"/>
              <a:t>     </a:t>
            </a:r>
            <a:r>
              <a:rPr lang="en-US" sz="2000" dirty="0" smtClean="0"/>
              <a:t> </a:t>
            </a:r>
            <a:r>
              <a:rPr lang="en-US" sz="2000" dirty="0"/>
              <a:t>778 . 386 . 4192  </a:t>
            </a:r>
            <a:r>
              <a:rPr lang="en-US" sz="2000" dirty="0" smtClean="0"/>
              <a:t>  </a:t>
            </a:r>
            <a:r>
              <a:rPr lang="en-US" sz="2000" dirty="0"/>
              <a:t>http://</a:t>
            </a:r>
            <a:r>
              <a:rPr lang="en-US" sz="2000" dirty="0" err="1"/>
              <a:t>renewarren.ca</a:t>
            </a:r>
            <a:r>
              <a:rPr lang="en-US" sz="2000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" y="1197802"/>
            <a:ext cx="671195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20+ years experience in biotechnology, genomics, informatics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" y="2288198"/>
            <a:ext cx="6711950" cy="369332"/>
          </a:xfrm>
          <a:prstGeom prst="rect">
            <a:avLst/>
          </a:prstGeom>
          <a:solidFill>
            <a:srgbClr val="7F7F7F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                   seeking </a:t>
            </a:r>
            <a:r>
              <a:rPr lang="en-US" dirty="0">
                <a:solidFill>
                  <a:srgbClr val="FFFFFF"/>
                </a:solidFill>
              </a:rPr>
              <a:t>new challenges &amp; additional </a:t>
            </a:r>
            <a:r>
              <a:rPr lang="en-US" dirty="0" smtClean="0">
                <a:solidFill>
                  <a:srgbClr val="FFFFFF"/>
                </a:solidFill>
              </a:rPr>
              <a:t>leadership      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434133" y="2946400"/>
            <a:ext cx="16035" cy="586844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700" y="2607735"/>
            <a:ext cx="347133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EXPERIENCE</a:t>
            </a:r>
          </a:p>
          <a:p>
            <a:endParaRPr lang="en-US" sz="1000" b="1" i="1" dirty="0" smtClean="0"/>
          </a:p>
          <a:p>
            <a:r>
              <a:rPr lang="en-US" sz="1600" b="1" i="1" dirty="0" smtClean="0"/>
              <a:t>Group Leader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</a:t>
            </a:r>
            <a:r>
              <a:rPr lang="en-US" sz="1200" dirty="0" smtClean="0"/>
              <a:t>Vancouver </a:t>
            </a:r>
            <a:endParaRPr lang="en-US" sz="1200" dirty="0"/>
          </a:p>
          <a:p>
            <a:pPr lvl="0" fontAlgn="base"/>
            <a:r>
              <a:rPr lang="en-US" sz="1200" dirty="0"/>
              <a:t>Lead group, </a:t>
            </a:r>
            <a:r>
              <a:rPr lang="en-US" sz="1200" dirty="0" smtClean="0"/>
              <a:t>project </a:t>
            </a:r>
            <a:r>
              <a:rPr lang="en-US" sz="1200" dirty="0" smtClean="0"/>
              <a:t>management &amp; </a:t>
            </a:r>
            <a:r>
              <a:rPr lang="en-US" sz="1200" dirty="0" smtClean="0"/>
              <a:t>guidance</a:t>
            </a:r>
            <a:endParaRPr lang="en-US" sz="1200" dirty="0"/>
          </a:p>
          <a:p>
            <a:pPr lvl="0" fontAlgn="base"/>
            <a:r>
              <a:rPr lang="en-US" sz="1200" dirty="0" smtClean="0"/>
              <a:t>Conceptualize, lead, develop genome technologies</a:t>
            </a:r>
            <a:endParaRPr lang="en-US" sz="1200" dirty="0"/>
          </a:p>
          <a:p>
            <a:pPr lvl="0" fontAlgn="base"/>
            <a:r>
              <a:rPr lang="en-US" sz="1200" dirty="0"/>
              <a:t>Interview, supervise, mentor </a:t>
            </a:r>
            <a:r>
              <a:rPr lang="en-US" sz="1200" dirty="0" smtClean="0"/>
              <a:t>staff </a:t>
            </a:r>
            <a:r>
              <a:rPr lang="en-US" sz="1200" dirty="0"/>
              <a:t>/</a:t>
            </a:r>
            <a:r>
              <a:rPr lang="en-US" sz="1200" dirty="0" smtClean="0"/>
              <a:t> students</a:t>
            </a:r>
          </a:p>
          <a:p>
            <a:pPr lvl="0" fontAlgn="base"/>
            <a:endParaRPr lang="en-US" sz="1000" dirty="0" smtClean="0"/>
          </a:p>
          <a:p>
            <a:pPr lvl="0" fontAlgn="base"/>
            <a:r>
              <a:rPr lang="en-US" sz="1600" b="1" i="1" dirty="0" smtClean="0"/>
              <a:t>Coordinator 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Vancouver </a:t>
            </a:r>
          </a:p>
          <a:p>
            <a:r>
              <a:rPr lang="en-US" sz="1200" dirty="0" smtClean="0"/>
              <a:t>Lead </a:t>
            </a:r>
            <a:r>
              <a:rPr lang="en-US" sz="1200" dirty="0"/>
              <a:t>bioinformatics R&amp;</a:t>
            </a:r>
            <a:r>
              <a:rPr lang="en-US" sz="1200" dirty="0" smtClean="0"/>
              <a:t>D</a:t>
            </a:r>
          </a:p>
          <a:p>
            <a:r>
              <a:rPr lang="en-US" sz="1200" dirty="0" smtClean="0"/>
              <a:t>Published </a:t>
            </a:r>
            <a:r>
              <a:rPr lang="en-US" sz="1200" dirty="0"/>
              <a:t>research (</a:t>
            </a:r>
            <a:r>
              <a:rPr lang="en-US" sz="1200" dirty="0" smtClean="0"/>
              <a:t>science </a:t>
            </a:r>
            <a:r>
              <a:rPr lang="en-US" sz="1200" dirty="0"/>
              <a:t>journals, </a:t>
            </a:r>
            <a:r>
              <a:rPr lang="en-US" sz="1200" dirty="0" smtClean="0"/>
              <a:t>conferences</a:t>
            </a:r>
            <a:r>
              <a:rPr lang="en-US" sz="1200" dirty="0"/>
              <a:t>)</a:t>
            </a:r>
          </a:p>
          <a:p>
            <a:pPr lvl="0" fontAlgn="base"/>
            <a:r>
              <a:rPr lang="en-US" sz="1200" dirty="0" smtClean="0"/>
              <a:t>Interviewed</a:t>
            </a:r>
            <a:r>
              <a:rPr lang="en-US" sz="1200" dirty="0"/>
              <a:t>, taught, trained, supervised </a:t>
            </a:r>
            <a:r>
              <a:rPr lang="en-US" sz="1200" dirty="0" smtClean="0"/>
              <a:t>staff</a:t>
            </a:r>
          </a:p>
          <a:p>
            <a:pPr lvl="0" fontAlgn="base"/>
            <a:endParaRPr lang="en-US" sz="1000" dirty="0"/>
          </a:p>
          <a:p>
            <a:r>
              <a:rPr lang="en-US" sz="1600" b="1" i="1" dirty="0" smtClean="0"/>
              <a:t>Officer</a:t>
            </a:r>
            <a:endParaRPr lang="en-US" sz="1600" dirty="0"/>
          </a:p>
          <a:p>
            <a:r>
              <a:rPr lang="en-US" sz="1200" b="1" i="1" dirty="0" smtClean="0"/>
              <a:t>NRC Biotechnology </a:t>
            </a:r>
            <a:r>
              <a:rPr lang="en-US" sz="1200" b="1" i="1" dirty="0"/>
              <a:t>Research Institute</a:t>
            </a:r>
            <a:r>
              <a:rPr lang="en-US" sz="1200" dirty="0"/>
              <a:t>, Montréal</a:t>
            </a:r>
          </a:p>
          <a:p>
            <a:r>
              <a:rPr lang="en-US" sz="1200" dirty="0" smtClean="0"/>
              <a:t>Engineered </a:t>
            </a:r>
            <a:r>
              <a:rPr lang="en-US" sz="1200" dirty="0"/>
              <a:t>gene expression regulation technology </a:t>
            </a:r>
            <a:r>
              <a:rPr lang="en-CA" sz="1200" dirty="0" smtClean="0"/>
              <a:t>Designed</a:t>
            </a:r>
            <a:r>
              <a:rPr lang="en-CA" sz="1200" dirty="0"/>
              <a:t>, </a:t>
            </a:r>
            <a:r>
              <a:rPr lang="en-CA" sz="1200" dirty="0" smtClean="0"/>
              <a:t>fabricated, tested DNA </a:t>
            </a:r>
            <a:r>
              <a:rPr lang="en-CA" sz="1200" dirty="0"/>
              <a:t>“</a:t>
            </a:r>
            <a:r>
              <a:rPr lang="en-US" sz="1200" dirty="0"/>
              <a:t>gene switch”</a:t>
            </a:r>
          </a:p>
          <a:p>
            <a:pPr lvl="0" fontAlgn="base"/>
            <a:r>
              <a:rPr lang="en-CA" sz="1200" dirty="0" smtClean="0"/>
              <a:t>Collaborated </a:t>
            </a:r>
            <a:r>
              <a:rPr lang="en-CA" sz="1200" dirty="0"/>
              <a:t>with stakeholders, </a:t>
            </a:r>
            <a:r>
              <a:rPr lang="en-CA" sz="1200" dirty="0" smtClean="0"/>
              <a:t>scientists</a:t>
            </a:r>
          </a:p>
          <a:p>
            <a:pPr lvl="0" fontAlgn="base"/>
            <a:endParaRPr lang="en-CA" sz="1200" dirty="0" smtClean="0"/>
          </a:p>
          <a:p>
            <a:pPr lvl="0" fontAlgn="base"/>
            <a:endParaRPr lang="en-CA" sz="1200" dirty="0"/>
          </a:p>
          <a:p>
            <a:r>
              <a:rPr lang="en-US" b="1" dirty="0"/>
              <a:t>EDUCATION</a:t>
            </a:r>
            <a:endParaRPr lang="en-US" dirty="0"/>
          </a:p>
          <a:p>
            <a:r>
              <a:rPr lang="en-US" sz="1200" dirty="0"/>
              <a:t> </a:t>
            </a:r>
          </a:p>
          <a:p>
            <a:r>
              <a:rPr lang="en-US" sz="1600" b="1" dirty="0" smtClean="0"/>
              <a:t>Certificate</a:t>
            </a:r>
            <a:r>
              <a:rPr lang="en-US" sz="1200" b="1" dirty="0" smtClean="0"/>
              <a:t> </a:t>
            </a:r>
            <a:r>
              <a:rPr lang="en-US" sz="1200" dirty="0" smtClean="0"/>
              <a:t>Comp. </a:t>
            </a:r>
            <a:r>
              <a:rPr lang="en-US" sz="1200" dirty="0"/>
              <a:t>Science	</a:t>
            </a:r>
            <a:r>
              <a:rPr lang="en-US" sz="1200" dirty="0" smtClean="0"/>
              <a:t>          </a:t>
            </a:r>
            <a:r>
              <a:rPr lang="en-US" sz="1200" b="1" dirty="0" smtClean="0"/>
              <a:t>| </a:t>
            </a:r>
            <a:r>
              <a:rPr lang="en-US" sz="1200" b="1" dirty="0"/>
              <a:t>Concordia </a:t>
            </a:r>
            <a:r>
              <a:rPr lang="en-US" sz="1200" b="1" dirty="0" smtClean="0"/>
              <a:t>U.</a:t>
            </a:r>
            <a:endParaRPr lang="en-US" sz="1200" dirty="0"/>
          </a:p>
          <a:p>
            <a:endParaRPr lang="en-US" sz="1000" b="1" dirty="0" smtClean="0"/>
          </a:p>
          <a:p>
            <a:endParaRPr lang="en-US" sz="1000" b="1" dirty="0" smtClean="0"/>
          </a:p>
          <a:p>
            <a:r>
              <a:rPr lang="en-US" sz="1600" b="1" dirty="0" smtClean="0"/>
              <a:t>MSc </a:t>
            </a:r>
            <a:r>
              <a:rPr lang="en-US" sz="1200" dirty="0"/>
              <a:t>Biochemistry &amp; Molecular </a:t>
            </a:r>
            <a:r>
              <a:rPr lang="en-US" sz="1200" dirty="0" smtClean="0"/>
              <a:t>Biology     </a:t>
            </a:r>
            <a:r>
              <a:rPr lang="en-US" sz="1200" b="1" dirty="0" smtClean="0"/>
              <a:t> |</a:t>
            </a:r>
            <a:r>
              <a:rPr lang="en-US" sz="1200" dirty="0" smtClean="0"/>
              <a:t> </a:t>
            </a:r>
            <a:r>
              <a:rPr lang="en-US" sz="1200" b="1" dirty="0"/>
              <a:t>UBC</a:t>
            </a:r>
            <a:endParaRPr lang="en-US" sz="1200" dirty="0"/>
          </a:p>
          <a:p>
            <a:r>
              <a:rPr lang="en-US" sz="1000" dirty="0" smtClean="0"/>
              <a:t>         </a:t>
            </a:r>
          </a:p>
          <a:p>
            <a:endParaRPr lang="en-US" sz="1000" dirty="0"/>
          </a:p>
          <a:p>
            <a:r>
              <a:rPr lang="en-US" sz="1600" b="1" dirty="0"/>
              <a:t>BSc</a:t>
            </a:r>
            <a:r>
              <a:rPr lang="en-US" sz="1200" b="1" dirty="0"/>
              <a:t> </a:t>
            </a:r>
            <a:r>
              <a:rPr lang="en-US" sz="1200" dirty="0" smtClean="0"/>
              <a:t>Biochemistry</a:t>
            </a:r>
            <a:r>
              <a:rPr lang="en-US" sz="1200" b="1" dirty="0" smtClean="0"/>
              <a:t> (</a:t>
            </a:r>
            <a:r>
              <a:rPr lang="en-US" sz="1200" i="1" dirty="0" err="1" smtClean="0"/>
              <a:t>Honours</a:t>
            </a:r>
            <a:r>
              <a:rPr lang="en-US" sz="1200" dirty="0" smtClean="0"/>
              <a:t>)       </a:t>
            </a:r>
            <a:r>
              <a:rPr lang="en-US" sz="1200" b="1" dirty="0" smtClean="0"/>
              <a:t>|</a:t>
            </a:r>
            <a:r>
              <a:rPr lang="en-US" sz="1200" dirty="0" smtClean="0"/>
              <a:t> </a:t>
            </a:r>
            <a:r>
              <a:rPr lang="en-US" sz="1200" b="1" dirty="0" smtClean="0"/>
              <a:t>U. </a:t>
            </a:r>
            <a:r>
              <a:rPr lang="en-US" sz="1200" b="1" dirty="0"/>
              <a:t>de Montréal</a:t>
            </a:r>
            <a:endParaRPr lang="en-US" sz="1200" dirty="0"/>
          </a:p>
          <a:p>
            <a:pPr lvl="0" fontAlgn="base"/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180445" y="2596849"/>
            <a:ext cx="592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258447" y="3990541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3097588" y="3656100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2017</a:t>
            </a:r>
            <a:endParaRPr lang="en-US" sz="12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258447" y="5112355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3097588" y="4777914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2002</a:t>
            </a:r>
            <a:endParaRPr lang="en-US" sz="12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258447" y="7302218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3097588" y="6949634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</a:t>
            </a:r>
            <a:endParaRPr lang="en-US" sz="1200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58447" y="784407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3097588" y="7491489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1997</a:t>
            </a:r>
            <a:endParaRPr lang="en-US" sz="1200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258447" y="839439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3097588" y="8059956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1994</a:t>
            </a:r>
            <a:endParaRPr lang="en-US" sz="1200" b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258447" y="6246655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3097588" y="5894071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</a:t>
            </a:r>
            <a:endParaRPr lang="en-US" sz="1200" b="1" dirty="0"/>
          </a:p>
        </p:txBody>
      </p:sp>
      <p:sp>
        <p:nvSpPr>
          <p:cNvPr id="37" name="Rectangle 36"/>
          <p:cNvSpPr/>
          <p:nvPr/>
        </p:nvSpPr>
        <p:spPr>
          <a:xfrm>
            <a:off x="44451" y="8807587"/>
            <a:ext cx="6756400" cy="27699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FFFF"/>
                </a:solidFill>
              </a:rPr>
              <a:t>References available </a:t>
            </a:r>
            <a:r>
              <a:rPr lang="en-US" sz="1200" i="1" dirty="0">
                <a:solidFill>
                  <a:srgbClr val="FFFFFF"/>
                </a:solidFill>
              </a:rPr>
              <a:t>upon request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-93134" y="8616444"/>
            <a:ext cx="6976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/>
              <a:t>  Skills</a:t>
            </a:r>
            <a:r>
              <a:rPr lang="de-DE" sz="900" dirty="0"/>
              <a:t>: Python, PERL, R, MySQL, HTML/</a:t>
            </a:r>
            <a:r>
              <a:rPr lang="de-DE" sz="900" dirty="0" err="1"/>
              <a:t>js</a:t>
            </a:r>
            <a:r>
              <a:rPr lang="de-DE" sz="900" dirty="0"/>
              <a:t>, </a:t>
            </a:r>
            <a:r>
              <a:rPr lang="de-DE" sz="900" dirty="0" err="1"/>
              <a:t>unix</a:t>
            </a:r>
            <a:r>
              <a:rPr lang="de-DE" sz="900" dirty="0"/>
              <a:t>/</a:t>
            </a:r>
            <a:r>
              <a:rPr lang="de-DE" sz="900" dirty="0" err="1"/>
              <a:t>mac</a:t>
            </a:r>
            <a:r>
              <a:rPr lang="de-DE" sz="900" dirty="0"/>
              <a:t>/</a:t>
            </a:r>
            <a:r>
              <a:rPr lang="de-DE" sz="900" dirty="0" err="1"/>
              <a:t>win</a:t>
            </a:r>
            <a:r>
              <a:rPr lang="de-DE" sz="900" dirty="0"/>
              <a:t>, </a:t>
            </a:r>
            <a:r>
              <a:rPr lang="de-DE" sz="900" dirty="0" err="1" smtClean="0"/>
              <a:t>MSOffice</a:t>
            </a:r>
            <a:r>
              <a:rPr lang="de-DE" sz="900" dirty="0"/>
              <a:t>, </a:t>
            </a:r>
            <a:r>
              <a:rPr lang="de-DE" sz="900" dirty="0" err="1" smtClean="0"/>
              <a:t>Git</a:t>
            </a:r>
            <a:r>
              <a:rPr lang="de-DE" sz="900" dirty="0" smtClean="0"/>
              <a:t>        Projects: SAM, SSAKE</a:t>
            </a:r>
            <a:r>
              <a:rPr lang="de-DE" sz="900" dirty="0"/>
              <a:t>, TASR, </a:t>
            </a:r>
            <a:r>
              <a:rPr lang="de-DE" sz="900" dirty="0" err="1"/>
              <a:t>HLAminer</a:t>
            </a:r>
            <a:r>
              <a:rPr lang="de-DE" sz="900" dirty="0"/>
              <a:t>, LINKS, </a:t>
            </a:r>
            <a:r>
              <a:rPr lang="de-DE" sz="900" dirty="0" smtClean="0"/>
              <a:t>XMV, RAILS</a:t>
            </a:r>
            <a:r>
              <a:rPr lang="de-DE" sz="900" dirty="0"/>
              <a:t>, ARCS, </a:t>
            </a:r>
            <a:r>
              <a:rPr lang="de-DE" sz="900" dirty="0" err="1"/>
              <a:t>ntEdit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4085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327</Words>
  <Application>Microsoft Macintosh PowerPoint</Application>
  <PresentationFormat>On-screen Show (4:3)</PresentationFormat>
  <Paragraphs>79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Warren</dc:creator>
  <cp:lastModifiedBy>Rene Warren</cp:lastModifiedBy>
  <cp:revision>21</cp:revision>
  <dcterms:created xsi:type="dcterms:W3CDTF">2019-05-25T21:51:31Z</dcterms:created>
  <dcterms:modified xsi:type="dcterms:W3CDTF">2019-05-26T00:54:21Z</dcterms:modified>
</cp:coreProperties>
</file>