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8505" autoAdjust="0"/>
  </p:normalViewPr>
  <p:slideViewPr>
    <p:cSldViewPr snapToGrid="0">
      <p:cViewPr>
        <p:scale>
          <a:sx n="150" d="100"/>
          <a:sy n="150" d="100"/>
        </p:scale>
        <p:origin x="-776" y="-1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19-11-10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68D-1A1F-6346-A281-652CBF222AD7}" type="datetimeFigureOut">
              <a:rPr lang="en-US" smtClean="0"/>
              <a:t>19-11-10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528" y="2563285"/>
            <a:ext cx="3471333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</a:t>
            </a:r>
          </a:p>
          <a:p>
            <a:endParaRPr lang="en-US" sz="1000" b="1" i="1" dirty="0" smtClean="0"/>
          </a:p>
          <a:p>
            <a:endParaRPr lang="en-US" sz="400" b="1" i="1" dirty="0" smtClean="0"/>
          </a:p>
          <a:p>
            <a:endParaRPr lang="en-US" sz="400" b="1" i="1" dirty="0"/>
          </a:p>
          <a:p>
            <a:endParaRPr lang="en-US" sz="400" b="1" i="1" dirty="0" smtClean="0"/>
          </a:p>
          <a:p>
            <a:r>
              <a:rPr lang="en-US" sz="1600" b="1" i="1" dirty="0" smtClean="0"/>
              <a:t>Group Leader</a:t>
            </a:r>
            <a:endParaRPr lang="en-US" sz="1600" dirty="0"/>
          </a:p>
          <a:p>
            <a:r>
              <a:rPr lang="en-US" sz="1200" b="1" i="1" dirty="0" smtClean="0"/>
              <a:t> BC </a:t>
            </a:r>
            <a:r>
              <a:rPr lang="en-US" sz="1200" b="1" i="1" dirty="0"/>
              <a:t>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</a:t>
            </a:r>
            <a:r>
              <a:rPr lang="en-US" sz="1200" dirty="0" smtClean="0"/>
              <a:t>Vancouver </a:t>
            </a:r>
            <a:endParaRPr lang="en-US" sz="1200" dirty="0"/>
          </a:p>
          <a:p>
            <a:pPr lvl="0" fontAlgn="base"/>
            <a:r>
              <a:rPr lang="en-US" sz="1200" dirty="0" smtClean="0"/>
              <a:t> Research project concept, management, guidance</a:t>
            </a:r>
            <a:endParaRPr lang="en-US" sz="1200" dirty="0"/>
          </a:p>
          <a:p>
            <a:pPr lvl="0" fontAlgn="base"/>
            <a:r>
              <a:rPr lang="en-US" sz="1200" dirty="0" smtClean="0"/>
              <a:t> Interview</a:t>
            </a:r>
            <a:r>
              <a:rPr lang="en-US" sz="1200" dirty="0"/>
              <a:t>, supervise, mentor </a:t>
            </a:r>
            <a:r>
              <a:rPr lang="en-US" sz="1200" dirty="0" smtClean="0"/>
              <a:t>staff </a:t>
            </a:r>
            <a:r>
              <a:rPr lang="en-US" sz="1200" dirty="0"/>
              <a:t>/</a:t>
            </a:r>
            <a:r>
              <a:rPr lang="en-US" sz="1200" dirty="0" smtClean="0"/>
              <a:t> students</a:t>
            </a:r>
          </a:p>
          <a:p>
            <a:pPr lvl="0" fontAlgn="base"/>
            <a:endParaRPr lang="en-US" sz="600" dirty="0"/>
          </a:p>
          <a:p>
            <a:pPr lvl="0" fontAlgn="base"/>
            <a:endParaRPr lang="en-US" sz="600" dirty="0" smtClean="0"/>
          </a:p>
          <a:p>
            <a:pPr lvl="0" fontAlgn="base"/>
            <a:r>
              <a:rPr lang="en-US" sz="1600" b="1" i="1" dirty="0" smtClean="0"/>
              <a:t>Bioinformatics Coordinator </a:t>
            </a:r>
            <a:endParaRPr lang="en-US" sz="1600" dirty="0"/>
          </a:p>
          <a:p>
            <a:r>
              <a:rPr lang="en-US" sz="1200" b="1" i="1" dirty="0" smtClean="0"/>
              <a:t> BC </a:t>
            </a:r>
            <a:r>
              <a:rPr lang="en-US" sz="1200" b="1" i="1" dirty="0"/>
              <a:t>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Vancouver </a:t>
            </a:r>
          </a:p>
          <a:p>
            <a:r>
              <a:rPr lang="en-US" sz="1200" dirty="0" smtClean="0"/>
              <a:t> Lead </a:t>
            </a:r>
            <a:r>
              <a:rPr lang="en-US" sz="1200" dirty="0"/>
              <a:t>bioinformatics R&amp;</a:t>
            </a:r>
            <a:r>
              <a:rPr lang="en-US" sz="1200" dirty="0" smtClean="0"/>
              <a:t>D</a:t>
            </a:r>
          </a:p>
          <a:p>
            <a:pPr lvl="0" fontAlgn="base"/>
            <a:r>
              <a:rPr lang="en-US" sz="1200" dirty="0" smtClean="0"/>
              <a:t> Interviewed</a:t>
            </a:r>
            <a:r>
              <a:rPr lang="en-US" sz="1200" dirty="0"/>
              <a:t>, taught, trained, supervised </a:t>
            </a:r>
            <a:r>
              <a:rPr lang="en-US" sz="1200" dirty="0" smtClean="0"/>
              <a:t>staff</a:t>
            </a:r>
          </a:p>
          <a:p>
            <a:pPr lvl="0" fontAlgn="base"/>
            <a:endParaRPr lang="en-US" sz="600" dirty="0"/>
          </a:p>
          <a:p>
            <a:pPr lvl="0" fontAlgn="base"/>
            <a:endParaRPr lang="en-US" sz="600" dirty="0" smtClean="0"/>
          </a:p>
          <a:p>
            <a:r>
              <a:rPr lang="en-US" sz="1600" b="1" i="1" dirty="0" smtClean="0"/>
              <a:t>Technical Officer</a:t>
            </a:r>
            <a:endParaRPr lang="en-US" sz="1600" dirty="0"/>
          </a:p>
          <a:p>
            <a:r>
              <a:rPr lang="en-US" sz="1200" b="1" i="1" dirty="0" smtClean="0"/>
              <a:t> NRC </a:t>
            </a:r>
            <a:r>
              <a:rPr lang="en-US" sz="1200" b="1" dirty="0" smtClean="0"/>
              <a:t>– </a:t>
            </a:r>
            <a:r>
              <a:rPr lang="en-US" sz="1200" b="1" i="1" dirty="0" smtClean="0"/>
              <a:t>Biotechnology </a:t>
            </a:r>
            <a:r>
              <a:rPr lang="en-US" sz="1200" b="1" i="1" dirty="0"/>
              <a:t>Research Institute</a:t>
            </a:r>
            <a:r>
              <a:rPr lang="en-US" sz="1200" dirty="0"/>
              <a:t>, Montréal</a:t>
            </a:r>
          </a:p>
          <a:p>
            <a:r>
              <a:rPr lang="en-US" sz="1200" dirty="0" smtClean="0"/>
              <a:t> Engineered </a:t>
            </a:r>
            <a:r>
              <a:rPr lang="en-US" sz="1200" dirty="0"/>
              <a:t>gene expression regulation technology </a:t>
            </a:r>
            <a:r>
              <a:rPr lang="en-US" sz="1200" dirty="0" smtClean="0"/>
              <a:t>          </a:t>
            </a:r>
          </a:p>
          <a:p>
            <a:r>
              <a:rPr lang="en-US" sz="1200" dirty="0"/>
              <a:t> </a:t>
            </a:r>
            <a:r>
              <a:rPr lang="en-CA" sz="1200" dirty="0" smtClean="0"/>
              <a:t>Collaborated </a:t>
            </a:r>
            <a:r>
              <a:rPr lang="en-CA" sz="1200" dirty="0"/>
              <a:t>with </a:t>
            </a:r>
            <a:r>
              <a:rPr lang="en-CA" sz="1200" dirty="0" smtClean="0"/>
              <a:t>stakeholders / scientists</a:t>
            </a:r>
          </a:p>
          <a:p>
            <a:pPr lvl="0" fontAlgn="base"/>
            <a:endParaRPr lang="en-CA" sz="1200" dirty="0" smtClean="0"/>
          </a:p>
          <a:p>
            <a:pPr lvl="0" fontAlgn="base"/>
            <a:endParaRPr lang="en-CA" sz="1200" dirty="0"/>
          </a:p>
          <a:p>
            <a:r>
              <a:rPr lang="en-US" b="1" dirty="0" smtClean="0"/>
              <a:t> </a:t>
            </a:r>
            <a:r>
              <a:rPr lang="en-US" sz="1100" dirty="0"/>
              <a:t> </a:t>
            </a:r>
          </a:p>
          <a:p>
            <a:r>
              <a:rPr lang="en-US" sz="1600" b="1" dirty="0" smtClean="0"/>
              <a:t>Certificate</a:t>
            </a:r>
            <a:r>
              <a:rPr lang="en-US" sz="1200" b="1" dirty="0"/>
              <a:t>	</a:t>
            </a:r>
            <a:r>
              <a:rPr lang="en-US" sz="1200" b="1" dirty="0" smtClean="0"/>
              <a:t> Concordia </a:t>
            </a:r>
            <a:r>
              <a:rPr lang="en-US" sz="1200" b="1" dirty="0"/>
              <a:t>University</a:t>
            </a:r>
            <a:endParaRPr lang="en-US" sz="1200" dirty="0"/>
          </a:p>
          <a:p>
            <a:r>
              <a:rPr lang="en-US" sz="1200" dirty="0" smtClean="0"/>
              <a:t>		 Computer Science</a:t>
            </a:r>
          </a:p>
          <a:p>
            <a:r>
              <a:rPr lang="en-US" sz="1200" dirty="0" smtClean="0"/>
              <a:t>		</a:t>
            </a:r>
            <a:endParaRPr lang="en-US" sz="1000" b="1" dirty="0" smtClean="0"/>
          </a:p>
          <a:p>
            <a:endParaRPr lang="en-US" sz="400" b="1" dirty="0" smtClean="0"/>
          </a:p>
          <a:p>
            <a:r>
              <a:rPr lang="en-US" sz="1600" b="1" dirty="0" smtClean="0"/>
              <a:t>	 MSc</a:t>
            </a: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200" b="1" dirty="0" smtClean="0"/>
              <a:t>University </a:t>
            </a:r>
            <a:r>
              <a:rPr lang="en-US" sz="1200" b="1" dirty="0"/>
              <a:t>of British </a:t>
            </a:r>
            <a:r>
              <a:rPr lang="en-US" sz="1200" b="1" dirty="0" smtClean="0"/>
              <a:t>Columbia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	 </a:t>
            </a:r>
            <a:r>
              <a:rPr lang="en-US" sz="1200" dirty="0" smtClean="0"/>
              <a:t>Biochemistry </a:t>
            </a:r>
            <a:r>
              <a:rPr lang="en-US" sz="1200" dirty="0"/>
              <a:t>&amp; Molecular </a:t>
            </a:r>
            <a:r>
              <a:rPr lang="en-US" sz="1200" dirty="0" smtClean="0"/>
              <a:t>Biology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	</a:t>
            </a:r>
            <a:r>
              <a:rPr lang="en-US" sz="1000" dirty="0" smtClean="0"/>
              <a:t>         </a:t>
            </a:r>
          </a:p>
          <a:p>
            <a:endParaRPr lang="en-US" sz="400" dirty="0" smtClean="0"/>
          </a:p>
          <a:p>
            <a:r>
              <a:rPr lang="en-US" sz="1600" b="1" dirty="0" smtClean="0"/>
              <a:t>	  BSc</a:t>
            </a:r>
            <a:r>
              <a:rPr lang="en-US" sz="1600" b="1" dirty="0"/>
              <a:t>	</a:t>
            </a:r>
            <a:r>
              <a:rPr lang="en-US" sz="1600" b="1" dirty="0" smtClean="0"/>
              <a:t> </a:t>
            </a:r>
            <a:r>
              <a:rPr lang="en-US" sz="1200" b="1" dirty="0" err="1" smtClean="0"/>
              <a:t>Université</a:t>
            </a:r>
            <a:r>
              <a:rPr lang="en-US" sz="1200" b="1" dirty="0" smtClean="0"/>
              <a:t> </a:t>
            </a:r>
            <a:r>
              <a:rPr lang="en-US" sz="1200" b="1" dirty="0"/>
              <a:t>de </a:t>
            </a:r>
            <a:r>
              <a:rPr lang="en-US" sz="1200" b="1" dirty="0" smtClean="0"/>
              <a:t>Montréal</a:t>
            </a:r>
          </a:p>
          <a:p>
            <a:r>
              <a:rPr lang="en-US" sz="1200" b="1" dirty="0"/>
              <a:t>	</a:t>
            </a:r>
            <a:r>
              <a:rPr lang="en-US" sz="1200" b="1" dirty="0" smtClean="0"/>
              <a:t>	 </a:t>
            </a:r>
            <a:r>
              <a:rPr lang="en-US" sz="1200" dirty="0" smtClean="0"/>
              <a:t>Biochemistry</a:t>
            </a:r>
            <a:r>
              <a:rPr lang="en-US" sz="1200" b="1" dirty="0" smtClean="0"/>
              <a:t> 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Honours</a:t>
            </a:r>
            <a:r>
              <a:rPr lang="en-US" sz="1200" i="1" dirty="0" smtClean="0"/>
              <a:t>)</a:t>
            </a:r>
          </a:p>
          <a:p>
            <a:r>
              <a:rPr lang="en-US" sz="1200" b="1" dirty="0" smtClean="0"/>
              <a:t>		</a:t>
            </a:r>
            <a:endParaRPr lang="en-US" sz="1200" dirty="0"/>
          </a:p>
          <a:p>
            <a:pPr lvl="0" fontAlgn="base"/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469042" y="2697835"/>
            <a:ext cx="3365500" cy="38318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endParaRPr lang="en-US" sz="400" dirty="0" smtClean="0"/>
          </a:p>
          <a:p>
            <a:r>
              <a:rPr lang="en-US" sz="1100" dirty="0" smtClean="0"/>
              <a:t>2015, 16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</a:t>
            </a:r>
            <a:r>
              <a:rPr lang="en-US" sz="1100" i="1" dirty="0" smtClean="0"/>
              <a:t>John </a:t>
            </a:r>
            <a:r>
              <a:rPr lang="en-US" sz="1100" i="1" dirty="0" err="1" smtClean="0"/>
              <a:t>Jambor</a:t>
            </a:r>
            <a:r>
              <a:rPr lang="en-US" sz="1100" i="1" dirty="0" smtClean="0"/>
              <a:t> Knowledge Fund</a:t>
            </a:r>
            <a:endParaRPr lang="en-US" sz="1100" dirty="0" smtClean="0"/>
          </a:p>
          <a:p>
            <a:r>
              <a:rPr lang="en-US" sz="1100" dirty="0" smtClean="0"/>
              <a:t>       2011 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 </a:t>
            </a:r>
            <a:r>
              <a:rPr lang="en-US" sz="1100" i="1" dirty="0" err="1" smtClean="0"/>
              <a:t>Fusobacterium</a:t>
            </a:r>
            <a:r>
              <a:rPr lang="en-US" sz="1100" dirty="0" smtClean="0"/>
              <a:t> cancer discovery</a:t>
            </a:r>
          </a:p>
          <a:p>
            <a:r>
              <a:rPr lang="en-US" sz="1100" dirty="0" smtClean="0"/>
              <a:t>       2009  </a:t>
            </a:r>
            <a:r>
              <a:rPr lang="en-US" sz="1100" i="1" dirty="0" smtClean="0"/>
              <a:t>Genome Technology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i="1" dirty="0" smtClean="0"/>
              <a:t>,</a:t>
            </a:r>
            <a:r>
              <a:rPr lang="en-US" sz="1100" dirty="0" smtClean="0"/>
              <a:t> next-gen. seq.</a:t>
            </a:r>
          </a:p>
          <a:p>
            <a:r>
              <a:rPr lang="en-US" sz="1100" dirty="0" smtClean="0"/>
              <a:t>       2007  </a:t>
            </a:r>
            <a:r>
              <a:rPr lang="en-US" sz="1100" i="1" dirty="0" err="1" smtClean="0"/>
              <a:t>GenomeWeb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SSAKE development</a:t>
            </a:r>
          </a:p>
          <a:p>
            <a:r>
              <a:rPr lang="en-US" sz="1100" dirty="0" smtClean="0"/>
              <a:t>       1998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MSc UBC Graduate Fellowship</a:t>
            </a:r>
          </a:p>
          <a:p>
            <a:r>
              <a:rPr lang="en-US" sz="1100" dirty="0" smtClean="0"/>
              <a:t>       1997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bursary</a:t>
            </a:r>
          </a:p>
          <a:p>
            <a:r>
              <a:rPr lang="en-US" sz="1100" dirty="0" smtClean="0"/>
              <a:t>       1996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</a:t>
            </a:r>
            <a:r>
              <a:rPr lang="en-US" sz="1100" dirty="0" err="1" smtClean="0"/>
              <a:t>honour’s</a:t>
            </a:r>
            <a:r>
              <a:rPr lang="en-US" sz="1100" dirty="0" smtClean="0"/>
              <a:t> research project </a:t>
            </a:r>
          </a:p>
          <a:p>
            <a:r>
              <a:rPr lang="en-US" sz="1100" dirty="0" smtClean="0"/>
              <a:t>       1995  </a:t>
            </a:r>
            <a:r>
              <a:rPr lang="en-US" sz="1100" b="1" dirty="0" smtClean="0"/>
              <a:t>Worked</a:t>
            </a:r>
            <a:r>
              <a:rPr lang="en-US" sz="1100" dirty="0" smtClean="0"/>
              <a:t> at </a:t>
            </a:r>
            <a:r>
              <a:rPr lang="en-US" sz="1100" b="1" dirty="0" smtClean="0"/>
              <a:t>NASA,</a:t>
            </a:r>
            <a:r>
              <a:rPr lang="en-US" sz="1100" dirty="0" smtClean="0"/>
              <a:t> CMIX-4 protein payload</a:t>
            </a:r>
            <a:endParaRPr lang="en-US" sz="800" dirty="0" smtClean="0"/>
          </a:p>
          <a:p>
            <a:pPr algn="r"/>
            <a:r>
              <a:rPr lang="en-US" b="1" dirty="0" smtClean="0"/>
              <a:t>   </a:t>
            </a:r>
            <a:r>
              <a:rPr lang="en-US" sz="1100" b="1" dirty="0" smtClean="0"/>
              <a:t>  </a:t>
            </a:r>
            <a:endParaRPr lang="en-US" sz="1100" dirty="0" smtClean="0"/>
          </a:p>
          <a:p>
            <a:endParaRPr lang="en-US" sz="600" dirty="0" smtClean="0"/>
          </a:p>
          <a:p>
            <a:endParaRPr lang="en-US" sz="600" dirty="0"/>
          </a:p>
          <a:p>
            <a:endParaRPr lang="en-US" sz="600" dirty="0" smtClean="0"/>
          </a:p>
          <a:p>
            <a:endParaRPr lang="en-US" sz="400" dirty="0" smtClean="0"/>
          </a:p>
          <a:p>
            <a:endParaRPr lang="en-US" sz="400" dirty="0"/>
          </a:p>
          <a:p>
            <a:endParaRPr lang="en-US" sz="400" dirty="0" smtClean="0"/>
          </a:p>
          <a:p>
            <a:r>
              <a:rPr lang="en-US" sz="1100" dirty="0" smtClean="0"/>
              <a:t>      2017, 18   </a:t>
            </a:r>
            <a:r>
              <a:rPr lang="en-US" sz="1100" b="1" dirty="0" smtClean="0"/>
              <a:t>RECOMB </a:t>
            </a:r>
            <a:r>
              <a:rPr lang="en-US" sz="1100" dirty="0" smtClean="0"/>
              <a:t> Hong Kong / Paris                 </a:t>
            </a:r>
            <a:r>
              <a:rPr lang="en-US" sz="1100" b="1" dirty="0" smtClean="0"/>
              <a:t>talks  </a:t>
            </a:r>
            <a:endParaRPr lang="en-US" sz="1100" dirty="0" smtClean="0"/>
          </a:p>
          <a:p>
            <a:r>
              <a:rPr lang="en-US" sz="1100" dirty="0" smtClean="0"/>
              <a:t>2015, 16, 19   </a:t>
            </a:r>
            <a:r>
              <a:rPr lang="en-US" sz="1100" b="1" dirty="0" smtClean="0"/>
              <a:t>ISMB </a:t>
            </a:r>
            <a:r>
              <a:rPr lang="en-US" sz="1100" dirty="0" smtClean="0"/>
              <a:t> Dublin / Orlando / Basel            </a:t>
            </a:r>
            <a:r>
              <a:rPr lang="en-US" sz="1100" b="1" dirty="0" smtClean="0"/>
              <a:t>talks</a:t>
            </a:r>
            <a:endParaRPr lang="en-US" sz="1100" dirty="0" smtClean="0"/>
          </a:p>
          <a:p>
            <a:r>
              <a:rPr lang="en-US" sz="1100" dirty="0" smtClean="0"/>
              <a:t>2008, 12, 15   </a:t>
            </a:r>
            <a:r>
              <a:rPr lang="en-US" sz="1100" b="1" dirty="0" smtClean="0"/>
              <a:t>Pac. </a:t>
            </a:r>
            <a:r>
              <a:rPr lang="en-US" sz="1100" b="1" dirty="0" err="1" smtClean="0"/>
              <a:t>Symp</a:t>
            </a:r>
            <a:r>
              <a:rPr lang="en-US" sz="1100" b="1" dirty="0" smtClean="0"/>
              <a:t>. Biocomputing</a:t>
            </a:r>
            <a:r>
              <a:rPr lang="en-US" sz="1100" dirty="0" smtClean="0"/>
              <a:t> Hawaii  </a:t>
            </a:r>
            <a:r>
              <a:rPr lang="en-US" sz="1100" b="1" dirty="0" smtClean="0"/>
              <a:t>posters</a:t>
            </a:r>
          </a:p>
          <a:p>
            <a:r>
              <a:rPr lang="en-US" sz="1100" dirty="0" smtClean="0"/>
              <a:t>             2010   </a:t>
            </a:r>
            <a:r>
              <a:rPr lang="en-US" sz="1100" b="1" dirty="0" smtClean="0"/>
              <a:t>SFAF </a:t>
            </a:r>
            <a:r>
              <a:rPr lang="en-US" sz="1100" dirty="0" smtClean="0"/>
              <a:t> Santa Fe                  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r>
              <a:rPr lang="en-US" sz="1100" dirty="0" smtClean="0"/>
              <a:t>             2007   </a:t>
            </a:r>
            <a:r>
              <a:rPr lang="en-US" sz="1100" b="1" dirty="0" smtClean="0"/>
              <a:t>Synthetic Biology </a:t>
            </a:r>
            <a:r>
              <a:rPr lang="en-US" sz="1100" dirty="0" smtClean="0"/>
              <a:t> Zürich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endParaRPr lang="en-US" sz="800" dirty="0" smtClean="0"/>
          </a:p>
          <a:p>
            <a:pPr algn="r"/>
            <a:r>
              <a:rPr lang="en-US" b="1" dirty="0" smtClean="0"/>
              <a:t> </a:t>
            </a:r>
            <a:endParaRPr lang="en-US" dirty="0" smtClean="0"/>
          </a:p>
        </p:txBody>
      </p:sp>
      <p:sp>
        <p:nvSpPr>
          <p:cNvPr id="39" name="Rectangle 38"/>
          <p:cNvSpPr/>
          <p:nvPr/>
        </p:nvSpPr>
        <p:spPr>
          <a:xfrm>
            <a:off x="3454530" y="4555148"/>
            <a:ext cx="333679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</a:t>
            </a:r>
            <a:r>
              <a:rPr lang="en-US" sz="1700" dirty="0" smtClean="0">
                <a:solidFill>
                  <a:srgbClr val="FFFFFF"/>
                </a:solidFill>
              </a:rPr>
              <a:t>RESENTATIONS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900" y="98291"/>
            <a:ext cx="6699250" cy="806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7099" y="-75942"/>
            <a:ext cx="1805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FFFF"/>
                </a:solidFill>
              </a:rPr>
              <a:t>René</a:t>
            </a: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0409" y="-75942"/>
            <a:ext cx="2609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Warren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64017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 </a:t>
            </a:r>
          </a:p>
          <a:p>
            <a:r>
              <a:rPr lang="en-US" sz="1350" b="1" dirty="0" smtClean="0"/>
              <a:t>     Developed</a:t>
            </a:r>
            <a:r>
              <a:rPr lang="en-US" sz="1350" dirty="0" smtClean="0"/>
              <a:t> first </a:t>
            </a:r>
            <a:r>
              <a:rPr lang="en-US" sz="1350" i="1" dirty="0"/>
              <a:t>de novo </a:t>
            </a:r>
            <a:r>
              <a:rPr lang="en-US" sz="1350" dirty="0"/>
              <a:t>genome assembly software (SSAKE) with short DNA </a:t>
            </a:r>
            <a:r>
              <a:rPr lang="en-US" sz="1350" dirty="0" smtClean="0"/>
              <a:t>sequences</a:t>
            </a:r>
            <a:endParaRPr lang="en-US" sz="1350" dirty="0"/>
          </a:p>
          <a:p>
            <a:r>
              <a:rPr lang="en-US" sz="1350" b="1" dirty="0" smtClean="0"/>
              <a:t>    Discovered</a:t>
            </a:r>
            <a:r>
              <a:rPr lang="en-US" sz="1350" dirty="0" smtClean="0"/>
              <a:t> </a:t>
            </a:r>
            <a:r>
              <a:rPr lang="en-US" sz="1350" i="1" dirty="0" err="1" smtClean="0"/>
              <a:t>Fusobacterium</a:t>
            </a:r>
            <a:r>
              <a:rPr lang="en-US" sz="1350" dirty="0" smtClean="0"/>
              <a:t> </a:t>
            </a:r>
            <a:r>
              <a:rPr lang="en-US" sz="1350" dirty="0"/>
              <a:t>in colon cancer, </a:t>
            </a:r>
            <a:r>
              <a:rPr lang="en-US" sz="1350" dirty="0" smtClean="0"/>
              <a:t>Time </a:t>
            </a:r>
            <a:r>
              <a:rPr lang="en-US" sz="1350" dirty="0"/>
              <a:t>Magazine's 2011 top </a:t>
            </a:r>
            <a:r>
              <a:rPr lang="en-US" sz="1350" dirty="0" smtClean="0"/>
              <a:t>10 breakthrough</a:t>
            </a:r>
            <a:endParaRPr lang="en-US" sz="1350" dirty="0"/>
          </a:p>
          <a:p>
            <a:r>
              <a:rPr lang="en-US" sz="1350" b="1" dirty="0" smtClean="0"/>
              <a:t>  Coordinated</a:t>
            </a:r>
            <a:r>
              <a:rPr lang="en-US" sz="1350" dirty="0" smtClean="0"/>
              <a:t> </a:t>
            </a:r>
            <a:r>
              <a:rPr lang="en-US" sz="1350" dirty="0"/>
              <a:t>bioinformatics analyses of </a:t>
            </a:r>
            <a:r>
              <a:rPr lang="en-US" sz="1350" i="1" dirty="0" err="1"/>
              <a:t>Rhodococus</a:t>
            </a:r>
            <a:r>
              <a:rPr lang="en-US" sz="1350" i="1" dirty="0"/>
              <a:t>, Cryptococcus</a:t>
            </a:r>
            <a:r>
              <a:rPr lang="en-US" sz="1350" dirty="0"/>
              <a:t>, </a:t>
            </a:r>
            <a:r>
              <a:rPr lang="en-US" sz="1350" dirty="0" smtClean="0"/>
              <a:t>bullfrog &amp; spruce genomes</a:t>
            </a:r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4316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43154"/>
            <a:ext cx="6858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</a:t>
            </a:r>
            <a:r>
              <a:rPr lang="en-US" dirty="0" err="1" smtClean="0"/>
              <a:t>warrenlr</a:t>
            </a:r>
            <a:r>
              <a:rPr lang="en-US" dirty="0"/>
              <a:t> </a:t>
            </a:r>
            <a:r>
              <a:rPr lang="en-US" dirty="0" smtClean="0"/>
              <a:t>at </a:t>
            </a:r>
            <a:r>
              <a:rPr lang="en-US" dirty="0" err="1" smtClean="0"/>
              <a:t>gmail</a:t>
            </a:r>
            <a:r>
              <a:rPr lang="en-US" dirty="0" smtClean="0"/>
              <a:t> dot com                                   https</a:t>
            </a:r>
            <a:r>
              <a:rPr lang="en-US" dirty="0"/>
              <a:t>://</a:t>
            </a:r>
            <a:r>
              <a:rPr lang="en-US" dirty="0" err="1"/>
              <a:t>warrenlr.github.io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900" y="1210631"/>
            <a:ext cx="67024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20+ </a:t>
            </a:r>
            <a:r>
              <a:rPr lang="en-US" dirty="0" smtClean="0">
                <a:solidFill>
                  <a:srgbClr val="FFFFFF"/>
                </a:solidFill>
              </a:rPr>
              <a:t>Years </a:t>
            </a:r>
            <a:r>
              <a:rPr lang="en-US" dirty="0">
                <a:solidFill>
                  <a:srgbClr val="FFFFFF"/>
                </a:solidFill>
              </a:rPr>
              <a:t>E</a:t>
            </a:r>
            <a:r>
              <a:rPr lang="en-US" dirty="0" smtClean="0">
                <a:solidFill>
                  <a:srgbClr val="FFFFFF"/>
                </a:solidFill>
              </a:rPr>
              <a:t>xperience - Biotechnology | Genomics | </a:t>
            </a:r>
            <a:r>
              <a:rPr lang="en-US" dirty="0">
                <a:solidFill>
                  <a:srgbClr val="FFFFFF"/>
                </a:solidFill>
              </a:rPr>
              <a:t>I</a:t>
            </a:r>
            <a:r>
              <a:rPr lang="en-US" dirty="0" smtClean="0">
                <a:solidFill>
                  <a:srgbClr val="FFFFFF"/>
                </a:solidFill>
              </a:rPr>
              <a:t>nformatics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8900" y="2288198"/>
            <a:ext cx="670255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lvl="1"/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    </a:t>
            </a:r>
            <a:r>
              <a:rPr lang="en-US" sz="1000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  </a:t>
            </a:r>
            <a:r>
              <a:rPr lang="en-US" sz="800" dirty="0" smtClean="0">
                <a:solidFill>
                  <a:srgbClr val="FFFFFF"/>
                </a:solidFill>
              </a:rPr>
              <a:t> </a:t>
            </a:r>
            <a:r>
              <a:rPr lang="en-US" dirty="0" smtClean="0">
                <a:solidFill>
                  <a:srgbClr val="FFFFFF"/>
                </a:solidFill>
              </a:rPr>
              <a:t>Seeking : </a:t>
            </a:r>
            <a:r>
              <a:rPr lang="en-US" dirty="0">
                <a:solidFill>
                  <a:srgbClr val="FFFFFF"/>
                </a:solidFill>
              </a:rPr>
              <a:t>N</a:t>
            </a:r>
            <a:r>
              <a:rPr lang="en-US" dirty="0" smtClean="0">
                <a:solidFill>
                  <a:srgbClr val="FFFFFF"/>
                </a:solidFill>
              </a:rPr>
              <a:t>ew Challenges| Additional Leadership      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22" name="Straight Connector 21"/>
          <p:cNvCxnSpPr/>
          <p:nvPr/>
        </p:nvCxnSpPr>
        <p:spPr>
          <a:xfrm>
            <a:off x="3268100" y="396302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2864672" y="3346669"/>
            <a:ext cx="101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2017-current</a:t>
            </a:r>
            <a:endParaRPr lang="en-US" sz="12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68101" y="491550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3021566" y="4464086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2002-17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264925" y="699107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123119" y="6634255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</a:t>
            </a:r>
            <a:endParaRPr lang="en-US" sz="12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64925" y="766839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114653" y="7311574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1997</a:t>
            </a:r>
            <a:endParaRPr lang="en-US" sz="12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61750" y="8341482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114653" y="7981641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1994</a:t>
            </a:r>
            <a:endParaRPr lang="en-US" sz="12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68100" y="589530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3021566" y="5444415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2000-01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89796" y="8790027"/>
            <a:ext cx="6702552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References Available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7591" y="8591678"/>
            <a:ext cx="6705487" cy="2308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de-DE" sz="900" b="1" dirty="0" smtClean="0"/>
              <a:t>IT Skills  </a:t>
            </a:r>
            <a:r>
              <a:rPr lang="de-DE" sz="900" dirty="0" smtClean="0"/>
              <a:t>Python  PERL  R  MySQL  </a:t>
            </a:r>
            <a:r>
              <a:rPr lang="de-DE" sz="900" dirty="0"/>
              <a:t>HTML/</a:t>
            </a:r>
            <a:r>
              <a:rPr lang="de-DE" sz="900" dirty="0" err="1" smtClean="0"/>
              <a:t>js</a:t>
            </a:r>
            <a:r>
              <a:rPr lang="de-DE" sz="900" dirty="0" smtClean="0"/>
              <a:t>  </a:t>
            </a:r>
            <a:r>
              <a:rPr lang="de-DE" sz="900" dirty="0" err="1" smtClean="0"/>
              <a:t>Git</a:t>
            </a:r>
            <a:r>
              <a:rPr lang="de-DE" sz="900" dirty="0" smtClean="0"/>
              <a:t>  </a:t>
            </a:r>
            <a:r>
              <a:rPr lang="de-DE" sz="900" dirty="0" err="1" smtClean="0"/>
              <a:t>unix</a:t>
            </a:r>
            <a:r>
              <a:rPr lang="de-DE" sz="900" dirty="0"/>
              <a:t>/</a:t>
            </a:r>
            <a:r>
              <a:rPr lang="de-DE" sz="900" dirty="0" err="1"/>
              <a:t>mac</a:t>
            </a:r>
            <a:r>
              <a:rPr lang="de-DE" sz="900" dirty="0"/>
              <a:t>/</a:t>
            </a:r>
            <a:r>
              <a:rPr lang="de-DE" sz="900" dirty="0" err="1" smtClean="0"/>
              <a:t>win</a:t>
            </a:r>
            <a:r>
              <a:rPr lang="de-DE" sz="900" dirty="0" smtClean="0"/>
              <a:t>  Office        </a:t>
            </a:r>
            <a:r>
              <a:rPr lang="de-DE" sz="900" b="1" dirty="0" smtClean="0"/>
              <a:t>Projects </a:t>
            </a:r>
            <a:r>
              <a:rPr lang="de-DE" sz="900" dirty="0" smtClean="0"/>
              <a:t>  SAM SSAKE TASR </a:t>
            </a:r>
            <a:r>
              <a:rPr lang="de-DE" sz="900" dirty="0" err="1" smtClean="0"/>
              <a:t>HLAminer</a:t>
            </a:r>
            <a:r>
              <a:rPr lang="de-DE" sz="900" dirty="0" smtClean="0"/>
              <a:t> LINKS XMV RAILS ARCS </a:t>
            </a:r>
            <a:r>
              <a:rPr lang="de-DE" sz="900" dirty="0" err="1" smtClean="0"/>
              <a:t>ntEdit</a:t>
            </a:r>
            <a:endParaRPr lang="en-US" sz="900" dirty="0"/>
          </a:p>
        </p:txBody>
      </p:sp>
      <p:sp>
        <p:nvSpPr>
          <p:cNvPr id="31" name="Rectangle 30"/>
          <p:cNvSpPr/>
          <p:nvPr/>
        </p:nvSpPr>
        <p:spPr>
          <a:xfrm>
            <a:off x="88901" y="2669198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</a:t>
            </a:r>
            <a:r>
              <a:rPr lang="en-US" sz="1700" dirty="0" smtClean="0">
                <a:solidFill>
                  <a:srgbClr val="FFFFFF"/>
                </a:solidFill>
              </a:rPr>
              <a:t>XPERIENCE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73578" y="2669198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</a:t>
            </a:r>
            <a:r>
              <a:rPr lang="en-US" sz="1700" dirty="0" smtClean="0">
                <a:solidFill>
                  <a:srgbClr val="FFFFFF"/>
                </a:solidFill>
              </a:rPr>
              <a:t>CCOLADES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454788" y="6639813"/>
            <a:ext cx="3504812" cy="2000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2019. </a:t>
            </a:r>
            <a:r>
              <a:rPr lang="en-US" sz="1000" dirty="0" err="1" smtClean="0"/>
              <a:t>ntEdit</a:t>
            </a:r>
            <a:r>
              <a:rPr lang="en-US" sz="1000" dirty="0" smtClean="0"/>
              <a:t>: scalable genome sequence   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polishing. </a:t>
            </a:r>
            <a:r>
              <a:rPr lang="en-US" sz="1000" i="1" dirty="0"/>
              <a:t>Bioinformatics. </a:t>
            </a:r>
            <a:r>
              <a:rPr lang="en-US" sz="1000" dirty="0"/>
              <a:t>35:</a:t>
            </a:r>
            <a:r>
              <a:rPr lang="en-US" sz="1000" dirty="0" smtClean="0"/>
              <a:t>4430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2015</a:t>
            </a:r>
            <a:r>
              <a:rPr lang="en-US" sz="1000" dirty="0"/>
              <a:t>. LINKS: Scalable, alignment-free </a:t>
            </a:r>
            <a:r>
              <a:rPr lang="en-US" sz="1000" dirty="0" smtClean="0"/>
              <a:t>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scaffolding [</a:t>
            </a:r>
            <a:r>
              <a:rPr lang="is-IS" sz="1000" dirty="0" smtClean="0"/>
              <a:t>…]</a:t>
            </a:r>
            <a:r>
              <a:rPr lang="en-US" sz="1000" dirty="0" smtClean="0"/>
              <a:t> </a:t>
            </a:r>
            <a:r>
              <a:rPr lang="en-US" sz="1000" dirty="0"/>
              <a:t>genomes with long reads</a:t>
            </a:r>
            <a:r>
              <a:rPr lang="en-US" sz="1000" dirty="0" smtClean="0"/>
              <a:t>.</a:t>
            </a:r>
            <a:r>
              <a:rPr lang="en-US" sz="1000" b="1" dirty="0" smtClean="0"/>
              <a:t> </a:t>
            </a:r>
            <a:r>
              <a:rPr lang="en-US" sz="1000" i="1" dirty="0" err="1" smtClean="0"/>
              <a:t>GigaScience</a:t>
            </a:r>
            <a:r>
              <a:rPr lang="en-US" sz="1000" i="1" dirty="0" smtClean="0"/>
              <a:t>. </a:t>
            </a:r>
            <a:r>
              <a:rPr lang="en-US" sz="1000" dirty="0" smtClean="0"/>
              <a:t>4:35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2012. Derivation of HLA types from shotgun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sequence datasets. </a:t>
            </a:r>
            <a:r>
              <a:rPr lang="en-US" sz="1000" i="1" dirty="0" smtClean="0"/>
              <a:t>Genome Med.</a:t>
            </a:r>
            <a:r>
              <a:rPr lang="en-US" sz="1000" dirty="0" smtClean="0"/>
              <a:t> 4:95</a:t>
            </a:r>
          </a:p>
          <a:p>
            <a:r>
              <a:rPr lang="en-US" sz="600" dirty="0" smtClean="0"/>
              <a:t> </a:t>
            </a:r>
          </a:p>
          <a:p>
            <a:r>
              <a:rPr lang="en-US" sz="1000" dirty="0" err="1" smtClean="0"/>
              <a:t>Castellarin</a:t>
            </a:r>
            <a:r>
              <a:rPr lang="en-US" sz="1000" dirty="0" smtClean="0"/>
              <a:t> M*,</a:t>
            </a:r>
            <a:r>
              <a:rPr lang="en-US" sz="1000" b="1" dirty="0" smtClean="0"/>
              <a:t> Warren RL*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2012. </a:t>
            </a:r>
            <a:r>
              <a:rPr lang="en-US" sz="1000" i="1" dirty="0" err="1" smtClean="0"/>
              <a:t>Fusobacterium</a:t>
            </a:r>
            <a:r>
              <a:rPr lang="en-US" sz="1000" i="1" dirty="0" smtClean="0"/>
              <a:t> </a:t>
            </a:r>
          </a:p>
          <a:p>
            <a:r>
              <a:rPr lang="en-US" sz="1000" i="1" dirty="0"/>
              <a:t> </a:t>
            </a:r>
            <a:r>
              <a:rPr lang="en-US" sz="1000" dirty="0" smtClean="0"/>
              <a:t>infection [</a:t>
            </a:r>
            <a:r>
              <a:rPr lang="is-IS" sz="1000" dirty="0" smtClean="0"/>
              <a:t>…]</a:t>
            </a:r>
            <a:r>
              <a:rPr lang="en-US" sz="1000" dirty="0" smtClean="0"/>
              <a:t> in colorectal carcinoma. </a:t>
            </a:r>
            <a:r>
              <a:rPr lang="en-US" sz="1000" i="1" dirty="0" smtClean="0"/>
              <a:t>Genome Res</a:t>
            </a:r>
            <a:r>
              <a:rPr lang="en-US" sz="1000" dirty="0" smtClean="0"/>
              <a:t>. 22:299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2007. Assembling millions of short DNA </a:t>
            </a:r>
          </a:p>
          <a:p>
            <a:r>
              <a:rPr lang="en-US" sz="1000" dirty="0"/>
              <a:t> </a:t>
            </a:r>
            <a:r>
              <a:rPr lang="en-US" sz="1000" dirty="0" smtClean="0"/>
              <a:t>sequences using SSAKE. </a:t>
            </a:r>
            <a:r>
              <a:rPr lang="en-US" sz="1000" i="1" dirty="0" smtClean="0"/>
              <a:t>Bioinformatics.</a:t>
            </a:r>
            <a:r>
              <a:rPr lang="en-US" sz="1000" dirty="0" smtClean="0"/>
              <a:t> 23:500</a:t>
            </a:r>
            <a:r>
              <a:rPr lang="fr-FR" sz="1000" dirty="0" smtClean="0"/>
              <a:t> </a:t>
            </a:r>
            <a:endParaRPr lang="en-US" sz="1000" dirty="0"/>
          </a:p>
        </p:txBody>
      </p:sp>
      <p:sp>
        <p:nvSpPr>
          <p:cNvPr id="12" name="Rectangle 11"/>
          <p:cNvSpPr/>
          <p:nvPr/>
        </p:nvSpPr>
        <p:spPr>
          <a:xfrm>
            <a:off x="3826934" y="4864103"/>
            <a:ext cx="2578100" cy="249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17 lead author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640666" y="6478151"/>
            <a:ext cx="3039533" cy="249766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i="1" dirty="0">
                <a:solidFill>
                  <a:schemeClr val="tx1"/>
                </a:solidFill>
              </a:rPr>
              <a:t>Selected from 63 peer-</a:t>
            </a:r>
            <a:r>
              <a:rPr lang="en-US" sz="1000" b="1" i="1" dirty="0" smtClean="0">
                <a:solidFill>
                  <a:schemeClr val="tx1"/>
                </a:solidFill>
              </a:rPr>
              <a:t>reviewed  23 lead author</a:t>
            </a:r>
            <a:r>
              <a:rPr lang="en-US" sz="1000" b="1" i="1" dirty="0">
                <a:solidFill>
                  <a:schemeClr val="tx1"/>
                </a:solidFill>
              </a:rPr>
              <a:t> 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53317" y="3038476"/>
            <a:ext cx="8622" cy="313639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 flipH="1">
            <a:off x="3439554" y="6541560"/>
            <a:ext cx="16035" cy="233172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>
          <a:xfrm>
            <a:off x="82551" y="6173340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</a:t>
            </a:r>
            <a:r>
              <a:rPr lang="en-US" sz="1700" dirty="0" smtClean="0">
                <a:solidFill>
                  <a:srgbClr val="FFFFFF"/>
                </a:solidFill>
              </a:rPr>
              <a:t>DUCATION</a:t>
            </a:r>
            <a:endParaRPr lang="en-US" sz="1700" dirty="0">
              <a:solidFill>
                <a:srgbClr val="FFFFFF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465112" y="6173340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</a:t>
            </a:r>
            <a:r>
              <a:rPr lang="en-US" sz="1700" dirty="0" smtClean="0">
                <a:solidFill>
                  <a:srgbClr val="FFFFFF"/>
                </a:solidFill>
              </a:rPr>
              <a:t>UBLICATIONS</a:t>
            </a:r>
            <a:endParaRPr lang="en-US" sz="17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85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303</Words>
  <Application>Microsoft Macintosh PowerPoint</Application>
  <PresentationFormat>On-screen Show (4:3)</PresentationFormat>
  <Paragraphs>97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Warren</dc:creator>
  <cp:lastModifiedBy>Rene Warren</cp:lastModifiedBy>
  <cp:revision>69</cp:revision>
  <dcterms:created xsi:type="dcterms:W3CDTF">2019-05-25T21:51:31Z</dcterms:created>
  <dcterms:modified xsi:type="dcterms:W3CDTF">2019-11-10T16:43:37Z</dcterms:modified>
</cp:coreProperties>
</file>