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4216" y="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sz="10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r>
              <a:rPr lang="en-US" sz="1600" b="1" i="1" dirty="0"/>
              <a:t>Group Leader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pPr lvl="0" fontAlgn="base"/>
            <a:r>
              <a:rPr lang="en-US" sz="1200" dirty="0"/>
              <a:t> Research project concept, management, guidance</a:t>
            </a:r>
          </a:p>
          <a:p>
            <a:pPr lvl="0" fontAlgn="base"/>
            <a:r>
              <a:rPr lang="en-US" sz="1200" dirty="0"/>
              <a:t> Interview, supervise, mentor staff /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pPr lvl="0" fontAlgn="base"/>
            <a:r>
              <a:rPr lang="en-US" sz="1600" b="1" i="1" dirty="0"/>
              <a:t>Bioinformatics Coordinator 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r>
              <a:rPr lang="en-US" sz="1200" dirty="0"/>
              <a:t> Lead bioinformatics R&amp;D</a:t>
            </a:r>
          </a:p>
          <a:p>
            <a:pPr lvl="0" fontAlgn="base"/>
            <a:r>
              <a:rPr lang="en-US" sz="1200" dirty="0"/>
              <a:t> Interviewed, taught, trained, supervised 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r>
              <a:rPr lang="en-US" sz="1600" b="1" i="1" dirty="0"/>
              <a:t>Technical Officer</a:t>
            </a:r>
            <a:endParaRPr lang="en-US" sz="1600" dirty="0"/>
          </a:p>
          <a:p>
            <a:r>
              <a:rPr lang="en-US" sz="1200" b="1" i="1" dirty="0"/>
              <a:t> NRC </a:t>
            </a:r>
            <a:r>
              <a:rPr lang="en-US" sz="1200" b="1" dirty="0"/>
              <a:t>– </a:t>
            </a:r>
            <a:r>
              <a:rPr lang="en-US" sz="1200" b="1" i="1" dirty="0"/>
              <a:t>Biotechnology Research Institute</a:t>
            </a:r>
            <a:r>
              <a:rPr lang="en-US" sz="1200" dirty="0"/>
              <a:t>  Montréal</a:t>
            </a:r>
          </a:p>
          <a:p>
            <a:r>
              <a:rPr lang="en-US" sz="1200" dirty="0"/>
              <a:t> Engineered gene expression regulation technology           </a:t>
            </a:r>
          </a:p>
          <a:p>
            <a:r>
              <a:rPr lang="en-US" sz="1200" dirty="0"/>
              <a:t> </a:t>
            </a:r>
            <a:r>
              <a:rPr lang="en-CA" sz="1200" dirty="0"/>
              <a:t>Collaborated with stakeholders / scientists</a:t>
            </a:r>
          </a:p>
          <a:p>
            <a:pPr lvl="0" fontAlgn="base"/>
            <a:endParaRPr lang="en-CA" sz="1200" dirty="0"/>
          </a:p>
          <a:p>
            <a:pPr lvl="0" fontAlgn="base"/>
            <a:endParaRPr lang="en-CA" sz="1200" dirty="0"/>
          </a:p>
          <a:p>
            <a:r>
              <a:rPr lang="en-US" b="1" dirty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/>
              <a:t>Certificate</a:t>
            </a:r>
            <a:r>
              <a:rPr lang="en-US" sz="1200" b="1" dirty="0"/>
              <a:t>	 Concordia University</a:t>
            </a:r>
            <a:endParaRPr lang="en-US" sz="1200" dirty="0"/>
          </a:p>
          <a:p>
            <a:r>
              <a:rPr lang="en-US" sz="1200" dirty="0"/>
              <a:t>		 Computer Science</a:t>
            </a:r>
          </a:p>
          <a:p>
            <a:r>
              <a:rPr lang="en-US" sz="1200" dirty="0"/>
              <a:t>		</a:t>
            </a:r>
            <a:endParaRPr lang="en-US" sz="1000" b="1" dirty="0"/>
          </a:p>
          <a:p>
            <a:endParaRPr lang="en-US" sz="400" b="1" dirty="0"/>
          </a:p>
          <a:p>
            <a:r>
              <a:rPr lang="en-US" sz="1600" b="1" dirty="0"/>
              <a:t>	 MSc	 </a:t>
            </a:r>
            <a:r>
              <a:rPr lang="en-US" sz="1200" b="1" dirty="0"/>
              <a:t>University of British Columbia</a:t>
            </a:r>
          </a:p>
          <a:p>
            <a:r>
              <a:rPr lang="en-US" sz="1200" b="1" dirty="0"/>
              <a:t>		 </a:t>
            </a:r>
            <a:r>
              <a:rPr lang="en-US" sz="1200" dirty="0"/>
              <a:t>Biochemistry &amp; Molecular Biology</a:t>
            </a:r>
          </a:p>
          <a:p>
            <a:r>
              <a:rPr lang="en-US" sz="1200" b="1" dirty="0"/>
              <a:t>		</a:t>
            </a:r>
            <a:r>
              <a:rPr lang="en-US" sz="1000" dirty="0"/>
              <a:t>         </a:t>
            </a:r>
          </a:p>
          <a:p>
            <a:endParaRPr lang="en-US" sz="400" dirty="0"/>
          </a:p>
          <a:p>
            <a:r>
              <a:rPr lang="en-US" sz="1600" b="1" dirty="0"/>
              <a:t>	  BSc	 </a:t>
            </a:r>
            <a:r>
              <a:rPr lang="en-US" sz="1200" b="1" dirty="0" err="1"/>
              <a:t>Université</a:t>
            </a:r>
            <a:r>
              <a:rPr lang="en-US" sz="1200" b="1" dirty="0"/>
              <a:t> de Montréal</a:t>
            </a:r>
          </a:p>
          <a:p>
            <a:r>
              <a:rPr lang="en-US" sz="1200" b="1" dirty="0"/>
              <a:t>		 </a:t>
            </a:r>
            <a:r>
              <a:rPr lang="en-US" sz="1200" dirty="0"/>
              <a:t>Biochemistry</a:t>
            </a:r>
            <a:r>
              <a:rPr lang="en-US" sz="1200" b="1" dirty="0"/>
              <a:t> </a:t>
            </a:r>
            <a:r>
              <a:rPr lang="en-US" sz="1200" i="1" dirty="0"/>
              <a:t>(</a:t>
            </a:r>
            <a:r>
              <a:rPr lang="en-US" sz="1200" i="1" dirty="0" err="1"/>
              <a:t>Honours</a:t>
            </a:r>
            <a:r>
              <a:rPr lang="en-US" sz="1200" i="1" dirty="0"/>
              <a:t>)</a:t>
            </a:r>
          </a:p>
          <a:p>
            <a:r>
              <a:rPr lang="en-US" sz="1200" b="1" dirty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7100" y="2748635"/>
            <a:ext cx="336744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 </a:t>
            </a:r>
            <a:endParaRPr lang="en-US" dirty="0"/>
          </a:p>
          <a:p>
            <a:endParaRPr lang="en-US" sz="400" dirty="0"/>
          </a:p>
          <a:p>
            <a:r>
              <a:rPr lang="en-US" sz="1100" dirty="0"/>
              <a:t>2015, 16  </a:t>
            </a:r>
            <a:r>
              <a:rPr lang="en-US" sz="1100" b="1" dirty="0"/>
              <a:t>Awarded</a:t>
            </a:r>
            <a:r>
              <a:rPr lang="en-US" sz="1100" dirty="0"/>
              <a:t> </a:t>
            </a:r>
            <a:r>
              <a:rPr lang="en-US" sz="1100" i="1" dirty="0"/>
              <a:t>John </a:t>
            </a:r>
            <a:r>
              <a:rPr lang="en-US" sz="1100" i="1" dirty="0" err="1"/>
              <a:t>Jambor</a:t>
            </a:r>
            <a:r>
              <a:rPr lang="en-US" sz="1100" i="1" dirty="0"/>
              <a:t> Knowledge Fund</a:t>
            </a:r>
            <a:endParaRPr lang="en-US" sz="1100" dirty="0"/>
          </a:p>
          <a:p>
            <a:r>
              <a:rPr lang="en-US" sz="1100" dirty="0"/>
              <a:t>       2011  </a:t>
            </a:r>
            <a:r>
              <a:rPr lang="en-US" sz="1100" b="1" dirty="0"/>
              <a:t>Interview</a:t>
            </a:r>
            <a:r>
              <a:rPr lang="en-US" sz="1100" dirty="0"/>
              <a:t> </a:t>
            </a:r>
            <a:r>
              <a:rPr lang="en-US" sz="1100" i="1" dirty="0" err="1"/>
              <a:t>Fusobacterium</a:t>
            </a:r>
            <a:r>
              <a:rPr lang="en-US" sz="1100" dirty="0"/>
              <a:t> cancer discovery</a:t>
            </a:r>
          </a:p>
          <a:p>
            <a:r>
              <a:rPr lang="en-US" sz="1100" dirty="0"/>
              <a:t>       2009  </a:t>
            </a:r>
            <a:r>
              <a:rPr lang="en-US" sz="1100" i="1" dirty="0"/>
              <a:t>Genome Technology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i="1" dirty="0"/>
              <a:t>,</a:t>
            </a:r>
            <a:r>
              <a:rPr lang="en-US" sz="1100" dirty="0"/>
              <a:t> next-gen. seq.</a:t>
            </a:r>
          </a:p>
          <a:p>
            <a:r>
              <a:rPr lang="en-US" sz="1100" dirty="0"/>
              <a:t>       2007  </a:t>
            </a:r>
            <a:r>
              <a:rPr lang="en-US" sz="1100" i="1" dirty="0" err="1"/>
              <a:t>GenomeWeb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dirty="0"/>
              <a:t>, SSAKE development</a:t>
            </a:r>
          </a:p>
          <a:p>
            <a:r>
              <a:rPr lang="en-US" sz="1100" dirty="0"/>
              <a:t>       1998  </a:t>
            </a:r>
            <a:r>
              <a:rPr lang="en-US" sz="1100" b="1" dirty="0"/>
              <a:t>Awarded</a:t>
            </a:r>
            <a:r>
              <a:rPr lang="en-US" sz="1100" dirty="0"/>
              <a:t> MSc </a:t>
            </a:r>
            <a:r>
              <a:rPr lang="en-US" sz="1100" i="1" dirty="0"/>
              <a:t>UBC Graduate Fellowship</a:t>
            </a:r>
          </a:p>
          <a:p>
            <a:r>
              <a:rPr lang="en-US" sz="1100" dirty="0"/>
              <a:t>       1997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bursary</a:t>
            </a:r>
          </a:p>
          <a:p>
            <a:r>
              <a:rPr lang="en-US" sz="1100" dirty="0"/>
              <a:t>       1996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</a:t>
            </a:r>
            <a:r>
              <a:rPr lang="en-US" sz="1100" dirty="0" err="1"/>
              <a:t>honour’s</a:t>
            </a:r>
            <a:r>
              <a:rPr lang="en-US" sz="1100" dirty="0"/>
              <a:t> research project </a:t>
            </a:r>
          </a:p>
          <a:p>
            <a:r>
              <a:rPr lang="en-US" sz="1100" dirty="0"/>
              <a:t>       1995  </a:t>
            </a:r>
            <a:r>
              <a:rPr lang="en-US" sz="1100" b="1" dirty="0"/>
              <a:t>Worked</a:t>
            </a:r>
            <a:r>
              <a:rPr lang="en-US" sz="1100" dirty="0"/>
              <a:t> at </a:t>
            </a:r>
            <a:r>
              <a:rPr lang="en-US" sz="1100" i="1" dirty="0"/>
              <a:t>NASA</a:t>
            </a:r>
            <a:r>
              <a:rPr lang="en-US" sz="1100" b="1" dirty="0"/>
              <a:t>,</a:t>
            </a:r>
            <a:r>
              <a:rPr lang="en-US" sz="1100" dirty="0"/>
              <a:t> CMIX-4 payload</a:t>
            </a:r>
            <a:endParaRPr lang="en-US" sz="800" dirty="0"/>
          </a:p>
          <a:p>
            <a:pPr algn="r"/>
            <a:r>
              <a:rPr lang="en-US" b="1" dirty="0"/>
              <a:t>   </a:t>
            </a:r>
            <a:r>
              <a:rPr lang="en-US" sz="1100" b="1" dirty="0"/>
              <a:t>  </a:t>
            </a:r>
            <a:endParaRPr lang="en-US" sz="11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400" dirty="0"/>
          </a:p>
          <a:p>
            <a:endParaRPr lang="en-US" sz="400" dirty="0"/>
          </a:p>
          <a:p>
            <a:r>
              <a:rPr lang="en-US" sz="1100" dirty="0"/>
              <a:t>      2017, 18   </a:t>
            </a:r>
            <a:r>
              <a:rPr lang="en-US" sz="1100" b="1" dirty="0"/>
              <a:t>RECOMB </a:t>
            </a:r>
            <a:r>
              <a:rPr lang="en-US" sz="1100" dirty="0"/>
              <a:t> Hong Kong / Paris                 </a:t>
            </a:r>
            <a:r>
              <a:rPr lang="en-US" sz="1100" b="1" dirty="0"/>
              <a:t>talks  </a:t>
            </a:r>
            <a:endParaRPr lang="en-US" sz="1100" dirty="0"/>
          </a:p>
          <a:p>
            <a:r>
              <a:rPr lang="en-US" sz="1100" dirty="0"/>
              <a:t>2015, 16, 19   </a:t>
            </a:r>
            <a:r>
              <a:rPr lang="en-US" sz="1100" b="1" dirty="0"/>
              <a:t>ISMB </a:t>
            </a:r>
            <a:r>
              <a:rPr lang="en-US" sz="1100" dirty="0"/>
              <a:t> Dublin / Orlando / Basel            </a:t>
            </a:r>
            <a:r>
              <a:rPr lang="en-US" sz="1100" b="1" dirty="0"/>
              <a:t>talks</a:t>
            </a:r>
            <a:endParaRPr lang="en-US" sz="1100" dirty="0"/>
          </a:p>
          <a:p>
            <a:r>
              <a:rPr lang="en-US" sz="1100" dirty="0"/>
              <a:t>2008, 12, 15   </a:t>
            </a:r>
            <a:r>
              <a:rPr lang="en-US" sz="1100" b="1" dirty="0"/>
              <a:t>Pac. </a:t>
            </a:r>
            <a:r>
              <a:rPr lang="en-US" sz="1100" b="1" dirty="0" err="1"/>
              <a:t>Symp</a:t>
            </a:r>
            <a:r>
              <a:rPr lang="en-US" sz="1100" b="1" dirty="0"/>
              <a:t>. Biocomputing</a:t>
            </a:r>
            <a:r>
              <a:rPr lang="en-US" sz="1100" dirty="0"/>
              <a:t> Hawaii  </a:t>
            </a:r>
            <a:r>
              <a:rPr lang="en-US" sz="1100" b="1" dirty="0"/>
              <a:t>posters</a:t>
            </a:r>
          </a:p>
          <a:p>
            <a:r>
              <a:rPr lang="en-US" sz="1100" dirty="0"/>
              <a:t>             2010   </a:t>
            </a:r>
            <a:r>
              <a:rPr lang="en-US" sz="1100" b="1" dirty="0"/>
              <a:t>SFAF </a:t>
            </a:r>
            <a:r>
              <a:rPr lang="en-US" sz="1100" dirty="0"/>
              <a:t> Santa Fe                   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r>
              <a:rPr lang="en-US" sz="1100" dirty="0"/>
              <a:t>             2007   </a:t>
            </a:r>
            <a:r>
              <a:rPr lang="en-US" sz="1100" b="1" dirty="0"/>
              <a:t>Synthetic Biology </a:t>
            </a:r>
            <a:r>
              <a:rPr lang="en-US" sz="1100" dirty="0"/>
              <a:t> Zürich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endParaRPr lang="en-US" sz="800" dirty="0"/>
          </a:p>
          <a:p>
            <a:pPr algn="r"/>
            <a:r>
              <a:rPr lang="en-US" b="1" dirty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RESENTATIONS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251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René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409" y="-251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Warren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/>
              <a:t>     Developed</a:t>
            </a:r>
            <a:r>
              <a:rPr lang="en-US" sz="1350" dirty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sequences</a:t>
            </a:r>
          </a:p>
          <a:p>
            <a:r>
              <a:rPr lang="en-US" sz="1350" b="1" dirty="0"/>
              <a:t>    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Time Magazine's 2011 top 10 breakthrough</a:t>
            </a:r>
          </a:p>
          <a:p>
            <a:r>
              <a:rPr lang="en-US" sz="1350" b="1" dirty="0"/>
              <a:t>  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 &amp; spruce genomes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dirty="0" err="1"/>
              <a:t>warrenlr</a:t>
            </a:r>
            <a:r>
              <a:rPr lang="en-US" dirty="0"/>
              <a:t> [at] </a:t>
            </a:r>
            <a:r>
              <a:rPr lang="en-US" dirty="0" err="1"/>
              <a:t>gmail</a:t>
            </a:r>
            <a:r>
              <a:rPr lang="en-US" dirty="0"/>
              <a:t> [dot] com                         https://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- Biotechnology | Genomics |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800" dirty="0">
                <a:solidFill>
                  <a:srgbClr val="FFFFFF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Seeking  New  Challenges     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             Additional  Leadership       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2017-current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2002-17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2017" y="66342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3551" y="73115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1999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3551" y="798164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1997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2000-01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/>
              <a:t>IT Skills  </a:t>
            </a:r>
            <a:r>
              <a:rPr lang="de-DE" sz="900" dirty="0"/>
              <a:t>Python  PERL  R  MySQL  HTML/</a:t>
            </a:r>
            <a:r>
              <a:rPr lang="de-DE" sz="900" dirty="0" err="1"/>
              <a:t>js</a:t>
            </a:r>
            <a:r>
              <a:rPr lang="de-DE" sz="900" dirty="0"/>
              <a:t>  </a:t>
            </a:r>
            <a:r>
              <a:rPr lang="de-DE" sz="900" dirty="0" err="1"/>
              <a:t>Git</a:t>
            </a:r>
            <a:r>
              <a:rPr lang="de-DE" sz="900" dirty="0"/>
              <a:t> 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  Office        </a:t>
            </a:r>
            <a:r>
              <a:rPr lang="de-DE" sz="900" b="1" dirty="0"/>
              <a:t>Projects </a:t>
            </a:r>
            <a:r>
              <a:rPr lang="de-DE" sz="900" dirty="0"/>
              <a:t>  SAM SSAKE TASR </a:t>
            </a:r>
            <a:r>
              <a:rPr lang="de-DE" sz="900" dirty="0" err="1"/>
              <a:t>HLAminer</a:t>
            </a:r>
            <a:r>
              <a:rPr lang="de-DE" sz="900" dirty="0"/>
              <a:t> LINKS XMV RAILS ARCS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XPERIENCE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sz="1700" dirty="0">
                <a:solidFill>
                  <a:srgbClr val="FFFFFF"/>
                </a:solidFill>
              </a:rPr>
              <a:t>CCOLADES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788" y="6622879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2019. </a:t>
            </a:r>
            <a:r>
              <a:rPr lang="en-US" sz="1000" dirty="0" err="1"/>
              <a:t>ntEdit</a:t>
            </a:r>
            <a:r>
              <a:rPr lang="en-US" sz="1000" dirty="0"/>
              <a:t>: scalable genome sequence    </a:t>
            </a:r>
          </a:p>
          <a:p>
            <a:r>
              <a:rPr lang="en-US" sz="1000" dirty="0"/>
              <a:t>   polishing. </a:t>
            </a:r>
            <a:r>
              <a:rPr lang="en-US" sz="1000" i="1" dirty="0"/>
              <a:t>Bioinformatics. </a:t>
            </a:r>
            <a:r>
              <a:rPr lang="en-US" sz="1000" dirty="0"/>
              <a:t>35:4430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dirty="0"/>
              <a:t> 2015. LINKS: Scalable, alignment-free  </a:t>
            </a:r>
          </a:p>
          <a:p>
            <a:r>
              <a:rPr lang="en-US" sz="1000" dirty="0"/>
              <a:t>   scaffolding [</a:t>
            </a:r>
            <a:r>
              <a:rPr lang="is-IS" sz="1000" dirty="0"/>
              <a:t>…]</a:t>
            </a:r>
            <a:r>
              <a:rPr lang="en-US" sz="1000" dirty="0"/>
              <a:t> genomes with long reads.</a:t>
            </a:r>
            <a:r>
              <a:rPr lang="en-US" sz="1000" b="1" dirty="0"/>
              <a:t> </a:t>
            </a:r>
            <a:r>
              <a:rPr lang="en-US" sz="1000" i="1" dirty="0" err="1"/>
              <a:t>GigaScience</a:t>
            </a:r>
            <a:r>
              <a:rPr lang="en-US" sz="1000" i="1" dirty="0"/>
              <a:t>. </a:t>
            </a:r>
            <a:r>
              <a:rPr lang="en-US" sz="1000" dirty="0"/>
              <a:t>4:35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2012. Derivation of HLA types from shotgun </a:t>
            </a:r>
          </a:p>
          <a:p>
            <a:r>
              <a:rPr lang="en-US" sz="1000" dirty="0"/>
              <a:t>   sequence datasets. </a:t>
            </a:r>
            <a:r>
              <a:rPr lang="en-US" sz="1000" i="1" dirty="0"/>
              <a:t>Genome Med.</a:t>
            </a:r>
            <a:r>
              <a:rPr lang="en-US" sz="1000" dirty="0"/>
              <a:t> 4:95</a:t>
            </a:r>
          </a:p>
          <a:p>
            <a:r>
              <a:rPr lang="en-US" sz="600" dirty="0"/>
              <a:t> </a:t>
            </a:r>
          </a:p>
          <a:p>
            <a:r>
              <a:rPr lang="en-US" sz="1000" dirty="0" err="1"/>
              <a:t>Castellarin</a:t>
            </a:r>
            <a:r>
              <a:rPr lang="en-US" sz="1000" dirty="0"/>
              <a:t> M*,</a:t>
            </a:r>
            <a:r>
              <a:rPr lang="en-US" sz="1000" b="1" dirty="0"/>
              <a:t> Warren RL*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2012. </a:t>
            </a:r>
            <a:r>
              <a:rPr lang="en-US" sz="1000" i="1" dirty="0" err="1"/>
              <a:t>Fusobacterium</a:t>
            </a:r>
            <a:r>
              <a:rPr lang="en-US" sz="1000" i="1" dirty="0"/>
              <a:t> </a:t>
            </a:r>
          </a:p>
          <a:p>
            <a:r>
              <a:rPr lang="en-US" sz="1000" i="1" dirty="0"/>
              <a:t>   </a:t>
            </a:r>
            <a:r>
              <a:rPr lang="en-US" sz="1000" dirty="0"/>
              <a:t>infection [</a:t>
            </a:r>
            <a:r>
              <a:rPr lang="is-IS" sz="1000" dirty="0"/>
              <a:t>…]</a:t>
            </a:r>
            <a:r>
              <a:rPr lang="en-US" sz="1000" dirty="0"/>
              <a:t> in colorectal carcinoma. </a:t>
            </a:r>
            <a:r>
              <a:rPr lang="en-US" sz="1000" i="1" dirty="0"/>
              <a:t>Genome Res</a:t>
            </a:r>
            <a:r>
              <a:rPr lang="en-US" sz="1000" dirty="0"/>
              <a:t>. 22:299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2007. Assembling millions of short DNA </a:t>
            </a:r>
          </a:p>
          <a:p>
            <a:r>
              <a:rPr lang="en-US" sz="1000" dirty="0"/>
              <a:t>   sequences using SSAKE. </a:t>
            </a:r>
            <a:r>
              <a:rPr lang="en-US" sz="1000" i="1" dirty="0"/>
              <a:t>Bioinformatics.</a:t>
            </a:r>
            <a:r>
              <a:rPr lang="en-US" sz="1000" dirty="0"/>
              <a:t> 23:500</a:t>
            </a:r>
            <a:r>
              <a:rPr lang="fr-FR" sz="1000" dirty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768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9228" y="6404066"/>
            <a:ext cx="3514972" cy="2888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peer-reviewed,  23 lead author, *co-first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063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469591"/>
            <a:ext cx="16035" cy="23957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01371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DUCATION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65112" y="6101371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UBLICATIONS</a:t>
            </a: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293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Microsoft Office User</cp:lastModifiedBy>
  <cp:revision>75</cp:revision>
  <dcterms:created xsi:type="dcterms:W3CDTF">2019-05-25T21:51:31Z</dcterms:created>
  <dcterms:modified xsi:type="dcterms:W3CDTF">2020-01-06T14:50:30Z</dcterms:modified>
</cp:coreProperties>
</file>