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3" r:id="rId9"/>
    <p:sldId id="284" r:id="rId10"/>
    <p:sldId id="28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60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03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90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8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95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46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PREDICTING COLLISION SEVERITY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2" y="609600"/>
            <a:ext cx="4773643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Why is it important to know collision severity?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GB" sz="2400" dirty="0"/>
              <a:t>Help emergency services plan ahead on way to the collision.</a:t>
            </a:r>
          </a:p>
          <a:p>
            <a:pPr marL="36900" lvl="0" indent="0">
              <a:buNone/>
            </a:pPr>
            <a:endParaRPr lang="en-GB" sz="2400" dirty="0"/>
          </a:p>
          <a:p>
            <a:pPr marL="36900" lvl="0" indent="0">
              <a:buNone/>
            </a:pPr>
            <a:r>
              <a:rPr lang="en-GB" sz="2400" dirty="0"/>
              <a:t>Better direct emergency vehicles to the most serious accidents.</a:t>
            </a:r>
          </a:p>
          <a:p>
            <a:pPr marL="36900" lvl="0" indent="0">
              <a:buNone/>
            </a:pPr>
            <a:endParaRPr lang="en-GB" sz="2400" dirty="0"/>
          </a:p>
          <a:p>
            <a:pPr marL="36900" lvl="0" indent="0">
              <a:buNone/>
            </a:pPr>
            <a:r>
              <a:rPr lang="en-GB" sz="2400" dirty="0"/>
              <a:t>Better outcomes from the accident for all involved.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Our data set	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0" b="-3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GB"/>
              <a:t>From the Traffic Records for the city of Seattle </a:t>
            </a:r>
          </a:p>
          <a:p>
            <a:pPr marL="36900" indent="0">
              <a:buNone/>
            </a:pPr>
            <a:endParaRPr lang="en-GB"/>
          </a:p>
          <a:p>
            <a:pPr marL="36900" indent="0">
              <a:buNone/>
            </a:pPr>
            <a:r>
              <a:rPr lang="en-GB"/>
              <a:t>Over 194,000 records for accidents from 2004 to present</a:t>
            </a:r>
          </a:p>
          <a:p>
            <a:pPr marL="36900" indent="0">
              <a:buNone/>
            </a:pPr>
            <a:endParaRPr lang="en-GB"/>
          </a:p>
          <a:p>
            <a:pPr marL="36900" indent="0">
              <a:buNone/>
            </a:pPr>
            <a:r>
              <a:rPr lang="en-GB"/>
              <a:t>37 different attributes covering time/date, road type, weather, road conditions and numbers involved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>
          <a:xfrm>
            <a:off x="1" y="10"/>
            <a:ext cx="6095995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What we did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GB" sz="1600" dirty="0"/>
              <a:t>Cleansed the data, including removing several attributes,  based on the correlation matrix, resulting 47 different features.</a:t>
            </a:r>
          </a:p>
          <a:p>
            <a:pPr marL="36900" indent="0">
              <a:buNone/>
            </a:pPr>
            <a:endParaRPr lang="en-GB" sz="1600" dirty="0"/>
          </a:p>
          <a:p>
            <a:pPr marL="36900" indent="0">
              <a:buNone/>
            </a:pPr>
            <a:r>
              <a:rPr lang="en-GB" sz="1600" dirty="0"/>
              <a:t>Build machine learning models using decision trees and logistic regression.</a:t>
            </a:r>
          </a:p>
          <a:p>
            <a:pPr marL="36900" indent="0">
              <a:buNone/>
            </a:pPr>
            <a:endParaRPr lang="en-GB" sz="1600" dirty="0"/>
          </a:p>
          <a:p>
            <a:pPr marL="36900" indent="0">
              <a:buNone/>
            </a:pPr>
            <a:r>
              <a:rPr lang="en-GB" sz="1600" dirty="0"/>
              <a:t>Measured accuracy using F1 score and used confusion matrices.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6D2C0-45A6-4290-B53D-7C685EE363E9}"/>
              </a:ext>
            </a:extLst>
          </p:cNvPr>
          <p:cNvPicPr/>
          <p:nvPr/>
        </p:nvPicPr>
        <p:blipFill rotWithShape="1">
          <a:blip r:embed="rId5"/>
          <a:srcRect l="19555" r="1" b="1"/>
          <a:stretch/>
        </p:blipFill>
        <p:spPr>
          <a:xfrm>
            <a:off x="6115875" y="-198773"/>
            <a:ext cx="6095992" cy="685799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72415-1661-4C35-87EC-4F1810576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0963"/>
            <a:ext cx="0" cy="6858000"/>
          </a:xfrm>
          <a:prstGeom prst="line">
            <a:avLst/>
          </a:prstGeom>
          <a:ln w="3810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0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sz="3200" dirty="0"/>
              <a:t>The decision tree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 fontScale="77500" lnSpcReduction="20000"/>
          </a:bodyPr>
          <a:lstStyle/>
          <a:p>
            <a:pPr marL="36900" indent="0">
              <a:buNone/>
            </a:pPr>
            <a:r>
              <a:rPr lang="en-GB" dirty="0"/>
              <a:t>Most accurate when depth is 37</a:t>
            </a:r>
          </a:p>
          <a:p>
            <a:pPr marL="36900" indent="0">
              <a:buNone/>
            </a:pPr>
            <a:endParaRPr lang="en-GB" dirty="0"/>
          </a:p>
          <a:p>
            <a:pPr marL="36900" lvl="0" indent="0" fontAlgn="base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	Accuracy:  0.6781045331963529</a:t>
            </a:r>
          </a:p>
          <a:p>
            <a:pPr marL="36900" lvl="0" indent="0" fontAlgn="base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	F1 score:  0.6811032208372303</a:t>
            </a:r>
          </a:p>
          <a:p>
            <a:pPr marL="36900" indent="0">
              <a:buNone/>
            </a:pPr>
            <a:endParaRPr lang="en-GB" dirty="0"/>
          </a:p>
          <a:p>
            <a:pPr marL="36900" indent="0" fontAlgn="base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Predict 'property damage' correctly:  75.7%</a:t>
            </a:r>
          </a:p>
          <a:p>
            <a:pPr marL="36900" indent="0" fontAlgn="base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Predict 'property damage' when it's an 'injury collision':  51.0%</a:t>
            </a:r>
          </a:p>
          <a:p>
            <a:pPr marL="36900" indent="0" fontAlgn="base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Predict 'injury' correctly:  49.0%</a:t>
            </a:r>
          </a:p>
          <a:p>
            <a:pPr marL="36900" indent="0" fontAlgn="base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Predict 'injury' when it's 'property damage':  24.3 %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15A37-A073-4F24-AB66-4986FAC5E0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369" y="1580050"/>
            <a:ext cx="4646657" cy="34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sz="3200" dirty="0"/>
              <a:t>The logistic regression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6146090" cy="3866048"/>
          </a:xfrm>
        </p:spPr>
        <p:txBody>
          <a:bodyPr anchor="ctr">
            <a:normAutofit/>
          </a:bodyPr>
          <a:lstStyle/>
          <a:p>
            <a:pPr marL="0" lvl="0" indent="0" fontAlgn="base" latinLnBrk="1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	F1-score (</a:t>
            </a:r>
            <a:r>
              <a:rPr lang="en-GB" sz="1800" dirty="0" err="1"/>
              <a:t>lr</a:t>
            </a:r>
            <a:r>
              <a:rPr lang="en-GB" sz="1800" dirty="0"/>
              <a:t>): 0.7003</a:t>
            </a:r>
          </a:p>
          <a:p>
            <a:pPr marL="0" lv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	Log loss: 0.805498175639136</a:t>
            </a:r>
          </a:p>
          <a:p>
            <a:pPr marL="36900" indent="0">
              <a:buNone/>
            </a:pPr>
            <a:endParaRPr lang="en-GB" sz="1800" dirty="0"/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Predict 'property damage' correctly:  96.5%</a:t>
            </a:r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Predict 'property damage' when it's an 'injury collision':  76.5 %</a:t>
            </a:r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Predict 'injury' correctly:  23.5 %</a:t>
            </a:r>
          </a:p>
          <a:p>
            <a:pPr marL="0" indent="0" fontAlgn="base" latinLnBrk="1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Predict 'injury' when it's 'property damage':  3.5 %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15A37-A073-4F24-AB66-4986FAC5E0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369" y="1580050"/>
            <a:ext cx="4646657" cy="34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2521741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Main Outcomes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612559"/>
            <a:ext cx="6382303" cy="5894773"/>
          </a:xfrm>
        </p:spPr>
        <p:txBody>
          <a:bodyPr anchor="ctr">
            <a:normAutofit/>
          </a:bodyPr>
          <a:lstStyle/>
          <a:p>
            <a:pPr indent="-342900" fontAlgn="base" latinLnBrk="1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the logistic regression model was more accurate overall than the decision tree model, based on the F1 scores</a:t>
            </a:r>
          </a:p>
          <a:p>
            <a:pPr indent="-342900" fontAlgn="base" latinLnBrk="1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/>
          </a:p>
          <a:p>
            <a:pPr indent="-342900" fontAlgn="base" latinLnBrk="1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logistic regression model better at predicting a collision involving only property damage </a:t>
            </a:r>
          </a:p>
          <a:p>
            <a:pPr lvl="1" indent="-342900" fontAlgn="base" latinLnBrk="1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correct 96.5% of the time</a:t>
            </a:r>
          </a:p>
          <a:p>
            <a:pPr marL="377100" lvl="1" indent="0" fontAlgn="base" latinLnBrk="1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800" dirty="0"/>
          </a:p>
          <a:p>
            <a:pPr marL="285750" indent="-285750" fontAlgn="base" latinLnBrk="1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logistic regression model better at predicting a collision involving injury</a:t>
            </a:r>
          </a:p>
          <a:p>
            <a:pPr marL="662850" lvl="1" indent="-285750" fontAlgn="base" latinLnBrk="1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/>
              <a:t>correct 49% of the time</a:t>
            </a:r>
          </a:p>
          <a:p>
            <a:pPr marL="377100" lvl="1" indent="0" fontAlgn="base" latinLnBrk="1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600" dirty="0"/>
          </a:p>
          <a:p>
            <a:pPr marL="285750" indent="-285750" fontAlgn="base" latinLnBrk="1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/>
              <a:t>Both models significantly mis-categorise the majority of the more serious collisions involving injury as ‘property damage’ collisions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3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0" b="-3"/>
          <a:stretch/>
        </p:blipFill>
        <p:spPr>
          <a:xfrm>
            <a:off x="632815" y="643465"/>
            <a:ext cx="4003193" cy="573070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4545366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GB" sz="1800" dirty="0"/>
              <a:t>our aim was to build a model for predicting the severity of a collision to prepare the emergency services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GB" sz="1800" dirty="0"/>
              <a:t>we were successfully able to build two machine learning models that could be used to predict the severity, one with 96.5% accuracy in predicting the lower severity ‘property damage’ collisions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GB" sz="1800" dirty="0"/>
              <a:t>both models had lower accuracy when predicting ‘injury’ collisions. 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GB" sz="1800" dirty="0"/>
              <a:t>our models would therefore not be suitable for use at the moment.</a:t>
            </a: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GB" sz="1800" dirty="0"/>
              <a:t>but they do show promise and refinement, using under-sampling of the training data set, is likely to produce better results in future.</a:t>
            </a:r>
          </a:p>
        </p:txBody>
      </p:sp>
    </p:spTree>
    <p:extLst>
      <p:ext uri="{BB962C8B-B14F-4D97-AF65-F5344CB8AC3E}">
        <p14:creationId xmlns:p14="http://schemas.microsoft.com/office/powerpoint/2010/main" val="337776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420</Words>
  <Application>Microsoft Office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PREDICTING COLLISION SEVERITY</vt:lpstr>
      <vt:lpstr>Why is it important to know collision severity? </vt:lpstr>
      <vt:lpstr>Our data set </vt:lpstr>
      <vt:lpstr>What we did</vt:lpstr>
      <vt:lpstr>The decision tree model</vt:lpstr>
      <vt:lpstr>The logistic regression model</vt:lpstr>
      <vt:lpstr>Main Outcomes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COLLISION SEVERITY</dc:title>
  <dc:creator>Warren Oates</dc:creator>
  <cp:lastModifiedBy>Warren Oates</cp:lastModifiedBy>
  <cp:revision>2</cp:revision>
  <dcterms:created xsi:type="dcterms:W3CDTF">2020-10-06T12:37:30Z</dcterms:created>
  <dcterms:modified xsi:type="dcterms:W3CDTF">2020-10-06T12:50:51Z</dcterms:modified>
</cp:coreProperties>
</file>