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835"/>
    <a:srgbClr val="FEB600"/>
    <a:srgbClr val="18171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50" y="108"/>
      </p:cViewPr>
      <p:guideLst>
        <p:guide orient="horz" pos="2160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5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9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0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530CF19-83A5-490B-BBAA-81D47933253B}"/>
              </a:ext>
            </a:extLst>
          </p:cNvPr>
          <p:cNvSpPr/>
          <p:nvPr userDrawn="1"/>
        </p:nvSpPr>
        <p:spPr>
          <a:xfrm>
            <a:off x="92460" y="562186"/>
            <a:ext cx="7380820" cy="59561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571314"/>
            <a:ext cx="2228850" cy="365125"/>
          </a:xfrm>
        </p:spPr>
        <p:txBody>
          <a:bodyPr/>
          <a:lstStyle>
            <a:lvl1pPr algn="ctr">
              <a:defRPr sz="80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fld id="{3404DE36-19CE-4865-AADD-50DB22DD73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74567" y="6650182"/>
            <a:ext cx="95314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7816" y="6650183"/>
            <a:ext cx="543890" cy="26049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4D5E93-C786-4974-98B0-B2F2099D95FC}"/>
              </a:ext>
            </a:extLst>
          </p:cNvPr>
          <p:cNvGrpSpPr/>
          <p:nvPr userDrawn="1"/>
        </p:nvGrpSpPr>
        <p:grpSpPr>
          <a:xfrm>
            <a:off x="269391" y="730483"/>
            <a:ext cx="2177008" cy="4332583"/>
            <a:chOff x="668524" y="1238191"/>
            <a:chExt cx="2599200" cy="4604553"/>
          </a:xfrm>
        </p:grpSpPr>
        <p:sp>
          <p:nvSpPr>
            <p:cNvPr id="17" name="Rectangle 174">
              <a:extLst>
                <a:ext uri="{FF2B5EF4-FFF2-40B4-BE49-F238E27FC236}">
                  <a16:creationId xmlns:a16="http://schemas.microsoft.com/office/drawing/2014/main" id="{12DF5ADB-24E9-4A06-A080-905A8637A8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0623" y="1238344"/>
              <a:ext cx="2595600" cy="46044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 b="1" kern="0">
                <a:solidFill>
                  <a:sysClr val="windowText" lastClr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  <a:sym typeface="Wingdings 2" pitchFamily="18" charset="2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D0C9262-2C59-402F-87EF-C1A6F0D724E9}"/>
                </a:ext>
              </a:extLst>
            </p:cNvPr>
            <p:cNvSpPr/>
            <p:nvPr userDrawn="1"/>
          </p:nvSpPr>
          <p:spPr bwMode="auto">
            <a:xfrm>
              <a:off x="668524" y="1238191"/>
              <a:ext cx="2599200" cy="1669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lIns="72000" tIns="46800" rIns="90000" bIns="46800" anchor="ctr"/>
            <a:lstStyle/>
            <a:p>
              <a:pPr lvl="0" algn="ctr"/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 Light" panose="020D0904000000000000" pitchFamily="50" charset="-127"/>
                  <a:ea typeface="나눔고딕 Light" panose="020D0904000000000000" pitchFamily="50" charset="-127"/>
                  <a:sym typeface="Wingdings 2" pitchFamily="18" charset="2"/>
                </a:rPr>
                <a:t>Status</a:t>
              </a:r>
              <a:endParaRPr lang="ko-KR" altLang="en-US" sz="7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aphicFrame>
        <p:nvGraphicFramePr>
          <p:cNvPr id="13" name="Group 8">
            <a:extLst>
              <a:ext uri="{FF2B5EF4-FFF2-40B4-BE49-F238E27FC236}">
                <a16:creationId xmlns:a16="http://schemas.microsoft.com/office/drawing/2014/main" id="{96933EAE-5251-4FF0-9AC9-DCF3C3B9D951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92460" y="100888"/>
          <a:ext cx="9684281" cy="387352"/>
        </p:xfrm>
        <a:graphic>
          <a:graphicData uri="http://schemas.openxmlformats.org/drawingml/2006/table">
            <a:tbl>
              <a:tblPr/>
              <a:tblGrid>
                <a:gridCol w="1093282">
                  <a:extLst>
                    <a:ext uri="{9D8B030D-6E8A-4147-A177-3AD203B41FA5}">
                      <a16:colId xmlns:a16="http://schemas.microsoft.com/office/drawing/2014/main" val="2920500076"/>
                    </a:ext>
                  </a:extLst>
                </a:gridCol>
                <a:gridCol w="6092300">
                  <a:extLst>
                    <a:ext uri="{9D8B030D-6E8A-4147-A177-3AD203B41FA5}">
                      <a16:colId xmlns:a16="http://schemas.microsoft.com/office/drawing/2014/main" val="248535004"/>
                    </a:ext>
                  </a:extLst>
                </a:gridCol>
                <a:gridCol w="1093282">
                  <a:extLst>
                    <a:ext uri="{9D8B030D-6E8A-4147-A177-3AD203B41FA5}">
                      <a16:colId xmlns:a16="http://schemas.microsoft.com/office/drawing/2014/main" val="2780567902"/>
                    </a:ext>
                  </a:extLst>
                </a:gridCol>
                <a:gridCol w="1405417">
                  <a:extLst>
                    <a:ext uri="{9D8B030D-6E8A-4147-A177-3AD203B41FA5}">
                      <a16:colId xmlns:a16="http://schemas.microsoft.com/office/drawing/2014/main" val="31172419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화이트 호텔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홈페이지 개선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36769"/>
                  </a:ext>
                </a:extLst>
              </a:tr>
              <a:tr h="193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Directory</a:t>
                      </a: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77052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B5C018A-88AB-6B43-8E9E-59A268970509}"/>
              </a:ext>
            </a:extLst>
          </p:cNvPr>
          <p:cNvSpPr txBox="1"/>
          <p:nvPr userDrawn="1"/>
        </p:nvSpPr>
        <p:spPr>
          <a:xfrm>
            <a:off x="8373248" y="90324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</a:rPr>
              <a:t>정희림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6831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530CF19-83A5-490B-BBAA-81D47933253B}"/>
              </a:ext>
            </a:extLst>
          </p:cNvPr>
          <p:cNvSpPr/>
          <p:nvPr userDrawn="1"/>
        </p:nvSpPr>
        <p:spPr>
          <a:xfrm>
            <a:off x="92460" y="562186"/>
            <a:ext cx="7380820" cy="59561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571314"/>
            <a:ext cx="2228850" cy="365125"/>
          </a:xfrm>
        </p:spPr>
        <p:txBody>
          <a:bodyPr/>
          <a:lstStyle>
            <a:lvl1pPr algn="ctr">
              <a:defRPr sz="80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fld id="{3404DE36-19CE-4865-AADD-50DB22DD73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74567" y="6650182"/>
            <a:ext cx="95314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7816" y="6650183"/>
            <a:ext cx="543890" cy="260498"/>
          </a:xfrm>
          <a:prstGeom prst="rect">
            <a:avLst/>
          </a:prstGeom>
        </p:spPr>
      </p:pic>
      <p:graphicFrame>
        <p:nvGraphicFramePr>
          <p:cNvPr id="7" name="Group 8">
            <a:extLst>
              <a:ext uri="{FF2B5EF4-FFF2-40B4-BE49-F238E27FC236}">
                <a16:creationId xmlns:a16="http://schemas.microsoft.com/office/drawing/2014/main" id="{96933EAE-5251-4FF0-9AC9-DCF3C3B9D951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92460" y="100888"/>
          <a:ext cx="9684281" cy="387352"/>
        </p:xfrm>
        <a:graphic>
          <a:graphicData uri="http://schemas.openxmlformats.org/drawingml/2006/table">
            <a:tbl>
              <a:tblPr/>
              <a:tblGrid>
                <a:gridCol w="1093282">
                  <a:extLst>
                    <a:ext uri="{9D8B030D-6E8A-4147-A177-3AD203B41FA5}">
                      <a16:colId xmlns:a16="http://schemas.microsoft.com/office/drawing/2014/main" val="2920500076"/>
                    </a:ext>
                  </a:extLst>
                </a:gridCol>
                <a:gridCol w="6092300">
                  <a:extLst>
                    <a:ext uri="{9D8B030D-6E8A-4147-A177-3AD203B41FA5}">
                      <a16:colId xmlns:a16="http://schemas.microsoft.com/office/drawing/2014/main" val="248535004"/>
                    </a:ext>
                  </a:extLst>
                </a:gridCol>
                <a:gridCol w="1093282">
                  <a:extLst>
                    <a:ext uri="{9D8B030D-6E8A-4147-A177-3AD203B41FA5}">
                      <a16:colId xmlns:a16="http://schemas.microsoft.com/office/drawing/2014/main" val="2780567902"/>
                    </a:ext>
                  </a:extLst>
                </a:gridCol>
                <a:gridCol w="1405417">
                  <a:extLst>
                    <a:ext uri="{9D8B030D-6E8A-4147-A177-3AD203B41FA5}">
                      <a16:colId xmlns:a16="http://schemas.microsoft.com/office/drawing/2014/main" val="31172419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화이트호텔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모바일 홈페이지 개선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36769"/>
                  </a:ext>
                </a:extLst>
              </a:tr>
              <a:tr h="193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Directory</a:t>
                      </a: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7500" marR="97500" marT="35878" marB="35878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770527"/>
                  </a:ext>
                </a:extLst>
              </a:tr>
            </a:tbl>
          </a:graphicData>
        </a:graphic>
      </p:graphicFrame>
      <p:sp>
        <p:nvSpPr>
          <p:cNvPr id="13" name="Rectangle 174">
            <a:extLst>
              <a:ext uri="{FF2B5EF4-FFF2-40B4-BE49-F238E27FC236}">
                <a16:creationId xmlns:a16="http://schemas.microsoft.com/office/drawing/2014/main" id="{62E17C61-0A48-D242-A915-46D93C430B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149" y="1126867"/>
            <a:ext cx="2173993" cy="433243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800" b="1" kern="0">
              <a:solidFill>
                <a:sysClr val="windowText" lastClr="00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  <a:sym typeface="Wingdings 2" pitchFamily="18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01115-A082-1746-ABB0-8223FBFC500D}"/>
              </a:ext>
            </a:extLst>
          </p:cNvPr>
          <p:cNvSpPr txBox="1"/>
          <p:nvPr userDrawn="1"/>
        </p:nvSpPr>
        <p:spPr>
          <a:xfrm>
            <a:off x="8373249" y="90324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</a:rPr>
              <a:t>정희림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93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3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8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5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7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D3EE-5D1D-4869-A7E3-6524C626BA4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1F84-37D7-49CD-8785-ABCAC0A7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thewhitehotel.co.kr/WHITE/sub02_01guide.html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hyperlink" Target="https://be.wingsbooking.com/ko/TWH1?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hyperlink" Target="http://www.thewhitehotel.co.kr/WHITE/sub05_01_bus.html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thewhitehotel.co.kr/WHITE/sub03_01_rest.html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hyperlink" Target="http://www.thewhitehotel.co.kr/WHITE/sub02_hotel_0101.html#!" TargetMode="External"/><Relationship Id="rId7" Type="http://schemas.openxmlformats.org/officeDocument/2006/relationships/image" Target="../media/image15.jpg"/><Relationship Id="rId12" Type="http://schemas.openxmlformats.org/officeDocument/2006/relationships/image" Target="../media/image20.png"/><Relationship Id="rId2" Type="http://schemas.openxmlformats.org/officeDocument/2006/relationships/hyperlink" Target="http://www.thewhitehotel.co.kr/WHITE/bbs/board.php?bo_table=event&amp;sca=promoti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g"/><Relationship Id="rId11" Type="http://schemas.openxmlformats.org/officeDocument/2006/relationships/image" Target="../media/image19.png"/><Relationship Id="rId5" Type="http://schemas.openxmlformats.org/officeDocument/2006/relationships/hyperlink" Target="http://thewhitehotel.co.kr/WHITE/sub02_hotel_0301.html" TargetMode="External"/><Relationship Id="rId10" Type="http://schemas.openxmlformats.org/officeDocument/2006/relationships/image" Target="../media/image18.jpg"/><Relationship Id="rId4" Type="http://schemas.openxmlformats.org/officeDocument/2006/relationships/hyperlink" Target="http://www.thewhitehotel.co.kr/WHITE/sub02_hotel_0201.html" TargetMode="External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eg"/><Relationship Id="rId3" Type="http://schemas.openxmlformats.org/officeDocument/2006/relationships/hyperlink" Target="https://www.facebook.com/The-White-Hotel-%EB%8D%94%ED%99%94%EC%9D%B4%ED%8A%B8%ED%98%B8%ED%85%94-198882007521743/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7.jpeg"/><Relationship Id="rId2" Type="http://schemas.openxmlformats.org/officeDocument/2006/relationships/hyperlink" Target="http://www.thewhitehotel.co.kr/WHITE/sub01_03location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5" Type="http://schemas.openxmlformats.org/officeDocument/2006/relationships/hyperlink" Target="https://www.youtube.com/channel/UCSa88n0l9KKuhdZYV63nnIQ" TargetMode="External"/><Relationship Id="rId15" Type="http://schemas.openxmlformats.org/officeDocument/2006/relationships/image" Target="../media/image30.jpeg"/><Relationship Id="rId10" Type="http://schemas.openxmlformats.org/officeDocument/2006/relationships/image" Target="../media/image25.png"/><Relationship Id="rId4" Type="http://schemas.openxmlformats.org/officeDocument/2006/relationships/hyperlink" Target="https://www.instagram.com/thewhitehotel_official/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.svg"/><Relationship Id="rId18" Type="http://schemas.openxmlformats.org/officeDocument/2006/relationships/image" Target="../media/image3.jpeg"/><Relationship Id="rId21" Type="http://schemas.openxmlformats.org/officeDocument/2006/relationships/image" Target="../media/image36.png"/><Relationship Id="rId12" Type="http://schemas.openxmlformats.org/officeDocument/2006/relationships/image" Target="../media/image33.png"/><Relationship Id="rId17" Type="http://schemas.openxmlformats.org/officeDocument/2006/relationships/image" Target="../media/image24.svg"/><Relationship Id="rId2" Type="http://schemas.openxmlformats.org/officeDocument/2006/relationships/image" Target="../media/image31.png"/><Relationship Id="rId16" Type="http://schemas.openxmlformats.org/officeDocument/2006/relationships/image" Target="../media/image35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8.svg"/><Relationship Id="rId15" Type="http://schemas.openxmlformats.org/officeDocument/2006/relationships/image" Target="../media/image22.svg"/><Relationship Id="rId10" Type="http://schemas.openxmlformats.org/officeDocument/2006/relationships/image" Target="../media/image32.png"/><Relationship Id="rId19" Type="http://schemas.openxmlformats.org/officeDocument/2006/relationships/image" Target="../media/image10.jpg"/><Relationship Id="rId9" Type="http://schemas.openxmlformats.org/officeDocument/2006/relationships/image" Target="../media/image16.sv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9333" y="1844675"/>
            <a:ext cx="49584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WHITE HOTEL</a:t>
            </a:r>
          </a:p>
          <a:p>
            <a:pPr algn="ctr"/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 개선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2290" y="471472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2019.08.27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4742" y="6405852"/>
            <a:ext cx="944032" cy="45214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4567" y="6650182"/>
            <a:ext cx="85787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44189" y="451960"/>
            <a:ext cx="73650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139" y="327169"/>
            <a:ext cx="1924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6967" y="821266"/>
            <a:ext cx="2201333" cy="431800"/>
          </a:xfrm>
          <a:prstGeom prst="rect">
            <a:avLst/>
          </a:prstGeom>
          <a:solidFill>
            <a:schemeClr val="bg1"/>
          </a:solidFill>
          <a:ln>
            <a:solidFill>
              <a:srgbClr val="FE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6967" y="1253067"/>
            <a:ext cx="2201333" cy="1227666"/>
          </a:xfrm>
          <a:prstGeom prst="rect">
            <a:avLst/>
          </a:prstGeom>
          <a:solidFill>
            <a:schemeClr val="bg1"/>
          </a:solidFill>
          <a:ln>
            <a:solidFill>
              <a:srgbClr val="FE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메인롤링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6967" y="2480733"/>
            <a:ext cx="2201333" cy="762001"/>
          </a:xfrm>
          <a:prstGeom prst="rect">
            <a:avLst/>
          </a:prstGeom>
          <a:solidFill>
            <a:schemeClr val="bg1"/>
          </a:solidFill>
          <a:ln>
            <a:solidFill>
              <a:srgbClr val="FE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스페셜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6967" y="3242734"/>
            <a:ext cx="2201333" cy="762001"/>
          </a:xfrm>
          <a:prstGeom prst="rect">
            <a:avLst/>
          </a:prstGeom>
          <a:solidFill>
            <a:schemeClr val="bg1"/>
          </a:solidFill>
          <a:ln>
            <a:solidFill>
              <a:srgbClr val="FE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967" y="4004735"/>
            <a:ext cx="2201333" cy="762001"/>
          </a:xfrm>
          <a:prstGeom prst="rect">
            <a:avLst/>
          </a:prstGeom>
          <a:solidFill>
            <a:schemeClr val="bg1"/>
          </a:solidFill>
          <a:ln>
            <a:solidFill>
              <a:srgbClr val="FE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갤러리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967" y="4766736"/>
            <a:ext cx="2201333" cy="762001"/>
          </a:xfrm>
          <a:prstGeom prst="rect">
            <a:avLst/>
          </a:prstGeom>
          <a:solidFill>
            <a:schemeClr val="bg1"/>
          </a:solidFill>
          <a:ln>
            <a:solidFill>
              <a:srgbClr val="FE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유튜브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6967" y="5528738"/>
            <a:ext cx="2201333" cy="372530"/>
          </a:xfrm>
          <a:prstGeom prst="rect">
            <a:avLst/>
          </a:prstGeom>
          <a:solidFill>
            <a:schemeClr val="bg1"/>
          </a:solidFill>
          <a:ln>
            <a:solidFill>
              <a:srgbClr val="FE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푸터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DE36-19CE-4865-AADD-50DB22DD73E2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D8C7F82-598A-4EE4-8419-4034A1AE4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03970"/>
              </p:ext>
            </p:extLst>
          </p:nvPr>
        </p:nvGraphicFramePr>
        <p:xfrm>
          <a:off x="7545288" y="555504"/>
          <a:ext cx="2268252" cy="295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1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네거티브 영역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로고 및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햄버거메뉴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노출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퀵메뉴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노출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불투명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31136"/>
                  </a:ext>
                </a:extLst>
              </a:tr>
              <a:tr h="27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퀵메뉴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영역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쇼앤하이드로 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빠른예약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 시 체크인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아웃 날짜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선택화면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노출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객실 조회 버튼 선택 시 화면으로 이동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en-US" altLang="ko-KR" sz="800" dirty="0" smtClean="0">
                          <a:hlinkClick r:id="rId2"/>
                        </a:rPr>
                        <a:t>https://be.wingsbooking.com/ko/TWH1?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멤버십 선택 시 각 버튼 노출 버튼 선택 시 해당 화면으로 이동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링크요청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객실및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부대시설 선택 시 각 버튼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노출버튼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선택 시 해당 화면으로 이동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en-US" altLang="ko-KR" sz="800" dirty="0" smtClean="0">
                          <a:hlinkClick r:id="rId3"/>
                        </a:rPr>
                        <a:t>http://www.thewhitehotel.co.kr/WHITE/sub02_01guide.html</a:t>
                      </a:r>
                      <a:r>
                        <a:rPr lang="en-US" altLang="ko-KR" sz="800" dirty="0" smtClean="0"/>
                        <a:t> (</a:t>
                      </a:r>
                      <a:r>
                        <a:rPr lang="ko-KR" altLang="en-US" sz="800" dirty="0" smtClean="0"/>
                        <a:t>객실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en-US" altLang="ko-KR" sz="800" dirty="0" smtClean="0">
                          <a:hlinkClick r:id="rId4"/>
                        </a:rPr>
                        <a:t>http://www.thewhitehotel.co.kr/WHITE/sub03_01_rest.html</a:t>
                      </a:r>
                      <a:r>
                        <a:rPr lang="en-US" altLang="ko-KR" sz="800" dirty="0" smtClean="0"/>
                        <a:t> (</a:t>
                      </a:r>
                      <a:r>
                        <a:rPr lang="ko-KR" altLang="en-US" sz="800" dirty="0" smtClean="0"/>
                        <a:t>레스토랑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dirty="0" smtClean="0">
                          <a:hlinkClick r:id="rId5"/>
                        </a:rPr>
                        <a:t>http://www.thewhitehotel.co.kr/WHITE/sub05_01_bus.html</a:t>
                      </a:r>
                      <a:r>
                        <a:rPr lang="en-US" altLang="ko-KR" sz="800" dirty="0" smtClean="0"/>
                        <a:t> (</a:t>
                      </a:r>
                      <a:r>
                        <a:rPr lang="ko-KR" altLang="en-US" sz="800" dirty="0" smtClean="0"/>
                        <a:t>편의시설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50390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1890428" y="2365680"/>
            <a:ext cx="458575" cy="48269"/>
            <a:chOff x="6390206" y="1451754"/>
            <a:chExt cx="458575" cy="4826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493409" y="1451754"/>
              <a:ext cx="48235" cy="48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390206" y="1451754"/>
              <a:ext cx="48235" cy="4826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698524" y="1451754"/>
              <a:ext cx="48235" cy="48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595321" y="1451754"/>
              <a:ext cx="48235" cy="48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800546" y="1451754"/>
              <a:ext cx="48235" cy="48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04800" y="1332258"/>
            <a:ext cx="2110740" cy="1186099"/>
            <a:chOff x="277337" y="1685905"/>
            <a:chExt cx="2164727" cy="1155340"/>
          </a:xfrm>
          <a:noFill/>
        </p:grpSpPr>
        <p:sp>
          <p:nvSpPr>
            <p:cNvPr id="13" name="직사각형 12"/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206375" y="807637"/>
            <a:ext cx="2297805" cy="57139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404127" y="973999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72" name="AutoShape 4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4" name="AutoShape 6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6" name="AutoShape 8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8" name="AutoShape 10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0" name="AutoShape 12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2" name="AutoShape 14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4" name="AutoShape 16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6" name="AutoShape 18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8" name="AutoShape 20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90" name="AutoShape 22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92" name="AutoShape 24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94" name="AutoShape 26" descr="Hom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5556932-9A5C-9846-BB80-34C4CEEF0011}"/>
              </a:ext>
            </a:extLst>
          </p:cNvPr>
          <p:cNvSpPr txBox="1"/>
          <p:nvPr/>
        </p:nvSpPr>
        <p:spPr>
          <a:xfrm>
            <a:off x="8361123" y="276273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TWH_0002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E068797-1F63-EB4D-A04D-205641411310}"/>
              </a:ext>
            </a:extLst>
          </p:cNvPr>
          <p:cNvSpPr/>
          <p:nvPr/>
        </p:nvSpPr>
        <p:spPr>
          <a:xfrm rot="16200000">
            <a:off x="-441680" y="2910266"/>
            <a:ext cx="1525509" cy="117302"/>
          </a:xfrm>
          <a:prstGeom prst="rect">
            <a:avLst/>
          </a:prstGeom>
          <a:solidFill>
            <a:srgbClr val="181717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600" dirty="0">
                <a:solidFill>
                  <a:schemeClr val="bg1"/>
                </a:solidFill>
              </a:rPr>
              <a:t>▼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3C62750-52FB-9645-A677-264153526B83}"/>
              </a:ext>
            </a:extLst>
          </p:cNvPr>
          <p:cNvSpPr/>
          <p:nvPr/>
        </p:nvSpPr>
        <p:spPr>
          <a:xfrm>
            <a:off x="199472" y="2136512"/>
            <a:ext cx="234709" cy="16584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E068797-1F63-EB4D-A04D-205641411310}"/>
              </a:ext>
            </a:extLst>
          </p:cNvPr>
          <p:cNvSpPr/>
          <p:nvPr/>
        </p:nvSpPr>
        <p:spPr>
          <a:xfrm rot="16200000">
            <a:off x="3054104" y="1574191"/>
            <a:ext cx="1525509" cy="2057402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C5A0A6A1-C075-3344-AEEB-A9925703454A}"/>
              </a:ext>
            </a:extLst>
          </p:cNvPr>
          <p:cNvSpPr/>
          <p:nvPr/>
        </p:nvSpPr>
        <p:spPr>
          <a:xfrm>
            <a:off x="79556" y="2052902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FCCF7F-F5CB-2246-AA42-5510902BC424}"/>
              </a:ext>
            </a:extLst>
          </p:cNvPr>
          <p:cNvSpPr txBox="1"/>
          <p:nvPr/>
        </p:nvSpPr>
        <p:spPr>
          <a:xfrm>
            <a:off x="1189030" y="276273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</a:rPr>
              <a:t>메인페이지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2</a:t>
            </a:r>
            <a:r>
              <a:rPr lang="ko-KR" altLang="en-US" sz="900" dirty="0" smtClean="0">
                <a:latin typeface="+mn-ea"/>
              </a:rPr>
              <a:t>안</a:t>
            </a:r>
            <a:endParaRPr lang="ko-KR" altLang="en-US" sz="900" dirty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05357" y="1878196"/>
            <a:ext cx="708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빠른예약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E068797-1F63-EB4D-A04D-205641411310}"/>
              </a:ext>
            </a:extLst>
          </p:cNvPr>
          <p:cNvSpPr/>
          <p:nvPr/>
        </p:nvSpPr>
        <p:spPr>
          <a:xfrm rot="16200000">
            <a:off x="4907302" y="2557470"/>
            <a:ext cx="2322856" cy="2057402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068797-1F63-EB4D-A04D-205641411310}"/>
              </a:ext>
            </a:extLst>
          </p:cNvPr>
          <p:cNvSpPr/>
          <p:nvPr/>
        </p:nvSpPr>
        <p:spPr>
          <a:xfrm>
            <a:off x="7102582" y="2431420"/>
            <a:ext cx="112840" cy="2325719"/>
          </a:xfrm>
          <a:prstGeom prst="rect">
            <a:avLst/>
          </a:prstGeom>
          <a:solidFill>
            <a:schemeClr val="bg2">
              <a:lumMod val="1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ko-KR" altLang="en-US" sz="900" b="1" dirty="0">
                <a:solidFill>
                  <a:schemeClr val="bg1"/>
                </a:solidFill>
                <a:sym typeface="Wingdings 2" panose="05020102010507070707" pitchFamily="18" charset="2"/>
              </a:rPr>
              <a:t></a:t>
            </a:r>
            <a:endParaRPr kumimoji="1"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C5A0A6A1-C075-3344-AEEB-A9925703454A}"/>
              </a:ext>
            </a:extLst>
          </p:cNvPr>
          <p:cNvSpPr/>
          <p:nvPr/>
        </p:nvSpPr>
        <p:spPr>
          <a:xfrm>
            <a:off x="7131770" y="3626642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C7DD15E-B4EA-3E47-93D1-97298419C7AB}"/>
              </a:ext>
            </a:extLst>
          </p:cNvPr>
          <p:cNvSpPr/>
          <p:nvPr/>
        </p:nvSpPr>
        <p:spPr>
          <a:xfrm>
            <a:off x="2681966" y="890851"/>
            <a:ext cx="2167153" cy="43332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4306800" y="1999655"/>
            <a:ext cx="458575" cy="48269"/>
            <a:chOff x="6390206" y="1451754"/>
            <a:chExt cx="458575" cy="48269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493409" y="1451754"/>
              <a:ext cx="48235" cy="48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390206" y="1451754"/>
              <a:ext cx="48235" cy="4826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698524" y="1451754"/>
              <a:ext cx="48235" cy="48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595321" y="1451754"/>
              <a:ext cx="48235" cy="48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800546" y="1451754"/>
              <a:ext cx="48235" cy="48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721172" y="1320939"/>
            <a:ext cx="2110740" cy="1186099"/>
            <a:chOff x="277337" y="1685905"/>
            <a:chExt cx="2164727" cy="1155340"/>
          </a:xfrm>
          <a:noFill/>
        </p:grpSpPr>
        <p:sp>
          <p:nvSpPr>
            <p:cNvPr id="165" name="직사각형 164"/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2B948E96-6F3C-DE41-8773-B0F44E9F9092}"/>
              </a:ext>
            </a:extLst>
          </p:cNvPr>
          <p:cNvSpPr txBox="1"/>
          <p:nvPr/>
        </p:nvSpPr>
        <p:spPr>
          <a:xfrm>
            <a:off x="5048707" y="3682288"/>
            <a:ext cx="1185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객실 및 부대시설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B948E96-6F3C-DE41-8773-B0F44E9F9092}"/>
              </a:ext>
            </a:extLst>
          </p:cNvPr>
          <p:cNvSpPr txBox="1"/>
          <p:nvPr/>
        </p:nvSpPr>
        <p:spPr>
          <a:xfrm>
            <a:off x="6831101" y="3666827"/>
            <a:ext cx="126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-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5090372" y="3931756"/>
            <a:ext cx="1954105" cy="605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 smtClean="0">
              <a:solidFill>
                <a:schemeClr val="tx1"/>
              </a:solidFill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5090373" y="3904369"/>
            <a:ext cx="19541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5090373" y="2736443"/>
            <a:ext cx="19541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직사각형 201"/>
          <p:cNvSpPr/>
          <p:nvPr/>
        </p:nvSpPr>
        <p:spPr>
          <a:xfrm>
            <a:off x="5037964" y="247525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  <a:latin typeface="+mn-ea"/>
              </a:rPr>
              <a:t>빠른예약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090372" y="3022564"/>
            <a:ext cx="1954105" cy="5969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5057040" y="2773536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멤버십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19" name="직선 연결선 218"/>
          <p:cNvCxnSpPr/>
          <p:nvPr/>
        </p:nvCxnSpPr>
        <p:spPr>
          <a:xfrm>
            <a:off x="5090373" y="2999758"/>
            <a:ext cx="19541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5169192" y="3090450"/>
            <a:ext cx="589884" cy="466284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+mn-ea"/>
              </a:rPr>
              <a:t>White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  <a:latin typeface="+mn-ea"/>
              </a:rPr>
              <a:t>Premium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5779425" y="3090450"/>
            <a:ext cx="589884" cy="466284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+mn-ea"/>
              </a:rPr>
              <a:t>WISE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6389658" y="3090450"/>
            <a:ext cx="589884" cy="466284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+mn-ea"/>
              </a:rPr>
              <a:t>SMART STAY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160867" y="4005354"/>
            <a:ext cx="589884" cy="466284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객실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5771100" y="4005354"/>
            <a:ext cx="589884" cy="466284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레스토랑</a:t>
            </a:r>
          </a:p>
        </p:txBody>
      </p:sp>
      <p:sp>
        <p:nvSpPr>
          <p:cNvPr id="225" name="직사각형 224"/>
          <p:cNvSpPr/>
          <p:nvPr/>
        </p:nvSpPr>
        <p:spPr>
          <a:xfrm>
            <a:off x="6381333" y="4005354"/>
            <a:ext cx="589884" cy="466284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편의시설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B948E96-6F3C-DE41-8773-B0F44E9F9092}"/>
              </a:ext>
            </a:extLst>
          </p:cNvPr>
          <p:cNvSpPr txBox="1"/>
          <p:nvPr/>
        </p:nvSpPr>
        <p:spPr>
          <a:xfrm>
            <a:off x="6831101" y="2758827"/>
            <a:ext cx="126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-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B948E96-6F3C-DE41-8773-B0F44E9F9092}"/>
              </a:ext>
            </a:extLst>
          </p:cNvPr>
          <p:cNvSpPr txBox="1"/>
          <p:nvPr/>
        </p:nvSpPr>
        <p:spPr>
          <a:xfrm>
            <a:off x="6831101" y="2489376"/>
            <a:ext cx="126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+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461233" y="2953833"/>
            <a:ext cx="1800000" cy="1800000"/>
            <a:chOff x="277337" y="1685905"/>
            <a:chExt cx="2164727" cy="1155340"/>
          </a:xfrm>
          <a:noFill/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0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728370" y="2677125"/>
            <a:ext cx="134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SPECIAL OFFERS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461233" y="4750790"/>
            <a:ext cx="1800000" cy="586877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489375" y="4797100"/>
            <a:ext cx="1755091" cy="40395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여름의 완성</a:t>
            </a:r>
            <a:r>
              <a:rPr lang="en-US" altLang="ko-KR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! </a:t>
            </a: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치킨</a:t>
            </a:r>
            <a:r>
              <a:rPr lang="en-US" altLang="ko-KR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X</a:t>
            </a: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맥주 환상의 </a:t>
            </a:r>
            <a:r>
              <a:rPr lang="ko-KR" altLang="en-US" sz="750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콜라보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비어페스타는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치맥과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함께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!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객실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+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치맥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한정판매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D05EAF2-9871-1241-9E84-C8A966D600F8}"/>
              </a:ext>
            </a:extLst>
          </p:cNvPr>
          <p:cNvSpPr txBox="1"/>
          <p:nvPr/>
        </p:nvSpPr>
        <p:spPr>
          <a:xfrm>
            <a:off x="1532467" y="5152292"/>
            <a:ext cx="7510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0000FF"/>
                </a:solidFill>
                <a:latin typeface="+mn-ea"/>
              </a:rPr>
              <a:t>MORE VIEW </a:t>
            </a:r>
            <a:r>
              <a:rPr lang="ko-KR" altLang="en-US" sz="6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6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A1D0C7-5575-3441-A4C5-93E17FF40DB9}"/>
              </a:ext>
            </a:extLst>
          </p:cNvPr>
          <p:cNvSpPr/>
          <p:nvPr/>
        </p:nvSpPr>
        <p:spPr>
          <a:xfrm>
            <a:off x="2257193" y="2689246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112010" y="3750276"/>
            <a:ext cx="21590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sz="8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382788" y="3750276"/>
            <a:ext cx="227013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endParaRPr lang="ko-KR" altLang="en-US" sz="8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271949" y="1275467"/>
            <a:ext cx="2177149" cy="64469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2" name="그룹 251"/>
          <p:cNvGrpSpPr/>
          <p:nvPr/>
        </p:nvGrpSpPr>
        <p:grpSpPr>
          <a:xfrm>
            <a:off x="2256376" y="1077729"/>
            <a:ext cx="137018" cy="69981"/>
            <a:chOff x="5443656" y="1480343"/>
            <a:chExt cx="264994" cy="95287"/>
          </a:xfrm>
        </p:grpSpPr>
        <p:cxnSp>
          <p:nvCxnSpPr>
            <p:cNvPr id="253" name="직선 연결선 252"/>
            <p:cNvCxnSpPr/>
            <p:nvPr/>
          </p:nvCxnSpPr>
          <p:spPr>
            <a:xfrm>
              <a:off x="5443656" y="1527242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>
              <a:off x="5443656" y="1575630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>
              <a:off x="5443656" y="1480343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6" name="그림 2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7" y="1024938"/>
            <a:ext cx="1178585" cy="178005"/>
          </a:xfrm>
          <a:prstGeom prst="rect">
            <a:avLst/>
          </a:prstGeom>
        </p:spPr>
      </p:pic>
      <p:sp>
        <p:nvSpPr>
          <p:cNvPr id="257" name="직사각형 256"/>
          <p:cNvSpPr/>
          <p:nvPr/>
        </p:nvSpPr>
        <p:spPr>
          <a:xfrm>
            <a:off x="271949" y="894711"/>
            <a:ext cx="2177149" cy="64469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49" y="4055236"/>
            <a:ext cx="246490" cy="246490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11" y="4055473"/>
            <a:ext cx="262978" cy="262978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63" y="4058171"/>
            <a:ext cx="246490" cy="246490"/>
          </a:xfrm>
          <a:prstGeom prst="rect">
            <a:avLst/>
          </a:prstGeom>
        </p:spPr>
      </p:pic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2868629" y="2953833"/>
            <a:ext cx="1800000" cy="1800000"/>
            <a:chOff x="277337" y="1685905"/>
            <a:chExt cx="2164727" cy="1155340"/>
          </a:xfrm>
          <a:noFill/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8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3135766" y="3306869"/>
            <a:ext cx="134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SPECIAL OFFERS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2868629" y="4750790"/>
            <a:ext cx="1800000" cy="586877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2896771" y="4797100"/>
            <a:ext cx="1755091" cy="40395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여름의 완성</a:t>
            </a:r>
            <a:r>
              <a:rPr lang="en-US" altLang="ko-KR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! </a:t>
            </a: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치킨</a:t>
            </a:r>
            <a:r>
              <a:rPr lang="en-US" altLang="ko-KR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X</a:t>
            </a: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맥주 환상의 </a:t>
            </a:r>
            <a:r>
              <a:rPr lang="ko-KR" altLang="en-US" sz="750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콜라보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비어페스타는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치맥과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함께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!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객실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+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치맥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한정판매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D05EAF2-9871-1241-9E84-C8A966D600F8}"/>
              </a:ext>
            </a:extLst>
          </p:cNvPr>
          <p:cNvSpPr txBox="1"/>
          <p:nvPr/>
        </p:nvSpPr>
        <p:spPr>
          <a:xfrm>
            <a:off x="3939863" y="5152292"/>
            <a:ext cx="7510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0000FF"/>
                </a:solidFill>
                <a:latin typeface="+mn-ea"/>
              </a:rPr>
              <a:t>MORE VIEW </a:t>
            </a:r>
            <a:r>
              <a:rPr lang="ko-KR" altLang="en-US" sz="6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6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519406" y="3518920"/>
            <a:ext cx="21590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sz="8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90184" y="3518920"/>
            <a:ext cx="227013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endParaRPr lang="ko-KR" altLang="en-US" sz="8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673137" y="1275467"/>
            <a:ext cx="2177149" cy="64469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1" name="그룹 260"/>
          <p:cNvGrpSpPr/>
          <p:nvPr/>
        </p:nvGrpSpPr>
        <p:grpSpPr>
          <a:xfrm>
            <a:off x="4598870" y="1077729"/>
            <a:ext cx="137018" cy="69981"/>
            <a:chOff x="5443656" y="1480343"/>
            <a:chExt cx="264994" cy="95287"/>
          </a:xfrm>
        </p:grpSpPr>
        <p:cxnSp>
          <p:nvCxnSpPr>
            <p:cNvPr id="262" name="직선 연결선 261"/>
            <p:cNvCxnSpPr/>
            <p:nvPr/>
          </p:nvCxnSpPr>
          <p:spPr>
            <a:xfrm>
              <a:off x="5443656" y="1527242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5443656" y="1575630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>
              <a:off x="5443656" y="1480343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5" name="그림 2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21" y="1024938"/>
            <a:ext cx="1178585" cy="178005"/>
          </a:xfrm>
          <a:prstGeom prst="rect">
            <a:avLst/>
          </a:prstGeom>
        </p:spPr>
      </p:pic>
      <p:sp>
        <p:nvSpPr>
          <p:cNvPr id="266" name="직사각형 265"/>
          <p:cNvSpPr/>
          <p:nvPr/>
        </p:nvSpPr>
        <p:spPr>
          <a:xfrm>
            <a:off x="2673137" y="894711"/>
            <a:ext cx="2177149" cy="64469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2681966" y="879014"/>
            <a:ext cx="2175982" cy="4457944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E068797-1F63-EB4D-A04D-205641411310}"/>
              </a:ext>
            </a:extLst>
          </p:cNvPr>
          <p:cNvSpPr/>
          <p:nvPr/>
        </p:nvSpPr>
        <p:spPr>
          <a:xfrm rot="16200000">
            <a:off x="2677892" y="1854814"/>
            <a:ext cx="2059210" cy="2057402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B948E96-6F3C-DE41-8773-B0F44E9F9092}"/>
              </a:ext>
            </a:extLst>
          </p:cNvPr>
          <p:cNvSpPr txBox="1"/>
          <p:nvPr/>
        </p:nvSpPr>
        <p:spPr>
          <a:xfrm>
            <a:off x="4466186" y="3384410"/>
            <a:ext cx="126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+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B948E96-6F3C-DE41-8773-B0F44E9F9092}"/>
              </a:ext>
            </a:extLst>
          </p:cNvPr>
          <p:cNvSpPr txBox="1"/>
          <p:nvPr/>
        </p:nvSpPr>
        <p:spPr>
          <a:xfrm>
            <a:off x="4466186" y="3637228"/>
            <a:ext cx="126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+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8" name="직선 연결선 277"/>
          <p:cNvCxnSpPr/>
          <p:nvPr/>
        </p:nvCxnSpPr>
        <p:spPr>
          <a:xfrm>
            <a:off x="2725458" y="3646701"/>
            <a:ext cx="19541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725458" y="2181875"/>
            <a:ext cx="19541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FE068797-1F63-EB4D-A04D-205641411310}"/>
              </a:ext>
            </a:extLst>
          </p:cNvPr>
          <p:cNvSpPr/>
          <p:nvPr/>
        </p:nvSpPr>
        <p:spPr>
          <a:xfrm>
            <a:off x="4739369" y="1851456"/>
            <a:ext cx="114869" cy="2061664"/>
          </a:xfrm>
          <a:prstGeom prst="rect">
            <a:avLst/>
          </a:prstGeom>
          <a:solidFill>
            <a:schemeClr val="bg2">
              <a:lumMod val="1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ko-KR" altLang="en-US" sz="900" b="1" dirty="0">
                <a:solidFill>
                  <a:schemeClr val="bg1"/>
                </a:solidFill>
                <a:sym typeface="Wingdings 2" panose="05020102010507070707" pitchFamily="18" charset="2"/>
              </a:rPr>
              <a:t></a:t>
            </a:r>
            <a:endParaRPr kumimoji="1"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5A0A6A1-C075-3344-AEEB-A9925703454A}"/>
              </a:ext>
            </a:extLst>
          </p:cNvPr>
          <p:cNvSpPr/>
          <p:nvPr/>
        </p:nvSpPr>
        <p:spPr>
          <a:xfrm>
            <a:off x="4779050" y="1759924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0588" y="3164831"/>
            <a:ext cx="572603" cy="3435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0542" y="3207959"/>
            <a:ext cx="506163" cy="2775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0693" y="3189873"/>
            <a:ext cx="573169" cy="271232"/>
          </a:xfrm>
          <a:prstGeom prst="rect">
            <a:avLst/>
          </a:prstGeom>
        </p:spPr>
      </p:pic>
      <p:sp>
        <p:nvSpPr>
          <p:cNvPr id="285" name="TextBox 284">
            <a:extLst>
              <a:ext uri="{FF2B5EF4-FFF2-40B4-BE49-F238E27FC236}">
                <a16:creationId xmlns:a16="http://schemas.microsoft.com/office/drawing/2014/main" id="{2B948E96-6F3C-DE41-8773-B0F44E9F9092}"/>
              </a:ext>
            </a:extLst>
          </p:cNvPr>
          <p:cNvSpPr txBox="1"/>
          <p:nvPr/>
        </p:nvSpPr>
        <p:spPr>
          <a:xfrm>
            <a:off x="2743370" y="3660143"/>
            <a:ext cx="1185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객실 및 부대시설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2732627" y="1949579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  <a:latin typeface="+mn-ea"/>
              </a:rPr>
              <a:t>빠른예약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2751703" y="3389645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멤버십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731289" y="2230097"/>
            <a:ext cx="1961978" cy="1092281"/>
            <a:chOff x="5086490" y="4879379"/>
            <a:chExt cx="1961978" cy="1092281"/>
          </a:xfrm>
        </p:grpSpPr>
        <p:sp>
          <p:nvSpPr>
            <p:cNvPr id="288" name="직사각형 287"/>
            <p:cNvSpPr/>
            <p:nvPr/>
          </p:nvSpPr>
          <p:spPr>
            <a:xfrm>
              <a:off x="5086490" y="4879379"/>
              <a:ext cx="1954105" cy="1092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000" smtClean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5130474" y="5670834"/>
              <a:ext cx="1856647" cy="227948"/>
            </a:xfrm>
            <a:prstGeom prst="rect">
              <a:avLst/>
            </a:prstGeom>
            <a:solidFill>
              <a:srgbClr val="FAB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객실 조회</a:t>
              </a: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5162696" y="5074026"/>
              <a:ext cx="82498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 smtClean="0">
                  <a:latin typeface="+mn-ea"/>
                </a:rPr>
                <a:t>2019-08-15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6119469" y="5074026"/>
              <a:ext cx="82498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latin typeface="+mn-ea"/>
                </a:rPr>
                <a:t>2019-08-16</a:t>
              </a:r>
              <a:endParaRPr lang="ko-KR" altLang="en-US" sz="900" b="1" dirty="0">
                <a:latin typeface="+mn-ea"/>
              </a:endParaRPr>
            </a:p>
          </p:txBody>
        </p:sp>
        <p:cxnSp>
          <p:nvCxnSpPr>
            <p:cNvPr id="292" name="직선 연결선 291"/>
            <p:cNvCxnSpPr/>
            <p:nvPr/>
          </p:nvCxnSpPr>
          <p:spPr>
            <a:xfrm>
              <a:off x="5094363" y="5302462"/>
              <a:ext cx="195410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직사각형 292"/>
            <p:cNvSpPr/>
            <p:nvPr/>
          </p:nvSpPr>
          <p:spPr>
            <a:xfrm>
              <a:off x="6230807" y="4950997"/>
              <a:ext cx="513398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latin typeface="+mn-ea"/>
                </a:rPr>
                <a:t>체크아웃</a:t>
              </a: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5341760" y="4950997"/>
              <a:ext cx="414816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latin typeface="+mn-ea"/>
                </a:rPr>
                <a:t>체크인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5364256" y="5301145"/>
              <a:ext cx="4130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>
                  <a:latin typeface="+mn-ea"/>
                </a:rPr>
                <a:t>객실수</a:t>
              </a:r>
              <a:endParaRPr lang="ko-KR" altLang="en-US" sz="600" dirty="0">
                <a:latin typeface="+mn-ea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862965" y="5301145"/>
              <a:ext cx="4130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+mn-ea"/>
                </a:rPr>
                <a:t>성인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356988" y="5301145"/>
              <a:ext cx="4130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+mn-ea"/>
                </a:rPr>
                <a:t>어린이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364256" y="5404659"/>
              <a:ext cx="4130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862965" y="5404659"/>
              <a:ext cx="4130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356988" y="5404659"/>
              <a:ext cx="4130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2B948E96-6F3C-DE41-8773-B0F44E9F9092}"/>
              </a:ext>
            </a:extLst>
          </p:cNvPr>
          <p:cNvSpPr txBox="1"/>
          <p:nvPr/>
        </p:nvSpPr>
        <p:spPr>
          <a:xfrm>
            <a:off x="4466186" y="1949002"/>
            <a:ext cx="126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-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28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1949" y="1275467"/>
            <a:ext cx="2177149" cy="64469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D8C7F82-598A-4EE4-8419-4034A1AE4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28927"/>
              </p:ext>
            </p:extLst>
          </p:nvPr>
        </p:nvGraphicFramePr>
        <p:xfrm>
          <a:off x="7545288" y="555504"/>
          <a:ext cx="2268252" cy="173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1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배너영역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어드민에서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등록한 배너 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개까지 등록 가능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좌우스와이프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롤링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 시 해당 상세로 이동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배너 이미지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사이즈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1047X568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31136"/>
                  </a:ext>
                </a:extLst>
              </a:tr>
              <a:tr h="25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오퍼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영역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오퍼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제목 최대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자까지 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 날짜는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어드민에서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선택 가능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조회순 높은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오퍼가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상단에 크게 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268867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256376" y="1077729"/>
            <a:ext cx="137018" cy="69981"/>
            <a:chOff x="5443656" y="1480343"/>
            <a:chExt cx="264994" cy="9528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443656" y="1527242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3656" y="1575630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443656" y="1480343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304800" y="1370358"/>
            <a:ext cx="2110740" cy="1186099"/>
            <a:chOff x="277337" y="1685905"/>
            <a:chExt cx="2164727" cy="1155340"/>
          </a:xfrm>
          <a:noFill/>
        </p:grpSpPr>
        <p:sp>
          <p:nvSpPr>
            <p:cNvPr id="13" name="직사각형 12"/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2" name="AutoShape 4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4" name="AutoShape 6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6" name="AutoShape 8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8" name="AutoShape 10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0" name="AutoShape 12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2" name="AutoShape 14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4" name="AutoShape 16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6" name="AutoShape 18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8" name="AutoShape 20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90" name="AutoShape 22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92" name="AutoShape 24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94" name="AutoShape 26" descr="Hom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5556932-9A5C-9846-BB80-34C4CEEF0011}"/>
              </a:ext>
            </a:extLst>
          </p:cNvPr>
          <p:cNvSpPr txBox="1"/>
          <p:nvPr/>
        </p:nvSpPr>
        <p:spPr>
          <a:xfrm>
            <a:off x="8361123" y="276273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TWH_0002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5A61C9B-EFC2-3D4F-86B3-DE2A782B751F}"/>
              </a:ext>
            </a:extLst>
          </p:cNvPr>
          <p:cNvSpPr/>
          <p:nvPr/>
        </p:nvSpPr>
        <p:spPr>
          <a:xfrm>
            <a:off x="2636494" y="1839915"/>
            <a:ext cx="180000" cy="19367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FCCF7F-F5CB-2246-AA42-5510902BC424}"/>
              </a:ext>
            </a:extLst>
          </p:cNvPr>
          <p:cNvSpPr txBox="1"/>
          <p:nvPr/>
        </p:nvSpPr>
        <p:spPr>
          <a:xfrm>
            <a:off x="1189030" y="276273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</a:rPr>
              <a:t>메인페이지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2</a:t>
            </a:r>
            <a:r>
              <a:rPr lang="ko-KR" altLang="en-US" sz="900" dirty="0" smtClean="0">
                <a:latin typeface="+mn-ea"/>
              </a:rPr>
              <a:t>안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461233" y="3524192"/>
            <a:ext cx="1800000" cy="1800000"/>
            <a:chOff x="277337" y="1685905"/>
            <a:chExt cx="2164727" cy="1155340"/>
          </a:xfrm>
          <a:noFill/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728370" y="3222724"/>
            <a:ext cx="134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SPECIAL OFFERS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461233" y="5321149"/>
            <a:ext cx="1800000" cy="586877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489375" y="5367459"/>
            <a:ext cx="1755091" cy="40395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여름의 완성</a:t>
            </a:r>
            <a:r>
              <a:rPr lang="en-US" altLang="ko-KR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! </a:t>
            </a: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치킨</a:t>
            </a:r>
            <a:r>
              <a:rPr lang="en-US" altLang="ko-KR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X</a:t>
            </a: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맥주 환상의 </a:t>
            </a:r>
            <a:r>
              <a:rPr lang="ko-KR" altLang="en-US" sz="750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콜라보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비어페스타는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치맥과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함께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!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객실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+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치맥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한정판매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2A1D0C7-5575-3441-A4C5-93E17FF40DB9}"/>
              </a:ext>
            </a:extLst>
          </p:cNvPr>
          <p:cNvSpPr/>
          <p:nvPr/>
        </p:nvSpPr>
        <p:spPr>
          <a:xfrm>
            <a:off x="2257193" y="3234845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2466198" y="3524192"/>
            <a:ext cx="1800000" cy="1800000"/>
            <a:chOff x="277337" y="1685905"/>
            <a:chExt cx="2164727" cy="1155340"/>
          </a:xfrm>
          <a:noFill/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7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2466198" y="5321149"/>
            <a:ext cx="1800000" cy="586877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2488483" y="5367459"/>
            <a:ext cx="1777716" cy="40395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마감임박</a:t>
            </a:r>
            <a:r>
              <a:rPr lang="en-US" altLang="ko-KR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! </a:t>
            </a: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여름 특선 조식 패키지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여름 성수기 특가 객실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+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조식 최대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70%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할인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7" y="1024938"/>
            <a:ext cx="1178585" cy="17800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271949" y="894711"/>
            <a:ext cx="2177149" cy="64469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4507851" y="3524192"/>
            <a:ext cx="1800000" cy="1800000"/>
            <a:chOff x="277337" y="1685905"/>
            <a:chExt cx="2164727" cy="1155340"/>
          </a:xfrm>
          <a:noFill/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7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4507851" y="5321149"/>
            <a:ext cx="1800000" cy="586877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4530136" y="5367459"/>
            <a:ext cx="1777716" cy="40395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여름 특선 디너 패키지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평창 최고의 미식호텔에서 즐기는 특선 뷔페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r="12445"/>
          <a:stretch/>
        </p:blipFill>
        <p:spPr>
          <a:xfrm>
            <a:off x="479850" y="3537300"/>
            <a:ext cx="1772814" cy="1772814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" r="17823"/>
          <a:stretch/>
        </p:blipFill>
        <p:spPr>
          <a:xfrm>
            <a:off x="2480602" y="3529023"/>
            <a:ext cx="1780273" cy="1780273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/>
        </p:blipFill>
        <p:spPr>
          <a:xfrm>
            <a:off x="4522418" y="3530076"/>
            <a:ext cx="1780988" cy="1780988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4" y="1380695"/>
            <a:ext cx="2092919" cy="1674335"/>
          </a:xfrm>
          <a:prstGeom prst="rect">
            <a:avLst/>
          </a:prstGeom>
        </p:spPr>
      </p:pic>
      <p:grpSp>
        <p:nvGrpSpPr>
          <p:cNvPr id="120" name="그룹 119"/>
          <p:cNvGrpSpPr/>
          <p:nvPr/>
        </p:nvGrpSpPr>
        <p:grpSpPr>
          <a:xfrm>
            <a:off x="4398141" y="3525218"/>
            <a:ext cx="803588" cy="672831"/>
            <a:chOff x="4388616" y="2971682"/>
            <a:chExt cx="803588" cy="672831"/>
          </a:xfrm>
        </p:grpSpPr>
        <p:sp>
          <p:nvSpPr>
            <p:cNvPr id="127" name="이등변 삼각형 126"/>
            <p:cNvSpPr/>
            <p:nvPr/>
          </p:nvSpPr>
          <p:spPr>
            <a:xfrm rot="5400000">
              <a:off x="4516238" y="2968548"/>
              <a:ext cx="672831" cy="679100"/>
            </a:xfrm>
            <a:prstGeom prst="triangle">
              <a:avLst>
                <a:gd name="adj" fmla="val 0"/>
              </a:avLst>
            </a:prstGeom>
            <a:solidFill>
              <a:srgbClr val="FE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 rot="18900000">
              <a:off x="4388616" y="3095613"/>
              <a:ext cx="7290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프로모션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16617" y="3531570"/>
            <a:ext cx="737260" cy="672831"/>
            <a:chOff x="402328" y="2971682"/>
            <a:chExt cx="737260" cy="672831"/>
          </a:xfrm>
        </p:grpSpPr>
        <p:sp>
          <p:nvSpPr>
            <p:cNvPr id="131" name="이등변 삼각형 130"/>
            <p:cNvSpPr/>
            <p:nvPr/>
          </p:nvSpPr>
          <p:spPr>
            <a:xfrm rot="5400000">
              <a:off x="463622" y="2968548"/>
              <a:ext cx="672831" cy="679100"/>
            </a:xfrm>
            <a:prstGeom prst="triangle">
              <a:avLst>
                <a:gd name="adj" fmla="val 0"/>
              </a:avLst>
            </a:prstGeom>
            <a:solidFill>
              <a:srgbClr val="FE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 rot="18900000">
              <a:off x="402328" y="3107264"/>
              <a:ext cx="588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이벤트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5" name="이등변 삼각형 134"/>
          <p:cNvSpPr/>
          <p:nvPr/>
        </p:nvSpPr>
        <p:spPr>
          <a:xfrm rot="5400000">
            <a:off x="2483736" y="3528438"/>
            <a:ext cx="672831" cy="679100"/>
          </a:xfrm>
          <a:prstGeom prst="triangle">
            <a:avLst>
              <a:gd name="adj" fmla="val 0"/>
            </a:avLst>
          </a:prstGeom>
          <a:solidFill>
            <a:srgbClr val="FE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 rot="18900000">
            <a:off x="2432343" y="3662389"/>
            <a:ext cx="58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패키지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1885665" y="2944819"/>
            <a:ext cx="458575" cy="48269"/>
            <a:chOff x="6390206" y="1451754"/>
            <a:chExt cx="458575" cy="48269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493409" y="1451754"/>
              <a:ext cx="48235" cy="4826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390206" y="1451754"/>
              <a:ext cx="48235" cy="48269"/>
            </a:xfrm>
            <a:prstGeom prst="ellipse">
              <a:avLst/>
            </a:prstGeom>
            <a:solidFill>
              <a:srgbClr val="FEB600"/>
            </a:solidFill>
            <a:ln w="6350">
              <a:solidFill>
                <a:srgbClr val="FEB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FEB600"/>
                  </a:solidFill>
                </a:ln>
                <a:solidFill>
                  <a:srgbClr val="FEB600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698524" y="1451754"/>
              <a:ext cx="48235" cy="4826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595321" y="1451754"/>
              <a:ext cx="48235" cy="4826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800546" y="1451754"/>
              <a:ext cx="48235" cy="4826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068797-1F63-EB4D-A04D-205641411310}"/>
              </a:ext>
            </a:extLst>
          </p:cNvPr>
          <p:cNvSpPr/>
          <p:nvPr/>
        </p:nvSpPr>
        <p:spPr>
          <a:xfrm rot="16200000">
            <a:off x="-441680" y="2910266"/>
            <a:ext cx="1525509" cy="117302"/>
          </a:xfrm>
          <a:prstGeom prst="rect">
            <a:avLst/>
          </a:prstGeom>
          <a:solidFill>
            <a:srgbClr val="181717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600" dirty="0">
                <a:solidFill>
                  <a:schemeClr val="bg1"/>
                </a:solidFill>
              </a:rPr>
              <a:t>▼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6D72DA-C8F9-BB4B-A9EA-C6FE076D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DE36-19CE-4865-AADD-50DB22DD73E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438373" y="2559270"/>
            <a:ext cx="1800000" cy="1800000"/>
            <a:chOff x="277337" y="1685905"/>
            <a:chExt cx="2164727" cy="1155340"/>
          </a:xfrm>
          <a:noFill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705510" y="2323059"/>
            <a:ext cx="134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ROOM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438373" y="4356226"/>
            <a:ext cx="1800000" cy="794273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406507" y="4372929"/>
            <a:ext cx="18318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</a:t>
            </a:r>
            <a:r>
              <a:rPr lang="ko-KR" altLang="en-US" sz="900" b="1" dirty="0" smtClean="0">
                <a:solidFill>
                  <a:sysClr val="windowText" lastClr="000000"/>
                </a:solidFill>
                <a:latin typeface="+mn-ea"/>
              </a:rPr>
              <a:t>스탠다드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더화이트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호텔의 가장 기본적인 룸 타입으로 합리적이고 실용적인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객실을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원하시는 분들을 위한 공간입니다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 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5EAF2-9871-1241-9E84-C8A966D600F8}"/>
              </a:ext>
            </a:extLst>
          </p:cNvPr>
          <p:cNvSpPr txBox="1"/>
          <p:nvPr/>
        </p:nvSpPr>
        <p:spPr>
          <a:xfrm>
            <a:off x="1486713" y="5174112"/>
            <a:ext cx="773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0000FF"/>
                </a:solidFill>
                <a:latin typeface="+mn-ea"/>
              </a:rPr>
              <a:t>MORE VIEW </a:t>
            </a:r>
            <a:r>
              <a:rPr lang="ko-KR" altLang="en-US" sz="6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6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0F88946-FCAB-BE4A-90E6-F90E34649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45814"/>
              </p:ext>
            </p:extLst>
          </p:nvPr>
        </p:nvGraphicFramePr>
        <p:xfrm>
          <a:off x="7545288" y="555504"/>
          <a:ext cx="2268252" cy="295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1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MORE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 선택 시 해당화면으로 이동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en-US" altLang="ko-KR" sz="800" dirty="0" smtClean="0">
                          <a:hlinkClick r:id="rId2"/>
                        </a:rPr>
                        <a:t>http://www.thewhitehotel.co.kr/WHITE/bbs/board.php?bo_table=event&amp;sca=promotion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31136"/>
                  </a:ext>
                </a:extLst>
              </a:tr>
              <a:tr h="27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[Room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영역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호텔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테라스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빌라 각 탭으로 구성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&lt;,&gt;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버튼으로 이동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어드민에서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등록한 객실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이미지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노출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VIEW MORE&gt;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버튼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정렬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 시 해당 객실 화면으로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스탠다드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en-US" altLang="ko-KR" sz="800" dirty="0" smtClean="0">
                          <a:hlinkClick r:id="rId3"/>
                        </a:rPr>
                        <a:t>http://www.thewhitehotel.co.kr/WHITE/sub02_hotel_0101.html#!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주니어 스위트</a:t>
                      </a:r>
                      <a:r>
                        <a:rPr lang="en-US" altLang="ko-KR" sz="800" dirty="0" smtClean="0"/>
                        <a:t>)</a:t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dirty="0" smtClean="0">
                          <a:hlinkClick r:id="rId4"/>
                        </a:rPr>
                        <a:t>http://www.thewhitehotel.co.kr/WHITE/sub02_hotel_0201.html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화이트 스위트 투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배드룸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b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800" dirty="0" smtClean="0">
                          <a:hlinkClick r:id="rId5"/>
                        </a:rPr>
                        <a:t>http://thewhitehotel.co.kr/WHITE/sub02_hotel_0301.html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좌우스와이프로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50390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B2A1D0C7-5575-3441-A4C5-93E17FF40DB9}"/>
              </a:ext>
            </a:extLst>
          </p:cNvPr>
          <p:cNvSpPr/>
          <p:nvPr/>
        </p:nvSpPr>
        <p:spPr>
          <a:xfrm>
            <a:off x="2234333" y="2335180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26F1CB-2ECB-EC47-8EF9-E7B0D382B9DE}"/>
              </a:ext>
            </a:extLst>
          </p:cNvPr>
          <p:cNvSpPr txBox="1"/>
          <p:nvPr/>
        </p:nvSpPr>
        <p:spPr>
          <a:xfrm>
            <a:off x="8361123" y="276273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TWH_0002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2531460" y="939069"/>
            <a:ext cx="1800000" cy="1800000"/>
            <a:chOff x="277337" y="1685905"/>
            <a:chExt cx="2164727" cy="1155340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2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2531460" y="2736025"/>
            <a:ext cx="1800000" cy="794273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2499594" y="2752728"/>
            <a:ext cx="18318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latin typeface="+mn-ea"/>
              </a:rPr>
              <a:t>             주니어</a:t>
            </a:r>
            <a:r>
              <a:rPr lang="en-US" altLang="ko-KR" sz="900" b="1" dirty="0" smtClean="0">
                <a:latin typeface="+mn-ea"/>
              </a:rPr>
              <a:t> </a:t>
            </a:r>
            <a:r>
              <a:rPr lang="ko-KR" altLang="en-US" sz="900" b="1" dirty="0" smtClean="0">
                <a:latin typeface="+mn-ea"/>
              </a:rPr>
              <a:t>스위트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주니어 스위트 객실은 넓은 침실과 거실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주방으로 구성되어 여행을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보다 편안하고 안락하게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즐기실 수 있도록 합니다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492484" y="4426769"/>
            <a:ext cx="440966" cy="180425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HOTEL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FCCF7F-F5CB-2246-AA42-5510902BC424}"/>
              </a:ext>
            </a:extLst>
          </p:cNvPr>
          <p:cNvSpPr txBox="1"/>
          <p:nvPr/>
        </p:nvSpPr>
        <p:spPr>
          <a:xfrm>
            <a:off x="1189030" y="276273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</a:rPr>
              <a:t>메인페이지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2</a:t>
            </a:r>
            <a:r>
              <a:rPr lang="ko-KR" altLang="en-US" sz="900" dirty="0" smtClean="0">
                <a:latin typeface="+mn-ea"/>
              </a:rPr>
              <a:t>안</a:t>
            </a:r>
            <a:endParaRPr lang="ko-KR" altLang="en-US" sz="9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2603278" y="2806568"/>
            <a:ext cx="440966" cy="180425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HOTEL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2531460" y="3720114"/>
            <a:ext cx="1800000" cy="1800000"/>
            <a:chOff x="277337" y="1685905"/>
            <a:chExt cx="2164727" cy="1155340"/>
          </a:xfrm>
          <a:noFill/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5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2531460" y="5517070"/>
            <a:ext cx="1800000" cy="794273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2499594" y="5533773"/>
            <a:ext cx="18318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latin typeface="+mn-ea"/>
              </a:rPr>
              <a:t>              테라스</a:t>
            </a:r>
            <a:r>
              <a:rPr lang="en-US" altLang="ko-KR" sz="900" b="1" dirty="0" smtClean="0">
                <a:latin typeface="+mn-ea"/>
              </a:rPr>
              <a:t> </a:t>
            </a:r>
            <a:r>
              <a:rPr lang="ko-KR" altLang="en-US" sz="900" b="1" dirty="0" smtClean="0">
                <a:latin typeface="+mn-ea"/>
              </a:rPr>
              <a:t>스위트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테라스 스위트 객실은 객실마다 테라스를 갖추고 있어 누구의 방해도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받지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않고 평창의 자연을 보다 가까이에서 즐기실 수 있습니다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2603277" y="5587613"/>
            <a:ext cx="526479" cy="180425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TERRACE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4483446" y="3727020"/>
            <a:ext cx="1800000" cy="1800000"/>
            <a:chOff x="277337" y="1685905"/>
            <a:chExt cx="2164727" cy="1155340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8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4483446" y="5523976"/>
            <a:ext cx="1800000" cy="794273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4451580" y="5540679"/>
            <a:ext cx="183186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latin typeface="+mn-ea"/>
              </a:rPr>
              <a:t>            빌라</a:t>
            </a:r>
            <a:r>
              <a:rPr lang="en-US" altLang="ko-KR" sz="900" b="1" dirty="0" smtClean="0">
                <a:latin typeface="+mn-ea"/>
              </a:rPr>
              <a:t> </a:t>
            </a:r>
            <a:r>
              <a:rPr lang="ko-KR" altLang="en-US" sz="900" b="1" dirty="0" smtClean="0">
                <a:latin typeface="+mn-ea"/>
              </a:rPr>
              <a:t>스위트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넓은 평형의 빌라 스위트 객실은 총 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개의 침실로 구성되어 있으며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각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침실마다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욕실과 화장실이 별도로 구비되어 있어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가족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여행객들에게 어울리는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객실입니다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4555263" y="5594519"/>
            <a:ext cx="427617" cy="180425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VILLA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7A749D1-8DBD-6D46-A661-96E8F2EAEBB2}"/>
              </a:ext>
            </a:extLst>
          </p:cNvPr>
          <p:cNvGrpSpPr/>
          <p:nvPr/>
        </p:nvGrpSpPr>
        <p:grpSpPr>
          <a:xfrm>
            <a:off x="460488" y="1254343"/>
            <a:ext cx="364189" cy="362404"/>
            <a:chOff x="277337" y="1685905"/>
            <a:chExt cx="2164727" cy="1155340"/>
          </a:xfrm>
          <a:noFill/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5141382-F4A0-3C41-8976-A7F73F589833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7" name="직선 연결선 4">
              <a:extLst>
                <a:ext uri="{FF2B5EF4-FFF2-40B4-BE49-F238E27FC236}">
                  <a16:creationId xmlns:a16="http://schemas.microsoft.com/office/drawing/2014/main" id="{3C8DE016-41AF-3C42-B43D-22F0BF7B86A4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49">
              <a:extLst>
                <a:ext uri="{FF2B5EF4-FFF2-40B4-BE49-F238E27FC236}">
                  <a16:creationId xmlns:a16="http://schemas.microsoft.com/office/drawing/2014/main" id="{1EDE602B-FB56-7343-8611-1C2DA5D10172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DBDB050-5C94-6640-BDEE-FE3DF230C808}"/>
              </a:ext>
            </a:extLst>
          </p:cNvPr>
          <p:cNvGrpSpPr/>
          <p:nvPr/>
        </p:nvGrpSpPr>
        <p:grpSpPr>
          <a:xfrm>
            <a:off x="460487" y="1702866"/>
            <a:ext cx="364189" cy="362404"/>
            <a:chOff x="277337" y="1685905"/>
            <a:chExt cx="2164727" cy="1155340"/>
          </a:xfrm>
          <a:noFill/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3EFC904-C643-8347-84B0-8ECF33A8476D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1" name="직선 연결선 4">
              <a:extLst>
                <a:ext uri="{FF2B5EF4-FFF2-40B4-BE49-F238E27FC236}">
                  <a16:creationId xmlns:a16="http://schemas.microsoft.com/office/drawing/2014/main" id="{C767292F-6AE3-8447-A972-9E43FB433AD7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49">
              <a:extLst>
                <a:ext uri="{FF2B5EF4-FFF2-40B4-BE49-F238E27FC236}">
                  <a16:creationId xmlns:a16="http://schemas.microsoft.com/office/drawing/2014/main" id="{F3BCF438-45FA-564A-835E-DE82E77FC049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63802E7-9750-494F-A3D4-1F359BE23CD3}"/>
              </a:ext>
            </a:extLst>
          </p:cNvPr>
          <p:cNvSpPr txBox="1"/>
          <p:nvPr/>
        </p:nvSpPr>
        <p:spPr>
          <a:xfrm>
            <a:off x="828593" y="1277919"/>
            <a:ext cx="1427783" cy="325346"/>
          </a:xfrm>
          <a:prstGeom prst="rect">
            <a:avLst/>
          </a:prstGeom>
          <a:noFill/>
        </p:spPr>
        <p:txBody>
          <a:bodyPr wrap="square" lIns="54000" tIns="46800" rIns="54000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>
                <a:latin typeface="+mn-ea"/>
              </a:rPr>
              <a:t>늦은 여름 휴가 지원 </a:t>
            </a:r>
            <a:r>
              <a:rPr lang="en-US" altLang="ko-KR" sz="600" b="1" dirty="0">
                <a:latin typeface="+mn-ea"/>
              </a:rPr>
              <a:t>“</a:t>
            </a:r>
            <a:r>
              <a:rPr lang="ko-KR" altLang="en-US" sz="600" b="1" dirty="0">
                <a:latin typeface="+mn-ea"/>
              </a:rPr>
              <a:t>최대 </a:t>
            </a:r>
            <a:r>
              <a:rPr lang="en-US" altLang="ko-KR" sz="600" b="1" dirty="0">
                <a:latin typeface="+mn-ea"/>
              </a:rPr>
              <a:t>73% </a:t>
            </a:r>
            <a:r>
              <a:rPr lang="ko-KR" altLang="en-US" sz="600" b="1" dirty="0">
                <a:latin typeface="+mn-ea"/>
              </a:rPr>
              <a:t>할인</a:t>
            </a:r>
            <a:r>
              <a:rPr lang="en-US" altLang="ko-KR" sz="600" b="1" dirty="0">
                <a:latin typeface="+mn-ea"/>
              </a:rPr>
              <a:t>”</a:t>
            </a:r>
          </a:p>
          <a:p>
            <a:r>
              <a:rPr lang="en-US" altLang="ko-KR" sz="600" dirty="0">
                <a:latin typeface="+mn-ea"/>
              </a:rPr>
              <a:t>2019.08.19 - 2019.08.31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44158A-454B-7641-B4C6-FC99A709FEF8}"/>
              </a:ext>
            </a:extLst>
          </p:cNvPr>
          <p:cNvSpPr txBox="1"/>
          <p:nvPr/>
        </p:nvSpPr>
        <p:spPr>
          <a:xfrm>
            <a:off x="828593" y="1640980"/>
            <a:ext cx="1427783" cy="463846"/>
          </a:xfrm>
          <a:prstGeom prst="rect">
            <a:avLst/>
          </a:prstGeom>
          <a:noFill/>
        </p:spPr>
        <p:txBody>
          <a:bodyPr wrap="square" lIns="54000" tIns="46800" rIns="54000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>
                <a:latin typeface="+mn-ea"/>
              </a:rPr>
              <a:t>가을 시즌 </a:t>
            </a:r>
            <a:r>
              <a:rPr lang="en-US" altLang="ko-KR" sz="600" b="1" dirty="0">
                <a:latin typeface="+mn-ea"/>
              </a:rPr>
              <a:t>Early bird</a:t>
            </a:r>
            <a:r>
              <a:rPr lang="ko-KR" altLang="en-US" sz="600" b="1" dirty="0">
                <a:latin typeface="+mn-ea"/>
              </a:rPr>
              <a:t> </a:t>
            </a:r>
            <a:r>
              <a:rPr lang="en-US" altLang="ko-KR" sz="600" b="1" dirty="0">
                <a:latin typeface="+mn-ea"/>
              </a:rPr>
              <a:t>“</a:t>
            </a:r>
            <a:r>
              <a:rPr lang="ko-KR" altLang="en-US" sz="600" b="1" dirty="0">
                <a:latin typeface="+mn-ea"/>
              </a:rPr>
              <a:t>최대 </a:t>
            </a:r>
            <a:r>
              <a:rPr lang="en-US" altLang="ko-KR" sz="600" b="1" dirty="0">
                <a:latin typeface="+mn-ea"/>
              </a:rPr>
              <a:t>25% </a:t>
            </a:r>
            <a:r>
              <a:rPr lang="ko-KR" altLang="en-US" sz="600" b="1" dirty="0">
                <a:latin typeface="+mn-ea"/>
              </a:rPr>
              <a:t>추가할인</a:t>
            </a:r>
            <a:r>
              <a:rPr lang="en-US" altLang="ko-KR" sz="600" b="1" dirty="0">
                <a:latin typeface="+mn-ea"/>
              </a:rPr>
              <a:t>”</a:t>
            </a:r>
          </a:p>
          <a:p>
            <a:r>
              <a:rPr lang="en-US" altLang="ko-KR" sz="600" dirty="0">
                <a:latin typeface="+mn-ea"/>
              </a:rPr>
              <a:t>2019.08.01 - 2019.08.31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05EAF2-9871-1241-9E84-C8A966D600F8}"/>
              </a:ext>
            </a:extLst>
          </p:cNvPr>
          <p:cNvSpPr txBox="1"/>
          <p:nvPr/>
        </p:nvSpPr>
        <p:spPr>
          <a:xfrm>
            <a:off x="1562100" y="2045808"/>
            <a:ext cx="7727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>
                <a:solidFill>
                  <a:srgbClr val="0000FF"/>
                </a:solidFill>
                <a:latin typeface="+mn-ea"/>
              </a:rPr>
              <a:t>MORE VIEW </a:t>
            </a:r>
            <a:r>
              <a:rPr lang="ko-KR" altLang="en-US" sz="6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6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30DC4CB-3D5A-6848-BB16-28E4D130E568}"/>
              </a:ext>
            </a:extLst>
          </p:cNvPr>
          <p:cNvSpPr/>
          <p:nvPr/>
        </p:nvSpPr>
        <p:spPr>
          <a:xfrm>
            <a:off x="2374779" y="1958141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0" r="27886"/>
          <a:stretch/>
        </p:blipFill>
        <p:spPr>
          <a:xfrm>
            <a:off x="449203" y="2563535"/>
            <a:ext cx="1776345" cy="17763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3" r="18323"/>
          <a:stretch/>
        </p:blipFill>
        <p:spPr>
          <a:xfrm>
            <a:off x="2538386" y="944380"/>
            <a:ext cx="1793074" cy="17930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8" r="22358"/>
          <a:stretch/>
        </p:blipFill>
        <p:spPr>
          <a:xfrm>
            <a:off x="2540574" y="3729913"/>
            <a:ext cx="1780247" cy="178024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089150" y="3355713"/>
            <a:ext cx="215900" cy="215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sz="800" dirty="0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9928" y="3355713"/>
            <a:ext cx="227013" cy="215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endParaRPr lang="ko-KR" altLang="en-US" sz="800" dirty="0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4458072" y="939069"/>
            <a:ext cx="1800000" cy="1800000"/>
            <a:chOff x="277337" y="1685905"/>
            <a:chExt cx="2164727" cy="1155340"/>
          </a:xfrm>
          <a:noFill/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4458072" y="2736025"/>
            <a:ext cx="1800000" cy="794273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4426205" y="2752728"/>
            <a:ext cx="185723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latin typeface="+mn-ea"/>
              </a:rPr>
              <a:t>             화이트 스위트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화이트 스위트 객실은 거실을 중심으로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여러개의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독립된 침실 공간으로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이루어져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있어 가족 또는 지인들과 이용하기 좋은 객실입니다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..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4529890" y="2806568"/>
            <a:ext cx="440966" cy="180425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HOTEL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r="34986"/>
          <a:stretch/>
        </p:blipFill>
        <p:spPr>
          <a:xfrm>
            <a:off x="4464422" y="945108"/>
            <a:ext cx="1800000" cy="18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8" r="22358"/>
          <a:stretch/>
        </p:blipFill>
        <p:spPr>
          <a:xfrm>
            <a:off x="4490321" y="3722293"/>
            <a:ext cx="1793192" cy="1793192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6473125" y="3727020"/>
            <a:ext cx="1800000" cy="1800000"/>
            <a:chOff x="277337" y="1685905"/>
            <a:chExt cx="2164727" cy="1155340"/>
          </a:xfrm>
          <a:noFill/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6473125" y="5523976"/>
            <a:ext cx="1800000" cy="794273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6441259" y="5540679"/>
            <a:ext cx="18318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latin typeface="+mn-ea"/>
              </a:rPr>
              <a:t>            빌라</a:t>
            </a:r>
            <a:r>
              <a:rPr lang="en-US" altLang="ko-KR" sz="900" b="1" dirty="0" smtClean="0">
                <a:latin typeface="+mn-ea"/>
              </a:rPr>
              <a:t> </a:t>
            </a:r>
            <a:r>
              <a:rPr lang="ko-KR" altLang="en-US" sz="900" b="1" dirty="0" err="1" smtClean="0">
                <a:latin typeface="+mn-ea"/>
              </a:rPr>
              <a:t>듀플렉스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빌라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듀플렉스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객실은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복층형으로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이루어져 여러 가족이나 친구 등이 함께 여행할 때 이용하시기 좋은 객실입니다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. 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6544942" y="5594519"/>
            <a:ext cx="427617" cy="180425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VILLA</a:t>
            </a: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8" r="22358"/>
          <a:stretch/>
        </p:blipFill>
        <p:spPr>
          <a:xfrm>
            <a:off x="6480000" y="3722293"/>
            <a:ext cx="1793192" cy="1793192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/>
        </p:blipFill>
        <p:spPr>
          <a:xfrm>
            <a:off x="467506" y="1696130"/>
            <a:ext cx="363673" cy="363673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/>
        </p:blipFill>
        <p:spPr>
          <a:xfrm>
            <a:off x="468425" y="1262081"/>
            <a:ext cx="369103" cy="3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E1095C-5025-5347-8B65-1271773D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DE36-19CE-4865-AADD-50DB22DD73E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95D5FC-20CD-274F-AB1E-5919887A0888}"/>
              </a:ext>
            </a:extLst>
          </p:cNvPr>
          <p:cNvSpPr/>
          <p:nvPr/>
        </p:nvSpPr>
        <p:spPr>
          <a:xfrm>
            <a:off x="282457" y="4822488"/>
            <a:ext cx="2165350" cy="21830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BBD419-3563-CE4D-8266-DF66987CF8D4}"/>
              </a:ext>
            </a:extLst>
          </p:cNvPr>
          <p:cNvSpPr/>
          <p:nvPr/>
        </p:nvSpPr>
        <p:spPr>
          <a:xfrm>
            <a:off x="282457" y="5051256"/>
            <a:ext cx="2165350" cy="12876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DA851-AF1C-894D-8E24-E62F0260E2A4}"/>
              </a:ext>
            </a:extLst>
          </p:cNvPr>
          <p:cNvSpPr txBox="1"/>
          <p:nvPr/>
        </p:nvSpPr>
        <p:spPr>
          <a:xfrm>
            <a:off x="493609" y="4839305"/>
            <a:ext cx="1619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개인정보처리방침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|</a:t>
            </a: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6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오시는길</a:t>
            </a:r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75C23-08AC-C74A-A5AC-75CACC0294B6}"/>
              </a:ext>
            </a:extLst>
          </p:cNvPr>
          <p:cNvSpPr txBox="1"/>
          <p:nvPr/>
        </p:nvSpPr>
        <p:spPr>
          <a:xfrm>
            <a:off x="276224" y="5096639"/>
            <a:ext cx="216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err="1">
                <a:solidFill>
                  <a:schemeClr val="bg1"/>
                </a:solidFill>
                <a:latin typeface="+mn-ea"/>
              </a:rPr>
              <a:t>더화이트호텔</a:t>
            </a:r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| </a:t>
            </a:r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서울 </a:t>
            </a:r>
            <a:r>
              <a:rPr lang="ko-KR" altLang="en-US" sz="600" dirty="0" err="1">
                <a:solidFill>
                  <a:schemeClr val="bg1"/>
                </a:solidFill>
                <a:latin typeface="+mn-ea"/>
              </a:rPr>
              <a:t>객실예약과</a:t>
            </a:r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TEL 02-2139-7520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Email. rsvn@thewhitehotel.co.kr</a:t>
            </a: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평창 프론트데스크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TEL. 033-330-7777 Fax. 033-330-7709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Copyright(c)THE WHITE HOTEL all rights reserved</a:t>
            </a: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주소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: </a:t>
            </a: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강원도 평창군 봉평면 태기로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228-95</a:t>
            </a: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대표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: </a:t>
            </a: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김희준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| </a:t>
            </a: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사업자등록번호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: 667-88-00664</a:t>
            </a:r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10025B-276E-5047-B60B-89EB1EF11D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45288" y="555504"/>
          <a:ext cx="2268252" cy="332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1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갤러리 영역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이미지 선택 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5-1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노출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31136"/>
                  </a:ext>
                </a:extLst>
              </a:tr>
              <a:tr h="27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[Footer</a:t>
                      </a: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영역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개인정보 처리방침 선택 시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7-1 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팝업 노출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오시는길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선택 시 해당 화면으로 이동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800" dirty="0">
                          <a:hlinkClick r:id="rId2"/>
                        </a:rPr>
                        <a:t>http://www.thewhitehotel.co.kr/WHITE/sub01_03location.html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 상단 이동 버튼 선택 시 홈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최상단으로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SNS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채널 선택 시 각 채널로 이동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페이스북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800" dirty="0">
                          <a:hlinkClick r:id="rId3"/>
                        </a:rPr>
                        <a:t>https://www.facebook.com/The-White-Hotel-%EB%8D%94%ED%99%94%EC%9D%B4%ED%8A%B8%ED%98%B8%ED%85%94-198882007521743/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인스타그램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800" dirty="0">
                          <a:hlinkClick r:id="rId4"/>
                        </a:rPr>
                        <a:t>https://www.instagram.com/thewhitehotel_official/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유튜브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800" dirty="0">
                          <a:hlinkClick r:id="rId5"/>
                        </a:rPr>
                        <a:t>https://www.youtube.com/channel/UCSa88n0l9KKuhdZYV63nnIQ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50390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1F9D7AC0-0AE6-FF49-8989-63485CF37336}"/>
              </a:ext>
            </a:extLst>
          </p:cNvPr>
          <p:cNvSpPr/>
          <p:nvPr/>
        </p:nvSpPr>
        <p:spPr>
          <a:xfrm>
            <a:off x="2351575" y="4835038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7DD15E-B4EA-3E47-93D1-97298419C7AB}"/>
              </a:ext>
            </a:extLst>
          </p:cNvPr>
          <p:cNvSpPr/>
          <p:nvPr/>
        </p:nvSpPr>
        <p:spPr>
          <a:xfrm>
            <a:off x="5139777" y="3561467"/>
            <a:ext cx="1886129" cy="2091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DF124C-09AA-5B4E-A513-ADF101AB0EFC}"/>
              </a:ext>
            </a:extLst>
          </p:cNvPr>
          <p:cNvSpPr txBox="1"/>
          <p:nvPr/>
        </p:nvSpPr>
        <p:spPr>
          <a:xfrm>
            <a:off x="5139777" y="4029961"/>
            <a:ext cx="1886129" cy="1479509"/>
          </a:xfrm>
          <a:prstGeom prst="rect">
            <a:avLst/>
          </a:prstGeom>
          <a:noFill/>
        </p:spPr>
        <p:txBody>
          <a:bodyPr wrap="square" lIns="72000" tIns="46800" rIns="72000" bIns="46800" rtlCol="0">
            <a:spAutoFit/>
          </a:bodyPr>
          <a:lstStyle/>
          <a:p>
            <a:r>
              <a:rPr lang="ko-KR" altLang="en-US" sz="600" dirty="0">
                <a:latin typeface="+mn-ea"/>
              </a:rPr>
              <a:t>필수적 개인정보 수집 및 이용에 대한 동의</a:t>
            </a:r>
            <a:endParaRPr lang="en-US" altLang="ko-KR" sz="600" dirty="0">
              <a:latin typeface="+mn-ea"/>
            </a:endParaRPr>
          </a:p>
          <a:p>
            <a:endParaRPr lang="ko-KR" altLang="en-US" sz="600" dirty="0">
              <a:latin typeface="+mn-ea"/>
            </a:endParaRPr>
          </a:p>
          <a:p>
            <a:r>
              <a:rPr lang="ko-KR" altLang="en-US" sz="600" dirty="0">
                <a:latin typeface="+mn-ea"/>
              </a:rPr>
              <a:t>더 화이트 호텔의 문의하기와 관련하여 귀사가 </a:t>
            </a:r>
            <a:r>
              <a:rPr lang="en-US" altLang="ko-KR" sz="600" dirty="0">
                <a:latin typeface="+mn-ea"/>
              </a:rPr>
              <a:t/>
            </a:r>
            <a:br>
              <a:rPr lang="en-US" altLang="ko-KR" sz="600" dirty="0">
                <a:latin typeface="+mn-ea"/>
              </a:rPr>
            </a:br>
            <a:r>
              <a:rPr lang="ko-KR" altLang="en-US" sz="600" dirty="0">
                <a:latin typeface="+mn-ea"/>
              </a:rPr>
              <a:t>아래와 같이 본인의 개인정보를 수집 및 </a:t>
            </a:r>
            <a:r>
              <a:rPr lang="en-US" altLang="ko-KR" sz="600" dirty="0">
                <a:latin typeface="+mn-ea"/>
              </a:rPr>
              <a:t/>
            </a:r>
            <a:br>
              <a:rPr lang="en-US" altLang="ko-KR" sz="600" dirty="0">
                <a:latin typeface="+mn-ea"/>
              </a:rPr>
            </a:br>
            <a:r>
              <a:rPr lang="ko-KR" altLang="en-US" sz="600" dirty="0">
                <a:latin typeface="+mn-ea"/>
              </a:rPr>
              <a:t>이용하는데 동의합니다</a:t>
            </a:r>
            <a:r>
              <a:rPr lang="en-US" altLang="ko-KR" sz="600" dirty="0">
                <a:latin typeface="+mn-ea"/>
              </a:rPr>
              <a:t>. </a:t>
            </a:r>
          </a:p>
          <a:p>
            <a:endParaRPr lang="en-US" altLang="ko-KR" sz="600" dirty="0">
              <a:latin typeface="+mn-ea"/>
            </a:endParaRPr>
          </a:p>
          <a:p>
            <a:r>
              <a:rPr lang="en-US" altLang="ko-KR" sz="600" dirty="0">
                <a:latin typeface="+mn-ea"/>
              </a:rPr>
              <a:t>1. </a:t>
            </a:r>
            <a:r>
              <a:rPr lang="ko-KR" altLang="en-US" sz="600" dirty="0">
                <a:latin typeface="+mn-ea"/>
              </a:rPr>
              <a:t>필수적인 개인정보의 수집</a:t>
            </a:r>
            <a:r>
              <a:rPr lang="en-US" altLang="ko-KR" sz="600" dirty="0">
                <a:latin typeface="+mn-ea"/>
              </a:rPr>
              <a:t>·</a:t>
            </a:r>
            <a:r>
              <a:rPr lang="ko-KR" altLang="en-US" sz="600" dirty="0">
                <a:latin typeface="+mn-ea"/>
              </a:rPr>
              <a:t>이용에 관한 사항</a:t>
            </a:r>
          </a:p>
          <a:p>
            <a:r>
              <a:rPr lang="ko-KR" altLang="en-US" sz="600" dirty="0">
                <a:latin typeface="+mn-ea"/>
              </a:rPr>
              <a:t>  ①수집</a:t>
            </a:r>
            <a:r>
              <a:rPr lang="en-US" altLang="ko-KR" sz="600" dirty="0">
                <a:latin typeface="+mn-ea"/>
              </a:rPr>
              <a:t>·</a:t>
            </a:r>
            <a:r>
              <a:rPr lang="ko-KR" altLang="en-US" sz="600" dirty="0">
                <a:latin typeface="+mn-ea"/>
              </a:rPr>
              <a:t>이용 항목 </a:t>
            </a:r>
            <a:r>
              <a:rPr lang="en-US" altLang="ko-KR" sz="600" dirty="0">
                <a:latin typeface="+mn-ea"/>
              </a:rPr>
              <a:t>| </a:t>
            </a:r>
            <a:r>
              <a:rPr lang="ko-KR" altLang="en-US" sz="600" dirty="0">
                <a:latin typeface="+mn-ea"/>
              </a:rPr>
              <a:t>성명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이메일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연락처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휴대전화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  ②</a:t>
            </a:r>
            <a:r>
              <a:rPr lang="ko-KR" altLang="en-US" sz="600" dirty="0">
                <a:latin typeface="+mn-ea"/>
              </a:rPr>
              <a:t>수집</a:t>
            </a:r>
            <a:r>
              <a:rPr lang="en-US" altLang="ko-KR" sz="600" dirty="0">
                <a:latin typeface="+mn-ea"/>
              </a:rPr>
              <a:t>·</a:t>
            </a:r>
            <a:r>
              <a:rPr lang="ko-KR" altLang="en-US" sz="600" dirty="0">
                <a:latin typeface="+mn-ea"/>
              </a:rPr>
              <a:t>이용 목적 </a:t>
            </a:r>
            <a:r>
              <a:rPr lang="en-US" altLang="ko-KR" sz="600" dirty="0">
                <a:latin typeface="+mn-ea"/>
              </a:rPr>
              <a:t>| </a:t>
            </a:r>
            <a:r>
              <a:rPr lang="ko-KR" altLang="en-US" sz="600" dirty="0">
                <a:latin typeface="+mn-ea"/>
              </a:rPr>
              <a:t>문의에 대한 안내 및 서비스 제공</a:t>
            </a:r>
          </a:p>
          <a:p>
            <a:r>
              <a:rPr lang="ko-KR" altLang="en-US" sz="600" dirty="0">
                <a:latin typeface="+mn-ea"/>
              </a:rPr>
              <a:t>  ③보유</a:t>
            </a:r>
            <a:r>
              <a:rPr lang="en-US" altLang="ko-KR" sz="600" dirty="0">
                <a:latin typeface="+mn-ea"/>
              </a:rPr>
              <a:t>·</a:t>
            </a:r>
            <a:r>
              <a:rPr lang="ko-KR" altLang="en-US" sz="600" dirty="0">
                <a:latin typeface="+mn-ea"/>
              </a:rPr>
              <a:t>이용 기간 </a:t>
            </a:r>
            <a:r>
              <a:rPr lang="en-US" altLang="ko-KR" sz="600" dirty="0">
                <a:latin typeface="+mn-ea"/>
              </a:rPr>
              <a:t>| </a:t>
            </a:r>
            <a:r>
              <a:rPr lang="ko-KR" altLang="en-US" sz="600" dirty="0">
                <a:latin typeface="+mn-ea"/>
              </a:rPr>
              <a:t>수집</a:t>
            </a:r>
            <a:r>
              <a:rPr lang="en-US" altLang="ko-KR" sz="600" dirty="0">
                <a:latin typeface="+mn-ea"/>
              </a:rPr>
              <a:t>·</a:t>
            </a:r>
            <a:r>
              <a:rPr lang="ko-KR" altLang="en-US" sz="600" dirty="0">
                <a:latin typeface="+mn-ea"/>
              </a:rPr>
              <a:t>이용 동의일로부터 </a:t>
            </a:r>
            <a:r>
              <a:rPr lang="en-US" altLang="ko-KR" sz="600" dirty="0">
                <a:latin typeface="+mn-ea"/>
              </a:rPr>
              <a:t>5</a:t>
            </a:r>
            <a:r>
              <a:rPr lang="ko-KR" altLang="en-US" sz="600" dirty="0">
                <a:latin typeface="+mn-ea"/>
              </a:rPr>
              <a:t>년간</a:t>
            </a:r>
          </a:p>
          <a:p>
            <a:r>
              <a:rPr lang="ko-KR" altLang="en-US" sz="600" dirty="0">
                <a:latin typeface="+mn-ea"/>
              </a:rPr>
              <a:t>  </a:t>
            </a:r>
            <a:r>
              <a:rPr lang="en-US" altLang="ko-KR" sz="600" dirty="0">
                <a:latin typeface="+mn-ea"/>
              </a:rPr>
              <a:t>※</a:t>
            </a:r>
            <a:r>
              <a:rPr lang="ko-KR" altLang="en-US" sz="600" dirty="0">
                <a:latin typeface="+mn-ea"/>
              </a:rPr>
              <a:t>위 사항에 대한 동의를 거부할 수 있으나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이에 대한 동의가 없을 경우 문의에 대한 안내 및 서비스 제공과 관련된 제반 절차 진행이 불가할 수 있음을 알려드립니다</a:t>
            </a:r>
            <a:r>
              <a:rPr lang="en-US" altLang="ko-KR" sz="600" dirty="0">
                <a:latin typeface="+mn-ea"/>
              </a:rPr>
              <a:t>.</a:t>
            </a:r>
            <a:endParaRPr lang="ko-KR" altLang="en-US" sz="6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1F046D-31B3-B34B-A372-2B789AE023DC}"/>
              </a:ext>
            </a:extLst>
          </p:cNvPr>
          <p:cNvSpPr txBox="1"/>
          <p:nvPr/>
        </p:nvSpPr>
        <p:spPr>
          <a:xfrm>
            <a:off x="5167717" y="3705877"/>
            <a:ext cx="1461891" cy="233014"/>
          </a:xfrm>
          <a:prstGeom prst="rect">
            <a:avLst/>
          </a:prstGeom>
          <a:noFill/>
        </p:spPr>
        <p:txBody>
          <a:bodyPr wrap="square" lIns="72000" tIns="46800" rIns="72000" bIns="46800" rtlCol="0">
            <a:spAutoFit/>
          </a:bodyPr>
          <a:lstStyle/>
          <a:p>
            <a:r>
              <a:rPr lang="ko-KR" altLang="en-US" sz="900" dirty="0">
                <a:latin typeface="+mn-ea"/>
              </a:rPr>
              <a:t>개인정보처리방침</a:t>
            </a:r>
          </a:p>
        </p:txBody>
      </p:sp>
      <p:cxnSp>
        <p:nvCxnSpPr>
          <p:cNvPr id="52" name="직선 연결선 55">
            <a:extLst>
              <a:ext uri="{FF2B5EF4-FFF2-40B4-BE49-F238E27FC236}">
                <a16:creationId xmlns:a16="http://schemas.microsoft.com/office/drawing/2014/main" id="{1592B95B-12C7-ED4D-86A6-8267ECC37ED3}"/>
              </a:ext>
            </a:extLst>
          </p:cNvPr>
          <p:cNvCxnSpPr/>
          <p:nvPr/>
        </p:nvCxnSpPr>
        <p:spPr>
          <a:xfrm>
            <a:off x="5189486" y="3984377"/>
            <a:ext cx="17799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E470E512-C3F2-BB4F-ADCB-EA0633681A38}"/>
              </a:ext>
            </a:extLst>
          </p:cNvPr>
          <p:cNvSpPr/>
          <p:nvPr/>
        </p:nvSpPr>
        <p:spPr>
          <a:xfrm>
            <a:off x="5081844" y="3497046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6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FB37BDF-10AE-A641-8357-7A0186529608}"/>
              </a:ext>
            </a:extLst>
          </p:cNvPr>
          <p:cNvSpPr txBox="1"/>
          <p:nvPr/>
        </p:nvSpPr>
        <p:spPr>
          <a:xfrm>
            <a:off x="8361123" y="276273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TWH_0002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C7DD15E-B4EA-3E47-93D1-97298419C7AB}"/>
              </a:ext>
            </a:extLst>
          </p:cNvPr>
          <p:cNvSpPr/>
          <p:nvPr/>
        </p:nvSpPr>
        <p:spPr>
          <a:xfrm>
            <a:off x="2578167" y="1121463"/>
            <a:ext cx="2167153" cy="433606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FCCF7F-F5CB-2246-AA42-5510902BC424}"/>
              </a:ext>
            </a:extLst>
          </p:cNvPr>
          <p:cNvSpPr txBox="1"/>
          <p:nvPr/>
        </p:nvSpPr>
        <p:spPr>
          <a:xfrm>
            <a:off x="1189030" y="276273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</a:rPr>
              <a:t>메인페이지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2</a:t>
            </a:r>
            <a:r>
              <a:rPr lang="ko-KR" altLang="en-US" sz="900" dirty="0" smtClean="0">
                <a:latin typeface="+mn-ea"/>
              </a:rPr>
              <a:t>안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DD8C635-C80E-9E40-ADB3-19DE0191EB41}"/>
              </a:ext>
            </a:extLst>
          </p:cNvPr>
          <p:cNvGrpSpPr/>
          <p:nvPr/>
        </p:nvGrpSpPr>
        <p:grpSpPr>
          <a:xfrm>
            <a:off x="399343" y="1569928"/>
            <a:ext cx="1124014" cy="1123782"/>
            <a:chOff x="277337" y="1685905"/>
            <a:chExt cx="2164727" cy="1155340"/>
          </a:xfrm>
          <a:noFill/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E49314-8F31-FC4E-B1DB-3A4F5D5D8B41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0" name="직선 연결선 4">
              <a:extLst>
                <a:ext uri="{FF2B5EF4-FFF2-40B4-BE49-F238E27FC236}">
                  <a16:creationId xmlns:a16="http://schemas.microsoft.com/office/drawing/2014/main" id="{95AD9894-C0A2-3D4A-8D45-F7D148005DBF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49">
              <a:extLst>
                <a:ext uri="{FF2B5EF4-FFF2-40B4-BE49-F238E27FC236}">
                  <a16:creationId xmlns:a16="http://schemas.microsoft.com/office/drawing/2014/main" id="{2C6CD6F7-620D-2047-9C1A-E41D777F298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569F19B-DB88-5E4C-8871-12BDD87F5344}"/>
              </a:ext>
            </a:extLst>
          </p:cNvPr>
          <p:cNvSpPr txBox="1"/>
          <p:nvPr/>
        </p:nvSpPr>
        <p:spPr>
          <a:xfrm>
            <a:off x="695754" y="1304455"/>
            <a:ext cx="134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EB600"/>
                </a:solidFill>
                <a:latin typeface="+mn-ea"/>
              </a:rPr>
              <a:t>GALLERY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2E96425-8BA6-B94E-8A0D-018B26EB06E5}"/>
              </a:ext>
            </a:extLst>
          </p:cNvPr>
          <p:cNvSpPr/>
          <p:nvPr/>
        </p:nvSpPr>
        <p:spPr>
          <a:xfrm>
            <a:off x="2358972" y="1661822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DD8C635-C80E-9E40-ADB3-19DE0191EB41}"/>
              </a:ext>
            </a:extLst>
          </p:cNvPr>
          <p:cNvGrpSpPr/>
          <p:nvPr/>
        </p:nvGrpSpPr>
        <p:grpSpPr>
          <a:xfrm>
            <a:off x="1555685" y="1567493"/>
            <a:ext cx="736470" cy="736318"/>
            <a:chOff x="277337" y="1685905"/>
            <a:chExt cx="2164727" cy="1155340"/>
          </a:xfrm>
          <a:noFill/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6E49314-8F31-FC4E-B1DB-3A4F5D5D8B41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7" name="직선 연결선 4">
              <a:extLst>
                <a:ext uri="{FF2B5EF4-FFF2-40B4-BE49-F238E27FC236}">
                  <a16:creationId xmlns:a16="http://schemas.microsoft.com/office/drawing/2014/main" id="{95AD9894-C0A2-3D4A-8D45-F7D148005DBF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49">
              <a:extLst>
                <a:ext uri="{FF2B5EF4-FFF2-40B4-BE49-F238E27FC236}">
                  <a16:creationId xmlns:a16="http://schemas.microsoft.com/office/drawing/2014/main" id="{2C6CD6F7-620D-2047-9C1A-E41D777F298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D8C635-C80E-9E40-ADB3-19DE0191EB41}"/>
              </a:ext>
            </a:extLst>
          </p:cNvPr>
          <p:cNvGrpSpPr/>
          <p:nvPr/>
        </p:nvGrpSpPr>
        <p:grpSpPr>
          <a:xfrm>
            <a:off x="1558374" y="2336076"/>
            <a:ext cx="352201" cy="352128"/>
            <a:chOff x="277337" y="1685905"/>
            <a:chExt cx="2164727" cy="1155340"/>
          </a:xfrm>
          <a:noFill/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6E49314-8F31-FC4E-B1DB-3A4F5D5D8B41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1" name="직선 연결선 4">
              <a:extLst>
                <a:ext uri="{FF2B5EF4-FFF2-40B4-BE49-F238E27FC236}">
                  <a16:creationId xmlns:a16="http://schemas.microsoft.com/office/drawing/2014/main" id="{95AD9894-C0A2-3D4A-8D45-F7D148005DBF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49">
              <a:extLst>
                <a:ext uri="{FF2B5EF4-FFF2-40B4-BE49-F238E27FC236}">
                  <a16:creationId xmlns:a16="http://schemas.microsoft.com/office/drawing/2014/main" id="{2C6CD6F7-620D-2047-9C1A-E41D777F298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DD8C635-C80E-9E40-ADB3-19DE0191EB41}"/>
              </a:ext>
            </a:extLst>
          </p:cNvPr>
          <p:cNvGrpSpPr/>
          <p:nvPr/>
        </p:nvGrpSpPr>
        <p:grpSpPr>
          <a:xfrm>
            <a:off x="1939954" y="2336076"/>
            <a:ext cx="352201" cy="352128"/>
            <a:chOff x="277337" y="1685905"/>
            <a:chExt cx="2164727" cy="1155340"/>
          </a:xfrm>
          <a:noFill/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6E49314-8F31-FC4E-B1DB-3A4F5D5D8B41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5" name="직선 연결선 4">
              <a:extLst>
                <a:ext uri="{FF2B5EF4-FFF2-40B4-BE49-F238E27FC236}">
                  <a16:creationId xmlns:a16="http://schemas.microsoft.com/office/drawing/2014/main" id="{95AD9894-C0A2-3D4A-8D45-F7D148005DBF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49">
              <a:extLst>
                <a:ext uri="{FF2B5EF4-FFF2-40B4-BE49-F238E27FC236}">
                  <a16:creationId xmlns:a16="http://schemas.microsoft.com/office/drawing/2014/main" id="{2C6CD6F7-620D-2047-9C1A-E41D777F298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505099" y="2729357"/>
            <a:ext cx="9300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b="1" dirty="0">
                <a:solidFill>
                  <a:srgbClr val="0000FF"/>
                </a:solidFill>
                <a:latin typeface="+mn-ea"/>
              </a:rPr>
              <a:t>MORE VIEW </a:t>
            </a:r>
            <a:r>
              <a:rPr lang="ko-KR" altLang="en-US" sz="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8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04" y="3334686"/>
            <a:ext cx="1852302" cy="11688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05" y="3699385"/>
            <a:ext cx="498315" cy="49831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017908" y="6030436"/>
            <a:ext cx="570651" cy="175554"/>
            <a:chOff x="1015021" y="6025153"/>
            <a:chExt cx="570651" cy="17555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535" y="6025153"/>
              <a:ext cx="170137" cy="17013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098" y="6030436"/>
              <a:ext cx="170271" cy="17027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021" y="6028718"/>
              <a:ext cx="170137" cy="170137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9" r="21149"/>
          <a:stretch/>
        </p:blipFill>
        <p:spPr>
          <a:xfrm>
            <a:off x="407886" y="1578703"/>
            <a:ext cx="1118160" cy="111816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/>
        </p:blipFill>
        <p:spPr>
          <a:xfrm>
            <a:off x="1942720" y="2338512"/>
            <a:ext cx="350189" cy="3501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567413" y="1576492"/>
            <a:ext cx="720985" cy="72098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8" r="17338"/>
          <a:stretch/>
        </p:blipFill>
        <p:spPr>
          <a:xfrm>
            <a:off x="1566176" y="2345222"/>
            <a:ext cx="339283" cy="33928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569F19B-DB88-5E4C-8871-12BDD87F5344}"/>
              </a:ext>
            </a:extLst>
          </p:cNvPr>
          <p:cNvSpPr txBox="1"/>
          <p:nvPr/>
        </p:nvSpPr>
        <p:spPr>
          <a:xfrm>
            <a:off x="695754" y="3072956"/>
            <a:ext cx="134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EB600"/>
                </a:solidFill>
                <a:latin typeface="+mn-ea"/>
              </a:rPr>
              <a:t>SCREEN</a:t>
            </a:r>
            <a:endParaRPr lang="en-US" altLang="ko-KR" sz="1000" b="1" dirty="0">
              <a:solidFill>
                <a:srgbClr val="FEB600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505099" y="4497858"/>
            <a:ext cx="9300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b="1" dirty="0">
                <a:solidFill>
                  <a:srgbClr val="0000FF"/>
                </a:solidFill>
                <a:latin typeface="+mn-ea"/>
              </a:rPr>
              <a:t>MORE VIEW </a:t>
            </a:r>
            <a:r>
              <a:rPr lang="ko-KR" altLang="en-US" sz="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495D5FC-20CD-274F-AB1E-5919887A0888}"/>
              </a:ext>
            </a:extLst>
          </p:cNvPr>
          <p:cNvSpPr/>
          <p:nvPr/>
        </p:nvSpPr>
        <p:spPr>
          <a:xfrm>
            <a:off x="2580751" y="4822488"/>
            <a:ext cx="2165350" cy="21830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DBBD419-3563-CE4D-8266-DF66987CF8D4}"/>
              </a:ext>
            </a:extLst>
          </p:cNvPr>
          <p:cNvSpPr/>
          <p:nvPr/>
        </p:nvSpPr>
        <p:spPr>
          <a:xfrm>
            <a:off x="2580751" y="5051256"/>
            <a:ext cx="2165350" cy="12876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2DA851-AF1C-894D-8E24-E62F0260E2A4}"/>
              </a:ext>
            </a:extLst>
          </p:cNvPr>
          <p:cNvSpPr txBox="1"/>
          <p:nvPr/>
        </p:nvSpPr>
        <p:spPr>
          <a:xfrm>
            <a:off x="2791903" y="4839305"/>
            <a:ext cx="1619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개인정보처리방침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|</a:t>
            </a: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6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오시는길</a:t>
            </a:r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0A75C23-08AC-C74A-A5AC-75CACC0294B6}"/>
              </a:ext>
            </a:extLst>
          </p:cNvPr>
          <p:cNvSpPr txBox="1"/>
          <p:nvPr/>
        </p:nvSpPr>
        <p:spPr>
          <a:xfrm>
            <a:off x="2574518" y="5096639"/>
            <a:ext cx="216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err="1">
                <a:solidFill>
                  <a:schemeClr val="bg1"/>
                </a:solidFill>
                <a:latin typeface="+mn-ea"/>
              </a:rPr>
              <a:t>더화이트호텔</a:t>
            </a:r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| </a:t>
            </a:r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서울 </a:t>
            </a:r>
            <a:r>
              <a:rPr lang="ko-KR" altLang="en-US" sz="600" dirty="0" err="1">
                <a:solidFill>
                  <a:schemeClr val="bg1"/>
                </a:solidFill>
                <a:latin typeface="+mn-ea"/>
              </a:rPr>
              <a:t>객실예약과</a:t>
            </a:r>
            <a:r>
              <a:rPr lang="ko-KR" altLang="en-US" sz="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TEL 02-2139-7520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Email. rsvn@thewhitehotel.co.kr</a:t>
            </a: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평창 프론트데스크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TEL. 033-330-7777 Fax. 033-330-7709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Copyright(c)THE WHITE HOTEL all rights reserved</a:t>
            </a: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주소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: </a:t>
            </a: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강원도 평창군 봉평면 태기로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228-95</a:t>
            </a: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대표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: </a:t>
            </a: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김희준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| </a:t>
            </a:r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사업자등록번호 </a:t>
            </a:r>
            <a:r>
              <a:rPr lang="en-US" altLang="ko-KR" sz="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: 667-88-00664</a:t>
            </a:r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DD8C635-C80E-9E40-ADB3-19DE0191EB41}"/>
              </a:ext>
            </a:extLst>
          </p:cNvPr>
          <p:cNvGrpSpPr/>
          <p:nvPr/>
        </p:nvGrpSpPr>
        <p:grpSpPr>
          <a:xfrm>
            <a:off x="2697637" y="1569928"/>
            <a:ext cx="1124014" cy="1123782"/>
            <a:chOff x="277337" y="1685905"/>
            <a:chExt cx="2164727" cy="1155340"/>
          </a:xfrm>
          <a:noFill/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6E49314-8F31-FC4E-B1DB-3A4F5D5D8B41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9" name="직선 연결선 4">
              <a:extLst>
                <a:ext uri="{FF2B5EF4-FFF2-40B4-BE49-F238E27FC236}">
                  <a16:creationId xmlns:a16="http://schemas.microsoft.com/office/drawing/2014/main" id="{95AD9894-C0A2-3D4A-8D45-F7D148005DBF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49">
              <a:extLst>
                <a:ext uri="{FF2B5EF4-FFF2-40B4-BE49-F238E27FC236}">
                  <a16:creationId xmlns:a16="http://schemas.microsoft.com/office/drawing/2014/main" id="{2C6CD6F7-620D-2047-9C1A-E41D777F298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569F19B-DB88-5E4C-8871-12BDD87F5344}"/>
              </a:ext>
            </a:extLst>
          </p:cNvPr>
          <p:cNvSpPr txBox="1"/>
          <p:nvPr/>
        </p:nvSpPr>
        <p:spPr>
          <a:xfrm>
            <a:off x="2994048" y="1304455"/>
            <a:ext cx="134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EB600"/>
                </a:solidFill>
                <a:latin typeface="+mn-ea"/>
              </a:rPr>
              <a:t>GALLERY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FDD8C635-C80E-9E40-ADB3-19DE0191EB41}"/>
              </a:ext>
            </a:extLst>
          </p:cNvPr>
          <p:cNvGrpSpPr/>
          <p:nvPr/>
        </p:nvGrpSpPr>
        <p:grpSpPr>
          <a:xfrm>
            <a:off x="3853979" y="1567493"/>
            <a:ext cx="736470" cy="736318"/>
            <a:chOff x="277337" y="1685905"/>
            <a:chExt cx="2164727" cy="1155340"/>
          </a:xfrm>
          <a:noFill/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6E49314-8F31-FC4E-B1DB-3A4F5D5D8B41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4" name="직선 연결선 4">
              <a:extLst>
                <a:ext uri="{FF2B5EF4-FFF2-40B4-BE49-F238E27FC236}">
                  <a16:creationId xmlns:a16="http://schemas.microsoft.com/office/drawing/2014/main" id="{95AD9894-C0A2-3D4A-8D45-F7D148005DBF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49">
              <a:extLst>
                <a:ext uri="{FF2B5EF4-FFF2-40B4-BE49-F238E27FC236}">
                  <a16:creationId xmlns:a16="http://schemas.microsoft.com/office/drawing/2014/main" id="{2C6CD6F7-620D-2047-9C1A-E41D777F298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DD8C635-C80E-9E40-ADB3-19DE0191EB41}"/>
              </a:ext>
            </a:extLst>
          </p:cNvPr>
          <p:cNvGrpSpPr/>
          <p:nvPr/>
        </p:nvGrpSpPr>
        <p:grpSpPr>
          <a:xfrm>
            <a:off x="3856668" y="2336076"/>
            <a:ext cx="352201" cy="352128"/>
            <a:chOff x="277337" y="1685905"/>
            <a:chExt cx="2164727" cy="1155340"/>
          </a:xfrm>
          <a:noFill/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6E49314-8F31-FC4E-B1DB-3A4F5D5D8B41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8" name="직선 연결선 4">
              <a:extLst>
                <a:ext uri="{FF2B5EF4-FFF2-40B4-BE49-F238E27FC236}">
                  <a16:creationId xmlns:a16="http://schemas.microsoft.com/office/drawing/2014/main" id="{95AD9894-C0A2-3D4A-8D45-F7D148005DBF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49">
              <a:extLst>
                <a:ext uri="{FF2B5EF4-FFF2-40B4-BE49-F238E27FC236}">
                  <a16:creationId xmlns:a16="http://schemas.microsoft.com/office/drawing/2014/main" id="{2C6CD6F7-620D-2047-9C1A-E41D777F298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DD8C635-C80E-9E40-ADB3-19DE0191EB41}"/>
              </a:ext>
            </a:extLst>
          </p:cNvPr>
          <p:cNvGrpSpPr/>
          <p:nvPr/>
        </p:nvGrpSpPr>
        <p:grpSpPr>
          <a:xfrm>
            <a:off x="4238248" y="2336076"/>
            <a:ext cx="352201" cy="352128"/>
            <a:chOff x="277337" y="1685905"/>
            <a:chExt cx="2164727" cy="1155340"/>
          </a:xfrm>
          <a:noFill/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6E49314-8F31-FC4E-B1DB-3A4F5D5D8B41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2" name="직선 연결선 4">
              <a:extLst>
                <a:ext uri="{FF2B5EF4-FFF2-40B4-BE49-F238E27FC236}">
                  <a16:creationId xmlns:a16="http://schemas.microsoft.com/office/drawing/2014/main" id="{95AD9894-C0A2-3D4A-8D45-F7D148005DBF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49">
              <a:extLst>
                <a:ext uri="{FF2B5EF4-FFF2-40B4-BE49-F238E27FC236}">
                  <a16:creationId xmlns:a16="http://schemas.microsoft.com/office/drawing/2014/main" id="{2C6CD6F7-620D-2047-9C1A-E41D777F298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직사각형 133"/>
          <p:cNvSpPr/>
          <p:nvPr/>
        </p:nvSpPr>
        <p:spPr>
          <a:xfrm>
            <a:off x="3803393" y="2729357"/>
            <a:ext cx="9300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b="1" dirty="0">
                <a:solidFill>
                  <a:srgbClr val="0000FF"/>
                </a:solidFill>
                <a:latin typeface="+mn-ea"/>
              </a:rPr>
              <a:t>MORE VIEW </a:t>
            </a:r>
            <a:r>
              <a:rPr lang="ko-KR" altLang="en-US" sz="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8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498" y="3334686"/>
            <a:ext cx="1852302" cy="1168883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99" y="3699385"/>
            <a:ext cx="498315" cy="498315"/>
          </a:xfrm>
          <a:prstGeom prst="rect">
            <a:avLst/>
          </a:prstGeom>
        </p:spPr>
      </p:pic>
      <p:grpSp>
        <p:nvGrpSpPr>
          <p:cNvPr id="137" name="그룹 136"/>
          <p:cNvGrpSpPr/>
          <p:nvPr/>
        </p:nvGrpSpPr>
        <p:grpSpPr>
          <a:xfrm>
            <a:off x="3316202" y="6030436"/>
            <a:ext cx="570651" cy="175554"/>
            <a:chOff x="1015021" y="6025153"/>
            <a:chExt cx="570651" cy="175554"/>
          </a:xfrm>
        </p:grpSpPr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535" y="6025153"/>
              <a:ext cx="170137" cy="170137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098" y="6030436"/>
              <a:ext cx="170271" cy="170271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021" y="6028718"/>
              <a:ext cx="170137" cy="170137"/>
            </a:xfrm>
            <a:prstGeom prst="rect">
              <a:avLst/>
            </a:prstGeom>
          </p:spPr>
        </p:pic>
      </p:grpSp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9" r="21149"/>
          <a:stretch/>
        </p:blipFill>
        <p:spPr>
          <a:xfrm>
            <a:off x="2706180" y="1578703"/>
            <a:ext cx="1118160" cy="1118160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/>
        </p:blipFill>
        <p:spPr>
          <a:xfrm>
            <a:off x="4241014" y="2338512"/>
            <a:ext cx="350189" cy="350189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3865707" y="1576492"/>
            <a:ext cx="720985" cy="720985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8" r="17338"/>
          <a:stretch/>
        </p:blipFill>
        <p:spPr>
          <a:xfrm>
            <a:off x="3864470" y="2345222"/>
            <a:ext cx="339283" cy="339283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9569F19B-DB88-5E4C-8871-12BDD87F5344}"/>
              </a:ext>
            </a:extLst>
          </p:cNvPr>
          <p:cNvSpPr txBox="1"/>
          <p:nvPr/>
        </p:nvSpPr>
        <p:spPr>
          <a:xfrm>
            <a:off x="2994048" y="3072956"/>
            <a:ext cx="134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EB600"/>
                </a:solidFill>
                <a:latin typeface="+mn-ea"/>
              </a:rPr>
              <a:t>SCREEN</a:t>
            </a:r>
            <a:endParaRPr lang="en-US" altLang="ko-KR" sz="1000" b="1" dirty="0">
              <a:solidFill>
                <a:srgbClr val="FEB600"/>
              </a:solidFill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803393" y="4497858"/>
            <a:ext cx="9300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b="1" dirty="0">
                <a:solidFill>
                  <a:srgbClr val="0000FF"/>
                </a:solidFill>
                <a:latin typeface="+mn-ea"/>
              </a:rPr>
              <a:t>MORE VIEW </a:t>
            </a:r>
            <a:r>
              <a:rPr lang="ko-KR" altLang="en-US" sz="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38FFFB4-6FE3-6645-9D8E-3C9BD1F9DBD4}"/>
              </a:ext>
            </a:extLst>
          </p:cNvPr>
          <p:cNvSpPr/>
          <p:nvPr/>
        </p:nvSpPr>
        <p:spPr>
          <a:xfrm>
            <a:off x="2583271" y="1121463"/>
            <a:ext cx="2173237" cy="5347917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2661678" y="1960123"/>
            <a:ext cx="1945122" cy="1054478"/>
            <a:chOff x="2688122" y="1960123"/>
            <a:chExt cx="1945122" cy="1054478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7897AE56-0061-E34E-AB43-6DDE1A1B1E62}"/>
                </a:ext>
              </a:extLst>
            </p:cNvPr>
            <p:cNvGrpSpPr/>
            <p:nvPr/>
          </p:nvGrpSpPr>
          <p:grpSpPr>
            <a:xfrm>
              <a:off x="2758427" y="1960123"/>
              <a:ext cx="1800000" cy="1054030"/>
              <a:chOff x="277337" y="1685905"/>
              <a:chExt cx="2164727" cy="1155340"/>
            </a:xfrm>
            <a:solidFill>
              <a:schemeClr val="bg1"/>
            </a:solidFill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B91DE32-8AF4-8140-99EA-471F8B98031F}"/>
                  </a:ext>
                </a:extLst>
              </p:cNvPr>
              <p:cNvSpPr/>
              <p:nvPr/>
            </p:nvSpPr>
            <p:spPr>
              <a:xfrm>
                <a:off x="285605" y="1685905"/>
                <a:ext cx="2156459" cy="1155340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0" name="직선 연결선 4">
                <a:extLst>
                  <a:ext uri="{FF2B5EF4-FFF2-40B4-BE49-F238E27FC236}">
                    <a16:creationId xmlns:a16="http://schemas.microsoft.com/office/drawing/2014/main" id="{59DDBBEC-E548-8C4F-AE16-146F7F3DB33D}"/>
                  </a:ext>
                </a:extLst>
              </p:cNvPr>
              <p:cNvCxnSpPr/>
              <p:nvPr/>
            </p:nvCxnSpPr>
            <p:spPr>
              <a:xfrm>
                <a:off x="277337" y="1689725"/>
                <a:ext cx="2164727" cy="1145131"/>
              </a:xfrm>
              <a:prstGeom prst="lin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49">
                <a:extLst>
                  <a:ext uri="{FF2B5EF4-FFF2-40B4-BE49-F238E27FC236}">
                    <a16:creationId xmlns:a16="http://schemas.microsoft.com/office/drawing/2014/main" id="{ABDC863E-2E34-3945-A569-4ECF0D8B2E25}"/>
                  </a:ext>
                </a:extLst>
              </p:cNvPr>
              <p:cNvCxnSpPr/>
              <p:nvPr/>
            </p:nvCxnSpPr>
            <p:spPr>
              <a:xfrm flipV="1">
                <a:off x="277337" y="1692653"/>
                <a:ext cx="2164727" cy="1128641"/>
              </a:xfrm>
              <a:prstGeom prst="lin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0" name="그림 149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2758427" y="1964886"/>
              <a:ext cx="1820979" cy="1049715"/>
            </a:xfrm>
            <a:prstGeom prst="rect">
              <a:avLst/>
            </a:prstGeom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AC4798CE-7A62-E941-AC0A-6CE71ADB68C4}"/>
                </a:ext>
              </a:extLst>
            </p:cNvPr>
            <p:cNvGrpSpPr/>
            <p:nvPr/>
          </p:nvGrpSpPr>
          <p:grpSpPr>
            <a:xfrm>
              <a:off x="3439628" y="2910664"/>
              <a:ext cx="458575" cy="48269"/>
              <a:chOff x="6390206" y="1451754"/>
              <a:chExt cx="458575" cy="48269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CB4F128E-317C-C441-9E7B-4DD5E56D423D}"/>
                  </a:ext>
                </a:extLst>
              </p:cNvPr>
              <p:cNvSpPr/>
              <p:nvPr/>
            </p:nvSpPr>
            <p:spPr>
              <a:xfrm>
                <a:off x="6493409" y="1451754"/>
                <a:ext cx="48235" cy="4826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33502BD5-D9C2-6948-8CBF-DF219BCC6992}"/>
                  </a:ext>
                </a:extLst>
              </p:cNvPr>
              <p:cNvSpPr/>
              <p:nvPr/>
            </p:nvSpPr>
            <p:spPr>
              <a:xfrm>
                <a:off x="6390206" y="1451754"/>
                <a:ext cx="48235" cy="48269"/>
              </a:xfrm>
              <a:prstGeom prst="ellipse">
                <a:avLst/>
              </a:prstGeom>
              <a:solidFill>
                <a:srgbClr val="FEB600"/>
              </a:solidFill>
              <a:ln w="6350">
                <a:solidFill>
                  <a:srgbClr val="FEB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60EDAA67-EED2-C646-9023-44C46CC71D3E}"/>
                  </a:ext>
                </a:extLst>
              </p:cNvPr>
              <p:cNvSpPr/>
              <p:nvPr/>
            </p:nvSpPr>
            <p:spPr>
              <a:xfrm>
                <a:off x="6698524" y="1451754"/>
                <a:ext cx="48235" cy="4826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18660E2D-3859-B94A-A4FC-629D54981939}"/>
                  </a:ext>
                </a:extLst>
              </p:cNvPr>
              <p:cNvSpPr/>
              <p:nvPr/>
            </p:nvSpPr>
            <p:spPr>
              <a:xfrm>
                <a:off x="6595321" y="1451754"/>
                <a:ext cx="48235" cy="4826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C4AAD71B-A989-484E-A1FC-A2CB559C0BC6}"/>
                  </a:ext>
                </a:extLst>
              </p:cNvPr>
              <p:cNvSpPr/>
              <p:nvPr/>
            </p:nvSpPr>
            <p:spPr>
              <a:xfrm>
                <a:off x="6800546" y="1451754"/>
                <a:ext cx="48235" cy="4826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>
              <a:off x="4417344" y="2403131"/>
              <a:ext cx="215900" cy="2154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&gt;</a:t>
              </a:r>
              <a:endParaRPr lang="ko-KR" altLang="en-US" sz="8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688122" y="2403131"/>
              <a:ext cx="227013" cy="2154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&lt;</a:t>
              </a:r>
              <a:endParaRPr lang="ko-KR" altLang="en-US" sz="8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4467747" y="1129034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bg1"/>
                </a:solidFill>
                <a:latin typeface="+mn-ea"/>
                <a:sym typeface="Wingdings 2" panose="05020102010507070707" pitchFamily="18" charset="2"/>
              </a:rPr>
              <a:t>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745913" y="3558324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  <a:sym typeface="Wingdings 2" panose="05020102010507070707" pitchFamily="18" charset="2"/>
              </a:rPr>
              <a:t>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5AFC8236-D0E7-1D4B-8DB6-CFE1D17AA12E}"/>
              </a:ext>
            </a:extLst>
          </p:cNvPr>
          <p:cNvSpPr/>
          <p:nvPr/>
        </p:nvSpPr>
        <p:spPr>
          <a:xfrm>
            <a:off x="4664235" y="1735414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75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사각형 159"/>
          <p:cNvSpPr/>
          <p:nvPr/>
        </p:nvSpPr>
        <p:spPr>
          <a:xfrm>
            <a:off x="2679947" y="1278989"/>
            <a:ext cx="2150715" cy="307478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DE36-19CE-4865-AADD-50DB22DD73E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172" name="AutoShape 4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4" name="AutoShape 6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6" name="AutoShape 8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8" name="AutoShape 10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0" name="AutoShape 12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2" name="AutoShape 14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4" name="AutoShape 16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6" name="AutoShape 18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8" name="AutoShape 20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90" name="AutoShape 22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92" name="AutoShape 24" descr="Upload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94" name="AutoShape 26" descr="Hom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363D0AA-C250-EB47-9730-ACEC6C8565A4}"/>
              </a:ext>
            </a:extLst>
          </p:cNvPr>
          <p:cNvSpPr txBox="1"/>
          <p:nvPr/>
        </p:nvSpPr>
        <p:spPr>
          <a:xfrm>
            <a:off x="2773144" y="1932758"/>
            <a:ext cx="1554396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About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Rooms</a:t>
            </a:r>
            <a:br>
              <a:rPr lang="en-US" altLang="ko-KR" sz="900" dirty="0">
                <a:latin typeface="+mn-ea"/>
              </a:rPr>
            </a:br>
            <a:r>
              <a:rPr lang="en-US" altLang="ko-KR" sz="600" dirty="0">
                <a:latin typeface="+mn-ea"/>
              </a:rPr>
              <a:t>- </a:t>
            </a:r>
            <a:r>
              <a:rPr lang="ko-KR" altLang="en-US" sz="600" dirty="0">
                <a:latin typeface="+mn-ea"/>
              </a:rPr>
              <a:t>객실종합안내</a:t>
            </a:r>
            <a:r>
              <a:rPr lang="en-US" altLang="ko-KR" sz="600" dirty="0">
                <a:latin typeface="+mn-ea"/>
              </a:rPr>
              <a:t/>
            </a:r>
            <a:br>
              <a:rPr lang="en-US" altLang="ko-KR" sz="600" dirty="0">
                <a:latin typeface="+mn-ea"/>
              </a:rPr>
            </a:br>
            <a:r>
              <a:rPr lang="en-US" altLang="ko-KR" sz="600" dirty="0">
                <a:latin typeface="+mn-ea"/>
              </a:rPr>
              <a:t>- </a:t>
            </a:r>
            <a:r>
              <a:rPr lang="ko-KR" altLang="en-US" sz="600" dirty="0">
                <a:latin typeface="+mn-ea"/>
              </a:rPr>
              <a:t>호텔</a:t>
            </a:r>
            <a:r>
              <a:rPr lang="en-US" altLang="ko-KR" sz="600" dirty="0">
                <a:latin typeface="+mn-ea"/>
              </a:rPr>
              <a:t/>
            </a:r>
            <a:br>
              <a:rPr lang="en-US" altLang="ko-KR" sz="600" dirty="0">
                <a:latin typeface="+mn-ea"/>
              </a:rPr>
            </a:br>
            <a:r>
              <a:rPr lang="en-US" altLang="ko-KR" sz="600" dirty="0">
                <a:latin typeface="+mn-ea"/>
              </a:rPr>
              <a:t>- </a:t>
            </a:r>
            <a:r>
              <a:rPr lang="ko-KR" altLang="en-US" sz="600" dirty="0">
                <a:latin typeface="+mn-ea"/>
              </a:rPr>
              <a:t>테라스</a:t>
            </a:r>
            <a:r>
              <a:rPr lang="en-US" altLang="ko-KR" sz="600" dirty="0">
                <a:latin typeface="+mn-ea"/>
              </a:rPr>
              <a:t/>
            </a:r>
            <a:br>
              <a:rPr lang="en-US" altLang="ko-KR" sz="600" dirty="0">
                <a:latin typeface="+mn-ea"/>
              </a:rPr>
            </a:br>
            <a:r>
              <a:rPr lang="en-US" altLang="ko-KR" sz="600" dirty="0">
                <a:latin typeface="+mn-ea"/>
              </a:rPr>
              <a:t>- </a:t>
            </a:r>
            <a:r>
              <a:rPr lang="ko-KR" altLang="en-US" sz="600" dirty="0">
                <a:latin typeface="+mn-ea"/>
              </a:rPr>
              <a:t>빌라</a:t>
            </a:r>
            <a:endParaRPr lang="en-US" altLang="ko-KR" sz="6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Dining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err="1">
                <a:latin typeface="+mn-ea"/>
              </a:rPr>
              <a:t>Meeting&amp;Banquet</a:t>
            </a:r>
            <a:endParaRPr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err="1">
                <a:latin typeface="+mn-ea"/>
              </a:rPr>
              <a:t>Facilitles</a:t>
            </a:r>
            <a:endParaRPr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Special offers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Membership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Customer center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Career</a:t>
            </a:r>
            <a:endParaRPr lang="en-US" altLang="ko-KR" sz="600" dirty="0">
              <a:latin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7DB588-85C0-E343-A2BE-660B9B51C10B}"/>
              </a:ext>
            </a:extLst>
          </p:cNvPr>
          <p:cNvGrpSpPr/>
          <p:nvPr/>
        </p:nvGrpSpPr>
        <p:grpSpPr>
          <a:xfrm>
            <a:off x="2791319" y="2190490"/>
            <a:ext cx="1923801" cy="2002089"/>
            <a:chOff x="4995746" y="2468607"/>
            <a:chExt cx="2050349" cy="2002089"/>
          </a:xfrm>
        </p:grpSpPr>
        <p:cxnSp>
          <p:nvCxnSpPr>
            <p:cNvPr id="192" name="직선 연결선 143">
              <a:extLst>
                <a:ext uri="{FF2B5EF4-FFF2-40B4-BE49-F238E27FC236}">
                  <a16:creationId xmlns:a16="http://schemas.microsoft.com/office/drawing/2014/main" id="{65F8A1B9-42C5-5C43-96A5-2A3869104EAB}"/>
                </a:ext>
              </a:extLst>
            </p:cNvPr>
            <p:cNvCxnSpPr>
              <a:cxnSpLocks/>
            </p:cNvCxnSpPr>
            <p:nvPr/>
          </p:nvCxnSpPr>
          <p:spPr>
            <a:xfrm>
              <a:off x="4995746" y="2468607"/>
              <a:ext cx="20503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44">
              <a:extLst>
                <a:ext uri="{FF2B5EF4-FFF2-40B4-BE49-F238E27FC236}">
                  <a16:creationId xmlns:a16="http://schemas.microsoft.com/office/drawing/2014/main" id="{870F5372-A212-A24F-BA74-A87522E4D169}"/>
                </a:ext>
              </a:extLst>
            </p:cNvPr>
            <p:cNvCxnSpPr>
              <a:cxnSpLocks/>
            </p:cNvCxnSpPr>
            <p:nvPr/>
          </p:nvCxnSpPr>
          <p:spPr>
            <a:xfrm>
              <a:off x="4995746" y="2659107"/>
              <a:ext cx="20503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45">
              <a:extLst>
                <a:ext uri="{FF2B5EF4-FFF2-40B4-BE49-F238E27FC236}">
                  <a16:creationId xmlns:a16="http://schemas.microsoft.com/office/drawing/2014/main" id="{1BD4996D-86F6-0548-AC6E-6C03344D12EC}"/>
                </a:ext>
              </a:extLst>
            </p:cNvPr>
            <p:cNvCxnSpPr>
              <a:cxnSpLocks/>
            </p:cNvCxnSpPr>
            <p:nvPr/>
          </p:nvCxnSpPr>
          <p:spPr>
            <a:xfrm>
              <a:off x="4995746" y="3440157"/>
              <a:ext cx="20503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46">
              <a:extLst>
                <a:ext uri="{FF2B5EF4-FFF2-40B4-BE49-F238E27FC236}">
                  <a16:creationId xmlns:a16="http://schemas.microsoft.com/office/drawing/2014/main" id="{C8F1BA17-77FF-194D-9289-5324819B427E}"/>
                </a:ext>
              </a:extLst>
            </p:cNvPr>
            <p:cNvCxnSpPr>
              <a:cxnSpLocks/>
            </p:cNvCxnSpPr>
            <p:nvPr/>
          </p:nvCxnSpPr>
          <p:spPr>
            <a:xfrm>
              <a:off x="4995746" y="3645132"/>
              <a:ext cx="20503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47">
              <a:extLst>
                <a:ext uri="{FF2B5EF4-FFF2-40B4-BE49-F238E27FC236}">
                  <a16:creationId xmlns:a16="http://schemas.microsoft.com/office/drawing/2014/main" id="{14E52EE6-6663-504D-886D-0C6039BC29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746" y="3854746"/>
              <a:ext cx="20503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48">
              <a:extLst>
                <a:ext uri="{FF2B5EF4-FFF2-40B4-BE49-F238E27FC236}">
                  <a16:creationId xmlns:a16="http://schemas.microsoft.com/office/drawing/2014/main" id="{23B22F77-5330-4249-B640-59114977067A}"/>
                </a:ext>
              </a:extLst>
            </p:cNvPr>
            <p:cNvCxnSpPr>
              <a:cxnSpLocks/>
            </p:cNvCxnSpPr>
            <p:nvPr/>
          </p:nvCxnSpPr>
          <p:spPr>
            <a:xfrm>
              <a:off x="4995746" y="4045246"/>
              <a:ext cx="20503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49">
              <a:extLst>
                <a:ext uri="{FF2B5EF4-FFF2-40B4-BE49-F238E27FC236}">
                  <a16:creationId xmlns:a16="http://schemas.microsoft.com/office/drawing/2014/main" id="{F2CA9F7C-F541-2E40-A386-8247D3A63E84}"/>
                </a:ext>
              </a:extLst>
            </p:cNvPr>
            <p:cNvCxnSpPr>
              <a:cxnSpLocks/>
            </p:cNvCxnSpPr>
            <p:nvPr/>
          </p:nvCxnSpPr>
          <p:spPr>
            <a:xfrm>
              <a:off x="4995746" y="4261146"/>
              <a:ext cx="20503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50">
              <a:extLst>
                <a:ext uri="{FF2B5EF4-FFF2-40B4-BE49-F238E27FC236}">
                  <a16:creationId xmlns:a16="http://schemas.microsoft.com/office/drawing/2014/main" id="{634AAA54-A6E6-2F4D-A9D8-5813314B88C9}"/>
                </a:ext>
              </a:extLst>
            </p:cNvPr>
            <p:cNvCxnSpPr>
              <a:cxnSpLocks/>
            </p:cNvCxnSpPr>
            <p:nvPr/>
          </p:nvCxnSpPr>
          <p:spPr>
            <a:xfrm>
              <a:off x="4995746" y="4470696"/>
              <a:ext cx="20503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51">
              <a:extLst>
                <a:ext uri="{FF2B5EF4-FFF2-40B4-BE49-F238E27FC236}">
                  <a16:creationId xmlns:a16="http://schemas.microsoft.com/office/drawing/2014/main" id="{D6CE49A9-FB8B-E740-97EA-C36315E14E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5471" y="2803126"/>
              <a:ext cx="18406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152">
              <a:extLst>
                <a:ext uri="{FF2B5EF4-FFF2-40B4-BE49-F238E27FC236}">
                  <a16:creationId xmlns:a16="http://schemas.microsoft.com/office/drawing/2014/main" id="{CE329544-CA67-F942-9195-B0B5AD088B59}"/>
                </a:ext>
              </a:extLst>
            </p:cNvPr>
            <p:cNvCxnSpPr>
              <a:cxnSpLocks/>
            </p:cNvCxnSpPr>
            <p:nvPr/>
          </p:nvCxnSpPr>
          <p:spPr>
            <a:xfrm>
              <a:off x="5205471" y="2943193"/>
              <a:ext cx="18406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153">
              <a:extLst>
                <a:ext uri="{FF2B5EF4-FFF2-40B4-BE49-F238E27FC236}">
                  <a16:creationId xmlns:a16="http://schemas.microsoft.com/office/drawing/2014/main" id="{2D6130E4-EE61-3747-8570-248B050029FE}"/>
                </a:ext>
              </a:extLst>
            </p:cNvPr>
            <p:cNvCxnSpPr>
              <a:cxnSpLocks/>
            </p:cNvCxnSpPr>
            <p:nvPr/>
          </p:nvCxnSpPr>
          <p:spPr>
            <a:xfrm>
              <a:off x="5205471" y="3074070"/>
              <a:ext cx="18406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154">
              <a:extLst>
                <a:ext uri="{FF2B5EF4-FFF2-40B4-BE49-F238E27FC236}">
                  <a16:creationId xmlns:a16="http://schemas.microsoft.com/office/drawing/2014/main" id="{203C4FF6-5370-5448-9CD6-63ECB34EEAE1}"/>
                </a:ext>
              </a:extLst>
            </p:cNvPr>
            <p:cNvCxnSpPr>
              <a:cxnSpLocks/>
            </p:cNvCxnSpPr>
            <p:nvPr/>
          </p:nvCxnSpPr>
          <p:spPr>
            <a:xfrm>
              <a:off x="5205471" y="3218205"/>
              <a:ext cx="18406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직선 연결선 110">
            <a:extLst>
              <a:ext uri="{FF2B5EF4-FFF2-40B4-BE49-F238E27FC236}">
                <a16:creationId xmlns:a16="http://schemas.microsoft.com/office/drawing/2014/main" id="{59626B7E-07E0-E346-B799-2F4621477D86}"/>
              </a:ext>
            </a:extLst>
          </p:cNvPr>
          <p:cNvCxnSpPr>
            <a:cxnSpLocks/>
          </p:cNvCxnSpPr>
          <p:nvPr/>
        </p:nvCxnSpPr>
        <p:spPr>
          <a:xfrm>
            <a:off x="2670522" y="1917088"/>
            <a:ext cx="212427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7FCB63AA-D571-EF4F-A889-8863FB490BB3}"/>
              </a:ext>
            </a:extLst>
          </p:cNvPr>
          <p:cNvSpPr/>
          <p:nvPr/>
        </p:nvSpPr>
        <p:spPr>
          <a:xfrm>
            <a:off x="4482284" y="195056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  <a:sym typeface="Wingdings 2" panose="05020102010507070707" pitchFamily="18" charset="2"/>
              </a:rPr>
              <a:t>+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AA6FE8D-4962-E347-AF2D-C0047EC6813D}"/>
              </a:ext>
            </a:extLst>
          </p:cNvPr>
          <p:cNvSpPr txBox="1"/>
          <p:nvPr/>
        </p:nvSpPr>
        <p:spPr>
          <a:xfrm>
            <a:off x="2731709" y="1660009"/>
            <a:ext cx="680644" cy="18466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25D0160-FDF8-1145-B916-84F79B48D669}"/>
              </a:ext>
            </a:extLst>
          </p:cNvPr>
          <p:cNvSpPr txBox="1"/>
          <p:nvPr/>
        </p:nvSpPr>
        <p:spPr>
          <a:xfrm>
            <a:off x="4090150" y="1660009"/>
            <a:ext cx="680644" cy="18466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예약확인</a:t>
            </a:r>
            <a:r>
              <a:rPr lang="en-US" altLang="ko-KR" sz="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</a:t>
            </a:r>
            <a:r>
              <a:rPr lang="ko-KR" altLang="en-US" sz="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취소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5556932-9A5C-9846-BB80-34C4CEEF0011}"/>
              </a:ext>
            </a:extLst>
          </p:cNvPr>
          <p:cNvSpPr txBox="1"/>
          <p:nvPr/>
        </p:nvSpPr>
        <p:spPr>
          <a:xfrm>
            <a:off x="8361123" y="276273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TWH_0002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ECCB3CA-6682-3348-A486-4C8E14C1DCD3}"/>
              </a:ext>
            </a:extLst>
          </p:cNvPr>
          <p:cNvSpPr txBox="1"/>
          <p:nvPr/>
        </p:nvSpPr>
        <p:spPr>
          <a:xfrm>
            <a:off x="3413976" y="1660009"/>
            <a:ext cx="680644" cy="18466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회원가입</a:t>
            </a:r>
          </a:p>
        </p:txBody>
      </p:sp>
      <p:cxnSp>
        <p:nvCxnSpPr>
          <p:cNvPr id="218" name="직선 연결선 110">
            <a:extLst>
              <a:ext uri="{FF2B5EF4-FFF2-40B4-BE49-F238E27FC236}">
                <a16:creationId xmlns:a16="http://schemas.microsoft.com/office/drawing/2014/main" id="{478FE955-B1AE-4440-9AAA-3C8504604A39}"/>
              </a:ext>
            </a:extLst>
          </p:cNvPr>
          <p:cNvCxnSpPr>
            <a:cxnSpLocks/>
          </p:cNvCxnSpPr>
          <p:nvPr/>
        </p:nvCxnSpPr>
        <p:spPr>
          <a:xfrm>
            <a:off x="2670522" y="1591023"/>
            <a:ext cx="217399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그래픽 218" descr="수신기">
            <a:extLst>
              <a:ext uri="{FF2B5EF4-FFF2-40B4-BE49-F238E27FC236}">
                <a16:creationId xmlns:a16="http://schemas.microsoft.com/office/drawing/2014/main" id="{CEBBB158-D5C5-EE45-9FED-28C5110B7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425539" y="4546536"/>
            <a:ext cx="158635" cy="158635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605FCC24-1D83-ED41-9612-2DE8355C971C}"/>
              </a:ext>
            </a:extLst>
          </p:cNvPr>
          <p:cNvSpPr txBox="1"/>
          <p:nvPr/>
        </p:nvSpPr>
        <p:spPr>
          <a:xfrm>
            <a:off x="2941065" y="4728024"/>
            <a:ext cx="4888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latin typeface="+mn-ea"/>
              </a:rPr>
              <a:t>메일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BEADE2F-87A7-A247-9710-5B66D4585AE8}"/>
              </a:ext>
            </a:extLst>
          </p:cNvPr>
          <p:cNvSpPr txBox="1"/>
          <p:nvPr/>
        </p:nvSpPr>
        <p:spPr>
          <a:xfrm>
            <a:off x="3300182" y="4723301"/>
            <a:ext cx="402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latin typeface="+mn-ea"/>
              </a:rPr>
              <a:t>전화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6119A24-EDDA-EF4D-81CD-EF4869E6ED5F}"/>
              </a:ext>
            </a:extLst>
          </p:cNvPr>
          <p:cNvSpPr txBox="1"/>
          <p:nvPr/>
        </p:nvSpPr>
        <p:spPr>
          <a:xfrm>
            <a:off x="3537148" y="4723301"/>
            <a:ext cx="6320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 err="1">
                <a:latin typeface="+mn-ea"/>
              </a:rPr>
              <a:t>오시는길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224" name="그래픽 223" descr="핀 있는 지도">
            <a:extLst>
              <a:ext uri="{FF2B5EF4-FFF2-40B4-BE49-F238E27FC236}">
                <a16:creationId xmlns:a16="http://schemas.microsoft.com/office/drawing/2014/main" id="{C3091E4E-CFA7-A942-A006-1A834B196C2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758982" y="4546330"/>
            <a:ext cx="198146" cy="198146"/>
          </a:xfrm>
          <a:prstGeom prst="rect">
            <a:avLst/>
          </a:prstGeom>
        </p:spPr>
      </p:pic>
      <p:pic>
        <p:nvPicPr>
          <p:cNvPr id="225" name="그래픽 224" descr="봉투">
            <a:extLst>
              <a:ext uri="{FF2B5EF4-FFF2-40B4-BE49-F238E27FC236}">
                <a16:creationId xmlns:a16="http://schemas.microsoft.com/office/drawing/2014/main" id="{DAB3A00B-9592-724F-BF2F-FF32399209B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061286" y="4529219"/>
            <a:ext cx="220082" cy="220082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274D25FA-8914-FA43-9730-AE7811930647}"/>
              </a:ext>
            </a:extLst>
          </p:cNvPr>
          <p:cNvSpPr txBox="1"/>
          <p:nvPr/>
        </p:nvSpPr>
        <p:spPr>
          <a:xfrm>
            <a:off x="4031877" y="4723301"/>
            <a:ext cx="4389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latin typeface="+mn-ea"/>
              </a:rPr>
              <a:t>앱 다운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227" name="그래픽 226" descr="다운로드">
            <a:extLst>
              <a:ext uri="{FF2B5EF4-FFF2-40B4-BE49-F238E27FC236}">
                <a16:creationId xmlns:a16="http://schemas.microsoft.com/office/drawing/2014/main" id="{49DCBAE8-AEAF-C14E-BD69-C38B602C7FD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131936" y="4544481"/>
            <a:ext cx="243858" cy="243858"/>
          </a:xfrm>
          <a:prstGeom prst="rect">
            <a:avLst/>
          </a:prstGeom>
        </p:spPr>
      </p:pic>
      <p:cxnSp>
        <p:nvCxnSpPr>
          <p:cNvPr id="228" name="직선 연결선 110">
            <a:extLst>
              <a:ext uri="{FF2B5EF4-FFF2-40B4-BE49-F238E27FC236}">
                <a16:creationId xmlns:a16="http://schemas.microsoft.com/office/drawing/2014/main" id="{7BAD1BF5-F6C9-9046-A23A-A7AB1FCB73A7}"/>
              </a:ext>
            </a:extLst>
          </p:cNvPr>
          <p:cNvCxnSpPr>
            <a:cxnSpLocks/>
          </p:cNvCxnSpPr>
          <p:nvPr/>
        </p:nvCxnSpPr>
        <p:spPr>
          <a:xfrm>
            <a:off x="2670522" y="4454367"/>
            <a:ext cx="217399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693890-ED2B-7F42-A448-186D2709A9B8}"/>
              </a:ext>
            </a:extLst>
          </p:cNvPr>
          <p:cNvSpPr/>
          <p:nvPr/>
        </p:nvSpPr>
        <p:spPr bwMode="auto">
          <a:xfrm>
            <a:off x="2665948" y="1126723"/>
            <a:ext cx="2177008" cy="1570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72000" tIns="46800" rIns="90000" bIns="46800" anchor="ctr"/>
          <a:lstStyle/>
          <a:p>
            <a:pPr lvl="0" algn="ctr"/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sym typeface="Wingdings 2" pitchFamily="18" charset="2"/>
              </a:rPr>
              <a:t>Status</a:t>
            </a:r>
            <a:endParaRPr lang="ko-KR" altLang="en-US" sz="7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CBCF6AF-3A0E-744E-BB94-394A1BD86BC3}"/>
              </a:ext>
            </a:extLst>
          </p:cNvPr>
          <p:cNvSpPr/>
          <p:nvPr/>
        </p:nvSpPr>
        <p:spPr>
          <a:xfrm>
            <a:off x="2670163" y="1277362"/>
            <a:ext cx="2164925" cy="4185412"/>
          </a:xfrm>
          <a:prstGeom prst="rect">
            <a:avLst/>
          </a:prstGeom>
          <a:noFill/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00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ACF9F95F-1426-B942-B8E6-7EFBD0804BA6}"/>
              </a:ext>
            </a:extLst>
          </p:cNvPr>
          <p:cNvSpPr/>
          <p:nvPr/>
        </p:nvSpPr>
        <p:spPr>
          <a:xfrm>
            <a:off x="2574343" y="1929670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D646BA8-AF48-514D-BCB1-5C65A233EB4D}"/>
              </a:ext>
            </a:extLst>
          </p:cNvPr>
          <p:cNvSpPr/>
          <p:nvPr/>
        </p:nvSpPr>
        <p:spPr>
          <a:xfrm>
            <a:off x="4487985" y="4559751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071348AF-8B03-6446-8638-A282F73AC0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45288" y="555504"/>
          <a:ext cx="2268252" cy="414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1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햄버거 메뉴 버튼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로고 선택 시 최초 접근 화면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햄버거 메뉴 버튼 선택 시 햄버거 메뉴 열기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611562"/>
                  </a:ext>
                </a:extLst>
              </a:tr>
              <a:tr h="27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닫기 버튼</a:t>
                      </a:r>
                      <a:r>
                        <a:rPr lang="en-US" altLang="ko-KR" sz="800" b="1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 X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버튼 선택 시 햄버거 메뉴 닫기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31136"/>
                  </a:ext>
                </a:extLst>
              </a:tr>
              <a:tr h="27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1-2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 확인 버튼 선택 시 해당 화면으로 이동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로그인 버튼 선택 시 로그인 화면으로 이동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회원가입 버튼 선택 시 회원가입 화면으로 이동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50390"/>
                  </a:ext>
                </a:extLst>
              </a:tr>
              <a:tr h="27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1-3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햄버거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영역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depth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2depth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1depth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영역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1depth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2depth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 선택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2depth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depth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2depth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영역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 시 해당 페이지로 이동</a:t>
                      </a:r>
                      <a:endParaRPr lang="ko-KR" altLang="en-US" sz="800" dirty="0"/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631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1-4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아이콘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다운로드 페이지로 이동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164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1-5</a:t>
                      </a:r>
                      <a:endParaRPr lang="ko-KR" altLang="en-US" sz="8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언어선택 버튼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드롭다운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형식으로 언어 선택가능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00256"/>
                  </a:ext>
                </a:extLst>
              </a:tr>
            </a:tbl>
          </a:graphicData>
        </a:graphic>
      </p:graphicFrame>
      <p:sp>
        <p:nvSpPr>
          <p:cNvPr id="134" name="타원 133">
            <a:extLst>
              <a:ext uri="{FF2B5EF4-FFF2-40B4-BE49-F238E27FC236}">
                <a16:creationId xmlns:a16="http://schemas.microsoft.com/office/drawing/2014/main" id="{AADA04B1-FDBE-3C46-86E5-A4397A6CC03C}"/>
              </a:ext>
            </a:extLst>
          </p:cNvPr>
          <p:cNvSpPr/>
          <p:nvPr/>
        </p:nvSpPr>
        <p:spPr>
          <a:xfrm>
            <a:off x="2803059" y="1107742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C345F157-DD0D-594E-9E96-C5AA12AD7593}"/>
              </a:ext>
            </a:extLst>
          </p:cNvPr>
          <p:cNvSpPr/>
          <p:nvPr/>
        </p:nvSpPr>
        <p:spPr>
          <a:xfrm>
            <a:off x="4704801" y="1543171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A3570A6-632E-C74F-AAAB-5A058522C80F}"/>
              </a:ext>
            </a:extLst>
          </p:cNvPr>
          <p:cNvSpPr/>
          <p:nvPr/>
        </p:nvSpPr>
        <p:spPr>
          <a:xfrm>
            <a:off x="2948034" y="4967271"/>
            <a:ext cx="1295716" cy="2279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LANGUAGE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9" name="그래픽 138" descr="지구본: 아프리카 및 유럽">
            <a:extLst>
              <a:ext uri="{FF2B5EF4-FFF2-40B4-BE49-F238E27FC236}">
                <a16:creationId xmlns:a16="http://schemas.microsoft.com/office/drawing/2014/main" id="{56698088-9197-E54D-B3AC-562C173101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010682" y="4984325"/>
            <a:ext cx="197440" cy="197440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695D5D7-88C7-3F4F-8BE8-AA9F5E8FA18F}"/>
              </a:ext>
            </a:extLst>
          </p:cNvPr>
          <p:cNvSpPr/>
          <p:nvPr/>
        </p:nvSpPr>
        <p:spPr>
          <a:xfrm>
            <a:off x="4243750" y="4967271"/>
            <a:ext cx="281085" cy="2279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▼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481BF47-2B51-4F46-B0B0-2E47157F2E6D}"/>
              </a:ext>
            </a:extLst>
          </p:cNvPr>
          <p:cNvSpPr/>
          <p:nvPr/>
        </p:nvSpPr>
        <p:spPr>
          <a:xfrm>
            <a:off x="4469132" y="4899116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404127" y="1380399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FCCF7F-F5CB-2246-AA42-5510902BC424}"/>
              </a:ext>
            </a:extLst>
          </p:cNvPr>
          <p:cNvSpPr txBox="1"/>
          <p:nvPr/>
        </p:nvSpPr>
        <p:spPr>
          <a:xfrm>
            <a:off x="1189030" y="276273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</a:rPr>
              <a:t>메인페이지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2</a:t>
            </a:r>
            <a:r>
              <a:rPr lang="ko-KR" altLang="en-US" sz="900" dirty="0" smtClean="0">
                <a:latin typeface="+mn-ea"/>
              </a:rPr>
              <a:t>안</a:t>
            </a:r>
            <a:endParaRPr lang="ko-KR" altLang="en-US" sz="900" dirty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71949" y="1275467"/>
            <a:ext cx="2177149" cy="64469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2256376" y="1077729"/>
            <a:ext cx="137018" cy="69981"/>
            <a:chOff x="5443656" y="1480343"/>
            <a:chExt cx="264994" cy="95287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5443656" y="1527242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443656" y="1575630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5443656" y="1480343"/>
              <a:ext cx="2649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304800" y="1370358"/>
            <a:ext cx="2110740" cy="1186099"/>
            <a:chOff x="277337" y="1685905"/>
            <a:chExt cx="2164727" cy="1155340"/>
          </a:xfrm>
          <a:noFill/>
        </p:grpSpPr>
        <p:sp>
          <p:nvSpPr>
            <p:cNvPr id="106" name="직사각형 105"/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461233" y="3524192"/>
            <a:ext cx="1800000" cy="1800000"/>
            <a:chOff x="277337" y="1685905"/>
            <a:chExt cx="2164727" cy="1155340"/>
          </a:xfrm>
          <a:noFill/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7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728370" y="3222724"/>
            <a:ext cx="134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SPECIAL OFFERS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461233" y="5321149"/>
            <a:ext cx="1800000" cy="586877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489375" y="5367459"/>
            <a:ext cx="1755091" cy="40395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여름의 완성</a:t>
            </a:r>
            <a:r>
              <a:rPr lang="en-US" altLang="ko-KR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! </a:t>
            </a: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치킨</a:t>
            </a:r>
            <a:r>
              <a:rPr lang="en-US" altLang="ko-KR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X</a:t>
            </a:r>
            <a:r>
              <a:rPr lang="ko-KR" altLang="en-US" sz="75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맥주 환상의 </a:t>
            </a:r>
            <a:r>
              <a:rPr lang="ko-KR" altLang="en-US" sz="750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콜라보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비어페스타는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치맥과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함께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!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객실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+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치맥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한정판매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2A1D0C7-5575-3441-A4C5-93E17FF40DB9}"/>
              </a:ext>
            </a:extLst>
          </p:cNvPr>
          <p:cNvSpPr/>
          <p:nvPr/>
        </p:nvSpPr>
        <p:spPr>
          <a:xfrm>
            <a:off x="2257193" y="3234845"/>
            <a:ext cx="180000" cy="180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7" y="1024938"/>
            <a:ext cx="1178585" cy="178005"/>
          </a:xfrm>
          <a:prstGeom prst="rect">
            <a:avLst/>
          </a:prstGeom>
        </p:spPr>
      </p:pic>
      <p:sp>
        <p:nvSpPr>
          <p:cNvPr id="144" name="직사각형 143"/>
          <p:cNvSpPr/>
          <p:nvPr/>
        </p:nvSpPr>
        <p:spPr>
          <a:xfrm>
            <a:off x="271949" y="894711"/>
            <a:ext cx="2177149" cy="64469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r="12445"/>
          <a:stretch/>
        </p:blipFill>
        <p:spPr>
          <a:xfrm>
            <a:off x="479850" y="3537300"/>
            <a:ext cx="1772814" cy="1772814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4" y="1380695"/>
            <a:ext cx="2092919" cy="1674335"/>
          </a:xfrm>
          <a:prstGeom prst="rect">
            <a:avLst/>
          </a:prstGeom>
        </p:spPr>
      </p:pic>
      <p:grpSp>
        <p:nvGrpSpPr>
          <p:cNvPr id="148" name="그룹 147"/>
          <p:cNvGrpSpPr/>
          <p:nvPr/>
        </p:nvGrpSpPr>
        <p:grpSpPr>
          <a:xfrm>
            <a:off x="416617" y="3531570"/>
            <a:ext cx="737260" cy="672831"/>
            <a:chOff x="402328" y="2971682"/>
            <a:chExt cx="737260" cy="672831"/>
          </a:xfrm>
        </p:grpSpPr>
        <p:sp>
          <p:nvSpPr>
            <p:cNvPr id="149" name="이등변 삼각형 148"/>
            <p:cNvSpPr/>
            <p:nvPr/>
          </p:nvSpPr>
          <p:spPr>
            <a:xfrm rot="5400000">
              <a:off x="463622" y="2968548"/>
              <a:ext cx="672831" cy="679100"/>
            </a:xfrm>
            <a:prstGeom prst="triangle">
              <a:avLst>
                <a:gd name="adj" fmla="val 0"/>
              </a:avLst>
            </a:prstGeom>
            <a:solidFill>
              <a:srgbClr val="FE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8900000">
              <a:off x="402328" y="3107264"/>
              <a:ext cx="5883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이벤트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2192355" y="4320635"/>
            <a:ext cx="215900" cy="215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sz="800" dirty="0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21305" y="4320635"/>
            <a:ext cx="227013" cy="215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endParaRPr lang="ko-KR" altLang="en-US" sz="800" dirty="0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1885665" y="2944819"/>
            <a:ext cx="458575" cy="48269"/>
            <a:chOff x="6390206" y="1451754"/>
            <a:chExt cx="458575" cy="48269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493409" y="1451754"/>
              <a:ext cx="48235" cy="4826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390206" y="1451754"/>
              <a:ext cx="48235" cy="48269"/>
            </a:xfrm>
            <a:prstGeom prst="ellipse">
              <a:avLst/>
            </a:prstGeom>
            <a:solidFill>
              <a:srgbClr val="FEB600"/>
            </a:solidFill>
            <a:ln w="6350">
              <a:solidFill>
                <a:srgbClr val="FEB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FEB600"/>
                  </a:solidFill>
                </a:ln>
                <a:solidFill>
                  <a:srgbClr val="FEB600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698524" y="1451754"/>
              <a:ext cx="48235" cy="4826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595321" y="1451754"/>
              <a:ext cx="48235" cy="4826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B2ED63C-BDEC-448A-9B95-4A32CA7E6DE1}"/>
                </a:ext>
              </a:extLst>
            </p:cNvPr>
            <p:cNvSpPr/>
            <p:nvPr/>
          </p:nvSpPr>
          <p:spPr>
            <a:xfrm>
              <a:off x="6800546" y="1451754"/>
              <a:ext cx="48235" cy="4826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endParaRPr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E068797-1F63-EB4D-A04D-205641411310}"/>
              </a:ext>
            </a:extLst>
          </p:cNvPr>
          <p:cNvSpPr/>
          <p:nvPr/>
        </p:nvSpPr>
        <p:spPr>
          <a:xfrm rot="16200000">
            <a:off x="-441680" y="2910266"/>
            <a:ext cx="1525509" cy="117302"/>
          </a:xfrm>
          <a:prstGeom prst="rect">
            <a:avLst/>
          </a:prstGeom>
          <a:solidFill>
            <a:srgbClr val="181717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600" dirty="0">
                <a:solidFill>
                  <a:schemeClr val="bg1"/>
                </a:solidFill>
              </a:rPr>
              <a:t>▼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20" y="1352383"/>
            <a:ext cx="1146083" cy="171327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FCB63AA-D571-EF4F-A889-8863FB490BB3}"/>
              </a:ext>
            </a:extLst>
          </p:cNvPr>
          <p:cNvSpPr/>
          <p:nvPr/>
        </p:nvSpPr>
        <p:spPr>
          <a:xfrm>
            <a:off x="4482284" y="314418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  <a:sym typeface="Wingdings 2" panose="05020102010507070707" pitchFamily="18" charset="2"/>
              </a:rPr>
              <a:t>+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FCB63AA-D571-EF4F-A889-8863FB490BB3}"/>
              </a:ext>
            </a:extLst>
          </p:cNvPr>
          <p:cNvSpPr/>
          <p:nvPr/>
        </p:nvSpPr>
        <p:spPr>
          <a:xfrm>
            <a:off x="4482284" y="336008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  <a:sym typeface="Wingdings 2" panose="05020102010507070707" pitchFamily="18" charset="2"/>
              </a:rPr>
              <a:t>+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FCB63AA-D571-EF4F-A889-8863FB490BB3}"/>
              </a:ext>
            </a:extLst>
          </p:cNvPr>
          <p:cNvSpPr/>
          <p:nvPr/>
        </p:nvSpPr>
        <p:spPr>
          <a:xfrm>
            <a:off x="4482284" y="355069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  <a:sym typeface="Wingdings 2" panose="05020102010507070707" pitchFamily="18" charset="2"/>
              </a:rPr>
              <a:t>+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FCB63AA-D571-EF4F-A889-8863FB490BB3}"/>
              </a:ext>
            </a:extLst>
          </p:cNvPr>
          <p:cNvSpPr/>
          <p:nvPr/>
        </p:nvSpPr>
        <p:spPr>
          <a:xfrm>
            <a:off x="4482284" y="374792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  <a:sym typeface="Wingdings 2" panose="05020102010507070707" pitchFamily="18" charset="2"/>
              </a:rPr>
              <a:t>+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CB63AA-D571-EF4F-A889-8863FB490BB3}"/>
              </a:ext>
            </a:extLst>
          </p:cNvPr>
          <p:cNvSpPr/>
          <p:nvPr/>
        </p:nvSpPr>
        <p:spPr>
          <a:xfrm>
            <a:off x="4482284" y="397025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  <a:sym typeface="Wingdings 2" panose="05020102010507070707" pitchFamily="18" charset="2"/>
              </a:rPr>
              <a:t>+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FCB63AA-D571-EF4F-A889-8863FB490BB3}"/>
              </a:ext>
            </a:extLst>
          </p:cNvPr>
          <p:cNvSpPr/>
          <p:nvPr/>
        </p:nvSpPr>
        <p:spPr>
          <a:xfrm>
            <a:off x="4482284" y="417849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  <a:sym typeface="Wingdings 2" panose="05020102010507070707" pitchFamily="18" charset="2"/>
              </a:rPr>
              <a:t>+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FCB63AA-D571-EF4F-A889-8863FB490BB3}"/>
              </a:ext>
            </a:extLst>
          </p:cNvPr>
          <p:cNvSpPr/>
          <p:nvPr/>
        </p:nvSpPr>
        <p:spPr>
          <a:xfrm>
            <a:off x="4482284" y="2160116"/>
            <a:ext cx="2375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n-ea"/>
                <a:sym typeface="Wingdings 2" panose="05020102010507070707" pitchFamily="18" charset="2"/>
              </a:rPr>
              <a:t>-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FCB63AA-D571-EF4F-A889-8863FB490BB3}"/>
              </a:ext>
            </a:extLst>
          </p:cNvPr>
          <p:cNvSpPr/>
          <p:nvPr/>
        </p:nvSpPr>
        <p:spPr>
          <a:xfrm>
            <a:off x="2695222" y="1301855"/>
            <a:ext cx="237344" cy="262943"/>
          </a:xfrm>
          <a:prstGeom prst="rect">
            <a:avLst/>
          </a:prstGeom>
          <a:noFill/>
          <a:ln>
            <a:noFill/>
          </a:ln>
        </p:spPr>
        <p:txBody>
          <a:bodyPr wrap="square" lIns="54000" tIns="54000" rIns="54000" bIns="5400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  <a:sym typeface="Wingdings 2" panose="05020102010507070707" pitchFamily="18" charset="2"/>
              </a:rPr>
              <a:t>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106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592</Words>
  <Application>Microsoft Office PowerPoint</Application>
  <PresentationFormat>A4 용지(210x297mm)</PresentationFormat>
  <Paragraphs>257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 Light</vt:lpstr>
      <vt:lpstr>맑은 고딕</vt:lpstr>
      <vt:lpstr>아리따-돋움(TTF)-Medium</vt:lpstr>
      <vt:lpstr>Arial</vt:lpstr>
      <vt:lpstr>Calibri</vt:lpstr>
      <vt:lpstr>Calibri Light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조수아</dc:creator>
  <cp:lastModifiedBy>Windows 사용자</cp:lastModifiedBy>
  <cp:revision>21</cp:revision>
  <dcterms:created xsi:type="dcterms:W3CDTF">2019-08-26T07:44:06Z</dcterms:created>
  <dcterms:modified xsi:type="dcterms:W3CDTF">2019-08-27T02:03:33Z</dcterms:modified>
</cp:coreProperties>
</file>