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5"/>
  </p:notesMasterIdLst>
  <p:sldIdLst>
    <p:sldId id="793" r:id="rId2"/>
    <p:sldId id="706" r:id="rId3"/>
    <p:sldId id="707" r:id="rId4"/>
    <p:sldId id="708" r:id="rId5"/>
    <p:sldId id="709" r:id="rId6"/>
    <p:sldId id="710" r:id="rId7"/>
    <p:sldId id="755" r:id="rId8"/>
    <p:sldId id="713" r:id="rId9"/>
    <p:sldId id="714" r:id="rId10"/>
    <p:sldId id="715" r:id="rId11"/>
    <p:sldId id="776" r:id="rId12"/>
    <p:sldId id="756" r:id="rId13"/>
    <p:sldId id="757" r:id="rId14"/>
    <p:sldId id="758" r:id="rId15"/>
    <p:sldId id="759" r:id="rId16"/>
    <p:sldId id="760" r:id="rId17"/>
    <p:sldId id="761" r:id="rId18"/>
    <p:sldId id="775" r:id="rId19"/>
    <p:sldId id="762" r:id="rId20"/>
    <p:sldId id="763" r:id="rId21"/>
    <p:sldId id="764" r:id="rId22"/>
    <p:sldId id="765" r:id="rId23"/>
    <p:sldId id="717" r:id="rId24"/>
    <p:sldId id="783" r:id="rId25"/>
    <p:sldId id="778" r:id="rId26"/>
    <p:sldId id="779" r:id="rId27"/>
    <p:sldId id="786" r:id="rId28"/>
    <p:sldId id="785" r:id="rId29"/>
    <p:sldId id="781" r:id="rId30"/>
    <p:sldId id="788" r:id="rId31"/>
    <p:sldId id="789" r:id="rId32"/>
    <p:sldId id="790" r:id="rId33"/>
    <p:sldId id="791" r:id="rId3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C3D69B"/>
    <a:srgbClr val="FDB212"/>
    <a:srgbClr val="34AC91"/>
    <a:srgbClr val="F6B26B"/>
    <a:srgbClr val="D99694"/>
    <a:srgbClr val="BF73F2"/>
    <a:srgbClr val="FFD966"/>
    <a:srgbClr val="F5A030"/>
    <a:srgbClr val="E652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18" autoAdjust="0"/>
    <p:restoredTop sz="92980" autoAdjust="0"/>
  </p:normalViewPr>
  <p:slideViewPr>
    <p:cSldViewPr snapToGrid="0" snapToObjects="1">
      <p:cViewPr varScale="1">
        <p:scale>
          <a:sx n="117" d="100"/>
          <a:sy n="117" d="100"/>
        </p:scale>
        <p:origin x="510" y="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9C6B15-21B7-4E40-87B6-CC96FF607CA1}" type="datetimeFigureOut">
              <a:rPr lang="en-US" smtClean="0"/>
              <a:t>4/15/2017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2B54E8-0D5E-4519-8F2B-B3DBC4DFF2B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3698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30"/>
            <a:ext cx="7772400" cy="1102519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694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23" y="205989"/>
            <a:ext cx="7474685" cy="673805"/>
          </a:xfrm>
        </p:spPr>
        <p:txBody>
          <a:bodyPr/>
          <a:lstStyle/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1/14/15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 descr="avatar_emerald_200.png"/>
          <p:cNvPicPr>
            <a:picLocks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24404" y="205183"/>
            <a:ext cx="561600" cy="561600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457200" y="879783"/>
            <a:ext cx="8229600" cy="0"/>
          </a:xfrm>
          <a:prstGeom prst="line">
            <a:avLst/>
          </a:prstGeom>
          <a:ln>
            <a:solidFill>
              <a:srgbClr val="34A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0033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34AD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0" cap="none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1/14/15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07C5D84-2227-C144-B485-A8CA33CE4230}" type="slidenum">
              <a:rPr lang="en-US" smtClean="0"/>
              <a:pPr/>
              <a:t>‹Nr.›</a:t>
            </a:fld>
            <a:endParaRPr lang="en-US"/>
          </a:p>
        </p:txBody>
      </p:sp>
      <p:pic>
        <p:nvPicPr>
          <p:cNvPr id="7" name="Picture 9" descr="avatar_white_100.png"/>
          <p:cNvPicPr>
            <a:picLocks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24404" y="205989"/>
            <a:ext cx="561600" cy="56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125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89"/>
            <a:ext cx="7481087" cy="67380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1/14/15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57200" y="879783"/>
            <a:ext cx="8229600" cy="0"/>
          </a:xfrm>
          <a:prstGeom prst="line">
            <a:avLst/>
          </a:prstGeom>
          <a:ln>
            <a:solidFill>
              <a:srgbClr val="34A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6" descr="avatar_emerald_200.png"/>
          <p:cNvPicPr>
            <a:picLocks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24404" y="205183"/>
            <a:ext cx="561600" cy="56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849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1/14/15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6" descr="avatar_emerald_200.png"/>
          <p:cNvPicPr>
            <a:picLocks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24404" y="205183"/>
            <a:ext cx="561600" cy="56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927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mpletely 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77534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89"/>
            <a:ext cx="8229600" cy="6738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05784"/>
            <a:ext cx="8229600" cy="34888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j-lt"/>
                <a:cs typeface="Avenir Next Regular"/>
              </a:defRPr>
            </a:lvl1pPr>
          </a:lstStyle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1/14/15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j-lt"/>
                <a:cs typeface="Avenir Next Regular"/>
              </a:defRPr>
            </a:lvl1pPr>
          </a:lstStyle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5336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6" r:id="rId4"/>
    <p:sldLayoutId id="2147483667" r:id="rId5"/>
    <p:sldLayoutId id="2147483668" r:id="rId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Segoe UI Semilight" panose="020B0402040204020203" pitchFamily="34" charset="0"/>
          <a:ea typeface="Segoe UI" panose="020B0502040204020203" pitchFamily="34" charset="0"/>
          <a:cs typeface="Segoe UI Semilight" panose="020B0402040204020203" pitchFamily="34" charset="0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34AD91"/>
        </a:buClr>
        <a:buFont typeface="Wingdings" charset="2"/>
        <a:buChar char="§"/>
        <a:defRPr sz="32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Semilight" panose="020B0402040204020203" pitchFamily="34" charset="0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34AD91"/>
        </a:buClr>
        <a:buFont typeface="Arial"/>
        <a:buChar char="•"/>
        <a:defRPr sz="28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Semilight" panose="020B0402040204020203" pitchFamily="34" charset="0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Semilight" panose="020B0402040204020203" pitchFamily="34" charset="0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Semilight" panose="020B0402040204020203" pitchFamily="34" charset="0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Semilight" panose="020B0402040204020203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1.jp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/>
        </p:nvSpPr>
        <p:spPr>
          <a:xfrm>
            <a:off x="1981871" y="3852140"/>
            <a:ext cx="5180263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4000">
                <a:latin typeface="Segoe UI"/>
                <a:ea typeface="Segoe UI"/>
                <a:cs typeface="Segoe UI"/>
                <a:sym typeface="Segoe UI"/>
              </a:defRPr>
            </a:lvl1pPr>
          </a:lstStyle>
          <a:p>
            <a:r>
              <a:rPr lang="de-DE" dirty="0" smtClean="0">
                <a:latin typeface="Glacial Indifference" pitchFamily="50" charset="0"/>
              </a:rPr>
              <a:t>Big </a:t>
            </a:r>
            <a:r>
              <a:rPr lang="de-DE" dirty="0" err="1" smtClean="0">
                <a:latin typeface="Glacial Indifference" pitchFamily="50" charset="0"/>
              </a:rPr>
              <a:t>thanks</a:t>
            </a:r>
            <a:r>
              <a:rPr lang="de-DE" dirty="0" smtClean="0">
                <a:latin typeface="Glacial Indifference" pitchFamily="50" charset="0"/>
              </a:rPr>
              <a:t> </a:t>
            </a:r>
            <a:r>
              <a:rPr lang="de-DE" dirty="0" err="1" smtClean="0">
                <a:latin typeface="Glacial Indifference" pitchFamily="50" charset="0"/>
              </a:rPr>
              <a:t>to</a:t>
            </a:r>
            <a:r>
              <a:rPr lang="de-DE" dirty="0" smtClean="0">
                <a:latin typeface="Glacial Indifference" pitchFamily="50" charset="0"/>
              </a:rPr>
              <a:t> </a:t>
            </a:r>
            <a:r>
              <a:rPr lang="de-DE" dirty="0" err="1" smtClean="0">
                <a:latin typeface="Glacial Indifference" pitchFamily="50" charset="0"/>
              </a:rPr>
              <a:t>everyone</a:t>
            </a:r>
            <a:r>
              <a:rPr lang="de-DE" dirty="0" smtClean="0">
                <a:latin typeface="Glacial Indifference" pitchFamily="50" charset="0"/>
              </a:rPr>
              <a:t>!</a:t>
            </a:r>
            <a:endParaRPr dirty="0">
              <a:latin typeface="Glacial Indifference" pitchFamily="50" charset="0"/>
            </a:endParaRPr>
          </a:p>
        </p:txBody>
      </p:sp>
      <p:pic>
        <p:nvPicPr>
          <p:cNvPr id="4" name="anzeige4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92687" y="366784"/>
            <a:ext cx="6158627" cy="3217883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27329962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96486" y="402318"/>
            <a:ext cx="5380264" cy="673100"/>
          </a:xfrm>
        </p:spPr>
        <p:txBody>
          <a:bodyPr>
            <a:noAutofit/>
          </a:bodyPr>
          <a:lstStyle/>
          <a:p>
            <a:r>
              <a:rPr lang="en-US" sz="2800" dirty="0" smtClean="0"/>
              <a:t>What can we learn from these?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96487" y="1279527"/>
            <a:ext cx="7569878" cy="3487737"/>
          </a:xfrm>
        </p:spPr>
        <p:txBody>
          <a:bodyPr>
            <a:noAutofit/>
          </a:bodyPr>
          <a:lstStyle/>
          <a:p>
            <a:r>
              <a:rPr lang="en-US" sz="2400" dirty="0" smtClean="0"/>
              <a:t>All </a:t>
            </a:r>
            <a:r>
              <a:rPr lang="en-US" sz="2400" dirty="0"/>
              <a:t>these </a:t>
            </a:r>
            <a:r>
              <a:rPr lang="en-US" sz="2400" dirty="0" smtClean="0"/>
              <a:t>applications run on Flink </a:t>
            </a:r>
            <a:r>
              <a:rPr lang="en-US" sz="2400" dirty="0" smtClean="0">
                <a:sym typeface="Wingdings" panose="05000000000000000000" pitchFamily="2" charset="2"/>
              </a:rPr>
              <a:t></a:t>
            </a:r>
            <a:endParaRPr lang="en-US" sz="2400" dirty="0" smtClean="0"/>
          </a:p>
          <a:p>
            <a:endParaRPr lang="en-US" sz="1050" dirty="0"/>
          </a:p>
          <a:p>
            <a:r>
              <a:rPr lang="en-US" sz="2400" dirty="0" smtClean="0"/>
              <a:t>Applications</a:t>
            </a:r>
            <a:r>
              <a:rPr lang="en-US" sz="2400" dirty="0"/>
              <a:t>, not just </a:t>
            </a:r>
            <a:r>
              <a:rPr lang="en-US" sz="2400" dirty="0" smtClean="0"/>
              <a:t>analytics</a:t>
            </a:r>
          </a:p>
          <a:p>
            <a:pPr lvl="1"/>
            <a:r>
              <a:rPr lang="en-US" sz="2000" dirty="0" smtClean="0"/>
              <a:t>Not </a:t>
            </a:r>
            <a:r>
              <a:rPr lang="en-US" sz="2000" dirty="0"/>
              <a:t>just finding out what the data means but acting on that at the same </a:t>
            </a:r>
            <a:r>
              <a:rPr lang="en-US" sz="2000" dirty="0" smtClean="0"/>
              <a:t>time</a:t>
            </a:r>
          </a:p>
          <a:p>
            <a:endParaRPr lang="en-US" sz="1050" dirty="0"/>
          </a:p>
          <a:p>
            <a:r>
              <a:rPr lang="en-US" sz="2400" dirty="0" smtClean="0"/>
              <a:t>Workloads going beyond the traditional Hadoop realm</a:t>
            </a:r>
          </a:p>
          <a:p>
            <a:pPr lvl="1"/>
            <a:r>
              <a:rPr lang="en-US" sz="2000" dirty="0" smtClean="0"/>
              <a:t>Hadoop </a:t>
            </a:r>
            <a:r>
              <a:rPr lang="en-US" sz="2000" dirty="0"/>
              <a:t>is possible deploy, source, and </a:t>
            </a:r>
            <a:r>
              <a:rPr lang="en-US" sz="2000" dirty="0" smtClean="0"/>
              <a:t>sink</a:t>
            </a:r>
          </a:p>
          <a:p>
            <a:pPr lvl="1"/>
            <a:r>
              <a:rPr lang="en-US" sz="2000" dirty="0" smtClean="0"/>
              <a:t>Container </a:t>
            </a:r>
            <a:r>
              <a:rPr lang="en-US" sz="2000" dirty="0"/>
              <a:t>engines and other storage systems increasingly popular with Flink</a:t>
            </a:r>
          </a:p>
        </p:txBody>
      </p:sp>
    </p:spTree>
    <p:extLst>
      <p:ext uri="{BB962C8B-B14F-4D97-AF65-F5344CB8AC3E}">
        <p14:creationId xmlns:p14="http://schemas.microsoft.com/office/powerpoint/2010/main" val="1284559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96486" y="402318"/>
            <a:ext cx="5380264" cy="673100"/>
          </a:xfrm>
        </p:spPr>
        <p:txBody>
          <a:bodyPr>
            <a:noAutofit/>
          </a:bodyPr>
          <a:lstStyle/>
          <a:p>
            <a:r>
              <a:rPr lang="en-US" sz="2800" dirty="0"/>
              <a:t>So, what is data streaming?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96487" y="1279527"/>
            <a:ext cx="7569878" cy="3487737"/>
          </a:xfrm>
        </p:spPr>
        <p:txBody>
          <a:bodyPr>
            <a:noAutofit/>
          </a:bodyPr>
          <a:lstStyle/>
          <a:p>
            <a:r>
              <a:rPr lang="en-US" sz="2400" dirty="0"/>
              <a:t>First wave for streaming was </a:t>
            </a:r>
            <a:r>
              <a:rPr lang="en-US" sz="2400" dirty="0">
                <a:solidFill>
                  <a:srgbClr val="34AD91"/>
                </a:solidFill>
                <a:latin typeface="Segoe UI Semilight" panose="020B0402040204020203" pitchFamily="34" charset="0"/>
              </a:rPr>
              <a:t>lambda architecture</a:t>
            </a:r>
          </a:p>
          <a:p>
            <a:pPr lvl="1"/>
            <a:r>
              <a:rPr lang="en-US" sz="2000" dirty="0"/>
              <a:t>Aid batch systems to be more real-time</a:t>
            </a:r>
          </a:p>
          <a:p>
            <a:pPr lvl="7"/>
            <a:endParaRPr lang="en-US" sz="1600" dirty="0"/>
          </a:p>
          <a:p>
            <a:r>
              <a:rPr lang="en-US" sz="2400" dirty="0"/>
              <a:t>Second wave was </a:t>
            </a:r>
            <a:r>
              <a:rPr lang="en-US" sz="2400" dirty="0" smtClean="0">
                <a:solidFill>
                  <a:srgbClr val="34AD91"/>
                </a:solidFill>
                <a:latin typeface="Segoe UI Semilight" panose="020B0402040204020203" pitchFamily="34" charset="0"/>
              </a:rPr>
              <a:t>analytics (real time and lag-time)</a:t>
            </a:r>
            <a:endParaRPr lang="en-US" sz="2400" dirty="0">
              <a:solidFill>
                <a:srgbClr val="34AD91"/>
              </a:solidFill>
              <a:latin typeface="Segoe UI Semilight" panose="020B0402040204020203" pitchFamily="34" charset="0"/>
            </a:endParaRPr>
          </a:p>
          <a:p>
            <a:pPr lvl="1"/>
            <a:r>
              <a:rPr lang="en-US" sz="2000" dirty="0"/>
              <a:t>Based on distributed collections, functions, and windows</a:t>
            </a:r>
          </a:p>
          <a:p>
            <a:pPr lvl="5"/>
            <a:endParaRPr lang="en-US" sz="1600" dirty="0"/>
          </a:p>
          <a:p>
            <a:r>
              <a:rPr lang="en-US" sz="2400" dirty="0"/>
              <a:t>The next wave is </a:t>
            </a:r>
            <a:r>
              <a:rPr lang="en-US" sz="2400" dirty="0">
                <a:solidFill>
                  <a:srgbClr val="34AD91"/>
                </a:solidFill>
                <a:latin typeface="Segoe UI Semilight" panose="020B0402040204020203" pitchFamily="34" charset="0"/>
              </a:rPr>
              <a:t>much broader</a:t>
            </a:r>
            <a:r>
              <a:rPr lang="en-US" sz="2400" dirty="0">
                <a:solidFill>
                  <a:srgbClr val="34AD91"/>
                </a:solidFill>
              </a:rPr>
              <a:t>:</a:t>
            </a:r>
            <a:br>
              <a:rPr lang="en-US" sz="2400" dirty="0">
                <a:solidFill>
                  <a:srgbClr val="34AD91"/>
                </a:solidFill>
              </a:rPr>
            </a:br>
            <a:r>
              <a:rPr lang="en-US" sz="2400" dirty="0"/>
              <a:t>A </a:t>
            </a:r>
            <a:r>
              <a:rPr lang="en-US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new architecture</a:t>
            </a:r>
            <a:r>
              <a:rPr lang="en-US" sz="2400" dirty="0"/>
              <a:t> for </a:t>
            </a:r>
            <a:r>
              <a:rPr lang="en-US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event-driven applications</a:t>
            </a:r>
            <a:r>
              <a:rPr lang="en-US" sz="2400" dirty="0"/>
              <a:t> 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22494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Event–driven applications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844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Event–driven applications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1767529" y="3136798"/>
            <a:ext cx="14643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Event-driven</a:t>
            </a:r>
            <a:br>
              <a:rPr lang="en-US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Applications</a:t>
            </a:r>
            <a:endPara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5449951" y="3027640"/>
            <a:ext cx="2041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Stream Processing</a:t>
            </a:r>
            <a:endPara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5598584" y="4089967"/>
            <a:ext cx="1897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Batch Processing</a:t>
            </a:r>
            <a:endPara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2681235" y="1671583"/>
            <a:ext cx="34417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err="1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Stateful</a:t>
            </a:r>
            <a:r>
              <a:rPr lang="en-US" sz="20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, event-driven,</a:t>
            </a:r>
            <a:r>
              <a:rPr lang="en-US" sz="2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sz="2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20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event-time-aware processing</a:t>
            </a:r>
          </a:p>
        </p:txBody>
      </p:sp>
      <p:pic>
        <p:nvPicPr>
          <p:cNvPr id="10" name="Picture 8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82839" y="1169858"/>
            <a:ext cx="1003450" cy="1003450"/>
          </a:xfrm>
          <a:prstGeom prst="rect">
            <a:avLst/>
          </a:prstGeom>
        </p:spPr>
      </p:pic>
      <p:sp>
        <p:nvSpPr>
          <p:cNvPr id="11" name="Flussdiagramm: Magnetplattenspeicher 10"/>
          <p:cNvSpPr/>
          <p:nvPr/>
        </p:nvSpPr>
        <p:spPr>
          <a:xfrm>
            <a:off x="5533089" y="1250816"/>
            <a:ext cx="563336" cy="383721"/>
          </a:xfrm>
          <a:prstGeom prst="flowChartMagneticDisk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uppieren 3"/>
          <p:cNvGrpSpPr/>
          <p:nvPr/>
        </p:nvGrpSpPr>
        <p:grpSpPr>
          <a:xfrm>
            <a:off x="6217892" y="1733655"/>
            <a:ext cx="358680" cy="358680"/>
            <a:chOff x="1380695" y="3881493"/>
            <a:chExt cx="249744" cy="249744"/>
          </a:xfrm>
        </p:grpSpPr>
        <p:sp>
          <p:nvSpPr>
            <p:cNvPr id="12" name="Ellipse 11"/>
            <p:cNvSpPr/>
            <p:nvPr/>
          </p:nvSpPr>
          <p:spPr>
            <a:xfrm>
              <a:off x="1380695" y="3881493"/>
              <a:ext cx="249744" cy="249744"/>
            </a:xfrm>
            <a:prstGeom prst="ellips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3" name="Gerader Verbinder 12"/>
            <p:cNvCxnSpPr/>
            <p:nvPr/>
          </p:nvCxnSpPr>
          <p:spPr>
            <a:xfrm flipV="1">
              <a:off x="1503721" y="3908715"/>
              <a:ext cx="0" cy="105303"/>
            </a:xfrm>
            <a:prstGeom prst="lin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4" name="Gerader Verbinder 13"/>
            <p:cNvCxnSpPr/>
            <p:nvPr/>
          </p:nvCxnSpPr>
          <p:spPr>
            <a:xfrm flipH="1" flipV="1">
              <a:off x="1503721" y="4014019"/>
              <a:ext cx="46565" cy="33613"/>
            </a:xfrm>
            <a:prstGeom prst="lin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</p:grpSp>
      <p:cxnSp>
        <p:nvCxnSpPr>
          <p:cNvPr id="15" name="Gerade Verbindung mit Pfeil 14"/>
          <p:cNvCxnSpPr/>
          <p:nvPr/>
        </p:nvCxnSpPr>
        <p:spPr>
          <a:xfrm flipH="1">
            <a:off x="2586289" y="2379469"/>
            <a:ext cx="1081689" cy="648171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/>
          <p:nvPr/>
        </p:nvCxnSpPr>
        <p:spPr>
          <a:xfrm>
            <a:off x="5088730" y="2379468"/>
            <a:ext cx="1081689" cy="648171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/>
          <p:nvPr/>
        </p:nvCxnSpPr>
        <p:spPr>
          <a:xfrm>
            <a:off x="6431976" y="3594195"/>
            <a:ext cx="0" cy="495772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feld 19"/>
          <p:cNvSpPr txBox="1"/>
          <p:nvPr/>
        </p:nvSpPr>
        <p:spPr>
          <a:xfrm>
            <a:off x="1214397" y="3806464"/>
            <a:ext cx="2661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(event sourcing, CQRS, …)</a:t>
            </a:r>
            <a:endParaRPr lang="en-US" dirty="0">
              <a:latin typeface="Segoe UI Light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feld 20"/>
          <p:cNvSpPr txBox="1"/>
          <p:nvPr/>
        </p:nvSpPr>
        <p:spPr>
          <a:xfrm>
            <a:off x="6513616" y="3289653"/>
            <a:ext cx="2449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(streams, windows, …)</a:t>
            </a:r>
            <a:endParaRPr lang="en-US" dirty="0">
              <a:latin typeface="Segoe UI Light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Textfeld 21"/>
          <p:cNvSpPr txBox="1"/>
          <p:nvPr/>
        </p:nvSpPr>
        <p:spPr>
          <a:xfrm>
            <a:off x="6428019" y="4345237"/>
            <a:ext cx="1748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(data sets)</a:t>
            </a:r>
            <a:endParaRPr lang="en-US" dirty="0">
              <a:latin typeface="Segoe UI Light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9" name="Gruppieren 28"/>
          <p:cNvGrpSpPr/>
          <p:nvPr/>
        </p:nvGrpSpPr>
        <p:grpSpPr>
          <a:xfrm>
            <a:off x="4246299" y="1187942"/>
            <a:ext cx="842431" cy="465118"/>
            <a:chOff x="2737761" y="2094140"/>
            <a:chExt cx="3152075" cy="1740307"/>
          </a:xfrm>
        </p:grpSpPr>
        <p:sp>
          <p:nvSpPr>
            <p:cNvPr id="30" name="Ellipse 29"/>
            <p:cNvSpPr/>
            <p:nvPr/>
          </p:nvSpPr>
          <p:spPr>
            <a:xfrm>
              <a:off x="3649434" y="2395548"/>
              <a:ext cx="1151165" cy="11511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Pfeil nach rechts 30"/>
            <p:cNvSpPr/>
            <p:nvPr/>
          </p:nvSpPr>
          <p:spPr>
            <a:xfrm>
              <a:off x="2737761" y="3058841"/>
              <a:ext cx="783773" cy="775606"/>
            </a:xfrm>
            <a:prstGeom prst="rightArrow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Pfeil nach rechts 31"/>
            <p:cNvSpPr/>
            <p:nvPr/>
          </p:nvSpPr>
          <p:spPr>
            <a:xfrm>
              <a:off x="5106063" y="2588078"/>
              <a:ext cx="783773" cy="775606"/>
            </a:xfrm>
            <a:prstGeom prst="rightArrow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Pfeil nach rechts 32"/>
            <p:cNvSpPr/>
            <p:nvPr/>
          </p:nvSpPr>
          <p:spPr>
            <a:xfrm>
              <a:off x="2737761" y="2094140"/>
              <a:ext cx="783773" cy="775606"/>
            </a:xfrm>
            <a:prstGeom prst="rightArrow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86187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Events, State, Time, and Snapshots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llipse 3"/>
          <p:cNvSpPr/>
          <p:nvPr/>
        </p:nvSpPr>
        <p:spPr>
          <a:xfrm>
            <a:off x="3649435" y="2212522"/>
            <a:ext cx="1526722" cy="152672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feil nach rechts 4"/>
          <p:cNvSpPr/>
          <p:nvPr/>
        </p:nvSpPr>
        <p:spPr>
          <a:xfrm>
            <a:off x="2345871" y="3058840"/>
            <a:ext cx="783772" cy="775607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feil nach rechts 9"/>
          <p:cNvSpPr/>
          <p:nvPr/>
        </p:nvSpPr>
        <p:spPr>
          <a:xfrm>
            <a:off x="5695949" y="2588079"/>
            <a:ext cx="783772" cy="775607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feld 10"/>
          <p:cNvSpPr txBox="1"/>
          <p:nvPr/>
        </p:nvSpPr>
        <p:spPr>
          <a:xfrm>
            <a:off x="3930933" y="2714272"/>
            <a:ext cx="9637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f(</a:t>
            </a:r>
            <a:r>
              <a:rPr lang="en-US" sz="2800" dirty="0" err="1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a,b</a:t>
            </a:r>
            <a:r>
              <a:rPr lang="en-US" sz="28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)</a:t>
            </a:r>
            <a:endParaRPr lang="en-US" sz="28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2" name="Pfeil nach rechts 11"/>
          <p:cNvSpPr/>
          <p:nvPr/>
        </p:nvSpPr>
        <p:spPr>
          <a:xfrm>
            <a:off x="2345871" y="2094140"/>
            <a:ext cx="783772" cy="775607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feld 12"/>
          <p:cNvSpPr txBox="1"/>
          <p:nvPr/>
        </p:nvSpPr>
        <p:spPr>
          <a:xfrm>
            <a:off x="3649435" y="4010161"/>
            <a:ext cx="30877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Segoe UI Light" panose="020B0502040204020203" pitchFamily="34" charset="0"/>
              </a:rPr>
              <a:t>Event-driven function</a:t>
            </a:r>
            <a:br>
              <a:rPr lang="en-US" sz="2400" dirty="0" smtClean="0">
                <a:latin typeface="Segoe UI Light" panose="020B0502040204020203" pitchFamily="34" charset="0"/>
              </a:rPr>
            </a:br>
            <a:r>
              <a:rPr lang="en-US" sz="2400" dirty="0" smtClean="0">
                <a:latin typeface="Segoe UI Light" panose="020B0502040204020203" pitchFamily="34" charset="0"/>
              </a:rPr>
              <a:t>executed </a:t>
            </a:r>
            <a:r>
              <a:rPr lang="en-US" sz="2400" dirty="0" err="1" smtClean="0">
                <a:latin typeface="Segoe UI Light" panose="020B0502040204020203" pitchFamily="34" charset="0"/>
              </a:rPr>
              <a:t>distributedly</a:t>
            </a:r>
            <a:endParaRPr lang="en-US" sz="2400" dirty="0">
              <a:latin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0058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Events, State, Time, and Snapshots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llipse 3"/>
          <p:cNvSpPr/>
          <p:nvPr/>
        </p:nvSpPr>
        <p:spPr>
          <a:xfrm>
            <a:off x="3649435" y="2212522"/>
            <a:ext cx="1526722" cy="152672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feil nach rechts 4"/>
          <p:cNvSpPr/>
          <p:nvPr/>
        </p:nvSpPr>
        <p:spPr>
          <a:xfrm>
            <a:off x="2345871" y="3058840"/>
            <a:ext cx="783772" cy="775607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feil nach rechts 9"/>
          <p:cNvSpPr/>
          <p:nvPr/>
        </p:nvSpPr>
        <p:spPr>
          <a:xfrm>
            <a:off x="5695949" y="2588079"/>
            <a:ext cx="783772" cy="775607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feld 10"/>
          <p:cNvSpPr txBox="1"/>
          <p:nvPr/>
        </p:nvSpPr>
        <p:spPr>
          <a:xfrm>
            <a:off x="3930933" y="2714272"/>
            <a:ext cx="9637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f(</a:t>
            </a:r>
            <a:r>
              <a:rPr lang="en-US" sz="2800" dirty="0" err="1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a,b</a:t>
            </a:r>
            <a:r>
              <a:rPr lang="en-US" sz="28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)</a:t>
            </a:r>
            <a:endParaRPr lang="en-US" sz="28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2" name="Pfeil nach rechts 11"/>
          <p:cNvSpPr/>
          <p:nvPr/>
        </p:nvSpPr>
        <p:spPr>
          <a:xfrm>
            <a:off x="2345871" y="2094140"/>
            <a:ext cx="783772" cy="775607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ussdiagramm: Magnetplattenspeicher 13"/>
          <p:cNvSpPr/>
          <p:nvPr/>
        </p:nvSpPr>
        <p:spPr>
          <a:xfrm>
            <a:off x="4894658" y="1642509"/>
            <a:ext cx="781424" cy="598191"/>
          </a:xfrm>
          <a:prstGeom prst="flowChartMagneticDisk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Gerader Verbinder 15"/>
          <p:cNvCxnSpPr/>
          <p:nvPr/>
        </p:nvCxnSpPr>
        <p:spPr>
          <a:xfrm flipH="1">
            <a:off x="4718957" y="2094140"/>
            <a:ext cx="386069" cy="387803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feld 16"/>
          <p:cNvSpPr txBox="1"/>
          <p:nvPr/>
        </p:nvSpPr>
        <p:spPr>
          <a:xfrm>
            <a:off x="1452772" y="992226"/>
            <a:ext cx="56268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Segoe UI Light" panose="020B0502040204020203" pitchFamily="34" charset="0"/>
              </a:rPr>
              <a:t>Maintain fault tolerant local state similar to</a:t>
            </a:r>
            <a:br>
              <a:rPr lang="en-US" sz="2400" dirty="0" smtClean="0">
                <a:latin typeface="Segoe UI Light" panose="020B0502040204020203" pitchFamily="34" charset="0"/>
              </a:rPr>
            </a:br>
            <a:r>
              <a:rPr lang="en-US" sz="2400" dirty="0" smtClean="0">
                <a:latin typeface="Segoe UI Light" panose="020B0502040204020203" pitchFamily="34" charset="0"/>
              </a:rPr>
              <a:t>any normal application</a:t>
            </a:r>
            <a:endParaRPr lang="en-US" sz="2400" dirty="0">
              <a:latin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3003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Events, State, Time, and Snapshots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llipse 3"/>
          <p:cNvSpPr/>
          <p:nvPr/>
        </p:nvSpPr>
        <p:spPr>
          <a:xfrm>
            <a:off x="3649435" y="2212522"/>
            <a:ext cx="1526722" cy="152672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feil nach rechts 4"/>
          <p:cNvSpPr/>
          <p:nvPr/>
        </p:nvSpPr>
        <p:spPr>
          <a:xfrm>
            <a:off x="2345871" y="3058840"/>
            <a:ext cx="783772" cy="775607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uppieren 5"/>
          <p:cNvGrpSpPr/>
          <p:nvPr/>
        </p:nvGrpSpPr>
        <p:grpSpPr>
          <a:xfrm>
            <a:off x="3313428" y="1341511"/>
            <a:ext cx="562919" cy="562919"/>
            <a:chOff x="1380695" y="3881493"/>
            <a:chExt cx="249744" cy="249744"/>
          </a:xfrm>
        </p:grpSpPr>
        <p:sp>
          <p:nvSpPr>
            <p:cNvPr id="7" name="Ellipse 6"/>
            <p:cNvSpPr/>
            <p:nvPr/>
          </p:nvSpPr>
          <p:spPr>
            <a:xfrm>
              <a:off x="1380695" y="3881493"/>
              <a:ext cx="249744" cy="249744"/>
            </a:xfrm>
            <a:prstGeom prst="ellips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8" name="Gerader Verbinder 7"/>
            <p:cNvCxnSpPr/>
            <p:nvPr/>
          </p:nvCxnSpPr>
          <p:spPr>
            <a:xfrm flipV="1">
              <a:off x="1503721" y="3908715"/>
              <a:ext cx="0" cy="105303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9" name="Gerader Verbinder 8"/>
            <p:cNvCxnSpPr/>
            <p:nvPr/>
          </p:nvCxnSpPr>
          <p:spPr>
            <a:xfrm flipH="1" flipV="1">
              <a:off x="1503721" y="4014019"/>
              <a:ext cx="46565" cy="33613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</p:grpSp>
      <p:sp>
        <p:nvSpPr>
          <p:cNvPr id="10" name="Pfeil nach rechts 9"/>
          <p:cNvSpPr/>
          <p:nvPr/>
        </p:nvSpPr>
        <p:spPr>
          <a:xfrm>
            <a:off x="5695949" y="2588079"/>
            <a:ext cx="783772" cy="775607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feld 10"/>
          <p:cNvSpPr txBox="1"/>
          <p:nvPr/>
        </p:nvSpPr>
        <p:spPr>
          <a:xfrm>
            <a:off x="3930933" y="2714272"/>
            <a:ext cx="9637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f(</a:t>
            </a:r>
            <a:r>
              <a:rPr lang="en-US" sz="2800" dirty="0" err="1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a,b</a:t>
            </a:r>
            <a:r>
              <a:rPr lang="en-US" sz="28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)</a:t>
            </a:r>
            <a:endParaRPr lang="en-US" sz="28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2" name="Pfeil nach rechts 11"/>
          <p:cNvSpPr/>
          <p:nvPr/>
        </p:nvSpPr>
        <p:spPr>
          <a:xfrm>
            <a:off x="2345871" y="2094140"/>
            <a:ext cx="783772" cy="775607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feld 12"/>
          <p:cNvSpPr txBox="1"/>
          <p:nvPr/>
        </p:nvSpPr>
        <p:spPr>
          <a:xfrm>
            <a:off x="3049523" y="1907977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Light" panose="020B0502040204020203" pitchFamily="34" charset="0"/>
              </a:rPr>
              <a:t>w</a:t>
            </a:r>
            <a:r>
              <a:rPr lang="en-US" dirty="0" smtClean="0">
                <a:latin typeface="Segoe UI Light" panose="020B0502040204020203" pitchFamily="34" charset="0"/>
              </a:rPr>
              <a:t>all clock</a:t>
            </a:r>
            <a:endParaRPr lang="en-US" dirty="0">
              <a:latin typeface="Segoe UI Light" panose="020B0502040204020203" pitchFamily="34" charset="0"/>
            </a:endParaRPr>
          </a:p>
        </p:txBody>
      </p:sp>
      <p:sp>
        <p:nvSpPr>
          <p:cNvPr id="14" name="Flussdiagramm: Magnetplattenspeicher 13"/>
          <p:cNvSpPr/>
          <p:nvPr/>
        </p:nvSpPr>
        <p:spPr>
          <a:xfrm>
            <a:off x="4894658" y="1642509"/>
            <a:ext cx="781424" cy="598191"/>
          </a:xfrm>
          <a:prstGeom prst="flowChartMagneticDisk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Gerader Verbinder 15"/>
          <p:cNvCxnSpPr/>
          <p:nvPr/>
        </p:nvCxnSpPr>
        <p:spPr>
          <a:xfrm flipH="1">
            <a:off x="4718957" y="2094140"/>
            <a:ext cx="386069" cy="387803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" name="Gruppieren 17"/>
          <p:cNvGrpSpPr/>
          <p:nvPr/>
        </p:nvGrpSpPr>
        <p:grpSpPr>
          <a:xfrm>
            <a:off x="3317252" y="3840924"/>
            <a:ext cx="562919" cy="562919"/>
            <a:chOff x="1380695" y="3881493"/>
            <a:chExt cx="249744" cy="249744"/>
          </a:xfrm>
        </p:grpSpPr>
        <p:sp>
          <p:nvSpPr>
            <p:cNvPr id="19" name="Ellipse 18"/>
            <p:cNvSpPr/>
            <p:nvPr/>
          </p:nvSpPr>
          <p:spPr>
            <a:xfrm>
              <a:off x="1380695" y="3881493"/>
              <a:ext cx="249744" cy="249744"/>
            </a:xfrm>
            <a:prstGeom prst="ellips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0" name="Gerader Verbinder 19"/>
            <p:cNvCxnSpPr/>
            <p:nvPr/>
          </p:nvCxnSpPr>
          <p:spPr>
            <a:xfrm flipH="1" flipV="1">
              <a:off x="1457162" y="3945920"/>
              <a:ext cx="46560" cy="68098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21" name="Gerader Verbinder 20"/>
            <p:cNvCxnSpPr/>
            <p:nvPr/>
          </p:nvCxnSpPr>
          <p:spPr>
            <a:xfrm flipH="1" flipV="1">
              <a:off x="1503722" y="4014019"/>
              <a:ext cx="45479" cy="14737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</p:grpSp>
      <p:sp>
        <p:nvSpPr>
          <p:cNvPr id="22" name="Textfeld 21"/>
          <p:cNvSpPr txBox="1"/>
          <p:nvPr/>
        </p:nvSpPr>
        <p:spPr>
          <a:xfrm>
            <a:off x="2774836" y="4439754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Light" panose="020B0502040204020203" pitchFamily="34" charset="0"/>
              </a:rPr>
              <a:t>event time clock</a:t>
            </a:r>
            <a:endParaRPr lang="en-US" dirty="0">
              <a:latin typeface="Segoe UI Light" panose="020B0502040204020203" pitchFamily="34" charset="0"/>
            </a:endParaRPr>
          </a:p>
        </p:txBody>
      </p:sp>
      <p:sp>
        <p:nvSpPr>
          <p:cNvPr id="26" name="Textfeld 25"/>
          <p:cNvSpPr txBox="1"/>
          <p:nvPr/>
        </p:nvSpPr>
        <p:spPr>
          <a:xfrm>
            <a:off x="4894658" y="3614023"/>
            <a:ext cx="395197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Segoe UI Light" panose="020B0502040204020203" pitchFamily="34" charset="0"/>
              </a:rPr>
              <a:t>Access and react to</a:t>
            </a:r>
            <a:br>
              <a:rPr lang="en-US" sz="2400" dirty="0" smtClean="0">
                <a:latin typeface="Segoe UI Light" panose="020B0502040204020203" pitchFamily="34" charset="0"/>
              </a:rPr>
            </a:br>
            <a:r>
              <a:rPr lang="en-US" sz="2400" dirty="0" smtClean="0">
                <a:latin typeface="Segoe UI Light" panose="020B0502040204020203" pitchFamily="34" charset="0"/>
              </a:rPr>
              <a:t>notions of time and progress,</a:t>
            </a:r>
            <a:br>
              <a:rPr lang="en-US" sz="2400" dirty="0" smtClean="0">
                <a:latin typeface="Segoe UI Light" panose="020B0502040204020203" pitchFamily="34" charset="0"/>
              </a:rPr>
            </a:br>
            <a:r>
              <a:rPr lang="en-US" sz="2400" dirty="0" smtClean="0">
                <a:latin typeface="Segoe UI Light" panose="020B0502040204020203" pitchFamily="34" charset="0"/>
              </a:rPr>
              <a:t>handle out-of-order events</a:t>
            </a:r>
            <a:endParaRPr lang="en-US" sz="2400" dirty="0">
              <a:latin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9829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Events, State, Time, and Snapshots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llipse 3"/>
          <p:cNvSpPr/>
          <p:nvPr/>
        </p:nvSpPr>
        <p:spPr>
          <a:xfrm>
            <a:off x="3649435" y="2212522"/>
            <a:ext cx="1526722" cy="152672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feil nach rechts 4"/>
          <p:cNvSpPr/>
          <p:nvPr/>
        </p:nvSpPr>
        <p:spPr>
          <a:xfrm>
            <a:off x="2345871" y="3058840"/>
            <a:ext cx="783772" cy="775607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uppieren 5"/>
          <p:cNvGrpSpPr/>
          <p:nvPr/>
        </p:nvGrpSpPr>
        <p:grpSpPr>
          <a:xfrm>
            <a:off x="3313428" y="1341511"/>
            <a:ext cx="562919" cy="562919"/>
            <a:chOff x="1380695" y="3881493"/>
            <a:chExt cx="249744" cy="249744"/>
          </a:xfrm>
        </p:grpSpPr>
        <p:sp>
          <p:nvSpPr>
            <p:cNvPr id="7" name="Ellipse 6"/>
            <p:cNvSpPr/>
            <p:nvPr/>
          </p:nvSpPr>
          <p:spPr>
            <a:xfrm>
              <a:off x="1380695" y="3881493"/>
              <a:ext cx="249744" cy="249744"/>
            </a:xfrm>
            <a:prstGeom prst="ellips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8" name="Gerader Verbinder 7"/>
            <p:cNvCxnSpPr/>
            <p:nvPr/>
          </p:nvCxnSpPr>
          <p:spPr>
            <a:xfrm flipV="1">
              <a:off x="1503721" y="3908715"/>
              <a:ext cx="0" cy="105303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9" name="Gerader Verbinder 8"/>
            <p:cNvCxnSpPr/>
            <p:nvPr/>
          </p:nvCxnSpPr>
          <p:spPr>
            <a:xfrm flipH="1" flipV="1">
              <a:off x="1503721" y="4014019"/>
              <a:ext cx="46565" cy="33613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</p:grpSp>
      <p:sp>
        <p:nvSpPr>
          <p:cNvPr id="10" name="Pfeil nach rechts 9"/>
          <p:cNvSpPr/>
          <p:nvPr/>
        </p:nvSpPr>
        <p:spPr>
          <a:xfrm>
            <a:off x="5695949" y="2588079"/>
            <a:ext cx="783772" cy="775607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feld 10"/>
          <p:cNvSpPr txBox="1"/>
          <p:nvPr/>
        </p:nvSpPr>
        <p:spPr>
          <a:xfrm>
            <a:off x="3930933" y="2714272"/>
            <a:ext cx="9637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f(</a:t>
            </a:r>
            <a:r>
              <a:rPr lang="en-US" sz="2800" dirty="0" err="1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a,b</a:t>
            </a:r>
            <a:r>
              <a:rPr lang="en-US" sz="28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)</a:t>
            </a:r>
            <a:endParaRPr lang="en-US" sz="28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2" name="Pfeil nach rechts 11"/>
          <p:cNvSpPr/>
          <p:nvPr/>
        </p:nvSpPr>
        <p:spPr>
          <a:xfrm>
            <a:off x="2345871" y="2094140"/>
            <a:ext cx="783772" cy="775607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feld 12"/>
          <p:cNvSpPr txBox="1"/>
          <p:nvPr/>
        </p:nvSpPr>
        <p:spPr>
          <a:xfrm>
            <a:off x="3049523" y="1907977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Light" panose="020B0502040204020203" pitchFamily="34" charset="0"/>
              </a:rPr>
              <a:t>w</a:t>
            </a:r>
            <a:r>
              <a:rPr lang="en-US" dirty="0" smtClean="0">
                <a:latin typeface="Segoe UI Light" panose="020B0502040204020203" pitchFamily="34" charset="0"/>
              </a:rPr>
              <a:t>all clock</a:t>
            </a:r>
            <a:endParaRPr lang="en-US" dirty="0">
              <a:latin typeface="Segoe UI Light" panose="020B0502040204020203" pitchFamily="34" charset="0"/>
            </a:endParaRPr>
          </a:p>
        </p:txBody>
      </p:sp>
      <p:sp>
        <p:nvSpPr>
          <p:cNvPr id="14" name="Flussdiagramm: Magnetplattenspeicher 13"/>
          <p:cNvSpPr/>
          <p:nvPr/>
        </p:nvSpPr>
        <p:spPr>
          <a:xfrm>
            <a:off x="4894658" y="1642509"/>
            <a:ext cx="781424" cy="598191"/>
          </a:xfrm>
          <a:prstGeom prst="flowChartMagneticDisk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Gerader Verbinder 15"/>
          <p:cNvCxnSpPr/>
          <p:nvPr/>
        </p:nvCxnSpPr>
        <p:spPr>
          <a:xfrm flipH="1">
            <a:off x="4718957" y="2094140"/>
            <a:ext cx="386069" cy="387803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" name="Gruppieren 17"/>
          <p:cNvGrpSpPr/>
          <p:nvPr/>
        </p:nvGrpSpPr>
        <p:grpSpPr>
          <a:xfrm>
            <a:off x="3317252" y="3840924"/>
            <a:ext cx="562919" cy="562919"/>
            <a:chOff x="1380695" y="3881493"/>
            <a:chExt cx="249744" cy="249744"/>
          </a:xfrm>
        </p:grpSpPr>
        <p:sp>
          <p:nvSpPr>
            <p:cNvPr id="19" name="Ellipse 18"/>
            <p:cNvSpPr/>
            <p:nvPr/>
          </p:nvSpPr>
          <p:spPr>
            <a:xfrm>
              <a:off x="1380695" y="3881493"/>
              <a:ext cx="249744" cy="249744"/>
            </a:xfrm>
            <a:prstGeom prst="ellips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0" name="Gerader Verbinder 19"/>
            <p:cNvCxnSpPr/>
            <p:nvPr/>
          </p:nvCxnSpPr>
          <p:spPr>
            <a:xfrm flipH="1" flipV="1">
              <a:off x="1457162" y="3945920"/>
              <a:ext cx="46560" cy="68098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21" name="Gerader Verbinder 20"/>
            <p:cNvCxnSpPr/>
            <p:nvPr/>
          </p:nvCxnSpPr>
          <p:spPr>
            <a:xfrm flipH="1" flipV="1">
              <a:off x="1503722" y="4014019"/>
              <a:ext cx="45479" cy="14737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</p:grpSp>
      <p:sp>
        <p:nvSpPr>
          <p:cNvPr id="22" name="Textfeld 21"/>
          <p:cNvSpPr txBox="1"/>
          <p:nvPr/>
        </p:nvSpPr>
        <p:spPr>
          <a:xfrm>
            <a:off x="2774836" y="4439754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Light" panose="020B0502040204020203" pitchFamily="34" charset="0"/>
              </a:rPr>
              <a:t>event time clock</a:t>
            </a:r>
            <a:endParaRPr lang="en-US" dirty="0">
              <a:latin typeface="Segoe UI Light" panose="020B0502040204020203" pitchFamily="34" charset="0"/>
            </a:endParaRPr>
          </a:p>
        </p:txBody>
      </p:sp>
      <p:sp>
        <p:nvSpPr>
          <p:cNvPr id="26" name="Textfeld 25"/>
          <p:cNvSpPr txBox="1"/>
          <p:nvPr/>
        </p:nvSpPr>
        <p:spPr>
          <a:xfrm>
            <a:off x="81747" y="1006657"/>
            <a:ext cx="313560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Segoe UI Light" panose="020B0502040204020203" pitchFamily="34" charset="0"/>
              </a:rPr>
              <a:t>Snapshot point-in-time</a:t>
            </a:r>
            <a:br>
              <a:rPr lang="en-US" sz="2400" dirty="0" smtClean="0">
                <a:latin typeface="Segoe UI Light" panose="020B0502040204020203" pitchFamily="34" charset="0"/>
              </a:rPr>
            </a:br>
            <a:r>
              <a:rPr lang="en-US" sz="2400" dirty="0" smtClean="0">
                <a:latin typeface="Segoe UI Light" panose="020B0502040204020203" pitchFamily="34" charset="0"/>
              </a:rPr>
              <a:t>view for recovery,</a:t>
            </a:r>
            <a:br>
              <a:rPr lang="en-US" sz="2400" dirty="0" smtClean="0">
                <a:latin typeface="Segoe UI Light" panose="020B0502040204020203" pitchFamily="34" charset="0"/>
              </a:rPr>
            </a:br>
            <a:r>
              <a:rPr lang="en-US" sz="2400" dirty="0" smtClean="0">
                <a:latin typeface="Segoe UI Light" panose="020B0502040204020203" pitchFamily="34" charset="0"/>
              </a:rPr>
              <a:t>rollback, cloning,</a:t>
            </a:r>
            <a:br>
              <a:rPr lang="en-US" sz="2400" dirty="0" smtClean="0">
                <a:latin typeface="Segoe UI Light" panose="020B0502040204020203" pitchFamily="34" charset="0"/>
              </a:rPr>
            </a:br>
            <a:r>
              <a:rPr lang="en-US" sz="2400" dirty="0" smtClean="0">
                <a:latin typeface="Segoe UI Light" panose="020B0502040204020203" pitchFamily="34" charset="0"/>
              </a:rPr>
              <a:t>versioning, etc.</a:t>
            </a:r>
          </a:p>
        </p:txBody>
      </p:sp>
      <p:sp>
        <p:nvSpPr>
          <p:cNvPr id="23" name="Flussdiagramm: Magnetplattenspeicher 22"/>
          <p:cNvSpPr/>
          <p:nvPr/>
        </p:nvSpPr>
        <p:spPr>
          <a:xfrm>
            <a:off x="6695303" y="3986141"/>
            <a:ext cx="1378013" cy="1054888"/>
          </a:xfrm>
          <a:prstGeom prst="flowChartMagneticDisk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Image result for snapshot icon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64699" y="3743398"/>
            <a:ext cx="1272455" cy="858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Freihandform 14"/>
          <p:cNvSpPr/>
          <p:nvPr/>
        </p:nvSpPr>
        <p:spPr>
          <a:xfrm>
            <a:off x="4399964" y="3596015"/>
            <a:ext cx="2531516" cy="1171928"/>
          </a:xfrm>
          <a:custGeom>
            <a:avLst/>
            <a:gdLst>
              <a:gd name="connsiteX0" fmla="*/ 473 w 2139516"/>
              <a:gd name="connsiteY0" fmla="*/ 0 h 1028700"/>
              <a:gd name="connsiteX1" fmla="*/ 351537 w 2139516"/>
              <a:gd name="connsiteY1" fmla="*/ 661307 h 1028700"/>
              <a:gd name="connsiteX2" fmla="*/ 2139516 w 2139516"/>
              <a:gd name="connsiteY2" fmla="*/ 102870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39516" h="1028700">
                <a:moveTo>
                  <a:pt x="473" y="0"/>
                </a:moveTo>
                <a:cubicBezTo>
                  <a:pt x="-2249" y="244928"/>
                  <a:pt x="-4970" y="489857"/>
                  <a:pt x="351537" y="661307"/>
                </a:cubicBezTo>
                <a:cubicBezTo>
                  <a:pt x="708044" y="832757"/>
                  <a:pt x="1423780" y="930728"/>
                  <a:pt x="2139516" y="102870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237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Event–driven applications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1767529" y="3136798"/>
            <a:ext cx="14643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Event-driven</a:t>
            </a:r>
            <a:br>
              <a:rPr lang="en-US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Applications</a:t>
            </a:r>
            <a:endPara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5449951" y="3027640"/>
            <a:ext cx="2041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Stream Processing</a:t>
            </a:r>
            <a:endPara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5598584" y="4089967"/>
            <a:ext cx="1897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Batch Processing</a:t>
            </a:r>
            <a:endPara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2681235" y="1671583"/>
            <a:ext cx="34417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err="1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Stateful</a:t>
            </a:r>
            <a:r>
              <a:rPr lang="en-US" sz="20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, event-driven,</a:t>
            </a:r>
            <a:r>
              <a:rPr lang="en-US" sz="2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sz="2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20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event-time-aware processing</a:t>
            </a:r>
          </a:p>
        </p:txBody>
      </p:sp>
      <p:pic>
        <p:nvPicPr>
          <p:cNvPr id="10" name="Picture 8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82839" y="1169858"/>
            <a:ext cx="1003450" cy="1003450"/>
          </a:xfrm>
          <a:prstGeom prst="rect">
            <a:avLst/>
          </a:prstGeom>
        </p:spPr>
      </p:pic>
      <p:sp>
        <p:nvSpPr>
          <p:cNvPr id="11" name="Flussdiagramm: Magnetplattenspeicher 10"/>
          <p:cNvSpPr/>
          <p:nvPr/>
        </p:nvSpPr>
        <p:spPr>
          <a:xfrm>
            <a:off x="5533089" y="1250816"/>
            <a:ext cx="563336" cy="383721"/>
          </a:xfrm>
          <a:prstGeom prst="flowChartMagneticDisk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uppieren 3"/>
          <p:cNvGrpSpPr/>
          <p:nvPr/>
        </p:nvGrpSpPr>
        <p:grpSpPr>
          <a:xfrm>
            <a:off x="6217892" y="1733655"/>
            <a:ext cx="358680" cy="358680"/>
            <a:chOff x="1380695" y="3881493"/>
            <a:chExt cx="249744" cy="249744"/>
          </a:xfrm>
        </p:grpSpPr>
        <p:sp>
          <p:nvSpPr>
            <p:cNvPr id="12" name="Ellipse 11"/>
            <p:cNvSpPr/>
            <p:nvPr/>
          </p:nvSpPr>
          <p:spPr>
            <a:xfrm>
              <a:off x="1380695" y="3881493"/>
              <a:ext cx="249744" cy="249744"/>
            </a:xfrm>
            <a:prstGeom prst="ellips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3" name="Gerader Verbinder 12"/>
            <p:cNvCxnSpPr/>
            <p:nvPr/>
          </p:nvCxnSpPr>
          <p:spPr>
            <a:xfrm flipV="1">
              <a:off x="1503721" y="3908715"/>
              <a:ext cx="0" cy="105303"/>
            </a:xfrm>
            <a:prstGeom prst="lin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4" name="Gerader Verbinder 13"/>
            <p:cNvCxnSpPr/>
            <p:nvPr/>
          </p:nvCxnSpPr>
          <p:spPr>
            <a:xfrm flipH="1" flipV="1">
              <a:off x="1503721" y="4014019"/>
              <a:ext cx="46565" cy="33613"/>
            </a:xfrm>
            <a:prstGeom prst="lin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</p:grpSp>
      <p:cxnSp>
        <p:nvCxnSpPr>
          <p:cNvPr id="15" name="Gerade Verbindung mit Pfeil 14"/>
          <p:cNvCxnSpPr/>
          <p:nvPr/>
        </p:nvCxnSpPr>
        <p:spPr>
          <a:xfrm flipH="1">
            <a:off x="2586289" y="2379469"/>
            <a:ext cx="1081689" cy="648171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/>
          <p:nvPr/>
        </p:nvCxnSpPr>
        <p:spPr>
          <a:xfrm>
            <a:off x="5088730" y="2379468"/>
            <a:ext cx="1081689" cy="648171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/>
          <p:nvPr/>
        </p:nvCxnSpPr>
        <p:spPr>
          <a:xfrm>
            <a:off x="6431976" y="3594195"/>
            <a:ext cx="0" cy="495772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feld 19"/>
          <p:cNvSpPr txBox="1"/>
          <p:nvPr/>
        </p:nvSpPr>
        <p:spPr>
          <a:xfrm>
            <a:off x="1214397" y="3806464"/>
            <a:ext cx="2661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(event sourcing, CQRS, …)</a:t>
            </a:r>
            <a:endParaRPr lang="en-US" dirty="0">
              <a:latin typeface="Segoe UI Light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feld 20"/>
          <p:cNvSpPr txBox="1"/>
          <p:nvPr/>
        </p:nvSpPr>
        <p:spPr>
          <a:xfrm>
            <a:off x="6513616" y="3289653"/>
            <a:ext cx="2449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(streams, windows, …)</a:t>
            </a:r>
            <a:endParaRPr lang="en-US" dirty="0">
              <a:latin typeface="Segoe UI Light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Textfeld 21"/>
          <p:cNvSpPr txBox="1"/>
          <p:nvPr/>
        </p:nvSpPr>
        <p:spPr>
          <a:xfrm>
            <a:off x="6428019" y="4345237"/>
            <a:ext cx="1748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(data sets)</a:t>
            </a:r>
            <a:endParaRPr lang="en-US" dirty="0">
              <a:latin typeface="Segoe UI Light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9" name="Gruppieren 28"/>
          <p:cNvGrpSpPr/>
          <p:nvPr/>
        </p:nvGrpSpPr>
        <p:grpSpPr>
          <a:xfrm>
            <a:off x="4246299" y="1187942"/>
            <a:ext cx="842431" cy="465118"/>
            <a:chOff x="2737761" y="2094140"/>
            <a:chExt cx="3152075" cy="1740307"/>
          </a:xfrm>
        </p:grpSpPr>
        <p:sp>
          <p:nvSpPr>
            <p:cNvPr id="30" name="Ellipse 29"/>
            <p:cNvSpPr/>
            <p:nvPr/>
          </p:nvSpPr>
          <p:spPr>
            <a:xfrm>
              <a:off x="3649434" y="2395548"/>
              <a:ext cx="1151165" cy="11511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Pfeil nach rechts 30"/>
            <p:cNvSpPr/>
            <p:nvPr/>
          </p:nvSpPr>
          <p:spPr>
            <a:xfrm>
              <a:off x="2737761" y="3058841"/>
              <a:ext cx="783773" cy="775606"/>
            </a:xfrm>
            <a:prstGeom prst="rightArrow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Pfeil nach rechts 31"/>
            <p:cNvSpPr/>
            <p:nvPr/>
          </p:nvSpPr>
          <p:spPr>
            <a:xfrm>
              <a:off x="5106063" y="2588078"/>
              <a:ext cx="783773" cy="775606"/>
            </a:xfrm>
            <a:prstGeom prst="rightArrow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Pfeil nach rechts 32"/>
            <p:cNvSpPr/>
            <p:nvPr/>
          </p:nvSpPr>
          <p:spPr>
            <a:xfrm>
              <a:off x="2737761" y="2094140"/>
              <a:ext cx="783773" cy="775606"/>
            </a:xfrm>
            <a:prstGeom prst="rightArrow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72393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APIs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>
          <a:xfrm>
            <a:off x="3646714" y="3208564"/>
            <a:ext cx="2133600" cy="273844"/>
          </a:xfrm>
        </p:spPr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2385183" y="4084246"/>
            <a:ext cx="6017077" cy="560553"/>
          </a:xfrm>
          <a:prstGeom prst="rect">
            <a:avLst/>
          </a:prstGeom>
          <a:solidFill>
            <a:srgbClr val="E4EAF4"/>
          </a:solidFill>
          <a:ln w="19050">
            <a:solidFill>
              <a:srgbClr val="898C9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2400" dirty="0" smtClean="0">
                <a:solidFill>
                  <a:schemeClr val="dk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Process Function </a:t>
            </a:r>
            <a:r>
              <a:rPr lang="en-US" sz="2400" i="1" dirty="0" smtClean="0">
                <a:solidFill>
                  <a:schemeClr val="dk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(events, state, time)</a:t>
            </a:r>
            <a:endParaRPr lang="en-US" sz="2400" i="1" dirty="0">
              <a:solidFill>
                <a:schemeClr val="dk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3476863" y="3234843"/>
            <a:ext cx="4925398" cy="560553"/>
          </a:xfrm>
          <a:prstGeom prst="rect">
            <a:avLst/>
          </a:prstGeom>
          <a:solidFill>
            <a:srgbClr val="F5A030"/>
          </a:solidFill>
          <a:ln w="19050">
            <a:solidFill>
              <a:srgbClr val="935F1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2400" dirty="0" smtClean="0">
                <a:solidFill>
                  <a:schemeClr val="dk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DataStream API </a:t>
            </a:r>
            <a:r>
              <a:rPr lang="en-US" sz="2400" i="1" dirty="0" smtClean="0">
                <a:solidFill>
                  <a:schemeClr val="dk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(streams, windows)</a:t>
            </a:r>
            <a:endParaRPr lang="en-US" sz="2400" i="1" dirty="0">
              <a:solidFill>
                <a:schemeClr val="dk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4428587" y="2385440"/>
            <a:ext cx="3973674" cy="560553"/>
          </a:xfrm>
          <a:prstGeom prst="rect">
            <a:avLst/>
          </a:prstGeom>
          <a:solidFill>
            <a:srgbClr val="BE73F1"/>
          </a:solidFill>
          <a:ln w="19050">
            <a:solidFill>
              <a:srgbClr val="72459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2400" dirty="0">
                <a:solidFill>
                  <a:schemeClr val="dk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Table </a:t>
            </a:r>
            <a:r>
              <a:rPr lang="en-US" sz="2400" dirty="0" smtClean="0">
                <a:solidFill>
                  <a:schemeClr val="dk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API </a:t>
            </a:r>
            <a:r>
              <a:rPr lang="en-US" sz="2400" i="1" dirty="0" smtClean="0">
                <a:solidFill>
                  <a:schemeClr val="dk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(dynamic tables)</a:t>
            </a:r>
            <a:endParaRPr lang="en-US" sz="2400" i="1" dirty="0">
              <a:solidFill>
                <a:schemeClr val="dk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5417632" y="1536037"/>
            <a:ext cx="2984629" cy="560553"/>
          </a:xfrm>
          <a:prstGeom prst="rect">
            <a:avLst/>
          </a:prstGeom>
          <a:solidFill>
            <a:srgbClr val="E6526E"/>
          </a:solidFill>
          <a:ln w="19050">
            <a:solidFill>
              <a:srgbClr val="8A314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2400" dirty="0" smtClean="0">
                <a:solidFill>
                  <a:schemeClr val="dk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Stream </a:t>
            </a:r>
            <a:r>
              <a:rPr lang="en-US" sz="2400" dirty="0">
                <a:solidFill>
                  <a:schemeClr val="dk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SQL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880970" y="2244411"/>
            <a:ext cx="23851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Segoe UI Light" panose="020B0502040204020203" pitchFamily="34" charset="0"/>
              </a:rPr>
              <a:t>Stream- &amp;</a:t>
            </a:r>
            <a:br>
              <a:rPr lang="en-US" sz="2400" dirty="0" smtClean="0">
                <a:latin typeface="Segoe UI Light" panose="020B0502040204020203" pitchFamily="34" charset="0"/>
              </a:rPr>
            </a:br>
            <a:r>
              <a:rPr lang="en-US" sz="2400" dirty="0" smtClean="0">
                <a:latin typeface="Segoe UI Light" panose="020B0502040204020203" pitchFamily="34" charset="0"/>
              </a:rPr>
              <a:t>Batch Processing</a:t>
            </a:r>
            <a:endParaRPr lang="en-US" sz="2400" dirty="0">
              <a:latin typeface="Segoe UI Light" panose="020B0502040204020203" pitchFamily="34" charset="0"/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2992528" y="1300243"/>
            <a:ext cx="13083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Segoe UI Light" panose="020B0502040204020203" pitchFamily="34" charset="0"/>
              </a:rPr>
              <a:t>Analytics</a:t>
            </a:r>
            <a:endParaRPr lang="en-US" sz="2400" dirty="0">
              <a:latin typeface="Segoe UI Light" panose="020B0502040204020203" pitchFamily="34" charset="0"/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372274" y="3345486"/>
            <a:ext cx="18163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latin typeface="Segoe UI Light" panose="020B0502040204020203" pitchFamily="34" charset="0"/>
              </a:rPr>
              <a:t>Stateful</a:t>
            </a:r>
            <a:r>
              <a:rPr lang="en-US" sz="2400" dirty="0">
                <a:latin typeface="Segoe UI Light" panose="020B0502040204020203" pitchFamily="34" charset="0"/>
              </a:rPr>
              <a:t/>
            </a:r>
            <a:br>
              <a:rPr lang="en-US" sz="2400" dirty="0">
                <a:latin typeface="Segoe UI Light" panose="020B0502040204020203" pitchFamily="34" charset="0"/>
              </a:rPr>
            </a:br>
            <a:r>
              <a:rPr lang="en-US" sz="2400" dirty="0" smtClean="0">
                <a:latin typeface="Segoe UI Light" panose="020B0502040204020203" pitchFamily="34" charset="0"/>
              </a:rPr>
              <a:t>Event-Driven</a:t>
            </a:r>
            <a:br>
              <a:rPr lang="en-US" sz="2400" dirty="0" smtClean="0">
                <a:latin typeface="Segoe UI Light" panose="020B0502040204020203" pitchFamily="34" charset="0"/>
              </a:rPr>
            </a:br>
            <a:r>
              <a:rPr lang="en-US" sz="2400" dirty="0" smtClean="0">
                <a:latin typeface="Segoe UI Light" panose="020B0502040204020203" pitchFamily="34" charset="0"/>
              </a:rPr>
              <a:t>Applications</a:t>
            </a:r>
            <a:endParaRPr lang="en-US" sz="2400" dirty="0">
              <a:latin typeface="Segoe UI Light" panose="020B0502040204020203" pitchFamily="34" charset="0"/>
            </a:endParaRPr>
          </a:p>
        </p:txBody>
      </p:sp>
      <p:cxnSp>
        <p:nvCxnSpPr>
          <p:cNvPr id="9" name="Gerade Verbindung mit Pfeil 8"/>
          <p:cNvCxnSpPr/>
          <p:nvPr/>
        </p:nvCxnSpPr>
        <p:spPr>
          <a:xfrm>
            <a:off x="4428587" y="1623527"/>
            <a:ext cx="796556" cy="1383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/>
          <p:nvPr/>
        </p:nvCxnSpPr>
        <p:spPr>
          <a:xfrm>
            <a:off x="4030309" y="1761908"/>
            <a:ext cx="430678" cy="4851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/>
          <p:nvPr/>
        </p:nvCxnSpPr>
        <p:spPr>
          <a:xfrm>
            <a:off x="2089372" y="4140230"/>
            <a:ext cx="198466" cy="1007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/>
          <p:nvPr/>
        </p:nvCxnSpPr>
        <p:spPr>
          <a:xfrm>
            <a:off x="2893295" y="3059263"/>
            <a:ext cx="360821" cy="1755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2819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28"/>
          <p:cNvSpPr>
            <a:spLocks noGrp="1"/>
          </p:cNvSpPr>
          <p:nvPr>
            <p:ph type="ctrTitle"/>
          </p:nvPr>
        </p:nvSpPr>
        <p:spPr>
          <a:xfrm>
            <a:off x="2516159" y="261444"/>
            <a:ext cx="6270171" cy="1643464"/>
          </a:xfrm>
          <a:prstGeom prst="rect">
            <a:avLst/>
          </a:prstGeom>
        </p:spPr>
        <p:txBody>
          <a:bodyPr lIns="28572" tIns="28572" rIns="28572" bIns="28572">
            <a:noAutofit/>
          </a:bodyPr>
          <a:lstStyle/>
          <a:p>
            <a:pPr defTabSz="328570" hangingPunct="0">
              <a:defRPr sz="6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lang="en-US" sz="3700" kern="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  <a:sym typeface="Helvetica Neue Medium"/>
              </a:rPr>
              <a:t>The convergence </a:t>
            </a:r>
            <a:r>
              <a:rPr lang="en-US" sz="3700" kern="0" dirty="0" smtClean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  <a:sym typeface="Helvetica Neue Medium"/>
              </a:rPr>
              <a:t>of</a:t>
            </a:r>
            <a:br>
              <a:rPr lang="en-US" sz="3700" kern="0" dirty="0" smtClean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  <a:sym typeface="Helvetica Neue Medium"/>
              </a:rPr>
            </a:br>
            <a:r>
              <a:rPr lang="en-US" sz="3700" kern="0" dirty="0" smtClean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  <a:sym typeface="Helvetica Neue Medium"/>
              </a:rPr>
              <a:t>real-time analytics and</a:t>
            </a:r>
            <a:br>
              <a:rPr lang="en-US" sz="3700" kern="0" dirty="0" smtClean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  <a:sym typeface="Helvetica Neue Medium"/>
              </a:rPr>
            </a:br>
            <a:r>
              <a:rPr lang="en-US" sz="3700" kern="0" dirty="0" smtClean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  <a:sym typeface="Helvetica Neue Medium"/>
              </a:rPr>
              <a:t>event-driven applications</a:t>
            </a:r>
            <a:endParaRPr sz="3700" dirty="0">
              <a:sym typeface="Helvetica Neue Light"/>
            </a:endParaRPr>
          </a:p>
        </p:txBody>
      </p:sp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>
          <a:xfrm>
            <a:off x="2916291" y="2422072"/>
            <a:ext cx="5592536" cy="2359478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@StephanEwen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Flink Forward San Francisco</a:t>
            </a:r>
          </a:p>
          <a:p>
            <a:r>
              <a:rPr lang="en-US" i="1" dirty="0"/>
              <a:t>April 11, 2017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0" y="4878388"/>
            <a:ext cx="327025" cy="301625"/>
          </a:xfrm>
        </p:spPr>
        <p:txBody>
          <a:bodyPr/>
          <a:lstStyle/>
          <a:p>
            <a:fld id="{86CB4B4D-7CA3-9044-876B-883B54F8677D}" type="slidenum">
              <a:rPr lang="uk-UA" smtClean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</a:rPr>
              <a:pPr/>
              <a:t>2</a:t>
            </a:fld>
            <a:endParaRPr lang="uk-UA">
              <a:solidFill>
                <a:srgbClr val="000000"/>
              </a:solidFill>
              <a:latin typeface="Helvetica Light"/>
              <a:ea typeface="Helvetica Light"/>
              <a:cs typeface="Helvetica Light"/>
            </a:endParaRPr>
          </a:p>
        </p:txBody>
      </p:sp>
      <p:pic>
        <p:nvPicPr>
          <p:cNvPr id="11" name="flink_squirrel_100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49432" y="1984153"/>
            <a:ext cx="2144395" cy="2144396"/>
          </a:xfrm>
          <a:prstGeom prst="rect">
            <a:avLst/>
          </a:prstGeom>
          <a:ln w="3175">
            <a:miter lim="400000"/>
          </a:ln>
        </p:spPr>
      </p:pic>
      <p:pic>
        <p:nvPicPr>
          <p:cNvPr id="13" name="Picture 12" descr="ew50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7444" y="3113502"/>
            <a:ext cx="2387600" cy="372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360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Function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628031" y="1083046"/>
            <a:ext cx="7391447" cy="3751009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57132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MyFunction</a:t>
            </a:r>
            <a:r>
              <a:rPr lang="en-US" alt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extends</a:t>
            </a:r>
            <a:r>
              <a:rPr lang="en-US" alt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ProcessFunction</a:t>
            </a:r>
            <a:r>
              <a:rPr lang="en-US" alt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altLang="en-U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MyEvent</a:t>
            </a:r>
            <a:r>
              <a:rPr lang="en-US" alt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Result] {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en-US" sz="12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declare state to use in the program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lazy </a:t>
            </a:r>
            <a:r>
              <a:rPr lang="en-US" altLang="en-US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alt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2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</a:t>
            </a:r>
            <a:r>
              <a:rPr lang="en-US" alt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altLang="en-US" sz="1200" dirty="0" err="1">
                <a:solidFill>
                  <a:srgbClr val="2DA07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ValueState</a:t>
            </a:r>
            <a:r>
              <a:rPr lang="en-US" alt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alt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CountWithTimestamp</a:t>
            </a:r>
            <a:r>
              <a:rPr lang="en-US" alt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] = </a:t>
            </a:r>
            <a:r>
              <a:rPr lang="en-US" altLang="en-US" sz="1200" dirty="0" err="1">
                <a:solidFill>
                  <a:srgbClr val="2DA07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getRuntimeContext</a:t>
            </a:r>
            <a:r>
              <a:rPr lang="en-US" altLang="en-US" sz="1200" dirty="0">
                <a:solidFill>
                  <a:srgbClr val="2DA07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lang="en-US" altLang="en-US" sz="1200" dirty="0" err="1">
                <a:solidFill>
                  <a:srgbClr val="2DA07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getState</a:t>
            </a:r>
            <a:r>
              <a:rPr lang="en-US" altLang="en-US" sz="1200" dirty="0">
                <a:solidFill>
                  <a:srgbClr val="2DA07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(…)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12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alt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200" dirty="0" err="1">
                <a:solidFill>
                  <a:srgbClr val="2DA07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processElement</a:t>
            </a:r>
            <a:r>
              <a:rPr lang="en-US" alt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(event: </a:t>
            </a:r>
            <a:r>
              <a:rPr lang="en-US" altLang="en-U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MyEvent</a:t>
            </a:r>
            <a:r>
              <a:rPr lang="en-US" alt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ctx</a:t>
            </a:r>
            <a:r>
              <a:rPr lang="en-US" alt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altLang="en-US" sz="1200" dirty="0">
                <a:solidFill>
                  <a:srgbClr val="2DA07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Context</a:t>
            </a:r>
            <a:r>
              <a:rPr lang="en-US" alt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, out: </a:t>
            </a:r>
            <a:r>
              <a:rPr lang="en-US" altLang="en-US" sz="1200" dirty="0">
                <a:solidFill>
                  <a:srgbClr val="2DA07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Collector</a:t>
            </a:r>
            <a:r>
              <a:rPr lang="en-US" alt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[Result]): </a:t>
            </a:r>
            <a:r>
              <a:rPr lang="en-US" alt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Unit</a:t>
            </a:r>
            <a:r>
              <a:rPr lang="en-US" alt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alt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en-US" sz="1200" b="1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work with event and state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(event, </a:t>
            </a:r>
            <a:r>
              <a:rPr lang="en-US" altLang="en-US" sz="12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</a:t>
            </a:r>
            <a:r>
              <a:rPr lang="en-US" altLang="en-U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.value</a:t>
            </a:r>
            <a:r>
              <a:rPr lang="en-US" alt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alt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match </a:t>
            </a:r>
            <a:r>
              <a:rPr lang="en-US" alt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 … }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altLang="en-U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out.</a:t>
            </a:r>
            <a:r>
              <a:rPr lang="en-US" altLang="en-US" sz="1200" dirty="0" err="1" smtClean="0">
                <a:solidFill>
                  <a:srgbClr val="2DA07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collect</a:t>
            </a:r>
            <a:r>
              <a:rPr lang="en-US" altLang="en-US" sz="1200" dirty="0">
                <a:solidFill>
                  <a:srgbClr val="2DA07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(…)</a:t>
            </a:r>
            <a:r>
              <a:rPr lang="en-US" alt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2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emit events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en-US" sz="12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</a:t>
            </a:r>
            <a:r>
              <a:rPr lang="en-US" altLang="en-U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en-US" sz="1200" dirty="0" err="1" smtClean="0">
                <a:solidFill>
                  <a:srgbClr val="2DA07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update</a:t>
            </a:r>
            <a:r>
              <a:rPr lang="en-US" altLang="en-US" sz="1200" dirty="0" smtClean="0">
                <a:solidFill>
                  <a:srgbClr val="2DA07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(…)</a:t>
            </a:r>
            <a:r>
              <a:rPr lang="en-US" alt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2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modify </a:t>
            </a:r>
            <a:r>
              <a:rPr lang="en-US" altLang="en-US" sz="1200" b="1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altLang="en-US" sz="12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schedule </a:t>
            </a:r>
            <a:r>
              <a:rPr lang="en-US" altLang="en-US" sz="1200" b="1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timer callback</a:t>
            </a:r>
            <a:endParaRPr lang="en-US" altLang="en-US" sz="1200" b="1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altLang="en-US" sz="1200" dirty="0" err="1" smtClean="0">
                <a:solidFill>
                  <a:srgbClr val="2DA07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ctx.timerService.register</a:t>
            </a:r>
            <a:r>
              <a:rPr lang="en-US" altLang="en-US" sz="1200" u="sng" dirty="0" err="1" smtClean="0">
                <a:solidFill>
                  <a:srgbClr val="2DA07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EventTime</a:t>
            </a:r>
            <a:r>
              <a:rPr lang="en-US" altLang="en-US" sz="1200" dirty="0" err="1" smtClean="0">
                <a:solidFill>
                  <a:srgbClr val="2DA07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Timer</a:t>
            </a:r>
            <a:r>
              <a:rPr lang="en-US" alt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event</a:t>
            </a:r>
            <a:r>
              <a:rPr lang="en-US" altLang="en-U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.timestamp</a:t>
            </a:r>
            <a:r>
              <a:rPr lang="en-US" alt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+ 500)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12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alt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200" dirty="0" err="1">
                <a:solidFill>
                  <a:srgbClr val="2DA07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onTimer</a:t>
            </a:r>
            <a:r>
              <a:rPr lang="en-US" alt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(timestamp</a:t>
            </a:r>
            <a:r>
              <a:rPr lang="en-US" alt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altLang="en-US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Long</a:t>
            </a:r>
            <a:r>
              <a:rPr lang="en-US" alt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ctx</a:t>
            </a:r>
            <a:r>
              <a:rPr lang="en-US" alt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altLang="en-US" sz="1200" dirty="0" err="1">
                <a:solidFill>
                  <a:srgbClr val="2DA07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OnTimerContext</a:t>
            </a:r>
            <a:r>
              <a:rPr lang="en-US" alt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, out: </a:t>
            </a:r>
            <a:r>
              <a:rPr lang="en-US" altLang="en-US" sz="1200" dirty="0" smtClean="0">
                <a:solidFill>
                  <a:srgbClr val="2DA07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Collector</a:t>
            </a:r>
            <a:r>
              <a:rPr lang="en-US" alt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[Result]): </a:t>
            </a:r>
            <a:r>
              <a:rPr lang="en-US" altLang="en-US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Unit</a:t>
            </a:r>
            <a:r>
              <a:rPr lang="en-US" alt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alt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altLang="en-US" sz="12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handle callback when event-/processing- time instant is reached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endParaRPr lang="en-US" alt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9627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Stream API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700631" y="1452102"/>
            <a:ext cx="7724911" cy="2800767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16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lines: </a:t>
            </a:r>
            <a:r>
              <a:rPr lang="en-US" sz="1600" dirty="0">
                <a:solidFill>
                  <a:srgbClr val="2DA07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DataStream</a:t>
            </a:r>
            <a:r>
              <a:rPr lang="en-US" sz="16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[String] = </a:t>
            </a:r>
            <a:r>
              <a:rPr lang="en-US" sz="1600" dirty="0" err="1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env.</a:t>
            </a:r>
            <a:r>
              <a:rPr lang="en-US" sz="1600" dirty="0" err="1" smtClean="0">
                <a:solidFill>
                  <a:srgbClr val="2DA07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addSource</a:t>
            </a:r>
            <a:r>
              <a:rPr lang="en-US" sz="16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br>
              <a:rPr lang="en-US" sz="16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    </a:t>
            </a:r>
            <a:r>
              <a:rPr lang="en-US" sz="1600" b="1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sz="16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2DA07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FlinkKafkaConsumer09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&lt;&gt;</a:t>
            </a:r>
            <a:r>
              <a:rPr lang="en-US" sz="16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(…))</a:t>
            </a:r>
          </a:p>
          <a:p>
            <a:endParaRPr lang="en-US" sz="1600" dirty="0" smtClean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b="1" dirty="0" err="1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16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events: </a:t>
            </a:r>
            <a:r>
              <a:rPr lang="en-US" sz="1600" dirty="0">
                <a:solidFill>
                  <a:srgbClr val="2DA07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DataStream</a:t>
            </a:r>
            <a:r>
              <a:rPr lang="en-US" sz="16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[Event] 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1600" dirty="0" err="1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lines.</a:t>
            </a:r>
            <a:r>
              <a:rPr lang="en-US" sz="1600" dirty="0" err="1" smtClean="0">
                <a:solidFill>
                  <a:srgbClr val="2DA07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</a:t>
            </a:r>
            <a:r>
              <a:rPr lang="en-US" sz="16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((line) =&gt; </a:t>
            </a:r>
            <a:r>
              <a:rPr lang="en-US" sz="1600" i="1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parse</a:t>
            </a:r>
            <a:r>
              <a:rPr lang="en-US" sz="16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(line))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600" dirty="0" smtClean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b="1" dirty="0" err="1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16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stats: </a:t>
            </a:r>
            <a:r>
              <a:rPr lang="en-US" sz="1600" dirty="0" smtClean="0">
                <a:solidFill>
                  <a:srgbClr val="2DA07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DataStream</a:t>
            </a:r>
            <a:r>
              <a:rPr lang="en-US" sz="16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[Statistic] = stream</a:t>
            </a:r>
          </a:p>
          <a:p>
            <a:r>
              <a:rPr lang="en-US" sz="16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.</a:t>
            </a:r>
            <a:r>
              <a:rPr lang="en-US" sz="1600" dirty="0" err="1" smtClean="0">
                <a:solidFill>
                  <a:srgbClr val="2DA07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keyBy</a:t>
            </a:r>
            <a:r>
              <a:rPr lang="en-US" sz="16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b="1" dirty="0" smtClean="0">
                <a:solidFill>
                  <a:srgbClr val="AF487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"sensor"</a:t>
            </a:r>
            <a:r>
              <a:rPr lang="en-US" sz="16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.</a:t>
            </a:r>
            <a:r>
              <a:rPr lang="en-US" sz="1600" dirty="0" err="1" smtClean="0">
                <a:solidFill>
                  <a:srgbClr val="2DA07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timeWindow</a:t>
            </a:r>
            <a:r>
              <a:rPr lang="en-US" sz="16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Time.seconds</a:t>
            </a:r>
            <a:r>
              <a:rPr lang="en-US" sz="16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(5))</a:t>
            </a:r>
          </a:p>
          <a:p>
            <a:r>
              <a:rPr lang="en-US" sz="16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.</a:t>
            </a:r>
            <a:r>
              <a:rPr lang="en-US" sz="1600" dirty="0" smtClean="0">
                <a:solidFill>
                  <a:srgbClr val="2DA07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</a:t>
            </a:r>
            <a:r>
              <a:rPr lang="en-US" sz="16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b="1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sz="16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MyAggregationFunction</a:t>
            </a:r>
            <a:r>
              <a:rPr lang="en-US" sz="16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</a:p>
          <a:p>
            <a:endParaRPr lang="en-US" sz="16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 err="1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stats.</a:t>
            </a:r>
            <a:r>
              <a:rPr lang="en-US" sz="1600" dirty="0" err="1" smtClean="0">
                <a:solidFill>
                  <a:srgbClr val="2DA07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addSink</a:t>
            </a:r>
            <a:r>
              <a:rPr lang="en-US" sz="16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b="1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sz="16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RollingSink</a:t>
            </a:r>
            <a:r>
              <a:rPr lang="en-US" sz="16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(path))</a:t>
            </a:r>
          </a:p>
        </p:txBody>
      </p:sp>
    </p:spTree>
    <p:extLst>
      <p:ext uri="{BB962C8B-B14F-4D97-AF65-F5344CB8AC3E}">
        <p14:creationId xmlns:p14="http://schemas.microsoft.com/office/powerpoint/2010/main" val="196389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API &amp; </a:t>
            </a:r>
            <a:r>
              <a:rPr lang="en-US" dirty="0"/>
              <a:t>Stream SQL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200" y="1183822"/>
            <a:ext cx="8184286" cy="1673681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0046" y="3466929"/>
            <a:ext cx="7852021" cy="854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902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2424113" algn="l"/>
              </a:tabLst>
            </a:pPr>
            <a:r>
              <a:rPr lang="en-US" dirty="0" smtClean="0"/>
              <a:t>Streaming Architecture</a:t>
            </a:r>
            <a:br>
              <a:rPr lang="en-US" dirty="0" smtClean="0"/>
            </a:br>
            <a:r>
              <a:rPr lang="en-US" dirty="0" smtClean="0"/>
              <a:t>for Event-driven Applications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3385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Compute, State, and Storage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Can 4"/>
          <p:cNvSpPr/>
          <p:nvPr/>
        </p:nvSpPr>
        <p:spPr>
          <a:xfrm>
            <a:off x="6201995" y="3048658"/>
            <a:ext cx="1453943" cy="1330952"/>
          </a:xfrm>
          <a:prstGeom prst="can">
            <a:avLst/>
          </a:prstGeom>
          <a:noFill/>
          <a:ln>
            <a:solidFill>
              <a:srgbClr val="34AD9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latin typeface="Segoe UI Light" panose="020B0502040204020203" pitchFamily="34" charset="0"/>
              <a:cs typeface="Avenir Next Regular"/>
            </a:endParaRPr>
          </a:p>
        </p:txBody>
      </p:sp>
      <p:sp>
        <p:nvSpPr>
          <p:cNvPr id="5" name="Can 5"/>
          <p:cNvSpPr/>
          <p:nvPr/>
        </p:nvSpPr>
        <p:spPr>
          <a:xfrm>
            <a:off x="1258778" y="3048658"/>
            <a:ext cx="1453943" cy="1330952"/>
          </a:xfrm>
          <a:prstGeom prst="can">
            <a:avLst/>
          </a:prstGeom>
          <a:noFill/>
          <a:ln>
            <a:solidFill>
              <a:srgbClr val="34AD9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latin typeface="Segoe UI Light" panose="020B0502040204020203" pitchFamily="34" charset="0"/>
              <a:cs typeface="Avenir Next Regular"/>
            </a:endParaRPr>
          </a:p>
        </p:txBody>
      </p:sp>
      <p:sp>
        <p:nvSpPr>
          <p:cNvPr id="6" name="Rectangle 6"/>
          <p:cNvSpPr/>
          <p:nvPr/>
        </p:nvSpPr>
        <p:spPr>
          <a:xfrm>
            <a:off x="1258778" y="1875395"/>
            <a:ext cx="540893" cy="618864"/>
          </a:xfrm>
          <a:prstGeom prst="rect">
            <a:avLst/>
          </a:prstGeom>
          <a:solidFill>
            <a:srgbClr val="34A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atin typeface="Segoe UI Light" panose="020B0502040204020203" pitchFamily="34" charset="0"/>
              <a:cs typeface="Avenir Next Regular"/>
            </a:endParaRPr>
          </a:p>
        </p:txBody>
      </p:sp>
      <p:sp>
        <p:nvSpPr>
          <p:cNvPr id="7" name="Rectangle 8"/>
          <p:cNvSpPr/>
          <p:nvPr/>
        </p:nvSpPr>
        <p:spPr>
          <a:xfrm>
            <a:off x="2171828" y="1875395"/>
            <a:ext cx="540893" cy="618864"/>
          </a:xfrm>
          <a:prstGeom prst="rect">
            <a:avLst/>
          </a:prstGeom>
          <a:solidFill>
            <a:srgbClr val="34A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atin typeface="Segoe UI Light" panose="020B0502040204020203" pitchFamily="34" charset="0"/>
              <a:cs typeface="Avenir Next Regular"/>
            </a:endParaRPr>
          </a:p>
        </p:txBody>
      </p:sp>
      <p:sp>
        <p:nvSpPr>
          <p:cNvPr id="8" name="Can 9"/>
          <p:cNvSpPr/>
          <p:nvPr/>
        </p:nvSpPr>
        <p:spPr>
          <a:xfrm>
            <a:off x="1366694" y="3614955"/>
            <a:ext cx="324260" cy="482166"/>
          </a:xfrm>
          <a:prstGeom prst="can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atin typeface="Segoe UI Light" panose="020B0502040204020203" pitchFamily="34" charset="0"/>
              <a:cs typeface="Avenir Next Regular"/>
            </a:endParaRPr>
          </a:p>
        </p:txBody>
      </p:sp>
      <p:sp>
        <p:nvSpPr>
          <p:cNvPr id="9" name="Can 10"/>
          <p:cNvSpPr/>
          <p:nvPr/>
        </p:nvSpPr>
        <p:spPr>
          <a:xfrm>
            <a:off x="2286265" y="3614955"/>
            <a:ext cx="324260" cy="482166"/>
          </a:xfrm>
          <a:prstGeom prst="can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atin typeface="Segoe UI Light" panose="020B0502040204020203" pitchFamily="34" charset="0"/>
              <a:cs typeface="Avenir Next Regular"/>
            </a:endParaRPr>
          </a:p>
        </p:txBody>
      </p:sp>
      <p:sp>
        <p:nvSpPr>
          <p:cNvPr id="10" name="Rectangle 11"/>
          <p:cNvSpPr/>
          <p:nvPr/>
        </p:nvSpPr>
        <p:spPr>
          <a:xfrm>
            <a:off x="6201995" y="1875395"/>
            <a:ext cx="540893" cy="618864"/>
          </a:xfrm>
          <a:prstGeom prst="rect">
            <a:avLst/>
          </a:prstGeom>
          <a:solidFill>
            <a:srgbClr val="34A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atin typeface="Segoe UI Light" panose="020B0502040204020203" pitchFamily="34" charset="0"/>
              <a:cs typeface="Avenir Next Regular"/>
            </a:endParaRPr>
          </a:p>
        </p:txBody>
      </p:sp>
      <p:sp>
        <p:nvSpPr>
          <p:cNvPr id="11" name="Rectangle 12"/>
          <p:cNvSpPr/>
          <p:nvPr/>
        </p:nvSpPr>
        <p:spPr>
          <a:xfrm>
            <a:off x="7115045" y="1875395"/>
            <a:ext cx="540893" cy="618864"/>
          </a:xfrm>
          <a:prstGeom prst="rect">
            <a:avLst/>
          </a:prstGeom>
          <a:solidFill>
            <a:srgbClr val="34A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atin typeface="Segoe UI Light" panose="020B0502040204020203" pitchFamily="34" charset="0"/>
              <a:cs typeface="Avenir Next Regular"/>
            </a:endParaRPr>
          </a:p>
        </p:txBody>
      </p:sp>
      <p:cxnSp>
        <p:nvCxnSpPr>
          <p:cNvPr id="12" name="Straight Arrow Connector 13"/>
          <p:cNvCxnSpPr>
            <a:stCxn id="8" idx="1"/>
            <a:endCxn id="6" idx="2"/>
          </p:cNvCxnSpPr>
          <p:nvPr/>
        </p:nvCxnSpPr>
        <p:spPr>
          <a:xfrm flipV="1">
            <a:off x="1528824" y="2494259"/>
            <a:ext cx="401" cy="1120696"/>
          </a:xfrm>
          <a:prstGeom prst="straightConnector1">
            <a:avLst/>
          </a:prstGeom>
          <a:ln w="9525" cmpd="sng">
            <a:solidFill>
              <a:srgbClr val="2DA07E"/>
            </a:solidFill>
            <a:prstDash val="solid"/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6"/>
          <p:cNvCxnSpPr>
            <a:stCxn id="9" idx="1"/>
            <a:endCxn id="7" idx="2"/>
          </p:cNvCxnSpPr>
          <p:nvPr/>
        </p:nvCxnSpPr>
        <p:spPr>
          <a:xfrm flipH="1" flipV="1">
            <a:off x="2442275" y="2494259"/>
            <a:ext cx="6120" cy="1120696"/>
          </a:xfrm>
          <a:prstGeom prst="straightConnector1">
            <a:avLst/>
          </a:prstGeom>
          <a:ln w="9525" cmpd="sng">
            <a:solidFill>
              <a:srgbClr val="2DA07E"/>
            </a:solidFill>
            <a:prstDash val="solid"/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Can 21"/>
          <p:cNvSpPr/>
          <p:nvPr/>
        </p:nvSpPr>
        <p:spPr>
          <a:xfrm>
            <a:off x="6580758" y="2200855"/>
            <a:ext cx="324260" cy="482166"/>
          </a:xfrm>
          <a:prstGeom prst="can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atin typeface="Segoe UI Light" panose="020B0502040204020203" pitchFamily="34" charset="0"/>
              <a:cs typeface="Avenir Next Regular"/>
            </a:endParaRPr>
          </a:p>
        </p:txBody>
      </p:sp>
      <p:sp>
        <p:nvSpPr>
          <p:cNvPr id="15" name="Can 22"/>
          <p:cNvSpPr/>
          <p:nvPr/>
        </p:nvSpPr>
        <p:spPr>
          <a:xfrm>
            <a:off x="7493808" y="2200855"/>
            <a:ext cx="324260" cy="482166"/>
          </a:xfrm>
          <a:prstGeom prst="can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atin typeface="Segoe UI Light" panose="020B0502040204020203" pitchFamily="34" charset="0"/>
              <a:cs typeface="Avenir Next Regular"/>
            </a:endParaRPr>
          </a:p>
        </p:txBody>
      </p:sp>
      <p:sp>
        <p:nvSpPr>
          <p:cNvPr id="16" name="Rectangle 24"/>
          <p:cNvSpPr/>
          <p:nvPr/>
        </p:nvSpPr>
        <p:spPr>
          <a:xfrm>
            <a:off x="6328592" y="3304691"/>
            <a:ext cx="111388" cy="338433"/>
          </a:xfrm>
          <a:prstGeom prst="rect">
            <a:avLst/>
          </a:prstGeom>
          <a:solidFill>
            <a:srgbClr val="2DA0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atin typeface="Segoe UI Light" panose="020B0502040204020203" pitchFamily="34" charset="0"/>
              <a:cs typeface="Avenir Next Regular"/>
            </a:endParaRPr>
          </a:p>
        </p:txBody>
      </p:sp>
      <p:sp>
        <p:nvSpPr>
          <p:cNvPr id="17" name="Rectangle 25"/>
          <p:cNvSpPr/>
          <p:nvPr/>
        </p:nvSpPr>
        <p:spPr>
          <a:xfrm>
            <a:off x="6479574" y="3304691"/>
            <a:ext cx="111388" cy="338433"/>
          </a:xfrm>
          <a:prstGeom prst="rect">
            <a:avLst/>
          </a:prstGeom>
          <a:solidFill>
            <a:srgbClr val="2DA0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atin typeface="Segoe UI Light" panose="020B0502040204020203" pitchFamily="34" charset="0"/>
              <a:cs typeface="Avenir Next Regular"/>
            </a:endParaRPr>
          </a:p>
        </p:txBody>
      </p:sp>
      <p:sp>
        <p:nvSpPr>
          <p:cNvPr id="18" name="Rectangle 26"/>
          <p:cNvSpPr/>
          <p:nvPr/>
        </p:nvSpPr>
        <p:spPr>
          <a:xfrm>
            <a:off x="6631974" y="3304691"/>
            <a:ext cx="111388" cy="338433"/>
          </a:xfrm>
          <a:prstGeom prst="rect">
            <a:avLst/>
          </a:prstGeom>
          <a:solidFill>
            <a:srgbClr val="2DA0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atin typeface="Segoe UI Light" panose="020B0502040204020203" pitchFamily="34" charset="0"/>
              <a:cs typeface="Avenir Next Regular"/>
            </a:endParaRPr>
          </a:p>
        </p:txBody>
      </p:sp>
      <p:sp>
        <p:nvSpPr>
          <p:cNvPr id="19" name="Rectangle 27"/>
          <p:cNvSpPr/>
          <p:nvPr/>
        </p:nvSpPr>
        <p:spPr>
          <a:xfrm>
            <a:off x="6784374" y="3304691"/>
            <a:ext cx="111388" cy="338433"/>
          </a:xfrm>
          <a:prstGeom prst="rect">
            <a:avLst/>
          </a:prstGeom>
          <a:solidFill>
            <a:srgbClr val="2DA0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atin typeface="Segoe UI Light" panose="020B0502040204020203" pitchFamily="34" charset="0"/>
              <a:cs typeface="Avenir Next Regular"/>
            </a:endParaRPr>
          </a:p>
        </p:txBody>
      </p:sp>
      <p:sp>
        <p:nvSpPr>
          <p:cNvPr id="20" name="Rectangle 28"/>
          <p:cNvSpPr/>
          <p:nvPr/>
        </p:nvSpPr>
        <p:spPr>
          <a:xfrm>
            <a:off x="6936774" y="3304691"/>
            <a:ext cx="111388" cy="338433"/>
          </a:xfrm>
          <a:prstGeom prst="rect">
            <a:avLst/>
          </a:prstGeom>
          <a:solidFill>
            <a:srgbClr val="2DA0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atin typeface="Segoe UI Light" panose="020B0502040204020203" pitchFamily="34" charset="0"/>
              <a:cs typeface="Avenir Next Regular"/>
            </a:endParaRPr>
          </a:p>
        </p:txBody>
      </p:sp>
      <p:sp>
        <p:nvSpPr>
          <p:cNvPr id="21" name="Rectangle 29"/>
          <p:cNvSpPr/>
          <p:nvPr/>
        </p:nvSpPr>
        <p:spPr>
          <a:xfrm>
            <a:off x="6272897" y="3231464"/>
            <a:ext cx="827867" cy="482166"/>
          </a:xfrm>
          <a:prstGeom prst="rect">
            <a:avLst/>
          </a:prstGeom>
          <a:noFill/>
          <a:ln>
            <a:solidFill>
              <a:srgbClr val="2DA07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atin typeface="Segoe UI Light" panose="020B0502040204020203" pitchFamily="34" charset="0"/>
              <a:cs typeface="Avenir Next Regular"/>
            </a:endParaRPr>
          </a:p>
        </p:txBody>
      </p:sp>
      <p:cxnSp>
        <p:nvCxnSpPr>
          <p:cNvPr id="22" name="Straight Arrow Connector 31"/>
          <p:cNvCxnSpPr/>
          <p:nvPr/>
        </p:nvCxnSpPr>
        <p:spPr>
          <a:xfrm>
            <a:off x="941916" y="2855263"/>
            <a:ext cx="2087139" cy="0"/>
          </a:xfrm>
          <a:prstGeom prst="straightConnector1">
            <a:avLst/>
          </a:prstGeom>
          <a:ln w="9525" cmpd="sng">
            <a:solidFill>
              <a:schemeClr val="tx1"/>
            </a:solidFill>
            <a:prstDash val="sys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34"/>
          <p:cNvCxnSpPr/>
          <p:nvPr/>
        </p:nvCxnSpPr>
        <p:spPr>
          <a:xfrm>
            <a:off x="5971858" y="2851866"/>
            <a:ext cx="1989007" cy="0"/>
          </a:xfrm>
          <a:prstGeom prst="straightConnector1">
            <a:avLst/>
          </a:prstGeom>
          <a:ln w="9525" cmpd="sng">
            <a:solidFill>
              <a:schemeClr val="tx1"/>
            </a:solidFill>
            <a:prstDash val="sys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30"/>
          <p:cNvSpPr txBox="1"/>
          <p:nvPr/>
        </p:nvSpPr>
        <p:spPr>
          <a:xfrm>
            <a:off x="706052" y="1349034"/>
            <a:ext cx="25698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Classic tiered architecture</a:t>
            </a:r>
            <a:endParaRPr lang="en-US" sz="16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Box 32"/>
          <p:cNvSpPr txBox="1"/>
          <p:nvPr/>
        </p:nvSpPr>
        <p:spPr>
          <a:xfrm>
            <a:off x="5610829" y="1347545"/>
            <a:ext cx="25698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Streaming architecture</a:t>
            </a:r>
            <a:endParaRPr lang="en-US" sz="16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" name="Can 42"/>
          <p:cNvSpPr/>
          <p:nvPr/>
        </p:nvSpPr>
        <p:spPr>
          <a:xfrm>
            <a:off x="6723902" y="3780213"/>
            <a:ext cx="324260" cy="482166"/>
          </a:xfrm>
          <a:prstGeom prst="can">
            <a:avLst/>
          </a:prstGeom>
          <a:solidFill>
            <a:srgbClr val="34A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atin typeface="Segoe UI Light" panose="020B0502040204020203" pitchFamily="34" charset="0"/>
              <a:cs typeface="Avenir Next Regular"/>
            </a:endParaRPr>
          </a:p>
        </p:txBody>
      </p:sp>
      <p:sp>
        <p:nvSpPr>
          <p:cNvPr id="34" name="Can 43"/>
          <p:cNvSpPr/>
          <p:nvPr/>
        </p:nvSpPr>
        <p:spPr>
          <a:xfrm>
            <a:off x="7200562" y="3780213"/>
            <a:ext cx="324260" cy="482166"/>
          </a:xfrm>
          <a:prstGeom prst="can">
            <a:avLst/>
          </a:prstGeom>
          <a:solidFill>
            <a:srgbClr val="34A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atin typeface="Segoe UI Light" panose="020B0502040204020203" pitchFamily="34" charset="0"/>
              <a:cs typeface="Avenir Next Regular"/>
            </a:endParaRPr>
          </a:p>
        </p:txBody>
      </p:sp>
      <p:sp>
        <p:nvSpPr>
          <p:cNvPr id="36" name="Right Arrow 40"/>
          <p:cNvSpPr/>
          <p:nvPr/>
        </p:nvSpPr>
        <p:spPr>
          <a:xfrm>
            <a:off x="3780376" y="2672444"/>
            <a:ext cx="1258586" cy="365637"/>
          </a:xfrm>
          <a:prstGeom prst="rightArrow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atin typeface="Segoe UI Light" panose="020B0502040204020203" pitchFamily="34" charset="0"/>
            </a:endParaRPr>
          </a:p>
        </p:txBody>
      </p:sp>
      <p:sp>
        <p:nvSpPr>
          <p:cNvPr id="37" name="TextBox 35"/>
          <p:cNvSpPr txBox="1"/>
          <p:nvPr/>
        </p:nvSpPr>
        <p:spPr>
          <a:xfrm>
            <a:off x="2794858" y="3431101"/>
            <a:ext cx="1113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>
                <a:latin typeface="Segoe UI Light" panose="020B0502040204020203" pitchFamily="34" charset="0"/>
                <a:cs typeface="Avenir Next Regular"/>
              </a:rPr>
              <a:t>database</a:t>
            </a:r>
          </a:p>
          <a:p>
            <a:pPr algn="ctr"/>
            <a:r>
              <a:rPr lang="en-US" sz="1600" dirty="0" smtClean="0">
                <a:latin typeface="Segoe UI Light" panose="020B0502040204020203" pitchFamily="34" charset="0"/>
                <a:cs typeface="Avenir Next Regular"/>
              </a:rPr>
              <a:t>layer</a:t>
            </a:r>
          </a:p>
        </p:txBody>
      </p:sp>
      <p:sp>
        <p:nvSpPr>
          <p:cNvPr id="40" name="TextBox 36"/>
          <p:cNvSpPr txBox="1"/>
          <p:nvPr/>
        </p:nvSpPr>
        <p:spPr>
          <a:xfrm>
            <a:off x="2826060" y="1911201"/>
            <a:ext cx="9509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>
                <a:latin typeface="Segoe UI Light" panose="020B0502040204020203" pitchFamily="34" charset="0"/>
                <a:cs typeface="Avenir Next Regular"/>
              </a:rPr>
              <a:t>compute</a:t>
            </a:r>
          </a:p>
          <a:p>
            <a:pPr algn="ctr"/>
            <a:r>
              <a:rPr lang="en-US" sz="1600" dirty="0" smtClean="0">
                <a:latin typeface="Segoe UI Light" panose="020B0502040204020203" pitchFamily="34" charset="0"/>
                <a:cs typeface="Avenir Next Regular"/>
              </a:rPr>
              <a:t>layer</a:t>
            </a:r>
            <a:endParaRPr lang="en-US" sz="1600" dirty="0">
              <a:latin typeface="Segoe UI Light" panose="020B0502040204020203" pitchFamily="34" charset="0"/>
              <a:cs typeface="Avenir Next Regular"/>
            </a:endParaRPr>
          </a:p>
        </p:txBody>
      </p:sp>
      <p:sp>
        <p:nvSpPr>
          <p:cNvPr id="45" name="TextBox 33"/>
          <p:cNvSpPr txBox="1"/>
          <p:nvPr/>
        </p:nvSpPr>
        <p:spPr>
          <a:xfrm>
            <a:off x="2739252" y="4484630"/>
            <a:ext cx="15840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>
                <a:latin typeface="Segoe UI Light" panose="020B0502040204020203" pitchFamily="34" charset="0"/>
                <a:cs typeface="Avenir Next Regular"/>
              </a:rPr>
              <a:t>application state</a:t>
            </a:r>
          </a:p>
          <a:p>
            <a:pPr algn="ctr"/>
            <a:r>
              <a:rPr lang="en-US" sz="1600" dirty="0" smtClean="0">
                <a:latin typeface="Segoe UI Light" panose="020B0502040204020203" pitchFamily="34" charset="0"/>
                <a:cs typeface="Avenir Next Regular"/>
              </a:rPr>
              <a:t>+ backup</a:t>
            </a:r>
          </a:p>
        </p:txBody>
      </p:sp>
      <p:cxnSp>
        <p:nvCxnSpPr>
          <p:cNvPr id="48" name="Straight Arrow Connector 41"/>
          <p:cNvCxnSpPr/>
          <p:nvPr/>
        </p:nvCxnSpPr>
        <p:spPr>
          <a:xfrm flipH="1" flipV="1">
            <a:off x="2539093" y="4145894"/>
            <a:ext cx="411234" cy="427110"/>
          </a:xfrm>
          <a:prstGeom prst="straightConnector1">
            <a:avLst/>
          </a:prstGeom>
          <a:ln w="9525" cmpd="sng">
            <a:solidFill>
              <a:srgbClr val="000000"/>
            </a:solidFill>
            <a:prstDash val="solid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37"/>
          <p:cNvSpPr txBox="1"/>
          <p:nvPr/>
        </p:nvSpPr>
        <p:spPr>
          <a:xfrm>
            <a:off x="4726262" y="1774387"/>
            <a:ext cx="9509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>
                <a:latin typeface="Segoe UI Light" panose="020B0502040204020203" pitchFamily="34" charset="0"/>
                <a:cs typeface="Avenir Next Regular"/>
              </a:rPr>
              <a:t>compute</a:t>
            </a:r>
            <a:br>
              <a:rPr lang="en-US" sz="1600" dirty="0" smtClean="0">
                <a:latin typeface="Segoe UI Light" panose="020B0502040204020203" pitchFamily="34" charset="0"/>
                <a:cs typeface="Avenir Next Regular"/>
              </a:rPr>
            </a:br>
            <a:r>
              <a:rPr lang="en-US" sz="1600" dirty="0" smtClean="0">
                <a:latin typeface="Segoe UI Light" panose="020B0502040204020203" pitchFamily="34" charset="0"/>
                <a:cs typeface="Avenir Next Regular"/>
              </a:rPr>
              <a:t>+</a:t>
            </a:r>
            <a:endParaRPr lang="en-US" sz="1600" dirty="0">
              <a:latin typeface="Segoe UI Light" panose="020B0502040204020203" pitchFamily="34" charset="0"/>
              <a:cs typeface="Avenir Next Regular"/>
            </a:endParaRPr>
          </a:p>
        </p:txBody>
      </p:sp>
      <p:sp>
        <p:nvSpPr>
          <p:cNvPr id="50" name="TextBox 38"/>
          <p:cNvSpPr txBox="1"/>
          <p:nvPr/>
        </p:nvSpPr>
        <p:spPr>
          <a:xfrm>
            <a:off x="4522765" y="3407230"/>
            <a:ext cx="177797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>
                <a:latin typeface="Segoe UI Light" panose="020B0502040204020203" pitchFamily="34" charset="0"/>
                <a:cs typeface="Avenir Next Regular"/>
              </a:rPr>
              <a:t>stream storage</a:t>
            </a:r>
          </a:p>
          <a:p>
            <a:pPr algn="ctr"/>
            <a:r>
              <a:rPr lang="en-US" sz="1600" dirty="0">
                <a:latin typeface="Segoe UI Light" panose="020B0502040204020203" pitchFamily="34" charset="0"/>
                <a:cs typeface="Avenir Next Regular"/>
              </a:rPr>
              <a:t>a</a:t>
            </a:r>
            <a:r>
              <a:rPr lang="en-US" sz="1600" dirty="0" smtClean="0">
                <a:latin typeface="Segoe UI Light" panose="020B0502040204020203" pitchFamily="34" charset="0"/>
                <a:cs typeface="Avenir Next Regular"/>
              </a:rPr>
              <a:t>nd</a:t>
            </a:r>
          </a:p>
          <a:p>
            <a:pPr algn="ctr"/>
            <a:r>
              <a:rPr lang="en-US" sz="1600" dirty="0">
                <a:latin typeface="Segoe UI Light" panose="020B0502040204020203" pitchFamily="34" charset="0"/>
                <a:cs typeface="Avenir Next Regular"/>
              </a:rPr>
              <a:t>s</a:t>
            </a:r>
            <a:r>
              <a:rPr lang="en-US" sz="1600" dirty="0" smtClean="0">
                <a:latin typeface="Segoe UI Light" panose="020B0502040204020203" pitchFamily="34" charset="0"/>
                <a:cs typeface="Avenir Next Regular"/>
              </a:rPr>
              <a:t>napshot storage</a:t>
            </a:r>
          </a:p>
          <a:p>
            <a:pPr algn="ctr"/>
            <a:r>
              <a:rPr lang="en-US" sz="1600" dirty="0" smtClean="0">
                <a:latin typeface="Segoe UI Light" panose="020B0502040204020203" pitchFamily="34" charset="0"/>
                <a:cs typeface="Avenir Next Regular"/>
              </a:rPr>
              <a:t>(backup)</a:t>
            </a:r>
            <a:endParaRPr lang="en-US" sz="1600" dirty="0">
              <a:latin typeface="Segoe UI Light" panose="020B0502040204020203" pitchFamily="34" charset="0"/>
              <a:cs typeface="Avenir Next Regular"/>
            </a:endParaRPr>
          </a:p>
        </p:txBody>
      </p:sp>
      <p:sp>
        <p:nvSpPr>
          <p:cNvPr id="51" name="TextBox 33"/>
          <p:cNvSpPr txBox="1"/>
          <p:nvPr/>
        </p:nvSpPr>
        <p:spPr>
          <a:xfrm>
            <a:off x="4409669" y="2200855"/>
            <a:ext cx="15840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latin typeface="Segoe UI Light" panose="020B0502040204020203" pitchFamily="34" charset="0"/>
                <a:cs typeface="Avenir Next Regular"/>
              </a:rPr>
              <a:t>application state</a:t>
            </a:r>
          </a:p>
        </p:txBody>
      </p:sp>
      <p:cxnSp>
        <p:nvCxnSpPr>
          <p:cNvPr id="52" name="Straight Arrow Connector 41"/>
          <p:cNvCxnSpPr/>
          <p:nvPr/>
        </p:nvCxnSpPr>
        <p:spPr>
          <a:xfrm flipV="1">
            <a:off x="5966077" y="2383260"/>
            <a:ext cx="540859" cy="1"/>
          </a:xfrm>
          <a:prstGeom prst="straightConnector1">
            <a:avLst/>
          </a:prstGeom>
          <a:ln w="9525" cmpd="sng">
            <a:solidFill>
              <a:srgbClr val="000000"/>
            </a:solidFill>
            <a:prstDash val="solid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9941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Can 4"/>
          <p:cNvSpPr/>
          <p:nvPr/>
        </p:nvSpPr>
        <p:spPr>
          <a:xfrm>
            <a:off x="6201995" y="3048658"/>
            <a:ext cx="1453943" cy="1330952"/>
          </a:xfrm>
          <a:prstGeom prst="can">
            <a:avLst/>
          </a:prstGeom>
          <a:noFill/>
          <a:ln>
            <a:solidFill>
              <a:srgbClr val="34AD9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latin typeface="Segoe UI Light" panose="020B0502040204020203" pitchFamily="34" charset="0"/>
              <a:cs typeface="Avenir Next Regular"/>
            </a:endParaRPr>
          </a:p>
        </p:txBody>
      </p:sp>
      <p:sp>
        <p:nvSpPr>
          <p:cNvPr id="5" name="Can 5"/>
          <p:cNvSpPr/>
          <p:nvPr/>
        </p:nvSpPr>
        <p:spPr>
          <a:xfrm>
            <a:off x="1258778" y="3048658"/>
            <a:ext cx="1453943" cy="1330952"/>
          </a:xfrm>
          <a:prstGeom prst="can">
            <a:avLst/>
          </a:prstGeom>
          <a:noFill/>
          <a:ln>
            <a:solidFill>
              <a:srgbClr val="34AD9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latin typeface="Segoe UI Light" panose="020B0502040204020203" pitchFamily="34" charset="0"/>
              <a:cs typeface="Avenir Next Regular"/>
            </a:endParaRPr>
          </a:p>
        </p:txBody>
      </p:sp>
      <p:sp>
        <p:nvSpPr>
          <p:cNvPr id="6" name="Rectangle 6"/>
          <p:cNvSpPr/>
          <p:nvPr/>
        </p:nvSpPr>
        <p:spPr>
          <a:xfrm>
            <a:off x="1258778" y="1875395"/>
            <a:ext cx="540893" cy="618864"/>
          </a:xfrm>
          <a:prstGeom prst="rect">
            <a:avLst/>
          </a:prstGeom>
          <a:solidFill>
            <a:srgbClr val="34A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atin typeface="Segoe UI Light" panose="020B0502040204020203" pitchFamily="34" charset="0"/>
              <a:cs typeface="Avenir Next Regular"/>
            </a:endParaRPr>
          </a:p>
        </p:txBody>
      </p:sp>
      <p:sp>
        <p:nvSpPr>
          <p:cNvPr id="7" name="Rectangle 8"/>
          <p:cNvSpPr/>
          <p:nvPr/>
        </p:nvSpPr>
        <p:spPr>
          <a:xfrm>
            <a:off x="2171828" y="1875395"/>
            <a:ext cx="540893" cy="618864"/>
          </a:xfrm>
          <a:prstGeom prst="rect">
            <a:avLst/>
          </a:prstGeom>
          <a:solidFill>
            <a:srgbClr val="34A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atin typeface="Segoe UI Light" panose="020B0502040204020203" pitchFamily="34" charset="0"/>
              <a:cs typeface="Avenir Next Regular"/>
            </a:endParaRPr>
          </a:p>
        </p:txBody>
      </p:sp>
      <p:sp>
        <p:nvSpPr>
          <p:cNvPr id="8" name="Can 9"/>
          <p:cNvSpPr/>
          <p:nvPr/>
        </p:nvSpPr>
        <p:spPr>
          <a:xfrm>
            <a:off x="1366694" y="3614955"/>
            <a:ext cx="324260" cy="482166"/>
          </a:xfrm>
          <a:prstGeom prst="can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atin typeface="Segoe UI Light" panose="020B0502040204020203" pitchFamily="34" charset="0"/>
              <a:cs typeface="Avenir Next Regular"/>
            </a:endParaRPr>
          </a:p>
        </p:txBody>
      </p:sp>
      <p:sp>
        <p:nvSpPr>
          <p:cNvPr id="9" name="Can 10"/>
          <p:cNvSpPr/>
          <p:nvPr/>
        </p:nvSpPr>
        <p:spPr>
          <a:xfrm>
            <a:off x="2286265" y="3614955"/>
            <a:ext cx="324260" cy="482166"/>
          </a:xfrm>
          <a:prstGeom prst="can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atin typeface="Segoe UI Light" panose="020B0502040204020203" pitchFamily="34" charset="0"/>
              <a:cs typeface="Avenir Next Regular"/>
            </a:endParaRPr>
          </a:p>
        </p:txBody>
      </p:sp>
      <p:sp>
        <p:nvSpPr>
          <p:cNvPr id="10" name="Rectangle 11"/>
          <p:cNvSpPr/>
          <p:nvPr/>
        </p:nvSpPr>
        <p:spPr>
          <a:xfrm>
            <a:off x="6201995" y="1875395"/>
            <a:ext cx="540893" cy="618864"/>
          </a:xfrm>
          <a:prstGeom prst="rect">
            <a:avLst/>
          </a:prstGeom>
          <a:solidFill>
            <a:srgbClr val="34A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atin typeface="Segoe UI Light" panose="020B0502040204020203" pitchFamily="34" charset="0"/>
              <a:cs typeface="Avenir Next Regular"/>
            </a:endParaRPr>
          </a:p>
        </p:txBody>
      </p:sp>
      <p:sp>
        <p:nvSpPr>
          <p:cNvPr id="11" name="Rectangle 12"/>
          <p:cNvSpPr/>
          <p:nvPr/>
        </p:nvSpPr>
        <p:spPr>
          <a:xfrm>
            <a:off x="7115045" y="1875395"/>
            <a:ext cx="540893" cy="618864"/>
          </a:xfrm>
          <a:prstGeom prst="rect">
            <a:avLst/>
          </a:prstGeom>
          <a:solidFill>
            <a:srgbClr val="34A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atin typeface="Segoe UI Light" panose="020B0502040204020203" pitchFamily="34" charset="0"/>
              <a:cs typeface="Avenir Next Regular"/>
            </a:endParaRPr>
          </a:p>
        </p:txBody>
      </p:sp>
      <p:cxnSp>
        <p:nvCxnSpPr>
          <p:cNvPr id="12" name="Straight Arrow Connector 13"/>
          <p:cNvCxnSpPr>
            <a:stCxn id="8" idx="1"/>
            <a:endCxn id="6" idx="2"/>
          </p:cNvCxnSpPr>
          <p:nvPr/>
        </p:nvCxnSpPr>
        <p:spPr>
          <a:xfrm flipV="1">
            <a:off x="1528824" y="2494259"/>
            <a:ext cx="401" cy="1120696"/>
          </a:xfrm>
          <a:prstGeom prst="straightConnector1">
            <a:avLst/>
          </a:prstGeom>
          <a:ln w="9525" cmpd="sng">
            <a:solidFill>
              <a:srgbClr val="2DA07E"/>
            </a:solidFill>
            <a:prstDash val="solid"/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6"/>
          <p:cNvCxnSpPr>
            <a:stCxn id="9" idx="1"/>
            <a:endCxn id="7" idx="2"/>
          </p:cNvCxnSpPr>
          <p:nvPr/>
        </p:nvCxnSpPr>
        <p:spPr>
          <a:xfrm flipH="1" flipV="1">
            <a:off x="2442275" y="2494259"/>
            <a:ext cx="6120" cy="1120696"/>
          </a:xfrm>
          <a:prstGeom prst="straightConnector1">
            <a:avLst/>
          </a:prstGeom>
          <a:ln w="9525" cmpd="sng">
            <a:solidFill>
              <a:srgbClr val="2DA07E"/>
            </a:solidFill>
            <a:prstDash val="solid"/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Can 21"/>
          <p:cNvSpPr/>
          <p:nvPr/>
        </p:nvSpPr>
        <p:spPr>
          <a:xfrm>
            <a:off x="6580758" y="2200855"/>
            <a:ext cx="324260" cy="482166"/>
          </a:xfrm>
          <a:prstGeom prst="can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atin typeface="Segoe UI Light" panose="020B0502040204020203" pitchFamily="34" charset="0"/>
              <a:cs typeface="Avenir Next Regular"/>
            </a:endParaRPr>
          </a:p>
        </p:txBody>
      </p:sp>
      <p:sp>
        <p:nvSpPr>
          <p:cNvPr id="15" name="Can 22"/>
          <p:cNvSpPr/>
          <p:nvPr/>
        </p:nvSpPr>
        <p:spPr>
          <a:xfrm>
            <a:off x="7493808" y="2200855"/>
            <a:ext cx="324260" cy="482166"/>
          </a:xfrm>
          <a:prstGeom prst="can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atin typeface="Segoe UI Light" panose="020B0502040204020203" pitchFamily="34" charset="0"/>
              <a:cs typeface="Avenir Next Regular"/>
            </a:endParaRPr>
          </a:p>
        </p:txBody>
      </p:sp>
      <p:sp>
        <p:nvSpPr>
          <p:cNvPr id="16" name="Rectangle 24"/>
          <p:cNvSpPr/>
          <p:nvPr/>
        </p:nvSpPr>
        <p:spPr>
          <a:xfrm>
            <a:off x="6328592" y="3304691"/>
            <a:ext cx="111388" cy="338433"/>
          </a:xfrm>
          <a:prstGeom prst="rect">
            <a:avLst/>
          </a:prstGeom>
          <a:solidFill>
            <a:srgbClr val="2DA0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atin typeface="Segoe UI Light" panose="020B0502040204020203" pitchFamily="34" charset="0"/>
              <a:cs typeface="Avenir Next Regular"/>
            </a:endParaRPr>
          </a:p>
        </p:txBody>
      </p:sp>
      <p:sp>
        <p:nvSpPr>
          <p:cNvPr id="17" name="Rectangle 25"/>
          <p:cNvSpPr/>
          <p:nvPr/>
        </p:nvSpPr>
        <p:spPr>
          <a:xfrm>
            <a:off x="6479574" y="3304691"/>
            <a:ext cx="111388" cy="338433"/>
          </a:xfrm>
          <a:prstGeom prst="rect">
            <a:avLst/>
          </a:prstGeom>
          <a:solidFill>
            <a:srgbClr val="2DA0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atin typeface="Segoe UI Light" panose="020B0502040204020203" pitchFamily="34" charset="0"/>
              <a:cs typeface="Avenir Next Regular"/>
            </a:endParaRPr>
          </a:p>
        </p:txBody>
      </p:sp>
      <p:sp>
        <p:nvSpPr>
          <p:cNvPr id="18" name="Rectangle 26"/>
          <p:cNvSpPr/>
          <p:nvPr/>
        </p:nvSpPr>
        <p:spPr>
          <a:xfrm>
            <a:off x="6631974" y="3304691"/>
            <a:ext cx="111388" cy="338433"/>
          </a:xfrm>
          <a:prstGeom prst="rect">
            <a:avLst/>
          </a:prstGeom>
          <a:solidFill>
            <a:srgbClr val="2DA0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atin typeface="Segoe UI Light" panose="020B0502040204020203" pitchFamily="34" charset="0"/>
              <a:cs typeface="Avenir Next Regular"/>
            </a:endParaRPr>
          </a:p>
        </p:txBody>
      </p:sp>
      <p:sp>
        <p:nvSpPr>
          <p:cNvPr id="19" name="Rectangle 27"/>
          <p:cNvSpPr/>
          <p:nvPr/>
        </p:nvSpPr>
        <p:spPr>
          <a:xfrm>
            <a:off x="6784374" y="3304691"/>
            <a:ext cx="111388" cy="338433"/>
          </a:xfrm>
          <a:prstGeom prst="rect">
            <a:avLst/>
          </a:prstGeom>
          <a:solidFill>
            <a:srgbClr val="2DA0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atin typeface="Segoe UI Light" panose="020B0502040204020203" pitchFamily="34" charset="0"/>
              <a:cs typeface="Avenir Next Regular"/>
            </a:endParaRPr>
          </a:p>
        </p:txBody>
      </p:sp>
      <p:sp>
        <p:nvSpPr>
          <p:cNvPr id="20" name="Rectangle 28"/>
          <p:cNvSpPr/>
          <p:nvPr/>
        </p:nvSpPr>
        <p:spPr>
          <a:xfrm>
            <a:off x="6936774" y="3304691"/>
            <a:ext cx="111388" cy="338433"/>
          </a:xfrm>
          <a:prstGeom prst="rect">
            <a:avLst/>
          </a:prstGeom>
          <a:solidFill>
            <a:srgbClr val="2DA0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atin typeface="Segoe UI Light" panose="020B0502040204020203" pitchFamily="34" charset="0"/>
              <a:cs typeface="Avenir Next Regular"/>
            </a:endParaRPr>
          </a:p>
        </p:txBody>
      </p:sp>
      <p:sp>
        <p:nvSpPr>
          <p:cNvPr id="21" name="Rectangle 29"/>
          <p:cNvSpPr/>
          <p:nvPr/>
        </p:nvSpPr>
        <p:spPr>
          <a:xfrm>
            <a:off x="6272897" y="3231464"/>
            <a:ext cx="827867" cy="482166"/>
          </a:xfrm>
          <a:prstGeom prst="rect">
            <a:avLst/>
          </a:prstGeom>
          <a:noFill/>
          <a:ln>
            <a:solidFill>
              <a:srgbClr val="2DA07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atin typeface="Segoe UI Light" panose="020B0502040204020203" pitchFamily="34" charset="0"/>
              <a:cs typeface="Avenir Next Regular"/>
            </a:endParaRPr>
          </a:p>
        </p:txBody>
      </p:sp>
      <p:cxnSp>
        <p:nvCxnSpPr>
          <p:cNvPr id="22" name="Straight Arrow Connector 31"/>
          <p:cNvCxnSpPr/>
          <p:nvPr/>
        </p:nvCxnSpPr>
        <p:spPr>
          <a:xfrm>
            <a:off x="941916" y="2855263"/>
            <a:ext cx="2087139" cy="0"/>
          </a:xfrm>
          <a:prstGeom prst="straightConnector1">
            <a:avLst/>
          </a:prstGeom>
          <a:ln w="9525" cmpd="sng">
            <a:solidFill>
              <a:schemeClr val="tx1"/>
            </a:solidFill>
            <a:prstDash val="sys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34"/>
          <p:cNvCxnSpPr/>
          <p:nvPr/>
        </p:nvCxnSpPr>
        <p:spPr>
          <a:xfrm>
            <a:off x="5971858" y="2851866"/>
            <a:ext cx="1989007" cy="0"/>
          </a:xfrm>
          <a:prstGeom prst="straightConnector1">
            <a:avLst/>
          </a:prstGeom>
          <a:ln w="9525" cmpd="sng">
            <a:solidFill>
              <a:schemeClr val="tx1"/>
            </a:solidFill>
            <a:prstDash val="sys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Can 42"/>
          <p:cNvSpPr/>
          <p:nvPr/>
        </p:nvSpPr>
        <p:spPr>
          <a:xfrm>
            <a:off x="6723902" y="3780213"/>
            <a:ext cx="324260" cy="482166"/>
          </a:xfrm>
          <a:prstGeom prst="can">
            <a:avLst/>
          </a:prstGeom>
          <a:solidFill>
            <a:srgbClr val="34A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atin typeface="Segoe UI Light" panose="020B0502040204020203" pitchFamily="34" charset="0"/>
              <a:cs typeface="Avenir Next Regular"/>
            </a:endParaRPr>
          </a:p>
        </p:txBody>
      </p:sp>
      <p:sp>
        <p:nvSpPr>
          <p:cNvPr id="34" name="Can 43"/>
          <p:cNvSpPr/>
          <p:nvPr/>
        </p:nvSpPr>
        <p:spPr>
          <a:xfrm>
            <a:off x="7200562" y="3780213"/>
            <a:ext cx="324260" cy="482166"/>
          </a:xfrm>
          <a:prstGeom prst="can">
            <a:avLst/>
          </a:prstGeom>
          <a:solidFill>
            <a:srgbClr val="34A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atin typeface="Segoe UI Light" panose="020B0502040204020203" pitchFamily="34" charset="0"/>
              <a:cs typeface="Avenir Next Regular"/>
            </a:endParaRPr>
          </a:p>
        </p:txBody>
      </p:sp>
      <p:sp>
        <p:nvSpPr>
          <p:cNvPr id="38" name="TextBox 36"/>
          <p:cNvSpPr txBox="1"/>
          <p:nvPr/>
        </p:nvSpPr>
        <p:spPr>
          <a:xfrm>
            <a:off x="2868251" y="2587178"/>
            <a:ext cx="23549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latin typeface="Segoe UI Light" panose="020B0502040204020203" pitchFamily="34" charset="0"/>
                <a:cs typeface="Avenir Next Regular"/>
              </a:rPr>
              <a:t>s</a:t>
            </a:r>
            <a:r>
              <a:rPr lang="en-US" sz="1600" dirty="0" smtClean="0">
                <a:latin typeface="Segoe UI Light" panose="020B0502040204020203" pitchFamily="34" charset="0"/>
                <a:cs typeface="Avenir Next Regular"/>
              </a:rPr>
              <a:t>ynchronous reads/writes</a:t>
            </a:r>
          </a:p>
          <a:p>
            <a:r>
              <a:rPr lang="en-US" sz="1600" dirty="0" smtClean="0">
                <a:latin typeface="Segoe UI Light" panose="020B0502040204020203" pitchFamily="34" charset="0"/>
                <a:cs typeface="Avenir Next Regular"/>
              </a:rPr>
              <a:t>across tier boundary</a:t>
            </a:r>
            <a:endParaRPr lang="en-US" sz="1600" dirty="0">
              <a:latin typeface="Segoe UI Light" panose="020B0502040204020203" pitchFamily="34" charset="0"/>
              <a:cs typeface="Avenir Next Regular"/>
            </a:endParaRPr>
          </a:p>
        </p:txBody>
      </p:sp>
      <p:sp>
        <p:nvSpPr>
          <p:cNvPr id="39" name="TextBox 36"/>
          <p:cNvSpPr txBox="1"/>
          <p:nvPr/>
        </p:nvSpPr>
        <p:spPr>
          <a:xfrm>
            <a:off x="4176590" y="3452020"/>
            <a:ext cx="19166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600" dirty="0" smtClean="0">
                <a:latin typeface="Segoe UI Light" panose="020B0502040204020203" pitchFamily="34" charset="0"/>
                <a:cs typeface="Avenir Next Regular"/>
              </a:rPr>
              <a:t>asynchronous writes</a:t>
            </a:r>
          </a:p>
          <a:p>
            <a:pPr algn="r"/>
            <a:r>
              <a:rPr lang="en-US" sz="1600" dirty="0" smtClean="0">
                <a:latin typeface="Segoe UI Light" panose="020B0502040204020203" pitchFamily="34" charset="0"/>
                <a:cs typeface="Avenir Next Regular"/>
              </a:rPr>
              <a:t>of large blobs</a:t>
            </a:r>
            <a:endParaRPr lang="en-US" sz="1600" dirty="0">
              <a:latin typeface="Segoe UI Light" panose="020B0502040204020203" pitchFamily="34" charset="0"/>
              <a:cs typeface="Avenir Next Regular"/>
            </a:endParaRPr>
          </a:p>
        </p:txBody>
      </p:sp>
      <p:sp>
        <p:nvSpPr>
          <p:cNvPr id="41" name="Gebogener Pfeil 40"/>
          <p:cNvSpPr/>
          <p:nvPr/>
        </p:nvSpPr>
        <p:spPr>
          <a:xfrm>
            <a:off x="6355039" y="2064859"/>
            <a:ext cx="454829" cy="454829"/>
          </a:xfrm>
          <a:prstGeom prst="circularArrow">
            <a:avLst>
              <a:gd name="adj1" fmla="val 19065"/>
              <a:gd name="adj2" fmla="val 1142319"/>
              <a:gd name="adj3" fmla="val 20605353"/>
              <a:gd name="adj4" fmla="val 1368068"/>
              <a:gd name="adj5" fmla="val 19526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Gebogener Pfeil 42"/>
          <p:cNvSpPr/>
          <p:nvPr/>
        </p:nvSpPr>
        <p:spPr>
          <a:xfrm>
            <a:off x="7266393" y="2064859"/>
            <a:ext cx="454829" cy="454829"/>
          </a:xfrm>
          <a:prstGeom prst="circularArrow">
            <a:avLst>
              <a:gd name="adj1" fmla="val 19065"/>
              <a:gd name="adj2" fmla="val 1142319"/>
              <a:gd name="adj3" fmla="val 20605353"/>
              <a:gd name="adj4" fmla="val 1368068"/>
              <a:gd name="adj5" fmla="val 19526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TextBox 36"/>
          <p:cNvSpPr txBox="1"/>
          <p:nvPr/>
        </p:nvSpPr>
        <p:spPr>
          <a:xfrm>
            <a:off x="4560621" y="1964808"/>
            <a:ext cx="15648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600" dirty="0" smtClean="0">
                <a:latin typeface="Segoe UI Light" panose="020B0502040204020203" pitchFamily="34" charset="0"/>
                <a:cs typeface="Avenir Next Regular"/>
              </a:rPr>
              <a:t>all modifications</a:t>
            </a:r>
            <a:br>
              <a:rPr lang="en-US" sz="1600" dirty="0" smtClean="0">
                <a:latin typeface="Segoe UI Light" panose="020B0502040204020203" pitchFamily="34" charset="0"/>
                <a:cs typeface="Avenir Next Regular"/>
              </a:rPr>
            </a:br>
            <a:r>
              <a:rPr lang="en-US" sz="1600" dirty="0" smtClean="0">
                <a:latin typeface="Segoe UI Light" panose="020B0502040204020203" pitchFamily="34" charset="0"/>
                <a:cs typeface="Avenir Next Regular"/>
              </a:rPr>
              <a:t>are local</a:t>
            </a:r>
            <a:endParaRPr lang="en-US" sz="1600" dirty="0">
              <a:latin typeface="Segoe UI Light" panose="020B0502040204020203" pitchFamily="34" charset="0"/>
              <a:cs typeface="Avenir Next Regular"/>
            </a:endParaRPr>
          </a:p>
        </p:txBody>
      </p:sp>
      <p:sp>
        <p:nvSpPr>
          <p:cNvPr id="42" name="Nach links gekrümmter Pfeil 41"/>
          <p:cNvSpPr/>
          <p:nvPr/>
        </p:nvSpPr>
        <p:spPr>
          <a:xfrm>
            <a:off x="2599743" y="2328273"/>
            <a:ext cx="308683" cy="1548291"/>
          </a:xfrm>
          <a:prstGeom prst="curvedLeftArrow">
            <a:avLst>
              <a:gd name="adj1" fmla="val 35452"/>
              <a:gd name="adj2" fmla="val 67626"/>
              <a:gd name="adj3" fmla="val 2500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Nach links gekrümmter Pfeil 45"/>
          <p:cNvSpPr/>
          <p:nvPr/>
        </p:nvSpPr>
        <p:spPr>
          <a:xfrm rot="10800000">
            <a:off x="2076191" y="2328274"/>
            <a:ext cx="308683" cy="1548291"/>
          </a:xfrm>
          <a:prstGeom prst="curvedLeftArrow">
            <a:avLst>
              <a:gd name="adj1" fmla="val 35452"/>
              <a:gd name="adj2" fmla="val 67626"/>
              <a:gd name="adj3" fmla="val 2500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Nach links gekrümmter Pfeil 46"/>
          <p:cNvSpPr/>
          <p:nvPr/>
        </p:nvSpPr>
        <p:spPr>
          <a:xfrm flipH="1">
            <a:off x="6099799" y="2548830"/>
            <a:ext cx="346775" cy="1548291"/>
          </a:xfrm>
          <a:prstGeom prst="curvedLeftArrow">
            <a:avLst>
              <a:gd name="adj1" fmla="val 35452"/>
              <a:gd name="adj2" fmla="val 67626"/>
              <a:gd name="adj3" fmla="val 2500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9" name="TextBox 30"/>
          <p:cNvSpPr txBox="1"/>
          <p:nvPr/>
        </p:nvSpPr>
        <p:spPr>
          <a:xfrm>
            <a:off x="706052" y="1349034"/>
            <a:ext cx="25698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Classic tiered architecture</a:t>
            </a:r>
            <a:endParaRPr lang="en-US" sz="16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0" name="TextBox 32"/>
          <p:cNvSpPr txBox="1"/>
          <p:nvPr/>
        </p:nvSpPr>
        <p:spPr>
          <a:xfrm>
            <a:off x="5610829" y="1347545"/>
            <a:ext cx="25698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Streaming architecture</a:t>
            </a:r>
            <a:endParaRPr lang="en-US" sz="16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9786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Consistency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Can 4"/>
          <p:cNvSpPr/>
          <p:nvPr/>
        </p:nvSpPr>
        <p:spPr>
          <a:xfrm>
            <a:off x="6201995" y="3048658"/>
            <a:ext cx="1453943" cy="1330952"/>
          </a:xfrm>
          <a:prstGeom prst="can">
            <a:avLst/>
          </a:prstGeom>
          <a:noFill/>
          <a:ln>
            <a:solidFill>
              <a:srgbClr val="34AD9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latin typeface="Segoe UI Light" panose="020B0502040204020203" pitchFamily="34" charset="0"/>
              <a:cs typeface="Avenir Next Regular"/>
            </a:endParaRPr>
          </a:p>
        </p:txBody>
      </p:sp>
      <p:sp>
        <p:nvSpPr>
          <p:cNvPr id="5" name="Can 5"/>
          <p:cNvSpPr/>
          <p:nvPr/>
        </p:nvSpPr>
        <p:spPr>
          <a:xfrm>
            <a:off x="1258778" y="3048658"/>
            <a:ext cx="1453943" cy="1330952"/>
          </a:xfrm>
          <a:prstGeom prst="can">
            <a:avLst/>
          </a:prstGeom>
          <a:noFill/>
          <a:ln>
            <a:solidFill>
              <a:srgbClr val="34AD9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latin typeface="Segoe UI Light" panose="020B0502040204020203" pitchFamily="34" charset="0"/>
              <a:cs typeface="Avenir Next Regular"/>
            </a:endParaRPr>
          </a:p>
        </p:txBody>
      </p:sp>
      <p:sp>
        <p:nvSpPr>
          <p:cNvPr id="6" name="Rectangle 6"/>
          <p:cNvSpPr/>
          <p:nvPr/>
        </p:nvSpPr>
        <p:spPr>
          <a:xfrm>
            <a:off x="1258778" y="1875395"/>
            <a:ext cx="540893" cy="618864"/>
          </a:xfrm>
          <a:prstGeom prst="rect">
            <a:avLst/>
          </a:prstGeom>
          <a:solidFill>
            <a:srgbClr val="34A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atin typeface="Segoe UI Light" panose="020B0502040204020203" pitchFamily="34" charset="0"/>
              <a:cs typeface="Avenir Next Regular"/>
            </a:endParaRPr>
          </a:p>
        </p:txBody>
      </p:sp>
      <p:sp>
        <p:nvSpPr>
          <p:cNvPr id="7" name="Rectangle 8"/>
          <p:cNvSpPr/>
          <p:nvPr/>
        </p:nvSpPr>
        <p:spPr>
          <a:xfrm>
            <a:off x="2171828" y="1875395"/>
            <a:ext cx="540893" cy="618864"/>
          </a:xfrm>
          <a:prstGeom prst="rect">
            <a:avLst/>
          </a:prstGeom>
          <a:solidFill>
            <a:srgbClr val="34A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atin typeface="Segoe UI Light" panose="020B0502040204020203" pitchFamily="34" charset="0"/>
              <a:cs typeface="Avenir Next Regular"/>
            </a:endParaRPr>
          </a:p>
        </p:txBody>
      </p:sp>
      <p:sp>
        <p:nvSpPr>
          <p:cNvPr id="8" name="Can 9"/>
          <p:cNvSpPr/>
          <p:nvPr/>
        </p:nvSpPr>
        <p:spPr>
          <a:xfrm>
            <a:off x="1366694" y="3614955"/>
            <a:ext cx="324260" cy="482166"/>
          </a:xfrm>
          <a:prstGeom prst="can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atin typeface="Segoe UI Light" panose="020B0502040204020203" pitchFamily="34" charset="0"/>
              <a:cs typeface="Avenir Next Regular"/>
            </a:endParaRPr>
          </a:p>
        </p:txBody>
      </p:sp>
      <p:sp>
        <p:nvSpPr>
          <p:cNvPr id="9" name="Can 10"/>
          <p:cNvSpPr/>
          <p:nvPr/>
        </p:nvSpPr>
        <p:spPr>
          <a:xfrm>
            <a:off x="2286265" y="3614955"/>
            <a:ext cx="324260" cy="482166"/>
          </a:xfrm>
          <a:prstGeom prst="can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atin typeface="Segoe UI Light" panose="020B0502040204020203" pitchFamily="34" charset="0"/>
              <a:cs typeface="Avenir Next Regular"/>
            </a:endParaRPr>
          </a:p>
        </p:txBody>
      </p:sp>
      <p:sp>
        <p:nvSpPr>
          <p:cNvPr id="10" name="Rectangle 11"/>
          <p:cNvSpPr/>
          <p:nvPr/>
        </p:nvSpPr>
        <p:spPr>
          <a:xfrm>
            <a:off x="6201995" y="1875395"/>
            <a:ext cx="540893" cy="618864"/>
          </a:xfrm>
          <a:prstGeom prst="rect">
            <a:avLst/>
          </a:prstGeom>
          <a:solidFill>
            <a:srgbClr val="34A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atin typeface="Segoe UI Light" panose="020B0502040204020203" pitchFamily="34" charset="0"/>
              <a:cs typeface="Avenir Next Regular"/>
            </a:endParaRPr>
          </a:p>
        </p:txBody>
      </p:sp>
      <p:sp>
        <p:nvSpPr>
          <p:cNvPr id="11" name="Rectangle 12"/>
          <p:cNvSpPr/>
          <p:nvPr/>
        </p:nvSpPr>
        <p:spPr>
          <a:xfrm>
            <a:off x="7115045" y="1875395"/>
            <a:ext cx="540893" cy="618864"/>
          </a:xfrm>
          <a:prstGeom prst="rect">
            <a:avLst/>
          </a:prstGeom>
          <a:solidFill>
            <a:srgbClr val="34A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atin typeface="Segoe UI Light" panose="020B0502040204020203" pitchFamily="34" charset="0"/>
              <a:cs typeface="Avenir Next Regular"/>
            </a:endParaRPr>
          </a:p>
        </p:txBody>
      </p:sp>
      <p:cxnSp>
        <p:nvCxnSpPr>
          <p:cNvPr id="12" name="Straight Arrow Connector 13"/>
          <p:cNvCxnSpPr>
            <a:stCxn id="8" idx="1"/>
            <a:endCxn id="6" idx="2"/>
          </p:cNvCxnSpPr>
          <p:nvPr/>
        </p:nvCxnSpPr>
        <p:spPr>
          <a:xfrm flipV="1">
            <a:off x="1528824" y="2494259"/>
            <a:ext cx="401" cy="1120696"/>
          </a:xfrm>
          <a:prstGeom prst="straightConnector1">
            <a:avLst/>
          </a:prstGeom>
          <a:ln w="9525" cmpd="sng">
            <a:solidFill>
              <a:srgbClr val="2DA07E"/>
            </a:solidFill>
            <a:prstDash val="solid"/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6"/>
          <p:cNvCxnSpPr>
            <a:stCxn id="9" idx="1"/>
            <a:endCxn id="7" idx="2"/>
          </p:cNvCxnSpPr>
          <p:nvPr/>
        </p:nvCxnSpPr>
        <p:spPr>
          <a:xfrm flipH="1" flipV="1">
            <a:off x="2442275" y="2494259"/>
            <a:ext cx="6120" cy="1120696"/>
          </a:xfrm>
          <a:prstGeom prst="straightConnector1">
            <a:avLst/>
          </a:prstGeom>
          <a:ln w="9525" cmpd="sng">
            <a:solidFill>
              <a:srgbClr val="2DA07E"/>
            </a:solidFill>
            <a:prstDash val="solid"/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Can 21"/>
          <p:cNvSpPr/>
          <p:nvPr/>
        </p:nvSpPr>
        <p:spPr>
          <a:xfrm>
            <a:off x="6580758" y="2200855"/>
            <a:ext cx="324260" cy="482166"/>
          </a:xfrm>
          <a:prstGeom prst="can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atin typeface="Segoe UI Light" panose="020B0502040204020203" pitchFamily="34" charset="0"/>
              <a:cs typeface="Avenir Next Regular"/>
            </a:endParaRPr>
          </a:p>
        </p:txBody>
      </p:sp>
      <p:sp>
        <p:nvSpPr>
          <p:cNvPr id="15" name="Can 22"/>
          <p:cNvSpPr/>
          <p:nvPr/>
        </p:nvSpPr>
        <p:spPr>
          <a:xfrm>
            <a:off x="7493808" y="2200855"/>
            <a:ext cx="324260" cy="482166"/>
          </a:xfrm>
          <a:prstGeom prst="can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atin typeface="Segoe UI Light" panose="020B0502040204020203" pitchFamily="34" charset="0"/>
              <a:cs typeface="Avenir Next Regular"/>
            </a:endParaRPr>
          </a:p>
        </p:txBody>
      </p:sp>
      <p:sp>
        <p:nvSpPr>
          <p:cNvPr id="16" name="Rectangle 24"/>
          <p:cNvSpPr/>
          <p:nvPr/>
        </p:nvSpPr>
        <p:spPr>
          <a:xfrm>
            <a:off x="6328592" y="3304691"/>
            <a:ext cx="111388" cy="338433"/>
          </a:xfrm>
          <a:prstGeom prst="rect">
            <a:avLst/>
          </a:prstGeom>
          <a:solidFill>
            <a:srgbClr val="2DA0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atin typeface="Segoe UI Light" panose="020B0502040204020203" pitchFamily="34" charset="0"/>
              <a:cs typeface="Avenir Next Regular"/>
            </a:endParaRPr>
          </a:p>
        </p:txBody>
      </p:sp>
      <p:sp>
        <p:nvSpPr>
          <p:cNvPr id="17" name="Rectangle 25"/>
          <p:cNvSpPr/>
          <p:nvPr/>
        </p:nvSpPr>
        <p:spPr>
          <a:xfrm>
            <a:off x="6479574" y="3304691"/>
            <a:ext cx="111388" cy="338433"/>
          </a:xfrm>
          <a:prstGeom prst="rect">
            <a:avLst/>
          </a:prstGeom>
          <a:solidFill>
            <a:srgbClr val="2DA0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atin typeface="Segoe UI Light" panose="020B0502040204020203" pitchFamily="34" charset="0"/>
              <a:cs typeface="Avenir Next Regular"/>
            </a:endParaRPr>
          </a:p>
        </p:txBody>
      </p:sp>
      <p:sp>
        <p:nvSpPr>
          <p:cNvPr id="18" name="Rectangle 26"/>
          <p:cNvSpPr/>
          <p:nvPr/>
        </p:nvSpPr>
        <p:spPr>
          <a:xfrm>
            <a:off x="6631974" y="3304691"/>
            <a:ext cx="111388" cy="338433"/>
          </a:xfrm>
          <a:prstGeom prst="rect">
            <a:avLst/>
          </a:prstGeom>
          <a:solidFill>
            <a:srgbClr val="2DA0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atin typeface="Segoe UI Light" panose="020B0502040204020203" pitchFamily="34" charset="0"/>
              <a:cs typeface="Avenir Next Regular"/>
            </a:endParaRPr>
          </a:p>
        </p:txBody>
      </p:sp>
      <p:sp>
        <p:nvSpPr>
          <p:cNvPr id="19" name="Rectangle 27"/>
          <p:cNvSpPr/>
          <p:nvPr/>
        </p:nvSpPr>
        <p:spPr>
          <a:xfrm>
            <a:off x="6784374" y="3304691"/>
            <a:ext cx="111388" cy="338433"/>
          </a:xfrm>
          <a:prstGeom prst="rect">
            <a:avLst/>
          </a:prstGeom>
          <a:solidFill>
            <a:srgbClr val="2DA0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atin typeface="Segoe UI Light" panose="020B0502040204020203" pitchFamily="34" charset="0"/>
              <a:cs typeface="Avenir Next Regular"/>
            </a:endParaRPr>
          </a:p>
        </p:txBody>
      </p:sp>
      <p:sp>
        <p:nvSpPr>
          <p:cNvPr id="20" name="Rectangle 28"/>
          <p:cNvSpPr/>
          <p:nvPr/>
        </p:nvSpPr>
        <p:spPr>
          <a:xfrm>
            <a:off x="6936774" y="3304691"/>
            <a:ext cx="111388" cy="338433"/>
          </a:xfrm>
          <a:prstGeom prst="rect">
            <a:avLst/>
          </a:prstGeom>
          <a:solidFill>
            <a:srgbClr val="2DA0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atin typeface="Segoe UI Light" panose="020B0502040204020203" pitchFamily="34" charset="0"/>
              <a:cs typeface="Avenir Next Regular"/>
            </a:endParaRPr>
          </a:p>
        </p:txBody>
      </p:sp>
      <p:sp>
        <p:nvSpPr>
          <p:cNvPr id="21" name="Rectangle 29"/>
          <p:cNvSpPr/>
          <p:nvPr/>
        </p:nvSpPr>
        <p:spPr>
          <a:xfrm>
            <a:off x="6272897" y="3231464"/>
            <a:ext cx="827867" cy="482166"/>
          </a:xfrm>
          <a:prstGeom prst="rect">
            <a:avLst/>
          </a:prstGeom>
          <a:noFill/>
          <a:ln>
            <a:solidFill>
              <a:srgbClr val="2DA07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atin typeface="Segoe UI Light" panose="020B0502040204020203" pitchFamily="34" charset="0"/>
              <a:cs typeface="Avenir Next Regular"/>
            </a:endParaRPr>
          </a:p>
        </p:txBody>
      </p:sp>
      <p:cxnSp>
        <p:nvCxnSpPr>
          <p:cNvPr id="22" name="Straight Arrow Connector 31"/>
          <p:cNvCxnSpPr/>
          <p:nvPr/>
        </p:nvCxnSpPr>
        <p:spPr>
          <a:xfrm>
            <a:off x="941916" y="2855263"/>
            <a:ext cx="2087139" cy="0"/>
          </a:xfrm>
          <a:prstGeom prst="straightConnector1">
            <a:avLst/>
          </a:prstGeom>
          <a:ln w="9525" cmpd="sng">
            <a:solidFill>
              <a:schemeClr val="tx1"/>
            </a:solidFill>
            <a:prstDash val="sys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34"/>
          <p:cNvCxnSpPr/>
          <p:nvPr/>
        </p:nvCxnSpPr>
        <p:spPr>
          <a:xfrm>
            <a:off x="5971858" y="2851866"/>
            <a:ext cx="1989007" cy="0"/>
          </a:xfrm>
          <a:prstGeom prst="straightConnector1">
            <a:avLst/>
          </a:prstGeom>
          <a:ln w="9525" cmpd="sng">
            <a:solidFill>
              <a:schemeClr val="tx1"/>
            </a:solidFill>
            <a:prstDash val="sys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Can 42"/>
          <p:cNvSpPr/>
          <p:nvPr/>
        </p:nvSpPr>
        <p:spPr>
          <a:xfrm>
            <a:off x="6723902" y="3780213"/>
            <a:ext cx="324260" cy="482166"/>
          </a:xfrm>
          <a:prstGeom prst="can">
            <a:avLst/>
          </a:prstGeom>
          <a:solidFill>
            <a:srgbClr val="34A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atin typeface="Segoe UI Light" panose="020B0502040204020203" pitchFamily="34" charset="0"/>
              <a:cs typeface="Avenir Next Regular"/>
            </a:endParaRPr>
          </a:p>
        </p:txBody>
      </p:sp>
      <p:sp>
        <p:nvSpPr>
          <p:cNvPr id="34" name="Can 43"/>
          <p:cNvSpPr/>
          <p:nvPr/>
        </p:nvSpPr>
        <p:spPr>
          <a:xfrm>
            <a:off x="7200562" y="3780213"/>
            <a:ext cx="324260" cy="482166"/>
          </a:xfrm>
          <a:prstGeom prst="can">
            <a:avLst/>
          </a:prstGeom>
          <a:solidFill>
            <a:srgbClr val="34A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atin typeface="Segoe UI Light" panose="020B0502040204020203" pitchFamily="34" charset="0"/>
              <a:cs typeface="Avenir Next Regular"/>
            </a:endParaRPr>
          </a:p>
        </p:txBody>
      </p:sp>
      <p:sp>
        <p:nvSpPr>
          <p:cNvPr id="38" name="TextBox 36"/>
          <p:cNvSpPr txBox="1"/>
          <p:nvPr/>
        </p:nvSpPr>
        <p:spPr>
          <a:xfrm>
            <a:off x="2762925" y="3177362"/>
            <a:ext cx="217559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>
                <a:latin typeface="Segoe UI Light" panose="020B0502040204020203" pitchFamily="34" charset="0"/>
                <a:cs typeface="Avenir Next Regular"/>
              </a:rPr>
              <a:t>distributed transactions</a:t>
            </a:r>
          </a:p>
          <a:p>
            <a:pPr algn="ctr"/>
            <a:endParaRPr lang="en-US" sz="1600" dirty="0">
              <a:latin typeface="Segoe UI Light" panose="020B0502040204020203" pitchFamily="34" charset="0"/>
              <a:cs typeface="Avenir Next Regular"/>
            </a:endParaRPr>
          </a:p>
          <a:p>
            <a:pPr algn="ctr"/>
            <a:r>
              <a:rPr lang="en-US" sz="1600" dirty="0" smtClean="0">
                <a:latin typeface="Segoe UI Light" panose="020B0502040204020203" pitchFamily="34" charset="0"/>
                <a:cs typeface="Avenir Next Regular"/>
              </a:rPr>
              <a:t>at scale typically</a:t>
            </a:r>
          </a:p>
          <a:p>
            <a:pPr algn="ctr"/>
            <a:r>
              <a:rPr lang="en-US" sz="1600" dirty="0" smtClean="0">
                <a:latin typeface="Segoe UI Light" panose="020B0502040204020203" pitchFamily="34" charset="0"/>
                <a:cs typeface="Avenir Next Regular"/>
              </a:rPr>
              <a:t>at-most / at-least once</a:t>
            </a:r>
            <a:endParaRPr lang="en-US" sz="1600" dirty="0">
              <a:latin typeface="Segoe UI Light" panose="020B0502040204020203" pitchFamily="34" charset="0"/>
              <a:cs typeface="Avenir Next Regular"/>
            </a:endParaRPr>
          </a:p>
        </p:txBody>
      </p:sp>
      <p:sp>
        <p:nvSpPr>
          <p:cNvPr id="44" name="TextBox 36"/>
          <p:cNvSpPr txBox="1"/>
          <p:nvPr/>
        </p:nvSpPr>
        <p:spPr>
          <a:xfrm>
            <a:off x="4538479" y="1627235"/>
            <a:ext cx="14774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600" dirty="0" smtClean="0">
                <a:latin typeface="Segoe UI Light" panose="020B0502040204020203" pitchFamily="34" charset="0"/>
                <a:cs typeface="Avenir Next Regular"/>
              </a:rPr>
              <a:t>exactly once</a:t>
            </a:r>
            <a:br>
              <a:rPr lang="en-US" sz="1600" dirty="0" smtClean="0">
                <a:latin typeface="Segoe UI Light" panose="020B0502040204020203" pitchFamily="34" charset="0"/>
                <a:cs typeface="Avenir Next Regular"/>
              </a:rPr>
            </a:br>
            <a:r>
              <a:rPr lang="en-US" sz="1600" dirty="0" smtClean="0">
                <a:latin typeface="Segoe UI Light" panose="020B0502040204020203" pitchFamily="34" charset="0"/>
                <a:cs typeface="Avenir Next Regular"/>
              </a:rPr>
              <a:t>per state</a:t>
            </a:r>
            <a:endParaRPr lang="en-US" sz="1600" dirty="0">
              <a:latin typeface="Segoe UI Light" panose="020B0502040204020203" pitchFamily="34" charset="0"/>
              <a:cs typeface="Avenir Next Regular"/>
            </a:endParaRPr>
          </a:p>
        </p:txBody>
      </p:sp>
      <p:sp>
        <p:nvSpPr>
          <p:cNvPr id="47" name="Nach links gekrümmter Pfeil 46"/>
          <p:cNvSpPr/>
          <p:nvPr/>
        </p:nvSpPr>
        <p:spPr>
          <a:xfrm flipH="1">
            <a:off x="6099799" y="2548830"/>
            <a:ext cx="346775" cy="1548291"/>
          </a:xfrm>
          <a:prstGeom prst="curvedLeftArrow">
            <a:avLst>
              <a:gd name="adj1" fmla="val 35452"/>
              <a:gd name="adj2" fmla="val 67626"/>
              <a:gd name="adj3" fmla="val 2500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Textfeld 23"/>
          <p:cNvSpPr txBox="1"/>
          <p:nvPr/>
        </p:nvSpPr>
        <p:spPr>
          <a:xfrm>
            <a:off x="6214085" y="2179824"/>
            <a:ext cx="4090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=1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7" name="Textfeld 36"/>
          <p:cNvSpPr txBox="1"/>
          <p:nvPr/>
        </p:nvSpPr>
        <p:spPr>
          <a:xfrm>
            <a:off x="7130390" y="2173047"/>
            <a:ext cx="4090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=1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0" name="TextBox 36"/>
          <p:cNvSpPr txBox="1"/>
          <p:nvPr/>
        </p:nvSpPr>
        <p:spPr>
          <a:xfrm>
            <a:off x="4118788" y="2230376"/>
            <a:ext cx="19770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600" dirty="0" smtClean="0">
                <a:latin typeface="Segoe UI Light" panose="020B0502040204020203" pitchFamily="34" charset="0"/>
                <a:cs typeface="Avenir Next Regular"/>
              </a:rPr>
              <a:t>snapshot consistency across states</a:t>
            </a:r>
            <a:endParaRPr lang="en-US" sz="1600" dirty="0">
              <a:latin typeface="Segoe UI Light" panose="020B0502040204020203" pitchFamily="34" charset="0"/>
              <a:cs typeface="Avenir Next Regular"/>
            </a:endParaRPr>
          </a:p>
        </p:txBody>
      </p:sp>
      <p:cxnSp>
        <p:nvCxnSpPr>
          <p:cNvPr id="45" name="Straight Arrow Connector 16"/>
          <p:cNvCxnSpPr/>
          <p:nvPr/>
        </p:nvCxnSpPr>
        <p:spPr>
          <a:xfrm flipH="1" flipV="1">
            <a:off x="1616529" y="2522764"/>
            <a:ext cx="669736" cy="1120361"/>
          </a:xfrm>
          <a:prstGeom prst="straightConnector1">
            <a:avLst/>
          </a:prstGeom>
          <a:ln w="9525" cmpd="sng">
            <a:solidFill>
              <a:srgbClr val="2DA07E"/>
            </a:solidFill>
            <a:prstDash val="solid"/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16"/>
          <p:cNvCxnSpPr/>
          <p:nvPr/>
        </p:nvCxnSpPr>
        <p:spPr>
          <a:xfrm flipV="1">
            <a:off x="1657350" y="2498271"/>
            <a:ext cx="693965" cy="1118508"/>
          </a:xfrm>
          <a:prstGeom prst="straightConnector1">
            <a:avLst/>
          </a:prstGeom>
          <a:ln w="9525" cmpd="sng">
            <a:solidFill>
              <a:srgbClr val="2DA07E"/>
            </a:solidFill>
            <a:prstDash val="solid"/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30"/>
          <p:cNvSpPr txBox="1"/>
          <p:nvPr/>
        </p:nvSpPr>
        <p:spPr>
          <a:xfrm>
            <a:off x="706052" y="1349034"/>
            <a:ext cx="25698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Classic tiered architecture</a:t>
            </a:r>
            <a:endParaRPr lang="en-US" sz="16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TextBox 32"/>
          <p:cNvSpPr txBox="1"/>
          <p:nvPr/>
        </p:nvSpPr>
        <p:spPr>
          <a:xfrm>
            <a:off x="5610829" y="1347545"/>
            <a:ext cx="25698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Streaming architecture</a:t>
            </a:r>
            <a:endParaRPr lang="en-US" sz="16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8515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Scaling a Service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Can 4"/>
          <p:cNvSpPr/>
          <p:nvPr/>
        </p:nvSpPr>
        <p:spPr>
          <a:xfrm>
            <a:off x="6201995" y="3048658"/>
            <a:ext cx="1453943" cy="1330952"/>
          </a:xfrm>
          <a:prstGeom prst="can">
            <a:avLst/>
          </a:prstGeom>
          <a:noFill/>
          <a:ln>
            <a:solidFill>
              <a:srgbClr val="34AD9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latin typeface="Segoe UI Light" panose="020B0502040204020203" pitchFamily="34" charset="0"/>
              <a:cs typeface="Avenir Next Regular"/>
            </a:endParaRPr>
          </a:p>
        </p:txBody>
      </p:sp>
      <p:sp>
        <p:nvSpPr>
          <p:cNvPr id="5" name="Can 5"/>
          <p:cNvSpPr/>
          <p:nvPr/>
        </p:nvSpPr>
        <p:spPr>
          <a:xfrm>
            <a:off x="825801" y="3048658"/>
            <a:ext cx="2288045" cy="1330952"/>
          </a:xfrm>
          <a:prstGeom prst="can">
            <a:avLst/>
          </a:prstGeom>
          <a:noFill/>
          <a:ln>
            <a:solidFill>
              <a:srgbClr val="34AD9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latin typeface="Segoe UI Light" panose="020B0502040204020203" pitchFamily="34" charset="0"/>
              <a:cs typeface="Avenir Next Regular"/>
            </a:endParaRPr>
          </a:p>
        </p:txBody>
      </p:sp>
      <p:sp>
        <p:nvSpPr>
          <p:cNvPr id="6" name="Rectangle 6"/>
          <p:cNvSpPr/>
          <p:nvPr/>
        </p:nvSpPr>
        <p:spPr>
          <a:xfrm>
            <a:off x="825801" y="1875395"/>
            <a:ext cx="540893" cy="618864"/>
          </a:xfrm>
          <a:prstGeom prst="rect">
            <a:avLst/>
          </a:prstGeom>
          <a:solidFill>
            <a:srgbClr val="34A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atin typeface="Segoe UI Light" panose="020B0502040204020203" pitchFamily="34" charset="0"/>
              <a:cs typeface="Avenir Next Regular"/>
            </a:endParaRPr>
          </a:p>
        </p:txBody>
      </p:sp>
      <p:sp>
        <p:nvSpPr>
          <p:cNvPr id="7" name="Rectangle 8"/>
          <p:cNvSpPr/>
          <p:nvPr/>
        </p:nvSpPr>
        <p:spPr>
          <a:xfrm>
            <a:off x="1738851" y="1875395"/>
            <a:ext cx="540893" cy="618864"/>
          </a:xfrm>
          <a:prstGeom prst="rect">
            <a:avLst/>
          </a:prstGeom>
          <a:solidFill>
            <a:srgbClr val="34A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atin typeface="Segoe UI Light" panose="020B0502040204020203" pitchFamily="34" charset="0"/>
              <a:cs typeface="Avenir Next Regular"/>
            </a:endParaRPr>
          </a:p>
        </p:txBody>
      </p:sp>
      <p:sp>
        <p:nvSpPr>
          <p:cNvPr id="8" name="Can 9"/>
          <p:cNvSpPr/>
          <p:nvPr/>
        </p:nvSpPr>
        <p:spPr>
          <a:xfrm>
            <a:off x="933717" y="3614955"/>
            <a:ext cx="324260" cy="482166"/>
          </a:xfrm>
          <a:prstGeom prst="can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atin typeface="Segoe UI Light" panose="020B0502040204020203" pitchFamily="34" charset="0"/>
              <a:cs typeface="Avenir Next Regular"/>
            </a:endParaRPr>
          </a:p>
        </p:txBody>
      </p:sp>
      <p:sp>
        <p:nvSpPr>
          <p:cNvPr id="9" name="Can 10"/>
          <p:cNvSpPr/>
          <p:nvPr/>
        </p:nvSpPr>
        <p:spPr>
          <a:xfrm>
            <a:off x="1853288" y="3614955"/>
            <a:ext cx="324260" cy="482166"/>
          </a:xfrm>
          <a:prstGeom prst="can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atin typeface="Segoe UI Light" panose="020B0502040204020203" pitchFamily="34" charset="0"/>
              <a:cs typeface="Avenir Next Regular"/>
            </a:endParaRPr>
          </a:p>
        </p:txBody>
      </p:sp>
      <p:sp>
        <p:nvSpPr>
          <p:cNvPr id="10" name="Rectangle 11"/>
          <p:cNvSpPr/>
          <p:nvPr/>
        </p:nvSpPr>
        <p:spPr>
          <a:xfrm>
            <a:off x="7487387" y="1875395"/>
            <a:ext cx="540893" cy="618864"/>
          </a:xfrm>
          <a:prstGeom prst="rect">
            <a:avLst/>
          </a:prstGeom>
          <a:solidFill>
            <a:srgbClr val="34A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atin typeface="Segoe UI Light" panose="020B0502040204020203" pitchFamily="34" charset="0"/>
              <a:cs typeface="Avenir Next Regular"/>
            </a:endParaRPr>
          </a:p>
        </p:txBody>
      </p:sp>
      <p:cxnSp>
        <p:nvCxnSpPr>
          <p:cNvPr id="12" name="Straight Arrow Connector 13"/>
          <p:cNvCxnSpPr>
            <a:stCxn id="8" idx="1"/>
            <a:endCxn id="6" idx="2"/>
          </p:cNvCxnSpPr>
          <p:nvPr/>
        </p:nvCxnSpPr>
        <p:spPr>
          <a:xfrm flipV="1">
            <a:off x="1095847" y="2494259"/>
            <a:ext cx="401" cy="1120696"/>
          </a:xfrm>
          <a:prstGeom prst="straightConnector1">
            <a:avLst/>
          </a:prstGeom>
          <a:ln w="9525" cmpd="sng">
            <a:solidFill>
              <a:srgbClr val="2DA07E"/>
            </a:solidFill>
            <a:prstDash val="solid"/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6"/>
          <p:cNvCxnSpPr>
            <a:stCxn id="9" idx="1"/>
            <a:endCxn id="7" idx="2"/>
          </p:cNvCxnSpPr>
          <p:nvPr/>
        </p:nvCxnSpPr>
        <p:spPr>
          <a:xfrm flipH="1" flipV="1">
            <a:off x="2009298" y="2494259"/>
            <a:ext cx="6120" cy="1120696"/>
          </a:xfrm>
          <a:prstGeom prst="straightConnector1">
            <a:avLst/>
          </a:prstGeom>
          <a:ln w="9525" cmpd="sng">
            <a:solidFill>
              <a:srgbClr val="2DA07E"/>
            </a:solidFill>
            <a:prstDash val="solid"/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Can 21"/>
          <p:cNvSpPr/>
          <p:nvPr/>
        </p:nvSpPr>
        <p:spPr>
          <a:xfrm>
            <a:off x="7866150" y="2200855"/>
            <a:ext cx="324260" cy="482166"/>
          </a:xfrm>
          <a:prstGeom prst="can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atin typeface="Segoe UI Light" panose="020B0502040204020203" pitchFamily="34" charset="0"/>
              <a:cs typeface="Avenir Next Regular"/>
            </a:endParaRPr>
          </a:p>
        </p:txBody>
      </p:sp>
      <p:sp>
        <p:nvSpPr>
          <p:cNvPr id="16" name="Rectangle 24"/>
          <p:cNvSpPr/>
          <p:nvPr/>
        </p:nvSpPr>
        <p:spPr>
          <a:xfrm>
            <a:off x="6328592" y="3304691"/>
            <a:ext cx="111388" cy="338433"/>
          </a:xfrm>
          <a:prstGeom prst="rect">
            <a:avLst/>
          </a:prstGeom>
          <a:solidFill>
            <a:srgbClr val="2DA0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atin typeface="Segoe UI Light" panose="020B0502040204020203" pitchFamily="34" charset="0"/>
              <a:cs typeface="Avenir Next Regular"/>
            </a:endParaRPr>
          </a:p>
        </p:txBody>
      </p:sp>
      <p:sp>
        <p:nvSpPr>
          <p:cNvPr id="17" name="Rectangle 25"/>
          <p:cNvSpPr/>
          <p:nvPr/>
        </p:nvSpPr>
        <p:spPr>
          <a:xfrm>
            <a:off x="6479574" y="3304691"/>
            <a:ext cx="111388" cy="338433"/>
          </a:xfrm>
          <a:prstGeom prst="rect">
            <a:avLst/>
          </a:prstGeom>
          <a:solidFill>
            <a:srgbClr val="2DA0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atin typeface="Segoe UI Light" panose="020B0502040204020203" pitchFamily="34" charset="0"/>
              <a:cs typeface="Avenir Next Regular"/>
            </a:endParaRPr>
          </a:p>
        </p:txBody>
      </p:sp>
      <p:sp>
        <p:nvSpPr>
          <p:cNvPr id="18" name="Rectangle 26"/>
          <p:cNvSpPr/>
          <p:nvPr/>
        </p:nvSpPr>
        <p:spPr>
          <a:xfrm>
            <a:off x="6631974" y="3304691"/>
            <a:ext cx="111388" cy="338433"/>
          </a:xfrm>
          <a:prstGeom prst="rect">
            <a:avLst/>
          </a:prstGeom>
          <a:solidFill>
            <a:srgbClr val="2DA0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atin typeface="Segoe UI Light" panose="020B0502040204020203" pitchFamily="34" charset="0"/>
              <a:cs typeface="Avenir Next Regular"/>
            </a:endParaRPr>
          </a:p>
        </p:txBody>
      </p:sp>
      <p:sp>
        <p:nvSpPr>
          <p:cNvPr id="19" name="Rectangle 27"/>
          <p:cNvSpPr/>
          <p:nvPr/>
        </p:nvSpPr>
        <p:spPr>
          <a:xfrm>
            <a:off x="6784374" y="3304691"/>
            <a:ext cx="111388" cy="338433"/>
          </a:xfrm>
          <a:prstGeom prst="rect">
            <a:avLst/>
          </a:prstGeom>
          <a:solidFill>
            <a:srgbClr val="2DA0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atin typeface="Segoe UI Light" panose="020B0502040204020203" pitchFamily="34" charset="0"/>
              <a:cs typeface="Avenir Next Regular"/>
            </a:endParaRPr>
          </a:p>
        </p:txBody>
      </p:sp>
      <p:sp>
        <p:nvSpPr>
          <p:cNvPr id="20" name="Rectangle 28"/>
          <p:cNvSpPr/>
          <p:nvPr/>
        </p:nvSpPr>
        <p:spPr>
          <a:xfrm>
            <a:off x="6936774" y="3304691"/>
            <a:ext cx="111388" cy="338433"/>
          </a:xfrm>
          <a:prstGeom prst="rect">
            <a:avLst/>
          </a:prstGeom>
          <a:solidFill>
            <a:srgbClr val="2DA0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atin typeface="Segoe UI Light" panose="020B0502040204020203" pitchFamily="34" charset="0"/>
              <a:cs typeface="Avenir Next Regular"/>
            </a:endParaRPr>
          </a:p>
        </p:txBody>
      </p:sp>
      <p:sp>
        <p:nvSpPr>
          <p:cNvPr id="21" name="Rectangle 29"/>
          <p:cNvSpPr/>
          <p:nvPr/>
        </p:nvSpPr>
        <p:spPr>
          <a:xfrm>
            <a:off x="6272897" y="3231464"/>
            <a:ext cx="827867" cy="482166"/>
          </a:xfrm>
          <a:prstGeom prst="rect">
            <a:avLst/>
          </a:prstGeom>
          <a:noFill/>
          <a:ln>
            <a:solidFill>
              <a:srgbClr val="2DA07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atin typeface="Segoe UI Light" panose="020B0502040204020203" pitchFamily="34" charset="0"/>
              <a:cs typeface="Avenir Next Regular"/>
            </a:endParaRPr>
          </a:p>
        </p:txBody>
      </p:sp>
      <p:cxnSp>
        <p:nvCxnSpPr>
          <p:cNvPr id="22" name="Straight Arrow Connector 31"/>
          <p:cNvCxnSpPr/>
          <p:nvPr/>
        </p:nvCxnSpPr>
        <p:spPr>
          <a:xfrm>
            <a:off x="941916" y="2855263"/>
            <a:ext cx="2087139" cy="0"/>
          </a:xfrm>
          <a:prstGeom prst="straightConnector1">
            <a:avLst/>
          </a:prstGeom>
          <a:ln w="9525" cmpd="sng">
            <a:solidFill>
              <a:schemeClr val="tx1"/>
            </a:solidFill>
            <a:prstDash val="sys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34"/>
          <p:cNvCxnSpPr/>
          <p:nvPr/>
        </p:nvCxnSpPr>
        <p:spPr>
          <a:xfrm>
            <a:off x="5971858" y="2851866"/>
            <a:ext cx="1989007" cy="0"/>
          </a:xfrm>
          <a:prstGeom prst="straightConnector1">
            <a:avLst/>
          </a:prstGeom>
          <a:ln w="9525" cmpd="sng">
            <a:solidFill>
              <a:schemeClr val="tx1"/>
            </a:solidFill>
            <a:prstDash val="sys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Can 42"/>
          <p:cNvSpPr/>
          <p:nvPr/>
        </p:nvSpPr>
        <p:spPr>
          <a:xfrm>
            <a:off x="6723902" y="3780213"/>
            <a:ext cx="324260" cy="482166"/>
          </a:xfrm>
          <a:prstGeom prst="can">
            <a:avLst/>
          </a:prstGeom>
          <a:solidFill>
            <a:srgbClr val="34A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atin typeface="Segoe UI Light" panose="020B0502040204020203" pitchFamily="34" charset="0"/>
              <a:cs typeface="Avenir Next Regular"/>
            </a:endParaRPr>
          </a:p>
        </p:txBody>
      </p:sp>
      <p:sp>
        <p:nvSpPr>
          <p:cNvPr id="34" name="Can 43"/>
          <p:cNvSpPr/>
          <p:nvPr/>
        </p:nvSpPr>
        <p:spPr>
          <a:xfrm>
            <a:off x="7200562" y="3780213"/>
            <a:ext cx="324260" cy="482166"/>
          </a:xfrm>
          <a:prstGeom prst="can">
            <a:avLst/>
          </a:prstGeom>
          <a:solidFill>
            <a:srgbClr val="34A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atin typeface="Segoe UI Light" panose="020B0502040204020203" pitchFamily="34" charset="0"/>
              <a:cs typeface="Avenir Next Regular"/>
            </a:endParaRPr>
          </a:p>
        </p:txBody>
      </p:sp>
      <p:sp>
        <p:nvSpPr>
          <p:cNvPr id="38" name="TextBox 36"/>
          <p:cNvSpPr txBox="1"/>
          <p:nvPr/>
        </p:nvSpPr>
        <p:spPr>
          <a:xfrm>
            <a:off x="615781" y="4447225"/>
            <a:ext cx="27870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>
                <a:latin typeface="Segoe UI Light" panose="020B0502040204020203" pitchFamily="34" charset="0"/>
                <a:cs typeface="Avenir Next Regular"/>
              </a:rPr>
              <a:t>separately provision additional</a:t>
            </a:r>
            <a:br>
              <a:rPr lang="en-US" sz="1600" dirty="0" smtClean="0">
                <a:latin typeface="Segoe UI Light" panose="020B0502040204020203" pitchFamily="34" charset="0"/>
                <a:cs typeface="Avenir Next Regular"/>
              </a:rPr>
            </a:br>
            <a:r>
              <a:rPr lang="en-US" sz="1600" dirty="0" smtClean="0">
                <a:latin typeface="Segoe UI Light" panose="020B0502040204020203" pitchFamily="34" charset="0"/>
                <a:cs typeface="Avenir Next Regular"/>
              </a:rPr>
              <a:t>database capacity</a:t>
            </a:r>
            <a:endParaRPr lang="en-US" sz="1600" dirty="0">
              <a:latin typeface="Segoe UI Light" panose="020B0502040204020203" pitchFamily="34" charset="0"/>
              <a:cs typeface="Avenir Next Regular"/>
            </a:endParaRPr>
          </a:p>
        </p:txBody>
      </p:sp>
      <p:sp>
        <p:nvSpPr>
          <p:cNvPr id="40" name="TextBox 36"/>
          <p:cNvSpPr txBox="1"/>
          <p:nvPr/>
        </p:nvSpPr>
        <p:spPr>
          <a:xfrm>
            <a:off x="3689385" y="2559478"/>
            <a:ext cx="21996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600" dirty="0" smtClean="0">
                <a:latin typeface="Segoe UI Light" panose="020B0502040204020203" pitchFamily="34" charset="0"/>
                <a:cs typeface="Avenir Next Regular"/>
              </a:rPr>
              <a:t>provision compute</a:t>
            </a:r>
            <a:br>
              <a:rPr lang="en-US" sz="1600" dirty="0" smtClean="0">
                <a:latin typeface="Segoe UI Light" panose="020B0502040204020203" pitchFamily="34" charset="0"/>
                <a:cs typeface="Avenir Next Regular"/>
              </a:rPr>
            </a:br>
            <a:r>
              <a:rPr lang="en-US" sz="1600" dirty="0" smtClean="0">
                <a:latin typeface="Segoe UI Light" panose="020B0502040204020203" pitchFamily="34" charset="0"/>
                <a:cs typeface="Avenir Next Regular"/>
              </a:rPr>
              <a:t>and state together</a:t>
            </a:r>
            <a:endParaRPr lang="en-US" sz="1600" dirty="0">
              <a:latin typeface="Segoe UI Light" panose="020B0502040204020203" pitchFamily="34" charset="0"/>
              <a:cs typeface="Avenir Next Regular"/>
            </a:endParaRPr>
          </a:p>
        </p:txBody>
      </p:sp>
      <p:sp>
        <p:nvSpPr>
          <p:cNvPr id="36" name="Rectangle 11"/>
          <p:cNvSpPr/>
          <p:nvPr/>
        </p:nvSpPr>
        <p:spPr>
          <a:xfrm>
            <a:off x="5661102" y="1875395"/>
            <a:ext cx="540893" cy="618864"/>
          </a:xfrm>
          <a:prstGeom prst="rect">
            <a:avLst/>
          </a:prstGeom>
          <a:solidFill>
            <a:srgbClr val="34A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atin typeface="Segoe UI Light" panose="020B0502040204020203" pitchFamily="34" charset="0"/>
              <a:cs typeface="Avenir Next Regular"/>
            </a:endParaRPr>
          </a:p>
        </p:txBody>
      </p:sp>
      <p:sp>
        <p:nvSpPr>
          <p:cNvPr id="39" name="Rectangle 12"/>
          <p:cNvSpPr/>
          <p:nvPr/>
        </p:nvSpPr>
        <p:spPr>
          <a:xfrm>
            <a:off x="6574152" y="1875395"/>
            <a:ext cx="540893" cy="618864"/>
          </a:xfrm>
          <a:prstGeom prst="rect">
            <a:avLst/>
          </a:prstGeom>
          <a:solidFill>
            <a:srgbClr val="34A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atin typeface="Segoe UI Light" panose="020B0502040204020203" pitchFamily="34" charset="0"/>
              <a:cs typeface="Avenir Next Regular"/>
            </a:endParaRPr>
          </a:p>
        </p:txBody>
      </p:sp>
      <p:sp>
        <p:nvSpPr>
          <p:cNvPr id="41" name="Can 21"/>
          <p:cNvSpPr/>
          <p:nvPr/>
        </p:nvSpPr>
        <p:spPr>
          <a:xfrm>
            <a:off x="6039865" y="2200855"/>
            <a:ext cx="324260" cy="482166"/>
          </a:xfrm>
          <a:prstGeom prst="can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atin typeface="Segoe UI Light" panose="020B0502040204020203" pitchFamily="34" charset="0"/>
              <a:cs typeface="Avenir Next Regular"/>
            </a:endParaRPr>
          </a:p>
        </p:txBody>
      </p:sp>
      <p:sp>
        <p:nvSpPr>
          <p:cNvPr id="42" name="Can 22"/>
          <p:cNvSpPr/>
          <p:nvPr/>
        </p:nvSpPr>
        <p:spPr>
          <a:xfrm>
            <a:off x="6952915" y="2200855"/>
            <a:ext cx="324260" cy="482166"/>
          </a:xfrm>
          <a:prstGeom prst="can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atin typeface="Segoe UI Light" panose="020B0502040204020203" pitchFamily="34" charset="0"/>
              <a:cs typeface="Avenir Next Regular"/>
            </a:endParaRPr>
          </a:p>
        </p:txBody>
      </p:sp>
      <p:sp>
        <p:nvSpPr>
          <p:cNvPr id="46" name="Can 42"/>
          <p:cNvSpPr/>
          <p:nvPr/>
        </p:nvSpPr>
        <p:spPr>
          <a:xfrm>
            <a:off x="6293388" y="3780213"/>
            <a:ext cx="324260" cy="482166"/>
          </a:xfrm>
          <a:prstGeom prst="can">
            <a:avLst/>
          </a:prstGeom>
          <a:solidFill>
            <a:srgbClr val="34A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atin typeface="Segoe UI Light" panose="020B0502040204020203" pitchFamily="34" charset="0"/>
              <a:cs typeface="Avenir Next Regular"/>
            </a:endParaRPr>
          </a:p>
        </p:txBody>
      </p:sp>
      <p:sp>
        <p:nvSpPr>
          <p:cNvPr id="50" name="Rectangle 8"/>
          <p:cNvSpPr/>
          <p:nvPr/>
        </p:nvSpPr>
        <p:spPr>
          <a:xfrm>
            <a:off x="2572953" y="1875395"/>
            <a:ext cx="540893" cy="618864"/>
          </a:xfrm>
          <a:prstGeom prst="rect">
            <a:avLst/>
          </a:prstGeom>
          <a:solidFill>
            <a:srgbClr val="34A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atin typeface="Segoe UI Light" panose="020B0502040204020203" pitchFamily="34" charset="0"/>
              <a:cs typeface="Avenir Next Regular"/>
            </a:endParaRPr>
          </a:p>
        </p:txBody>
      </p:sp>
      <p:sp>
        <p:nvSpPr>
          <p:cNvPr id="54" name="Can 9"/>
          <p:cNvSpPr/>
          <p:nvPr/>
        </p:nvSpPr>
        <p:spPr>
          <a:xfrm>
            <a:off x="2672448" y="3614955"/>
            <a:ext cx="324260" cy="482166"/>
          </a:xfrm>
          <a:prstGeom prst="can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atin typeface="Segoe UI Light" panose="020B0502040204020203" pitchFamily="34" charset="0"/>
              <a:cs typeface="Avenir Next Regular"/>
            </a:endParaRPr>
          </a:p>
        </p:txBody>
      </p:sp>
      <p:cxnSp>
        <p:nvCxnSpPr>
          <p:cNvPr id="56" name="Straight Arrow Connector 16"/>
          <p:cNvCxnSpPr/>
          <p:nvPr/>
        </p:nvCxnSpPr>
        <p:spPr>
          <a:xfrm flipH="1" flipV="1">
            <a:off x="2834578" y="2494259"/>
            <a:ext cx="6120" cy="1120696"/>
          </a:xfrm>
          <a:prstGeom prst="straightConnector1">
            <a:avLst/>
          </a:prstGeom>
          <a:ln w="9525" cmpd="sng">
            <a:solidFill>
              <a:srgbClr val="2DA07E"/>
            </a:solidFill>
            <a:prstDash val="solid"/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30"/>
          <p:cNvSpPr txBox="1"/>
          <p:nvPr/>
        </p:nvSpPr>
        <p:spPr>
          <a:xfrm>
            <a:off x="706052" y="1349034"/>
            <a:ext cx="25698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Classic tiered architecture</a:t>
            </a:r>
            <a:endParaRPr lang="en-US" sz="16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5" name="TextBox 32"/>
          <p:cNvSpPr txBox="1"/>
          <p:nvPr/>
        </p:nvSpPr>
        <p:spPr>
          <a:xfrm>
            <a:off x="5610829" y="1347545"/>
            <a:ext cx="25698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Streaming architecture</a:t>
            </a:r>
            <a:endParaRPr lang="en-US" sz="16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TextBox 36"/>
          <p:cNvSpPr txBox="1"/>
          <p:nvPr/>
        </p:nvSpPr>
        <p:spPr>
          <a:xfrm>
            <a:off x="1528824" y="2494259"/>
            <a:ext cx="21996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600" dirty="0" smtClean="0">
                <a:latin typeface="Segoe UI Light" panose="020B0502040204020203" pitchFamily="34" charset="0"/>
                <a:cs typeface="Avenir Next Regular"/>
              </a:rPr>
              <a:t>provision compute</a:t>
            </a:r>
            <a:endParaRPr lang="en-US" sz="1600" dirty="0">
              <a:latin typeface="Segoe UI Light" panose="020B0502040204020203" pitchFamily="34" charset="0"/>
              <a:cs typeface="Avenir Next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078926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Rolling out a new Service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Can 4"/>
          <p:cNvSpPr/>
          <p:nvPr/>
        </p:nvSpPr>
        <p:spPr>
          <a:xfrm>
            <a:off x="6201995" y="3048658"/>
            <a:ext cx="1453943" cy="1330952"/>
          </a:xfrm>
          <a:prstGeom prst="can">
            <a:avLst/>
          </a:prstGeom>
          <a:noFill/>
          <a:ln>
            <a:solidFill>
              <a:srgbClr val="34AD9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latin typeface="Segoe UI Light" panose="020B0502040204020203" pitchFamily="34" charset="0"/>
              <a:cs typeface="Avenir Next Regular"/>
            </a:endParaRPr>
          </a:p>
        </p:txBody>
      </p:sp>
      <p:sp>
        <p:nvSpPr>
          <p:cNvPr id="5" name="Can 5"/>
          <p:cNvSpPr/>
          <p:nvPr/>
        </p:nvSpPr>
        <p:spPr>
          <a:xfrm>
            <a:off x="825801" y="3048658"/>
            <a:ext cx="1453943" cy="1330952"/>
          </a:xfrm>
          <a:prstGeom prst="can">
            <a:avLst/>
          </a:prstGeom>
          <a:noFill/>
          <a:ln>
            <a:solidFill>
              <a:srgbClr val="34AD9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latin typeface="Segoe UI Light" panose="020B0502040204020203" pitchFamily="34" charset="0"/>
              <a:cs typeface="Avenir Next Regular"/>
            </a:endParaRPr>
          </a:p>
        </p:txBody>
      </p:sp>
      <p:sp>
        <p:nvSpPr>
          <p:cNvPr id="6" name="Rectangle 6"/>
          <p:cNvSpPr/>
          <p:nvPr/>
        </p:nvSpPr>
        <p:spPr>
          <a:xfrm>
            <a:off x="825801" y="1875395"/>
            <a:ext cx="540893" cy="618864"/>
          </a:xfrm>
          <a:prstGeom prst="rect">
            <a:avLst/>
          </a:prstGeom>
          <a:solidFill>
            <a:srgbClr val="34A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atin typeface="Segoe UI Light" panose="020B0502040204020203" pitchFamily="34" charset="0"/>
              <a:cs typeface="Avenir Next Regular"/>
            </a:endParaRPr>
          </a:p>
        </p:txBody>
      </p:sp>
      <p:sp>
        <p:nvSpPr>
          <p:cNvPr id="7" name="Rectangle 8"/>
          <p:cNvSpPr/>
          <p:nvPr/>
        </p:nvSpPr>
        <p:spPr>
          <a:xfrm>
            <a:off x="1738851" y="1875395"/>
            <a:ext cx="540893" cy="618864"/>
          </a:xfrm>
          <a:prstGeom prst="rect">
            <a:avLst/>
          </a:prstGeom>
          <a:solidFill>
            <a:srgbClr val="34A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atin typeface="Segoe UI Light" panose="020B0502040204020203" pitchFamily="34" charset="0"/>
              <a:cs typeface="Avenir Next Regular"/>
            </a:endParaRPr>
          </a:p>
        </p:txBody>
      </p:sp>
      <p:sp>
        <p:nvSpPr>
          <p:cNvPr id="8" name="Can 9"/>
          <p:cNvSpPr/>
          <p:nvPr/>
        </p:nvSpPr>
        <p:spPr>
          <a:xfrm>
            <a:off x="933717" y="3614955"/>
            <a:ext cx="324260" cy="482166"/>
          </a:xfrm>
          <a:prstGeom prst="can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atin typeface="Segoe UI Light" panose="020B0502040204020203" pitchFamily="34" charset="0"/>
              <a:cs typeface="Avenir Next Regular"/>
            </a:endParaRPr>
          </a:p>
        </p:txBody>
      </p:sp>
      <p:sp>
        <p:nvSpPr>
          <p:cNvPr id="9" name="Can 10"/>
          <p:cNvSpPr/>
          <p:nvPr/>
        </p:nvSpPr>
        <p:spPr>
          <a:xfrm>
            <a:off x="1853288" y="3614955"/>
            <a:ext cx="324260" cy="482166"/>
          </a:xfrm>
          <a:prstGeom prst="can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atin typeface="Segoe UI Light" panose="020B0502040204020203" pitchFamily="34" charset="0"/>
              <a:cs typeface="Avenir Next Regular"/>
            </a:endParaRPr>
          </a:p>
        </p:txBody>
      </p:sp>
      <p:sp>
        <p:nvSpPr>
          <p:cNvPr id="10" name="Rectangle 11"/>
          <p:cNvSpPr/>
          <p:nvPr/>
        </p:nvSpPr>
        <p:spPr>
          <a:xfrm>
            <a:off x="7487387" y="1875395"/>
            <a:ext cx="540893" cy="618864"/>
          </a:xfrm>
          <a:prstGeom prst="rect">
            <a:avLst/>
          </a:prstGeom>
          <a:solidFill>
            <a:srgbClr val="34A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atin typeface="Segoe UI Light" panose="020B0502040204020203" pitchFamily="34" charset="0"/>
              <a:cs typeface="Avenir Next Regular"/>
            </a:endParaRPr>
          </a:p>
        </p:txBody>
      </p:sp>
      <p:cxnSp>
        <p:nvCxnSpPr>
          <p:cNvPr id="12" name="Straight Arrow Connector 13"/>
          <p:cNvCxnSpPr>
            <a:stCxn id="8" idx="1"/>
            <a:endCxn id="6" idx="2"/>
          </p:cNvCxnSpPr>
          <p:nvPr/>
        </p:nvCxnSpPr>
        <p:spPr>
          <a:xfrm flipV="1">
            <a:off x="1095847" y="2494259"/>
            <a:ext cx="401" cy="1120696"/>
          </a:xfrm>
          <a:prstGeom prst="straightConnector1">
            <a:avLst/>
          </a:prstGeom>
          <a:ln w="9525" cmpd="sng">
            <a:solidFill>
              <a:srgbClr val="2DA07E"/>
            </a:solidFill>
            <a:prstDash val="solid"/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6"/>
          <p:cNvCxnSpPr>
            <a:stCxn id="9" idx="1"/>
            <a:endCxn id="7" idx="2"/>
          </p:cNvCxnSpPr>
          <p:nvPr/>
        </p:nvCxnSpPr>
        <p:spPr>
          <a:xfrm flipH="1" flipV="1">
            <a:off x="2009298" y="2494259"/>
            <a:ext cx="6120" cy="1120696"/>
          </a:xfrm>
          <a:prstGeom prst="straightConnector1">
            <a:avLst/>
          </a:prstGeom>
          <a:ln w="9525" cmpd="sng">
            <a:solidFill>
              <a:srgbClr val="2DA07E"/>
            </a:solidFill>
            <a:prstDash val="solid"/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Can 21"/>
          <p:cNvSpPr/>
          <p:nvPr/>
        </p:nvSpPr>
        <p:spPr>
          <a:xfrm>
            <a:off x="7866150" y="2200855"/>
            <a:ext cx="324260" cy="482166"/>
          </a:xfrm>
          <a:prstGeom prst="can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atin typeface="Segoe UI Light" panose="020B0502040204020203" pitchFamily="34" charset="0"/>
              <a:cs typeface="Avenir Next Regular"/>
            </a:endParaRPr>
          </a:p>
        </p:txBody>
      </p:sp>
      <p:sp>
        <p:nvSpPr>
          <p:cNvPr id="16" name="Rectangle 24"/>
          <p:cNvSpPr/>
          <p:nvPr/>
        </p:nvSpPr>
        <p:spPr>
          <a:xfrm>
            <a:off x="6328592" y="3304691"/>
            <a:ext cx="111388" cy="338433"/>
          </a:xfrm>
          <a:prstGeom prst="rect">
            <a:avLst/>
          </a:prstGeom>
          <a:solidFill>
            <a:srgbClr val="2DA0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atin typeface="Segoe UI Light" panose="020B0502040204020203" pitchFamily="34" charset="0"/>
              <a:cs typeface="Avenir Next Regular"/>
            </a:endParaRPr>
          </a:p>
        </p:txBody>
      </p:sp>
      <p:sp>
        <p:nvSpPr>
          <p:cNvPr id="17" name="Rectangle 25"/>
          <p:cNvSpPr/>
          <p:nvPr/>
        </p:nvSpPr>
        <p:spPr>
          <a:xfrm>
            <a:off x="6479574" y="3304691"/>
            <a:ext cx="111388" cy="338433"/>
          </a:xfrm>
          <a:prstGeom prst="rect">
            <a:avLst/>
          </a:prstGeom>
          <a:solidFill>
            <a:srgbClr val="2DA0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atin typeface="Segoe UI Light" panose="020B0502040204020203" pitchFamily="34" charset="0"/>
              <a:cs typeface="Avenir Next Regular"/>
            </a:endParaRPr>
          </a:p>
        </p:txBody>
      </p:sp>
      <p:sp>
        <p:nvSpPr>
          <p:cNvPr id="18" name="Rectangle 26"/>
          <p:cNvSpPr/>
          <p:nvPr/>
        </p:nvSpPr>
        <p:spPr>
          <a:xfrm>
            <a:off x="6631974" y="3304691"/>
            <a:ext cx="111388" cy="338433"/>
          </a:xfrm>
          <a:prstGeom prst="rect">
            <a:avLst/>
          </a:prstGeom>
          <a:solidFill>
            <a:srgbClr val="2DA0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atin typeface="Segoe UI Light" panose="020B0502040204020203" pitchFamily="34" charset="0"/>
              <a:cs typeface="Avenir Next Regular"/>
            </a:endParaRPr>
          </a:p>
        </p:txBody>
      </p:sp>
      <p:sp>
        <p:nvSpPr>
          <p:cNvPr id="19" name="Rectangle 27"/>
          <p:cNvSpPr/>
          <p:nvPr/>
        </p:nvSpPr>
        <p:spPr>
          <a:xfrm>
            <a:off x="6784374" y="3304691"/>
            <a:ext cx="111388" cy="338433"/>
          </a:xfrm>
          <a:prstGeom prst="rect">
            <a:avLst/>
          </a:prstGeom>
          <a:solidFill>
            <a:srgbClr val="2DA0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atin typeface="Segoe UI Light" panose="020B0502040204020203" pitchFamily="34" charset="0"/>
              <a:cs typeface="Avenir Next Regular"/>
            </a:endParaRPr>
          </a:p>
        </p:txBody>
      </p:sp>
      <p:sp>
        <p:nvSpPr>
          <p:cNvPr id="20" name="Rectangle 28"/>
          <p:cNvSpPr/>
          <p:nvPr/>
        </p:nvSpPr>
        <p:spPr>
          <a:xfrm>
            <a:off x="6936774" y="3304691"/>
            <a:ext cx="111388" cy="338433"/>
          </a:xfrm>
          <a:prstGeom prst="rect">
            <a:avLst/>
          </a:prstGeom>
          <a:solidFill>
            <a:srgbClr val="2DA0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atin typeface="Segoe UI Light" panose="020B0502040204020203" pitchFamily="34" charset="0"/>
              <a:cs typeface="Avenir Next Regular"/>
            </a:endParaRPr>
          </a:p>
        </p:txBody>
      </p:sp>
      <p:sp>
        <p:nvSpPr>
          <p:cNvPr id="21" name="Rectangle 29"/>
          <p:cNvSpPr/>
          <p:nvPr/>
        </p:nvSpPr>
        <p:spPr>
          <a:xfrm>
            <a:off x="6272897" y="3231464"/>
            <a:ext cx="827867" cy="482166"/>
          </a:xfrm>
          <a:prstGeom prst="rect">
            <a:avLst/>
          </a:prstGeom>
          <a:noFill/>
          <a:ln>
            <a:solidFill>
              <a:srgbClr val="2DA07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atin typeface="Segoe UI Light" panose="020B0502040204020203" pitchFamily="34" charset="0"/>
              <a:cs typeface="Avenir Next Regular"/>
            </a:endParaRPr>
          </a:p>
        </p:txBody>
      </p:sp>
      <p:cxnSp>
        <p:nvCxnSpPr>
          <p:cNvPr id="22" name="Straight Arrow Connector 31"/>
          <p:cNvCxnSpPr/>
          <p:nvPr/>
        </p:nvCxnSpPr>
        <p:spPr>
          <a:xfrm>
            <a:off x="941916" y="2855263"/>
            <a:ext cx="2087139" cy="0"/>
          </a:xfrm>
          <a:prstGeom prst="straightConnector1">
            <a:avLst/>
          </a:prstGeom>
          <a:ln w="9525" cmpd="sng">
            <a:solidFill>
              <a:schemeClr val="tx1"/>
            </a:solidFill>
            <a:prstDash val="sys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34"/>
          <p:cNvCxnSpPr/>
          <p:nvPr/>
        </p:nvCxnSpPr>
        <p:spPr>
          <a:xfrm>
            <a:off x="5971858" y="2851866"/>
            <a:ext cx="1989007" cy="0"/>
          </a:xfrm>
          <a:prstGeom prst="straightConnector1">
            <a:avLst/>
          </a:prstGeom>
          <a:ln w="9525" cmpd="sng">
            <a:solidFill>
              <a:schemeClr val="tx1"/>
            </a:solidFill>
            <a:prstDash val="sys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Can 42"/>
          <p:cNvSpPr/>
          <p:nvPr/>
        </p:nvSpPr>
        <p:spPr>
          <a:xfrm>
            <a:off x="6723902" y="3780213"/>
            <a:ext cx="324260" cy="482166"/>
          </a:xfrm>
          <a:prstGeom prst="can">
            <a:avLst/>
          </a:prstGeom>
          <a:solidFill>
            <a:srgbClr val="34A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atin typeface="Segoe UI Light" panose="020B0502040204020203" pitchFamily="34" charset="0"/>
              <a:cs typeface="Avenir Next Regular"/>
            </a:endParaRPr>
          </a:p>
        </p:txBody>
      </p:sp>
      <p:sp>
        <p:nvSpPr>
          <p:cNvPr id="34" name="Can 43"/>
          <p:cNvSpPr/>
          <p:nvPr/>
        </p:nvSpPr>
        <p:spPr>
          <a:xfrm>
            <a:off x="7200562" y="3780213"/>
            <a:ext cx="324260" cy="482166"/>
          </a:xfrm>
          <a:prstGeom prst="can">
            <a:avLst/>
          </a:prstGeom>
          <a:solidFill>
            <a:srgbClr val="34A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atin typeface="Segoe UI Light" panose="020B0502040204020203" pitchFamily="34" charset="0"/>
              <a:cs typeface="Avenir Next Regular"/>
            </a:endParaRPr>
          </a:p>
        </p:txBody>
      </p:sp>
      <p:sp>
        <p:nvSpPr>
          <p:cNvPr id="38" name="TextBox 36"/>
          <p:cNvSpPr txBox="1"/>
          <p:nvPr/>
        </p:nvSpPr>
        <p:spPr>
          <a:xfrm>
            <a:off x="406134" y="4447225"/>
            <a:ext cx="32063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>
                <a:latin typeface="Segoe UI Light" panose="020B0502040204020203" pitchFamily="34" charset="0"/>
                <a:cs typeface="Avenir Next Regular"/>
              </a:rPr>
              <a:t>provision a new database</a:t>
            </a:r>
            <a:br>
              <a:rPr lang="en-US" sz="1600" dirty="0" smtClean="0">
                <a:latin typeface="Segoe UI Light" panose="020B0502040204020203" pitchFamily="34" charset="0"/>
                <a:cs typeface="Avenir Next Regular"/>
              </a:rPr>
            </a:br>
            <a:r>
              <a:rPr lang="en-US" sz="1600" dirty="0" smtClean="0">
                <a:latin typeface="Segoe UI Light" panose="020B0502040204020203" pitchFamily="34" charset="0"/>
                <a:cs typeface="Avenir Next Regular"/>
              </a:rPr>
              <a:t>(or add capacity to an existing one)</a:t>
            </a:r>
            <a:endParaRPr lang="en-US" sz="1600" dirty="0">
              <a:latin typeface="Segoe UI Light" panose="020B0502040204020203" pitchFamily="34" charset="0"/>
              <a:cs typeface="Avenir Next Regular"/>
            </a:endParaRPr>
          </a:p>
        </p:txBody>
      </p:sp>
      <p:sp>
        <p:nvSpPr>
          <p:cNvPr id="40" name="TextBox 36"/>
          <p:cNvSpPr txBox="1"/>
          <p:nvPr/>
        </p:nvSpPr>
        <p:spPr>
          <a:xfrm>
            <a:off x="3969011" y="2624426"/>
            <a:ext cx="18144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600" dirty="0" smtClean="0">
                <a:latin typeface="Segoe UI Light" panose="020B0502040204020203" pitchFamily="34" charset="0"/>
                <a:cs typeface="Avenir Next Regular"/>
              </a:rPr>
              <a:t>provision compute</a:t>
            </a:r>
            <a:br>
              <a:rPr lang="en-US" sz="1600" dirty="0" smtClean="0">
                <a:latin typeface="Segoe UI Light" panose="020B0502040204020203" pitchFamily="34" charset="0"/>
                <a:cs typeface="Avenir Next Regular"/>
              </a:rPr>
            </a:br>
            <a:r>
              <a:rPr lang="en-US" sz="1600" dirty="0" smtClean="0">
                <a:latin typeface="Segoe UI Light" panose="020B0502040204020203" pitchFamily="34" charset="0"/>
                <a:cs typeface="Avenir Next Regular"/>
              </a:rPr>
              <a:t>and state together</a:t>
            </a:r>
            <a:endParaRPr lang="en-US" sz="1600" dirty="0">
              <a:latin typeface="Segoe UI Light" panose="020B0502040204020203" pitchFamily="34" charset="0"/>
              <a:cs typeface="Avenir Next Regular"/>
            </a:endParaRPr>
          </a:p>
        </p:txBody>
      </p:sp>
      <p:sp>
        <p:nvSpPr>
          <p:cNvPr id="36" name="Rectangle 11"/>
          <p:cNvSpPr/>
          <p:nvPr/>
        </p:nvSpPr>
        <p:spPr>
          <a:xfrm>
            <a:off x="5661102" y="1875395"/>
            <a:ext cx="540893" cy="618864"/>
          </a:xfrm>
          <a:prstGeom prst="rect">
            <a:avLst/>
          </a:prstGeom>
          <a:solidFill>
            <a:srgbClr val="34A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atin typeface="Segoe UI Light" panose="020B0502040204020203" pitchFamily="34" charset="0"/>
              <a:cs typeface="Avenir Next Regular"/>
            </a:endParaRPr>
          </a:p>
        </p:txBody>
      </p:sp>
      <p:sp>
        <p:nvSpPr>
          <p:cNvPr id="39" name="Rectangle 12"/>
          <p:cNvSpPr/>
          <p:nvPr/>
        </p:nvSpPr>
        <p:spPr>
          <a:xfrm>
            <a:off x="6574152" y="1875395"/>
            <a:ext cx="540893" cy="618864"/>
          </a:xfrm>
          <a:prstGeom prst="rect">
            <a:avLst/>
          </a:prstGeom>
          <a:solidFill>
            <a:srgbClr val="34A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atin typeface="Segoe UI Light" panose="020B0502040204020203" pitchFamily="34" charset="0"/>
              <a:cs typeface="Avenir Next Regular"/>
            </a:endParaRPr>
          </a:p>
        </p:txBody>
      </p:sp>
      <p:sp>
        <p:nvSpPr>
          <p:cNvPr id="41" name="Can 21"/>
          <p:cNvSpPr/>
          <p:nvPr/>
        </p:nvSpPr>
        <p:spPr>
          <a:xfrm>
            <a:off x="6039865" y="2200855"/>
            <a:ext cx="324260" cy="482166"/>
          </a:xfrm>
          <a:prstGeom prst="can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atin typeface="Segoe UI Light" panose="020B0502040204020203" pitchFamily="34" charset="0"/>
              <a:cs typeface="Avenir Next Regular"/>
            </a:endParaRPr>
          </a:p>
        </p:txBody>
      </p:sp>
      <p:sp>
        <p:nvSpPr>
          <p:cNvPr id="42" name="Can 22"/>
          <p:cNvSpPr/>
          <p:nvPr/>
        </p:nvSpPr>
        <p:spPr>
          <a:xfrm>
            <a:off x="6952915" y="2200855"/>
            <a:ext cx="324260" cy="482166"/>
          </a:xfrm>
          <a:prstGeom prst="can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atin typeface="Segoe UI Light" panose="020B0502040204020203" pitchFamily="34" charset="0"/>
              <a:cs typeface="Avenir Next Regular"/>
            </a:endParaRPr>
          </a:p>
        </p:txBody>
      </p:sp>
      <p:cxnSp>
        <p:nvCxnSpPr>
          <p:cNvPr id="43" name="Straight Arrow Connector 34"/>
          <p:cNvCxnSpPr/>
          <p:nvPr/>
        </p:nvCxnSpPr>
        <p:spPr>
          <a:xfrm>
            <a:off x="6475174" y="1741523"/>
            <a:ext cx="0" cy="941498"/>
          </a:xfrm>
          <a:prstGeom prst="straightConnector1">
            <a:avLst/>
          </a:prstGeom>
          <a:ln w="9525" cmpd="sng">
            <a:solidFill>
              <a:schemeClr val="tx1"/>
            </a:solidFill>
            <a:prstDash val="sys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Can 42"/>
          <p:cNvSpPr/>
          <p:nvPr/>
        </p:nvSpPr>
        <p:spPr>
          <a:xfrm>
            <a:off x="6293388" y="3780213"/>
            <a:ext cx="324260" cy="482166"/>
          </a:xfrm>
          <a:prstGeom prst="can">
            <a:avLst/>
          </a:prstGeom>
          <a:solidFill>
            <a:srgbClr val="34A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atin typeface="Segoe UI Light" panose="020B0502040204020203" pitchFamily="34" charset="0"/>
              <a:cs typeface="Avenir Next Regular"/>
            </a:endParaRPr>
          </a:p>
        </p:txBody>
      </p:sp>
      <p:sp>
        <p:nvSpPr>
          <p:cNvPr id="49" name="TextBox 36"/>
          <p:cNvSpPr txBox="1"/>
          <p:nvPr/>
        </p:nvSpPr>
        <p:spPr>
          <a:xfrm>
            <a:off x="5661102" y="4470714"/>
            <a:ext cx="24467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600" dirty="0" smtClean="0">
                <a:latin typeface="Segoe UI Light" panose="020B0502040204020203" pitchFamily="34" charset="0"/>
                <a:cs typeface="Avenir Next Regular"/>
              </a:rPr>
              <a:t>simply occupies some</a:t>
            </a:r>
            <a:br>
              <a:rPr lang="en-US" sz="1600" dirty="0" smtClean="0">
                <a:latin typeface="Segoe UI Light" panose="020B0502040204020203" pitchFamily="34" charset="0"/>
                <a:cs typeface="Avenir Next Regular"/>
              </a:rPr>
            </a:br>
            <a:r>
              <a:rPr lang="en-US" sz="1600" dirty="0" smtClean="0">
                <a:latin typeface="Segoe UI Light" panose="020B0502040204020203" pitchFamily="34" charset="0"/>
                <a:cs typeface="Avenir Next Regular"/>
              </a:rPr>
              <a:t>additional backup space</a:t>
            </a:r>
            <a:endParaRPr lang="en-US" sz="1600" dirty="0">
              <a:latin typeface="Segoe UI Light" panose="020B0502040204020203" pitchFamily="34" charset="0"/>
              <a:cs typeface="Avenir Next Regular"/>
            </a:endParaRPr>
          </a:p>
        </p:txBody>
      </p:sp>
      <p:sp>
        <p:nvSpPr>
          <p:cNvPr id="50" name="Rectangle 8"/>
          <p:cNvSpPr/>
          <p:nvPr/>
        </p:nvSpPr>
        <p:spPr>
          <a:xfrm>
            <a:off x="2572953" y="1875395"/>
            <a:ext cx="540893" cy="618864"/>
          </a:xfrm>
          <a:prstGeom prst="rect">
            <a:avLst/>
          </a:prstGeom>
          <a:solidFill>
            <a:srgbClr val="34A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atin typeface="Segoe UI Light" panose="020B0502040204020203" pitchFamily="34" charset="0"/>
              <a:cs typeface="Avenir Next Regular"/>
            </a:endParaRPr>
          </a:p>
        </p:txBody>
      </p:sp>
      <p:sp>
        <p:nvSpPr>
          <p:cNvPr id="53" name="Can 5"/>
          <p:cNvSpPr/>
          <p:nvPr/>
        </p:nvSpPr>
        <p:spPr>
          <a:xfrm>
            <a:off x="2496432" y="3048658"/>
            <a:ext cx="683355" cy="1330952"/>
          </a:xfrm>
          <a:prstGeom prst="can">
            <a:avLst>
              <a:gd name="adj" fmla="val 37502"/>
            </a:avLst>
          </a:prstGeom>
          <a:noFill/>
          <a:ln>
            <a:solidFill>
              <a:srgbClr val="34AD9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latin typeface="Segoe UI Light" panose="020B0502040204020203" pitchFamily="34" charset="0"/>
              <a:cs typeface="Avenir Next Regular"/>
            </a:endParaRPr>
          </a:p>
        </p:txBody>
      </p:sp>
      <p:sp>
        <p:nvSpPr>
          <p:cNvPr id="54" name="Can 9"/>
          <p:cNvSpPr/>
          <p:nvPr/>
        </p:nvSpPr>
        <p:spPr>
          <a:xfrm>
            <a:off x="2672448" y="3614955"/>
            <a:ext cx="324260" cy="482166"/>
          </a:xfrm>
          <a:prstGeom prst="can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atin typeface="Segoe UI Light" panose="020B0502040204020203" pitchFamily="34" charset="0"/>
              <a:cs typeface="Avenir Next Regular"/>
            </a:endParaRPr>
          </a:p>
        </p:txBody>
      </p:sp>
      <p:cxnSp>
        <p:nvCxnSpPr>
          <p:cNvPr id="56" name="Straight Arrow Connector 16"/>
          <p:cNvCxnSpPr/>
          <p:nvPr/>
        </p:nvCxnSpPr>
        <p:spPr>
          <a:xfrm flipH="1" flipV="1">
            <a:off x="2834578" y="2494259"/>
            <a:ext cx="6120" cy="1120696"/>
          </a:xfrm>
          <a:prstGeom prst="straightConnector1">
            <a:avLst/>
          </a:prstGeom>
          <a:ln w="9525" cmpd="sng">
            <a:solidFill>
              <a:srgbClr val="2DA07E"/>
            </a:solidFill>
            <a:prstDash val="solid"/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34"/>
          <p:cNvCxnSpPr/>
          <p:nvPr/>
        </p:nvCxnSpPr>
        <p:spPr>
          <a:xfrm>
            <a:off x="2409360" y="1741523"/>
            <a:ext cx="0" cy="2638087"/>
          </a:xfrm>
          <a:prstGeom prst="straightConnector1">
            <a:avLst/>
          </a:prstGeom>
          <a:ln w="9525" cmpd="sng">
            <a:solidFill>
              <a:schemeClr val="tx1"/>
            </a:solidFill>
            <a:prstDash val="sys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30"/>
          <p:cNvSpPr txBox="1"/>
          <p:nvPr/>
        </p:nvSpPr>
        <p:spPr>
          <a:xfrm>
            <a:off x="706052" y="1349034"/>
            <a:ext cx="25698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Classic tiered architecture</a:t>
            </a:r>
            <a:endParaRPr lang="en-US" sz="16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0" name="TextBox 32"/>
          <p:cNvSpPr txBox="1"/>
          <p:nvPr/>
        </p:nvSpPr>
        <p:spPr>
          <a:xfrm>
            <a:off x="5610829" y="1347545"/>
            <a:ext cx="25698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Streaming architecture</a:t>
            </a:r>
            <a:endParaRPr lang="en-US" sz="16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2793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Time, Completeness, Out-of-order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Can 4"/>
          <p:cNvSpPr/>
          <p:nvPr/>
        </p:nvSpPr>
        <p:spPr>
          <a:xfrm>
            <a:off x="6201995" y="3048658"/>
            <a:ext cx="1453943" cy="1330952"/>
          </a:xfrm>
          <a:prstGeom prst="can">
            <a:avLst/>
          </a:prstGeom>
          <a:noFill/>
          <a:ln>
            <a:solidFill>
              <a:srgbClr val="34AD9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latin typeface="Segoe UI Light" panose="020B0502040204020203" pitchFamily="34" charset="0"/>
              <a:cs typeface="Avenir Next Regular"/>
            </a:endParaRPr>
          </a:p>
        </p:txBody>
      </p:sp>
      <p:sp>
        <p:nvSpPr>
          <p:cNvPr id="5" name="Can 5"/>
          <p:cNvSpPr/>
          <p:nvPr/>
        </p:nvSpPr>
        <p:spPr>
          <a:xfrm>
            <a:off x="1258778" y="3048658"/>
            <a:ext cx="1453943" cy="1330952"/>
          </a:xfrm>
          <a:prstGeom prst="can">
            <a:avLst/>
          </a:prstGeom>
          <a:noFill/>
          <a:ln>
            <a:solidFill>
              <a:srgbClr val="34AD9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latin typeface="Segoe UI Light" panose="020B0502040204020203" pitchFamily="34" charset="0"/>
              <a:cs typeface="Avenir Next Regular"/>
            </a:endParaRPr>
          </a:p>
        </p:txBody>
      </p:sp>
      <p:sp>
        <p:nvSpPr>
          <p:cNvPr id="6" name="Rectangle 6"/>
          <p:cNvSpPr/>
          <p:nvPr/>
        </p:nvSpPr>
        <p:spPr>
          <a:xfrm>
            <a:off x="1258778" y="1875395"/>
            <a:ext cx="540893" cy="618864"/>
          </a:xfrm>
          <a:prstGeom prst="rect">
            <a:avLst/>
          </a:prstGeom>
          <a:solidFill>
            <a:srgbClr val="34A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atin typeface="Segoe UI Light" panose="020B0502040204020203" pitchFamily="34" charset="0"/>
              <a:cs typeface="Avenir Next Regular"/>
            </a:endParaRPr>
          </a:p>
        </p:txBody>
      </p:sp>
      <p:sp>
        <p:nvSpPr>
          <p:cNvPr id="7" name="Rectangle 8"/>
          <p:cNvSpPr/>
          <p:nvPr/>
        </p:nvSpPr>
        <p:spPr>
          <a:xfrm>
            <a:off x="2171828" y="1875395"/>
            <a:ext cx="540893" cy="618864"/>
          </a:xfrm>
          <a:prstGeom prst="rect">
            <a:avLst/>
          </a:prstGeom>
          <a:solidFill>
            <a:srgbClr val="34A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atin typeface="Segoe UI Light" panose="020B0502040204020203" pitchFamily="34" charset="0"/>
              <a:cs typeface="Avenir Next Regular"/>
            </a:endParaRPr>
          </a:p>
        </p:txBody>
      </p:sp>
      <p:sp>
        <p:nvSpPr>
          <p:cNvPr id="8" name="Can 9"/>
          <p:cNvSpPr/>
          <p:nvPr/>
        </p:nvSpPr>
        <p:spPr>
          <a:xfrm>
            <a:off x="1366694" y="3614955"/>
            <a:ext cx="324260" cy="482166"/>
          </a:xfrm>
          <a:prstGeom prst="can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atin typeface="Segoe UI Light" panose="020B0502040204020203" pitchFamily="34" charset="0"/>
              <a:cs typeface="Avenir Next Regular"/>
            </a:endParaRPr>
          </a:p>
        </p:txBody>
      </p:sp>
      <p:sp>
        <p:nvSpPr>
          <p:cNvPr id="9" name="Can 10"/>
          <p:cNvSpPr/>
          <p:nvPr/>
        </p:nvSpPr>
        <p:spPr>
          <a:xfrm>
            <a:off x="2286265" y="3614955"/>
            <a:ext cx="324260" cy="482166"/>
          </a:xfrm>
          <a:prstGeom prst="can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atin typeface="Segoe UI Light" panose="020B0502040204020203" pitchFamily="34" charset="0"/>
              <a:cs typeface="Avenir Next Regular"/>
            </a:endParaRPr>
          </a:p>
        </p:txBody>
      </p:sp>
      <p:sp>
        <p:nvSpPr>
          <p:cNvPr id="10" name="Rectangle 11"/>
          <p:cNvSpPr/>
          <p:nvPr/>
        </p:nvSpPr>
        <p:spPr>
          <a:xfrm>
            <a:off x="6201995" y="1875395"/>
            <a:ext cx="540893" cy="618864"/>
          </a:xfrm>
          <a:prstGeom prst="rect">
            <a:avLst/>
          </a:prstGeom>
          <a:solidFill>
            <a:srgbClr val="34A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atin typeface="Segoe UI Light" panose="020B0502040204020203" pitchFamily="34" charset="0"/>
              <a:cs typeface="Avenir Next Regular"/>
            </a:endParaRPr>
          </a:p>
        </p:txBody>
      </p:sp>
      <p:sp>
        <p:nvSpPr>
          <p:cNvPr id="11" name="Rectangle 12"/>
          <p:cNvSpPr/>
          <p:nvPr/>
        </p:nvSpPr>
        <p:spPr>
          <a:xfrm>
            <a:off x="7115045" y="1875395"/>
            <a:ext cx="540893" cy="618864"/>
          </a:xfrm>
          <a:prstGeom prst="rect">
            <a:avLst/>
          </a:prstGeom>
          <a:solidFill>
            <a:srgbClr val="34A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atin typeface="Segoe UI Light" panose="020B0502040204020203" pitchFamily="34" charset="0"/>
              <a:cs typeface="Avenir Next Regular"/>
            </a:endParaRPr>
          </a:p>
        </p:txBody>
      </p:sp>
      <p:cxnSp>
        <p:nvCxnSpPr>
          <p:cNvPr id="12" name="Straight Arrow Connector 13"/>
          <p:cNvCxnSpPr>
            <a:stCxn id="8" idx="1"/>
            <a:endCxn id="6" idx="2"/>
          </p:cNvCxnSpPr>
          <p:nvPr/>
        </p:nvCxnSpPr>
        <p:spPr>
          <a:xfrm flipV="1">
            <a:off x="1528824" y="2494259"/>
            <a:ext cx="401" cy="1120696"/>
          </a:xfrm>
          <a:prstGeom prst="straightConnector1">
            <a:avLst/>
          </a:prstGeom>
          <a:ln w="9525" cmpd="sng">
            <a:solidFill>
              <a:srgbClr val="2DA07E"/>
            </a:solidFill>
            <a:prstDash val="solid"/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6"/>
          <p:cNvCxnSpPr>
            <a:stCxn id="9" idx="1"/>
            <a:endCxn id="7" idx="2"/>
          </p:cNvCxnSpPr>
          <p:nvPr/>
        </p:nvCxnSpPr>
        <p:spPr>
          <a:xfrm flipH="1" flipV="1">
            <a:off x="2442275" y="2494259"/>
            <a:ext cx="6120" cy="1120696"/>
          </a:xfrm>
          <a:prstGeom prst="straightConnector1">
            <a:avLst/>
          </a:prstGeom>
          <a:ln w="9525" cmpd="sng">
            <a:solidFill>
              <a:srgbClr val="2DA07E"/>
            </a:solidFill>
            <a:prstDash val="solid"/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Can 21"/>
          <p:cNvSpPr/>
          <p:nvPr/>
        </p:nvSpPr>
        <p:spPr>
          <a:xfrm>
            <a:off x="6580758" y="2200855"/>
            <a:ext cx="324260" cy="482166"/>
          </a:xfrm>
          <a:prstGeom prst="can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atin typeface="Segoe UI Light" panose="020B0502040204020203" pitchFamily="34" charset="0"/>
              <a:cs typeface="Avenir Next Regular"/>
            </a:endParaRPr>
          </a:p>
        </p:txBody>
      </p:sp>
      <p:sp>
        <p:nvSpPr>
          <p:cNvPr id="15" name="Can 22"/>
          <p:cNvSpPr/>
          <p:nvPr/>
        </p:nvSpPr>
        <p:spPr>
          <a:xfrm>
            <a:off x="7493808" y="2200855"/>
            <a:ext cx="324260" cy="482166"/>
          </a:xfrm>
          <a:prstGeom prst="can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atin typeface="Segoe UI Light" panose="020B0502040204020203" pitchFamily="34" charset="0"/>
              <a:cs typeface="Avenir Next Regular"/>
            </a:endParaRPr>
          </a:p>
        </p:txBody>
      </p:sp>
      <p:sp>
        <p:nvSpPr>
          <p:cNvPr id="16" name="Rectangle 24"/>
          <p:cNvSpPr/>
          <p:nvPr/>
        </p:nvSpPr>
        <p:spPr>
          <a:xfrm>
            <a:off x="6328592" y="3304691"/>
            <a:ext cx="111388" cy="338433"/>
          </a:xfrm>
          <a:prstGeom prst="rect">
            <a:avLst/>
          </a:prstGeom>
          <a:solidFill>
            <a:srgbClr val="2DA0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atin typeface="Segoe UI Light" panose="020B0502040204020203" pitchFamily="34" charset="0"/>
              <a:cs typeface="Avenir Next Regular"/>
            </a:endParaRPr>
          </a:p>
        </p:txBody>
      </p:sp>
      <p:sp>
        <p:nvSpPr>
          <p:cNvPr id="17" name="Rectangle 25"/>
          <p:cNvSpPr/>
          <p:nvPr/>
        </p:nvSpPr>
        <p:spPr>
          <a:xfrm>
            <a:off x="6479574" y="3304691"/>
            <a:ext cx="111388" cy="338433"/>
          </a:xfrm>
          <a:prstGeom prst="rect">
            <a:avLst/>
          </a:prstGeom>
          <a:solidFill>
            <a:srgbClr val="2DA0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atin typeface="Segoe UI Light" panose="020B0502040204020203" pitchFamily="34" charset="0"/>
              <a:cs typeface="Avenir Next Regular"/>
            </a:endParaRPr>
          </a:p>
        </p:txBody>
      </p:sp>
      <p:sp>
        <p:nvSpPr>
          <p:cNvPr id="18" name="Rectangle 26"/>
          <p:cNvSpPr/>
          <p:nvPr/>
        </p:nvSpPr>
        <p:spPr>
          <a:xfrm>
            <a:off x="6631974" y="3304691"/>
            <a:ext cx="111388" cy="338433"/>
          </a:xfrm>
          <a:prstGeom prst="rect">
            <a:avLst/>
          </a:prstGeom>
          <a:solidFill>
            <a:srgbClr val="2DA0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atin typeface="Segoe UI Light" panose="020B0502040204020203" pitchFamily="34" charset="0"/>
              <a:cs typeface="Avenir Next Regular"/>
            </a:endParaRPr>
          </a:p>
        </p:txBody>
      </p:sp>
      <p:sp>
        <p:nvSpPr>
          <p:cNvPr id="19" name="Rectangle 27"/>
          <p:cNvSpPr/>
          <p:nvPr/>
        </p:nvSpPr>
        <p:spPr>
          <a:xfrm>
            <a:off x="6784374" y="3304691"/>
            <a:ext cx="111388" cy="338433"/>
          </a:xfrm>
          <a:prstGeom prst="rect">
            <a:avLst/>
          </a:prstGeom>
          <a:solidFill>
            <a:srgbClr val="2DA0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atin typeface="Segoe UI Light" panose="020B0502040204020203" pitchFamily="34" charset="0"/>
              <a:cs typeface="Avenir Next Regular"/>
            </a:endParaRPr>
          </a:p>
        </p:txBody>
      </p:sp>
      <p:sp>
        <p:nvSpPr>
          <p:cNvPr id="20" name="Rectangle 28"/>
          <p:cNvSpPr/>
          <p:nvPr/>
        </p:nvSpPr>
        <p:spPr>
          <a:xfrm>
            <a:off x="6936774" y="3304691"/>
            <a:ext cx="111388" cy="338433"/>
          </a:xfrm>
          <a:prstGeom prst="rect">
            <a:avLst/>
          </a:prstGeom>
          <a:solidFill>
            <a:srgbClr val="2DA0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atin typeface="Segoe UI Light" panose="020B0502040204020203" pitchFamily="34" charset="0"/>
              <a:cs typeface="Avenir Next Regular"/>
            </a:endParaRPr>
          </a:p>
        </p:txBody>
      </p:sp>
      <p:sp>
        <p:nvSpPr>
          <p:cNvPr id="21" name="Rectangle 29"/>
          <p:cNvSpPr/>
          <p:nvPr/>
        </p:nvSpPr>
        <p:spPr>
          <a:xfrm>
            <a:off x="6272897" y="3231464"/>
            <a:ext cx="827867" cy="482166"/>
          </a:xfrm>
          <a:prstGeom prst="rect">
            <a:avLst/>
          </a:prstGeom>
          <a:noFill/>
          <a:ln>
            <a:solidFill>
              <a:srgbClr val="2DA07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atin typeface="Segoe UI Light" panose="020B0502040204020203" pitchFamily="34" charset="0"/>
              <a:cs typeface="Avenir Next Regular"/>
            </a:endParaRPr>
          </a:p>
        </p:txBody>
      </p:sp>
      <p:cxnSp>
        <p:nvCxnSpPr>
          <p:cNvPr id="22" name="Straight Arrow Connector 31"/>
          <p:cNvCxnSpPr/>
          <p:nvPr/>
        </p:nvCxnSpPr>
        <p:spPr>
          <a:xfrm>
            <a:off x="941916" y="2855263"/>
            <a:ext cx="2087139" cy="0"/>
          </a:xfrm>
          <a:prstGeom prst="straightConnector1">
            <a:avLst/>
          </a:prstGeom>
          <a:ln w="9525" cmpd="sng">
            <a:solidFill>
              <a:schemeClr val="tx1"/>
            </a:solidFill>
            <a:prstDash val="sys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34"/>
          <p:cNvCxnSpPr/>
          <p:nvPr/>
        </p:nvCxnSpPr>
        <p:spPr>
          <a:xfrm>
            <a:off x="5971858" y="2851866"/>
            <a:ext cx="1989007" cy="0"/>
          </a:xfrm>
          <a:prstGeom prst="straightConnector1">
            <a:avLst/>
          </a:prstGeom>
          <a:ln w="9525" cmpd="sng">
            <a:solidFill>
              <a:schemeClr val="tx1"/>
            </a:solidFill>
            <a:prstDash val="sys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Can 42"/>
          <p:cNvSpPr/>
          <p:nvPr/>
        </p:nvSpPr>
        <p:spPr>
          <a:xfrm>
            <a:off x="6723902" y="3780213"/>
            <a:ext cx="324260" cy="482166"/>
          </a:xfrm>
          <a:prstGeom prst="can">
            <a:avLst/>
          </a:prstGeom>
          <a:solidFill>
            <a:srgbClr val="34A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atin typeface="Segoe UI Light" panose="020B0502040204020203" pitchFamily="34" charset="0"/>
              <a:cs typeface="Avenir Next Regular"/>
            </a:endParaRPr>
          </a:p>
        </p:txBody>
      </p:sp>
      <p:sp>
        <p:nvSpPr>
          <p:cNvPr id="34" name="Can 43"/>
          <p:cNvSpPr/>
          <p:nvPr/>
        </p:nvSpPr>
        <p:spPr>
          <a:xfrm>
            <a:off x="7200562" y="3780213"/>
            <a:ext cx="324260" cy="482166"/>
          </a:xfrm>
          <a:prstGeom prst="can">
            <a:avLst/>
          </a:prstGeom>
          <a:solidFill>
            <a:srgbClr val="34A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atin typeface="Segoe UI Light" panose="020B0502040204020203" pitchFamily="34" charset="0"/>
              <a:cs typeface="Avenir Next Regular"/>
            </a:endParaRPr>
          </a:p>
        </p:txBody>
      </p:sp>
      <p:sp>
        <p:nvSpPr>
          <p:cNvPr id="38" name="TextBox 36"/>
          <p:cNvSpPr txBox="1"/>
          <p:nvPr/>
        </p:nvSpPr>
        <p:spPr>
          <a:xfrm>
            <a:off x="2841986" y="2356796"/>
            <a:ext cx="2952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 smtClean="0">
                <a:latin typeface="Segoe UI Light" panose="020B0502040204020203" pitchFamily="34" charset="0"/>
                <a:cs typeface="Avenir Next Regular"/>
              </a:rPr>
              <a:t>?</a:t>
            </a:r>
            <a:endParaRPr lang="en-US" sz="2000" dirty="0">
              <a:latin typeface="Segoe UI Light" panose="020B0502040204020203" pitchFamily="34" charset="0"/>
              <a:cs typeface="Avenir Next Regular"/>
            </a:endParaRPr>
          </a:p>
        </p:txBody>
      </p:sp>
      <p:sp>
        <p:nvSpPr>
          <p:cNvPr id="44" name="TextBox 36"/>
          <p:cNvSpPr txBox="1"/>
          <p:nvPr/>
        </p:nvSpPr>
        <p:spPr>
          <a:xfrm>
            <a:off x="3289548" y="1795900"/>
            <a:ext cx="27399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600" dirty="0" smtClean="0">
                <a:latin typeface="Segoe UI Light" panose="020B0502040204020203" pitchFamily="34" charset="0"/>
                <a:cs typeface="Avenir Next Regular"/>
              </a:rPr>
              <a:t>event time clocks</a:t>
            </a:r>
            <a:br>
              <a:rPr lang="en-US" sz="1600" dirty="0" smtClean="0">
                <a:latin typeface="Segoe UI Light" panose="020B0502040204020203" pitchFamily="34" charset="0"/>
                <a:cs typeface="Avenir Next Regular"/>
              </a:rPr>
            </a:br>
            <a:r>
              <a:rPr lang="en-US" sz="1600" dirty="0" smtClean="0">
                <a:latin typeface="Segoe UI Light" panose="020B0502040204020203" pitchFamily="34" charset="0"/>
                <a:cs typeface="Avenir Next Regular"/>
              </a:rPr>
              <a:t>define data completeness</a:t>
            </a:r>
            <a:endParaRPr lang="en-US" sz="1600" dirty="0">
              <a:latin typeface="Segoe UI Light" panose="020B0502040204020203" pitchFamily="34" charset="0"/>
              <a:cs typeface="Avenir Next Regular"/>
            </a:endParaRPr>
          </a:p>
        </p:txBody>
      </p:sp>
      <p:sp>
        <p:nvSpPr>
          <p:cNvPr id="40" name="TextBox 36"/>
          <p:cNvSpPr txBox="1"/>
          <p:nvPr/>
        </p:nvSpPr>
        <p:spPr>
          <a:xfrm>
            <a:off x="4133790" y="2403612"/>
            <a:ext cx="18144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600" dirty="0" smtClean="0">
                <a:latin typeface="Segoe UI Light" panose="020B0502040204020203" pitchFamily="34" charset="0"/>
                <a:cs typeface="Avenir Next Regular"/>
              </a:rPr>
              <a:t>event time timers</a:t>
            </a:r>
            <a:br>
              <a:rPr lang="en-US" sz="1600" dirty="0" smtClean="0">
                <a:latin typeface="Segoe UI Light" panose="020B0502040204020203" pitchFamily="34" charset="0"/>
                <a:cs typeface="Avenir Next Regular"/>
              </a:rPr>
            </a:br>
            <a:r>
              <a:rPr lang="en-US" sz="1600" dirty="0" smtClean="0">
                <a:latin typeface="Segoe UI Light" panose="020B0502040204020203" pitchFamily="34" charset="0"/>
                <a:cs typeface="Avenir Next Regular"/>
              </a:rPr>
              <a:t>handle actions for</a:t>
            </a:r>
            <a:br>
              <a:rPr lang="en-US" sz="1600" dirty="0" smtClean="0">
                <a:latin typeface="Segoe UI Light" panose="020B0502040204020203" pitchFamily="34" charset="0"/>
                <a:cs typeface="Avenir Next Regular"/>
              </a:rPr>
            </a:br>
            <a:r>
              <a:rPr lang="en-US" sz="1600" dirty="0" smtClean="0">
                <a:latin typeface="Segoe UI Light" panose="020B0502040204020203" pitchFamily="34" charset="0"/>
                <a:cs typeface="Avenir Next Regular"/>
              </a:rPr>
              <a:t>out-of-order data</a:t>
            </a:r>
            <a:endParaRPr lang="en-US" sz="1600" dirty="0">
              <a:latin typeface="Segoe UI Light" panose="020B0502040204020203" pitchFamily="34" charset="0"/>
              <a:cs typeface="Avenir Next Regular"/>
            </a:endParaRPr>
          </a:p>
        </p:txBody>
      </p:sp>
      <p:grpSp>
        <p:nvGrpSpPr>
          <p:cNvPr id="36" name="Gruppieren 35"/>
          <p:cNvGrpSpPr/>
          <p:nvPr/>
        </p:nvGrpSpPr>
        <p:grpSpPr>
          <a:xfrm>
            <a:off x="7500605" y="1719237"/>
            <a:ext cx="417702" cy="417702"/>
            <a:chOff x="1380695" y="3881493"/>
            <a:chExt cx="249744" cy="249744"/>
          </a:xfrm>
        </p:grpSpPr>
        <p:sp>
          <p:nvSpPr>
            <p:cNvPr id="39" name="Ellipse 38"/>
            <p:cNvSpPr/>
            <p:nvPr/>
          </p:nvSpPr>
          <p:spPr>
            <a:xfrm>
              <a:off x="1380695" y="3881493"/>
              <a:ext cx="249744" cy="249744"/>
            </a:xfrm>
            <a:prstGeom prst="ellips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41" name="Gerader Verbinder 40"/>
            <p:cNvCxnSpPr/>
            <p:nvPr/>
          </p:nvCxnSpPr>
          <p:spPr>
            <a:xfrm flipH="1" flipV="1">
              <a:off x="1457162" y="3945920"/>
              <a:ext cx="46560" cy="68098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42" name="Gerader Verbinder 41"/>
            <p:cNvCxnSpPr/>
            <p:nvPr/>
          </p:nvCxnSpPr>
          <p:spPr>
            <a:xfrm flipH="1" flipV="1">
              <a:off x="1503722" y="4014019"/>
              <a:ext cx="45479" cy="14737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</p:grpSp>
      <p:grpSp>
        <p:nvGrpSpPr>
          <p:cNvPr id="43" name="Gruppieren 42"/>
          <p:cNvGrpSpPr/>
          <p:nvPr/>
        </p:nvGrpSpPr>
        <p:grpSpPr>
          <a:xfrm>
            <a:off x="6584801" y="1719237"/>
            <a:ext cx="417702" cy="417702"/>
            <a:chOff x="1380695" y="3881493"/>
            <a:chExt cx="249744" cy="249744"/>
          </a:xfrm>
        </p:grpSpPr>
        <p:sp>
          <p:nvSpPr>
            <p:cNvPr id="46" name="Ellipse 45"/>
            <p:cNvSpPr/>
            <p:nvPr/>
          </p:nvSpPr>
          <p:spPr>
            <a:xfrm>
              <a:off x="1380695" y="3881493"/>
              <a:ext cx="249744" cy="249744"/>
            </a:xfrm>
            <a:prstGeom prst="ellips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49" name="Gerader Verbinder 48"/>
            <p:cNvCxnSpPr/>
            <p:nvPr/>
          </p:nvCxnSpPr>
          <p:spPr>
            <a:xfrm flipH="1" flipV="1">
              <a:off x="1457162" y="3945920"/>
              <a:ext cx="46560" cy="68098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50" name="Gerader Verbinder 49"/>
            <p:cNvCxnSpPr/>
            <p:nvPr/>
          </p:nvCxnSpPr>
          <p:spPr>
            <a:xfrm flipH="1" flipV="1">
              <a:off x="1503722" y="4014019"/>
              <a:ext cx="45479" cy="14737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</p:grpSp>
      <p:sp>
        <p:nvSpPr>
          <p:cNvPr id="51" name="TextBox 30"/>
          <p:cNvSpPr txBox="1"/>
          <p:nvPr/>
        </p:nvSpPr>
        <p:spPr>
          <a:xfrm>
            <a:off x="706052" y="1349034"/>
            <a:ext cx="25698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Classic tiered architecture</a:t>
            </a:r>
            <a:endParaRPr lang="en-US" sz="16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TextBox 32"/>
          <p:cNvSpPr txBox="1"/>
          <p:nvPr/>
        </p:nvSpPr>
        <p:spPr>
          <a:xfrm>
            <a:off x="5610829" y="1347545"/>
            <a:ext cx="25698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Streaming architecture</a:t>
            </a:r>
            <a:endParaRPr lang="en-US" sz="16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1483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39065" y="1451007"/>
            <a:ext cx="722436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2016</a:t>
            </a:r>
            <a:r>
              <a:rPr lang="en-US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28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was the year when streaming technologies became </a:t>
            </a:r>
            <a:r>
              <a:rPr lang="en-US" sz="2800" dirty="0" smtClean="0">
                <a:solidFill>
                  <a:srgbClr val="34AD9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mainstream</a:t>
            </a:r>
          </a:p>
          <a:p>
            <a:pPr algn="ctr"/>
            <a:endParaRPr lang="en-US" sz="2800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ctr"/>
            <a:r>
              <a:rPr lang="en-US" sz="2800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2017</a:t>
            </a:r>
            <a:r>
              <a:rPr lang="en-US" sz="2800" dirty="0" smtClean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is the year to realize the </a:t>
            </a:r>
            <a:r>
              <a:rPr lang="en-US" sz="2800" dirty="0" smtClean="0">
                <a:solidFill>
                  <a:srgbClr val="34AD9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full spectrum</a:t>
            </a:r>
            <a:r>
              <a:rPr lang="en-US" sz="2800" dirty="0" smtClean="0">
                <a:solidFill>
                  <a:srgbClr val="34AD9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/>
            </a:r>
            <a:br>
              <a:rPr lang="en-US" sz="2800" dirty="0" smtClean="0">
                <a:solidFill>
                  <a:srgbClr val="34AD9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</a:br>
            <a:r>
              <a:rPr lang="en-US" sz="2800" dirty="0" smtClean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of streaming applications</a:t>
            </a:r>
            <a:endParaRPr lang="en-US" sz="2800" dirty="0">
              <a:solidFill>
                <a:srgbClr val="000000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1140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Repair External State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Can 4"/>
          <p:cNvSpPr/>
          <p:nvPr/>
        </p:nvSpPr>
        <p:spPr>
          <a:xfrm>
            <a:off x="834191" y="1777600"/>
            <a:ext cx="1091852" cy="913370"/>
          </a:xfrm>
          <a:prstGeom prst="can">
            <a:avLst/>
          </a:prstGeom>
          <a:noFill/>
          <a:ln>
            <a:solidFill>
              <a:srgbClr val="34AD9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latin typeface="Segoe UI Light" panose="020B0502040204020203" pitchFamily="34" charset="0"/>
              <a:cs typeface="Avenir Next Regular"/>
            </a:endParaRPr>
          </a:p>
        </p:txBody>
      </p:sp>
      <p:sp>
        <p:nvSpPr>
          <p:cNvPr id="10" name="Rectangle 11"/>
          <p:cNvSpPr/>
          <p:nvPr/>
        </p:nvSpPr>
        <p:spPr>
          <a:xfrm>
            <a:off x="3378177" y="3426839"/>
            <a:ext cx="540893" cy="618864"/>
          </a:xfrm>
          <a:prstGeom prst="rect">
            <a:avLst/>
          </a:prstGeom>
          <a:solidFill>
            <a:srgbClr val="34A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atin typeface="Segoe UI Light" panose="020B0502040204020203" pitchFamily="34" charset="0"/>
              <a:cs typeface="Avenir Next Regular"/>
            </a:endParaRPr>
          </a:p>
        </p:txBody>
      </p:sp>
      <p:sp>
        <p:nvSpPr>
          <p:cNvPr id="11" name="Rectangle 12"/>
          <p:cNvSpPr/>
          <p:nvPr/>
        </p:nvSpPr>
        <p:spPr>
          <a:xfrm>
            <a:off x="4291227" y="3426839"/>
            <a:ext cx="540893" cy="618864"/>
          </a:xfrm>
          <a:prstGeom prst="rect">
            <a:avLst/>
          </a:prstGeom>
          <a:solidFill>
            <a:srgbClr val="34A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atin typeface="Segoe UI Light" panose="020B0502040204020203" pitchFamily="34" charset="0"/>
              <a:cs typeface="Avenir Next Regular"/>
            </a:endParaRPr>
          </a:p>
        </p:txBody>
      </p:sp>
      <p:sp>
        <p:nvSpPr>
          <p:cNvPr id="14" name="Can 21"/>
          <p:cNvSpPr/>
          <p:nvPr/>
        </p:nvSpPr>
        <p:spPr>
          <a:xfrm>
            <a:off x="3756940" y="3752299"/>
            <a:ext cx="324260" cy="482166"/>
          </a:xfrm>
          <a:prstGeom prst="can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atin typeface="Segoe UI Light" panose="020B0502040204020203" pitchFamily="34" charset="0"/>
              <a:cs typeface="Avenir Next Regular"/>
            </a:endParaRPr>
          </a:p>
        </p:txBody>
      </p:sp>
      <p:sp>
        <p:nvSpPr>
          <p:cNvPr id="15" name="Can 22"/>
          <p:cNvSpPr/>
          <p:nvPr/>
        </p:nvSpPr>
        <p:spPr>
          <a:xfrm>
            <a:off x="4669990" y="3752299"/>
            <a:ext cx="324260" cy="482166"/>
          </a:xfrm>
          <a:prstGeom prst="can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atin typeface="Segoe UI Light" panose="020B0502040204020203" pitchFamily="34" charset="0"/>
              <a:cs typeface="Avenir Next Regular"/>
            </a:endParaRPr>
          </a:p>
        </p:txBody>
      </p:sp>
      <p:sp>
        <p:nvSpPr>
          <p:cNvPr id="33" name="Can 42"/>
          <p:cNvSpPr/>
          <p:nvPr/>
        </p:nvSpPr>
        <p:spPr>
          <a:xfrm>
            <a:off x="994007" y="2091573"/>
            <a:ext cx="324260" cy="482166"/>
          </a:xfrm>
          <a:prstGeom prst="can">
            <a:avLst/>
          </a:prstGeom>
          <a:solidFill>
            <a:srgbClr val="34A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atin typeface="Segoe UI Light" panose="020B0502040204020203" pitchFamily="34" charset="0"/>
              <a:cs typeface="Avenir Next Regular"/>
            </a:endParaRPr>
          </a:p>
        </p:txBody>
      </p:sp>
      <p:grpSp>
        <p:nvGrpSpPr>
          <p:cNvPr id="24" name="Gruppieren 23"/>
          <p:cNvGrpSpPr/>
          <p:nvPr/>
        </p:nvGrpSpPr>
        <p:grpSpPr>
          <a:xfrm>
            <a:off x="653984" y="3511216"/>
            <a:ext cx="1613803" cy="482166"/>
            <a:chOff x="699073" y="3547509"/>
            <a:chExt cx="1613803" cy="482166"/>
          </a:xfrm>
        </p:grpSpPr>
        <p:sp>
          <p:nvSpPr>
            <p:cNvPr id="16" name="Rectangle 24"/>
            <p:cNvSpPr/>
            <p:nvPr/>
          </p:nvSpPr>
          <p:spPr>
            <a:xfrm>
              <a:off x="754768" y="3620736"/>
              <a:ext cx="111388" cy="338433"/>
            </a:xfrm>
            <a:prstGeom prst="rect">
              <a:avLst/>
            </a:prstGeom>
            <a:solidFill>
              <a:srgbClr val="2DA07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Segoe UI Light" panose="020B0502040204020203" pitchFamily="34" charset="0"/>
                <a:cs typeface="Avenir Next Regular"/>
              </a:endParaRPr>
            </a:p>
          </p:txBody>
        </p:sp>
        <p:sp>
          <p:nvSpPr>
            <p:cNvPr id="17" name="Rectangle 25"/>
            <p:cNvSpPr/>
            <p:nvPr/>
          </p:nvSpPr>
          <p:spPr>
            <a:xfrm>
              <a:off x="905750" y="3620736"/>
              <a:ext cx="111388" cy="338433"/>
            </a:xfrm>
            <a:prstGeom prst="rect">
              <a:avLst/>
            </a:prstGeom>
            <a:solidFill>
              <a:srgbClr val="2DA07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Segoe UI Light" panose="020B0502040204020203" pitchFamily="34" charset="0"/>
                <a:cs typeface="Avenir Next Regular"/>
              </a:endParaRPr>
            </a:p>
          </p:txBody>
        </p:sp>
        <p:sp>
          <p:nvSpPr>
            <p:cNvPr id="18" name="Rectangle 26"/>
            <p:cNvSpPr/>
            <p:nvPr/>
          </p:nvSpPr>
          <p:spPr>
            <a:xfrm>
              <a:off x="1058150" y="3620736"/>
              <a:ext cx="111388" cy="338433"/>
            </a:xfrm>
            <a:prstGeom prst="rect">
              <a:avLst/>
            </a:prstGeom>
            <a:solidFill>
              <a:srgbClr val="2DA07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Segoe UI Light" panose="020B0502040204020203" pitchFamily="34" charset="0"/>
                <a:cs typeface="Avenir Next Regular"/>
              </a:endParaRPr>
            </a:p>
          </p:txBody>
        </p:sp>
        <p:sp>
          <p:nvSpPr>
            <p:cNvPr id="19" name="Rectangle 27"/>
            <p:cNvSpPr/>
            <p:nvPr/>
          </p:nvSpPr>
          <p:spPr>
            <a:xfrm>
              <a:off x="1210550" y="3620736"/>
              <a:ext cx="111388" cy="338433"/>
            </a:xfrm>
            <a:prstGeom prst="rect">
              <a:avLst/>
            </a:prstGeom>
            <a:solidFill>
              <a:srgbClr val="2DA07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Segoe UI Light" panose="020B0502040204020203" pitchFamily="34" charset="0"/>
                <a:cs typeface="Avenir Next Regular"/>
              </a:endParaRPr>
            </a:p>
          </p:txBody>
        </p:sp>
        <p:sp>
          <p:nvSpPr>
            <p:cNvPr id="20" name="Rectangle 28"/>
            <p:cNvSpPr/>
            <p:nvPr/>
          </p:nvSpPr>
          <p:spPr>
            <a:xfrm>
              <a:off x="1362950" y="3620736"/>
              <a:ext cx="111388" cy="338433"/>
            </a:xfrm>
            <a:prstGeom prst="rect">
              <a:avLst/>
            </a:prstGeom>
            <a:solidFill>
              <a:srgbClr val="2DA07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Segoe UI Light" panose="020B0502040204020203" pitchFamily="34" charset="0"/>
                <a:cs typeface="Avenir Next Regular"/>
              </a:endParaRPr>
            </a:p>
          </p:txBody>
        </p:sp>
        <p:sp>
          <p:nvSpPr>
            <p:cNvPr id="21" name="Rectangle 29"/>
            <p:cNvSpPr/>
            <p:nvPr/>
          </p:nvSpPr>
          <p:spPr>
            <a:xfrm>
              <a:off x="699073" y="3547509"/>
              <a:ext cx="1613803" cy="482166"/>
            </a:xfrm>
            <a:prstGeom prst="rect">
              <a:avLst/>
            </a:prstGeom>
            <a:noFill/>
            <a:ln>
              <a:solidFill>
                <a:srgbClr val="2DA07E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Segoe UI Light" panose="020B0502040204020203" pitchFamily="34" charset="0"/>
                <a:cs typeface="Avenir Next Regular"/>
              </a:endParaRPr>
            </a:p>
          </p:txBody>
        </p:sp>
        <p:sp>
          <p:nvSpPr>
            <p:cNvPr id="31" name="Rectangle 24"/>
            <p:cNvSpPr/>
            <p:nvPr/>
          </p:nvSpPr>
          <p:spPr>
            <a:xfrm>
              <a:off x="1515350" y="3620736"/>
              <a:ext cx="111388" cy="338433"/>
            </a:xfrm>
            <a:prstGeom prst="rect">
              <a:avLst/>
            </a:prstGeom>
            <a:solidFill>
              <a:srgbClr val="2DA07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Segoe UI Light" panose="020B0502040204020203" pitchFamily="34" charset="0"/>
                <a:cs typeface="Avenir Next Regular"/>
              </a:endParaRPr>
            </a:p>
          </p:txBody>
        </p:sp>
        <p:sp>
          <p:nvSpPr>
            <p:cNvPr id="32" name="Rectangle 25"/>
            <p:cNvSpPr/>
            <p:nvPr/>
          </p:nvSpPr>
          <p:spPr>
            <a:xfrm>
              <a:off x="1666332" y="3620736"/>
              <a:ext cx="111388" cy="338433"/>
            </a:xfrm>
            <a:prstGeom prst="rect">
              <a:avLst/>
            </a:prstGeom>
            <a:solidFill>
              <a:srgbClr val="2DA07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Segoe UI Light" panose="020B0502040204020203" pitchFamily="34" charset="0"/>
                <a:cs typeface="Avenir Next Regular"/>
              </a:endParaRPr>
            </a:p>
          </p:txBody>
        </p:sp>
        <p:sp>
          <p:nvSpPr>
            <p:cNvPr id="35" name="Rectangle 26"/>
            <p:cNvSpPr/>
            <p:nvPr/>
          </p:nvSpPr>
          <p:spPr>
            <a:xfrm>
              <a:off x="1818732" y="3620736"/>
              <a:ext cx="111388" cy="338433"/>
            </a:xfrm>
            <a:prstGeom prst="rect">
              <a:avLst/>
            </a:prstGeom>
            <a:solidFill>
              <a:srgbClr val="2DA07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Segoe UI Light" panose="020B0502040204020203" pitchFamily="34" charset="0"/>
                <a:cs typeface="Avenir Next Regular"/>
              </a:endParaRPr>
            </a:p>
          </p:txBody>
        </p:sp>
        <p:sp>
          <p:nvSpPr>
            <p:cNvPr id="36" name="Rectangle 27"/>
            <p:cNvSpPr/>
            <p:nvPr/>
          </p:nvSpPr>
          <p:spPr>
            <a:xfrm>
              <a:off x="1971132" y="3620736"/>
              <a:ext cx="111388" cy="338433"/>
            </a:xfrm>
            <a:prstGeom prst="rect">
              <a:avLst/>
            </a:prstGeom>
            <a:solidFill>
              <a:srgbClr val="2DA07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Segoe UI Light" panose="020B0502040204020203" pitchFamily="34" charset="0"/>
                <a:cs typeface="Avenir Next Regular"/>
              </a:endParaRPr>
            </a:p>
          </p:txBody>
        </p:sp>
        <p:sp>
          <p:nvSpPr>
            <p:cNvPr id="37" name="Rectangle 28"/>
            <p:cNvSpPr/>
            <p:nvPr/>
          </p:nvSpPr>
          <p:spPr>
            <a:xfrm>
              <a:off x="2123532" y="3620736"/>
              <a:ext cx="111388" cy="338433"/>
            </a:xfrm>
            <a:prstGeom prst="rect">
              <a:avLst/>
            </a:prstGeom>
            <a:solidFill>
              <a:srgbClr val="2DA07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Segoe UI Light" panose="020B0502040204020203" pitchFamily="34" charset="0"/>
                <a:cs typeface="Avenir Next Regular"/>
              </a:endParaRPr>
            </a:p>
          </p:txBody>
        </p:sp>
      </p:grpSp>
      <p:sp>
        <p:nvSpPr>
          <p:cNvPr id="38" name="TextBox 32"/>
          <p:cNvSpPr txBox="1"/>
          <p:nvPr/>
        </p:nvSpPr>
        <p:spPr>
          <a:xfrm>
            <a:off x="2796267" y="1061499"/>
            <a:ext cx="25698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Streaming architecture</a:t>
            </a:r>
            <a:endParaRPr lang="en-US" sz="16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6955971" y="1224644"/>
            <a:ext cx="1730829" cy="300982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Gerade Verbindung mit Pfeil 7"/>
          <p:cNvCxnSpPr/>
          <p:nvPr/>
        </p:nvCxnSpPr>
        <p:spPr>
          <a:xfrm>
            <a:off x="2416095" y="3752299"/>
            <a:ext cx="72710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/>
          <p:cNvCxnSpPr/>
          <p:nvPr/>
        </p:nvCxnSpPr>
        <p:spPr>
          <a:xfrm>
            <a:off x="5298088" y="3752299"/>
            <a:ext cx="125511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hteck 11"/>
          <p:cNvSpPr/>
          <p:nvPr/>
        </p:nvSpPr>
        <p:spPr>
          <a:xfrm>
            <a:off x="7018993" y="1298121"/>
            <a:ext cx="1602493" cy="13062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hteck 39"/>
          <p:cNvSpPr/>
          <p:nvPr/>
        </p:nvSpPr>
        <p:spPr>
          <a:xfrm>
            <a:off x="7018993" y="1489712"/>
            <a:ext cx="1602493" cy="13062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hteck 43"/>
          <p:cNvSpPr/>
          <p:nvPr/>
        </p:nvSpPr>
        <p:spPr>
          <a:xfrm>
            <a:off x="7018993" y="1681303"/>
            <a:ext cx="1602493" cy="13062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hteck 45"/>
          <p:cNvSpPr/>
          <p:nvPr/>
        </p:nvSpPr>
        <p:spPr>
          <a:xfrm>
            <a:off x="7018993" y="2064485"/>
            <a:ext cx="1602493" cy="13062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hteck 46"/>
          <p:cNvSpPr/>
          <p:nvPr/>
        </p:nvSpPr>
        <p:spPr>
          <a:xfrm>
            <a:off x="7018993" y="2447667"/>
            <a:ext cx="1602493" cy="13062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hteck 49"/>
          <p:cNvSpPr/>
          <p:nvPr/>
        </p:nvSpPr>
        <p:spPr>
          <a:xfrm>
            <a:off x="7018993" y="1872894"/>
            <a:ext cx="1602493" cy="13062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hteck 50"/>
          <p:cNvSpPr/>
          <p:nvPr/>
        </p:nvSpPr>
        <p:spPr>
          <a:xfrm>
            <a:off x="7018993" y="2256076"/>
            <a:ext cx="1602493" cy="13062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hteck 55"/>
          <p:cNvSpPr/>
          <p:nvPr/>
        </p:nvSpPr>
        <p:spPr>
          <a:xfrm>
            <a:off x="7018993" y="2639258"/>
            <a:ext cx="1602493" cy="13062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hteck 56"/>
          <p:cNvSpPr/>
          <p:nvPr/>
        </p:nvSpPr>
        <p:spPr>
          <a:xfrm>
            <a:off x="7018993" y="2830849"/>
            <a:ext cx="1602493" cy="13062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hteck 57"/>
          <p:cNvSpPr/>
          <p:nvPr/>
        </p:nvSpPr>
        <p:spPr>
          <a:xfrm>
            <a:off x="7018993" y="3022440"/>
            <a:ext cx="1602493" cy="13062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hteck 58"/>
          <p:cNvSpPr/>
          <p:nvPr/>
        </p:nvSpPr>
        <p:spPr>
          <a:xfrm>
            <a:off x="7018993" y="3214031"/>
            <a:ext cx="1602493" cy="13062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hteck 59"/>
          <p:cNvSpPr/>
          <p:nvPr/>
        </p:nvSpPr>
        <p:spPr>
          <a:xfrm>
            <a:off x="7018993" y="3405622"/>
            <a:ext cx="1602493" cy="13062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hteck 60"/>
          <p:cNvSpPr/>
          <p:nvPr/>
        </p:nvSpPr>
        <p:spPr>
          <a:xfrm>
            <a:off x="7018993" y="3597213"/>
            <a:ext cx="1602493" cy="13062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hteck 61"/>
          <p:cNvSpPr/>
          <p:nvPr/>
        </p:nvSpPr>
        <p:spPr>
          <a:xfrm>
            <a:off x="7018993" y="3788804"/>
            <a:ext cx="1602493" cy="13062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hteck 62"/>
          <p:cNvSpPr/>
          <p:nvPr/>
        </p:nvSpPr>
        <p:spPr>
          <a:xfrm>
            <a:off x="7018993" y="3980389"/>
            <a:ext cx="1602493" cy="13062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36"/>
          <p:cNvSpPr txBox="1"/>
          <p:nvPr/>
        </p:nvSpPr>
        <p:spPr>
          <a:xfrm>
            <a:off x="285964" y="4066609"/>
            <a:ext cx="2175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smtClean="0">
                <a:latin typeface="Segoe UI Light" panose="020B0502040204020203" pitchFamily="34" charset="0"/>
                <a:cs typeface="Avenir Next Regular"/>
              </a:rPr>
              <a:t>streams</a:t>
            </a:r>
          </a:p>
          <a:p>
            <a:pPr algn="ctr"/>
            <a:r>
              <a:rPr lang="en-US" sz="1400" dirty="0" smtClean="0">
                <a:latin typeface="Segoe UI Light" panose="020B0502040204020203" pitchFamily="34" charset="0"/>
                <a:cs typeface="Avenir Next Regular"/>
              </a:rPr>
              <a:t>(lets say Kafka </a:t>
            </a:r>
            <a:r>
              <a:rPr lang="en-US" sz="1400" dirty="0" err="1" smtClean="0">
                <a:latin typeface="Segoe UI Light" panose="020B0502040204020203" pitchFamily="34" charset="0"/>
                <a:cs typeface="Avenir Next Regular"/>
              </a:rPr>
              <a:t>etc</a:t>
            </a:r>
            <a:r>
              <a:rPr lang="en-US" sz="1400" dirty="0" smtClean="0">
                <a:latin typeface="Segoe UI Light" panose="020B0502040204020203" pitchFamily="34" charset="0"/>
                <a:cs typeface="Avenir Next Regular"/>
              </a:rPr>
              <a:t>)</a:t>
            </a:r>
            <a:endParaRPr lang="en-US" sz="1400" dirty="0">
              <a:latin typeface="Segoe UI Light" panose="020B0502040204020203" pitchFamily="34" charset="0"/>
              <a:cs typeface="Avenir Next Regular"/>
            </a:endParaRPr>
          </a:p>
        </p:txBody>
      </p:sp>
      <p:sp>
        <p:nvSpPr>
          <p:cNvPr id="49" name="TextBox 36"/>
          <p:cNvSpPr txBox="1"/>
          <p:nvPr/>
        </p:nvSpPr>
        <p:spPr>
          <a:xfrm>
            <a:off x="3122906" y="4347474"/>
            <a:ext cx="21751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latin typeface="Segoe UI Light" panose="020B0502040204020203" pitchFamily="34" charset="0"/>
                <a:cs typeface="Avenir Next Regular"/>
              </a:rPr>
              <a:t>l</a:t>
            </a:r>
            <a:r>
              <a:rPr lang="en-US" sz="1400" dirty="0" smtClean="0">
                <a:latin typeface="Segoe UI Light" panose="020B0502040204020203" pitchFamily="34" charset="0"/>
                <a:cs typeface="Avenir Next Regular"/>
              </a:rPr>
              <a:t>ive application</a:t>
            </a:r>
            <a:endParaRPr lang="en-US" sz="1400" dirty="0">
              <a:latin typeface="Segoe UI Light" panose="020B0502040204020203" pitchFamily="34" charset="0"/>
              <a:cs typeface="Avenir Next Regular"/>
            </a:endParaRPr>
          </a:p>
        </p:txBody>
      </p:sp>
      <p:sp>
        <p:nvSpPr>
          <p:cNvPr id="52" name="TextBox 36"/>
          <p:cNvSpPr txBox="1"/>
          <p:nvPr/>
        </p:nvSpPr>
        <p:spPr>
          <a:xfrm>
            <a:off x="6732648" y="4346976"/>
            <a:ext cx="21751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latin typeface="Segoe UI Light" panose="020B0502040204020203" pitchFamily="34" charset="0"/>
                <a:cs typeface="Avenir Next Regular"/>
              </a:rPr>
              <a:t>e</a:t>
            </a:r>
            <a:r>
              <a:rPr lang="en-US" sz="1400" dirty="0" smtClean="0">
                <a:latin typeface="Segoe UI Light" panose="020B0502040204020203" pitchFamily="34" charset="0"/>
                <a:cs typeface="Avenir Next Regular"/>
              </a:rPr>
              <a:t>xternal state</a:t>
            </a:r>
            <a:endParaRPr lang="en-US" sz="1400" dirty="0">
              <a:latin typeface="Segoe UI Light" panose="020B0502040204020203" pitchFamily="34" charset="0"/>
              <a:cs typeface="Avenir Next Regular"/>
            </a:endParaRPr>
          </a:p>
        </p:txBody>
      </p:sp>
      <p:sp>
        <p:nvSpPr>
          <p:cNvPr id="6" name="Geschweifte Klammer links 5"/>
          <p:cNvSpPr/>
          <p:nvPr/>
        </p:nvSpPr>
        <p:spPr>
          <a:xfrm>
            <a:off x="6653894" y="2064485"/>
            <a:ext cx="220436" cy="1088583"/>
          </a:xfrm>
          <a:prstGeom prst="leftBrac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36"/>
          <p:cNvSpPr txBox="1"/>
          <p:nvPr/>
        </p:nvSpPr>
        <p:spPr>
          <a:xfrm>
            <a:off x="5236553" y="2438630"/>
            <a:ext cx="13149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smtClean="0">
                <a:latin typeface="Segoe UI Light" panose="020B0502040204020203" pitchFamily="34" charset="0"/>
                <a:cs typeface="Avenir Next Regular"/>
              </a:rPr>
              <a:t>wrong results</a:t>
            </a:r>
            <a:endParaRPr lang="en-US" sz="1400" dirty="0">
              <a:latin typeface="Segoe UI Light" panose="020B0502040204020203" pitchFamily="34" charset="0"/>
              <a:cs typeface="Avenir Next Regular"/>
            </a:endParaRPr>
          </a:p>
        </p:txBody>
      </p:sp>
      <p:sp>
        <p:nvSpPr>
          <p:cNvPr id="64" name="TextBox 36"/>
          <p:cNvSpPr txBox="1"/>
          <p:nvPr/>
        </p:nvSpPr>
        <p:spPr>
          <a:xfrm>
            <a:off x="285964" y="1183874"/>
            <a:ext cx="2175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smtClean="0">
                <a:latin typeface="Segoe UI Light" panose="020B0502040204020203" pitchFamily="34" charset="0"/>
                <a:cs typeface="Avenir Next Regular"/>
              </a:rPr>
              <a:t>backed up data</a:t>
            </a:r>
            <a:br>
              <a:rPr lang="en-US" sz="1400" dirty="0" smtClean="0">
                <a:latin typeface="Segoe UI Light" panose="020B0502040204020203" pitchFamily="34" charset="0"/>
                <a:cs typeface="Avenir Next Regular"/>
              </a:rPr>
            </a:br>
            <a:r>
              <a:rPr lang="en-US" sz="1400" dirty="0" smtClean="0">
                <a:latin typeface="Segoe UI Light" panose="020B0502040204020203" pitchFamily="34" charset="0"/>
                <a:cs typeface="Avenir Next Regular"/>
              </a:rPr>
              <a:t>(HDFS, S3, etc.)</a:t>
            </a:r>
            <a:endParaRPr lang="en-US" sz="1400" dirty="0">
              <a:latin typeface="Segoe UI Light" panose="020B0502040204020203" pitchFamily="34" charset="0"/>
              <a:cs typeface="Avenir Next Regular"/>
            </a:endParaRPr>
          </a:p>
        </p:txBody>
      </p:sp>
      <p:cxnSp>
        <p:nvCxnSpPr>
          <p:cNvPr id="9" name="Gerade Verbindung mit Pfeil 8"/>
          <p:cNvCxnSpPr/>
          <p:nvPr/>
        </p:nvCxnSpPr>
        <p:spPr>
          <a:xfrm>
            <a:off x="8850086" y="1224644"/>
            <a:ext cx="0" cy="30098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4004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Repair External State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Can 4"/>
          <p:cNvSpPr/>
          <p:nvPr/>
        </p:nvSpPr>
        <p:spPr>
          <a:xfrm>
            <a:off x="834191" y="1777600"/>
            <a:ext cx="1091852" cy="913370"/>
          </a:xfrm>
          <a:prstGeom prst="can">
            <a:avLst/>
          </a:prstGeom>
          <a:noFill/>
          <a:ln>
            <a:solidFill>
              <a:srgbClr val="34AD9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latin typeface="Segoe UI Light" panose="020B0502040204020203" pitchFamily="34" charset="0"/>
              <a:cs typeface="Avenir Next Regular"/>
            </a:endParaRPr>
          </a:p>
        </p:txBody>
      </p:sp>
      <p:sp>
        <p:nvSpPr>
          <p:cNvPr id="10" name="Rectangle 11"/>
          <p:cNvSpPr/>
          <p:nvPr/>
        </p:nvSpPr>
        <p:spPr>
          <a:xfrm>
            <a:off x="3378177" y="3426839"/>
            <a:ext cx="540893" cy="618864"/>
          </a:xfrm>
          <a:prstGeom prst="rect">
            <a:avLst/>
          </a:prstGeom>
          <a:solidFill>
            <a:srgbClr val="34A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atin typeface="Segoe UI Light" panose="020B0502040204020203" pitchFamily="34" charset="0"/>
              <a:cs typeface="Avenir Next Regular"/>
            </a:endParaRPr>
          </a:p>
        </p:txBody>
      </p:sp>
      <p:sp>
        <p:nvSpPr>
          <p:cNvPr id="11" name="Rectangle 12"/>
          <p:cNvSpPr/>
          <p:nvPr/>
        </p:nvSpPr>
        <p:spPr>
          <a:xfrm>
            <a:off x="4291227" y="3426839"/>
            <a:ext cx="540893" cy="618864"/>
          </a:xfrm>
          <a:prstGeom prst="rect">
            <a:avLst/>
          </a:prstGeom>
          <a:solidFill>
            <a:srgbClr val="34A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atin typeface="Segoe UI Light" panose="020B0502040204020203" pitchFamily="34" charset="0"/>
              <a:cs typeface="Avenir Next Regular"/>
            </a:endParaRPr>
          </a:p>
        </p:txBody>
      </p:sp>
      <p:sp>
        <p:nvSpPr>
          <p:cNvPr id="14" name="Can 21"/>
          <p:cNvSpPr/>
          <p:nvPr/>
        </p:nvSpPr>
        <p:spPr>
          <a:xfrm>
            <a:off x="3756940" y="3752299"/>
            <a:ext cx="324260" cy="482166"/>
          </a:xfrm>
          <a:prstGeom prst="can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atin typeface="Segoe UI Light" panose="020B0502040204020203" pitchFamily="34" charset="0"/>
              <a:cs typeface="Avenir Next Regular"/>
            </a:endParaRPr>
          </a:p>
        </p:txBody>
      </p:sp>
      <p:sp>
        <p:nvSpPr>
          <p:cNvPr id="15" name="Can 22"/>
          <p:cNvSpPr/>
          <p:nvPr/>
        </p:nvSpPr>
        <p:spPr>
          <a:xfrm>
            <a:off x="4669990" y="3752299"/>
            <a:ext cx="324260" cy="482166"/>
          </a:xfrm>
          <a:prstGeom prst="can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atin typeface="Segoe UI Light" panose="020B0502040204020203" pitchFamily="34" charset="0"/>
              <a:cs typeface="Avenir Next Regular"/>
            </a:endParaRPr>
          </a:p>
        </p:txBody>
      </p:sp>
      <p:sp>
        <p:nvSpPr>
          <p:cNvPr id="33" name="Can 42"/>
          <p:cNvSpPr/>
          <p:nvPr/>
        </p:nvSpPr>
        <p:spPr>
          <a:xfrm>
            <a:off x="994007" y="2091573"/>
            <a:ext cx="324260" cy="482166"/>
          </a:xfrm>
          <a:prstGeom prst="can">
            <a:avLst/>
          </a:prstGeom>
          <a:solidFill>
            <a:srgbClr val="34A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atin typeface="Segoe UI Light" panose="020B0502040204020203" pitchFamily="34" charset="0"/>
              <a:cs typeface="Avenir Next Regular"/>
            </a:endParaRPr>
          </a:p>
        </p:txBody>
      </p:sp>
      <p:grpSp>
        <p:nvGrpSpPr>
          <p:cNvPr id="24" name="Gruppieren 23"/>
          <p:cNvGrpSpPr/>
          <p:nvPr/>
        </p:nvGrpSpPr>
        <p:grpSpPr>
          <a:xfrm>
            <a:off x="653984" y="3511216"/>
            <a:ext cx="1613803" cy="482166"/>
            <a:chOff x="699073" y="3547509"/>
            <a:chExt cx="1613803" cy="482166"/>
          </a:xfrm>
        </p:grpSpPr>
        <p:sp>
          <p:nvSpPr>
            <p:cNvPr id="16" name="Rectangle 24"/>
            <p:cNvSpPr/>
            <p:nvPr/>
          </p:nvSpPr>
          <p:spPr>
            <a:xfrm>
              <a:off x="754768" y="3620736"/>
              <a:ext cx="111388" cy="338433"/>
            </a:xfrm>
            <a:prstGeom prst="rect">
              <a:avLst/>
            </a:prstGeom>
            <a:solidFill>
              <a:srgbClr val="2DA07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Segoe UI Light" panose="020B0502040204020203" pitchFamily="34" charset="0"/>
                <a:cs typeface="Avenir Next Regular"/>
              </a:endParaRPr>
            </a:p>
          </p:txBody>
        </p:sp>
        <p:sp>
          <p:nvSpPr>
            <p:cNvPr id="17" name="Rectangle 25"/>
            <p:cNvSpPr/>
            <p:nvPr/>
          </p:nvSpPr>
          <p:spPr>
            <a:xfrm>
              <a:off x="905750" y="3620736"/>
              <a:ext cx="111388" cy="338433"/>
            </a:xfrm>
            <a:prstGeom prst="rect">
              <a:avLst/>
            </a:prstGeom>
            <a:solidFill>
              <a:srgbClr val="2DA07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Segoe UI Light" panose="020B0502040204020203" pitchFamily="34" charset="0"/>
                <a:cs typeface="Avenir Next Regular"/>
              </a:endParaRPr>
            </a:p>
          </p:txBody>
        </p:sp>
        <p:sp>
          <p:nvSpPr>
            <p:cNvPr id="18" name="Rectangle 26"/>
            <p:cNvSpPr/>
            <p:nvPr/>
          </p:nvSpPr>
          <p:spPr>
            <a:xfrm>
              <a:off x="1058150" y="3620736"/>
              <a:ext cx="111388" cy="338433"/>
            </a:xfrm>
            <a:prstGeom prst="rect">
              <a:avLst/>
            </a:prstGeom>
            <a:solidFill>
              <a:srgbClr val="2DA07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Segoe UI Light" panose="020B0502040204020203" pitchFamily="34" charset="0"/>
                <a:cs typeface="Avenir Next Regular"/>
              </a:endParaRPr>
            </a:p>
          </p:txBody>
        </p:sp>
        <p:sp>
          <p:nvSpPr>
            <p:cNvPr id="19" name="Rectangle 27"/>
            <p:cNvSpPr/>
            <p:nvPr/>
          </p:nvSpPr>
          <p:spPr>
            <a:xfrm>
              <a:off x="1210550" y="3620736"/>
              <a:ext cx="111388" cy="338433"/>
            </a:xfrm>
            <a:prstGeom prst="rect">
              <a:avLst/>
            </a:prstGeom>
            <a:solidFill>
              <a:srgbClr val="2DA07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Segoe UI Light" panose="020B0502040204020203" pitchFamily="34" charset="0"/>
                <a:cs typeface="Avenir Next Regular"/>
              </a:endParaRPr>
            </a:p>
          </p:txBody>
        </p:sp>
        <p:sp>
          <p:nvSpPr>
            <p:cNvPr id="20" name="Rectangle 28"/>
            <p:cNvSpPr/>
            <p:nvPr/>
          </p:nvSpPr>
          <p:spPr>
            <a:xfrm>
              <a:off x="1362950" y="3620736"/>
              <a:ext cx="111388" cy="338433"/>
            </a:xfrm>
            <a:prstGeom prst="rect">
              <a:avLst/>
            </a:prstGeom>
            <a:solidFill>
              <a:srgbClr val="2DA07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Segoe UI Light" panose="020B0502040204020203" pitchFamily="34" charset="0"/>
                <a:cs typeface="Avenir Next Regular"/>
              </a:endParaRPr>
            </a:p>
          </p:txBody>
        </p:sp>
        <p:sp>
          <p:nvSpPr>
            <p:cNvPr id="21" name="Rectangle 29"/>
            <p:cNvSpPr/>
            <p:nvPr/>
          </p:nvSpPr>
          <p:spPr>
            <a:xfrm>
              <a:off x="699073" y="3547509"/>
              <a:ext cx="1613803" cy="482166"/>
            </a:xfrm>
            <a:prstGeom prst="rect">
              <a:avLst/>
            </a:prstGeom>
            <a:noFill/>
            <a:ln>
              <a:solidFill>
                <a:srgbClr val="2DA07E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Segoe UI Light" panose="020B0502040204020203" pitchFamily="34" charset="0"/>
                <a:cs typeface="Avenir Next Regular"/>
              </a:endParaRPr>
            </a:p>
          </p:txBody>
        </p:sp>
        <p:sp>
          <p:nvSpPr>
            <p:cNvPr id="31" name="Rectangle 24"/>
            <p:cNvSpPr/>
            <p:nvPr/>
          </p:nvSpPr>
          <p:spPr>
            <a:xfrm>
              <a:off x="1515350" y="3620736"/>
              <a:ext cx="111388" cy="338433"/>
            </a:xfrm>
            <a:prstGeom prst="rect">
              <a:avLst/>
            </a:prstGeom>
            <a:solidFill>
              <a:srgbClr val="2DA07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Segoe UI Light" panose="020B0502040204020203" pitchFamily="34" charset="0"/>
                <a:cs typeface="Avenir Next Regular"/>
              </a:endParaRPr>
            </a:p>
          </p:txBody>
        </p:sp>
        <p:sp>
          <p:nvSpPr>
            <p:cNvPr id="32" name="Rectangle 25"/>
            <p:cNvSpPr/>
            <p:nvPr/>
          </p:nvSpPr>
          <p:spPr>
            <a:xfrm>
              <a:off x="1666332" y="3620736"/>
              <a:ext cx="111388" cy="338433"/>
            </a:xfrm>
            <a:prstGeom prst="rect">
              <a:avLst/>
            </a:prstGeom>
            <a:solidFill>
              <a:srgbClr val="2DA07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Segoe UI Light" panose="020B0502040204020203" pitchFamily="34" charset="0"/>
                <a:cs typeface="Avenir Next Regular"/>
              </a:endParaRPr>
            </a:p>
          </p:txBody>
        </p:sp>
        <p:sp>
          <p:nvSpPr>
            <p:cNvPr id="35" name="Rectangle 26"/>
            <p:cNvSpPr/>
            <p:nvPr/>
          </p:nvSpPr>
          <p:spPr>
            <a:xfrm>
              <a:off x="1818732" y="3620736"/>
              <a:ext cx="111388" cy="338433"/>
            </a:xfrm>
            <a:prstGeom prst="rect">
              <a:avLst/>
            </a:prstGeom>
            <a:solidFill>
              <a:srgbClr val="2DA07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Segoe UI Light" panose="020B0502040204020203" pitchFamily="34" charset="0"/>
                <a:cs typeface="Avenir Next Regular"/>
              </a:endParaRPr>
            </a:p>
          </p:txBody>
        </p:sp>
        <p:sp>
          <p:nvSpPr>
            <p:cNvPr id="36" name="Rectangle 27"/>
            <p:cNvSpPr/>
            <p:nvPr/>
          </p:nvSpPr>
          <p:spPr>
            <a:xfrm>
              <a:off x="1971132" y="3620736"/>
              <a:ext cx="111388" cy="338433"/>
            </a:xfrm>
            <a:prstGeom prst="rect">
              <a:avLst/>
            </a:prstGeom>
            <a:solidFill>
              <a:srgbClr val="2DA07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Segoe UI Light" panose="020B0502040204020203" pitchFamily="34" charset="0"/>
                <a:cs typeface="Avenir Next Regular"/>
              </a:endParaRPr>
            </a:p>
          </p:txBody>
        </p:sp>
        <p:sp>
          <p:nvSpPr>
            <p:cNvPr id="37" name="Rectangle 28"/>
            <p:cNvSpPr/>
            <p:nvPr/>
          </p:nvSpPr>
          <p:spPr>
            <a:xfrm>
              <a:off x="2123532" y="3620736"/>
              <a:ext cx="111388" cy="338433"/>
            </a:xfrm>
            <a:prstGeom prst="rect">
              <a:avLst/>
            </a:prstGeom>
            <a:solidFill>
              <a:srgbClr val="2DA07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Segoe UI Light" panose="020B0502040204020203" pitchFamily="34" charset="0"/>
                <a:cs typeface="Avenir Next Regular"/>
              </a:endParaRPr>
            </a:p>
          </p:txBody>
        </p:sp>
      </p:grpSp>
      <p:sp>
        <p:nvSpPr>
          <p:cNvPr id="38" name="TextBox 32"/>
          <p:cNvSpPr txBox="1"/>
          <p:nvPr/>
        </p:nvSpPr>
        <p:spPr>
          <a:xfrm>
            <a:off x="2796267" y="1061499"/>
            <a:ext cx="25698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Streaming architecture</a:t>
            </a:r>
            <a:endParaRPr lang="en-US" sz="16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6955971" y="1224644"/>
            <a:ext cx="1730829" cy="300982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Gerade Verbindung mit Pfeil 7"/>
          <p:cNvCxnSpPr/>
          <p:nvPr/>
        </p:nvCxnSpPr>
        <p:spPr>
          <a:xfrm>
            <a:off x="2416095" y="3752299"/>
            <a:ext cx="72710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/>
          <p:cNvCxnSpPr/>
          <p:nvPr/>
        </p:nvCxnSpPr>
        <p:spPr>
          <a:xfrm>
            <a:off x="5298088" y="3752299"/>
            <a:ext cx="125511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hteck 11"/>
          <p:cNvSpPr/>
          <p:nvPr/>
        </p:nvSpPr>
        <p:spPr>
          <a:xfrm>
            <a:off x="7018993" y="1298121"/>
            <a:ext cx="1602493" cy="13062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hteck 39"/>
          <p:cNvSpPr/>
          <p:nvPr/>
        </p:nvSpPr>
        <p:spPr>
          <a:xfrm>
            <a:off x="7018993" y="1489712"/>
            <a:ext cx="1602493" cy="13062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hteck 43"/>
          <p:cNvSpPr/>
          <p:nvPr/>
        </p:nvSpPr>
        <p:spPr>
          <a:xfrm>
            <a:off x="7018993" y="1681303"/>
            <a:ext cx="1602493" cy="13062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hteck 45"/>
          <p:cNvSpPr/>
          <p:nvPr/>
        </p:nvSpPr>
        <p:spPr>
          <a:xfrm>
            <a:off x="7018993" y="2064485"/>
            <a:ext cx="1602493" cy="13062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hteck 46"/>
          <p:cNvSpPr/>
          <p:nvPr/>
        </p:nvSpPr>
        <p:spPr>
          <a:xfrm>
            <a:off x="7018993" y="2447667"/>
            <a:ext cx="1602493" cy="13062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hteck 49"/>
          <p:cNvSpPr/>
          <p:nvPr/>
        </p:nvSpPr>
        <p:spPr>
          <a:xfrm>
            <a:off x="7018993" y="1872894"/>
            <a:ext cx="1602493" cy="13062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hteck 50"/>
          <p:cNvSpPr/>
          <p:nvPr/>
        </p:nvSpPr>
        <p:spPr>
          <a:xfrm>
            <a:off x="7018993" y="2256076"/>
            <a:ext cx="1602493" cy="13062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hteck 55"/>
          <p:cNvSpPr/>
          <p:nvPr/>
        </p:nvSpPr>
        <p:spPr>
          <a:xfrm>
            <a:off x="7018993" y="2639258"/>
            <a:ext cx="1602493" cy="13062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hteck 56"/>
          <p:cNvSpPr/>
          <p:nvPr/>
        </p:nvSpPr>
        <p:spPr>
          <a:xfrm>
            <a:off x="7018993" y="2830849"/>
            <a:ext cx="1602493" cy="13062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hteck 57"/>
          <p:cNvSpPr/>
          <p:nvPr/>
        </p:nvSpPr>
        <p:spPr>
          <a:xfrm>
            <a:off x="7018993" y="3022440"/>
            <a:ext cx="1602493" cy="13062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hteck 58"/>
          <p:cNvSpPr/>
          <p:nvPr/>
        </p:nvSpPr>
        <p:spPr>
          <a:xfrm>
            <a:off x="7018993" y="3214031"/>
            <a:ext cx="1602493" cy="13062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hteck 59"/>
          <p:cNvSpPr/>
          <p:nvPr/>
        </p:nvSpPr>
        <p:spPr>
          <a:xfrm>
            <a:off x="7018993" y="3405622"/>
            <a:ext cx="1602493" cy="13062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hteck 60"/>
          <p:cNvSpPr/>
          <p:nvPr/>
        </p:nvSpPr>
        <p:spPr>
          <a:xfrm>
            <a:off x="7018993" y="3597213"/>
            <a:ext cx="1602493" cy="13062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hteck 61"/>
          <p:cNvSpPr/>
          <p:nvPr/>
        </p:nvSpPr>
        <p:spPr>
          <a:xfrm>
            <a:off x="7018993" y="3788804"/>
            <a:ext cx="1602493" cy="13062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hteck 62"/>
          <p:cNvSpPr/>
          <p:nvPr/>
        </p:nvSpPr>
        <p:spPr>
          <a:xfrm>
            <a:off x="7018993" y="3980389"/>
            <a:ext cx="1602493" cy="13062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36"/>
          <p:cNvSpPr txBox="1"/>
          <p:nvPr/>
        </p:nvSpPr>
        <p:spPr>
          <a:xfrm>
            <a:off x="3122906" y="4347474"/>
            <a:ext cx="21751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latin typeface="Segoe UI Light" panose="020B0502040204020203" pitchFamily="34" charset="0"/>
                <a:cs typeface="Avenir Next Regular"/>
              </a:rPr>
              <a:t>l</a:t>
            </a:r>
            <a:r>
              <a:rPr lang="en-US" sz="1400" dirty="0" smtClean="0">
                <a:latin typeface="Segoe UI Light" panose="020B0502040204020203" pitchFamily="34" charset="0"/>
                <a:cs typeface="Avenir Next Regular"/>
              </a:rPr>
              <a:t>ive application</a:t>
            </a:r>
            <a:endParaRPr lang="en-US" sz="1400" dirty="0">
              <a:latin typeface="Segoe UI Light" panose="020B0502040204020203" pitchFamily="34" charset="0"/>
              <a:cs typeface="Avenir Next Regular"/>
            </a:endParaRPr>
          </a:p>
        </p:txBody>
      </p:sp>
      <p:sp>
        <p:nvSpPr>
          <p:cNvPr id="52" name="TextBox 36"/>
          <p:cNvSpPr txBox="1"/>
          <p:nvPr/>
        </p:nvSpPr>
        <p:spPr>
          <a:xfrm>
            <a:off x="6732648" y="4346976"/>
            <a:ext cx="21751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latin typeface="Segoe UI Light" panose="020B0502040204020203" pitchFamily="34" charset="0"/>
                <a:cs typeface="Avenir Next Regular"/>
              </a:rPr>
              <a:t>e</a:t>
            </a:r>
            <a:r>
              <a:rPr lang="en-US" sz="1400" dirty="0" smtClean="0">
                <a:latin typeface="Segoe UI Light" panose="020B0502040204020203" pitchFamily="34" charset="0"/>
                <a:cs typeface="Avenir Next Regular"/>
              </a:rPr>
              <a:t>xternal state</a:t>
            </a:r>
            <a:endParaRPr lang="en-US" sz="1400" dirty="0">
              <a:latin typeface="Segoe UI Light" panose="020B0502040204020203" pitchFamily="34" charset="0"/>
              <a:cs typeface="Avenir Next Regular"/>
            </a:endParaRPr>
          </a:p>
        </p:txBody>
      </p:sp>
      <p:sp>
        <p:nvSpPr>
          <p:cNvPr id="54" name="TextBox 36"/>
          <p:cNvSpPr txBox="1"/>
          <p:nvPr/>
        </p:nvSpPr>
        <p:spPr>
          <a:xfrm>
            <a:off x="5104925" y="1700922"/>
            <a:ext cx="19772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smtClean="0">
                <a:latin typeface="Segoe UI Light" panose="020B0502040204020203" pitchFamily="34" charset="0"/>
                <a:cs typeface="Avenir Next Regular"/>
              </a:rPr>
              <a:t>overwrite</a:t>
            </a:r>
            <a:br>
              <a:rPr lang="en-US" sz="1400" dirty="0" smtClean="0">
                <a:latin typeface="Segoe UI Light" panose="020B0502040204020203" pitchFamily="34" charset="0"/>
                <a:cs typeface="Avenir Next Regular"/>
              </a:rPr>
            </a:br>
            <a:r>
              <a:rPr lang="en-US" sz="1400" dirty="0" smtClean="0">
                <a:latin typeface="Segoe UI Light" panose="020B0502040204020203" pitchFamily="34" charset="0"/>
                <a:cs typeface="Avenir Next Regular"/>
              </a:rPr>
              <a:t>with correct results</a:t>
            </a:r>
            <a:endParaRPr lang="en-US" sz="1400" dirty="0">
              <a:latin typeface="Segoe UI Light" panose="020B0502040204020203" pitchFamily="34" charset="0"/>
              <a:cs typeface="Avenir Next Regular"/>
            </a:endParaRPr>
          </a:p>
        </p:txBody>
      </p:sp>
      <p:sp>
        <p:nvSpPr>
          <p:cNvPr id="53" name="Rechteck 52"/>
          <p:cNvSpPr/>
          <p:nvPr/>
        </p:nvSpPr>
        <p:spPr>
          <a:xfrm>
            <a:off x="6880200" y="2019036"/>
            <a:ext cx="1896407" cy="1134031"/>
          </a:xfrm>
          <a:prstGeom prst="rect">
            <a:avLst/>
          </a:prstGeom>
          <a:solidFill>
            <a:srgbClr val="C3D69B">
              <a:alpha val="7098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36"/>
          <p:cNvSpPr txBox="1"/>
          <p:nvPr/>
        </p:nvSpPr>
        <p:spPr>
          <a:xfrm>
            <a:off x="285964" y="4066609"/>
            <a:ext cx="2175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smtClean="0">
                <a:latin typeface="Segoe UI Light" panose="020B0502040204020203" pitchFamily="34" charset="0"/>
                <a:cs typeface="Avenir Next Regular"/>
              </a:rPr>
              <a:t>streams</a:t>
            </a:r>
          </a:p>
          <a:p>
            <a:pPr algn="ctr"/>
            <a:r>
              <a:rPr lang="en-US" sz="1400" dirty="0" smtClean="0">
                <a:latin typeface="Segoe UI Light" panose="020B0502040204020203" pitchFamily="34" charset="0"/>
                <a:cs typeface="Avenir Next Regular"/>
              </a:rPr>
              <a:t>(lets say Kafka </a:t>
            </a:r>
            <a:r>
              <a:rPr lang="en-US" sz="1400" dirty="0" err="1" smtClean="0">
                <a:latin typeface="Segoe UI Light" panose="020B0502040204020203" pitchFamily="34" charset="0"/>
                <a:cs typeface="Avenir Next Regular"/>
              </a:rPr>
              <a:t>etc</a:t>
            </a:r>
            <a:r>
              <a:rPr lang="en-US" sz="1400" dirty="0" smtClean="0">
                <a:latin typeface="Segoe UI Light" panose="020B0502040204020203" pitchFamily="34" charset="0"/>
                <a:cs typeface="Avenir Next Regular"/>
              </a:rPr>
              <a:t>)</a:t>
            </a:r>
            <a:endParaRPr lang="en-US" sz="1400" dirty="0">
              <a:latin typeface="Segoe UI Light" panose="020B0502040204020203" pitchFamily="34" charset="0"/>
              <a:cs typeface="Avenir Next Regular"/>
            </a:endParaRPr>
          </a:p>
        </p:txBody>
      </p:sp>
      <p:sp>
        <p:nvSpPr>
          <p:cNvPr id="64" name="TextBox 36"/>
          <p:cNvSpPr txBox="1"/>
          <p:nvPr/>
        </p:nvSpPr>
        <p:spPr>
          <a:xfrm>
            <a:off x="285964" y="1183874"/>
            <a:ext cx="2175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smtClean="0">
                <a:latin typeface="Segoe UI Light" panose="020B0502040204020203" pitchFamily="34" charset="0"/>
                <a:cs typeface="Avenir Next Regular"/>
              </a:rPr>
              <a:t>backed up data</a:t>
            </a:r>
            <a:br>
              <a:rPr lang="en-US" sz="1400" dirty="0" smtClean="0">
                <a:latin typeface="Segoe UI Light" panose="020B0502040204020203" pitchFamily="34" charset="0"/>
                <a:cs typeface="Avenir Next Regular"/>
              </a:rPr>
            </a:br>
            <a:r>
              <a:rPr lang="en-US" sz="1400" dirty="0" smtClean="0">
                <a:latin typeface="Segoe UI Light" panose="020B0502040204020203" pitchFamily="34" charset="0"/>
                <a:cs typeface="Avenir Next Regular"/>
              </a:rPr>
              <a:t>(HDFS, S3, etc.)</a:t>
            </a:r>
            <a:endParaRPr lang="en-US" sz="1400" dirty="0">
              <a:latin typeface="Segoe UI Light" panose="020B0502040204020203" pitchFamily="34" charset="0"/>
              <a:cs typeface="Avenir Next Regular"/>
            </a:endParaRPr>
          </a:p>
        </p:txBody>
      </p:sp>
      <p:sp>
        <p:nvSpPr>
          <p:cNvPr id="65" name="Rectangle 11"/>
          <p:cNvSpPr/>
          <p:nvPr/>
        </p:nvSpPr>
        <p:spPr>
          <a:xfrm>
            <a:off x="3378177" y="1858622"/>
            <a:ext cx="540893" cy="618864"/>
          </a:xfrm>
          <a:prstGeom prst="rect">
            <a:avLst/>
          </a:prstGeom>
          <a:solidFill>
            <a:srgbClr val="34A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atin typeface="Segoe UI Light" panose="020B0502040204020203" pitchFamily="34" charset="0"/>
              <a:cs typeface="Avenir Next Regular"/>
            </a:endParaRPr>
          </a:p>
        </p:txBody>
      </p:sp>
      <p:sp>
        <p:nvSpPr>
          <p:cNvPr id="66" name="Rectangle 12"/>
          <p:cNvSpPr/>
          <p:nvPr/>
        </p:nvSpPr>
        <p:spPr>
          <a:xfrm>
            <a:off x="4291227" y="1858622"/>
            <a:ext cx="540893" cy="618864"/>
          </a:xfrm>
          <a:prstGeom prst="rect">
            <a:avLst/>
          </a:prstGeom>
          <a:solidFill>
            <a:srgbClr val="34A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atin typeface="Segoe UI Light" panose="020B0502040204020203" pitchFamily="34" charset="0"/>
              <a:cs typeface="Avenir Next Regular"/>
            </a:endParaRPr>
          </a:p>
        </p:txBody>
      </p:sp>
      <p:sp>
        <p:nvSpPr>
          <p:cNvPr id="67" name="Can 21"/>
          <p:cNvSpPr/>
          <p:nvPr/>
        </p:nvSpPr>
        <p:spPr>
          <a:xfrm>
            <a:off x="3756940" y="2184082"/>
            <a:ext cx="324260" cy="482166"/>
          </a:xfrm>
          <a:prstGeom prst="can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atin typeface="Segoe UI Light" panose="020B0502040204020203" pitchFamily="34" charset="0"/>
              <a:cs typeface="Avenir Next Regular"/>
            </a:endParaRPr>
          </a:p>
        </p:txBody>
      </p:sp>
      <p:sp>
        <p:nvSpPr>
          <p:cNvPr id="68" name="Can 22"/>
          <p:cNvSpPr/>
          <p:nvPr/>
        </p:nvSpPr>
        <p:spPr>
          <a:xfrm>
            <a:off x="4669990" y="2184082"/>
            <a:ext cx="324260" cy="482166"/>
          </a:xfrm>
          <a:prstGeom prst="can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atin typeface="Segoe UI Light" panose="020B0502040204020203" pitchFamily="34" charset="0"/>
              <a:cs typeface="Avenir Next Regular"/>
            </a:endParaRPr>
          </a:p>
        </p:txBody>
      </p:sp>
      <p:sp>
        <p:nvSpPr>
          <p:cNvPr id="69" name="TextBox 36"/>
          <p:cNvSpPr txBox="1"/>
          <p:nvPr/>
        </p:nvSpPr>
        <p:spPr>
          <a:xfrm>
            <a:off x="3012621" y="1540648"/>
            <a:ext cx="22854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smtClean="0">
                <a:latin typeface="Segoe UI Light" panose="020B0502040204020203" pitchFamily="34" charset="0"/>
                <a:cs typeface="Avenir Next Regular"/>
              </a:rPr>
              <a:t>application on backup input</a:t>
            </a:r>
            <a:endParaRPr lang="en-US" sz="1400" dirty="0">
              <a:latin typeface="Segoe UI Light" panose="020B0502040204020203" pitchFamily="34" charset="0"/>
              <a:cs typeface="Avenir Next Regular"/>
            </a:endParaRPr>
          </a:p>
        </p:txBody>
      </p:sp>
      <p:cxnSp>
        <p:nvCxnSpPr>
          <p:cNvPr id="70" name="Gerade Verbindung mit Pfeil 69"/>
          <p:cNvCxnSpPr/>
          <p:nvPr/>
        </p:nvCxnSpPr>
        <p:spPr>
          <a:xfrm>
            <a:off x="2416095" y="2175512"/>
            <a:ext cx="72710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Gerade Verbindung mit Pfeil 70"/>
          <p:cNvCxnSpPr/>
          <p:nvPr/>
        </p:nvCxnSpPr>
        <p:spPr>
          <a:xfrm>
            <a:off x="5298088" y="2175512"/>
            <a:ext cx="1434560" cy="3374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6842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Repair External State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Can 4"/>
          <p:cNvSpPr/>
          <p:nvPr/>
        </p:nvSpPr>
        <p:spPr>
          <a:xfrm>
            <a:off x="834191" y="1777600"/>
            <a:ext cx="1091852" cy="913370"/>
          </a:xfrm>
          <a:prstGeom prst="can">
            <a:avLst/>
          </a:prstGeom>
          <a:noFill/>
          <a:ln>
            <a:solidFill>
              <a:srgbClr val="34AD9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latin typeface="Segoe UI Light" panose="020B0502040204020203" pitchFamily="34" charset="0"/>
              <a:cs typeface="Avenir Next Regular"/>
            </a:endParaRPr>
          </a:p>
        </p:txBody>
      </p:sp>
      <p:sp>
        <p:nvSpPr>
          <p:cNvPr id="10" name="Rectangle 11"/>
          <p:cNvSpPr/>
          <p:nvPr/>
        </p:nvSpPr>
        <p:spPr>
          <a:xfrm>
            <a:off x="3378177" y="3426839"/>
            <a:ext cx="540893" cy="618864"/>
          </a:xfrm>
          <a:prstGeom prst="rect">
            <a:avLst/>
          </a:prstGeom>
          <a:solidFill>
            <a:srgbClr val="34A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atin typeface="Segoe UI Light" panose="020B0502040204020203" pitchFamily="34" charset="0"/>
              <a:cs typeface="Avenir Next Regular"/>
            </a:endParaRPr>
          </a:p>
        </p:txBody>
      </p:sp>
      <p:sp>
        <p:nvSpPr>
          <p:cNvPr id="11" name="Rectangle 12"/>
          <p:cNvSpPr/>
          <p:nvPr/>
        </p:nvSpPr>
        <p:spPr>
          <a:xfrm>
            <a:off x="4291227" y="3426839"/>
            <a:ext cx="540893" cy="618864"/>
          </a:xfrm>
          <a:prstGeom prst="rect">
            <a:avLst/>
          </a:prstGeom>
          <a:solidFill>
            <a:srgbClr val="34A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atin typeface="Segoe UI Light" panose="020B0502040204020203" pitchFamily="34" charset="0"/>
              <a:cs typeface="Avenir Next Regular"/>
            </a:endParaRPr>
          </a:p>
        </p:txBody>
      </p:sp>
      <p:sp>
        <p:nvSpPr>
          <p:cNvPr id="14" name="Can 21"/>
          <p:cNvSpPr/>
          <p:nvPr/>
        </p:nvSpPr>
        <p:spPr>
          <a:xfrm>
            <a:off x="3756940" y="3752299"/>
            <a:ext cx="324260" cy="482166"/>
          </a:xfrm>
          <a:prstGeom prst="can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atin typeface="Segoe UI Light" panose="020B0502040204020203" pitchFamily="34" charset="0"/>
              <a:cs typeface="Avenir Next Regular"/>
            </a:endParaRPr>
          </a:p>
        </p:txBody>
      </p:sp>
      <p:sp>
        <p:nvSpPr>
          <p:cNvPr id="15" name="Can 22"/>
          <p:cNvSpPr/>
          <p:nvPr/>
        </p:nvSpPr>
        <p:spPr>
          <a:xfrm>
            <a:off x="4669990" y="3752299"/>
            <a:ext cx="324260" cy="482166"/>
          </a:xfrm>
          <a:prstGeom prst="can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atin typeface="Segoe UI Light" panose="020B0502040204020203" pitchFamily="34" charset="0"/>
              <a:cs typeface="Avenir Next Regular"/>
            </a:endParaRPr>
          </a:p>
        </p:txBody>
      </p:sp>
      <p:sp>
        <p:nvSpPr>
          <p:cNvPr id="33" name="Can 42"/>
          <p:cNvSpPr/>
          <p:nvPr/>
        </p:nvSpPr>
        <p:spPr>
          <a:xfrm>
            <a:off x="994007" y="2091573"/>
            <a:ext cx="324260" cy="482166"/>
          </a:xfrm>
          <a:prstGeom prst="can">
            <a:avLst/>
          </a:prstGeom>
          <a:solidFill>
            <a:srgbClr val="34A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atin typeface="Segoe UI Light" panose="020B0502040204020203" pitchFamily="34" charset="0"/>
              <a:cs typeface="Avenir Next Regular"/>
            </a:endParaRPr>
          </a:p>
        </p:txBody>
      </p:sp>
      <p:grpSp>
        <p:nvGrpSpPr>
          <p:cNvPr id="24" name="Gruppieren 23"/>
          <p:cNvGrpSpPr/>
          <p:nvPr/>
        </p:nvGrpSpPr>
        <p:grpSpPr>
          <a:xfrm>
            <a:off x="653984" y="3511216"/>
            <a:ext cx="1613803" cy="482166"/>
            <a:chOff x="699073" y="3547509"/>
            <a:chExt cx="1613803" cy="482166"/>
          </a:xfrm>
        </p:grpSpPr>
        <p:sp>
          <p:nvSpPr>
            <p:cNvPr id="16" name="Rectangle 24"/>
            <p:cNvSpPr/>
            <p:nvPr/>
          </p:nvSpPr>
          <p:spPr>
            <a:xfrm>
              <a:off x="754768" y="3620736"/>
              <a:ext cx="111388" cy="338433"/>
            </a:xfrm>
            <a:prstGeom prst="rect">
              <a:avLst/>
            </a:prstGeom>
            <a:solidFill>
              <a:srgbClr val="2DA07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Segoe UI Light" panose="020B0502040204020203" pitchFamily="34" charset="0"/>
                <a:cs typeface="Avenir Next Regular"/>
              </a:endParaRPr>
            </a:p>
          </p:txBody>
        </p:sp>
        <p:sp>
          <p:nvSpPr>
            <p:cNvPr id="17" name="Rectangle 25"/>
            <p:cNvSpPr/>
            <p:nvPr/>
          </p:nvSpPr>
          <p:spPr>
            <a:xfrm>
              <a:off x="905750" y="3620736"/>
              <a:ext cx="111388" cy="338433"/>
            </a:xfrm>
            <a:prstGeom prst="rect">
              <a:avLst/>
            </a:prstGeom>
            <a:solidFill>
              <a:srgbClr val="2DA07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Segoe UI Light" panose="020B0502040204020203" pitchFamily="34" charset="0"/>
                <a:cs typeface="Avenir Next Regular"/>
              </a:endParaRPr>
            </a:p>
          </p:txBody>
        </p:sp>
        <p:sp>
          <p:nvSpPr>
            <p:cNvPr id="18" name="Rectangle 26"/>
            <p:cNvSpPr/>
            <p:nvPr/>
          </p:nvSpPr>
          <p:spPr>
            <a:xfrm>
              <a:off x="1058150" y="3620736"/>
              <a:ext cx="111388" cy="338433"/>
            </a:xfrm>
            <a:prstGeom prst="rect">
              <a:avLst/>
            </a:prstGeom>
            <a:solidFill>
              <a:srgbClr val="2DA07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Segoe UI Light" panose="020B0502040204020203" pitchFamily="34" charset="0"/>
                <a:cs typeface="Avenir Next Regular"/>
              </a:endParaRPr>
            </a:p>
          </p:txBody>
        </p:sp>
        <p:sp>
          <p:nvSpPr>
            <p:cNvPr id="19" name="Rectangle 27"/>
            <p:cNvSpPr/>
            <p:nvPr/>
          </p:nvSpPr>
          <p:spPr>
            <a:xfrm>
              <a:off x="1210550" y="3620736"/>
              <a:ext cx="111388" cy="338433"/>
            </a:xfrm>
            <a:prstGeom prst="rect">
              <a:avLst/>
            </a:prstGeom>
            <a:solidFill>
              <a:srgbClr val="2DA07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Segoe UI Light" panose="020B0502040204020203" pitchFamily="34" charset="0"/>
                <a:cs typeface="Avenir Next Regular"/>
              </a:endParaRPr>
            </a:p>
          </p:txBody>
        </p:sp>
        <p:sp>
          <p:nvSpPr>
            <p:cNvPr id="20" name="Rectangle 28"/>
            <p:cNvSpPr/>
            <p:nvPr/>
          </p:nvSpPr>
          <p:spPr>
            <a:xfrm>
              <a:off x="1362950" y="3620736"/>
              <a:ext cx="111388" cy="338433"/>
            </a:xfrm>
            <a:prstGeom prst="rect">
              <a:avLst/>
            </a:prstGeom>
            <a:solidFill>
              <a:srgbClr val="2DA07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Segoe UI Light" panose="020B0502040204020203" pitchFamily="34" charset="0"/>
                <a:cs typeface="Avenir Next Regular"/>
              </a:endParaRPr>
            </a:p>
          </p:txBody>
        </p:sp>
        <p:sp>
          <p:nvSpPr>
            <p:cNvPr id="21" name="Rectangle 29"/>
            <p:cNvSpPr/>
            <p:nvPr/>
          </p:nvSpPr>
          <p:spPr>
            <a:xfrm>
              <a:off x="699073" y="3547509"/>
              <a:ext cx="1613803" cy="482166"/>
            </a:xfrm>
            <a:prstGeom prst="rect">
              <a:avLst/>
            </a:prstGeom>
            <a:noFill/>
            <a:ln>
              <a:solidFill>
                <a:srgbClr val="2DA07E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Segoe UI Light" panose="020B0502040204020203" pitchFamily="34" charset="0"/>
                <a:cs typeface="Avenir Next Regular"/>
              </a:endParaRPr>
            </a:p>
          </p:txBody>
        </p:sp>
        <p:sp>
          <p:nvSpPr>
            <p:cNvPr id="31" name="Rectangle 24"/>
            <p:cNvSpPr/>
            <p:nvPr/>
          </p:nvSpPr>
          <p:spPr>
            <a:xfrm>
              <a:off x="1515350" y="3620736"/>
              <a:ext cx="111388" cy="338433"/>
            </a:xfrm>
            <a:prstGeom prst="rect">
              <a:avLst/>
            </a:prstGeom>
            <a:solidFill>
              <a:srgbClr val="2DA07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Segoe UI Light" panose="020B0502040204020203" pitchFamily="34" charset="0"/>
                <a:cs typeface="Avenir Next Regular"/>
              </a:endParaRPr>
            </a:p>
          </p:txBody>
        </p:sp>
        <p:sp>
          <p:nvSpPr>
            <p:cNvPr id="32" name="Rectangle 25"/>
            <p:cNvSpPr/>
            <p:nvPr/>
          </p:nvSpPr>
          <p:spPr>
            <a:xfrm>
              <a:off x="1666332" y="3620736"/>
              <a:ext cx="111388" cy="338433"/>
            </a:xfrm>
            <a:prstGeom prst="rect">
              <a:avLst/>
            </a:prstGeom>
            <a:solidFill>
              <a:srgbClr val="2DA07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Segoe UI Light" panose="020B0502040204020203" pitchFamily="34" charset="0"/>
                <a:cs typeface="Avenir Next Regular"/>
              </a:endParaRPr>
            </a:p>
          </p:txBody>
        </p:sp>
        <p:sp>
          <p:nvSpPr>
            <p:cNvPr id="35" name="Rectangle 26"/>
            <p:cNvSpPr/>
            <p:nvPr/>
          </p:nvSpPr>
          <p:spPr>
            <a:xfrm>
              <a:off x="1818732" y="3620736"/>
              <a:ext cx="111388" cy="338433"/>
            </a:xfrm>
            <a:prstGeom prst="rect">
              <a:avLst/>
            </a:prstGeom>
            <a:solidFill>
              <a:srgbClr val="2DA07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Segoe UI Light" panose="020B0502040204020203" pitchFamily="34" charset="0"/>
                <a:cs typeface="Avenir Next Regular"/>
              </a:endParaRPr>
            </a:p>
          </p:txBody>
        </p:sp>
        <p:sp>
          <p:nvSpPr>
            <p:cNvPr id="36" name="Rectangle 27"/>
            <p:cNvSpPr/>
            <p:nvPr/>
          </p:nvSpPr>
          <p:spPr>
            <a:xfrm>
              <a:off x="1971132" y="3620736"/>
              <a:ext cx="111388" cy="338433"/>
            </a:xfrm>
            <a:prstGeom prst="rect">
              <a:avLst/>
            </a:prstGeom>
            <a:solidFill>
              <a:srgbClr val="2DA07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Segoe UI Light" panose="020B0502040204020203" pitchFamily="34" charset="0"/>
                <a:cs typeface="Avenir Next Regular"/>
              </a:endParaRPr>
            </a:p>
          </p:txBody>
        </p:sp>
        <p:sp>
          <p:nvSpPr>
            <p:cNvPr id="37" name="Rectangle 28"/>
            <p:cNvSpPr/>
            <p:nvPr/>
          </p:nvSpPr>
          <p:spPr>
            <a:xfrm>
              <a:off x="2123532" y="3620736"/>
              <a:ext cx="111388" cy="338433"/>
            </a:xfrm>
            <a:prstGeom prst="rect">
              <a:avLst/>
            </a:prstGeom>
            <a:solidFill>
              <a:srgbClr val="2DA07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Segoe UI Light" panose="020B0502040204020203" pitchFamily="34" charset="0"/>
                <a:cs typeface="Avenir Next Regular"/>
              </a:endParaRPr>
            </a:p>
          </p:txBody>
        </p:sp>
      </p:grpSp>
      <p:sp>
        <p:nvSpPr>
          <p:cNvPr id="38" name="TextBox 32"/>
          <p:cNvSpPr txBox="1"/>
          <p:nvPr/>
        </p:nvSpPr>
        <p:spPr>
          <a:xfrm>
            <a:off x="2796267" y="1061499"/>
            <a:ext cx="25698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Streaming architecture</a:t>
            </a:r>
            <a:endParaRPr lang="en-US" sz="16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6955971" y="1224644"/>
            <a:ext cx="1730829" cy="300982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Gerade Verbindung mit Pfeil 7"/>
          <p:cNvCxnSpPr/>
          <p:nvPr/>
        </p:nvCxnSpPr>
        <p:spPr>
          <a:xfrm>
            <a:off x="2416095" y="3752299"/>
            <a:ext cx="72710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/>
          <p:cNvCxnSpPr/>
          <p:nvPr/>
        </p:nvCxnSpPr>
        <p:spPr>
          <a:xfrm>
            <a:off x="5298088" y="3752299"/>
            <a:ext cx="125511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hteck 11"/>
          <p:cNvSpPr/>
          <p:nvPr/>
        </p:nvSpPr>
        <p:spPr>
          <a:xfrm>
            <a:off x="7018993" y="1298121"/>
            <a:ext cx="1602493" cy="13062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hteck 39"/>
          <p:cNvSpPr/>
          <p:nvPr/>
        </p:nvSpPr>
        <p:spPr>
          <a:xfrm>
            <a:off x="7018993" y="1489712"/>
            <a:ext cx="1602493" cy="13062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hteck 43"/>
          <p:cNvSpPr/>
          <p:nvPr/>
        </p:nvSpPr>
        <p:spPr>
          <a:xfrm>
            <a:off x="7018993" y="1681303"/>
            <a:ext cx="1602493" cy="13062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hteck 45"/>
          <p:cNvSpPr/>
          <p:nvPr/>
        </p:nvSpPr>
        <p:spPr>
          <a:xfrm>
            <a:off x="7018993" y="2064485"/>
            <a:ext cx="1602493" cy="13062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hteck 46"/>
          <p:cNvSpPr/>
          <p:nvPr/>
        </p:nvSpPr>
        <p:spPr>
          <a:xfrm>
            <a:off x="7018993" y="2447667"/>
            <a:ext cx="1602493" cy="13062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hteck 49"/>
          <p:cNvSpPr/>
          <p:nvPr/>
        </p:nvSpPr>
        <p:spPr>
          <a:xfrm>
            <a:off x="7018993" y="1872894"/>
            <a:ext cx="1602493" cy="13062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hteck 50"/>
          <p:cNvSpPr/>
          <p:nvPr/>
        </p:nvSpPr>
        <p:spPr>
          <a:xfrm>
            <a:off x="7018993" y="2256076"/>
            <a:ext cx="1602493" cy="13062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hteck 55"/>
          <p:cNvSpPr/>
          <p:nvPr/>
        </p:nvSpPr>
        <p:spPr>
          <a:xfrm>
            <a:off x="7018993" y="2639258"/>
            <a:ext cx="1602493" cy="13062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hteck 56"/>
          <p:cNvSpPr/>
          <p:nvPr/>
        </p:nvSpPr>
        <p:spPr>
          <a:xfrm>
            <a:off x="7018993" y="2830849"/>
            <a:ext cx="1602493" cy="13062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hteck 57"/>
          <p:cNvSpPr/>
          <p:nvPr/>
        </p:nvSpPr>
        <p:spPr>
          <a:xfrm>
            <a:off x="7018993" y="3022440"/>
            <a:ext cx="1602493" cy="13062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hteck 58"/>
          <p:cNvSpPr/>
          <p:nvPr/>
        </p:nvSpPr>
        <p:spPr>
          <a:xfrm>
            <a:off x="7018993" y="3214031"/>
            <a:ext cx="1602493" cy="13062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hteck 59"/>
          <p:cNvSpPr/>
          <p:nvPr/>
        </p:nvSpPr>
        <p:spPr>
          <a:xfrm>
            <a:off x="7018993" y="3405622"/>
            <a:ext cx="1602493" cy="13062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hteck 60"/>
          <p:cNvSpPr/>
          <p:nvPr/>
        </p:nvSpPr>
        <p:spPr>
          <a:xfrm>
            <a:off x="7018993" y="3597213"/>
            <a:ext cx="1602493" cy="13062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hteck 61"/>
          <p:cNvSpPr/>
          <p:nvPr/>
        </p:nvSpPr>
        <p:spPr>
          <a:xfrm>
            <a:off x="7018993" y="3788804"/>
            <a:ext cx="1602493" cy="13062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hteck 62"/>
          <p:cNvSpPr/>
          <p:nvPr/>
        </p:nvSpPr>
        <p:spPr>
          <a:xfrm>
            <a:off x="7018993" y="3980389"/>
            <a:ext cx="1602493" cy="13062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36"/>
          <p:cNvSpPr txBox="1"/>
          <p:nvPr/>
        </p:nvSpPr>
        <p:spPr>
          <a:xfrm>
            <a:off x="3122906" y="4347474"/>
            <a:ext cx="21751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latin typeface="Segoe UI Light" panose="020B0502040204020203" pitchFamily="34" charset="0"/>
                <a:cs typeface="Avenir Next Regular"/>
              </a:rPr>
              <a:t>l</a:t>
            </a:r>
            <a:r>
              <a:rPr lang="en-US" sz="1400" dirty="0" smtClean="0">
                <a:latin typeface="Segoe UI Light" panose="020B0502040204020203" pitchFamily="34" charset="0"/>
                <a:cs typeface="Avenir Next Regular"/>
              </a:rPr>
              <a:t>ive application</a:t>
            </a:r>
            <a:endParaRPr lang="en-US" sz="1400" dirty="0">
              <a:latin typeface="Segoe UI Light" panose="020B0502040204020203" pitchFamily="34" charset="0"/>
              <a:cs typeface="Avenir Next Regular"/>
            </a:endParaRPr>
          </a:p>
        </p:txBody>
      </p:sp>
      <p:sp>
        <p:nvSpPr>
          <p:cNvPr id="52" name="TextBox 36"/>
          <p:cNvSpPr txBox="1"/>
          <p:nvPr/>
        </p:nvSpPr>
        <p:spPr>
          <a:xfrm>
            <a:off x="6732648" y="4346976"/>
            <a:ext cx="21751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latin typeface="Segoe UI Light" panose="020B0502040204020203" pitchFamily="34" charset="0"/>
                <a:cs typeface="Avenir Next Regular"/>
              </a:rPr>
              <a:t>e</a:t>
            </a:r>
            <a:r>
              <a:rPr lang="en-US" sz="1400" dirty="0" smtClean="0">
                <a:latin typeface="Segoe UI Light" panose="020B0502040204020203" pitchFamily="34" charset="0"/>
                <a:cs typeface="Avenir Next Regular"/>
              </a:rPr>
              <a:t>xternal state</a:t>
            </a:r>
            <a:endParaRPr lang="en-US" sz="1400" dirty="0">
              <a:latin typeface="Segoe UI Light" panose="020B0502040204020203" pitchFamily="34" charset="0"/>
              <a:cs typeface="Avenir Next Regular"/>
            </a:endParaRPr>
          </a:p>
        </p:txBody>
      </p:sp>
      <p:sp>
        <p:nvSpPr>
          <p:cNvPr id="54" name="TextBox 36"/>
          <p:cNvSpPr txBox="1"/>
          <p:nvPr/>
        </p:nvSpPr>
        <p:spPr>
          <a:xfrm>
            <a:off x="5104925" y="1700922"/>
            <a:ext cx="19772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smtClean="0">
                <a:latin typeface="Segoe UI Light" panose="020B0502040204020203" pitchFamily="34" charset="0"/>
                <a:cs typeface="Avenir Next Regular"/>
              </a:rPr>
              <a:t>overwrite</a:t>
            </a:r>
            <a:br>
              <a:rPr lang="en-US" sz="1400" dirty="0" smtClean="0">
                <a:latin typeface="Segoe UI Light" panose="020B0502040204020203" pitchFamily="34" charset="0"/>
                <a:cs typeface="Avenir Next Regular"/>
              </a:rPr>
            </a:br>
            <a:r>
              <a:rPr lang="en-US" sz="1400" dirty="0" smtClean="0">
                <a:latin typeface="Segoe UI Light" panose="020B0502040204020203" pitchFamily="34" charset="0"/>
                <a:cs typeface="Avenir Next Regular"/>
              </a:rPr>
              <a:t>with correct results</a:t>
            </a:r>
            <a:endParaRPr lang="en-US" sz="1400" dirty="0">
              <a:latin typeface="Segoe UI Light" panose="020B0502040204020203" pitchFamily="34" charset="0"/>
              <a:cs typeface="Avenir Next Regular"/>
            </a:endParaRPr>
          </a:p>
        </p:txBody>
      </p:sp>
      <p:sp>
        <p:nvSpPr>
          <p:cNvPr id="53" name="Rechteck 52"/>
          <p:cNvSpPr/>
          <p:nvPr/>
        </p:nvSpPr>
        <p:spPr>
          <a:xfrm>
            <a:off x="6880200" y="2019036"/>
            <a:ext cx="1896407" cy="1134031"/>
          </a:xfrm>
          <a:prstGeom prst="rect">
            <a:avLst/>
          </a:prstGeom>
          <a:solidFill>
            <a:srgbClr val="C3D69B">
              <a:alpha val="7098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36"/>
          <p:cNvSpPr txBox="1"/>
          <p:nvPr/>
        </p:nvSpPr>
        <p:spPr>
          <a:xfrm>
            <a:off x="285964" y="4066609"/>
            <a:ext cx="2175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smtClean="0">
                <a:latin typeface="Segoe UI Light" panose="020B0502040204020203" pitchFamily="34" charset="0"/>
                <a:cs typeface="Avenir Next Regular"/>
              </a:rPr>
              <a:t>streams</a:t>
            </a:r>
          </a:p>
          <a:p>
            <a:pPr algn="ctr"/>
            <a:r>
              <a:rPr lang="en-US" sz="1400" dirty="0" smtClean="0">
                <a:latin typeface="Segoe UI Light" panose="020B0502040204020203" pitchFamily="34" charset="0"/>
                <a:cs typeface="Avenir Next Regular"/>
              </a:rPr>
              <a:t>(lets say Kafka </a:t>
            </a:r>
            <a:r>
              <a:rPr lang="en-US" sz="1400" dirty="0" err="1" smtClean="0">
                <a:latin typeface="Segoe UI Light" panose="020B0502040204020203" pitchFamily="34" charset="0"/>
                <a:cs typeface="Avenir Next Regular"/>
              </a:rPr>
              <a:t>etc</a:t>
            </a:r>
            <a:r>
              <a:rPr lang="en-US" sz="1400" dirty="0" smtClean="0">
                <a:latin typeface="Segoe UI Light" panose="020B0502040204020203" pitchFamily="34" charset="0"/>
                <a:cs typeface="Avenir Next Regular"/>
              </a:rPr>
              <a:t>)</a:t>
            </a:r>
            <a:endParaRPr lang="en-US" sz="1400" dirty="0">
              <a:latin typeface="Segoe UI Light" panose="020B0502040204020203" pitchFamily="34" charset="0"/>
              <a:cs typeface="Avenir Next Regular"/>
            </a:endParaRPr>
          </a:p>
        </p:txBody>
      </p:sp>
      <p:sp>
        <p:nvSpPr>
          <p:cNvPr id="64" name="TextBox 36"/>
          <p:cNvSpPr txBox="1"/>
          <p:nvPr/>
        </p:nvSpPr>
        <p:spPr>
          <a:xfrm>
            <a:off x="285964" y="1183874"/>
            <a:ext cx="2175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smtClean="0">
                <a:latin typeface="Segoe UI Light" panose="020B0502040204020203" pitchFamily="34" charset="0"/>
                <a:cs typeface="Avenir Next Regular"/>
              </a:rPr>
              <a:t>backed up date</a:t>
            </a:r>
            <a:br>
              <a:rPr lang="en-US" sz="1400" dirty="0" smtClean="0">
                <a:latin typeface="Segoe UI Light" panose="020B0502040204020203" pitchFamily="34" charset="0"/>
                <a:cs typeface="Avenir Next Regular"/>
              </a:rPr>
            </a:br>
            <a:r>
              <a:rPr lang="en-US" sz="1400" dirty="0" smtClean="0">
                <a:latin typeface="Segoe UI Light" panose="020B0502040204020203" pitchFamily="34" charset="0"/>
                <a:cs typeface="Avenir Next Regular"/>
              </a:rPr>
              <a:t>(HDFS, S3, etc.)</a:t>
            </a:r>
            <a:endParaRPr lang="en-US" sz="1400" dirty="0">
              <a:latin typeface="Segoe UI Light" panose="020B0502040204020203" pitchFamily="34" charset="0"/>
              <a:cs typeface="Avenir Next Regular"/>
            </a:endParaRPr>
          </a:p>
        </p:txBody>
      </p:sp>
      <p:sp>
        <p:nvSpPr>
          <p:cNvPr id="65" name="Rectangle 11"/>
          <p:cNvSpPr/>
          <p:nvPr/>
        </p:nvSpPr>
        <p:spPr>
          <a:xfrm>
            <a:off x="3378177" y="1858622"/>
            <a:ext cx="540893" cy="618864"/>
          </a:xfrm>
          <a:prstGeom prst="rect">
            <a:avLst/>
          </a:prstGeom>
          <a:solidFill>
            <a:srgbClr val="34A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atin typeface="Segoe UI Light" panose="020B0502040204020203" pitchFamily="34" charset="0"/>
              <a:cs typeface="Avenir Next Regular"/>
            </a:endParaRPr>
          </a:p>
        </p:txBody>
      </p:sp>
      <p:sp>
        <p:nvSpPr>
          <p:cNvPr id="66" name="Rectangle 12"/>
          <p:cNvSpPr/>
          <p:nvPr/>
        </p:nvSpPr>
        <p:spPr>
          <a:xfrm>
            <a:off x="4291227" y="1858622"/>
            <a:ext cx="540893" cy="618864"/>
          </a:xfrm>
          <a:prstGeom prst="rect">
            <a:avLst/>
          </a:prstGeom>
          <a:solidFill>
            <a:srgbClr val="34A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atin typeface="Segoe UI Light" panose="020B0502040204020203" pitchFamily="34" charset="0"/>
              <a:cs typeface="Avenir Next Regular"/>
            </a:endParaRPr>
          </a:p>
        </p:txBody>
      </p:sp>
      <p:sp>
        <p:nvSpPr>
          <p:cNvPr id="67" name="Can 21"/>
          <p:cNvSpPr/>
          <p:nvPr/>
        </p:nvSpPr>
        <p:spPr>
          <a:xfrm>
            <a:off x="3756940" y="2184082"/>
            <a:ext cx="324260" cy="482166"/>
          </a:xfrm>
          <a:prstGeom prst="can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atin typeface="Segoe UI Light" panose="020B0502040204020203" pitchFamily="34" charset="0"/>
              <a:cs typeface="Avenir Next Regular"/>
            </a:endParaRPr>
          </a:p>
        </p:txBody>
      </p:sp>
      <p:sp>
        <p:nvSpPr>
          <p:cNvPr id="68" name="Can 22"/>
          <p:cNvSpPr/>
          <p:nvPr/>
        </p:nvSpPr>
        <p:spPr>
          <a:xfrm>
            <a:off x="4669990" y="2184082"/>
            <a:ext cx="324260" cy="482166"/>
          </a:xfrm>
          <a:prstGeom prst="can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atin typeface="Segoe UI Light" panose="020B0502040204020203" pitchFamily="34" charset="0"/>
              <a:cs typeface="Avenir Next Regular"/>
            </a:endParaRPr>
          </a:p>
        </p:txBody>
      </p:sp>
      <p:cxnSp>
        <p:nvCxnSpPr>
          <p:cNvPr id="70" name="Gerade Verbindung mit Pfeil 69"/>
          <p:cNvCxnSpPr/>
          <p:nvPr/>
        </p:nvCxnSpPr>
        <p:spPr>
          <a:xfrm>
            <a:off x="2416095" y="2175512"/>
            <a:ext cx="72710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Gerade Verbindung mit Pfeil 70"/>
          <p:cNvCxnSpPr/>
          <p:nvPr/>
        </p:nvCxnSpPr>
        <p:spPr>
          <a:xfrm>
            <a:off x="5298088" y="2175512"/>
            <a:ext cx="1434560" cy="3374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Box 32"/>
          <p:cNvSpPr txBox="1"/>
          <p:nvPr/>
        </p:nvSpPr>
        <p:spPr>
          <a:xfrm>
            <a:off x="1353412" y="2560775"/>
            <a:ext cx="5228129" cy="461665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Each service doubles as a batch job!</a:t>
            </a:r>
            <a:endParaRPr lang="en-US" sz="24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3" name="TextBox 36"/>
          <p:cNvSpPr txBox="1"/>
          <p:nvPr/>
        </p:nvSpPr>
        <p:spPr>
          <a:xfrm>
            <a:off x="3012621" y="1540648"/>
            <a:ext cx="22854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smtClean="0">
                <a:latin typeface="Segoe UI Light" panose="020B0502040204020203" pitchFamily="34" charset="0"/>
                <a:cs typeface="Avenir Next Regular"/>
              </a:rPr>
              <a:t>application on backup input</a:t>
            </a:r>
            <a:endParaRPr lang="en-US" sz="1400" dirty="0">
              <a:latin typeface="Segoe UI Light" panose="020B0502040204020203" pitchFamily="34" charset="0"/>
              <a:cs typeface="Avenir Next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876814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1571625" y="754960"/>
            <a:ext cx="6000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Streaming has outgrown the Hadoop Stack</a:t>
            </a:r>
            <a:endParaRPr lang="en-US" sz="24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934811" y="1783467"/>
            <a:ext cx="72743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Event-driven applications and realtime analytics converge with Apache Flink</a:t>
            </a:r>
            <a:endParaRPr lang="en-US" sz="24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1227709" y="3181307"/>
            <a:ext cx="66886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Event-driven applications become easier</a:t>
            </a:r>
            <a:br>
              <a:rPr lang="en-US" sz="2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</a:br>
            <a:r>
              <a:rPr lang="en-US" sz="2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to manage, faster, and more powerful following a</a:t>
            </a:r>
            <a:br>
              <a:rPr lang="en-US" sz="2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</a:br>
            <a:r>
              <a:rPr lang="en-US" sz="2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streaming architecture implemented with Flink</a:t>
            </a:r>
            <a:endParaRPr lang="en-US" sz="24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6" name="flink_squirrel_100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1589" y="190504"/>
            <a:ext cx="1026120" cy="1026120"/>
          </a:xfrm>
          <a:prstGeom prst="rect">
            <a:avLst/>
          </a:prstGeom>
          <a:ln w="3175">
            <a:miter lim="400000"/>
          </a:ln>
        </p:spPr>
      </p:pic>
    </p:spTree>
    <p:extLst>
      <p:ext uri="{BB962C8B-B14F-4D97-AF65-F5344CB8AC3E}">
        <p14:creationId xmlns:p14="http://schemas.microsoft.com/office/powerpoint/2010/main" val="2750448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Some large scale streaming applications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0234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4294967295"/>
          </p:nvPr>
        </p:nvSpPr>
        <p:spPr>
          <a:xfrm>
            <a:off x="4889931" y="1646734"/>
            <a:ext cx="4000976" cy="312053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/>
              <a:t>Detecting fraud in real time</a:t>
            </a:r>
          </a:p>
          <a:p>
            <a:pPr lvl="5"/>
            <a:endParaRPr lang="en-US" sz="1600" dirty="0" smtClean="0">
              <a:latin typeface="Segoe UI Light" panose="020B0502040204020203" pitchFamily="34" charset="0"/>
            </a:endParaRPr>
          </a:p>
          <a:p>
            <a:pPr marL="0" indent="0">
              <a:buNone/>
            </a:pPr>
            <a:r>
              <a:rPr lang="en-US" sz="2400" dirty="0" smtClean="0"/>
              <a:t>As fraudsters get better, need to update models without downtime</a:t>
            </a:r>
          </a:p>
          <a:p>
            <a:pPr lvl="6"/>
            <a:endParaRPr lang="en-US" sz="1600" dirty="0" smtClean="0">
              <a:latin typeface="Segoe UI Light" panose="020B0502040204020203" pitchFamily="34" charset="0"/>
            </a:endParaRPr>
          </a:p>
          <a:p>
            <a:pPr marL="0" indent="0">
              <a:buNone/>
            </a:pPr>
            <a:r>
              <a:rPr lang="en-US" sz="2400" dirty="0" smtClean="0"/>
              <a:t>Live 24/7 service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512918" y="2610746"/>
            <a:ext cx="111388" cy="338433"/>
          </a:xfrm>
          <a:prstGeom prst="rect">
            <a:avLst/>
          </a:prstGeom>
          <a:solidFill>
            <a:srgbClr val="2DA0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Next Regular"/>
              <a:cs typeface="Avenir Next Regular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63900" y="2610746"/>
            <a:ext cx="111388" cy="338433"/>
          </a:xfrm>
          <a:prstGeom prst="rect">
            <a:avLst/>
          </a:prstGeom>
          <a:solidFill>
            <a:srgbClr val="2DA0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Next Regular"/>
              <a:cs typeface="Avenir Next Regular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16300" y="2610746"/>
            <a:ext cx="111388" cy="338433"/>
          </a:xfrm>
          <a:prstGeom prst="rect">
            <a:avLst/>
          </a:prstGeom>
          <a:solidFill>
            <a:srgbClr val="2DA0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Next Regular"/>
              <a:cs typeface="Avenir Next Regular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68700" y="2610746"/>
            <a:ext cx="111388" cy="338433"/>
          </a:xfrm>
          <a:prstGeom prst="rect">
            <a:avLst/>
          </a:prstGeom>
          <a:solidFill>
            <a:srgbClr val="2DA0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Next Regular"/>
              <a:cs typeface="Avenir Next Regular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121100" y="2610746"/>
            <a:ext cx="111388" cy="338433"/>
          </a:xfrm>
          <a:prstGeom prst="rect">
            <a:avLst/>
          </a:prstGeom>
          <a:solidFill>
            <a:srgbClr val="2DA0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Next Regular"/>
              <a:cs typeface="Avenir Next Regular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57223" y="2537519"/>
            <a:ext cx="827867" cy="482166"/>
          </a:xfrm>
          <a:prstGeom prst="rect">
            <a:avLst/>
          </a:prstGeom>
          <a:noFill/>
          <a:ln>
            <a:solidFill>
              <a:srgbClr val="2DA07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Next Regular"/>
              <a:cs typeface="Avenir Next Regular"/>
            </a:endParaRPr>
          </a:p>
        </p:txBody>
      </p:sp>
      <p:pic>
        <p:nvPicPr>
          <p:cNvPr id="14" name="Picture 13" descr="flink_squirrel_100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352" y="2241715"/>
            <a:ext cx="1071857" cy="1071857"/>
          </a:xfrm>
          <a:prstGeom prst="rect">
            <a:avLst/>
          </a:prstGeom>
        </p:spPr>
      </p:pic>
      <p:cxnSp>
        <p:nvCxnSpPr>
          <p:cNvPr id="15" name="Straight Arrow Connector 14"/>
          <p:cNvCxnSpPr>
            <a:stCxn id="13" idx="3"/>
            <a:endCxn id="14" idx="1"/>
          </p:cNvCxnSpPr>
          <p:nvPr/>
        </p:nvCxnSpPr>
        <p:spPr>
          <a:xfrm flipV="1">
            <a:off x="1285090" y="2777644"/>
            <a:ext cx="544262" cy="958"/>
          </a:xfrm>
          <a:prstGeom prst="straightConnector1">
            <a:avLst/>
          </a:prstGeom>
          <a:ln w="9525" cmpd="sng">
            <a:solidFill>
              <a:srgbClr val="2DA07E"/>
            </a:solidFill>
            <a:prstDash val="solid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33989" y="1967464"/>
            <a:ext cx="10743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Segoe UI Light" panose="020B0502040204020203" pitchFamily="34" charset="0"/>
                <a:cs typeface="Avenir Next Regular"/>
              </a:rPr>
              <a:t>Credit card </a:t>
            </a:r>
          </a:p>
          <a:p>
            <a:pPr algn="ctr"/>
            <a:r>
              <a:rPr lang="en-US" sz="1400" dirty="0" smtClean="0">
                <a:latin typeface="Segoe UI Light" panose="020B0502040204020203" pitchFamily="34" charset="0"/>
                <a:cs typeface="Avenir Next Regular"/>
              </a:rPr>
              <a:t>transactions</a:t>
            </a:r>
            <a:endParaRPr lang="en-US" sz="1400" dirty="0">
              <a:latin typeface="Segoe UI Light" panose="020B0502040204020203" pitchFamily="34" charset="0"/>
              <a:cs typeface="Avenir Next Regular"/>
            </a:endParaRPr>
          </a:p>
        </p:txBody>
      </p:sp>
      <p:cxnSp>
        <p:nvCxnSpPr>
          <p:cNvPr id="19" name="Straight Arrow Connector 18"/>
          <p:cNvCxnSpPr>
            <a:stCxn id="14" idx="3"/>
            <a:endCxn id="26" idx="1"/>
          </p:cNvCxnSpPr>
          <p:nvPr/>
        </p:nvCxnSpPr>
        <p:spPr>
          <a:xfrm>
            <a:off x="2901209" y="2777644"/>
            <a:ext cx="384292" cy="958"/>
          </a:xfrm>
          <a:prstGeom prst="straightConnector1">
            <a:avLst/>
          </a:prstGeom>
          <a:ln w="9525" cmpd="sng">
            <a:solidFill>
              <a:srgbClr val="2DA07E"/>
            </a:solidFill>
            <a:prstDash val="solid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3341196" y="2610746"/>
            <a:ext cx="111388" cy="338433"/>
          </a:xfrm>
          <a:prstGeom prst="rect">
            <a:avLst/>
          </a:prstGeom>
          <a:solidFill>
            <a:srgbClr val="2DA0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Next Regular"/>
              <a:cs typeface="Avenir Next Regular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492178" y="2610746"/>
            <a:ext cx="111388" cy="338433"/>
          </a:xfrm>
          <a:prstGeom prst="rect">
            <a:avLst/>
          </a:prstGeom>
          <a:solidFill>
            <a:srgbClr val="2DA0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Next Regular"/>
              <a:cs typeface="Avenir Next Regular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644578" y="2610746"/>
            <a:ext cx="111388" cy="338433"/>
          </a:xfrm>
          <a:prstGeom prst="rect">
            <a:avLst/>
          </a:prstGeom>
          <a:solidFill>
            <a:srgbClr val="2DA0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Next Regular"/>
              <a:cs typeface="Avenir Next Regular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796978" y="2610746"/>
            <a:ext cx="111388" cy="338433"/>
          </a:xfrm>
          <a:prstGeom prst="rect">
            <a:avLst/>
          </a:prstGeom>
          <a:solidFill>
            <a:srgbClr val="2DA0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Next Regular"/>
              <a:cs typeface="Avenir Next Regular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949378" y="2610746"/>
            <a:ext cx="111388" cy="338433"/>
          </a:xfrm>
          <a:prstGeom prst="rect">
            <a:avLst/>
          </a:prstGeom>
          <a:solidFill>
            <a:srgbClr val="2DA0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Next Regular"/>
              <a:cs typeface="Avenir Next Regular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285501" y="2537519"/>
            <a:ext cx="827867" cy="482166"/>
          </a:xfrm>
          <a:prstGeom prst="rect">
            <a:avLst/>
          </a:prstGeom>
          <a:noFill/>
          <a:ln>
            <a:solidFill>
              <a:srgbClr val="2DA07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Next Regular"/>
              <a:cs typeface="Avenir Next Regular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143031" y="2013341"/>
            <a:ext cx="11128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Segoe UI Light" panose="020B0502040204020203" pitchFamily="34" charset="0"/>
                <a:cs typeface="Avenir Next Regular"/>
              </a:rPr>
              <a:t>Notifications</a:t>
            </a:r>
          </a:p>
          <a:p>
            <a:pPr algn="ctr"/>
            <a:r>
              <a:rPr lang="en-US" sz="1400" dirty="0" smtClean="0">
                <a:latin typeface="Segoe UI Light" panose="020B0502040204020203" pitchFamily="34" charset="0"/>
                <a:cs typeface="Avenir Next Regular"/>
              </a:rPr>
              <a:t>and alerts</a:t>
            </a:r>
            <a:endParaRPr lang="en-US" sz="1400" dirty="0">
              <a:latin typeface="Segoe UI Light" panose="020B0502040204020203" pitchFamily="34" charset="0"/>
              <a:cs typeface="Avenir Next Regular"/>
            </a:endParaRPr>
          </a:p>
        </p:txBody>
      </p:sp>
      <p:grpSp>
        <p:nvGrpSpPr>
          <p:cNvPr id="36" name="Group 35"/>
          <p:cNvGrpSpPr/>
          <p:nvPr/>
        </p:nvGrpSpPr>
        <p:grpSpPr>
          <a:xfrm rot="16200000">
            <a:off x="1952306" y="3862515"/>
            <a:ext cx="827867" cy="482166"/>
            <a:chOff x="1001485" y="4112459"/>
            <a:chExt cx="827867" cy="482166"/>
          </a:xfrm>
        </p:grpSpPr>
        <p:sp>
          <p:nvSpPr>
            <p:cNvPr id="30" name="Rectangle 29"/>
            <p:cNvSpPr/>
            <p:nvPr/>
          </p:nvSpPr>
          <p:spPr>
            <a:xfrm>
              <a:off x="1057180" y="4185686"/>
              <a:ext cx="111388" cy="338433"/>
            </a:xfrm>
            <a:prstGeom prst="rect">
              <a:avLst/>
            </a:prstGeom>
            <a:solidFill>
              <a:srgbClr val="2DA07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venir Next Regular"/>
                <a:cs typeface="Avenir Next Regular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208162" y="4185686"/>
              <a:ext cx="111388" cy="338433"/>
            </a:xfrm>
            <a:prstGeom prst="rect">
              <a:avLst/>
            </a:prstGeom>
            <a:solidFill>
              <a:srgbClr val="2DA07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venir Next Regular"/>
                <a:cs typeface="Avenir Next Regular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360562" y="4185686"/>
              <a:ext cx="111388" cy="338433"/>
            </a:xfrm>
            <a:prstGeom prst="rect">
              <a:avLst/>
            </a:prstGeom>
            <a:solidFill>
              <a:srgbClr val="2DA07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venir Next Regular"/>
                <a:cs typeface="Avenir Next Regular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512962" y="4185686"/>
              <a:ext cx="111388" cy="338433"/>
            </a:xfrm>
            <a:prstGeom prst="rect">
              <a:avLst/>
            </a:prstGeom>
            <a:solidFill>
              <a:srgbClr val="2DA07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venir Next Regular"/>
                <a:cs typeface="Avenir Next Regular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665362" y="4185686"/>
              <a:ext cx="111388" cy="338433"/>
            </a:xfrm>
            <a:prstGeom prst="rect">
              <a:avLst/>
            </a:prstGeom>
            <a:solidFill>
              <a:srgbClr val="2DA07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venir Next Regular"/>
                <a:cs typeface="Avenir Next Regular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001485" y="4112459"/>
              <a:ext cx="827867" cy="482166"/>
            </a:xfrm>
            <a:prstGeom prst="rect">
              <a:avLst/>
            </a:prstGeom>
            <a:noFill/>
            <a:ln>
              <a:solidFill>
                <a:srgbClr val="2DA07E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venir Next Regular"/>
                <a:cs typeface="Avenir Next Regular"/>
              </a:endParaRPr>
            </a:p>
          </p:txBody>
        </p:sp>
      </p:grpSp>
      <p:cxnSp>
        <p:nvCxnSpPr>
          <p:cNvPr id="37" name="Straight Arrow Connector 36"/>
          <p:cNvCxnSpPr>
            <a:stCxn id="35" idx="3"/>
            <a:endCxn id="14" idx="2"/>
          </p:cNvCxnSpPr>
          <p:nvPr/>
        </p:nvCxnSpPr>
        <p:spPr>
          <a:xfrm flipH="1" flipV="1">
            <a:off x="2365281" y="3313572"/>
            <a:ext cx="959" cy="376093"/>
          </a:xfrm>
          <a:prstGeom prst="straightConnector1">
            <a:avLst/>
          </a:prstGeom>
          <a:ln w="9525" cmpd="sng">
            <a:solidFill>
              <a:srgbClr val="2DA07E"/>
            </a:solidFill>
            <a:prstDash val="solid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0" name="Picture 39" descr="imgre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7120" y="3689664"/>
            <a:ext cx="686562" cy="369687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2607323" y="3742266"/>
            <a:ext cx="133722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Segoe UI Light" panose="020B0502040204020203" pitchFamily="34" charset="0"/>
                <a:cs typeface="Avenir Next Regular"/>
              </a:rPr>
              <a:t>Evolving fraud</a:t>
            </a:r>
          </a:p>
          <a:p>
            <a:pPr algn="ctr"/>
            <a:r>
              <a:rPr lang="en-US" sz="1400" dirty="0" smtClean="0">
                <a:latin typeface="Segoe UI Light" panose="020B0502040204020203" pitchFamily="34" charset="0"/>
                <a:cs typeface="Avenir Next Regular"/>
              </a:rPr>
              <a:t>models built by</a:t>
            </a:r>
          </a:p>
          <a:p>
            <a:pPr algn="ctr"/>
            <a:r>
              <a:rPr lang="en-US" sz="1400" dirty="0" smtClean="0">
                <a:latin typeface="Segoe UI Light" panose="020B0502040204020203" pitchFamily="34" charset="0"/>
                <a:cs typeface="Avenir Next Regular"/>
              </a:rPr>
              <a:t>data scientists</a:t>
            </a:r>
            <a:endParaRPr lang="en-US" sz="1400" dirty="0">
              <a:latin typeface="Segoe UI Light" panose="020B0502040204020203" pitchFamily="34" charset="0"/>
              <a:cs typeface="Avenir Next Regular"/>
            </a:endParaRPr>
          </a:p>
        </p:txBody>
      </p:sp>
      <p:pic>
        <p:nvPicPr>
          <p:cNvPr id="42" name="Picture 41" descr="imgre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268" y="680954"/>
            <a:ext cx="2137820" cy="530900"/>
          </a:xfrm>
          <a:prstGeom prst="rect">
            <a:avLst/>
          </a:prstGeom>
        </p:spPr>
      </p:pic>
      <p:pic>
        <p:nvPicPr>
          <p:cNvPr id="39" name="Picture 38" descr="flink_squirrel_100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007" y="335618"/>
            <a:ext cx="930112" cy="930112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1718047" y="680954"/>
            <a:ext cx="51295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Avenir Next Regular"/>
                <a:cs typeface="Avenir Next Regular"/>
              </a:rPr>
              <a:t>@</a:t>
            </a:r>
            <a:endParaRPr lang="en-US" sz="3200" dirty="0">
              <a:latin typeface="Avenir Next Regular"/>
              <a:cs typeface="Avenir Next Regular"/>
            </a:endParaRPr>
          </a:p>
        </p:txBody>
      </p:sp>
    </p:spTree>
    <p:extLst>
      <p:ext uri="{BB962C8B-B14F-4D97-AF65-F5344CB8AC3E}">
        <p14:creationId xmlns:p14="http://schemas.microsoft.com/office/powerpoint/2010/main" val="830727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" name="Picture 2" descr="flink_squirrel_100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007" y="335618"/>
            <a:ext cx="930112" cy="930112"/>
          </a:xfrm>
          <a:prstGeom prst="rect">
            <a:avLst/>
          </a:prstGeom>
        </p:spPr>
      </p:pic>
      <p:pic>
        <p:nvPicPr>
          <p:cNvPr id="4" name="Picture 3" descr="downloa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003" y="602200"/>
            <a:ext cx="1534721" cy="76736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18047" y="680954"/>
            <a:ext cx="51295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Avenir Next Regular"/>
                <a:cs typeface="Avenir Next Regular"/>
              </a:rPr>
              <a:t>@</a:t>
            </a:r>
            <a:endParaRPr lang="en-US" sz="3200" dirty="0">
              <a:latin typeface="Avenir Next Regular"/>
              <a:cs typeface="Avenir Next Regular"/>
            </a:endParaRPr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457200" y="1430368"/>
            <a:ext cx="8229600" cy="2987879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34AD91"/>
              </a:buClr>
              <a:buFont typeface="Wingdings" charset="2"/>
              <a:buChar char="§"/>
              <a:defRPr sz="320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34AD91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latin typeface="Segoe UI Light" panose="020B0502040204020203" pitchFamily="34" charset="0"/>
              </a:rPr>
              <a:t>Athena X</a:t>
            </a:r>
          </a:p>
          <a:p>
            <a:r>
              <a:rPr lang="en-US" sz="2400" dirty="0" smtClean="0">
                <a:latin typeface="Segoe UI Light" panose="020B0502040204020203" pitchFamily="34" charset="0"/>
              </a:rPr>
              <a:t>SQL to define metrics</a:t>
            </a:r>
          </a:p>
          <a:p>
            <a:r>
              <a:rPr lang="en-US" sz="2400" dirty="0" smtClean="0">
                <a:latin typeface="Segoe UI Light" panose="020B0502040204020203" pitchFamily="34" charset="0"/>
              </a:rPr>
              <a:t>Thresholds and actions to trigger</a:t>
            </a:r>
          </a:p>
          <a:p>
            <a:pPr marL="0" indent="0">
              <a:buNone/>
            </a:pPr>
            <a:endParaRPr lang="en-US" sz="1000" dirty="0" smtClean="0">
              <a:latin typeface="Segoe UI Light" panose="020B0502040204020203" pitchFamily="34" charset="0"/>
            </a:endParaRPr>
          </a:p>
          <a:p>
            <a:r>
              <a:rPr lang="en-US" sz="2400" dirty="0" smtClean="0">
                <a:latin typeface="Segoe UI Light" panose="020B0502040204020203" pitchFamily="34" charset="0"/>
              </a:rPr>
              <a:t>Blends analytics and</a:t>
            </a:r>
            <a:br>
              <a:rPr lang="en-US" sz="2400" dirty="0" smtClean="0">
                <a:latin typeface="Segoe UI Light" panose="020B0502040204020203" pitchFamily="34" charset="0"/>
              </a:rPr>
            </a:br>
            <a:r>
              <a:rPr lang="en-US" sz="2400" dirty="0" smtClean="0">
                <a:latin typeface="Segoe UI Light" panose="020B0502040204020203" pitchFamily="34" charset="0"/>
              </a:rPr>
              <a:t>actions</a:t>
            </a:r>
            <a:endParaRPr lang="en-US" sz="2000" dirty="0" smtClean="0">
              <a:latin typeface="Segoe UI Light" panose="020B0502040204020203" pitchFamily="34" charset="0"/>
            </a:endParaRPr>
          </a:p>
        </p:txBody>
      </p:sp>
      <p:grpSp>
        <p:nvGrpSpPr>
          <p:cNvPr id="18" name="Gruppieren 17"/>
          <p:cNvGrpSpPr/>
          <p:nvPr/>
        </p:nvGrpSpPr>
        <p:grpSpPr>
          <a:xfrm>
            <a:off x="4216696" y="2508213"/>
            <a:ext cx="4663242" cy="2107826"/>
            <a:chOff x="1052217" y="988128"/>
            <a:chExt cx="6857486" cy="3099643"/>
          </a:xfrm>
        </p:grpSpPr>
        <p:pic>
          <p:nvPicPr>
            <p:cNvPr id="7" name="Picture 7" descr="flink_squirrel_1000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53584" y="2229584"/>
              <a:ext cx="1668306" cy="1668306"/>
            </a:xfrm>
            <a:prstGeom prst="rect">
              <a:avLst/>
            </a:prstGeom>
          </p:spPr>
        </p:pic>
        <p:pic>
          <p:nvPicPr>
            <p:cNvPr id="8" name="Picture 8" descr="imgres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2217" y="2177821"/>
              <a:ext cx="885915" cy="885915"/>
            </a:xfrm>
            <a:prstGeom prst="rect">
              <a:avLst/>
            </a:prstGeom>
          </p:spPr>
        </p:pic>
        <p:pic>
          <p:nvPicPr>
            <p:cNvPr id="9" name="Picture 9" descr="imgres.jp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9843" y="2670673"/>
              <a:ext cx="815829" cy="826805"/>
            </a:xfrm>
            <a:prstGeom prst="rect">
              <a:avLst/>
            </a:prstGeom>
          </p:spPr>
        </p:pic>
        <p:sp>
          <p:nvSpPr>
            <p:cNvPr id="10" name="Can 10"/>
            <p:cNvSpPr/>
            <p:nvPr/>
          </p:nvSpPr>
          <p:spPr>
            <a:xfrm>
              <a:off x="1251411" y="3421004"/>
              <a:ext cx="442225" cy="666767"/>
            </a:xfrm>
            <a:prstGeom prst="can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venir Next Regular"/>
                <a:cs typeface="Avenir Next Regular"/>
              </a:endParaRPr>
            </a:p>
          </p:txBody>
        </p:sp>
        <p:sp>
          <p:nvSpPr>
            <p:cNvPr id="11" name="Right Arrow 11"/>
            <p:cNvSpPr/>
            <p:nvPr/>
          </p:nvSpPr>
          <p:spPr>
            <a:xfrm>
              <a:off x="2826045" y="2886948"/>
              <a:ext cx="455448" cy="365637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1979791" y="1501372"/>
              <a:ext cx="1936002" cy="9504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Segoe UI Light" panose="020B0502040204020203" pitchFamily="34" charset="0"/>
                  <a:cs typeface="Avenir Next Regular"/>
                </a:rPr>
                <a:t>Streams from Hadoop, Kafka, </a:t>
              </a:r>
              <a:r>
                <a:rPr lang="en-US" sz="1200" dirty="0" err="1" smtClean="0">
                  <a:latin typeface="Segoe UI Light" panose="020B0502040204020203" pitchFamily="34" charset="0"/>
                  <a:cs typeface="Avenir Next Regular"/>
                </a:rPr>
                <a:t>etc</a:t>
              </a:r>
              <a:endParaRPr lang="en-US" sz="1200" dirty="0">
                <a:latin typeface="Segoe UI Light" panose="020B0502040204020203" pitchFamily="34" charset="0"/>
                <a:cs typeface="Avenir Next Regular"/>
              </a:endParaRPr>
            </a:p>
          </p:txBody>
        </p:sp>
        <p:sp>
          <p:nvSpPr>
            <p:cNvPr id="13" name="Right Arrow 13"/>
            <p:cNvSpPr/>
            <p:nvPr/>
          </p:nvSpPr>
          <p:spPr>
            <a:xfrm>
              <a:off x="5378421" y="2886948"/>
              <a:ext cx="556183" cy="365637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ight Arrow 14"/>
            <p:cNvSpPr/>
            <p:nvPr/>
          </p:nvSpPr>
          <p:spPr>
            <a:xfrm rot="8100000">
              <a:off x="4931762" y="1895744"/>
              <a:ext cx="831639" cy="365637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Can 15"/>
            <p:cNvSpPr/>
            <p:nvPr/>
          </p:nvSpPr>
          <p:spPr>
            <a:xfrm>
              <a:off x="5794241" y="988128"/>
              <a:ext cx="2115462" cy="957753"/>
            </a:xfrm>
            <a:prstGeom prst="can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venir Next Regular"/>
                <a:cs typeface="Avenir Next Regular"/>
              </a:endParaRPr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5862696" y="1266984"/>
              <a:ext cx="1978550" cy="6788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latin typeface="Segoe UI Light" panose="020B0502040204020203" pitchFamily="34" charset="0"/>
                  <a:cs typeface="Avenir Next Regular"/>
                </a:rPr>
                <a:t>SQL, thresholds,</a:t>
              </a:r>
            </a:p>
            <a:p>
              <a:pPr algn="ctr"/>
              <a:r>
                <a:rPr lang="en-US" sz="1200" dirty="0" smtClean="0">
                  <a:latin typeface="Segoe UI Light" panose="020B0502040204020203" pitchFamily="34" charset="0"/>
                  <a:cs typeface="Avenir Next Regular"/>
                </a:rPr>
                <a:t>actions</a:t>
              </a:r>
              <a:endParaRPr lang="en-US" sz="1200" dirty="0">
                <a:latin typeface="Segoe UI Light" panose="020B0502040204020203" pitchFamily="34" charset="0"/>
                <a:cs typeface="Avenir Next Regular"/>
              </a:endParaRPr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5660541" y="2648239"/>
              <a:ext cx="2048658" cy="10862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latin typeface="Segoe UI Light" panose="020B0502040204020203" pitchFamily="34" charset="0"/>
                  <a:cs typeface="Avenir Next Regular"/>
                </a:rPr>
                <a:t>Analytics</a:t>
              </a:r>
            </a:p>
            <a:p>
              <a:pPr algn="ctr"/>
              <a:r>
                <a:rPr lang="en-US" sz="1400" dirty="0" smtClean="0">
                  <a:latin typeface="Segoe UI Light" panose="020B0502040204020203" pitchFamily="34" charset="0"/>
                  <a:cs typeface="Avenir Next Regular"/>
                </a:rPr>
                <a:t>Alerts</a:t>
              </a:r>
            </a:p>
            <a:p>
              <a:pPr algn="ctr"/>
              <a:r>
                <a:rPr lang="en-US" sz="1400" dirty="0" smtClean="0">
                  <a:latin typeface="Segoe UI Light" panose="020B0502040204020203" pitchFamily="34" charset="0"/>
                  <a:cs typeface="Avenir Next Regular"/>
                </a:rPr>
                <a:t>Derived streams</a:t>
              </a:r>
              <a:endParaRPr lang="en-US" sz="1400" dirty="0">
                <a:latin typeface="Segoe UI Light" panose="020B0502040204020203" pitchFamily="34" charset="0"/>
                <a:cs typeface="Avenir Next Regular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92928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97006" y="1548398"/>
            <a:ext cx="7732593" cy="3045827"/>
          </a:xfrm>
        </p:spPr>
        <p:txBody>
          <a:bodyPr>
            <a:normAutofit/>
          </a:bodyPr>
          <a:lstStyle/>
          <a:p>
            <a:r>
              <a:rPr lang="en-US" sz="2400" dirty="0" smtClean="0"/>
              <a:t>Route events to Kafka, ES, Hive</a:t>
            </a:r>
          </a:p>
          <a:p>
            <a:r>
              <a:rPr lang="en-US" sz="2400" dirty="0" smtClean="0"/>
              <a:t>Complex interaction sessions rules</a:t>
            </a:r>
          </a:p>
          <a:p>
            <a:r>
              <a:rPr lang="en-US" sz="2400" dirty="0" smtClean="0"/>
              <a:t>Mix of stateless / small state / large state</a:t>
            </a:r>
          </a:p>
          <a:p>
            <a:endParaRPr lang="en-US" sz="2400" dirty="0"/>
          </a:p>
          <a:p>
            <a:r>
              <a:rPr lang="en-US" sz="2400" dirty="0">
                <a:latin typeface="Segoe UI Semilight" panose="020B0402040204020203" pitchFamily="34" charset="0"/>
              </a:rPr>
              <a:t>Stream Processing as a </a:t>
            </a:r>
            <a:r>
              <a:rPr lang="en-US" sz="2400" dirty="0" smtClean="0">
                <a:latin typeface="Segoe UI Semilight" panose="020B0402040204020203" pitchFamily="34" charset="0"/>
              </a:rPr>
              <a:t>Service</a:t>
            </a:r>
          </a:p>
          <a:p>
            <a:pPr lvl="1"/>
            <a:r>
              <a:rPr lang="en-US" sz="2000" dirty="0" smtClean="0">
                <a:latin typeface="Segoe UI Semilight" panose="020B0402040204020203" pitchFamily="34" charset="0"/>
              </a:rPr>
              <a:t>Launching, monitoring, scaling, updating</a:t>
            </a:r>
          </a:p>
          <a:p>
            <a:pPr lvl="1"/>
            <a:r>
              <a:rPr lang="en-US" sz="2000" dirty="0" smtClean="0">
                <a:latin typeface="Segoe UI Semilight" panose="020B0402040204020203" pitchFamily="34" charset="0"/>
              </a:rPr>
              <a:t>DSL to define jobs</a:t>
            </a:r>
            <a:endParaRPr lang="en-US" sz="2000" dirty="0">
              <a:latin typeface="Segoe UI Semilight" panose="020B0402040204020203" pitchFamily="34" charset="0"/>
            </a:endParaRPr>
          </a:p>
        </p:txBody>
      </p:sp>
      <p:pic>
        <p:nvPicPr>
          <p:cNvPr id="5" name="Picture 4" descr="imgr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1756" y="759027"/>
            <a:ext cx="1825455" cy="487910"/>
          </a:xfrm>
          <a:prstGeom prst="rect">
            <a:avLst/>
          </a:prstGeom>
        </p:spPr>
      </p:pic>
      <p:pic>
        <p:nvPicPr>
          <p:cNvPr id="6" name="Picture 5" descr="flink_squirrel_100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007" y="335618"/>
            <a:ext cx="930112" cy="93011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718047" y="680954"/>
            <a:ext cx="51295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Avenir Next Regular"/>
                <a:cs typeface="Avenir Next Regular"/>
              </a:rPr>
              <a:t>@</a:t>
            </a:r>
            <a:endParaRPr lang="en-US" sz="3200" dirty="0">
              <a:latin typeface="Avenir Next Regular"/>
              <a:cs typeface="Avenir Next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209494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97008" y="1515924"/>
            <a:ext cx="7732592" cy="3288974"/>
          </a:xfrm>
        </p:spPr>
        <p:txBody>
          <a:bodyPr>
            <a:normAutofit/>
          </a:bodyPr>
          <a:lstStyle/>
          <a:p>
            <a:r>
              <a:rPr lang="en-US" sz="2400" dirty="0" smtClean="0"/>
              <a:t>Blink based on Flink</a:t>
            </a:r>
          </a:p>
          <a:p>
            <a:r>
              <a:rPr lang="en-US" sz="2400" dirty="0" smtClean="0"/>
              <a:t>A </a:t>
            </a:r>
            <a:r>
              <a:rPr lang="en-US" sz="2400" dirty="0"/>
              <a:t>core system in Alibaba Search</a:t>
            </a:r>
          </a:p>
          <a:p>
            <a:pPr lvl="1"/>
            <a:r>
              <a:rPr lang="en-US" sz="2000" dirty="0" smtClean="0"/>
              <a:t>Machine learning, search, recommendations</a:t>
            </a:r>
            <a:endParaRPr lang="en-US" sz="2000" dirty="0"/>
          </a:p>
          <a:p>
            <a:pPr lvl="1"/>
            <a:r>
              <a:rPr lang="en-US" sz="2000" dirty="0"/>
              <a:t>A/B testing of search algorithms</a:t>
            </a:r>
          </a:p>
          <a:p>
            <a:pPr lvl="1"/>
            <a:r>
              <a:rPr lang="en-US" sz="2000" dirty="0"/>
              <a:t>Online feature updates to boost conversion </a:t>
            </a:r>
            <a:r>
              <a:rPr lang="en-US" sz="2000" dirty="0" smtClean="0"/>
              <a:t>rate</a:t>
            </a:r>
          </a:p>
          <a:p>
            <a:endParaRPr lang="en-US" sz="1200" dirty="0"/>
          </a:p>
          <a:p>
            <a:r>
              <a:rPr lang="en-US" sz="2400" dirty="0" smtClean="0"/>
              <a:t>Alibaba </a:t>
            </a:r>
            <a:r>
              <a:rPr lang="en-US" sz="2400" dirty="0"/>
              <a:t>is a major contributor to </a:t>
            </a:r>
            <a:r>
              <a:rPr lang="en-US" sz="2400" dirty="0" smtClean="0"/>
              <a:t>Flink</a:t>
            </a:r>
          </a:p>
          <a:p>
            <a:r>
              <a:rPr lang="en-US" sz="2400" dirty="0" smtClean="0"/>
              <a:t>Contributing many changes back to open source</a:t>
            </a:r>
            <a:endParaRPr lang="en-US" sz="2400" dirty="0"/>
          </a:p>
        </p:txBody>
      </p:sp>
      <p:pic>
        <p:nvPicPr>
          <p:cNvPr id="5" name="Picture 4" descr="imgr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6945" y="522925"/>
            <a:ext cx="1760347" cy="742806"/>
          </a:xfrm>
          <a:prstGeom prst="rect">
            <a:avLst/>
          </a:prstGeom>
        </p:spPr>
      </p:pic>
      <p:pic>
        <p:nvPicPr>
          <p:cNvPr id="7" name="Picture 6" descr="flink_squirrel_100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007" y="335618"/>
            <a:ext cx="930112" cy="93011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718047" y="680954"/>
            <a:ext cx="51295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Avenir Next Regular"/>
                <a:cs typeface="Avenir Next Regular"/>
              </a:rPr>
              <a:t>@</a:t>
            </a:r>
            <a:endParaRPr lang="en-US" sz="3200" dirty="0">
              <a:latin typeface="Avenir Next Regular"/>
              <a:cs typeface="Avenir Next Regular"/>
            </a:endParaRPr>
          </a:p>
        </p:txBody>
      </p:sp>
    </p:spTree>
    <p:extLst>
      <p:ext uri="{BB962C8B-B14F-4D97-AF65-F5344CB8AC3E}">
        <p14:creationId xmlns:p14="http://schemas.microsoft.com/office/powerpoint/2010/main" val="697532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ieren 6"/>
          <p:cNvGrpSpPr/>
          <p:nvPr/>
        </p:nvGrpSpPr>
        <p:grpSpPr>
          <a:xfrm>
            <a:off x="3278003" y="1220448"/>
            <a:ext cx="5277145" cy="3546816"/>
            <a:chOff x="3278003" y="1220448"/>
            <a:chExt cx="5277145" cy="3546816"/>
          </a:xfrm>
        </p:grpSpPr>
        <p:pic>
          <p:nvPicPr>
            <p:cNvPr id="1026" name="Picture 2" descr="https://data-artisans.com/wp-content/uploads/2017/03/Drivetribe_Diagram.png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78003" y="1220448"/>
              <a:ext cx="5277145" cy="35468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echteck 4"/>
            <p:cNvSpPr/>
            <p:nvPr/>
          </p:nvSpPr>
          <p:spPr>
            <a:xfrm>
              <a:off x="7501718" y="2215112"/>
              <a:ext cx="756504" cy="6722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hteck 18"/>
            <p:cNvSpPr/>
            <p:nvPr/>
          </p:nvSpPr>
          <p:spPr>
            <a:xfrm>
              <a:off x="7501718" y="3020475"/>
              <a:ext cx="756504" cy="6722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10" descr="imgres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17197" y="2759744"/>
              <a:ext cx="530610" cy="530610"/>
            </a:xfrm>
            <a:prstGeom prst="rect">
              <a:avLst/>
            </a:prstGeom>
          </p:spPr>
        </p:pic>
        <p:pic>
          <p:nvPicPr>
            <p:cNvPr id="6" name="Picture 5" descr="flink_squirrel_1000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32718" y="2161873"/>
              <a:ext cx="725505" cy="725505"/>
            </a:xfrm>
            <a:prstGeom prst="rect">
              <a:avLst/>
            </a:prstGeom>
          </p:spPr>
        </p:pic>
        <p:pic>
          <p:nvPicPr>
            <p:cNvPr id="17" name="Picture 5" descr="flink_squirrel_1000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32718" y="2993856"/>
              <a:ext cx="725505" cy="725505"/>
            </a:xfrm>
            <a:prstGeom prst="rect">
              <a:avLst/>
            </a:prstGeom>
          </p:spPr>
        </p:pic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53584" y="628111"/>
            <a:ext cx="1890080" cy="502426"/>
          </a:xfrm>
          <a:prstGeom prst="rect">
            <a:avLst/>
          </a:prstGeom>
        </p:spPr>
      </p:pic>
      <p:pic>
        <p:nvPicPr>
          <p:cNvPr id="10" name="Picture 9" descr="DriveTribe_Logo.svg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303" y="492919"/>
            <a:ext cx="772811" cy="77281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1046" y="1538641"/>
            <a:ext cx="2606957" cy="1000456"/>
          </a:xfrm>
          <a:prstGeom prst="rect">
            <a:avLst/>
          </a:prstGeom>
        </p:spPr>
      </p:pic>
      <p:pic>
        <p:nvPicPr>
          <p:cNvPr id="16" name="Picture 15" descr="flink_squirrel_1000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007" y="335618"/>
            <a:ext cx="930112" cy="930112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718047" y="680954"/>
            <a:ext cx="51295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Avenir Next Regular"/>
                <a:cs typeface="Avenir Next Regular"/>
              </a:rPr>
              <a:t>@</a:t>
            </a:r>
            <a:endParaRPr lang="en-US" sz="3200" dirty="0">
              <a:latin typeface="Avenir Next Regular"/>
              <a:cs typeface="Avenir Next Regular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69768" y="3657691"/>
            <a:ext cx="47890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Complete social network</a:t>
            </a:r>
            <a:r>
              <a:rPr lang="en-US" sz="1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 implemented</a:t>
            </a:r>
            <a:br>
              <a:rPr lang="en-US" sz="1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</a:br>
            <a:r>
              <a:rPr lang="en-US" sz="1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using event sourcing and</a:t>
            </a:r>
            <a:br>
              <a:rPr lang="en-US" sz="1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</a:br>
            <a:r>
              <a:rPr lang="en-US" sz="1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CQRS (Command Query Responsibility Segregation)</a:t>
            </a:r>
            <a:endParaRPr lang="en-US" sz="16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20" name="Rechteck 19"/>
          <p:cNvSpPr/>
          <p:nvPr/>
        </p:nvSpPr>
        <p:spPr>
          <a:xfrm>
            <a:off x="6874329" y="2887378"/>
            <a:ext cx="302078" cy="34567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854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836</Words>
  <Application>Microsoft Office PowerPoint</Application>
  <PresentationFormat>Bildschirmpräsentation (16:9)</PresentationFormat>
  <Paragraphs>261</Paragraphs>
  <Slides>33</Slides>
  <Notes>0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12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33</vt:i4>
      </vt:variant>
    </vt:vector>
  </HeadingPairs>
  <TitlesOfParts>
    <vt:vector size="46" baseType="lpstr">
      <vt:lpstr>Arial</vt:lpstr>
      <vt:lpstr>Avenir Next Regular</vt:lpstr>
      <vt:lpstr>Calibri</vt:lpstr>
      <vt:lpstr>Consolas</vt:lpstr>
      <vt:lpstr>Glacial Indifference</vt:lpstr>
      <vt:lpstr>Helvetica Light</vt:lpstr>
      <vt:lpstr>Helvetica Neue Light</vt:lpstr>
      <vt:lpstr>Helvetica Neue Medium</vt:lpstr>
      <vt:lpstr>Segoe UI</vt:lpstr>
      <vt:lpstr>Segoe UI Light</vt:lpstr>
      <vt:lpstr>Segoe UI Semilight</vt:lpstr>
      <vt:lpstr>Wingdings</vt:lpstr>
      <vt:lpstr>1_Office Theme</vt:lpstr>
      <vt:lpstr>PowerPoint-Präsentation</vt:lpstr>
      <vt:lpstr>The convergence of real-time analytics and event-driven applications</vt:lpstr>
      <vt:lpstr>PowerPoint-Präsentation</vt:lpstr>
      <vt:lpstr>Some large scale streaming applications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What can we learn from these?</vt:lpstr>
      <vt:lpstr>So, what is data streaming?</vt:lpstr>
      <vt:lpstr>Event–driven applications</vt:lpstr>
      <vt:lpstr>Event–driven applications</vt:lpstr>
      <vt:lpstr>Events, State, Time, and Snapshots</vt:lpstr>
      <vt:lpstr>Events, State, Time, and Snapshots</vt:lpstr>
      <vt:lpstr>Events, State, Time, and Snapshots</vt:lpstr>
      <vt:lpstr>Events, State, Time, and Snapshots</vt:lpstr>
      <vt:lpstr>Event–driven applications</vt:lpstr>
      <vt:lpstr>The APIs</vt:lpstr>
      <vt:lpstr>Process Function</vt:lpstr>
      <vt:lpstr>Data Stream API</vt:lpstr>
      <vt:lpstr>Table API &amp; Stream SQL</vt:lpstr>
      <vt:lpstr>Streaming Architecture for Event-driven Applications</vt:lpstr>
      <vt:lpstr>Compute, State, and Storage</vt:lpstr>
      <vt:lpstr>Performance</vt:lpstr>
      <vt:lpstr>Consistency</vt:lpstr>
      <vt:lpstr>Scaling a Service</vt:lpstr>
      <vt:lpstr>Rolling out a new Service</vt:lpstr>
      <vt:lpstr>Time, Completeness, Out-of-order</vt:lpstr>
      <vt:lpstr>Repair External State</vt:lpstr>
      <vt:lpstr>Repair External State</vt:lpstr>
      <vt:lpstr>Repair External State</vt:lpstr>
      <vt:lpstr>PowerPoint-Präsentation</vt:lpstr>
    </vt:vector>
  </TitlesOfParts>
  <Company>data Artisans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Kostas Tzoumas</dc:creator>
  <cp:lastModifiedBy>Stephan</cp:lastModifiedBy>
  <cp:revision>452</cp:revision>
  <dcterms:created xsi:type="dcterms:W3CDTF">2016-03-29T17:37:25Z</dcterms:created>
  <dcterms:modified xsi:type="dcterms:W3CDTF">2017-04-15T19:07:40Z</dcterms:modified>
</cp:coreProperties>
</file>