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3"/>
  </p:notesMasterIdLst>
  <p:handoutMasterIdLst>
    <p:handoutMasterId r:id="rId94"/>
  </p:handoutMasterIdLst>
  <p:sldIdLst>
    <p:sldId id="256" r:id="rId5"/>
    <p:sldId id="2504" r:id="rId6"/>
    <p:sldId id="2505" r:id="rId7"/>
    <p:sldId id="2406" r:id="rId8"/>
    <p:sldId id="2467" r:id="rId9"/>
    <p:sldId id="2401" r:id="rId10"/>
    <p:sldId id="2404" r:id="rId11"/>
    <p:sldId id="2405" r:id="rId12"/>
    <p:sldId id="2441" r:id="rId13"/>
    <p:sldId id="2491" r:id="rId14"/>
    <p:sldId id="2411" r:id="rId15"/>
    <p:sldId id="2412" r:id="rId16"/>
    <p:sldId id="2413" r:id="rId17"/>
    <p:sldId id="2414" r:id="rId18"/>
    <p:sldId id="2415" r:id="rId19"/>
    <p:sldId id="2501" r:id="rId20"/>
    <p:sldId id="2502" r:id="rId21"/>
    <p:sldId id="2468" r:id="rId22"/>
    <p:sldId id="2418" r:id="rId23"/>
    <p:sldId id="2419" r:id="rId24"/>
    <p:sldId id="2420" r:id="rId25"/>
    <p:sldId id="2439" r:id="rId26"/>
    <p:sldId id="2469" r:id="rId27"/>
    <p:sldId id="2425" r:id="rId28"/>
    <p:sldId id="2426" r:id="rId29"/>
    <p:sldId id="2428" r:id="rId30"/>
    <p:sldId id="2432" r:id="rId31"/>
    <p:sldId id="2431" r:id="rId32"/>
    <p:sldId id="2430" r:id="rId33"/>
    <p:sldId id="2433" r:id="rId34"/>
    <p:sldId id="2434" r:id="rId35"/>
    <p:sldId id="2435" r:id="rId36"/>
    <p:sldId id="2436" r:id="rId37"/>
    <p:sldId id="2437" r:id="rId38"/>
    <p:sldId id="2438" r:id="rId39"/>
    <p:sldId id="2470" r:id="rId40"/>
    <p:sldId id="2440" r:id="rId41"/>
    <p:sldId id="2445" r:id="rId42"/>
    <p:sldId id="2444" r:id="rId43"/>
    <p:sldId id="2446" r:id="rId44"/>
    <p:sldId id="2471" r:id="rId45"/>
    <p:sldId id="2449" r:id="rId46"/>
    <p:sldId id="2450" r:id="rId47"/>
    <p:sldId id="2451" r:id="rId48"/>
    <p:sldId id="2452" r:id="rId49"/>
    <p:sldId id="2453" r:id="rId50"/>
    <p:sldId id="2454" r:id="rId51"/>
    <p:sldId id="2443" r:id="rId52"/>
    <p:sldId id="2472" r:id="rId53"/>
    <p:sldId id="2458" r:id="rId54"/>
    <p:sldId id="2460" r:id="rId55"/>
    <p:sldId id="2461" r:id="rId56"/>
    <p:sldId id="2462" r:id="rId57"/>
    <p:sldId id="2463" r:id="rId58"/>
    <p:sldId id="2464" r:id="rId59"/>
    <p:sldId id="2473" r:id="rId60"/>
    <p:sldId id="2465" r:id="rId61"/>
    <p:sldId id="2474" r:id="rId62"/>
    <p:sldId id="2456" r:id="rId63"/>
    <p:sldId id="2448" r:id="rId64"/>
    <p:sldId id="2455" r:id="rId65"/>
    <p:sldId id="2475" r:id="rId66"/>
    <p:sldId id="2476" r:id="rId67"/>
    <p:sldId id="2477" r:id="rId68"/>
    <p:sldId id="2478" r:id="rId69"/>
    <p:sldId id="2479" r:id="rId70"/>
    <p:sldId id="2480" r:id="rId71"/>
    <p:sldId id="2481" r:id="rId72"/>
    <p:sldId id="2482" r:id="rId73"/>
    <p:sldId id="2484" r:id="rId74"/>
    <p:sldId id="2483" r:id="rId75"/>
    <p:sldId id="2486" r:id="rId76"/>
    <p:sldId id="2487" r:id="rId77"/>
    <p:sldId id="2488" r:id="rId78"/>
    <p:sldId id="2489" r:id="rId79"/>
    <p:sldId id="2490" r:id="rId80"/>
    <p:sldId id="2492" r:id="rId81"/>
    <p:sldId id="2493" r:id="rId82"/>
    <p:sldId id="2494" r:id="rId83"/>
    <p:sldId id="2495" r:id="rId84"/>
    <p:sldId id="2496" r:id="rId85"/>
    <p:sldId id="2497" r:id="rId86"/>
    <p:sldId id="2498" r:id="rId87"/>
    <p:sldId id="2499" r:id="rId88"/>
    <p:sldId id="2500" r:id="rId89"/>
    <p:sldId id="2503" r:id="rId90"/>
    <p:sldId id="270" r:id="rId91"/>
    <p:sldId id="271" r:id="rId9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00"/>
    <a:srgbClr val="BC5600"/>
    <a:srgbClr val="DC4235"/>
    <a:srgbClr val="FF3521"/>
    <a:srgbClr val="DE473C"/>
    <a:srgbClr val="EB3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62"/>
    <p:restoredTop sz="78543" autoAdjust="0"/>
  </p:normalViewPr>
  <p:slideViewPr>
    <p:cSldViewPr snapToGrid="0" snapToObjects="1">
      <p:cViewPr varScale="1">
        <p:scale>
          <a:sx n="52" d="100"/>
          <a:sy n="52" d="100"/>
        </p:scale>
        <p:origin x="132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320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presProps" Target="presProp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766CB0-6A44-7F43-B4EE-53BDA7C71BCF}"/>
              </a:ext>
            </a:extLst>
          </p:cNvPr>
          <p:cNvSpPr/>
          <p:nvPr/>
        </p:nvSpPr>
        <p:spPr>
          <a:xfrm>
            <a:off x="0" y="8362122"/>
            <a:ext cx="6858000" cy="781878"/>
          </a:xfrm>
          <a:prstGeom prst="rect">
            <a:avLst/>
          </a:prstGeom>
          <a:solidFill>
            <a:srgbClr val="DC4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D980EB-3713-6140-9189-0900463AE2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8CCA2-1C4C-3846-BA84-48DA011F15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CCF92-06F0-674B-B049-47AD8B8AA9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938E7-0D43-7C42-A51B-535FF6B35664}" type="slidenum">
              <a:rPr lang="en-US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‹nr.›</a:t>
            </a:fld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EBAB6D-5B0B-704D-B562-C1EB1475E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513" y="161066"/>
            <a:ext cx="1400037" cy="59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59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F7CDD-23CF-5441-8EE8-3A82C7512332}" type="datetimeFigureOut">
              <a:rPr lang="nl-NL" smtClean="0"/>
              <a:t>27-9-2022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6D0A1-0AEB-9A4F-9A1A-8EF3D1567A4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794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ineens</a:t>
            </a:r>
            <a:r>
              <a:rPr lang="en-GB" dirty="0"/>
              <a:t> </a:t>
            </a:r>
            <a:r>
              <a:rPr lang="en-GB" dirty="0" err="1"/>
              <a:t>kleine</a:t>
            </a:r>
            <a:r>
              <a:rPr lang="en-GB" dirty="0"/>
              <a:t> demo van </a:t>
            </a:r>
            <a:r>
              <a:rPr lang="en-GB" dirty="0" err="1"/>
              <a:t>beide</a:t>
            </a:r>
            <a:r>
              <a:rPr lang="en-GB" dirty="0"/>
              <a:t> &amp; extra </a:t>
            </a:r>
            <a:r>
              <a:rPr lang="en-GB" dirty="0" err="1"/>
              <a:t>toelichting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6D0A1-0AEB-9A4F-9A1A-8EF3D1567A45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2631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6D0A1-0AEB-9A4F-9A1A-8EF3D1567A45}" type="slidenum">
              <a:rPr lang="nl-NL" smtClean="0"/>
              <a:t>84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0801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 met Demo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6D0A1-0AEB-9A4F-9A1A-8EF3D1567A45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3519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bestand</a:t>
            </a:r>
            <a:r>
              <a:rPr lang="en-GB" dirty="0"/>
              <a:t> </a:t>
            </a:r>
            <a:r>
              <a:rPr lang="en-GB" dirty="0" err="1"/>
              <a:t>aanpassen</a:t>
            </a:r>
            <a:r>
              <a:rPr lang="en-GB" dirty="0"/>
              <a:t> </a:t>
            </a:r>
          </a:p>
          <a:p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nieuw</a:t>
            </a:r>
            <a:r>
              <a:rPr lang="en-GB" dirty="0"/>
              <a:t> </a:t>
            </a:r>
            <a:r>
              <a:rPr lang="en-GB" dirty="0" err="1"/>
              <a:t>bestand</a:t>
            </a:r>
            <a:r>
              <a:rPr lang="en-GB" dirty="0"/>
              <a:t> </a:t>
            </a:r>
            <a:r>
              <a:rPr lang="en-GB" dirty="0" err="1"/>
              <a:t>aanmaken</a:t>
            </a:r>
            <a:r>
              <a:rPr lang="en-GB" dirty="0"/>
              <a:t> -&gt; untracked</a:t>
            </a:r>
          </a:p>
          <a:p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aangepast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geadd</a:t>
            </a:r>
            <a:r>
              <a:rPr lang="en-GB" dirty="0"/>
              <a:t> document </a:t>
            </a:r>
            <a:r>
              <a:rPr lang="en-GB" dirty="0" err="1"/>
              <a:t>nog</a:t>
            </a:r>
            <a:r>
              <a:rPr lang="en-GB" dirty="0"/>
              <a:t> </a:t>
            </a:r>
            <a:r>
              <a:rPr lang="en-GB" dirty="0" err="1"/>
              <a:t>eens</a:t>
            </a:r>
            <a:r>
              <a:rPr lang="en-GB" dirty="0"/>
              <a:t> </a:t>
            </a:r>
            <a:r>
              <a:rPr lang="en-GB" dirty="0" err="1"/>
              <a:t>aanpassen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6D0A1-0AEB-9A4F-9A1A-8EF3D1567A45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0993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 </a:t>
            </a:r>
            <a:r>
              <a:rPr lang="en-GB" dirty="0" err="1"/>
              <a:t>doen</a:t>
            </a:r>
            <a:r>
              <a:rPr lang="en-GB" dirty="0"/>
              <a:t> met </a:t>
            </a:r>
            <a:r>
              <a:rPr lang="en-GB" dirty="0" err="1"/>
              <a:t>enkel</a:t>
            </a:r>
            <a:r>
              <a:rPr lang="en-GB" dirty="0"/>
              <a:t> *.txt </a:t>
            </a:r>
            <a:r>
              <a:rPr lang="en-GB" dirty="0" err="1"/>
              <a:t>bestanden</a:t>
            </a:r>
            <a:r>
              <a:rPr lang="en-GB" dirty="0"/>
              <a:t> </a:t>
            </a:r>
            <a:r>
              <a:rPr lang="en-GB" dirty="0" err="1"/>
              <a:t>toevoegen</a:t>
            </a:r>
            <a:r>
              <a:rPr lang="en-GB" dirty="0"/>
              <a:t> </a:t>
            </a:r>
            <a:r>
              <a:rPr lang="en-GB" dirty="0" err="1"/>
              <a:t>bvb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6D0A1-0AEB-9A4F-9A1A-8EF3D1567A45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8044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6D0A1-0AEB-9A4F-9A1A-8EF3D1567A45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0651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Voorbeeldje</a:t>
            </a:r>
            <a:r>
              <a:rPr lang="en-GB" dirty="0"/>
              <a:t> met </a:t>
            </a:r>
            <a:r>
              <a:rPr lang="en-GB" dirty="0" err="1"/>
              <a:t>enkel</a:t>
            </a:r>
            <a:r>
              <a:rPr lang="en-GB" dirty="0"/>
              <a:t> de message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veranderen</a:t>
            </a:r>
            <a:br>
              <a:rPr lang="en-GB" dirty="0"/>
            </a:br>
            <a:r>
              <a:rPr lang="en-GB" dirty="0" err="1"/>
              <a:t>voorbeeldje</a:t>
            </a:r>
            <a:r>
              <a:rPr lang="en-GB" dirty="0"/>
              <a:t> met </a:t>
            </a:r>
            <a:r>
              <a:rPr lang="en-GB" dirty="0" err="1"/>
              <a:t>een</a:t>
            </a:r>
            <a:r>
              <a:rPr lang="en-GB" dirty="0"/>
              <a:t> extra file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adden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6D0A1-0AEB-9A4F-9A1A-8EF3D1567A45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5280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6D0A1-0AEB-9A4F-9A1A-8EF3D1567A45}" type="slidenum">
              <a:rPr lang="nl-NL" smtClean="0"/>
              <a:t>44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1635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6D0A1-0AEB-9A4F-9A1A-8EF3D1567A45}" type="slidenum">
              <a:rPr lang="nl-NL" smtClean="0"/>
              <a:t>45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3035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Master/main is </a:t>
            </a:r>
            <a:r>
              <a:rPr lang="en-GB" dirty="0" err="1"/>
              <a:t>tijds-afhankelijk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gewoon</a:t>
            </a:r>
            <a:r>
              <a:rPr lang="en-GB" dirty="0"/>
              <a:t> de </a:t>
            </a:r>
            <a:r>
              <a:rPr lang="en-GB" dirty="0" err="1"/>
              <a:t>standaard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git </a:t>
            </a:r>
            <a:r>
              <a:rPr lang="en-GB" dirty="0" err="1"/>
              <a:t>zelf</a:t>
            </a:r>
            <a:r>
              <a:rPr lang="en-GB" dirty="0"/>
              <a:t> </a:t>
            </a:r>
            <a:r>
              <a:rPr lang="en-GB" dirty="0" err="1"/>
              <a:t>maakt</a:t>
            </a:r>
            <a:endParaRPr lang="en-GB" dirty="0"/>
          </a:p>
          <a:p>
            <a:endParaRPr lang="en-GB" dirty="0"/>
          </a:p>
          <a:p>
            <a:r>
              <a:rPr lang="en-GB" dirty="0"/>
              <a:t>Kan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afhangen</a:t>
            </a:r>
            <a:r>
              <a:rPr lang="en-GB" dirty="0"/>
              <a:t> van git </a:t>
            </a:r>
            <a:r>
              <a:rPr lang="en-GB" dirty="0" err="1"/>
              <a:t>installatie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6D0A1-0AEB-9A4F-9A1A-8EF3D1567A45}" type="slidenum">
              <a:rPr lang="nl-NL" smtClean="0"/>
              <a:t>66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6894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85DF72-0861-C248-A707-AB8A33F14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64163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9FC0506-DA08-CA49-93A8-B94B9201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6041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A1C0D8-72A6-D645-BD9C-6EA7C1F2870E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‹nr.›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49051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E9A1BE-72EB-8B47-8480-78AF1B483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543055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7DB2-0471-694C-BA3D-C78C225BA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93" y="295470"/>
            <a:ext cx="3932237" cy="1129004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094C-0D9E-304E-BC9D-3DD3E977C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98580"/>
            <a:ext cx="6172200" cy="4940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1CE56-8C73-D34A-A442-7F7524B3B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4593" y="1424474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14152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4102-EBBF-0746-ABE1-6051466F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99" y="289249"/>
            <a:ext cx="3932237" cy="1048139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36FB2-B2DE-3F44-97EA-06B1EF1AC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30629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F3732-9FF0-A647-8916-5C387FF79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5699" y="1342053"/>
            <a:ext cx="3932237" cy="3811588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883025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EFDC-782B-1D4A-9336-33F5D9CD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7514A-3228-F947-A551-AE7343511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441255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-209818"/>
            <a:ext cx="12192000" cy="6359605"/>
          </a:xfrm>
          <a:prstGeom prst="rect">
            <a:avLst/>
          </a:prstGeom>
          <a:solidFill>
            <a:srgbClr val="FF3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EE87BF-A722-F943-B307-EF8568AED741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‹nr.›</a:t>
            </a:fld>
            <a:endParaRPr lang="nl-NL" sz="1200" b="1" i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76288E4-E3BB-3B46-94FE-EC77AC6511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 rot="20925934">
            <a:off x="-208723" y="3235187"/>
            <a:ext cx="31242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1338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783B4-5A42-9544-9E44-446D6368ED8B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‹nr.›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08951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4A625-44D7-9E45-A48B-B899DF68035F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‹nr.›</a:t>
            </a:fld>
            <a:endParaRPr lang="nl-NL" sz="1200" b="1" i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44639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EDC5E-7D37-B54B-AC6E-E99070F4C7A9}"/>
              </a:ext>
            </a:extLst>
          </p:cNvPr>
          <p:cNvSpPr/>
          <p:nvPr userDrawn="1"/>
        </p:nvSpPr>
        <p:spPr>
          <a:xfrm>
            <a:off x="0" y="0"/>
            <a:ext cx="12192000" cy="615232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F5C017-A232-6547-90A1-EC8B3630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>
            <a:normAutofit/>
          </a:bodyPr>
          <a:lstStyle>
            <a:lvl1pPr marL="0" indent="0" algn="l">
              <a:buNone/>
              <a:defRPr sz="4000" b="1">
                <a:solidFill>
                  <a:srgbClr val="FF352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9798F58-511D-A14F-82D7-F3A25289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4927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4233F2-90EB-AD4C-B30F-120FB90D324E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‹nr.›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20344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8F3C8-4DEF-8146-B605-699DB2A8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BC93D-B61B-8C4C-834E-DE9CB178C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90688"/>
            <a:ext cx="5181600" cy="3820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B8360-3ABD-9743-B77C-35458E630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40128" y="1690688"/>
            <a:ext cx="5181600" cy="3820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310137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9C28-4CC0-ED4D-BB6F-03E3FE24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515238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9601C-728A-7F4C-98D4-75E7B3202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596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5E873-07B8-F448-9AF3-E9FDC786D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4596" y="2505075"/>
            <a:ext cx="5157787" cy="30368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E1E5B10F-53EA-C14B-894D-D62B9BBE925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842000" y="346075"/>
            <a:ext cx="5934075" cy="51958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59078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515A-94E6-0642-84EF-F61C8BAB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97249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98340-0F06-F043-8F91-EE57BC73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DC289-7E68-8A4F-8B12-F32595828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685563"/>
            <a:ext cx="11258084" cy="385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2D4948D-E5F5-2247-8729-36FD3BB0B40B}"/>
              </a:ext>
            </a:extLst>
          </p:cNvPr>
          <p:cNvSpPr txBox="1">
            <a:spLocks/>
          </p:cNvSpPr>
          <p:nvPr userDrawn="1"/>
        </p:nvSpPr>
        <p:spPr>
          <a:xfrm>
            <a:off x="268446" y="6305078"/>
            <a:ext cx="777480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rgbClr val="FF3521"/>
                </a:solidFill>
              </a:rPr>
              <a:t>Maak</a:t>
            </a:r>
            <a:r>
              <a:rPr lang="en-US" sz="1800" dirty="0">
                <a:solidFill>
                  <a:srgbClr val="FF3521"/>
                </a:solidFill>
              </a:rPr>
              <a:t> </a:t>
            </a:r>
            <a:r>
              <a:rPr lang="en-US" sz="1800" dirty="0" err="1">
                <a:solidFill>
                  <a:srgbClr val="FF3521"/>
                </a:solidFill>
              </a:rPr>
              <a:t>werk</a:t>
            </a:r>
            <a:r>
              <a:rPr lang="en-US" sz="1800" dirty="0">
                <a:solidFill>
                  <a:srgbClr val="FF3521"/>
                </a:solidFill>
              </a:rPr>
              <a:t> van je </a:t>
            </a:r>
            <a:r>
              <a:rPr lang="en-US" sz="1800" dirty="0" err="1">
                <a:solidFill>
                  <a:srgbClr val="FF3521"/>
                </a:solidFill>
              </a:rPr>
              <a:t>toekomst</a:t>
            </a:r>
            <a:endParaRPr lang="en-US" sz="1800" dirty="0">
              <a:solidFill>
                <a:srgbClr val="FF352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191E2F-2E40-DB45-8DB4-37A9A595519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/>
        </p:blipFill>
        <p:spPr>
          <a:xfrm>
            <a:off x="10952921" y="6288108"/>
            <a:ext cx="1125616" cy="47857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9923BA-AAC2-B34A-B197-D2DA447F5A16}"/>
              </a:ext>
            </a:extLst>
          </p:cNvPr>
          <p:cNvCxnSpPr>
            <a:cxnSpLocks/>
          </p:cNvCxnSpPr>
          <p:nvPr userDrawn="1"/>
        </p:nvCxnSpPr>
        <p:spPr>
          <a:xfrm>
            <a:off x="0" y="6152468"/>
            <a:ext cx="12192000" cy="0"/>
          </a:xfrm>
          <a:prstGeom prst="line">
            <a:avLst/>
          </a:prstGeom>
          <a:ln>
            <a:solidFill>
              <a:srgbClr val="FF352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942F9C-1529-4C46-9E8B-BCF10AEECBC3}"/>
              </a:ext>
            </a:extLst>
          </p:cNvPr>
          <p:cNvSpPr txBox="1"/>
          <p:nvPr userDrawn="1"/>
        </p:nvSpPr>
        <p:spPr>
          <a:xfrm>
            <a:off x="11585884" y="162497"/>
            <a:ext cx="450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ADA664B-6DE3-D04E-B243-DDFE98F1A44C}" type="slidenum">
              <a:rPr lang="nl-NL" sz="1200" b="1" i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r"/>
              <a:t>‹nr.›</a:t>
            </a:fld>
            <a:endParaRPr lang="nl-NL" sz="1200" b="1" i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03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9" r:id="rId5"/>
    <p:sldLayoutId id="2147483660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urcetreeapp.com/" TargetMode="External"/><Relationship Id="rId7" Type="http://schemas.openxmlformats.org/officeDocument/2006/relationships/image" Target="../media/image19.png"/><Relationship Id="rId2" Type="http://schemas.openxmlformats.org/officeDocument/2006/relationships/hyperlink" Target="https://git-scm.com/book/en/v2/Getting-Started-Installing-Gi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timhellemanstim@gmail.co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-scm.com/book/en/v2/GitHub-Account-Setup-and-Configur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intro-to-git/" TargetMode="External"/><Relationship Id="rId2" Type="http://schemas.openxmlformats.org/officeDocument/2006/relationships/hyperlink" Target="https://www.coursera.org/learn/introduction-git-github#syllabu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rkdownguide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pul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B5522CC-86D2-8640-8B4C-214CC3329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793" y="1151985"/>
            <a:ext cx="11225885" cy="801666"/>
          </a:xfrm>
        </p:spPr>
        <p:txBody>
          <a:bodyPr/>
          <a:lstStyle/>
          <a:p>
            <a:r>
              <a:rPr lang="en-US" dirty="0">
                <a:solidFill>
                  <a:srgbClr val="FF3521"/>
                </a:solidFill>
              </a:rPr>
              <a:t>Wat is het &amp; hoe </a:t>
            </a:r>
            <a:r>
              <a:rPr lang="en-US" dirty="0" err="1">
                <a:solidFill>
                  <a:srgbClr val="FF3521"/>
                </a:solidFill>
              </a:rPr>
              <a:t>gebruik</a:t>
            </a:r>
            <a:r>
              <a:rPr lang="en-US" dirty="0">
                <a:solidFill>
                  <a:srgbClr val="FF3521"/>
                </a:solidFill>
              </a:rPr>
              <a:t> je het?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AD864F-10CA-2049-874D-0CCE18A1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93" y="553015"/>
            <a:ext cx="11225885" cy="549275"/>
          </a:xfrm>
        </p:spPr>
        <p:txBody>
          <a:bodyPr>
            <a:noAutofit/>
          </a:bodyPr>
          <a:lstStyle/>
          <a:p>
            <a:r>
              <a:rPr lang="en-US" sz="4400" dirty="0" err="1"/>
              <a:t>Introductie</a:t>
            </a:r>
            <a:r>
              <a:rPr lang="en-US" sz="4400" dirty="0"/>
              <a:t> tot Git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060A6B-28B7-EC47-9546-B15F30F7D6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953649"/>
            <a:ext cx="12192000" cy="420599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AADDE701-6183-7046-946D-47128F80DF8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 rot="20925934">
            <a:off x="-208723" y="3235187"/>
            <a:ext cx="31242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8408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63B872C7-4C84-958E-0DA0-F2EBD873D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0F4926E-8539-1679-3DA1-464F83522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Wat is git (</a:t>
            </a:r>
            <a:r>
              <a:rPr lang="en-GB" dirty="0" err="1"/>
              <a:t>niet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196035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906FDE1-DE60-0351-F56D-6C72F3450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Snapshots, not differences</a:t>
            </a:r>
          </a:p>
        </p:txBody>
      </p:sp>
      <p:pic>
        <p:nvPicPr>
          <p:cNvPr id="6146" name="Picture 2" descr="Storing data as changes to a base version of each file">
            <a:extLst>
              <a:ext uri="{FF2B5EF4-FFF2-40B4-BE49-F238E27FC236}">
                <a16:creationId xmlns:a16="http://schemas.microsoft.com/office/drawing/2014/main" id="{33F86507-17B1-980C-E0FE-45C3718AF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120854"/>
            <a:ext cx="5956505" cy="230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Git stores data as snapshots of the project over time">
            <a:extLst>
              <a:ext uri="{FF2B5EF4-FFF2-40B4-BE49-F238E27FC236}">
                <a16:creationId xmlns:a16="http://schemas.microsoft.com/office/drawing/2014/main" id="{F55C40D2-E326-7F28-BD54-8E13151C1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402" y="3490575"/>
            <a:ext cx="6659566" cy="253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Vermenigvuldigingsteken 3">
            <a:extLst>
              <a:ext uri="{FF2B5EF4-FFF2-40B4-BE49-F238E27FC236}">
                <a16:creationId xmlns:a16="http://schemas.microsoft.com/office/drawing/2014/main" id="{DEE6FB69-CA71-04F7-E73C-89A9087D7A81}"/>
              </a:ext>
            </a:extLst>
          </p:cNvPr>
          <p:cNvSpPr/>
          <p:nvPr/>
        </p:nvSpPr>
        <p:spPr>
          <a:xfrm>
            <a:off x="883675" y="259313"/>
            <a:ext cx="4375354" cy="4171482"/>
          </a:xfrm>
          <a:prstGeom prst="mathMultiply">
            <a:avLst/>
          </a:prstGeom>
          <a:solidFill>
            <a:srgbClr val="DC4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8" name="Groep 7">
            <a:extLst>
              <a:ext uri="{FF2B5EF4-FFF2-40B4-BE49-F238E27FC236}">
                <a16:creationId xmlns:a16="http://schemas.microsoft.com/office/drawing/2014/main" id="{392722F6-8E29-52E2-E14D-B34B69ACCFD9}"/>
              </a:ext>
            </a:extLst>
          </p:cNvPr>
          <p:cNvGrpSpPr/>
          <p:nvPr/>
        </p:nvGrpSpPr>
        <p:grpSpPr>
          <a:xfrm>
            <a:off x="5259029" y="2352675"/>
            <a:ext cx="6932971" cy="3857626"/>
            <a:chOff x="5259029" y="2352675"/>
            <a:chExt cx="6932971" cy="3857626"/>
          </a:xfrm>
        </p:grpSpPr>
        <p:sp>
          <p:nvSpPr>
            <p:cNvPr id="2" name="Rechthoek: afgeronde hoeken 1">
              <a:extLst>
                <a:ext uri="{FF2B5EF4-FFF2-40B4-BE49-F238E27FC236}">
                  <a16:creationId xmlns:a16="http://schemas.microsoft.com/office/drawing/2014/main" id="{1A29C06C-69EB-FE3D-F3D1-5C08BC484F31}"/>
                </a:ext>
              </a:extLst>
            </p:cNvPr>
            <p:cNvSpPr/>
            <p:nvPr/>
          </p:nvSpPr>
          <p:spPr>
            <a:xfrm>
              <a:off x="5259029" y="3429001"/>
              <a:ext cx="6932971" cy="2781300"/>
            </a:xfrm>
            <a:prstGeom prst="roundRect">
              <a:avLst/>
            </a:prstGeom>
            <a:noFill/>
            <a:ln w="76200">
              <a:solidFill>
                <a:srgbClr val="FF7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hthoek: afgeronde hoeken 6">
              <a:extLst>
                <a:ext uri="{FF2B5EF4-FFF2-40B4-BE49-F238E27FC236}">
                  <a16:creationId xmlns:a16="http://schemas.microsoft.com/office/drawing/2014/main" id="{DC9ADE54-2552-D41B-B732-EA63A60F305E}"/>
                </a:ext>
              </a:extLst>
            </p:cNvPr>
            <p:cNvSpPr/>
            <p:nvPr/>
          </p:nvSpPr>
          <p:spPr>
            <a:xfrm>
              <a:off x="7058025" y="2352675"/>
              <a:ext cx="3305175" cy="1076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 err="1"/>
                <a:t>Staat</a:t>
              </a:r>
              <a:r>
                <a:rPr lang="en-GB" sz="2400" b="1" dirty="0"/>
                <a:t> </a:t>
              </a:r>
              <a:r>
                <a:rPr lang="en-GB" sz="2400" b="1" dirty="0" err="1"/>
                <a:t>volledig</a:t>
              </a:r>
              <a:r>
                <a:rPr lang="en-GB" sz="2400" b="1" dirty="0"/>
                <a:t> </a:t>
              </a:r>
              <a:r>
                <a:rPr lang="en-GB" sz="2400" b="1" dirty="0" err="1"/>
                <a:t>lokaal</a:t>
              </a:r>
              <a:r>
                <a:rPr lang="en-GB" sz="2400" b="1" dirty="0"/>
                <a:t> </a:t>
              </a:r>
              <a:r>
                <a:rPr lang="en-GB" sz="2400" b="1" dirty="0" err="1"/>
                <a:t>beschikbaar</a:t>
              </a:r>
              <a:endParaRPr lang="en-GB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30154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94B2005A-5119-7E3E-6F58-CE77BFB51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70" y="5191125"/>
            <a:ext cx="11707859" cy="876422"/>
          </a:xfrm>
          <a:prstGeom prst="rect">
            <a:avLst/>
          </a:prstGeom>
        </p:spPr>
      </p:pic>
      <p:pic>
        <p:nvPicPr>
          <p:cNvPr id="6" name="Picture 4" descr="Git stores data as snapshots of the project over time">
            <a:extLst>
              <a:ext uri="{FF2B5EF4-FFF2-40B4-BE49-F238E27FC236}">
                <a16:creationId xmlns:a16="http://schemas.microsoft.com/office/drawing/2014/main" id="{ECA29AD1-392E-D5EF-7BA9-90DC6EDED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52" y="1228664"/>
            <a:ext cx="6659566" cy="253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EA34B0BB-BCF9-477E-CEC6-F0E0928F1A62}"/>
              </a:ext>
            </a:extLst>
          </p:cNvPr>
          <p:cNvSpPr/>
          <p:nvPr/>
        </p:nvSpPr>
        <p:spPr>
          <a:xfrm>
            <a:off x="5972942" y="1228664"/>
            <a:ext cx="1401252" cy="2812394"/>
          </a:xfrm>
          <a:prstGeom prst="roundRect">
            <a:avLst/>
          </a:prstGeom>
          <a:noFill/>
          <a:ln w="76200">
            <a:solidFill>
              <a:srgbClr val="FF7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35B78B8-5AF7-09E6-C098-361AB9FEA3B7}"/>
              </a:ext>
            </a:extLst>
          </p:cNvPr>
          <p:cNvSpPr txBox="1"/>
          <p:nvPr/>
        </p:nvSpPr>
        <p:spPr>
          <a:xfrm>
            <a:off x="9566019" y="2028646"/>
            <a:ext cx="2168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7800"/>
                </a:solidFill>
              </a:rPr>
              <a:t>Hash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FF7800"/>
                </a:solidFill>
              </a:rPr>
              <a:t>40 </a:t>
            </a:r>
            <a:r>
              <a:rPr lang="en-GB" b="1" dirty="0" err="1">
                <a:solidFill>
                  <a:srgbClr val="FF7800"/>
                </a:solidFill>
              </a:rPr>
              <a:t>karakters</a:t>
            </a:r>
            <a:endParaRPr lang="en-GB" b="1" dirty="0">
              <a:solidFill>
                <a:srgbClr val="FF78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rgbClr val="FF7800"/>
                </a:solidFill>
              </a:rPr>
              <a:t>Hexadecimaal</a:t>
            </a:r>
            <a:r>
              <a:rPr lang="en-GB" b="1" dirty="0">
                <a:solidFill>
                  <a:srgbClr val="FF7800"/>
                </a:solidFill>
              </a:rPr>
              <a:t> (0-9 &amp; a-f)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4618DF5A-FB3A-7126-9484-5A031D0B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Hashing commits</a:t>
            </a:r>
          </a:p>
        </p:txBody>
      </p:sp>
      <p:sp>
        <p:nvSpPr>
          <p:cNvPr id="11" name="Pijl: rechts 10">
            <a:extLst>
              <a:ext uri="{FF2B5EF4-FFF2-40B4-BE49-F238E27FC236}">
                <a16:creationId xmlns:a16="http://schemas.microsoft.com/office/drawing/2014/main" id="{2DF04A2F-433E-9A5F-C7EE-523A18CE07CC}"/>
              </a:ext>
            </a:extLst>
          </p:cNvPr>
          <p:cNvSpPr/>
          <p:nvPr/>
        </p:nvSpPr>
        <p:spPr>
          <a:xfrm>
            <a:off x="7374194" y="2019300"/>
            <a:ext cx="2065081" cy="1209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SHA-1</a:t>
            </a:r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A1D22B92-06B0-A958-70F6-2BA6AE25D41A}"/>
              </a:ext>
            </a:extLst>
          </p:cNvPr>
          <p:cNvSpPr/>
          <p:nvPr/>
        </p:nvSpPr>
        <p:spPr>
          <a:xfrm>
            <a:off x="7945395" y="3521676"/>
            <a:ext cx="4004534" cy="1200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Hiermee </a:t>
            </a:r>
            <a:r>
              <a:rPr lang="en-GB" sz="2000" b="1" dirty="0" err="1"/>
              <a:t>kan</a:t>
            </a:r>
            <a:r>
              <a:rPr lang="en-GB" sz="2000" b="1" dirty="0"/>
              <a:t> git </a:t>
            </a:r>
            <a:r>
              <a:rPr lang="en-GB" sz="2000" b="1" dirty="0" err="1"/>
              <a:t>snel</a:t>
            </a:r>
            <a:r>
              <a:rPr lang="en-GB" sz="2000" b="1" dirty="0"/>
              <a:t> nagana of 2 commits </a:t>
            </a:r>
            <a:r>
              <a:rPr lang="en-GB" sz="2000" b="1" dirty="0" err="1"/>
              <a:t>dezelfde</a:t>
            </a:r>
            <a:r>
              <a:rPr lang="en-GB" sz="2000" b="1" dirty="0"/>
              <a:t> </a:t>
            </a:r>
            <a:r>
              <a:rPr lang="en-GB" sz="2000" b="1" dirty="0" err="1"/>
              <a:t>inhoud</a:t>
            </a:r>
            <a:r>
              <a:rPr lang="en-GB" sz="2000" b="1" dirty="0"/>
              <a:t> </a:t>
            </a:r>
            <a:r>
              <a:rPr lang="en-GB" sz="2000" b="1" dirty="0" err="1"/>
              <a:t>bevatten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942097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4618DF5A-FB3A-7126-9484-5A031D0B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 </a:t>
            </a:r>
            <a:r>
              <a:rPr lang="en-GB" dirty="0" err="1"/>
              <a:t>drie</a:t>
            </a:r>
            <a:r>
              <a:rPr lang="en-GB" dirty="0"/>
              <a:t> </a:t>
            </a:r>
            <a:r>
              <a:rPr lang="en-GB" dirty="0" err="1"/>
              <a:t>staten</a:t>
            </a:r>
            <a:endParaRPr lang="en-GB" dirty="0"/>
          </a:p>
        </p:txBody>
      </p:sp>
      <p:pic>
        <p:nvPicPr>
          <p:cNvPr id="8194" name="Picture 2" descr="Working tree, staging area, and Git directory.">
            <a:extLst>
              <a:ext uri="{FF2B5EF4-FFF2-40B4-BE49-F238E27FC236}">
                <a16:creationId xmlns:a16="http://schemas.microsoft.com/office/drawing/2014/main" id="{FCBAE09D-2A79-DB0C-9E5F-D5B2F4DE6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942" y="1653202"/>
            <a:ext cx="76200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6F703B58-7792-17BF-7350-58C1B9766E88}"/>
              </a:ext>
            </a:extLst>
          </p:cNvPr>
          <p:cNvSpPr/>
          <p:nvPr/>
        </p:nvSpPr>
        <p:spPr>
          <a:xfrm>
            <a:off x="7443019" y="1406013"/>
            <a:ext cx="2586039" cy="4709652"/>
          </a:xfrm>
          <a:prstGeom prst="roundRect">
            <a:avLst/>
          </a:prstGeom>
          <a:noFill/>
          <a:ln w="76200">
            <a:solidFill>
              <a:srgbClr val="FF7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20F41354-200D-4F95-7380-2F4E6779F860}"/>
              </a:ext>
            </a:extLst>
          </p:cNvPr>
          <p:cNvSpPr/>
          <p:nvPr/>
        </p:nvSpPr>
        <p:spPr>
          <a:xfrm>
            <a:off x="6858000" y="360000"/>
            <a:ext cx="3813756" cy="10460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Data is only added here</a:t>
            </a:r>
          </a:p>
        </p:txBody>
      </p:sp>
    </p:spTree>
    <p:extLst>
      <p:ext uri="{BB962C8B-B14F-4D97-AF65-F5344CB8AC3E}">
        <p14:creationId xmlns:p14="http://schemas.microsoft.com/office/powerpoint/2010/main" val="551819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4618DF5A-FB3A-7126-9484-5A031D0B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Git bash (command line)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F7F6194-59A7-8FD7-7D76-AF7998C55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85" y="994598"/>
            <a:ext cx="9160030" cy="486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5295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4618DF5A-FB3A-7126-9484-5A031D0B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Sourcetree</a:t>
            </a:r>
            <a:endParaRPr lang="en-GB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525E1B6-EDD1-341E-5EDC-60B94970F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571" y="1086948"/>
            <a:ext cx="7439271" cy="468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87339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0F4926E-8539-1679-3DA1-464F83522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Werken</a:t>
            </a:r>
            <a:r>
              <a:rPr lang="en-GB" dirty="0"/>
              <a:t> in de command line</a:t>
            </a:r>
          </a:p>
        </p:txBody>
      </p:sp>
    </p:spTree>
    <p:extLst>
      <p:ext uri="{BB962C8B-B14F-4D97-AF65-F5344CB8AC3E}">
        <p14:creationId xmlns:p14="http://schemas.microsoft.com/office/powerpoint/2010/main" val="366014698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976989-59A3-78B0-5B26-D69E0C6E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Werken</a:t>
            </a:r>
            <a:r>
              <a:rPr lang="en-GB" dirty="0"/>
              <a:t> in command line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408D091-71F6-D2AF-4091-221C790D5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</a:t>
            </a:r>
            <a:r>
              <a:rPr lang="en-GB" dirty="0" err="1"/>
              <a:t>zullen</a:t>
            </a:r>
            <a:r>
              <a:rPr lang="en-GB" dirty="0"/>
              <a:t> </a:t>
            </a:r>
            <a:r>
              <a:rPr lang="en-GB" dirty="0" err="1"/>
              <a:t>doorheen</a:t>
            </a:r>
            <a:r>
              <a:rPr lang="en-GB" dirty="0"/>
              <a:t> </a:t>
            </a:r>
            <a:r>
              <a:rPr lang="en-GB" dirty="0" err="1"/>
              <a:t>deze</a:t>
            </a:r>
            <a:r>
              <a:rPr lang="en-GB" dirty="0"/>
              <a:t> cursus </a:t>
            </a:r>
            <a:r>
              <a:rPr lang="en-GB" dirty="0" err="1"/>
              <a:t>vaak</a:t>
            </a:r>
            <a:r>
              <a:rPr lang="en-GB" dirty="0"/>
              <a:t> </a:t>
            </a:r>
            <a:r>
              <a:rPr lang="en-GB" dirty="0" err="1"/>
              <a:t>werken</a:t>
            </a:r>
            <a:r>
              <a:rPr lang="en-GB" dirty="0"/>
              <a:t> </a:t>
            </a:r>
            <a:r>
              <a:rPr lang="en-GB" i="1" dirty="0"/>
              <a:t>in de command line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Deze</a:t>
            </a:r>
            <a:r>
              <a:rPr lang="en-GB" dirty="0"/>
              <a:t> commando’s </a:t>
            </a:r>
            <a:r>
              <a:rPr lang="en-GB" dirty="0" err="1"/>
              <a:t>hangen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van </a:t>
            </a:r>
            <a:r>
              <a:rPr lang="en-GB" dirty="0" err="1"/>
              <a:t>jouw</a:t>
            </a:r>
            <a:r>
              <a:rPr lang="en-GB" dirty="0"/>
              <a:t> OS.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Meest</a:t>
            </a:r>
            <a:r>
              <a:rPr lang="en-GB" dirty="0"/>
              <a:t> </a:t>
            </a:r>
            <a:r>
              <a:rPr lang="en-GB" dirty="0" err="1"/>
              <a:t>gebruikte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windows:</a:t>
            </a:r>
          </a:p>
          <a:p>
            <a:pPr lvl="1"/>
            <a:r>
              <a:rPr lang="en-GB" b="1" dirty="0"/>
              <a:t>C</a:t>
            </a:r>
            <a:r>
              <a:rPr lang="en-GB" dirty="0"/>
              <a:t>hange </a:t>
            </a:r>
            <a:r>
              <a:rPr lang="en-GB" b="1" dirty="0"/>
              <a:t>D</a:t>
            </a:r>
            <a:r>
              <a:rPr lang="en-GB" dirty="0"/>
              <a:t>irectory (cd “&lt;directory&gt;” )</a:t>
            </a:r>
            <a:endParaRPr lang="en-GB" b="1" dirty="0"/>
          </a:p>
          <a:p>
            <a:pPr lvl="1"/>
            <a:endParaRPr lang="en-GB" dirty="0"/>
          </a:p>
          <a:p>
            <a:pPr lvl="1"/>
            <a:r>
              <a:rPr lang="en-GB" b="1" dirty="0" err="1"/>
              <a:t>dir</a:t>
            </a:r>
            <a:r>
              <a:rPr lang="en-GB" dirty="0"/>
              <a:t>: </a:t>
            </a:r>
            <a:r>
              <a:rPr lang="en-GB" dirty="0" err="1"/>
              <a:t>lijst</a:t>
            </a:r>
            <a:r>
              <a:rPr lang="en-GB" dirty="0"/>
              <a:t> van alle files/folders in </a:t>
            </a: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locatie</a:t>
            </a:r>
            <a:endParaRPr lang="en-GB" dirty="0"/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1BF7F9FA-54DE-A62F-913B-7694C9A3A569}"/>
              </a:ext>
            </a:extLst>
          </p:cNvPr>
          <p:cNvSpPr/>
          <p:nvPr/>
        </p:nvSpPr>
        <p:spPr>
          <a:xfrm>
            <a:off x="8439665" y="2227131"/>
            <a:ext cx="3608173" cy="3694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/>
              <a:t>Notatie</a:t>
            </a:r>
            <a:r>
              <a:rPr lang="en-GB" sz="2000" b="1" dirty="0"/>
              <a:t>:</a:t>
            </a:r>
          </a:p>
          <a:p>
            <a:pPr algn="ctr"/>
            <a:r>
              <a:rPr lang="en-GB" sz="2000" b="1" dirty="0"/>
              <a:t>Als </a:t>
            </a:r>
            <a:r>
              <a:rPr lang="en-GB" sz="2000" b="1" dirty="0" err="1"/>
              <a:t>ik</a:t>
            </a:r>
            <a:r>
              <a:rPr lang="en-GB" sz="2000" b="1" dirty="0"/>
              <a:t> </a:t>
            </a:r>
            <a:r>
              <a:rPr lang="en-GB" sz="2000" b="1" dirty="0" err="1"/>
              <a:t>typ</a:t>
            </a:r>
            <a:r>
              <a:rPr lang="en-GB" sz="2000" b="1" dirty="0"/>
              <a:t> &lt;directory&gt; </a:t>
            </a:r>
            <a:r>
              <a:rPr lang="en-GB" sz="2000" b="1" dirty="0" err="1"/>
              <a:t>bedoel</a:t>
            </a:r>
            <a:r>
              <a:rPr lang="en-GB" sz="2000" b="1" dirty="0"/>
              <a:t> </a:t>
            </a:r>
            <a:r>
              <a:rPr lang="en-GB" sz="2000" b="1" dirty="0" err="1"/>
              <a:t>ik</a:t>
            </a:r>
            <a:r>
              <a:rPr lang="en-GB" sz="2000" b="1" dirty="0"/>
              <a:t> </a:t>
            </a:r>
            <a:r>
              <a:rPr lang="en-GB" sz="2000" b="1" dirty="0" err="1"/>
              <a:t>dat</a:t>
            </a:r>
            <a:r>
              <a:rPr lang="en-GB" sz="2000" b="1" dirty="0"/>
              <a:t> </a:t>
            </a:r>
            <a:r>
              <a:rPr lang="en-GB" sz="2000" b="1" dirty="0" err="1"/>
              <a:t>daar</a:t>
            </a:r>
            <a:r>
              <a:rPr lang="en-GB" sz="2000" b="1" dirty="0"/>
              <a:t> </a:t>
            </a:r>
            <a:r>
              <a:rPr lang="en-GB" sz="2000" b="1" dirty="0" err="1"/>
              <a:t>een</a:t>
            </a:r>
            <a:r>
              <a:rPr lang="en-GB" sz="2000" b="1" dirty="0"/>
              <a:t> directory </a:t>
            </a:r>
            <a:r>
              <a:rPr lang="en-GB" sz="2000" b="1" dirty="0" err="1"/>
              <a:t>moet</a:t>
            </a:r>
            <a:r>
              <a:rPr lang="en-GB" sz="2000" b="1" dirty="0"/>
              <a:t> </a:t>
            </a:r>
            <a:r>
              <a:rPr lang="en-GB" sz="2000" b="1" dirty="0" err="1"/>
              <a:t>komen</a:t>
            </a:r>
            <a:r>
              <a:rPr lang="en-GB" sz="2000" b="1" dirty="0"/>
              <a:t>. </a:t>
            </a:r>
            <a:r>
              <a:rPr lang="en-GB" sz="2000" b="1" dirty="0" err="1"/>
              <a:t>Terwijl</a:t>
            </a:r>
            <a:r>
              <a:rPr lang="en-GB" sz="2000" b="1" dirty="0"/>
              <a:t> de “ “ </a:t>
            </a:r>
            <a:r>
              <a:rPr lang="en-GB" sz="2000" b="1" dirty="0" err="1"/>
              <a:t>rond</a:t>
            </a:r>
            <a:r>
              <a:rPr lang="en-GB" sz="2000" b="1" dirty="0"/>
              <a:t> &lt;directory&gt; </a:t>
            </a:r>
            <a:r>
              <a:rPr lang="en-GB" sz="2000" b="1" dirty="0" err="1"/>
              <a:t>wel</a:t>
            </a:r>
            <a:r>
              <a:rPr lang="en-GB" sz="2000" b="1" dirty="0"/>
              <a:t> </a:t>
            </a:r>
            <a:r>
              <a:rPr lang="en-GB" sz="2000" b="1" dirty="0" err="1"/>
              <a:t>echt</a:t>
            </a:r>
            <a:r>
              <a:rPr lang="en-GB" sz="2000" b="1" dirty="0"/>
              <a:t> </a:t>
            </a:r>
            <a:r>
              <a:rPr lang="en-GB" sz="2000" b="1" dirty="0" err="1"/>
              <a:t>moet</a:t>
            </a:r>
            <a:r>
              <a:rPr lang="en-GB" sz="2000" b="1" dirty="0"/>
              <a:t> </a:t>
            </a:r>
            <a:r>
              <a:rPr lang="en-GB" sz="2000" b="1" dirty="0" err="1"/>
              <a:t>worden</a:t>
            </a:r>
            <a:r>
              <a:rPr lang="en-GB" sz="2000" b="1" dirty="0"/>
              <a:t> </a:t>
            </a:r>
            <a:r>
              <a:rPr lang="en-GB" sz="2000" b="1" dirty="0" err="1"/>
              <a:t>ingevoerd</a:t>
            </a:r>
            <a:r>
              <a:rPr lang="en-GB" sz="2000" b="1" dirty="0"/>
              <a:t>.</a:t>
            </a:r>
          </a:p>
          <a:p>
            <a:pPr algn="ctr"/>
            <a:endParaRPr lang="en-GB" sz="2000" b="1" dirty="0"/>
          </a:p>
          <a:p>
            <a:pPr algn="ctr"/>
            <a:r>
              <a:rPr lang="en-GB" sz="2000" b="1" dirty="0"/>
              <a:t>De “ “ </a:t>
            </a:r>
            <a:r>
              <a:rPr lang="en-GB" sz="2000" b="1" dirty="0" err="1"/>
              <a:t>gebruik</a:t>
            </a:r>
            <a:r>
              <a:rPr lang="en-GB" sz="2000" b="1" dirty="0"/>
              <a:t> je om </a:t>
            </a:r>
            <a:r>
              <a:rPr lang="en-GB" sz="2000" b="1" dirty="0" err="1"/>
              <a:t>spaties</a:t>
            </a:r>
            <a:r>
              <a:rPr lang="en-GB" sz="2000" b="1" dirty="0"/>
              <a:t> </a:t>
            </a:r>
            <a:r>
              <a:rPr lang="en-GB" sz="2000" b="1" dirty="0" err="1"/>
              <a:t>te</a:t>
            </a:r>
            <a:r>
              <a:rPr lang="en-GB" sz="2000" b="1" dirty="0"/>
              <a:t> </a:t>
            </a:r>
            <a:r>
              <a:rPr lang="en-GB" sz="2000" b="1" dirty="0" err="1"/>
              <a:t>kunnen</a:t>
            </a:r>
            <a:r>
              <a:rPr lang="en-GB" sz="2000" b="1" dirty="0"/>
              <a:t> </a:t>
            </a:r>
            <a:r>
              <a:rPr lang="en-GB" sz="2000" b="1" dirty="0" err="1"/>
              <a:t>gebruiken</a:t>
            </a:r>
            <a:r>
              <a:rPr lang="en-GB" sz="2000" b="1" dirty="0"/>
              <a:t> in directory</a:t>
            </a:r>
          </a:p>
        </p:txBody>
      </p:sp>
    </p:spTree>
    <p:extLst>
      <p:ext uri="{BB962C8B-B14F-4D97-AF65-F5344CB8AC3E}">
        <p14:creationId xmlns:p14="http://schemas.microsoft.com/office/powerpoint/2010/main" val="869013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63B872C7-4C84-958E-0DA0-F2EBD873D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0F4926E-8539-1679-3DA1-464F83522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Git </a:t>
            </a:r>
            <a:r>
              <a:rPr lang="en-GB" dirty="0" err="1"/>
              <a:t>installeren</a:t>
            </a:r>
            <a:r>
              <a:rPr lang="en-GB" dirty="0"/>
              <a:t>/</a:t>
            </a:r>
            <a:r>
              <a:rPr lang="en-GB" dirty="0" err="1"/>
              <a:t>instellen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92050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679A58-5695-A626-5A6F-621687002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</a:t>
            </a:r>
            <a:r>
              <a:rPr lang="en-GB" dirty="0" err="1"/>
              <a:t>installeren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9947B1-DFCF-753E-EAEB-0EC00D417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848" y="1311727"/>
            <a:ext cx="11258084" cy="3853180"/>
          </a:xfrm>
        </p:spPr>
        <p:txBody>
          <a:bodyPr/>
          <a:lstStyle/>
          <a:p>
            <a:r>
              <a:rPr lang="en-GB" dirty="0" err="1"/>
              <a:t>Zie</a:t>
            </a:r>
            <a:r>
              <a:rPr lang="en-GB" dirty="0"/>
              <a:t> </a:t>
            </a:r>
            <a:r>
              <a:rPr lang="en-GB" dirty="0" err="1"/>
              <a:t>instructies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jouw</a:t>
            </a:r>
            <a:r>
              <a:rPr lang="en-GB" dirty="0"/>
              <a:t> OS: </a:t>
            </a:r>
            <a:r>
              <a:rPr lang="sv-SE" dirty="0">
                <a:hlinkClick r:id="rId2"/>
              </a:rPr>
              <a:t>Git - Installing Git (git-scm.com)</a:t>
            </a:r>
            <a:endParaRPr lang="sv-SE" dirty="0"/>
          </a:p>
          <a:p>
            <a:r>
              <a:rPr lang="sv-SE" dirty="0"/>
              <a:t>Sourcetree is hier beschikbaar: </a:t>
            </a:r>
            <a:r>
              <a:rPr lang="en-US" dirty="0" err="1">
                <a:hlinkClick r:id="rId3"/>
              </a:rPr>
              <a:t>Sourcetree</a:t>
            </a:r>
            <a:r>
              <a:rPr lang="en-US" dirty="0">
                <a:hlinkClick r:id="rId3"/>
              </a:rPr>
              <a:t> | Free Git GUI for Mac and Windows (sourcetreeapp.com)</a:t>
            </a: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278D0EA-F33A-6EA0-6A85-E5DA8CC67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16" y="4174128"/>
            <a:ext cx="4534533" cy="876422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65C91171-067C-2158-DF88-EE2120B0AE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1199" y="4140785"/>
            <a:ext cx="4486901" cy="943107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B55CADF-BF90-239C-62BB-74A883E436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152" y="5312779"/>
            <a:ext cx="4182059" cy="781159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654E77F8-2156-4119-0513-58776AEEF9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1199" y="5240212"/>
            <a:ext cx="4486901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60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789E3E-2C73-356D-F3A3-6C994D70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Vorige</a:t>
            </a:r>
            <a:r>
              <a:rPr lang="en-GB" dirty="0"/>
              <a:t> les…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598B5F-BFF4-EF16-332C-4C411EA35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Hoe is de cursus </a:t>
            </a:r>
            <a:r>
              <a:rPr lang="en-GB" dirty="0" err="1"/>
              <a:t>opgedeeld</a:t>
            </a:r>
            <a:r>
              <a:rPr lang="en-GB" dirty="0"/>
              <a:t>?</a:t>
            </a:r>
          </a:p>
          <a:p>
            <a:r>
              <a:rPr lang="en-GB" dirty="0"/>
              <a:t>Wat is data science?</a:t>
            </a:r>
          </a:p>
          <a:p>
            <a:r>
              <a:rPr lang="en-GB" dirty="0"/>
              <a:t>Wat </a:t>
            </a:r>
            <a:r>
              <a:rPr lang="en-GB" dirty="0" err="1"/>
              <a:t>verstaan</a:t>
            </a:r>
            <a:r>
              <a:rPr lang="en-GB" dirty="0"/>
              <a:t> we </a:t>
            </a:r>
            <a:r>
              <a:rPr lang="en-GB" dirty="0" err="1"/>
              <a:t>onder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model?</a:t>
            </a:r>
          </a:p>
          <a:p>
            <a:r>
              <a:rPr lang="en-GB" dirty="0" err="1"/>
              <a:t>Geef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voorbeeld</a:t>
            </a:r>
            <a:r>
              <a:rPr lang="en-GB" dirty="0"/>
              <a:t> van </a:t>
            </a:r>
            <a:r>
              <a:rPr lang="en-GB" dirty="0" err="1"/>
              <a:t>een</a:t>
            </a:r>
            <a:r>
              <a:rPr lang="en-GB" dirty="0"/>
              <a:t> data science problem.</a:t>
            </a:r>
          </a:p>
          <a:p>
            <a:r>
              <a:rPr lang="en-GB" b="1" dirty="0"/>
              <a:t>Memo </a:t>
            </a:r>
            <a:r>
              <a:rPr lang="en-GB" b="1" dirty="0" err="1"/>
              <a:t>volgende</a:t>
            </a:r>
            <a:r>
              <a:rPr lang="en-GB" b="1" dirty="0"/>
              <a:t> les: </a:t>
            </a:r>
            <a:r>
              <a:rPr lang="en-GB" b="1" dirty="0" err="1"/>
              <a:t>uit</a:t>
            </a:r>
            <a:r>
              <a:rPr lang="en-GB" b="1" dirty="0"/>
              <a:t> je </a:t>
            </a:r>
            <a:r>
              <a:rPr lang="en-GB" b="1" dirty="0" err="1"/>
              <a:t>werkomgeving</a:t>
            </a:r>
            <a:r>
              <a:rPr lang="en-GB" b="1" dirty="0"/>
              <a:t>:</a:t>
            </a:r>
          </a:p>
          <a:p>
            <a:pPr lvl="1"/>
            <a:r>
              <a:rPr lang="en-GB" b="1" dirty="0" err="1"/>
              <a:t>Voorbeeld</a:t>
            </a:r>
            <a:r>
              <a:rPr lang="en-GB" b="1" dirty="0"/>
              <a:t> supervised</a:t>
            </a:r>
          </a:p>
          <a:p>
            <a:pPr lvl="1"/>
            <a:r>
              <a:rPr lang="en-GB" b="1" dirty="0" err="1"/>
              <a:t>Voorbeeld</a:t>
            </a:r>
            <a:r>
              <a:rPr lang="en-GB" b="1" dirty="0"/>
              <a:t> unsupervised</a:t>
            </a:r>
          </a:p>
        </p:txBody>
      </p:sp>
    </p:spTree>
    <p:extLst>
      <p:ext uri="{BB962C8B-B14F-4D97-AF65-F5344CB8AC3E}">
        <p14:creationId xmlns:p14="http://schemas.microsoft.com/office/powerpoint/2010/main" val="2050413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CFE62A-7A06-7D25-5187-32F8ADCE4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GB" sz="5400" dirty="0"/>
              <a:t>GIT setup - </a:t>
            </a:r>
            <a:r>
              <a:rPr lang="en-GB" sz="5400" dirty="0" err="1"/>
              <a:t>locaties</a:t>
            </a:r>
            <a:endParaRPr lang="en-GB" sz="5400" dirty="0"/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72F02F-C080-577D-DB8F-F361D8714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8"/>
            <a:ext cx="4243589" cy="3813651"/>
          </a:xfrm>
        </p:spPr>
        <p:txBody>
          <a:bodyPr>
            <a:normAutofit/>
          </a:bodyPr>
          <a:lstStyle/>
          <a:p>
            <a:r>
              <a:rPr lang="en-GB" sz="1700" dirty="0" err="1"/>
              <a:t>Locaties</a:t>
            </a:r>
            <a:r>
              <a:rPr lang="en-GB" sz="1700" dirty="0"/>
              <a:t> van </a:t>
            </a:r>
            <a:r>
              <a:rPr lang="en-GB" sz="1700" dirty="0" err="1"/>
              <a:t>configuratie-bestanden</a:t>
            </a:r>
            <a:r>
              <a:rPr lang="en-GB" sz="1700" dirty="0"/>
              <a:t>: </a:t>
            </a:r>
            <a:r>
              <a:rPr lang="en-GB" sz="1700" i="1" dirty="0">
                <a:latin typeface="Lucida Console" panose="020B0609040504020204" pitchFamily="49" charset="0"/>
              </a:rPr>
              <a:t>git config --list --show-origin</a:t>
            </a:r>
          </a:p>
          <a:p>
            <a:pPr lvl="1"/>
            <a:r>
              <a:rPr lang="en-US" sz="1700" b="0" i="0" dirty="0">
                <a:effectLst/>
                <a:latin typeface="Courier New" panose="02070309020205020404" pitchFamily="49" charset="0"/>
              </a:rPr>
              <a:t>[path]/</a:t>
            </a:r>
            <a:r>
              <a:rPr lang="en-US" sz="1700" b="0" i="0" dirty="0" err="1">
                <a:effectLst/>
                <a:latin typeface="Courier New" panose="02070309020205020404" pitchFamily="49" charset="0"/>
              </a:rPr>
              <a:t>etc</a:t>
            </a:r>
            <a:r>
              <a:rPr lang="en-US" sz="1700" b="0" i="0" dirty="0">
                <a:effectLst/>
                <a:latin typeface="Courier New" panose="02070309020205020404" pitchFamily="49" charset="0"/>
              </a:rPr>
              <a:t>/</a:t>
            </a:r>
            <a:r>
              <a:rPr lang="en-US" sz="1700" b="0" i="0" dirty="0" err="1">
                <a:effectLst/>
                <a:latin typeface="Courier New" panose="02070309020205020404" pitchFamily="49" charset="0"/>
              </a:rPr>
              <a:t>gitconfig</a:t>
            </a:r>
            <a:r>
              <a:rPr lang="en-US" sz="1700" b="0" i="0" dirty="0">
                <a:effectLst/>
                <a:latin typeface="Courier New" panose="02070309020205020404" pitchFamily="49" charset="0"/>
              </a:rPr>
              <a:t>: </a:t>
            </a:r>
            <a:r>
              <a:rPr lang="en-US" sz="1700" b="0" i="0" dirty="0" err="1">
                <a:effectLst/>
              </a:rPr>
              <a:t>Toegepast</a:t>
            </a:r>
            <a:r>
              <a:rPr lang="en-US" sz="1700" b="0" i="0" dirty="0">
                <a:effectLst/>
              </a:rPr>
              <a:t> op </a:t>
            </a:r>
            <a:r>
              <a:rPr lang="en-US" sz="1700" b="0" i="0" dirty="0" err="1">
                <a:effectLst/>
              </a:rPr>
              <a:t>elke</a:t>
            </a:r>
            <a:r>
              <a:rPr lang="en-US" sz="1700" b="0" i="0" dirty="0">
                <a:effectLst/>
              </a:rPr>
              <a:t> user (option </a:t>
            </a:r>
            <a:r>
              <a:rPr lang="en-US" sz="1700" b="0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--system</a:t>
            </a:r>
            <a:r>
              <a:rPr lang="en-US" sz="1700" b="0" i="0" dirty="0">
                <a:effectLst/>
              </a:rPr>
              <a:t>)</a:t>
            </a:r>
          </a:p>
          <a:p>
            <a:pPr lvl="1"/>
            <a:r>
              <a:rPr lang="en-US" sz="1700" b="0" i="0" dirty="0">
                <a:effectLst/>
                <a:latin typeface="Courier New" panose="02070309020205020404" pitchFamily="49" charset="0"/>
              </a:rPr>
              <a:t>~/.</a:t>
            </a:r>
            <a:r>
              <a:rPr lang="en-US" sz="1700" b="0" i="0" dirty="0" err="1">
                <a:effectLst/>
                <a:latin typeface="Courier New" panose="02070309020205020404" pitchFamily="49" charset="0"/>
              </a:rPr>
              <a:t>gitconfig</a:t>
            </a:r>
            <a:r>
              <a:rPr lang="en-US" sz="1700" b="0" i="0" dirty="0">
                <a:effectLst/>
                <a:latin typeface="Courier New" panose="02070309020205020404" pitchFamily="49" charset="0"/>
              </a:rPr>
              <a:t>: </a:t>
            </a:r>
            <a:r>
              <a:rPr lang="en-US" sz="1700" b="0" i="0" dirty="0" err="1">
                <a:effectLst/>
              </a:rPr>
              <a:t>Toegepast</a:t>
            </a:r>
            <a:r>
              <a:rPr lang="en-US" sz="1700" b="0" i="0" dirty="0">
                <a:effectLst/>
              </a:rPr>
              <a:t> op </a:t>
            </a:r>
            <a:r>
              <a:rPr lang="en-US" sz="1700" b="0" i="0" dirty="0" err="1">
                <a:effectLst/>
              </a:rPr>
              <a:t>jouw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specifieke</a:t>
            </a:r>
            <a:r>
              <a:rPr lang="en-US" sz="1700" b="0" i="0" dirty="0">
                <a:effectLst/>
              </a:rPr>
              <a:t> user (option </a:t>
            </a:r>
            <a:r>
              <a:rPr lang="en-US" sz="17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--global</a:t>
            </a:r>
            <a:r>
              <a:rPr lang="en-US" sz="1700" b="0" i="0" dirty="0">
                <a:effectLst/>
              </a:rPr>
              <a:t>).</a:t>
            </a:r>
          </a:p>
          <a:p>
            <a:pPr lvl="1"/>
            <a:r>
              <a:rPr lang="en-US" sz="1700" b="0" i="0" dirty="0">
                <a:effectLst/>
                <a:latin typeface="Courier New" panose="02070309020205020404" pitchFamily="49" charset="0"/>
              </a:rPr>
              <a:t>.git/config</a:t>
            </a:r>
            <a:r>
              <a:rPr lang="en-GB" sz="1700" b="0" i="0" dirty="0">
                <a:effectLst/>
                <a:latin typeface="Courier New" panose="02070309020205020404" pitchFamily="49" charset="0"/>
              </a:rPr>
              <a:t>: </a:t>
            </a:r>
            <a:r>
              <a:rPr lang="en-GB" sz="1700" dirty="0" err="1"/>
              <a:t>Toegepast</a:t>
            </a:r>
            <a:r>
              <a:rPr lang="en-GB" sz="1700" dirty="0"/>
              <a:t> op </a:t>
            </a:r>
            <a:r>
              <a:rPr lang="en-GB" sz="1700" dirty="0" err="1"/>
              <a:t>een</a:t>
            </a:r>
            <a:r>
              <a:rPr lang="en-GB" sz="1700" dirty="0"/>
              <a:t> </a:t>
            </a:r>
            <a:r>
              <a:rPr lang="en-GB" sz="1700" dirty="0" err="1"/>
              <a:t>specifieke</a:t>
            </a:r>
            <a:r>
              <a:rPr lang="en-GB" sz="1700" dirty="0"/>
              <a:t> repository (option 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GB" sz="1700" dirty="0"/>
              <a:t>)</a:t>
            </a:r>
          </a:p>
          <a:p>
            <a:r>
              <a:rPr lang="en-GB" sz="1700" dirty="0"/>
              <a:t>Er </a:t>
            </a:r>
            <a:r>
              <a:rPr lang="en-GB" sz="1700" dirty="0" err="1"/>
              <a:t>wordt</a:t>
            </a:r>
            <a:r>
              <a:rPr lang="en-GB" sz="1700" dirty="0"/>
              <a:t> </a:t>
            </a:r>
            <a:r>
              <a:rPr lang="en-GB" sz="1700" dirty="0" err="1"/>
              <a:t>eerst</a:t>
            </a:r>
            <a:r>
              <a:rPr lang="en-GB" sz="1700" dirty="0"/>
              <a:t> </a:t>
            </a:r>
            <a:r>
              <a:rPr lang="en-GB" sz="1700" dirty="0" err="1"/>
              <a:t>gekeken</a:t>
            </a:r>
            <a:r>
              <a:rPr lang="en-GB" sz="1700" dirty="0"/>
              <a:t> </a:t>
            </a:r>
            <a:r>
              <a:rPr lang="en-GB" sz="1700" dirty="0" err="1"/>
              <a:t>naar</a:t>
            </a:r>
            <a:r>
              <a:rPr lang="en-GB" sz="1700" dirty="0"/>
              <a:t> het </a:t>
            </a:r>
            <a:r>
              <a:rPr lang="en-GB" sz="1700" dirty="0" err="1"/>
              <a:t>meest</a:t>
            </a:r>
            <a:r>
              <a:rPr lang="en-GB" sz="1700" dirty="0"/>
              <a:t> </a:t>
            </a:r>
            <a:r>
              <a:rPr lang="en-GB" sz="1700" dirty="0" err="1"/>
              <a:t>specifieke</a:t>
            </a:r>
            <a:r>
              <a:rPr lang="en-GB" sz="1700" dirty="0"/>
              <a:t> </a:t>
            </a:r>
            <a:r>
              <a:rPr lang="en-GB" sz="1700" dirty="0" err="1"/>
              <a:t>niveau</a:t>
            </a:r>
            <a:r>
              <a:rPr lang="en-GB" sz="1700" dirty="0"/>
              <a:t>.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1B98640F-1812-1864-3EA3-2EFEB9592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033" y="0"/>
            <a:ext cx="5932655" cy="6858000"/>
          </a:xfrm>
          <a:prstGeom prst="rect">
            <a:avLst/>
          </a:prstGeom>
        </p:spPr>
      </p:pic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D9CF9318-9B88-F9C5-EDFA-3508BC2E5E71}"/>
              </a:ext>
            </a:extLst>
          </p:cNvPr>
          <p:cNvSpPr/>
          <p:nvPr/>
        </p:nvSpPr>
        <p:spPr>
          <a:xfrm>
            <a:off x="3598332" y="1544594"/>
            <a:ext cx="1989437" cy="1328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Druk </a:t>
            </a:r>
            <a:r>
              <a:rPr lang="en-GB" b="1" i="1" dirty="0"/>
              <a:t>q</a:t>
            </a:r>
            <a:r>
              <a:rPr lang="en-GB" b="1" dirty="0"/>
              <a:t> om git bash om </a:t>
            </a:r>
            <a:r>
              <a:rPr lang="en-GB" b="1" dirty="0" err="1"/>
              <a:t>uit</a:t>
            </a:r>
            <a:r>
              <a:rPr lang="en-GB" b="1" dirty="0"/>
              <a:t> </a:t>
            </a:r>
            <a:r>
              <a:rPr lang="en-GB" b="1" dirty="0" err="1"/>
              <a:t>commande</a:t>
            </a:r>
            <a:r>
              <a:rPr lang="en-GB" b="1" dirty="0"/>
              <a:t> </a:t>
            </a:r>
            <a:r>
              <a:rPr lang="en-GB" b="1" dirty="0" err="1"/>
              <a:t>te</a:t>
            </a:r>
            <a:r>
              <a:rPr lang="en-GB" b="1" dirty="0"/>
              <a:t> </a:t>
            </a:r>
            <a:r>
              <a:rPr lang="en-GB" b="1" dirty="0" err="1"/>
              <a:t>geraken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492585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D7013-932D-B918-B5AA-607DAAD2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GIT setup - </a:t>
            </a:r>
            <a:r>
              <a:rPr lang="en-GB" sz="4000" dirty="0" err="1"/>
              <a:t>configureren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198378-1FBE-548A-07CB-03BC5AC1A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01" y="1618888"/>
            <a:ext cx="11258084" cy="3853180"/>
          </a:xfrm>
        </p:spPr>
        <p:txBody>
          <a:bodyPr/>
          <a:lstStyle/>
          <a:p>
            <a:r>
              <a:rPr lang="en-GB" dirty="0"/>
              <a:t>Je </a:t>
            </a:r>
            <a:r>
              <a:rPr lang="en-GB" dirty="0" err="1"/>
              <a:t>identiteit</a:t>
            </a:r>
            <a:r>
              <a:rPr lang="en-GB" dirty="0"/>
              <a:t> </a:t>
            </a:r>
            <a:r>
              <a:rPr lang="en-GB" dirty="0" err="1"/>
              <a:t>kiezen</a:t>
            </a:r>
            <a:endParaRPr lang="en-GB" dirty="0"/>
          </a:p>
          <a:p>
            <a:pPr lvl="1"/>
            <a:r>
              <a:rPr lang="en-GB" dirty="0"/>
              <a:t>Username: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git config --global user.name “Tim Hellemans"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GB" dirty="0"/>
              <a:t>Email: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git config --global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user.email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hlinkClick r:id="rId2"/>
              </a:rPr>
              <a:t>timhellemanstim@gmail.com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</a:b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GB" dirty="0"/>
              <a:t>Setting </a:t>
            </a:r>
            <a:r>
              <a:rPr lang="en-GB" dirty="0" err="1"/>
              <a:t>controleren</a:t>
            </a:r>
            <a:r>
              <a:rPr lang="en-GB" dirty="0"/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git config –-list --global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GB" dirty="0" err="1"/>
              <a:t>Specifieke</a:t>
            </a:r>
            <a:r>
              <a:rPr lang="en-GB" dirty="0"/>
              <a:t> settings </a:t>
            </a:r>
            <a:r>
              <a:rPr lang="en-GB" dirty="0" err="1"/>
              <a:t>bekijken</a:t>
            </a:r>
            <a:r>
              <a:rPr lang="en-GB" dirty="0"/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git config user.name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58D29BA-8661-96AB-1339-705C7A266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074"/>
            <a:ext cx="65" cy="50134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A5498FF9-1982-10BB-1D0D-280F5501D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074"/>
            <a:ext cx="65" cy="50134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91342028-89C4-90B7-A8F6-69A06D5D6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074"/>
            <a:ext cx="65" cy="50134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1C3FFDA5-03C6-5CCC-9C74-1664F216E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074"/>
            <a:ext cx="65" cy="50134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556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134E4-A280-9742-2271-444469241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Je </a:t>
            </a:r>
            <a:r>
              <a:rPr lang="en-GB" dirty="0" err="1"/>
              <a:t>tekst</a:t>
            </a:r>
            <a:r>
              <a:rPr lang="en-GB" dirty="0"/>
              <a:t> editor </a:t>
            </a:r>
            <a:r>
              <a:rPr lang="en-GB" dirty="0" err="1"/>
              <a:t>kiezen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03DECD-D45D-F880-49B9-A396627EC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124466"/>
            <a:ext cx="11258084" cy="50415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err="1"/>
              <a:t>Standaard</a:t>
            </a:r>
            <a:r>
              <a:rPr lang="en-GB" dirty="0"/>
              <a:t> </a:t>
            </a:r>
            <a:r>
              <a:rPr lang="en-GB" dirty="0" err="1"/>
              <a:t>tekst</a:t>
            </a:r>
            <a:r>
              <a:rPr lang="en-GB" dirty="0"/>
              <a:t> editor is Vim (</a:t>
            </a:r>
            <a:r>
              <a:rPr lang="en-GB" dirty="0" err="1"/>
              <a:t>moeilijk</a:t>
            </a:r>
            <a:r>
              <a:rPr lang="en-GB" dirty="0"/>
              <a:t> om mee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werken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Om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wijzigen</a:t>
            </a:r>
            <a:r>
              <a:rPr lang="en-GB" dirty="0"/>
              <a:t>:</a:t>
            </a:r>
          </a:p>
          <a:p>
            <a:r>
              <a:rPr lang="en-GB" dirty="0"/>
              <a:t>Windows (notepad++):</a:t>
            </a:r>
            <a:br>
              <a:rPr lang="en-GB" dirty="0"/>
            </a:br>
            <a:br>
              <a:rPr lang="en-GB" dirty="0"/>
            </a:br>
            <a:r>
              <a:rPr lang="en-US" i="1" dirty="0"/>
              <a:t>git config --global </a:t>
            </a:r>
            <a:r>
              <a:rPr lang="en-US" i="1" dirty="0" err="1"/>
              <a:t>core.editor</a:t>
            </a:r>
            <a:r>
              <a:rPr lang="en-US" i="1" dirty="0"/>
              <a:t> “ ’&lt;file-location&gt;' -</a:t>
            </a:r>
            <a:r>
              <a:rPr lang="en-US" i="1" dirty="0" err="1"/>
              <a:t>multiInst</a:t>
            </a:r>
            <a:r>
              <a:rPr lang="en-US" i="1" dirty="0"/>
              <a:t> -</a:t>
            </a:r>
            <a:r>
              <a:rPr lang="en-US" i="1" dirty="0" err="1"/>
              <a:t>notabbar</a:t>
            </a:r>
            <a:r>
              <a:rPr lang="en-US" i="1" dirty="0"/>
              <a:t> -</a:t>
            </a:r>
            <a:r>
              <a:rPr lang="en-US" i="1" dirty="0" err="1"/>
              <a:t>nosession</a:t>
            </a:r>
            <a:r>
              <a:rPr lang="en-US" i="1" dirty="0"/>
              <a:t> -</a:t>
            </a:r>
            <a:r>
              <a:rPr lang="en-US" i="1" dirty="0" err="1"/>
              <a:t>noPlugin</a:t>
            </a:r>
            <a:r>
              <a:rPr lang="en-US" i="1" dirty="0"/>
              <a:t>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&lt;file-location&gt; looks like: </a:t>
            </a:r>
            <a:r>
              <a:rPr lang="en-US" i="1" dirty="0"/>
              <a:t>C:/Program Files/Notepad++/notepad++.exe</a:t>
            </a:r>
            <a:br>
              <a:rPr lang="en-US" dirty="0"/>
            </a:br>
            <a:r>
              <a:rPr lang="en-US" dirty="0"/>
              <a:t> </a:t>
            </a:r>
          </a:p>
          <a:p>
            <a:r>
              <a:rPr lang="en-US" dirty="0"/>
              <a:t>Mac/Linux </a:t>
            </a:r>
            <a:r>
              <a:rPr lang="en-US" dirty="0" err="1"/>
              <a:t>gewoon</a:t>
            </a:r>
            <a:r>
              <a:rPr lang="en-US" dirty="0"/>
              <a:t> de naam van het </a:t>
            </a:r>
            <a:r>
              <a:rPr lang="en-US" dirty="0" err="1"/>
              <a:t>programma</a:t>
            </a:r>
            <a:r>
              <a:rPr lang="en-US" dirty="0"/>
              <a:t> </a:t>
            </a:r>
            <a:r>
              <a:rPr lang="en-US" dirty="0" err="1"/>
              <a:t>specifieren</a:t>
            </a:r>
            <a:r>
              <a:rPr lang="en-US" dirty="0"/>
              <a:t> (</a:t>
            </a:r>
            <a:r>
              <a:rPr lang="en-US" dirty="0" err="1"/>
              <a:t>hier</a:t>
            </a:r>
            <a:r>
              <a:rPr lang="en-US" dirty="0"/>
              <a:t> emacs):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git config --global </a:t>
            </a:r>
            <a:r>
              <a:rPr lang="en-US" i="1" dirty="0" err="1"/>
              <a:t>core.editor</a:t>
            </a:r>
            <a:r>
              <a:rPr lang="en-US" i="1" dirty="0"/>
              <a:t> emacs 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655411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63B872C7-4C84-958E-0DA0-F2EBD873D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0F4926E-8539-1679-3DA1-464F83522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Git basics</a:t>
            </a:r>
          </a:p>
        </p:txBody>
      </p:sp>
    </p:spTree>
    <p:extLst>
      <p:ext uri="{BB962C8B-B14F-4D97-AF65-F5344CB8AC3E}">
        <p14:creationId xmlns:p14="http://schemas.microsoft.com/office/powerpoint/2010/main" val="6805640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8A6330-F6D1-A419-65C0-D61903954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basics – Creating a git repository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A84490-758E-61BF-7B98-20F6FD091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958" y="1142276"/>
            <a:ext cx="11258084" cy="3853180"/>
          </a:xfrm>
        </p:spPr>
        <p:txBody>
          <a:bodyPr/>
          <a:lstStyle/>
          <a:p>
            <a:r>
              <a:rPr lang="en-GB" dirty="0"/>
              <a:t>Open git bash</a:t>
            </a:r>
          </a:p>
          <a:p>
            <a:r>
              <a:rPr lang="en-GB" dirty="0" err="1"/>
              <a:t>Navigeer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de </a:t>
            </a:r>
            <a:r>
              <a:rPr lang="en-GB" dirty="0" err="1"/>
              <a:t>juiste</a:t>
            </a:r>
            <a:r>
              <a:rPr lang="en-GB" dirty="0"/>
              <a:t> folder (cd “&lt;</a:t>
            </a:r>
            <a:r>
              <a:rPr lang="en-GB" dirty="0" err="1"/>
              <a:t>folder_locatie</a:t>
            </a:r>
            <a:r>
              <a:rPr lang="en-GB" dirty="0"/>
              <a:t>&gt;”)</a:t>
            </a:r>
          </a:p>
          <a:p>
            <a:r>
              <a:rPr lang="en-GB" dirty="0" err="1"/>
              <a:t>Typ</a:t>
            </a:r>
            <a:r>
              <a:rPr lang="en-GB" dirty="0"/>
              <a:t> git </a:t>
            </a:r>
            <a:r>
              <a:rPr lang="en-GB" dirty="0" err="1"/>
              <a:t>init</a:t>
            </a:r>
            <a:r>
              <a:rPr lang="en-GB" dirty="0"/>
              <a:t> om </a:t>
            </a:r>
            <a:r>
              <a:rPr lang="en-GB" dirty="0" err="1"/>
              <a:t>een</a:t>
            </a:r>
            <a:r>
              <a:rPr lang="en-GB" dirty="0"/>
              <a:t> git repo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maken</a:t>
            </a:r>
            <a:endParaRPr lang="en-GB" dirty="0"/>
          </a:p>
          <a:p>
            <a:r>
              <a:rPr lang="en-GB" dirty="0" err="1"/>
              <a:t>Typ</a:t>
            </a:r>
            <a:r>
              <a:rPr lang="en-GB" dirty="0"/>
              <a:t> git add . om alle </a:t>
            </a:r>
            <a:r>
              <a:rPr lang="en-GB" dirty="0" err="1"/>
              <a:t>bestanden</a:t>
            </a:r>
            <a:r>
              <a:rPr lang="en-GB" dirty="0"/>
              <a:t> in </a:t>
            </a:r>
            <a:r>
              <a:rPr lang="en-GB" dirty="0" err="1"/>
              <a:t>deze</a:t>
            </a:r>
            <a:r>
              <a:rPr lang="en-GB" dirty="0"/>
              <a:t> folder toe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voegen</a:t>
            </a:r>
            <a:endParaRPr lang="en-GB" dirty="0"/>
          </a:p>
          <a:p>
            <a:r>
              <a:rPr lang="en-GB" dirty="0" err="1"/>
              <a:t>Typ</a:t>
            </a:r>
            <a:r>
              <a:rPr lang="en-GB" dirty="0"/>
              <a:t> git commit –m “commit message” om je </a:t>
            </a:r>
            <a:r>
              <a:rPr lang="en-GB" dirty="0" err="1"/>
              <a:t>eerste</a:t>
            </a:r>
            <a:r>
              <a:rPr lang="en-GB" dirty="0"/>
              <a:t> commit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doen</a:t>
            </a:r>
            <a:r>
              <a:rPr lang="en-GB" dirty="0"/>
              <a:t>.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26D2E79-5090-C3FF-082E-3F667E6E1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57573"/>
            <a:ext cx="12192000" cy="2562339"/>
          </a:xfrm>
          <a:prstGeom prst="rect">
            <a:avLst/>
          </a:prstGeom>
        </p:spPr>
      </p:pic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E4211AFB-F7C1-FCB7-E245-F5E58865ABA3}"/>
              </a:ext>
            </a:extLst>
          </p:cNvPr>
          <p:cNvSpPr/>
          <p:nvPr/>
        </p:nvSpPr>
        <p:spPr>
          <a:xfrm>
            <a:off x="9045146" y="360000"/>
            <a:ext cx="3007697" cy="2073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In bash </a:t>
            </a:r>
            <a:r>
              <a:rPr lang="en-GB" sz="2400" b="1" dirty="0" err="1"/>
              <a:t>altijd</a:t>
            </a:r>
            <a:r>
              <a:rPr lang="en-GB" sz="2400" b="1" dirty="0"/>
              <a:t> </a:t>
            </a:r>
            <a:r>
              <a:rPr lang="en-GB" sz="2400" b="1" dirty="0" err="1"/>
              <a:t>locaties</a:t>
            </a:r>
            <a:r>
              <a:rPr lang="en-GB" sz="2400" b="1" dirty="0"/>
              <a:t>/filenames </a:t>
            </a:r>
            <a:r>
              <a:rPr lang="en-GB" sz="2400" b="1" dirty="0" err="1"/>
              <a:t>tussen</a:t>
            </a:r>
            <a:r>
              <a:rPr lang="en-GB" sz="2400" b="1" dirty="0"/>
              <a:t> “ “ </a:t>
            </a:r>
            <a:r>
              <a:rPr lang="en-GB" sz="2400" b="1" dirty="0" err="1"/>
              <a:t>plaatsen</a:t>
            </a:r>
            <a:r>
              <a:rPr lang="en-GB" sz="2400" b="1" dirty="0"/>
              <a:t> </a:t>
            </a:r>
            <a:r>
              <a:rPr lang="en-GB" sz="2400" b="1" dirty="0" err="1"/>
              <a:t>als</a:t>
            </a:r>
            <a:r>
              <a:rPr lang="en-GB" sz="2400" b="1" dirty="0"/>
              <a:t> er </a:t>
            </a:r>
            <a:r>
              <a:rPr lang="en-GB" sz="2400" b="1" dirty="0" err="1"/>
              <a:t>spaties</a:t>
            </a:r>
            <a:r>
              <a:rPr lang="en-GB" sz="2400" b="1" dirty="0"/>
              <a:t> in de </a:t>
            </a:r>
            <a:r>
              <a:rPr lang="en-GB" sz="2400" b="1" dirty="0" err="1"/>
              <a:t>locatie</a:t>
            </a:r>
            <a:r>
              <a:rPr lang="en-GB" sz="2400" b="1" dirty="0"/>
              <a:t> </a:t>
            </a:r>
            <a:r>
              <a:rPr lang="en-GB" sz="2400" b="1" dirty="0" err="1"/>
              <a:t>voorkomen</a:t>
            </a:r>
            <a:endParaRPr lang="en-GB" sz="2400" b="1" dirty="0"/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D9F0938F-6C71-64A9-0D82-6BD82C4F9A9F}"/>
              </a:ext>
            </a:extLst>
          </p:cNvPr>
          <p:cNvSpPr/>
          <p:nvPr/>
        </p:nvSpPr>
        <p:spPr>
          <a:xfrm>
            <a:off x="1869989" y="3613122"/>
            <a:ext cx="8657968" cy="506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Bij</a:t>
            </a:r>
            <a:r>
              <a:rPr lang="en-GB" b="1" dirty="0"/>
              <a:t> git commit </a:t>
            </a:r>
            <a:r>
              <a:rPr lang="en-GB" b="1" dirty="0" err="1"/>
              <a:t>kan</a:t>
            </a:r>
            <a:r>
              <a:rPr lang="en-GB" b="1" dirty="0"/>
              <a:t> je </a:t>
            </a:r>
            <a:r>
              <a:rPr lang="en-GB" b="1" dirty="0" err="1"/>
              <a:t>ook</a:t>
            </a:r>
            <a:r>
              <a:rPr lang="en-GB" b="1" dirty="0"/>
              <a:t> –a </a:t>
            </a:r>
            <a:r>
              <a:rPr lang="en-GB" b="1" dirty="0" err="1"/>
              <a:t>toevoegen</a:t>
            </a:r>
            <a:r>
              <a:rPr lang="en-GB" b="1" dirty="0"/>
              <a:t> om </a:t>
            </a:r>
            <a:r>
              <a:rPr lang="en-GB" b="1" dirty="0" err="1"/>
              <a:t>automatisch</a:t>
            </a:r>
            <a:r>
              <a:rPr lang="en-GB" b="1" dirty="0"/>
              <a:t> alle </a:t>
            </a:r>
            <a:r>
              <a:rPr lang="en-GB" b="1" dirty="0" err="1"/>
              <a:t>getracked</a:t>
            </a:r>
            <a:r>
              <a:rPr lang="en-GB" b="1" dirty="0"/>
              <a:t> files the “</a:t>
            </a:r>
            <a:r>
              <a:rPr lang="en-GB" b="1" dirty="0" err="1"/>
              <a:t>adden</a:t>
            </a:r>
            <a:r>
              <a:rPr lang="en-GB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5876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6CB97-CF52-39D5-1DEA-95C487E6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Wisselwerking</a:t>
            </a:r>
            <a:r>
              <a:rPr lang="en-GB" dirty="0"/>
              <a:t> files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DAFE5863-73CB-64F4-903B-6F62E4A0F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2781" y="1685925"/>
            <a:ext cx="8692125" cy="3852863"/>
          </a:xfrm>
        </p:spPr>
      </p:pic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DEDFF01E-07DA-E88F-412C-CB8A4A296AF9}"/>
              </a:ext>
            </a:extLst>
          </p:cNvPr>
          <p:cNvSpPr/>
          <p:nvPr/>
        </p:nvSpPr>
        <p:spPr>
          <a:xfrm>
            <a:off x="7296150" y="285750"/>
            <a:ext cx="4124325" cy="1123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Gebruik</a:t>
            </a:r>
            <a:r>
              <a:rPr lang="en-GB" b="1" dirty="0"/>
              <a:t> git status om </a:t>
            </a:r>
            <a:r>
              <a:rPr lang="en-GB" b="1" dirty="0" err="1"/>
              <a:t>te</a:t>
            </a:r>
            <a:r>
              <a:rPr lang="en-GB" b="1" dirty="0"/>
              <a:t> </a:t>
            </a:r>
            <a:r>
              <a:rPr lang="en-GB" b="1" dirty="0" err="1"/>
              <a:t>zien</a:t>
            </a:r>
            <a:r>
              <a:rPr lang="en-GB" b="1" dirty="0"/>
              <a:t> in </a:t>
            </a:r>
            <a:r>
              <a:rPr lang="en-GB" b="1" dirty="0" err="1"/>
              <a:t>welke</a:t>
            </a:r>
            <a:r>
              <a:rPr lang="en-GB" b="1" dirty="0"/>
              <a:t> </a:t>
            </a:r>
            <a:r>
              <a:rPr lang="en-GB" b="1" dirty="0" err="1"/>
              <a:t>staat</a:t>
            </a:r>
            <a:r>
              <a:rPr lang="en-GB" b="1" dirty="0"/>
              <a:t> </a:t>
            </a:r>
            <a:r>
              <a:rPr lang="en-GB" b="1" dirty="0" err="1"/>
              <a:t>verschillende</a:t>
            </a:r>
            <a:r>
              <a:rPr lang="en-GB" b="1" dirty="0"/>
              <a:t> files </a:t>
            </a:r>
            <a:r>
              <a:rPr lang="en-GB" b="1" dirty="0" err="1"/>
              <a:t>zijn</a:t>
            </a:r>
            <a:endParaRPr lang="en-GB" b="1" dirty="0"/>
          </a:p>
          <a:p>
            <a:pPr algn="ctr"/>
            <a:r>
              <a:rPr lang="en-GB" b="1" dirty="0"/>
              <a:t>In het </a:t>
            </a:r>
            <a:r>
              <a:rPr lang="en-GB" b="1" dirty="0" err="1"/>
              <a:t>kort</a:t>
            </a:r>
            <a:r>
              <a:rPr lang="en-GB" b="1" dirty="0"/>
              <a:t>: git status -s</a:t>
            </a:r>
          </a:p>
        </p:txBody>
      </p:sp>
    </p:spTree>
    <p:extLst>
      <p:ext uri="{BB962C8B-B14F-4D97-AF65-F5344CB8AC3E}">
        <p14:creationId xmlns:p14="http://schemas.microsoft.com/office/powerpoint/2010/main" val="1981208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236C67-607A-58FD-3831-DDC71FC5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add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bestanden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benoemen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FCE1E9-DC82-557A-F28D-80F2F081C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https://en.wikipedia.org/wiki/Glob_(programming)#Syntax</a:t>
            </a:r>
          </a:p>
          <a:p>
            <a:r>
              <a:rPr lang="en-US" dirty="0" err="1"/>
              <a:t>Meest</a:t>
            </a:r>
            <a:r>
              <a:rPr lang="en-US" dirty="0"/>
              <a:t> </a:t>
            </a:r>
            <a:r>
              <a:rPr lang="en-US" dirty="0" err="1"/>
              <a:t>voorkomende</a:t>
            </a:r>
            <a:r>
              <a:rPr lang="en-US" dirty="0"/>
              <a:t>:</a:t>
            </a:r>
            <a:endParaRPr lang="en-GB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AE5D72C-2CD8-B5F1-34BF-C8211E8AA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33302"/>
            <a:ext cx="12192000" cy="279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73612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F22B27-997C-5770-CEE2-102C63BB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Bekijk</a:t>
            </a:r>
            <a:r>
              <a:rPr lang="en-GB" dirty="0"/>
              <a:t> </a:t>
            </a:r>
            <a:r>
              <a:rPr lang="en-GB" dirty="0" err="1"/>
              <a:t>gemaakte</a:t>
            </a:r>
            <a:r>
              <a:rPr lang="en-GB" dirty="0"/>
              <a:t> </a:t>
            </a:r>
            <a:r>
              <a:rPr lang="en-GB" dirty="0" err="1"/>
              <a:t>aanpassingen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D03A3E-102F-8794-8F6C-556D32554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Enkel</a:t>
            </a:r>
            <a:r>
              <a:rPr lang="en-GB" dirty="0"/>
              <a:t> </a:t>
            </a:r>
            <a:r>
              <a:rPr lang="en-GB" dirty="0" err="1"/>
              <a:t>unstaged</a:t>
            </a:r>
            <a:r>
              <a:rPr lang="en-GB" i="1" dirty="0"/>
              <a:t>: git diff</a:t>
            </a:r>
          </a:p>
          <a:p>
            <a:endParaRPr lang="en-GB" i="1" dirty="0"/>
          </a:p>
          <a:p>
            <a:r>
              <a:rPr lang="en-GB" dirty="0" err="1"/>
              <a:t>Enkel</a:t>
            </a:r>
            <a:r>
              <a:rPr lang="en-GB" dirty="0"/>
              <a:t> staged: </a:t>
            </a:r>
            <a:r>
              <a:rPr lang="en-GB" i="1" dirty="0"/>
              <a:t>git diff –staged</a:t>
            </a:r>
            <a:br>
              <a:rPr lang="en-GB" i="1" dirty="0"/>
            </a:br>
            <a:endParaRPr lang="en-GB" i="1" dirty="0"/>
          </a:p>
          <a:p>
            <a:r>
              <a:rPr lang="en-GB" dirty="0"/>
              <a:t>Alle </a:t>
            </a:r>
            <a:r>
              <a:rPr lang="en-GB" dirty="0" err="1"/>
              <a:t>veranderingen</a:t>
            </a:r>
            <a:r>
              <a:rPr lang="en-GB" dirty="0"/>
              <a:t>: </a:t>
            </a:r>
            <a:r>
              <a:rPr lang="en-GB" i="1" dirty="0"/>
              <a:t>git diff –cached</a:t>
            </a:r>
            <a:br>
              <a:rPr lang="en-GB" i="1" dirty="0"/>
            </a:br>
            <a:endParaRPr lang="en-GB" dirty="0"/>
          </a:p>
          <a:p>
            <a:r>
              <a:rPr lang="en-GB" dirty="0"/>
              <a:t>Alle </a:t>
            </a:r>
            <a:r>
              <a:rPr lang="en-GB" dirty="0" err="1"/>
              <a:t>opties</a:t>
            </a:r>
            <a:r>
              <a:rPr lang="en-GB" dirty="0"/>
              <a:t> </a:t>
            </a:r>
            <a:r>
              <a:rPr lang="en-GB" dirty="0" err="1"/>
              <a:t>vind</a:t>
            </a:r>
            <a:r>
              <a:rPr lang="en-GB" dirty="0"/>
              <a:t> je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terug</a:t>
            </a:r>
            <a:r>
              <a:rPr lang="en-GB" dirty="0"/>
              <a:t>:</a:t>
            </a:r>
            <a:br>
              <a:rPr lang="en-GB" i="1" dirty="0"/>
            </a:br>
            <a:r>
              <a:rPr lang="en-GB" i="1" dirty="0"/>
              <a:t>https://git-scm.com/docs/git-diff</a:t>
            </a:r>
          </a:p>
        </p:txBody>
      </p:sp>
    </p:spTree>
    <p:extLst>
      <p:ext uri="{BB962C8B-B14F-4D97-AF65-F5344CB8AC3E}">
        <p14:creationId xmlns:p14="http://schemas.microsoft.com/office/powerpoint/2010/main" val="8810594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F22B27-997C-5770-CEE2-102C63BB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</a:t>
            </a:r>
            <a:r>
              <a:rPr lang="en-GB" dirty="0" err="1"/>
              <a:t>gitignore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D03A3E-102F-8794-8F6C-556D32554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85562"/>
            <a:ext cx="11258084" cy="4517529"/>
          </a:xfrm>
        </p:spPr>
        <p:txBody>
          <a:bodyPr>
            <a:normAutofit/>
          </a:bodyPr>
          <a:lstStyle/>
          <a:p>
            <a:r>
              <a:rPr lang="en-GB" dirty="0"/>
              <a:t>File </a:t>
            </a:r>
            <a:r>
              <a:rPr lang="en-GB" dirty="0" err="1"/>
              <a:t>dat</a:t>
            </a:r>
            <a:r>
              <a:rPr lang="en-GB" dirty="0"/>
              <a:t> </a:t>
            </a:r>
            <a:r>
              <a:rPr lang="en-GB" dirty="0" err="1"/>
              <a:t>aanduidt</a:t>
            </a:r>
            <a:r>
              <a:rPr lang="en-GB" dirty="0"/>
              <a:t> wat er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getracked</a:t>
            </a:r>
            <a:r>
              <a:rPr lang="en-GB" dirty="0"/>
              <a:t> </a:t>
            </a:r>
            <a:r>
              <a:rPr lang="en-GB" dirty="0" err="1"/>
              <a:t>wordt</a:t>
            </a:r>
            <a:endParaRPr lang="en-GB" dirty="0"/>
          </a:p>
          <a:p>
            <a:pPr lvl="1"/>
            <a:r>
              <a:rPr lang="en-GB" dirty="0"/>
              <a:t>Grote data-</a:t>
            </a:r>
            <a:r>
              <a:rPr lang="en-GB" dirty="0" err="1"/>
              <a:t>bestanden</a:t>
            </a:r>
            <a:endParaRPr lang="en-GB" dirty="0"/>
          </a:p>
          <a:p>
            <a:pPr lvl="1"/>
            <a:r>
              <a:rPr lang="en-GB" dirty="0" err="1"/>
              <a:t>Tijdelijke</a:t>
            </a:r>
            <a:r>
              <a:rPr lang="en-GB" dirty="0"/>
              <a:t> </a:t>
            </a:r>
            <a:r>
              <a:rPr lang="en-GB" dirty="0" err="1"/>
              <a:t>bestanden</a:t>
            </a:r>
            <a:endParaRPr lang="en-GB" dirty="0"/>
          </a:p>
          <a:p>
            <a:pPr lvl="1"/>
            <a:r>
              <a:rPr lang="en-GB" dirty="0" err="1"/>
              <a:t>Automatisch</a:t>
            </a:r>
            <a:r>
              <a:rPr lang="en-GB" dirty="0"/>
              <a:t> </a:t>
            </a:r>
            <a:r>
              <a:rPr lang="en-GB" dirty="0" err="1"/>
              <a:t>gegenereerde</a:t>
            </a:r>
            <a:r>
              <a:rPr lang="en-GB" dirty="0"/>
              <a:t> </a:t>
            </a:r>
            <a:r>
              <a:rPr lang="en-GB" dirty="0" err="1"/>
              <a:t>bestanden</a:t>
            </a:r>
            <a:endParaRPr lang="en-GB" dirty="0"/>
          </a:p>
          <a:p>
            <a:pPr lvl="1"/>
            <a:r>
              <a:rPr lang="en-GB" dirty="0"/>
              <a:t>…</a:t>
            </a:r>
          </a:p>
          <a:p>
            <a:r>
              <a:rPr lang="en-GB" dirty="0" err="1"/>
              <a:t>Standaard</a:t>
            </a:r>
            <a:r>
              <a:rPr lang="en-GB" dirty="0"/>
              <a:t> .</a:t>
            </a:r>
            <a:r>
              <a:rPr lang="en-GB" dirty="0" err="1"/>
              <a:t>gitignore</a:t>
            </a:r>
            <a:r>
              <a:rPr lang="en-GB" dirty="0"/>
              <a:t> files (</a:t>
            </a:r>
            <a:r>
              <a:rPr lang="en-GB" dirty="0" err="1"/>
              <a:t>zie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cursusmateriaal</a:t>
            </a:r>
            <a:r>
              <a:rPr lang="en-GB" dirty="0"/>
              <a:t>): </a:t>
            </a:r>
            <a:br>
              <a:rPr lang="en-GB" dirty="0"/>
            </a:br>
            <a:r>
              <a:rPr lang="en-GB" dirty="0"/>
              <a:t>https://github.com/github/gitignore</a:t>
            </a:r>
            <a:br>
              <a:rPr lang="en-GB" dirty="0"/>
            </a:br>
            <a:endParaRPr lang="en-GB" dirty="0"/>
          </a:p>
          <a:p>
            <a:r>
              <a:rPr lang="en-GB" dirty="0"/>
              <a:t>Syntax </a:t>
            </a:r>
            <a:r>
              <a:rPr lang="en-GB" dirty="0" err="1"/>
              <a:t>soortgelijk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i="1" dirty="0"/>
              <a:t>glob</a:t>
            </a:r>
            <a:br>
              <a:rPr lang="en-GB" dirty="0"/>
            </a:br>
            <a:r>
              <a:rPr lang="en-GB" dirty="0"/>
              <a:t>https://git-scm.com/docs/gitignore</a:t>
            </a:r>
          </a:p>
        </p:txBody>
      </p:sp>
    </p:spTree>
    <p:extLst>
      <p:ext uri="{BB962C8B-B14F-4D97-AF65-F5344CB8AC3E}">
        <p14:creationId xmlns:p14="http://schemas.microsoft.com/office/powerpoint/2010/main" val="1060693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F22B27-997C-5770-CEE2-102C63BB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</a:t>
            </a:r>
            <a:r>
              <a:rPr lang="en-GB" dirty="0" err="1"/>
              <a:t>gitignore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D03A3E-102F-8794-8F6C-556D32554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Uitzonderingen</a:t>
            </a:r>
            <a:r>
              <a:rPr lang="en-GB" dirty="0"/>
              <a:t> </a:t>
            </a:r>
            <a:r>
              <a:rPr lang="en-GB" dirty="0" err="1"/>
              <a:t>maken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  <a:p>
            <a:r>
              <a:rPr lang="en-GB" dirty="0" err="1"/>
              <a:t>Werken</a:t>
            </a:r>
            <a:r>
              <a:rPr lang="en-GB" dirty="0"/>
              <a:t> met directories</a:t>
            </a:r>
          </a:p>
          <a:p>
            <a:endParaRPr lang="en-GB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BA2A019-DFBB-06FE-50FE-02046509B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917" y="1704734"/>
            <a:ext cx="6897063" cy="172426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DFE85B7-FC33-4DD3-CB24-C416F0033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713" y="3700751"/>
            <a:ext cx="7378575" cy="290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85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789E3E-2C73-356D-F3A3-6C994D70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Deze</a:t>
            </a:r>
            <a:r>
              <a:rPr lang="en-GB" dirty="0"/>
              <a:t> les..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598B5F-BFF4-EF16-332C-4C411EA35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Gsm </a:t>
            </a:r>
            <a:r>
              <a:rPr lang="en-GB" dirty="0" err="1"/>
              <a:t>nummers</a:t>
            </a:r>
            <a:r>
              <a:rPr lang="en-GB" dirty="0"/>
              <a:t> laten </a:t>
            </a:r>
            <a:r>
              <a:rPr lang="en-GB" dirty="0" err="1"/>
              <a:t>rondgaan</a:t>
            </a:r>
            <a:r>
              <a:rPr lang="en-GB" dirty="0"/>
              <a:t>.</a:t>
            </a:r>
          </a:p>
          <a:p>
            <a:r>
              <a:rPr lang="en-GB" dirty="0"/>
              <a:t>Wie </a:t>
            </a:r>
            <a:r>
              <a:rPr lang="en-GB" dirty="0" err="1"/>
              <a:t>heeft</a:t>
            </a:r>
            <a:r>
              <a:rPr lang="en-GB" dirty="0"/>
              <a:t> er al met Git </a:t>
            </a:r>
            <a:r>
              <a:rPr lang="en-GB" dirty="0" err="1"/>
              <a:t>gewerkt</a:t>
            </a:r>
            <a:r>
              <a:rPr lang="en-GB" dirty="0"/>
              <a:t>?</a:t>
            </a:r>
          </a:p>
          <a:p>
            <a:pPr lvl="1"/>
            <a:r>
              <a:rPr lang="en-GB" dirty="0" err="1"/>
              <a:t>Waarom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Hoe (Gitlab/</a:t>
            </a:r>
            <a:r>
              <a:rPr lang="en-GB" dirty="0" err="1"/>
              <a:t>github</a:t>
            </a:r>
            <a:r>
              <a:rPr lang="en-GB" dirty="0"/>
              <a:t>/…)?</a:t>
            </a:r>
          </a:p>
          <a:p>
            <a:pPr lvl="1"/>
            <a:r>
              <a:rPr lang="en-GB" dirty="0" err="1"/>
              <a:t>Welke</a:t>
            </a:r>
            <a:r>
              <a:rPr lang="en-GB" dirty="0"/>
              <a:t> tools (git bash/</a:t>
            </a:r>
            <a:r>
              <a:rPr lang="en-GB" dirty="0" err="1"/>
              <a:t>sourcetree</a:t>
            </a:r>
            <a:r>
              <a:rPr lang="en-GB" dirty="0"/>
              <a:t>/…)?</a:t>
            </a:r>
          </a:p>
          <a:p>
            <a:pPr lvl="1"/>
            <a:r>
              <a:rPr lang="en-GB" dirty="0" err="1"/>
              <a:t>Eervaringen</a:t>
            </a:r>
            <a:r>
              <a:rPr lang="en-GB" dirty="0"/>
              <a:t>?</a:t>
            </a:r>
          </a:p>
          <a:p>
            <a:r>
              <a:rPr lang="en-GB" dirty="0"/>
              <a:t>Wie </a:t>
            </a:r>
            <a:r>
              <a:rPr lang="en-GB" dirty="0" err="1"/>
              <a:t>heeft</a:t>
            </a:r>
            <a:r>
              <a:rPr lang="en-GB" dirty="0"/>
              <a:t> er </a:t>
            </a:r>
            <a:r>
              <a:rPr lang="en-GB" dirty="0" err="1"/>
              <a:t>ervaring</a:t>
            </a:r>
            <a:r>
              <a:rPr lang="en-GB" dirty="0"/>
              <a:t> met Version Control Systems?</a:t>
            </a:r>
          </a:p>
          <a:p>
            <a:pPr lvl="1"/>
            <a:r>
              <a:rPr lang="en-GB" dirty="0"/>
              <a:t>Welk </a:t>
            </a:r>
            <a:r>
              <a:rPr lang="en-GB" dirty="0" err="1"/>
              <a:t>systeem</a:t>
            </a:r>
            <a:r>
              <a:rPr lang="en-GB" dirty="0"/>
              <a:t>?</a:t>
            </a:r>
          </a:p>
          <a:p>
            <a:pPr lvl="1"/>
            <a:r>
              <a:rPr lang="en-GB" dirty="0" err="1"/>
              <a:t>Ervaringen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335345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7AE605-6BFE-E093-BEBC-710E0F073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Bestanden</a:t>
            </a:r>
            <a:r>
              <a:rPr lang="en-GB" dirty="0"/>
              <a:t> </a:t>
            </a:r>
            <a:r>
              <a:rPr lang="en-GB" dirty="0" err="1"/>
              <a:t>verwijderen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42DB67C-7451-6E1F-1BBE-DD226FA5C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85563"/>
            <a:ext cx="11258084" cy="4542242"/>
          </a:xfrm>
        </p:spPr>
        <p:txBody>
          <a:bodyPr>
            <a:normAutofit/>
          </a:bodyPr>
          <a:lstStyle/>
          <a:p>
            <a:r>
              <a:rPr lang="en-GB" dirty="0" err="1"/>
              <a:t>Typ</a:t>
            </a:r>
            <a:r>
              <a:rPr lang="en-GB" dirty="0"/>
              <a:t> </a:t>
            </a:r>
            <a:r>
              <a:rPr lang="en-GB" i="1" dirty="0"/>
              <a:t>git rm &lt;filename&gt;</a:t>
            </a:r>
            <a:br>
              <a:rPr lang="en-GB" i="1" dirty="0"/>
            </a:br>
            <a:endParaRPr lang="en-GB" i="1" dirty="0"/>
          </a:p>
          <a:p>
            <a:r>
              <a:rPr lang="en-GB" dirty="0"/>
              <a:t>Als </a:t>
            </a:r>
            <a:r>
              <a:rPr lang="en-GB" dirty="0" err="1"/>
              <a:t>bestand</a:t>
            </a:r>
            <a:r>
              <a:rPr lang="en-GB" dirty="0"/>
              <a:t> al </a:t>
            </a:r>
            <a:r>
              <a:rPr lang="en-GB" dirty="0" err="1"/>
              <a:t>aangepast</a:t>
            </a:r>
            <a:r>
              <a:rPr lang="en-GB" dirty="0"/>
              <a:t> is: </a:t>
            </a:r>
            <a:r>
              <a:rPr lang="en-GB" i="1" dirty="0"/>
              <a:t>git rm &lt;filename&gt; -f</a:t>
            </a:r>
          </a:p>
          <a:p>
            <a:endParaRPr lang="en-GB" dirty="0"/>
          </a:p>
          <a:p>
            <a:r>
              <a:rPr lang="en-GB" dirty="0" err="1"/>
              <a:t>Enkel</a:t>
            </a:r>
            <a:r>
              <a:rPr lang="en-GB" dirty="0"/>
              <a:t> </a:t>
            </a:r>
            <a:r>
              <a:rPr lang="en-GB" dirty="0" err="1"/>
              <a:t>verwijderen</a:t>
            </a:r>
            <a:r>
              <a:rPr lang="en-GB" dirty="0"/>
              <a:t> van git, maar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bestand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i="1" dirty="0"/>
              <a:t>git –rm -- cached &lt;filename&gt;</a:t>
            </a:r>
            <a:br>
              <a:rPr lang="en-GB" i="1" dirty="0"/>
            </a:br>
            <a:endParaRPr lang="en-GB" i="1" dirty="0"/>
          </a:p>
          <a:p>
            <a:r>
              <a:rPr lang="en-GB" i="1" dirty="0"/>
              <a:t>Alle </a:t>
            </a:r>
            <a:r>
              <a:rPr lang="en-GB" i="1" dirty="0" err="1"/>
              <a:t>opties</a:t>
            </a:r>
            <a:r>
              <a:rPr lang="en-GB" i="1" dirty="0"/>
              <a:t> </a:t>
            </a:r>
            <a:r>
              <a:rPr lang="en-GB" i="1" dirty="0" err="1"/>
              <a:t>vind</a:t>
            </a:r>
            <a:r>
              <a:rPr lang="en-GB" i="1" dirty="0"/>
              <a:t> je </a:t>
            </a:r>
            <a:r>
              <a:rPr lang="en-GB" i="1" dirty="0" err="1"/>
              <a:t>hier</a:t>
            </a:r>
            <a:r>
              <a:rPr lang="en-GB" i="1" dirty="0"/>
              <a:t>:</a:t>
            </a:r>
            <a:br>
              <a:rPr lang="en-GB" i="1" dirty="0"/>
            </a:br>
            <a:r>
              <a:rPr lang="en-GB" i="1" dirty="0"/>
              <a:t>      https://git-scm.com/docs/git-rm</a:t>
            </a:r>
          </a:p>
        </p:txBody>
      </p:sp>
    </p:spTree>
    <p:extLst>
      <p:ext uri="{BB962C8B-B14F-4D97-AF65-F5344CB8AC3E}">
        <p14:creationId xmlns:p14="http://schemas.microsoft.com/office/powerpoint/2010/main" val="1503236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B441C-5CA8-6BA5-A3D3-9FCF3D62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Bestanden</a:t>
            </a:r>
            <a:r>
              <a:rPr lang="en-GB" dirty="0"/>
              <a:t> </a:t>
            </a:r>
            <a:r>
              <a:rPr lang="en-GB" dirty="0" err="1"/>
              <a:t>verplaatsen</a:t>
            </a:r>
            <a:r>
              <a:rPr lang="en-GB" dirty="0"/>
              <a:t>/</a:t>
            </a:r>
            <a:r>
              <a:rPr lang="en-GB" dirty="0" err="1"/>
              <a:t>hernoemen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9F3006-DCF4-35DB-6C9A-451AD8E9A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Hiervoer</a:t>
            </a:r>
            <a:r>
              <a:rPr lang="en-GB" dirty="0"/>
              <a:t> </a:t>
            </a:r>
            <a:r>
              <a:rPr lang="en-GB" dirty="0" err="1"/>
              <a:t>typ</a:t>
            </a:r>
            <a:r>
              <a:rPr lang="en-GB" dirty="0"/>
              <a:t> je </a:t>
            </a:r>
            <a:r>
              <a:rPr lang="en-GB" i="1" dirty="0"/>
              <a:t>git mv </a:t>
            </a:r>
            <a:r>
              <a:rPr lang="en-GB" i="1" dirty="0" err="1"/>
              <a:t>file_from</a:t>
            </a:r>
            <a:r>
              <a:rPr lang="en-GB" i="1" dirty="0"/>
              <a:t> </a:t>
            </a:r>
            <a:r>
              <a:rPr lang="en-GB" i="1" dirty="0" err="1"/>
              <a:t>file_to</a:t>
            </a:r>
            <a:br>
              <a:rPr lang="en-GB" i="1" dirty="0"/>
            </a:br>
            <a:r>
              <a:rPr lang="en-GB" i="1" dirty="0"/>
              <a:t>     </a:t>
            </a:r>
            <a:r>
              <a:rPr lang="en-GB" dirty="0"/>
              <a:t>Kan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gewoon</a:t>
            </a:r>
            <a:r>
              <a:rPr lang="en-GB" dirty="0"/>
              <a:t> in file explorer </a:t>
            </a:r>
            <a:r>
              <a:rPr lang="en-GB" dirty="0" err="1"/>
              <a:t>zelf</a:t>
            </a:r>
            <a:r>
              <a:rPr lang="en-GB" dirty="0"/>
              <a:t> maar dan </a:t>
            </a:r>
            <a:r>
              <a:rPr lang="en-GB" dirty="0" err="1"/>
              <a:t>moet</a:t>
            </a:r>
            <a:r>
              <a:rPr lang="en-GB" dirty="0"/>
              <a:t> je </a:t>
            </a:r>
            <a:r>
              <a:rPr lang="en-GB" dirty="0" err="1"/>
              <a:t>wel</a:t>
            </a:r>
            <a:r>
              <a:rPr lang="en-GB" dirty="0"/>
              <a:t> </a:t>
            </a:r>
            <a:r>
              <a:rPr lang="en-GB" dirty="0" err="1"/>
              <a:t>eerst</a:t>
            </a:r>
            <a:r>
              <a:rPr lang="en-GB" dirty="0"/>
              <a:t> </a:t>
            </a:r>
            <a:r>
              <a:rPr lang="en-GB" dirty="0" err="1"/>
              <a:t>nog</a:t>
            </a:r>
            <a:r>
              <a:rPr lang="en-GB" dirty="0"/>
              <a:t> </a:t>
            </a:r>
            <a:r>
              <a:rPr lang="en-GB" dirty="0" err="1"/>
              <a:t>stagen</a:t>
            </a:r>
            <a:r>
              <a:rPr lang="en-GB" dirty="0"/>
              <a:t>.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Zien</a:t>
            </a:r>
            <a:r>
              <a:rPr lang="en-GB" dirty="0"/>
              <a:t> wat er </a:t>
            </a:r>
            <a:r>
              <a:rPr lang="en-GB" dirty="0" err="1"/>
              <a:t>gebeurt</a:t>
            </a:r>
            <a:r>
              <a:rPr lang="en-GB" dirty="0"/>
              <a:t>: </a:t>
            </a:r>
            <a:r>
              <a:rPr lang="en-GB" i="1" dirty="0"/>
              <a:t>git mv </a:t>
            </a:r>
            <a:r>
              <a:rPr lang="en-GB" i="1" dirty="0" err="1"/>
              <a:t>file_from</a:t>
            </a:r>
            <a:r>
              <a:rPr lang="en-GB" i="1" dirty="0"/>
              <a:t> </a:t>
            </a:r>
            <a:r>
              <a:rPr lang="en-GB" i="1" dirty="0" err="1"/>
              <a:t>file_to</a:t>
            </a:r>
            <a:r>
              <a:rPr lang="en-GB" i="1" dirty="0"/>
              <a:t> -v</a:t>
            </a:r>
            <a:br>
              <a:rPr lang="en-GB" dirty="0"/>
            </a:br>
            <a:br>
              <a:rPr lang="en-GB" dirty="0"/>
            </a:br>
            <a:endParaRPr lang="en-GB" dirty="0"/>
          </a:p>
          <a:p>
            <a:r>
              <a:rPr lang="en-GB" dirty="0" err="1"/>
              <a:t>Algemene</a:t>
            </a:r>
            <a:r>
              <a:rPr lang="en-GB" dirty="0"/>
              <a:t> </a:t>
            </a:r>
            <a:r>
              <a:rPr lang="en-GB" dirty="0" err="1"/>
              <a:t>informatie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   https://git-scm.com/docs/git-mv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2053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7E14B-A67C-F7DF-81BA-07F61CC0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 </a:t>
            </a:r>
            <a:r>
              <a:rPr lang="en-GB" dirty="0" err="1"/>
              <a:t>geschiedenis</a:t>
            </a:r>
            <a:r>
              <a:rPr lang="en-GB" dirty="0"/>
              <a:t> </a:t>
            </a:r>
            <a:r>
              <a:rPr lang="en-GB" dirty="0" err="1"/>
              <a:t>bekijken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6C7036-83A1-C572-DB7F-866151136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958" y="1339574"/>
            <a:ext cx="11258084" cy="4900588"/>
          </a:xfrm>
        </p:spPr>
        <p:txBody>
          <a:bodyPr/>
          <a:lstStyle/>
          <a:p>
            <a:r>
              <a:rPr lang="en-GB" dirty="0"/>
              <a:t>Om de </a:t>
            </a:r>
            <a:r>
              <a:rPr lang="en-GB" dirty="0" err="1"/>
              <a:t>geschiedenis</a:t>
            </a:r>
            <a:r>
              <a:rPr lang="en-GB" dirty="0"/>
              <a:t> van het git project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zien</a:t>
            </a:r>
            <a:r>
              <a:rPr lang="en-GB" dirty="0"/>
              <a:t>, </a:t>
            </a:r>
            <a:r>
              <a:rPr lang="en-GB" dirty="0" err="1"/>
              <a:t>typ</a:t>
            </a:r>
            <a:r>
              <a:rPr lang="en-GB" dirty="0"/>
              <a:t>: </a:t>
            </a:r>
            <a:r>
              <a:rPr lang="en-GB" i="1" dirty="0"/>
              <a:t>git log</a:t>
            </a:r>
          </a:p>
          <a:p>
            <a:endParaRPr lang="en-GB" i="1" dirty="0"/>
          </a:p>
          <a:p>
            <a:endParaRPr lang="en-GB" i="1" dirty="0"/>
          </a:p>
          <a:p>
            <a:endParaRPr lang="en-GB" dirty="0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4CBBC680-763B-816B-F65D-84B9091AA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556241"/>
              </p:ext>
            </p:extLst>
          </p:nvPr>
        </p:nvGraphicFramePr>
        <p:xfrm>
          <a:off x="553456" y="2181860"/>
          <a:ext cx="8128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4265792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29004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Betekenis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Extra </a:t>
                      </a:r>
                      <a:r>
                        <a:rPr lang="en-GB" dirty="0" err="1"/>
                        <a:t>symbolen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997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Alle diffs </a:t>
                      </a:r>
                      <a:r>
                        <a:rPr lang="en-GB" dirty="0" err="1"/>
                        <a:t>zien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bovenop</a:t>
                      </a:r>
                      <a:r>
                        <a:rPr lang="en-GB" dirty="0"/>
                        <a:t> de 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874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Aantal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statistieken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tonen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--stat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19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Mooier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maken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--pretty=</a:t>
                      </a:r>
                      <a:r>
                        <a:rPr lang="en-GB" dirty="0" err="1"/>
                        <a:t>oneline</a:t>
                      </a:r>
                      <a:r>
                        <a:rPr lang="en-GB" dirty="0"/>
                        <a:t> (</a:t>
                      </a:r>
                      <a:r>
                        <a:rPr lang="en-GB" dirty="0" err="1"/>
                        <a:t>kan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ook</a:t>
                      </a:r>
                      <a:r>
                        <a:rPr lang="en-GB" dirty="0"/>
                        <a:t> met short, full </a:t>
                      </a:r>
                      <a:r>
                        <a:rPr lang="en-GB" dirty="0" err="1"/>
                        <a:t>en</a:t>
                      </a:r>
                      <a:r>
                        <a:rPr lang="en-GB" dirty="0"/>
                        <a:t> fuller)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544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Formaat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volledig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kiezen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--pretty=format:”&lt;</a:t>
                      </a:r>
                      <a:r>
                        <a:rPr lang="en-GB" dirty="0" err="1"/>
                        <a:t>formaat</a:t>
                      </a:r>
                      <a:r>
                        <a:rPr lang="en-GB" dirty="0"/>
                        <a:t>&gt;”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73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Graaf </a:t>
                      </a:r>
                      <a:r>
                        <a:rPr lang="en-GB" dirty="0" err="1"/>
                        <a:t>tonen</a:t>
                      </a:r>
                      <a:r>
                        <a:rPr lang="en-GB" dirty="0"/>
                        <a:t> (</a:t>
                      </a:r>
                      <a:r>
                        <a:rPr lang="en-GB" dirty="0" err="1"/>
                        <a:t>zie</a:t>
                      </a:r>
                      <a:r>
                        <a:rPr lang="en-GB" dirty="0"/>
                        <a:t> branching)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--graph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062306"/>
                  </a:ext>
                </a:extLst>
              </a:tr>
            </a:tbl>
          </a:graphicData>
        </a:graphic>
      </p:graphicFrame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9C9B91E3-8440-89A5-4FB3-C95BFDC0ECB2}"/>
              </a:ext>
            </a:extLst>
          </p:cNvPr>
          <p:cNvSpPr/>
          <p:nvPr/>
        </p:nvSpPr>
        <p:spPr>
          <a:xfrm>
            <a:off x="9350338" y="3603733"/>
            <a:ext cx="2631989" cy="17917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Als de </a:t>
            </a:r>
            <a:r>
              <a:rPr lang="en-GB" sz="2000" b="1" dirty="0" err="1"/>
              <a:t>geschiedenis</a:t>
            </a:r>
            <a:r>
              <a:rPr lang="en-GB" sz="2000" b="1" dirty="0"/>
              <a:t> van </a:t>
            </a:r>
            <a:r>
              <a:rPr lang="en-GB" sz="2000" b="1" dirty="0" err="1"/>
              <a:t>een</a:t>
            </a:r>
            <a:r>
              <a:rPr lang="en-GB" sz="2000" b="1" dirty="0"/>
              <a:t> project </a:t>
            </a:r>
            <a:r>
              <a:rPr lang="en-GB" sz="2000" b="1" dirty="0" err="1"/>
              <a:t>zeer</a:t>
            </a:r>
            <a:r>
              <a:rPr lang="en-GB" sz="2000" b="1" dirty="0"/>
              <a:t> lang is, </a:t>
            </a:r>
            <a:r>
              <a:rPr lang="en-GB" sz="2000" b="1" dirty="0" err="1"/>
              <a:t>druk</a:t>
            </a:r>
            <a:r>
              <a:rPr lang="en-GB" sz="2000" b="1" dirty="0"/>
              <a:t> Q om </a:t>
            </a:r>
            <a:r>
              <a:rPr lang="en-GB" sz="2000" b="1" dirty="0" err="1"/>
              <a:t>uit</a:t>
            </a:r>
            <a:r>
              <a:rPr lang="en-GB" sz="2000" b="1" dirty="0"/>
              <a:t> git log </a:t>
            </a:r>
            <a:r>
              <a:rPr lang="en-GB" sz="2000" b="1" dirty="0" err="1"/>
              <a:t>te</a:t>
            </a:r>
            <a:r>
              <a:rPr lang="en-GB" sz="2000" b="1" dirty="0"/>
              <a:t> </a:t>
            </a:r>
            <a:r>
              <a:rPr lang="en-GB" sz="2000" b="1" dirty="0" err="1"/>
              <a:t>springen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039804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D67B63-7741-1F78-5EE2-98CD21C4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Formaat</a:t>
            </a:r>
            <a:r>
              <a:rPr lang="en-GB" dirty="0"/>
              <a:t> van git log –-pretty=format:” “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6F37733-7844-C0A5-E4AA-AA857FF3F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028" y="1100793"/>
            <a:ext cx="7983631" cy="5640976"/>
          </a:xfrm>
        </p:spPr>
      </p:pic>
    </p:spTree>
    <p:extLst>
      <p:ext uri="{BB962C8B-B14F-4D97-AF65-F5344CB8AC3E}">
        <p14:creationId xmlns:p14="http://schemas.microsoft.com/office/powerpoint/2010/main" val="2525280492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0E9A37-5BE1-C61B-F3FE-503B8D40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 </a:t>
            </a:r>
            <a:r>
              <a:rPr lang="en-GB" dirty="0" err="1"/>
              <a:t>beperken</a:t>
            </a:r>
            <a:endParaRPr lang="en-GB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8F432B69-E8D0-E7F8-8137-A34D68B2E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115" y="1022781"/>
            <a:ext cx="10789139" cy="4518528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EB9C10D6-19F3-4729-AC65-7CDCE7952D1F}"/>
              </a:ext>
            </a:extLst>
          </p:cNvPr>
          <p:cNvSpPr txBox="1"/>
          <p:nvPr/>
        </p:nvSpPr>
        <p:spPr>
          <a:xfrm>
            <a:off x="1124464" y="5650553"/>
            <a:ext cx="9724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Volledige</a:t>
            </a:r>
            <a:r>
              <a:rPr lang="en-GB" sz="2400" dirty="0"/>
              <a:t> </a:t>
            </a:r>
            <a:r>
              <a:rPr lang="en-GB" sz="2400" dirty="0" err="1"/>
              <a:t>lijst</a:t>
            </a:r>
            <a:r>
              <a:rPr lang="en-GB" sz="2400" dirty="0"/>
              <a:t> </a:t>
            </a:r>
            <a:r>
              <a:rPr lang="en-GB" sz="2400" dirty="0" err="1"/>
              <a:t>opties</a:t>
            </a:r>
            <a:r>
              <a:rPr lang="en-GB" sz="2400" dirty="0"/>
              <a:t>: </a:t>
            </a:r>
            <a:r>
              <a:rPr lang="en-GB" sz="2400" i="1" dirty="0"/>
              <a:t>https://git-scm.com/docs/git-log</a:t>
            </a:r>
          </a:p>
        </p:txBody>
      </p:sp>
    </p:spTree>
    <p:extLst>
      <p:ext uri="{BB962C8B-B14F-4D97-AF65-F5344CB8AC3E}">
        <p14:creationId xmlns:p14="http://schemas.microsoft.com/office/powerpoint/2010/main" val="493639214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8BBB99-C2F3-3913-A98D-A548BEB43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Dingen</a:t>
            </a:r>
            <a:r>
              <a:rPr lang="en-GB" dirty="0"/>
              <a:t> </a:t>
            </a:r>
            <a:r>
              <a:rPr lang="en-GB" dirty="0" err="1"/>
              <a:t>ongedaan</a:t>
            </a:r>
            <a:r>
              <a:rPr lang="en-GB" dirty="0"/>
              <a:t> </a:t>
            </a:r>
            <a:r>
              <a:rPr lang="en-GB" dirty="0" err="1"/>
              <a:t>maken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69E7A3-4EBE-28D6-73AA-EC58E4C03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01" y="1290147"/>
            <a:ext cx="11258084" cy="462874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Commit </a:t>
            </a:r>
            <a:r>
              <a:rPr lang="en-GB" dirty="0" err="1"/>
              <a:t>ongedaan</a:t>
            </a:r>
            <a:r>
              <a:rPr lang="en-GB" dirty="0"/>
              <a:t> </a:t>
            </a:r>
            <a:r>
              <a:rPr lang="en-GB" dirty="0" err="1"/>
              <a:t>maken</a:t>
            </a:r>
            <a:br>
              <a:rPr lang="en-GB" dirty="0"/>
            </a:br>
            <a:r>
              <a:rPr lang="en-GB" dirty="0"/>
              <a:t>	</a:t>
            </a:r>
            <a:r>
              <a:rPr lang="en-GB" i="1" dirty="0"/>
              <a:t>git commit --amend</a:t>
            </a:r>
            <a:br>
              <a:rPr lang="en-GB" dirty="0"/>
            </a:br>
            <a:r>
              <a:rPr lang="en-GB" dirty="0"/>
              <a:t>          </a:t>
            </a:r>
            <a:br>
              <a:rPr lang="en-GB" dirty="0"/>
            </a:br>
            <a:endParaRPr lang="en-GB" dirty="0"/>
          </a:p>
          <a:p>
            <a:r>
              <a:rPr lang="en-GB" i="1" dirty="0"/>
              <a:t>Staging </a:t>
            </a:r>
            <a:r>
              <a:rPr lang="en-GB" i="1" dirty="0" err="1"/>
              <a:t>ongedaan</a:t>
            </a:r>
            <a:r>
              <a:rPr lang="en-GB" i="1" dirty="0"/>
              <a:t> </a:t>
            </a:r>
            <a:r>
              <a:rPr lang="en-GB" i="1" dirty="0" err="1"/>
              <a:t>maken</a:t>
            </a:r>
            <a:r>
              <a:rPr lang="en-GB" i="1" dirty="0"/>
              <a:t>:</a:t>
            </a:r>
            <a:br>
              <a:rPr lang="en-GB" i="1" dirty="0"/>
            </a:br>
            <a:r>
              <a:rPr lang="en-GB" i="1" dirty="0"/>
              <a:t>	</a:t>
            </a:r>
            <a:r>
              <a:rPr lang="en-US" i="1" dirty="0"/>
              <a:t>git reset &lt;filename&gt;</a:t>
            </a:r>
            <a:br>
              <a:rPr lang="en-US" i="1" dirty="0"/>
            </a:br>
            <a:r>
              <a:rPr lang="en-US" i="1" dirty="0"/>
              <a:t>OF</a:t>
            </a:r>
            <a:br>
              <a:rPr lang="en-US" i="1" dirty="0"/>
            </a:br>
            <a:r>
              <a:rPr lang="en-US" i="1" dirty="0"/>
              <a:t>	git restore --staged &lt;filename&gt;</a:t>
            </a:r>
            <a:br>
              <a:rPr lang="en-US" dirty="0"/>
            </a:br>
            <a:endParaRPr lang="en-US" dirty="0"/>
          </a:p>
          <a:p>
            <a:r>
              <a:rPr lang="en-GB" i="1" dirty="0"/>
              <a:t>Modifying </a:t>
            </a:r>
            <a:r>
              <a:rPr lang="en-GB" i="1" dirty="0" err="1"/>
              <a:t>ongedaan</a:t>
            </a:r>
            <a:r>
              <a:rPr lang="en-GB" i="1" dirty="0"/>
              <a:t> </a:t>
            </a:r>
            <a:r>
              <a:rPr lang="en-GB" i="1" dirty="0" err="1"/>
              <a:t>maken</a:t>
            </a:r>
            <a:br>
              <a:rPr lang="en-GB" i="1" dirty="0"/>
            </a:br>
            <a:r>
              <a:rPr lang="en-GB" i="1" dirty="0"/>
              <a:t>	git checkout &lt;filename&gt; </a:t>
            </a:r>
            <a:br>
              <a:rPr lang="en-GB" i="1" dirty="0"/>
            </a:br>
            <a:r>
              <a:rPr lang="en-GB" i="1" dirty="0"/>
              <a:t>OF</a:t>
            </a:r>
            <a:br>
              <a:rPr lang="en-GB" i="1" dirty="0"/>
            </a:br>
            <a:r>
              <a:rPr lang="en-GB" i="1" dirty="0"/>
              <a:t>	git restore &lt;filename&gt;</a:t>
            </a:r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E5E5724E-AE27-F85D-BF16-05BDA842B44F}"/>
              </a:ext>
            </a:extLst>
          </p:cNvPr>
          <p:cNvSpPr/>
          <p:nvPr/>
        </p:nvSpPr>
        <p:spPr>
          <a:xfrm>
            <a:off x="6685005" y="1290147"/>
            <a:ext cx="4933079" cy="3850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err="1"/>
              <a:t>Dit</a:t>
            </a:r>
            <a:r>
              <a:rPr lang="en-GB" sz="2800" b="1" dirty="0"/>
              <a:t> </a:t>
            </a:r>
            <a:r>
              <a:rPr lang="en-GB" sz="2800" b="1" dirty="0" err="1"/>
              <a:t>zijn</a:t>
            </a:r>
            <a:r>
              <a:rPr lang="en-GB" sz="2800" b="1" dirty="0"/>
              <a:t> </a:t>
            </a:r>
            <a:r>
              <a:rPr lang="en-GB" sz="2800" b="1" dirty="0" err="1"/>
              <a:t>zeer</a:t>
            </a:r>
            <a:r>
              <a:rPr lang="en-GB" sz="2800" b="1" dirty="0"/>
              <a:t> </a:t>
            </a:r>
            <a:r>
              <a:rPr lang="en-GB" sz="2800" b="1" dirty="0" err="1"/>
              <a:t>gevaarlijke</a:t>
            </a:r>
            <a:r>
              <a:rPr lang="en-GB" sz="2800" b="1" dirty="0"/>
              <a:t> commando’s!</a:t>
            </a:r>
            <a:br>
              <a:rPr lang="en-GB" sz="2800" b="1" dirty="0"/>
            </a:br>
            <a:br>
              <a:rPr lang="en-GB" sz="2800" b="1" dirty="0"/>
            </a:br>
            <a:r>
              <a:rPr lang="en-GB" sz="2800" b="1" dirty="0"/>
              <a:t>De </a:t>
            </a:r>
            <a:r>
              <a:rPr lang="en-GB" sz="2800" b="1" dirty="0" err="1"/>
              <a:t>dingen</a:t>
            </a:r>
            <a:r>
              <a:rPr lang="en-GB" sz="2800" b="1" dirty="0"/>
              <a:t> die je </a:t>
            </a:r>
            <a:r>
              <a:rPr lang="en-GB" sz="2800" b="1" dirty="0" err="1"/>
              <a:t>aangepast</a:t>
            </a:r>
            <a:r>
              <a:rPr lang="en-GB" sz="2800" b="1" dirty="0"/>
              <a:t> </a:t>
            </a:r>
            <a:r>
              <a:rPr lang="en-GB" sz="2800" b="1" dirty="0" err="1"/>
              <a:t>hebt</a:t>
            </a:r>
            <a:r>
              <a:rPr lang="en-GB" sz="2800" b="1" dirty="0"/>
              <a:t> </a:t>
            </a:r>
            <a:r>
              <a:rPr lang="en-GB" sz="2800" b="1" dirty="0" err="1"/>
              <a:t>en</a:t>
            </a:r>
            <a:r>
              <a:rPr lang="en-GB" sz="2800" b="1" dirty="0"/>
              <a:t> met restore/amend </a:t>
            </a:r>
            <a:r>
              <a:rPr lang="en-GB" sz="2800" b="1" dirty="0" err="1"/>
              <a:t>terug</a:t>
            </a:r>
            <a:r>
              <a:rPr lang="en-GB" sz="2800" b="1" dirty="0"/>
              <a:t> </a:t>
            </a:r>
            <a:r>
              <a:rPr lang="en-GB" sz="2800" b="1" dirty="0" err="1"/>
              <a:t>ongedaan</a:t>
            </a:r>
            <a:r>
              <a:rPr lang="en-GB" sz="2800" b="1" dirty="0"/>
              <a:t> </a:t>
            </a:r>
            <a:r>
              <a:rPr lang="en-GB" sz="2800" b="1" dirty="0" err="1"/>
              <a:t>maakt</a:t>
            </a:r>
            <a:r>
              <a:rPr lang="en-GB" sz="2800" b="1" dirty="0"/>
              <a:t> </a:t>
            </a:r>
            <a:r>
              <a:rPr lang="en-GB" sz="2800" b="1" dirty="0" err="1"/>
              <a:t>worden</a:t>
            </a:r>
            <a:r>
              <a:rPr lang="en-GB" sz="2800" b="1" dirty="0"/>
              <a:t> </a:t>
            </a:r>
            <a:r>
              <a:rPr lang="en-GB" sz="2800" b="1" dirty="0" err="1"/>
              <a:t>niet</a:t>
            </a:r>
            <a:r>
              <a:rPr lang="en-GB" sz="2800" b="1" dirty="0"/>
              <a:t> </a:t>
            </a:r>
            <a:r>
              <a:rPr lang="en-GB" sz="2800" b="1" dirty="0" err="1"/>
              <a:t>opgeslagen</a:t>
            </a:r>
            <a:r>
              <a:rPr lang="en-GB" sz="2800" b="1" dirty="0"/>
              <a:t> in je git working tree!</a:t>
            </a:r>
          </a:p>
        </p:txBody>
      </p:sp>
    </p:spTree>
    <p:extLst>
      <p:ext uri="{BB962C8B-B14F-4D97-AF65-F5344CB8AC3E}">
        <p14:creationId xmlns:p14="http://schemas.microsoft.com/office/powerpoint/2010/main" val="457453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63B872C7-4C84-958E-0DA0-F2EBD873D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0F4926E-8539-1679-3DA1-464F83522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Github</a:t>
            </a:r>
            <a:r>
              <a:rPr lang="en-GB" dirty="0"/>
              <a:t> </a:t>
            </a:r>
            <a:r>
              <a:rPr lang="en-GB" dirty="0" err="1"/>
              <a:t>registratie</a:t>
            </a:r>
            <a:r>
              <a:rPr lang="en-GB" dirty="0"/>
              <a:t> &amp; </a:t>
            </a:r>
            <a:r>
              <a:rPr lang="en-GB" dirty="0" err="1"/>
              <a:t>instellen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7656300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0D12B-3EDD-86CB-AE32-0FAFD1B8E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00" y="360000"/>
            <a:ext cx="11225885" cy="1325563"/>
          </a:xfrm>
        </p:spPr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- Setup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29E902-A050-A804-943E-34D8EC7D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01" y="1129509"/>
            <a:ext cx="11258084" cy="4925302"/>
          </a:xfrm>
        </p:spPr>
        <p:txBody>
          <a:bodyPr/>
          <a:lstStyle/>
          <a:p>
            <a:r>
              <a:rPr lang="en-GB" dirty="0" err="1"/>
              <a:t>Grootste</a:t>
            </a:r>
            <a:r>
              <a:rPr lang="en-GB" dirty="0"/>
              <a:t> open source </a:t>
            </a:r>
            <a:r>
              <a:rPr lang="en-GB" dirty="0" err="1"/>
              <a:t>webpagina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git repo’s.</a:t>
            </a:r>
          </a:p>
          <a:p>
            <a:r>
              <a:rPr lang="en-GB" dirty="0"/>
              <a:t>Loop even </a:t>
            </a:r>
            <a:r>
              <a:rPr lang="en-GB" dirty="0" err="1"/>
              <a:t>zelfstandig</a:t>
            </a:r>
            <a:r>
              <a:rPr lang="en-GB" dirty="0"/>
              <a:t> door de </a:t>
            </a:r>
            <a:r>
              <a:rPr lang="en-GB" dirty="0" err="1"/>
              <a:t>stappen</a:t>
            </a:r>
            <a:r>
              <a:rPr lang="en-GB" dirty="0"/>
              <a:t> om je (gratis) </a:t>
            </a:r>
            <a:r>
              <a:rPr lang="en-GB" dirty="0" err="1"/>
              <a:t>github</a:t>
            </a:r>
            <a:r>
              <a:rPr lang="en-GB" dirty="0"/>
              <a:t> account op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zetten</a:t>
            </a:r>
            <a:r>
              <a:rPr lang="en-GB" dirty="0"/>
              <a:t> (</a:t>
            </a:r>
            <a:r>
              <a:rPr lang="en-GB" i="1" dirty="0"/>
              <a:t>setup SSH Access is </a:t>
            </a:r>
            <a:r>
              <a:rPr lang="en-GB" i="1" dirty="0" err="1"/>
              <a:t>optioneel</a:t>
            </a:r>
            <a:r>
              <a:rPr lang="en-GB" i="1" dirty="0"/>
              <a:t>, </a:t>
            </a:r>
            <a:r>
              <a:rPr lang="en-GB" i="1" dirty="0" err="1"/>
              <a:t>dit</a:t>
            </a:r>
            <a:r>
              <a:rPr lang="en-GB" i="1" dirty="0"/>
              <a:t> </a:t>
            </a:r>
            <a:r>
              <a:rPr lang="en-GB" i="1" dirty="0" err="1"/>
              <a:t>kan</a:t>
            </a:r>
            <a:r>
              <a:rPr lang="en-GB" i="1" dirty="0"/>
              <a:t> je </a:t>
            </a:r>
            <a:r>
              <a:rPr lang="en-GB" i="1" dirty="0" err="1"/>
              <a:t>overslaan</a:t>
            </a:r>
            <a:r>
              <a:rPr lang="en-GB" dirty="0"/>
              <a:t>):</a:t>
            </a:r>
            <a:br>
              <a:rPr lang="en-GB" dirty="0"/>
            </a:br>
            <a:r>
              <a:rPr lang="en-GB" i="1" dirty="0">
                <a:hlinkClick r:id="rId2"/>
              </a:rPr>
              <a:t>https://git-scm.com/book/en/v2/GitHub-Account-Setup-and-Configuration</a:t>
            </a:r>
            <a:endParaRPr lang="en-GB" i="1" dirty="0"/>
          </a:p>
          <a:p>
            <a:pPr lvl="1"/>
            <a:r>
              <a:rPr lang="en-GB" dirty="0"/>
              <a:t>Account </a:t>
            </a:r>
            <a:r>
              <a:rPr lang="en-GB" dirty="0" err="1"/>
              <a:t>aanmaken</a:t>
            </a:r>
            <a:endParaRPr lang="en-GB" dirty="0"/>
          </a:p>
          <a:p>
            <a:pPr lvl="1"/>
            <a:r>
              <a:rPr lang="en-GB" dirty="0"/>
              <a:t>SSH access (pub/</a:t>
            </a:r>
            <a:r>
              <a:rPr lang="en-GB" dirty="0" err="1"/>
              <a:t>priv</a:t>
            </a:r>
            <a:r>
              <a:rPr lang="en-GB" dirty="0"/>
              <a:t> key)</a:t>
            </a:r>
          </a:p>
          <a:p>
            <a:pPr lvl="1"/>
            <a:r>
              <a:rPr lang="en-GB" dirty="0"/>
              <a:t>Avatar </a:t>
            </a:r>
            <a:r>
              <a:rPr lang="en-GB" dirty="0" err="1"/>
              <a:t>kiezen</a:t>
            </a:r>
            <a:endParaRPr lang="en-GB" dirty="0"/>
          </a:p>
          <a:p>
            <a:pPr lvl="1"/>
            <a:r>
              <a:rPr lang="en-GB" dirty="0"/>
              <a:t>Two factor authentication </a:t>
            </a:r>
          </a:p>
          <a:p>
            <a:pPr lvl="1"/>
            <a:endParaRPr lang="en-GB" i="1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6594BDF-6293-1811-DFED-B07E3C613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686" y="3681447"/>
            <a:ext cx="3496163" cy="50489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9840995-DC09-D3C8-EC6B-C214193DC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305" y="4393798"/>
            <a:ext cx="3886742" cy="562053"/>
          </a:xfrm>
          <a:prstGeom prst="rect">
            <a:avLst/>
          </a:prstGeom>
        </p:spPr>
      </p:pic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D4A0D2B0-0501-581A-2F31-F6B9834DBC0F}"/>
              </a:ext>
            </a:extLst>
          </p:cNvPr>
          <p:cNvSpPr/>
          <p:nvPr/>
        </p:nvSpPr>
        <p:spPr>
          <a:xfrm>
            <a:off x="9303621" y="2885303"/>
            <a:ext cx="2589152" cy="3169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/>
              <a:t>(</a:t>
            </a:r>
            <a:r>
              <a:rPr lang="en-GB" sz="2000" b="1" dirty="0" err="1"/>
              <a:t>Bijna</a:t>
            </a:r>
            <a:r>
              <a:rPr lang="en-GB" sz="2000" b="1" dirty="0"/>
              <a:t>) </a:t>
            </a:r>
            <a:r>
              <a:rPr lang="en-GB" sz="2000" b="1" dirty="0" err="1"/>
              <a:t>alles</a:t>
            </a:r>
            <a:r>
              <a:rPr lang="en-GB" sz="2000" b="1" dirty="0"/>
              <a:t> wat we </a:t>
            </a:r>
            <a:r>
              <a:rPr lang="en-GB" sz="2000" b="1" dirty="0" err="1"/>
              <a:t>hier</a:t>
            </a:r>
            <a:r>
              <a:rPr lang="en-GB" sz="2000" b="1" dirty="0"/>
              <a:t> </a:t>
            </a:r>
            <a:r>
              <a:rPr lang="en-GB" sz="2000" b="1" dirty="0" err="1"/>
              <a:t>leren</a:t>
            </a:r>
            <a:r>
              <a:rPr lang="en-GB" sz="2000" b="1" dirty="0"/>
              <a:t> </a:t>
            </a:r>
            <a:r>
              <a:rPr lang="en-GB" sz="2000" b="1" dirty="0" err="1"/>
              <a:t>werkt</a:t>
            </a:r>
            <a:r>
              <a:rPr lang="en-GB" sz="2000" b="1" dirty="0"/>
              <a:t> met </a:t>
            </a:r>
            <a:r>
              <a:rPr lang="en-GB" sz="2000" b="1" dirty="0" err="1"/>
              <a:t>elke</a:t>
            </a:r>
            <a:r>
              <a:rPr lang="en-GB" sz="2000" b="1" dirty="0"/>
              <a:t> git-repo </a:t>
            </a:r>
            <a:r>
              <a:rPr lang="en-GB" sz="2000" b="1" dirty="0" err="1"/>
              <a:t>omgeving</a:t>
            </a:r>
            <a:r>
              <a:rPr lang="en-GB" sz="2000" b="1" dirty="0"/>
              <a:t> </a:t>
            </a:r>
            <a:r>
              <a:rPr lang="en-GB" sz="2000" b="1" dirty="0" err="1"/>
              <a:t>zoals</a:t>
            </a:r>
            <a:r>
              <a:rPr lang="en-GB" sz="20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Azure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Gitlab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Bitbucket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459283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0D12B-3EDD-86CB-AE32-0FAFD1B8E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00" y="360000"/>
            <a:ext cx="11225885" cy="769509"/>
          </a:xfrm>
        </p:spPr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– </a:t>
            </a:r>
            <a:r>
              <a:rPr lang="en-GB" dirty="0" err="1"/>
              <a:t>klonen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29E902-A050-A804-943E-34D8EC7D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01" y="1129509"/>
            <a:ext cx="11258084" cy="4925302"/>
          </a:xfrm>
        </p:spPr>
        <p:txBody>
          <a:bodyPr>
            <a:normAutofit/>
          </a:bodyPr>
          <a:lstStyle/>
          <a:p>
            <a:r>
              <a:rPr lang="en-GB" dirty="0"/>
              <a:t>Zoek 2 </a:t>
            </a:r>
            <a:r>
              <a:rPr lang="en-GB" dirty="0" err="1"/>
              <a:t>leuke</a:t>
            </a:r>
            <a:r>
              <a:rPr lang="en-GB" dirty="0"/>
              <a:t> git </a:t>
            </a:r>
            <a:r>
              <a:rPr lang="en-GB" dirty="0" err="1"/>
              <a:t>pagina</a:t>
            </a:r>
            <a:r>
              <a:rPr lang="en-GB" dirty="0"/>
              <a:t> die je </a:t>
            </a:r>
            <a:r>
              <a:rPr lang="en-GB" dirty="0" err="1"/>
              <a:t>kloont</a:t>
            </a:r>
            <a:endParaRPr lang="en-GB" dirty="0"/>
          </a:p>
          <a:p>
            <a:pPr lvl="1"/>
            <a:r>
              <a:rPr lang="en-GB" dirty="0" err="1"/>
              <a:t>Eentje</a:t>
            </a:r>
            <a:r>
              <a:rPr lang="en-GB" dirty="0"/>
              <a:t> doe je met SSH</a:t>
            </a:r>
          </a:p>
          <a:p>
            <a:pPr lvl="1"/>
            <a:r>
              <a:rPr lang="en-GB" dirty="0" err="1"/>
              <a:t>Eentje</a:t>
            </a:r>
            <a:r>
              <a:rPr lang="en-GB" dirty="0"/>
              <a:t> doe je met HTTPS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b="1" dirty="0" err="1"/>
              <a:t>Opmerking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 err="1"/>
              <a:t>Navigeer</a:t>
            </a:r>
            <a:r>
              <a:rPr lang="en-GB" dirty="0"/>
              <a:t> in </a:t>
            </a:r>
            <a:r>
              <a:rPr lang="en-GB" i="1" dirty="0"/>
              <a:t>git bash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de </a:t>
            </a:r>
            <a:r>
              <a:rPr lang="en-GB" dirty="0" err="1"/>
              <a:t>locatie</a:t>
            </a:r>
            <a:br>
              <a:rPr lang="en-GB" dirty="0"/>
            </a:br>
            <a:r>
              <a:rPr lang="en-GB" dirty="0" err="1"/>
              <a:t>waar</a:t>
            </a:r>
            <a:r>
              <a:rPr lang="en-GB" dirty="0"/>
              <a:t> je de git </a:t>
            </a:r>
            <a:r>
              <a:rPr lang="en-GB" dirty="0" err="1"/>
              <a:t>pagina</a:t>
            </a:r>
            <a:r>
              <a:rPr lang="en-GB" dirty="0"/>
              <a:t> </a:t>
            </a:r>
            <a:r>
              <a:rPr lang="en-GB" dirty="0" err="1"/>
              <a:t>wil</a:t>
            </a:r>
            <a:r>
              <a:rPr lang="en-GB" dirty="0"/>
              <a:t> </a:t>
            </a:r>
            <a:r>
              <a:rPr lang="en-GB" dirty="0" err="1"/>
              <a:t>zetten</a:t>
            </a:r>
            <a:r>
              <a:rPr lang="en-GB" dirty="0"/>
              <a:t>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Je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optioneel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naam</a:t>
            </a:r>
            <a:br>
              <a:rPr lang="en-GB" dirty="0"/>
            </a:br>
            <a:r>
              <a:rPr lang="en-GB" dirty="0" err="1"/>
              <a:t>kiezen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de folder</a:t>
            </a:r>
            <a:br>
              <a:rPr lang="en-GB" dirty="0"/>
            </a:br>
            <a:endParaRPr lang="en-GB" dirty="0"/>
          </a:p>
          <a:p>
            <a:pPr lvl="1"/>
            <a:endParaRPr lang="en-GB" dirty="0"/>
          </a:p>
          <a:p>
            <a:pPr lvl="1"/>
            <a:endParaRPr lang="en-GB" i="1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3E240B8-3B40-D6DD-8E58-63315AD8A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782" y="744754"/>
            <a:ext cx="5506218" cy="4582164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19735E2-8958-F180-3760-FAD753B4B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00" y="5290759"/>
            <a:ext cx="7668695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03139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6BE4EC-39D6-E1F7-D534-E5F7F3DF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repo </a:t>
            </a:r>
            <a:r>
              <a:rPr lang="en-GB" dirty="0" err="1"/>
              <a:t>aanmaken</a:t>
            </a:r>
            <a:endParaRPr lang="en-GB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97F6559B-96C9-A630-6A5C-7A13B9174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875" y="1048276"/>
            <a:ext cx="9901936" cy="5128160"/>
          </a:xfrm>
        </p:spPr>
      </p:pic>
    </p:spTree>
    <p:extLst>
      <p:ext uri="{BB962C8B-B14F-4D97-AF65-F5344CB8AC3E}">
        <p14:creationId xmlns:p14="http://schemas.microsoft.com/office/powerpoint/2010/main" val="182985292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78DD43-FB00-E706-9B95-0B0985EE3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56D68B-6571-FFBB-F7AF-1A1D1CEE4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Freely available: </a:t>
            </a:r>
            <a:br>
              <a:rPr lang="en-GB" dirty="0"/>
            </a:br>
            <a:r>
              <a:rPr lang="en-GB" dirty="0"/>
              <a:t>            https://git-scm.com/book/en/v2</a:t>
            </a:r>
          </a:p>
          <a:p>
            <a:pPr lvl="1"/>
            <a:r>
              <a:rPr lang="en-GB" dirty="0"/>
              <a:t>Getting Started</a:t>
            </a:r>
          </a:p>
          <a:p>
            <a:pPr lvl="1"/>
            <a:r>
              <a:rPr lang="en-GB" dirty="0"/>
              <a:t>Git Basics</a:t>
            </a:r>
          </a:p>
          <a:p>
            <a:pPr lvl="1"/>
            <a:r>
              <a:rPr lang="en-GB" dirty="0"/>
              <a:t>Git Branching</a:t>
            </a:r>
          </a:p>
          <a:p>
            <a:pPr lvl="1"/>
            <a:r>
              <a:rPr lang="en-GB" dirty="0" err="1"/>
              <a:t>Github</a:t>
            </a:r>
            <a:endParaRPr lang="en-GB" dirty="0"/>
          </a:p>
          <a:p>
            <a:r>
              <a:rPr lang="en-GB" dirty="0"/>
              <a:t>Online courses:</a:t>
            </a:r>
          </a:p>
          <a:p>
            <a:pPr lvl="1"/>
            <a:r>
              <a:rPr lang="en-US" dirty="0">
                <a:hlinkClick r:id="rId2"/>
              </a:rPr>
              <a:t>Introduction to Git and GitHub | Coursera</a:t>
            </a:r>
            <a:endParaRPr lang="en-GB" dirty="0"/>
          </a:p>
          <a:p>
            <a:pPr lvl="1"/>
            <a:r>
              <a:rPr lang="en-US" dirty="0">
                <a:hlinkClick r:id="rId3"/>
              </a:rPr>
              <a:t>Free Git Tutorial - Intro to Git | Udemy</a:t>
            </a:r>
            <a:endParaRPr lang="en-GB" dirty="0"/>
          </a:p>
        </p:txBody>
      </p:sp>
      <p:pic>
        <p:nvPicPr>
          <p:cNvPr id="5124" name="Picture 4" descr="Amazon.com: Pro Git: 9781484200773: Chacon, Scott, Straub, Ben: Books">
            <a:extLst>
              <a:ext uri="{FF2B5EF4-FFF2-40B4-BE49-F238E27FC236}">
                <a16:creationId xmlns:a16="http://schemas.microsoft.com/office/drawing/2014/main" id="{EABEFA41-3114-A315-4975-93429B1A3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735" y="360000"/>
            <a:ext cx="38671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54EE112B-4521-CE49-7D17-C2FA785C13FD}"/>
              </a:ext>
            </a:extLst>
          </p:cNvPr>
          <p:cNvSpPr/>
          <p:nvPr/>
        </p:nvSpPr>
        <p:spPr>
          <a:xfrm>
            <a:off x="3496962" y="2520778"/>
            <a:ext cx="3867150" cy="1804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Doel van </a:t>
            </a:r>
            <a:r>
              <a:rPr lang="en-GB" sz="2000" b="1" dirty="0" err="1"/>
              <a:t>deze</a:t>
            </a:r>
            <a:r>
              <a:rPr lang="en-GB" sz="2000" b="1" dirty="0"/>
              <a:t> les:</a:t>
            </a:r>
          </a:p>
          <a:p>
            <a:pPr algn="ctr"/>
            <a:endParaRPr lang="en-GB" sz="2000" b="1" dirty="0"/>
          </a:p>
          <a:p>
            <a:pPr algn="ctr"/>
            <a:r>
              <a:rPr lang="en-GB" sz="2000" b="1" dirty="0" err="1"/>
              <a:t>Zorgen</a:t>
            </a:r>
            <a:r>
              <a:rPr lang="en-GB" sz="2000" b="1" dirty="0"/>
              <a:t> </a:t>
            </a:r>
            <a:r>
              <a:rPr lang="en-GB" sz="2000" b="1" dirty="0" err="1"/>
              <a:t>dat</a:t>
            </a:r>
            <a:r>
              <a:rPr lang="en-GB" sz="2000" b="1" dirty="0"/>
              <a:t> je git </a:t>
            </a:r>
            <a:r>
              <a:rPr lang="en-GB" sz="2000" b="1" dirty="0" err="1"/>
              <a:t>kan</a:t>
            </a:r>
            <a:r>
              <a:rPr lang="en-GB" sz="2000" b="1" dirty="0"/>
              <a:t> </a:t>
            </a:r>
            <a:r>
              <a:rPr lang="en-GB" sz="2000" b="1" dirty="0" err="1"/>
              <a:t>gebruiken</a:t>
            </a:r>
            <a:r>
              <a:rPr lang="en-GB" sz="2000" b="1" dirty="0"/>
              <a:t> om </a:t>
            </a:r>
            <a:r>
              <a:rPr lang="en-GB" sz="2000" b="1" dirty="0" err="1"/>
              <a:t>samen</a:t>
            </a:r>
            <a:r>
              <a:rPr lang="en-GB" sz="2000" b="1" dirty="0"/>
              <a:t> </a:t>
            </a:r>
            <a:r>
              <a:rPr lang="en-GB" sz="2000" b="1" dirty="0" err="1"/>
              <a:t>te</a:t>
            </a:r>
            <a:r>
              <a:rPr lang="en-GB" sz="2000" b="1" dirty="0"/>
              <a:t> </a:t>
            </a:r>
            <a:r>
              <a:rPr lang="en-GB" sz="2000" b="1" dirty="0" err="1"/>
              <a:t>werken</a:t>
            </a:r>
            <a:r>
              <a:rPr lang="en-GB" sz="2000" b="1" dirty="0"/>
              <a:t> met </a:t>
            </a:r>
            <a:r>
              <a:rPr lang="en-GB" sz="2000" b="1" dirty="0" err="1"/>
              <a:t>andere</a:t>
            </a:r>
            <a:r>
              <a:rPr lang="en-GB" sz="2000" b="1" dirty="0"/>
              <a:t> developers.</a:t>
            </a:r>
          </a:p>
        </p:txBody>
      </p:sp>
    </p:spTree>
    <p:extLst>
      <p:ext uri="{BB962C8B-B14F-4D97-AF65-F5344CB8AC3E}">
        <p14:creationId xmlns:p14="http://schemas.microsoft.com/office/powerpoint/2010/main" val="27403922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F55B87-9371-8577-6823-A2E68DD31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repo </a:t>
            </a:r>
            <a:r>
              <a:rPr lang="en-GB" dirty="0" err="1"/>
              <a:t>aanmaken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8E72E1C-3E58-1530-0766-3E060A628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958" y="1349408"/>
            <a:ext cx="11258084" cy="5595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</a:t>
            </a:r>
            <a:r>
              <a:rPr lang="en-GB" dirty="0" err="1"/>
              <a:t>maken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repo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al je </a:t>
            </a:r>
            <a:r>
              <a:rPr lang="en-GB" dirty="0" err="1"/>
              <a:t>oplossingen</a:t>
            </a:r>
            <a:r>
              <a:rPr lang="en-GB" dirty="0"/>
              <a:t> van de </a:t>
            </a:r>
            <a:r>
              <a:rPr lang="en-GB" dirty="0" err="1"/>
              <a:t>oefeningen</a:t>
            </a:r>
            <a:r>
              <a:rPr lang="en-GB" dirty="0"/>
              <a:t> </a:t>
            </a:r>
            <a:r>
              <a:rPr lang="en-GB" dirty="0" err="1"/>
              <a:t>bij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houden</a:t>
            </a:r>
            <a:r>
              <a:rPr lang="en-GB" dirty="0"/>
              <a:t>.</a:t>
            </a:r>
          </a:p>
          <a:p>
            <a:r>
              <a:rPr lang="en-GB" dirty="0"/>
              <a:t>Repo name </a:t>
            </a:r>
            <a:r>
              <a:rPr lang="en-GB" dirty="0">
                <a:sym typeface="Wingdings" panose="05000000000000000000" pitchFamily="2" charset="2"/>
              </a:rPr>
              <a:t> folder/website naam; </a:t>
            </a:r>
            <a:r>
              <a:rPr lang="en-GB" dirty="0" err="1">
                <a:sym typeface="Wingdings" panose="05000000000000000000" pitchFamily="2" charset="2"/>
              </a:rPr>
              <a:t>zonder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spaties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Public repo</a:t>
            </a:r>
          </a:p>
          <a:p>
            <a:r>
              <a:rPr lang="en-GB" dirty="0">
                <a:sym typeface="Wingdings" panose="05000000000000000000" pitchFamily="2" charset="2"/>
              </a:rPr>
              <a:t>Readme file: markdown </a:t>
            </a:r>
            <a:r>
              <a:rPr lang="en-GB" dirty="0" err="1">
                <a:sym typeface="Wingdings" panose="05000000000000000000" pitchFamily="2" charset="2"/>
              </a:rPr>
              <a:t>bestand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voor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korte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toelichting</a:t>
            </a:r>
            <a:r>
              <a:rPr lang="en-GB" dirty="0">
                <a:sym typeface="Wingdings" panose="05000000000000000000" pitchFamily="2" charset="2"/>
              </a:rPr>
              <a:t> repo</a:t>
            </a:r>
            <a:br>
              <a:rPr lang="en-GB" dirty="0">
                <a:sym typeface="Wingdings" panose="05000000000000000000" pitchFamily="2" charset="2"/>
              </a:rPr>
            </a:br>
            <a:r>
              <a:rPr lang="en-GB" dirty="0">
                <a:sym typeface="Wingdings" panose="05000000000000000000" pitchFamily="2" charset="2"/>
              </a:rPr>
              <a:t>         </a:t>
            </a:r>
            <a:r>
              <a:rPr lang="en-GB" dirty="0">
                <a:sym typeface="Wingdings" panose="05000000000000000000" pitchFamily="2" charset="2"/>
                <a:hlinkClick r:id="rId2"/>
              </a:rPr>
              <a:t>https://www.markdownguide.org/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 err="1">
                <a:sym typeface="Wingdings" panose="05000000000000000000" pitchFamily="2" charset="2"/>
              </a:rPr>
              <a:t>Gitignore</a:t>
            </a:r>
            <a:r>
              <a:rPr lang="en-GB" dirty="0">
                <a:sym typeface="Wingdings" panose="05000000000000000000" pitchFamily="2" charset="2"/>
              </a:rPr>
              <a:t> template: python</a:t>
            </a:r>
          </a:p>
          <a:p>
            <a:r>
              <a:rPr lang="en-GB" dirty="0">
                <a:sym typeface="Wingdings" panose="05000000000000000000" pitchFamily="2" charset="2"/>
              </a:rPr>
              <a:t>License: None</a:t>
            </a:r>
          </a:p>
          <a:p>
            <a:r>
              <a:rPr lang="en-GB" dirty="0">
                <a:sym typeface="Wingdings" panose="05000000000000000000" pitchFamily="2" charset="2"/>
              </a:rPr>
              <a:t>Maak de </a:t>
            </a:r>
            <a:r>
              <a:rPr lang="en-GB" dirty="0" err="1">
                <a:sym typeface="Wingdings" panose="05000000000000000000" pitchFamily="2" charset="2"/>
              </a:rPr>
              <a:t>pagina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aan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kloon</a:t>
            </a:r>
            <a:r>
              <a:rPr lang="en-GB" dirty="0">
                <a:sym typeface="Wingdings" panose="05000000000000000000" pitchFamily="2" charset="2"/>
              </a:rPr>
              <a:t> ze </a:t>
            </a:r>
            <a:r>
              <a:rPr lang="en-GB" dirty="0" err="1">
                <a:sym typeface="Wingdings" panose="05000000000000000000" pitchFamily="2" charset="2"/>
              </a:rPr>
              <a:t>lokaal</a:t>
            </a:r>
            <a:r>
              <a:rPr lang="en-GB" dirty="0">
                <a:sym typeface="Wingdings" panose="05000000000000000000" pitchFamily="2" charset="2"/>
              </a:rPr>
              <a:t> op je pc.</a:t>
            </a:r>
          </a:p>
          <a:p>
            <a:r>
              <a:rPr lang="en-GB" dirty="0" err="1">
                <a:sym typeface="Wingdings" panose="05000000000000000000" pitchFamily="2" charset="2"/>
              </a:rPr>
              <a:t>Verstuur</a:t>
            </a:r>
            <a:r>
              <a:rPr lang="en-GB" dirty="0">
                <a:sym typeface="Wingdings" panose="05000000000000000000" pitchFamily="2" charset="2"/>
              </a:rPr>
              <a:t> je </a:t>
            </a:r>
            <a:r>
              <a:rPr lang="en-GB" dirty="0" err="1">
                <a:sym typeface="Wingdings" panose="05000000000000000000" pitchFamily="2" charset="2"/>
              </a:rPr>
              <a:t>github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pagina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naar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mij</a:t>
            </a:r>
            <a:r>
              <a:rPr lang="en-GB" dirty="0">
                <a:sym typeface="Wingdings" panose="05000000000000000000" pitchFamily="2" charset="2"/>
              </a:rPr>
              <a:t> via </a:t>
            </a:r>
            <a:r>
              <a:rPr lang="en-GB" dirty="0" err="1">
                <a:sym typeface="Wingdings" panose="05000000000000000000" pitchFamily="2" charset="2"/>
              </a:rPr>
              <a:t>syntra</a:t>
            </a:r>
            <a:r>
              <a:rPr lang="en-GB" dirty="0">
                <a:sym typeface="Wingdings" panose="05000000000000000000" pitchFamily="2" charset="2"/>
              </a:rPr>
              <a:t> cloud (de URL).</a:t>
            </a:r>
          </a:p>
        </p:txBody>
      </p:sp>
    </p:spTree>
    <p:extLst>
      <p:ext uri="{BB962C8B-B14F-4D97-AF65-F5344CB8AC3E}">
        <p14:creationId xmlns:p14="http://schemas.microsoft.com/office/powerpoint/2010/main" val="2457388086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63B872C7-4C84-958E-0DA0-F2EBD873D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0F4926E-8539-1679-3DA1-464F83522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Werken</a:t>
            </a:r>
            <a:r>
              <a:rPr lang="en-GB" dirty="0"/>
              <a:t> met remotes</a:t>
            </a:r>
          </a:p>
        </p:txBody>
      </p:sp>
    </p:spTree>
    <p:extLst>
      <p:ext uri="{BB962C8B-B14F-4D97-AF65-F5344CB8AC3E}">
        <p14:creationId xmlns:p14="http://schemas.microsoft.com/office/powerpoint/2010/main" val="2324132718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3AD98-DAEC-46EE-6C32-29840BA2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Remotes </a:t>
            </a:r>
            <a:r>
              <a:rPr lang="en-GB" dirty="0" err="1"/>
              <a:t>bekijken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6EF1F4-91C7-CE61-B1CB-25F15424B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Navigeer</a:t>
            </a:r>
            <a:r>
              <a:rPr lang="en-GB" dirty="0"/>
              <a:t> in git bash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git repo die je </a:t>
            </a:r>
            <a:r>
              <a:rPr lang="en-GB" dirty="0" err="1"/>
              <a:t>gekloond</a:t>
            </a:r>
            <a:r>
              <a:rPr lang="en-GB" dirty="0"/>
              <a:t> </a:t>
            </a:r>
            <a:r>
              <a:rPr lang="en-GB" dirty="0" err="1"/>
              <a:t>hebt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Typ</a:t>
            </a:r>
            <a:r>
              <a:rPr lang="en-GB" dirty="0"/>
              <a:t> </a:t>
            </a:r>
            <a:r>
              <a:rPr lang="en-GB" i="1" dirty="0"/>
              <a:t>git remote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informatie</a:t>
            </a:r>
            <a:r>
              <a:rPr lang="en-GB" dirty="0"/>
              <a:t> over </a:t>
            </a:r>
            <a:br>
              <a:rPr lang="en-GB" dirty="0"/>
            </a:br>
            <a:r>
              <a:rPr lang="en-GB" dirty="0"/>
              <a:t>de remotes (</a:t>
            </a:r>
            <a:r>
              <a:rPr lang="en-GB" dirty="0" err="1"/>
              <a:t>normaliter</a:t>
            </a:r>
            <a:r>
              <a:rPr lang="en-GB" dirty="0"/>
              <a:t> </a:t>
            </a:r>
            <a:r>
              <a:rPr lang="en-GB" dirty="0" err="1"/>
              <a:t>enkel</a:t>
            </a:r>
            <a:r>
              <a:rPr lang="en-GB" dirty="0"/>
              <a:t> origin)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Typ</a:t>
            </a:r>
            <a:r>
              <a:rPr lang="en-GB" dirty="0"/>
              <a:t> </a:t>
            </a:r>
            <a:r>
              <a:rPr lang="en-GB" i="1" dirty="0"/>
              <a:t>git remote –v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de </a:t>
            </a:r>
            <a:r>
              <a:rPr lang="en-GB" dirty="0" err="1"/>
              <a:t>urls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zien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van alle repo’s die </a:t>
            </a:r>
            <a:r>
              <a:rPr lang="en-GB" dirty="0" err="1"/>
              <a:t>hangen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je remote repo</a:t>
            </a:r>
          </a:p>
          <a:p>
            <a:endParaRPr lang="en-GB" dirty="0"/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C63E911B-F7A9-F27E-239A-1DCA584B9C94}"/>
              </a:ext>
            </a:extLst>
          </p:cNvPr>
          <p:cNvSpPr/>
          <p:nvPr/>
        </p:nvSpPr>
        <p:spPr>
          <a:xfrm>
            <a:off x="8051853" y="951470"/>
            <a:ext cx="3534032" cy="1186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Remote git repo</a:t>
            </a:r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64BD8FF2-D540-0EB7-09D1-056411D60894}"/>
              </a:ext>
            </a:extLst>
          </p:cNvPr>
          <p:cNvSpPr/>
          <p:nvPr/>
        </p:nvSpPr>
        <p:spPr>
          <a:xfrm>
            <a:off x="7506459" y="2857858"/>
            <a:ext cx="1726834" cy="980371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err="1"/>
              <a:t>Lokale</a:t>
            </a:r>
            <a:r>
              <a:rPr lang="en-GB" sz="2800" b="1" dirty="0"/>
              <a:t> </a:t>
            </a:r>
            <a:br>
              <a:rPr lang="en-GB" sz="2800" b="1" dirty="0"/>
            </a:br>
            <a:r>
              <a:rPr lang="en-GB" sz="2800" b="1" dirty="0"/>
              <a:t>repo 1</a:t>
            </a: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1CDD1247-B137-7805-7312-6AF713355327}"/>
              </a:ext>
            </a:extLst>
          </p:cNvPr>
          <p:cNvSpPr/>
          <p:nvPr/>
        </p:nvSpPr>
        <p:spPr>
          <a:xfrm>
            <a:off x="10374551" y="2857859"/>
            <a:ext cx="1726834" cy="980371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err="1"/>
              <a:t>Lokale</a:t>
            </a:r>
            <a:r>
              <a:rPr lang="en-GB" sz="2800" b="1" dirty="0"/>
              <a:t> </a:t>
            </a:r>
            <a:br>
              <a:rPr lang="en-GB" sz="2800" b="1" dirty="0"/>
            </a:br>
            <a:r>
              <a:rPr lang="en-GB" sz="2800" b="1" dirty="0"/>
              <a:t>repo 2</a:t>
            </a:r>
          </a:p>
        </p:txBody>
      </p:sp>
      <p:cxnSp>
        <p:nvCxnSpPr>
          <p:cNvPr id="8" name="Verbindingslijn: gebogen 7">
            <a:extLst>
              <a:ext uri="{FF2B5EF4-FFF2-40B4-BE49-F238E27FC236}">
                <a16:creationId xmlns:a16="http://schemas.microsoft.com/office/drawing/2014/main" id="{317CEA98-1A67-246E-143A-EDB405CE48E6}"/>
              </a:ext>
            </a:extLst>
          </p:cNvPr>
          <p:cNvCxnSpPr>
            <a:stCxn id="5" idx="0"/>
            <a:endCxn id="4" idx="2"/>
          </p:cNvCxnSpPr>
          <p:nvPr/>
        </p:nvCxnSpPr>
        <p:spPr>
          <a:xfrm rot="5400000" flipH="1" flipV="1">
            <a:off x="8734303" y="1773293"/>
            <a:ext cx="720139" cy="1448993"/>
          </a:xfrm>
          <a:prstGeom prst="bentConnector3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erbindingslijn: gebogen 8">
            <a:extLst>
              <a:ext uri="{FF2B5EF4-FFF2-40B4-BE49-F238E27FC236}">
                <a16:creationId xmlns:a16="http://schemas.microsoft.com/office/drawing/2014/main" id="{CCF605CA-C73B-DE88-B7DA-51F0941A4793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rot="16200000" flipV="1">
            <a:off x="10168349" y="1788239"/>
            <a:ext cx="720140" cy="1419099"/>
          </a:xfrm>
          <a:prstGeom prst="bent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756769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33927F-92BC-E4D9-3BE9-6D66D576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 remotes </a:t>
            </a:r>
            <a:r>
              <a:rPr lang="en-GB" dirty="0" err="1"/>
              <a:t>toevoegen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E11F29-834D-B04D-8BB2-2F41AA149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Navigeer</a:t>
            </a:r>
            <a:r>
              <a:rPr lang="en-GB" dirty="0"/>
              <a:t> in git bash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lokale</a:t>
            </a:r>
            <a:r>
              <a:rPr lang="en-GB" dirty="0"/>
              <a:t> repo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Typ</a:t>
            </a:r>
            <a:r>
              <a:rPr lang="en-GB" dirty="0"/>
              <a:t> </a:t>
            </a:r>
            <a:r>
              <a:rPr lang="en-GB" i="1" dirty="0"/>
              <a:t>git remote add &lt;naam remote&gt; &lt;</a:t>
            </a:r>
            <a:r>
              <a:rPr lang="en-GB" i="1" dirty="0" err="1"/>
              <a:t>url</a:t>
            </a:r>
            <a:r>
              <a:rPr lang="en-GB" i="1" dirty="0"/>
              <a:t>-git-</a:t>
            </a:r>
            <a:r>
              <a:rPr lang="en-GB" i="1" dirty="0" err="1"/>
              <a:t>pagina</a:t>
            </a:r>
            <a:r>
              <a:rPr lang="en-GB" i="1" dirty="0"/>
              <a:t>&gt;</a:t>
            </a:r>
            <a:br>
              <a:rPr lang="en-GB" i="1" dirty="0"/>
            </a:br>
            <a:endParaRPr lang="en-GB" i="1" dirty="0"/>
          </a:p>
          <a:p>
            <a:r>
              <a:rPr lang="en-GB" dirty="0"/>
              <a:t>Als je nu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specifieke</a:t>
            </a:r>
            <a:r>
              <a:rPr lang="en-GB" dirty="0"/>
              <a:t> </a:t>
            </a:r>
            <a:r>
              <a:rPr lang="en-GB" dirty="0" err="1"/>
              <a:t>versie</a:t>
            </a:r>
            <a:r>
              <a:rPr lang="en-GB" dirty="0"/>
              <a:t> van de code </a:t>
            </a:r>
            <a:r>
              <a:rPr lang="en-GB" dirty="0" err="1"/>
              <a:t>wil</a:t>
            </a:r>
            <a:r>
              <a:rPr lang="en-GB" dirty="0"/>
              <a:t> </a:t>
            </a:r>
            <a:r>
              <a:rPr lang="en-GB" dirty="0" err="1"/>
              <a:t>binnenhalen</a:t>
            </a:r>
            <a:r>
              <a:rPr lang="en-GB" dirty="0"/>
              <a:t> </a:t>
            </a:r>
            <a:r>
              <a:rPr lang="en-GB" dirty="0" err="1"/>
              <a:t>gebruik</a:t>
            </a:r>
            <a:r>
              <a:rPr lang="en-GB" dirty="0"/>
              <a:t> je</a:t>
            </a:r>
            <a:br>
              <a:rPr lang="en-GB" dirty="0"/>
            </a:br>
            <a:br>
              <a:rPr lang="en-GB" dirty="0"/>
            </a:br>
            <a:r>
              <a:rPr lang="en-GB" i="1" dirty="0"/>
              <a:t>git fetch &lt;naam-remote&gt;</a:t>
            </a:r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23CCFA6B-9969-162A-8B15-950178066143}"/>
              </a:ext>
            </a:extLst>
          </p:cNvPr>
          <p:cNvSpPr/>
          <p:nvPr/>
        </p:nvSpPr>
        <p:spPr>
          <a:xfrm>
            <a:off x="5548184" y="4114800"/>
            <a:ext cx="6388443" cy="1754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err="1"/>
              <a:t>Bekijk</a:t>
            </a:r>
            <a:r>
              <a:rPr lang="en-GB" sz="3200" b="1" dirty="0"/>
              <a:t> </a:t>
            </a:r>
            <a:r>
              <a:rPr lang="en-GB" sz="3200" b="1" dirty="0" err="1"/>
              <a:t>zeker</a:t>
            </a:r>
            <a:r>
              <a:rPr lang="en-GB" sz="3200" b="1" dirty="0"/>
              <a:t> </a:t>
            </a:r>
            <a:r>
              <a:rPr lang="en-GB" sz="3200" b="1" dirty="0" err="1"/>
              <a:t>eerst</a:t>
            </a:r>
            <a:r>
              <a:rPr lang="en-GB" sz="3200" b="1" dirty="0"/>
              <a:t> git branching om </a:t>
            </a:r>
            <a:r>
              <a:rPr lang="en-GB" sz="3200" b="1" dirty="0" err="1"/>
              <a:t>beter</a:t>
            </a:r>
            <a:r>
              <a:rPr lang="en-GB" sz="3200" b="1" dirty="0"/>
              <a:t> </a:t>
            </a:r>
            <a:r>
              <a:rPr lang="en-GB" sz="3200" b="1" dirty="0" err="1"/>
              <a:t>te</a:t>
            </a:r>
            <a:r>
              <a:rPr lang="en-GB" sz="3200" b="1" dirty="0"/>
              <a:t> </a:t>
            </a:r>
            <a:r>
              <a:rPr lang="en-GB" sz="3200" b="1" dirty="0" err="1"/>
              <a:t>begrijpen</a:t>
            </a:r>
            <a:r>
              <a:rPr lang="en-GB" sz="3200" b="1" dirty="0"/>
              <a:t> hoe je </a:t>
            </a:r>
            <a:r>
              <a:rPr lang="en-GB" sz="3200" b="1" dirty="0" err="1"/>
              <a:t>moet</a:t>
            </a:r>
            <a:r>
              <a:rPr lang="en-GB" sz="3200" b="1" dirty="0"/>
              <a:t> </a:t>
            </a:r>
            <a:r>
              <a:rPr lang="en-GB" sz="3200" b="1" dirty="0" err="1"/>
              <a:t>werken</a:t>
            </a:r>
            <a:r>
              <a:rPr lang="en-GB" sz="3200" b="1" dirty="0"/>
              <a:t> met </a:t>
            </a:r>
            <a:r>
              <a:rPr lang="en-GB" sz="3200" b="1" dirty="0" err="1"/>
              <a:t>meerdere</a:t>
            </a:r>
            <a:r>
              <a:rPr lang="en-GB" sz="3200" b="1" dirty="0"/>
              <a:t> remotes.</a:t>
            </a:r>
          </a:p>
        </p:txBody>
      </p:sp>
    </p:spTree>
    <p:extLst>
      <p:ext uri="{BB962C8B-B14F-4D97-AF65-F5344CB8AC3E}">
        <p14:creationId xmlns:p14="http://schemas.microsoft.com/office/powerpoint/2010/main" val="710914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96125-5942-47B3-AF9F-9936E40C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Pushing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588DAE-11FD-39DA-D6E7-34661B230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Je </a:t>
            </a:r>
            <a:r>
              <a:rPr lang="en-GB" dirty="0" err="1"/>
              <a:t>kloont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repo</a:t>
            </a:r>
          </a:p>
          <a:p>
            <a:r>
              <a:rPr lang="en-GB" dirty="0" err="1"/>
              <a:t>Maakt</a:t>
            </a:r>
            <a:r>
              <a:rPr lang="en-GB" dirty="0"/>
              <a:t> </a:t>
            </a:r>
            <a:r>
              <a:rPr lang="en-GB" dirty="0" err="1"/>
              <a:t>lokaal</a:t>
            </a:r>
            <a:r>
              <a:rPr lang="en-GB" dirty="0"/>
              <a:t> </a:t>
            </a:r>
            <a:r>
              <a:rPr lang="en-GB" dirty="0" err="1"/>
              <a:t>aanpassingen</a:t>
            </a:r>
            <a:endParaRPr lang="en-GB" dirty="0"/>
          </a:p>
          <a:p>
            <a:r>
              <a:rPr lang="en-GB" dirty="0" err="1"/>
              <a:t>Doet</a:t>
            </a:r>
            <a:r>
              <a:rPr lang="en-GB" dirty="0"/>
              <a:t> commits</a:t>
            </a:r>
          </a:p>
          <a:p>
            <a:r>
              <a:rPr lang="en-GB" dirty="0" err="1"/>
              <a:t>Pusht</a:t>
            </a:r>
            <a:r>
              <a:rPr lang="en-GB" dirty="0"/>
              <a:t> je </a:t>
            </a:r>
            <a:r>
              <a:rPr lang="en-GB" dirty="0" err="1"/>
              <a:t>laatste</a:t>
            </a:r>
            <a:r>
              <a:rPr lang="en-GB" dirty="0"/>
              <a:t> </a:t>
            </a:r>
            <a:r>
              <a:rPr lang="en-GB" dirty="0" err="1"/>
              <a:t>aanpassingen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de repo.</a:t>
            </a:r>
            <a:br>
              <a:rPr lang="en-GB" dirty="0"/>
            </a:br>
            <a:br>
              <a:rPr lang="en-GB" dirty="0"/>
            </a:br>
            <a:r>
              <a:rPr lang="en-GB" i="1" dirty="0"/>
              <a:t>git push &lt;remote&gt; &lt;branch&gt;</a:t>
            </a:r>
            <a:br>
              <a:rPr lang="en-GB" i="1" dirty="0"/>
            </a:br>
            <a:endParaRPr lang="en-GB" i="1" dirty="0"/>
          </a:p>
          <a:p>
            <a:r>
              <a:rPr lang="en-GB" dirty="0"/>
              <a:t>Nu is de branch op </a:t>
            </a:r>
            <a:r>
              <a:rPr lang="en-GB" dirty="0" err="1"/>
              <a:t>github</a:t>
            </a:r>
            <a:r>
              <a:rPr lang="en-GB" dirty="0"/>
              <a:t> </a:t>
            </a:r>
            <a:r>
              <a:rPr lang="en-GB" dirty="0" err="1"/>
              <a:t>weer</a:t>
            </a:r>
            <a:r>
              <a:rPr lang="en-GB" dirty="0"/>
              <a:t> up to date</a:t>
            </a:r>
            <a:br>
              <a:rPr lang="en-GB" i="1" dirty="0"/>
            </a:br>
            <a:br>
              <a:rPr lang="en-GB" i="1" dirty="0"/>
            </a:br>
            <a:r>
              <a:rPr lang="en-GB" b="1" i="1" dirty="0" err="1"/>
              <a:t>Opmerking</a:t>
            </a:r>
            <a:r>
              <a:rPr lang="en-GB" i="1" dirty="0"/>
              <a:t>: &lt;remote&gt; is </a:t>
            </a:r>
            <a:r>
              <a:rPr lang="en-GB" i="1" dirty="0" err="1"/>
              <a:t>standaard</a:t>
            </a:r>
            <a:r>
              <a:rPr lang="en-GB" i="1" dirty="0"/>
              <a:t> origin &amp; &lt;branch&gt; is </a:t>
            </a:r>
            <a:r>
              <a:rPr lang="en-GB" i="1" dirty="0" err="1"/>
              <a:t>standaard</a:t>
            </a:r>
            <a:r>
              <a:rPr lang="en-GB" i="1" dirty="0"/>
              <a:t> main</a:t>
            </a:r>
          </a:p>
          <a:p>
            <a:pPr lvl="1"/>
            <a:endParaRPr lang="en-GB" i="1" dirty="0"/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E50978F1-79DB-9935-627D-C3142C53C65C}"/>
              </a:ext>
            </a:extLst>
          </p:cNvPr>
          <p:cNvSpPr/>
          <p:nvPr/>
        </p:nvSpPr>
        <p:spPr>
          <a:xfrm>
            <a:off x="7747687" y="1289083"/>
            <a:ext cx="3707027" cy="2323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err="1"/>
              <a:t>Zie</a:t>
            </a:r>
            <a:r>
              <a:rPr lang="en-GB" sz="3200" b="1" dirty="0"/>
              <a:t> branching </a:t>
            </a:r>
            <a:r>
              <a:rPr lang="en-GB" sz="3200" b="1" dirty="0" err="1"/>
              <a:t>voor</a:t>
            </a:r>
            <a:r>
              <a:rPr lang="en-GB" sz="3200" b="1" dirty="0"/>
              <a:t> </a:t>
            </a:r>
            <a:r>
              <a:rPr lang="en-GB" sz="3200" b="1" dirty="0" err="1"/>
              <a:t>werken</a:t>
            </a:r>
            <a:r>
              <a:rPr lang="en-GB" sz="3200" b="1" dirty="0"/>
              <a:t> met </a:t>
            </a:r>
            <a:r>
              <a:rPr lang="en-GB" sz="3200" b="1" dirty="0" err="1"/>
              <a:t>meerdere</a:t>
            </a:r>
            <a:r>
              <a:rPr lang="en-GB" sz="3200" b="1" dirty="0"/>
              <a:t> branches</a:t>
            </a:r>
          </a:p>
        </p:txBody>
      </p:sp>
    </p:spTree>
    <p:extLst>
      <p:ext uri="{BB962C8B-B14F-4D97-AF65-F5344CB8AC3E}">
        <p14:creationId xmlns:p14="http://schemas.microsoft.com/office/powerpoint/2010/main" val="1259553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96125-5942-47B3-AF9F-9936E40C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Pulling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588DAE-11FD-39DA-D6E7-34661B230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Je </a:t>
            </a:r>
            <a:r>
              <a:rPr lang="en-GB" dirty="0" err="1"/>
              <a:t>kloont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repo</a:t>
            </a:r>
          </a:p>
          <a:p>
            <a:r>
              <a:rPr lang="en-GB" dirty="0" err="1"/>
              <a:t>Werkt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de repo met </a:t>
            </a:r>
            <a:r>
              <a:rPr lang="en-GB" dirty="0" err="1"/>
              <a:t>meerdere</a:t>
            </a:r>
            <a:r>
              <a:rPr lang="en-GB" dirty="0"/>
              <a:t> </a:t>
            </a:r>
            <a:r>
              <a:rPr lang="en-GB" dirty="0" err="1"/>
              <a:t>mensen</a:t>
            </a:r>
            <a:endParaRPr lang="en-GB" dirty="0"/>
          </a:p>
          <a:p>
            <a:r>
              <a:rPr lang="en-GB" dirty="0" err="1"/>
              <a:t>Voor</a:t>
            </a:r>
            <a:r>
              <a:rPr lang="en-GB" dirty="0"/>
              <a:t> je </a:t>
            </a:r>
            <a:r>
              <a:rPr lang="en-GB" dirty="0" err="1"/>
              <a:t>zelf</a:t>
            </a:r>
            <a:r>
              <a:rPr lang="en-GB" dirty="0"/>
              <a:t> </a:t>
            </a:r>
            <a:r>
              <a:rPr lang="en-GB" dirty="0" err="1"/>
              <a:t>pusht</a:t>
            </a:r>
            <a:r>
              <a:rPr lang="en-GB" dirty="0"/>
              <a:t> </a:t>
            </a:r>
            <a:r>
              <a:rPr lang="en-GB" dirty="0" err="1"/>
              <a:t>moet</a:t>
            </a:r>
            <a:r>
              <a:rPr lang="en-GB" dirty="0"/>
              <a:t> je </a:t>
            </a:r>
            <a:r>
              <a:rPr lang="en-GB" dirty="0" err="1"/>
              <a:t>altijd</a:t>
            </a:r>
            <a:r>
              <a:rPr lang="en-GB" dirty="0"/>
              <a:t> </a:t>
            </a:r>
            <a:r>
              <a:rPr lang="en-GB" dirty="0" err="1"/>
              <a:t>pullen</a:t>
            </a:r>
            <a:endParaRPr lang="en-GB" dirty="0"/>
          </a:p>
          <a:p>
            <a:pPr lvl="1"/>
            <a:r>
              <a:rPr lang="en-GB" dirty="0" err="1"/>
              <a:t>Bij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pull ga je de </a:t>
            </a:r>
            <a:r>
              <a:rPr lang="en-GB" dirty="0" err="1"/>
              <a:t>aanpassingen</a:t>
            </a:r>
            <a:r>
              <a:rPr lang="en-GB" dirty="0"/>
              <a:t> van de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personen</a:t>
            </a:r>
            <a:r>
              <a:rPr lang="en-GB" dirty="0"/>
              <a:t> </a:t>
            </a:r>
            <a:r>
              <a:rPr lang="en-GB" dirty="0" err="1"/>
              <a:t>binnenhalen</a:t>
            </a:r>
            <a:r>
              <a:rPr lang="en-GB" dirty="0"/>
              <a:t>.</a:t>
            </a:r>
            <a:br>
              <a:rPr lang="en-GB" i="1" dirty="0"/>
            </a:br>
            <a:br>
              <a:rPr lang="en-GB" i="1" dirty="0"/>
            </a:br>
            <a:endParaRPr lang="en-GB" i="1" dirty="0"/>
          </a:p>
          <a:p>
            <a:r>
              <a:rPr lang="en-GB" dirty="0"/>
              <a:t>Info over git pull: </a:t>
            </a:r>
            <a:r>
              <a:rPr lang="en-GB" i="1" dirty="0">
                <a:hlinkClick r:id="rId3"/>
              </a:rPr>
              <a:t>https://git-scm.com/docs/git-pull</a:t>
            </a:r>
            <a:endParaRPr lang="en-GB" i="1" dirty="0"/>
          </a:p>
          <a:p>
            <a:r>
              <a:rPr lang="en-GB" dirty="0"/>
              <a:t>Info over git push:</a:t>
            </a:r>
            <a:r>
              <a:rPr lang="en-GB" i="1" dirty="0"/>
              <a:t> https://git-scm.com/docs/git-push</a:t>
            </a:r>
          </a:p>
        </p:txBody>
      </p:sp>
    </p:spTree>
    <p:extLst>
      <p:ext uri="{BB962C8B-B14F-4D97-AF65-F5344CB8AC3E}">
        <p14:creationId xmlns:p14="http://schemas.microsoft.com/office/powerpoint/2010/main" val="35926303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25E376-3DD4-95B4-3687-6F1323535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739751"/>
          </a:xfrm>
        </p:spPr>
        <p:txBody>
          <a:bodyPr/>
          <a:lstStyle/>
          <a:p>
            <a:r>
              <a:rPr lang="en-GB" dirty="0"/>
              <a:t>Meer </a:t>
            </a:r>
            <a:r>
              <a:rPr lang="en-GB" dirty="0" err="1"/>
              <a:t>informatie</a:t>
            </a:r>
            <a:r>
              <a:rPr lang="en-GB" dirty="0"/>
              <a:t> over remotes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9A6757E5-9B70-5B92-5624-6D308B27B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625" y="1424916"/>
            <a:ext cx="9582438" cy="5370767"/>
          </a:xfrm>
        </p:spPr>
      </p:pic>
    </p:spTree>
    <p:extLst>
      <p:ext uri="{BB962C8B-B14F-4D97-AF65-F5344CB8AC3E}">
        <p14:creationId xmlns:p14="http://schemas.microsoft.com/office/powerpoint/2010/main" val="2795232394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319494-59BE-A1D1-5608-4F9DF1930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Algemeen</a:t>
            </a:r>
            <a:br>
              <a:rPr lang="en-GB" dirty="0"/>
            </a:br>
            <a:r>
              <a:rPr lang="en-GB" dirty="0" err="1"/>
              <a:t>overzicht</a:t>
            </a:r>
            <a:endParaRPr lang="en-GB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01D6BA6E-A7A7-EA10-3A3C-9438A0AE4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0658" y="-10499"/>
            <a:ext cx="8744559" cy="6825581"/>
          </a:xfrm>
        </p:spPr>
      </p:pic>
    </p:spTree>
    <p:extLst>
      <p:ext uri="{BB962C8B-B14F-4D97-AF65-F5344CB8AC3E}">
        <p14:creationId xmlns:p14="http://schemas.microsoft.com/office/powerpoint/2010/main" val="2488508204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B7972D-CA3A-F633-C87D-D20BD6BD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Forking vs cloning a repo</a:t>
            </a:r>
          </a:p>
        </p:txBody>
      </p:sp>
      <p:pic>
        <p:nvPicPr>
          <p:cNvPr id="1026" name="Picture 2" descr="What is a Git fork? Meaning, definition and a Git Fork example">
            <a:extLst>
              <a:ext uri="{FF2B5EF4-FFF2-40B4-BE49-F238E27FC236}">
                <a16:creationId xmlns:a16="http://schemas.microsoft.com/office/drawing/2014/main" id="{5C2C84B2-2635-935E-CD65-5326CDB049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020099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63B872C7-4C84-958E-0DA0-F2EBD873D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0F4926E-8539-1679-3DA1-464F83522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Git tagging</a:t>
            </a:r>
          </a:p>
        </p:txBody>
      </p:sp>
    </p:spTree>
    <p:extLst>
      <p:ext uri="{BB962C8B-B14F-4D97-AF65-F5344CB8AC3E}">
        <p14:creationId xmlns:p14="http://schemas.microsoft.com/office/powerpoint/2010/main" val="103922911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63B872C7-4C84-958E-0DA0-F2EBD873D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0F4926E-8539-1679-3DA1-464F83522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Geschiedenis</a:t>
            </a:r>
            <a:r>
              <a:rPr lang="en-GB" dirty="0"/>
              <a:t> van Git</a:t>
            </a:r>
          </a:p>
        </p:txBody>
      </p:sp>
    </p:spTree>
    <p:extLst>
      <p:ext uri="{BB962C8B-B14F-4D97-AF65-F5344CB8AC3E}">
        <p14:creationId xmlns:p14="http://schemas.microsoft.com/office/powerpoint/2010/main" val="1386501290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7CA9F3-EB7F-6B7C-685B-1405A50D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Tagging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917E96-99F7-132C-0B61-EFA317C14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877328"/>
            <a:ext cx="11258084" cy="5299395"/>
          </a:xfrm>
        </p:spPr>
        <p:txBody>
          <a:bodyPr>
            <a:normAutofit fontScale="92500" lnSpcReduction="10000"/>
          </a:bodyPr>
          <a:lstStyle/>
          <a:p>
            <a:endParaRPr lang="en-GB" dirty="0"/>
          </a:p>
          <a:p>
            <a:r>
              <a:rPr lang="en-GB" dirty="0" err="1"/>
              <a:t>Typisch</a:t>
            </a:r>
            <a:r>
              <a:rPr lang="en-GB" dirty="0"/>
              <a:t> </a:t>
            </a:r>
            <a:r>
              <a:rPr lang="en-GB" dirty="0" err="1"/>
              <a:t>gebruikt</a:t>
            </a:r>
            <a:r>
              <a:rPr lang="en-GB" dirty="0"/>
              <a:t> </a:t>
            </a:r>
            <a:r>
              <a:rPr lang="en-GB" dirty="0" err="1"/>
              <a:t>bij</a:t>
            </a:r>
            <a:r>
              <a:rPr lang="en-GB" dirty="0"/>
              <a:t> releases</a:t>
            </a:r>
          </a:p>
          <a:p>
            <a:endParaRPr lang="en-GB" dirty="0"/>
          </a:p>
          <a:p>
            <a:r>
              <a:rPr lang="en-GB" dirty="0"/>
              <a:t>Tags </a:t>
            </a:r>
            <a:r>
              <a:rPr lang="en-GB" dirty="0" err="1"/>
              <a:t>bekijken</a:t>
            </a:r>
            <a:r>
              <a:rPr lang="en-GB" dirty="0"/>
              <a:t>: </a:t>
            </a:r>
            <a:r>
              <a:rPr lang="en-GB" i="1" dirty="0"/>
              <a:t>git tag</a:t>
            </a:r>
            <a:br>
              <a:rPr lang="en-GB" i="1" dirty="0"/>
            </a:br>
            <a:r>
              <a:rPr lang="en-GB" i="1" dirty="0"/>
              <a:t>     </a:t>
            </a:r>
            <a:r>
              <a:rPr lang="en-GB" dirty="0" err="1"/>
              <a:t>toont</a:t>
            </a:r>
            <a:r>
              <a:rPr lang="en-GB" dirty="0"/>
              <a:t> tags in </a:t>
            </a:r>
            <a:r>
              <a:rPr lang="en-GB" dirty="0" err="1"/>
              <a:t>alfabetische</a:t>
            </a:r>
            <a:r>
              <a:rPr lang="en-GB" dirty="0"/>
              <a:t> </a:t>
            </a:r>
            <a:r>
              <a:rPr lang="en-GB" dirty="0" err="1"/>
              <a:t>volgorde</a:t>
            </a:r>
            <a:r>
              <a:rPr lang="en-GB" dirty="0"/>
              <a:t> (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chronologisch</a:t>
            </a:r>
            <a:r>
              <a:rPr lang="en-GB" dirty="0"/>
              <a:t>!)</a:t>
            </a:r>
            <a:br>
              <a:rPr lang="en-GB" dirty="0"/>
            </a:br>
            <a:r>
              <a:rPr lang="en-GB" dirty="0"/>
              <a:t>		</a:t>
            </a:r>
          </a:p>
          <a:p>
            <a:r>
              <a:rPr lang="en-GB" dirty="0"/>
              <a:t>Je </a:t>
            </a:r>
            <a:r>
              <a:rPr lang="en-GB" dirty="0" err="1"/>
              <a:t>kan</a:t>
            </a:r>
            <a:r>
              <a:rPr lang="en-GB" dirty="0"/>
              <a:t> tags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weer</a:t>
            </a:r>
            <a:r>
              <a:rPr lang="en-GB" dirty="0"/>
              <a:t> </a:t>
            </a:r>
            <a:r>
              <a:rPr lang="en-GB" dirty="0" err="1"/>
              <a:t>filteren</a:t>
            </a:r>
            <a:r>
              <a:rPr lang="en-GB" dirty="0"/>
              <a:t> op string patroon</a:t>
            </a:r>
            <a:br>
              <a:rPr lang="en-GB" dirty="0"/>
            </a:br>
            <a:r>
              <a:rPr lang="en-GB" i="1" dirty="0"/>
              <a:t>git tag –l “&lt;string-pattern&gt;”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 err="1"/>
              <a:t>Overzicht</a:t>
            </a:r>
            <a:r>
              <a:rPr lang="en-GB" dirty="0"/>
              <a:t> van wat je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gebruiken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	</a:t>
            </a:r>
            <a:r>
              <a:rPr lang="en-GB" i="1" dirty="0"/>
              <a:t>https://en.wikibooks.org/wiki/Regular_Expressions/POSIX_Basic_Regular_Expressions</a:t>
            </a:r>
            <a:br>
              <a:rPr lang="en-GB" i="1" dirty="0"/>
            </a:br>
            <a:endParaRPr lang="en-GB" i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2965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AA5B53-F2B1-A64F-3623-F9EB2B810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360000"/>
            <a:ext cx="4990476" cy="1325563"/>
          </a:xfrm>
        </p:spPr>
        <p:txBody>
          <a:bodyPr/>
          <a:lstStyle/>
          <a:p>
            <a:r>
              <a:rPr lang="en-GB" dirty="0"/>
              <a:t>Annotated tag		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72D5FF-1965-FE5D-AA28-31B401FD19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/>
              <a:t>Algemeen</a:t>
            </a:r>
            <a:r>
              <a:rPr lang="en-GB" dirty="0"/>
              <a:t> </a:t>
            </a:r>
            <a:r>
              <a:rPr lang="en-GB" dirty="0" err="1"/>
              <a:t>aangeraden</a:t>
            </a:r>
            <a:r>
              <a:rPr lang="en-GB" dirty="0"/>
              <a:t>.</a:t>
            </a:r>
          </a:p>
          <a:p>
            <a:r>
              <a:rPr lang="en-GB" dirty="0" err="1"/>
              <a:t>Volledige</a:t>
            </a:r>
            <a:r>
              <a:rPr lang="en-GB" dirty="0"/>
              <a:t> </a:t>
            </a:r>
            <a:r>
              <a:rPr lang="en-GB" dirty="0" err="1"/>
              <a:t>objecten</a:t>
            </a:r>
            <a:r>
              <a:rPr lang="en-GB" dirty="0"/>
              <a:t> met alle info van tagger.</a:t>
            </a:r>
            <a:br>
              <a:rPr lang="en-GB" dirty="0"/>
            </a:br>
            <a:br>
              <a:rPr lang="en-GB" dirty="0"/>
            </a:br>
            <a:r>
              <a:rPr lang="en-GB" sz="2000" i="1" dirty="0"/>
              <a:t>git tag –a &lt;</a:t>
            </a:r>
            <a:r>
              <a:rPr lang="en-GB" sz="2000" i="1" dirty="0" err="1"/>
              <a:t>tag_name</a:t>
            </a:r>
            <a:r>
              <a:rPr lang="en-GB" sz="2000" i="1" dirty="0"/>
              <a:t>&gt; –m “&lt;</a:t>
            </a:r>
            <a:r>
              <a:rPr lang="en-GB" sz="2000" i="1" dirty="0" err="1"/>
              <a:t>tag_msg</a:t>
            </a:r>
            <a:r>
              <a:rPr lang="en-GB" sz="2000" i="1" dirty="0"/>
              <a:t>&gt;</a:t>
            </a:r>
            <a:r>
              <a:rPr lang="en-GB" dirty="0"/>
              <a:t>”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i="1" dirty="0"/>
              <a:t>git show &lt;</a:t>
            </a:r>
            <a:r>
              <a:rPr lang="en-GB" i="1" dirty="0" err="1"/>
              <a:t>tag_name</a:t>
            </a:r>
            <a:r>
              <a:rPr lang="en-GB" i="1" dirty="0"/>
              <a:t>&gt;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B91DA9-CC6B-C7D7-BD13-DF16C99B23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/>
              <a:t>Werkt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gewone</a:t>
            </a:r>
            <a:r>
              <a:rPr lang="en-GB" dirty="0"/>
              <a:t> commit </a:t>
            </a:r>
            <a:br>
              <a:rPr lang="en-GB" dirty="0"/>
            </a:br>
            <a:endParaRPr lang="en-GB" dirty="0"/>
          </a:p>
          <a:p>
            <a:r>
              <a:rPr lang="en-GB" i="1" dirty="0"/>
              <a:t>git tag &lt;</a:t>
            </a:r>
            <a:r>
              <a:rPr lang="en-GB" i="1" dirty="0" err="1"/>
              <a:t>tag_name</a:t>
            </a:r>
            <a:r>
              <a:rPr lang="en-GB" i="1" dirty="0"/>
              <a:t>&gt;</a:t>
            </a:r>
            <a:br>
              <a:rPr lang="en-GB" i="1" dirty="0"/>
            </a:br>
            <a:endParaRPr lang="en-GB" i="1" dirty="0"/>
          </a:p>
          <a:p>
            <a:endParaRPr lang="en-GB" i="1" dirty="0"/>
          </a:p>
          <a:p>
            <a:endParaRPr lang="en-GB" dirty="0"/>
          </a:p>
          <a:p>
            <a:r>
              <a:rPr lang="en-GB" dirty="0" err="1"/>
              <a:t>Bvb</a:t>
            </a:r>
            <a:r>
              <a:rPr lang="en-GB" dirty="0"/>
              <a:t> </a:t>
            </a:r>
            <a:r>
              <a:rPr lang="en-GB" i="1" dirty="0"/>
              <a:t>git describe</a:t>
            </a:r>
            <a:r>
              <a:rPr lang="en-GB" dirty="0"/>
              <a:t> </a:t>
            </a:r>
            <a:r>
              <a:rPr lang="en-GB" dirty="0" err="1"/>
              <a:t>geeft</a:t>
            </a:r>
            <a:r>
              <a:rPr lang="en-GB" dirty="0"/>
              <a:t> </a:t>
            </a:r>
            <a:r>
              <a:rPr lang="en-GB" dirty="0" err="1"/>
              <a:t>enkel</a:t>
            </a:r>
            <a:r>
              <a:rPr lang="en-GB" dirty="0"/>
              <a:t> de annotated tags </a:t>
            </a:r>
            <a:r>
              <a:rPr lang="en-GB" dirty="0" err="1"/>
              <a:t>weer</a:t>
            </a:r>
            <a:r>
              <a:rPr lang="en-GB" dirty="0"/>
              <a:t>.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B4A7CD7-168B-5B0C-106E-22B24419B738}"/>
              </a:ext>
            </a:extLst>
          </p:cNvPr>
          <p:cNvSpPr txBox="1"/>
          <p:nvPr/>
        </p:nvSpPr>
        <p:spPr>
          <a:xfrm>
            <a:off x="5740128" y="506627"/>
            <a:ext cx="518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Lightweight tag</a:t>
            </a:r>
          </a:p>
        </p:txBody>
      </p:sp>
    </p:spTree>
    <p:extLst>
      <p:ext uri="{BB962C8B-B14F-4D97-AF65-F5344CB8AC3E}">
        <p14:creationId xmlns:p14="http://schemas.microsoft.com/office/powerpoint/2010/main" val="4167666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0C722-08AC-07C7-CC78-3D1AE9857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Achteraf</a:t>
            </a:r>
            <a:r>
              <a:rPr lang="en-GB" dirty="0"/>
              <a:t> </a:t>
            </a:r>
            <a:r>
              <a:rPr lang="en-GB" dirty="0" err="1"/>
              <a:t>taggen</a:t>
            </a:r>
            <a:endParaRPr lang="en-GB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E3E8681E-D5EF-383C-7088-F9E6D2EAA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520" y="1262797"/>
            <a:ext cx="7421011" cy="3315163"/>
          </a:xfrm>
        </p:spPr>
      </p:pic>
      <p:grpSp>
        <p:nvGrpSpPr>
          <p:cNvPr id="11" name="Groep 10">
            <a:extLst>
              <a:ext uri="{FF2B5EF4-FFF2-40B4-BE49-F238E27FC236}">
                <a16:creationId xmlns:a16="http://schemas.microsoft.com/office/drawing/2014/main" id="{C260DD6E-60EB-BD33-4B91-063216BE72D9}"/>
              </a:ext>
            </a:extLst>
          </p:cNvPr>
          <p:cNvGrpSpPr/>
          <p:nvPr/>
        </p:nvGrpSpPr>
        <p:grpSpPr>
          <a:xfrm>
            <a:off x="585519" y="3521676"/>
            <a:ext cx="6358978" cy="2073527"/>
            <a:chOff x="585519" y="3521676"/>
            <a:chExt cx="6358978" cy="2073527"/>
          </a:xfrm>
        </p:grpSpPr>
        <p:pic>
          <p:nvPicPr>
            <p:cNvPr id="7" name="Afbeelding 6">
              <a:extLst>
                <a:ext uri="{FF2B5EF4-FFF2-40B4-BE49-F238E27FC236}">
                  <a16:creationId xmlns:a16="http://schemas.microsoft.com/office/drawing/2014/main" id="{8E13B6BD-CCD9-952F-2567-E1358C105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9397" y="5042676"/>
              <a:ext cx="3467584" cy="552527"/>
            </a:xfrm>
            <a:prstGeom prst="rect">
              <a:avLst/>
            </a:prstGeom>
          </p:spPr>
        </p:pic>
        <p:sp>
          <p:nvSpPr>
            <p:cNvPr id="8" name="Rechthoek: afgeronde hoeken 7">
              <a:extLst>
                <a:ext uri="{FF2B5EF4-FFF2-40B4-BE49-F238E27FC236}">
                  <a16:creationId xmlns:a16="http://schemas.microsoft.com/office/drawing/2014/main" id="{5505A9BC-3116-41C1-10B2-1EC89D237198}"/>
                </a:ext>
              </a:extLst>
            </p:cNvPr>
            <p:cNvSpPr/>
            <p:nvPr/>
          </p:nvSpPr>
          <p:spPr>
            <a:xfrm>
              <a:off x="585520" y="3521676"/>
              <a:ext cx="6358977" cy="370702"/>
            </a:xfrm>
            <a:prstGeom prst="roundRect">
              <a:avLst/>
            </a:prstGeom>
            <a:noFill/>
            <a:ln w="57150">
              <a:solidFill>
                <a:srgbClr val="FF7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Verbindingslijn: gebogen 9">
              <a:extLst>
                <a:ext uri="{FF2B5EF4-FFF2-40B4-BE49-F238E27FC236}">
                  <a16:creationId xmlns:a16="http://schemas.microsoft.com/office/drawing/2014/main" id="{C84B6081-67A1-CED4-E15D-A6DBE23868FA}"/>
                </a:ext>
              </a:extLst>
            </p:cNvPr>
            <p:cNvCxnSpPr>
              <a:stCxn id="8" idx="1"/>
              <a:endCxn id="7" idx="1"/>
            </p:cNvCxnSpPr>
            <p:nvPr/>
          </p:nvCxnSpPr>
          <p:spPr>
            <a:xfrm rot="10800000" flipH="1" flipV="1">
              <a:off x="585519" y="3707026"/>
              <a:ext cx="2293877" cy="1611913"/>
            </a:xfrm>
            <a:prstGeom prst="bentConnector3">
              <a:avLst>
                <a:gd name="adj1" fmla="val -9966"/>
              </a:avLst>
            </a:prstGeom>
            <a:ln w="57150">
              <a:solidFill>
                <a:srgbClr val="FF78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6365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0C722-08AC-07C7-CC78-3D1AE9857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Tags </a:t>
            </a:r>
            <a:r>
              <a:rPr lang="en-GB" dirty="0" err="1"/>
              <a:t>delen</a:t>
            </a:r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0794811-7607-4378-AE4E-3BBEA18A0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916" y="1502410"/>
            <a:ext cx="11258084" cy="3853180"/>
          </a:xfrm>
        </p:spPr>
        <p:txBody>
          <a:bodyPr/>
          <a:lstStyle/>
          <a:p>
            <a:r>
              <a:rPr lang="en-GB" dirty="0"/>
              <a:t>Je </a:t>
            </a:r>
            <a:r>
              <a:rPr lang="en-GB" dirty="0" err="1"/>
              <a:t>moet</a:t>
            </a:r>
            <a:r>
              <a:rPr lang="en-GB" dirty="0"/>
              <a:t> tags </a:t>
            </a:r>
            <a:r>
              <a:rPr lang="en-GB" dirty="0" err="1"/>
              <a:t>expliciet</a:t>
            </a:r>
            <a:r>
              <a:rPr lang="en-GB" dirty="0"/>
              <a:t> </a:t>
            </a:r>
            <a:r>
              <a:rPr lang="en-GB" dirty="0" err="1"/>
              <a:t>delen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i="1" dirty="0"/>
              <a:t>git push &lt;remote&gt; &lt;</a:t>
            </a:r>
            <a:r>
              <a:rPr lang="en-GB" i="1" dirty="0" err="1"/>
              <a:t>tagname</a:t>
            </a:r>
            <a:r>
              <a:rPr lang="en-GB" i="1" dirty="0"/>
              <a:t>&gt;</a:t>
            </a:r>
            <a:br>
              <a:rPr lang="en-GB" i="1" dirty="0"/>
            </a:br>
            <a:endParaRPr lang="en-GB" i="1" dirty="0"/>
          </a:p>
          <a:p>
            <a:r>
              <a:rPr lang="en-GB" dirty="0"/>
              <a:t>Je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alle tags </a:t>
            </a:r>
            <a:r>
              <a:rPr lang="en-GB" dirty="0" err="1"/>
              <a:t>tegelijk</a:t>
            </a:r>
            <a:r>
              <a:rPr lang="en-GB" dirty="0"/>
              <a:t> </a:t>
            </a:r>
            <a:r>
              <a:rPr lang="en-GB" dirty="0" err="1"/>
              <a:t>pushen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       </a:t>
            </a:r>
            <a:r>
              <a:rPr lang="en-GB" i="1" dirty="0"/>
              <a:t>git push &lt;remote&gt; --tags</a:t>
            </a:r>
            <a:br>
              <a:rPr lang="en-GB" dirty="0"/>
            </a:br>
            <a:endParaRPr lang="en-GB" dirty="0"/>
          </a:p>
          <a:p>
            <a:r>
              <a:rPr lang="en-GB" dirty="0"/>
              <a:t>Of </a:t>
            </a:r>
            <a:r>
              <a:rPr lang="en-GB" dirty="0" err="1"/>
              <a:t>alleen</a:t>
            </a:r>
            <a:r>
              <a:rPr lang="en-GB" dirty="0"/>
              <a:t> maar annotated tags:</a:t>
            </a:r>
          </a:p>
          <a:p>
            <a:pPr marL="0" indent="0">
              <a:buNone/>
            </a:pPr>
            <a:r>
              <a:rPr lang="en-GB" i="1" dirty="0"/>
              <a:t>	git push &lt;remote&gt; --follow-tags</a:t>
            </a:r>
          </a:p>
        </p:txBody>
      </p:sp>
    </p:spTree>
    <p:extLst>
      <p:ext uri="{BB962C8B-B14F-4D97-AF65-F5344CB8AC3E}">
        <p14:creationId xmlns:p14="http://schemas.microsoft.com/office/powerpoint/2010/main" val="1922590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0C722-08AC-07C7-CC78-3D1AE9857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Tags </a:t>
            </a:r>
            <a:r>
              <a:rPr lang="en-GB" dirty="0" err="1"/>
              <a:t>verwijderen</a:t>
            </a:r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0794811-7607-4378-AE4E-3BBEA18A0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916" y="1502410"/>
            <a:ext cx="11258084" cy="3853180"/>
          </a:xfrm>
        </p:spPr>
        <p:txBody>
          <a:bodyPr/>
          <a:lstStyle/>
          <a:p>
            <a:r>
              <a:rPr lang="en-GB" dirty="0" err="1"/>
              <a:t>Lokaal</a:t>
            </a:r>
            <a:r>
              <a:rPr lang="en-GB" dirty="0"/>
              <a:t> tags </a:t>
            </a:r>
            <a:r>
              <a:rPr lang="en-GB" dirty="0" err="1"/>
              <a:t>verwijderen</a:t>
            </a:r>
            <a:endParaRPr lang="en-GB" dirty="0"/>
          </a:p>
          <a:p>
            <a:pPr marL="0" indent="0">
              <a:buNone/>
            </a:pPr>
            <a:r>
              <a:rPr lang="en-GB" i="1" dirty="0"/>
              <a:t>	git tag –d &lt;</a:t>
            </a:r>
            <a:r>
              <a:rPr lang="en-GB" i="1" dirty="0" err="1"/>
              <a:t>tagname</a:t>
            </a:r>
            <a:r>
              <a:rPr lang="en-GB" i="1" dirty="0"/>
              <a:t>&gt;</a:t>
            </a:r>
            <a:br>
              <a:rPr lang="en-GB" dirty="0"/>
            </a:br>
            <a:endParaRPr lang="en-GB" dirty="0"/>
          </a:p>
          <a:p>
            <a:r>
              <a:rPr lang="en-GB" i="1" dirty="0"/>
              <a:t>Tags op de server </a:t>
            </a:r>
            <a:r>
              <a:rPr lang="en-GB" i="1" dirty="0" err="1"/>
              <a:t>verwijderen</a:t>
            </a:r>
            <a:endParaRPr lang="en-GB" i="1" dirty="0"/>
          </a:p>
          <a:p>
            <a:pPr marL="0" indent="0">
              <a:buNone/>
            </a:pPr>
            <a:r>
              <a:rPr lang="en-GB" i="1" dirty="0"/>
              <a:t>	git push &lt;remote&gt; --delete &lt;</a:t>
            </a:r>
            <a:r>
              <a:rPr lang="en-GB" i="1" dirty="0" err="1"/>
              <a:t>tagname</a:t>
            </a:r>
            <a:r>
              <a:rPr lang="en-GB" i="1" dirty="0"/>
              <a:t>&gt;</a:t>
            </a:r>
          </a:p>
          <a:p>
            <a:endParaRPr lang="en-GB" i="1" dirty="0"/>
          </a:p>
          <a:p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622909851"/>
      </p:ext>
    </p:extLst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0C722-08AC-07C7-CC78-3D1AE9857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Getagde</a:t>
            </a:r>
            <a:r>
              <a:rPr lang="en-GB" dirty="0"/>
              <a:t> </a:t>
            </a:r>
            <a:r>
              <a:rPr lang="en-GB" dirty="0" err="1"/>
              <a:t>versies</a:t>
            </a:r>
            <a:r>
              <a:rPr lang="en-GB" dirty="0"/>
              <a:t> </a:t>
            </a:r>
            <a:r>
              <a:rPr lang="en-GB" dirty="0" err="1"/>
              <a:t>bekijken</a:t>
            </a:r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0794811-7607-4378-AE4E-3BBEA18A0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916" y="1502410"/>
            <a:ext cx="11258084" cy="3853180"/>
          </a:xfrm>
        </p:spPr>
        <p:txBody>
          <a:bodyPr>
            <a:normAutofit/>
          </a:bodyPr>
          <a:lstStyle/>
          <a:p>
            <a:r>
              <a:rPr lang="en-GB" i="1" dirty="0" err="1"/>
              <a:t>Volledig</a:t>
            </a:r>
            <a:r>
              <a:rPr lang="en-GB" i="1" dirty="0"/>
              <a:t> </a:t>
            </a:r>
            <a:r>
              <a:rPr lang="en-GB" i="1" dirty="0" err="1"/>
              <a:t>overschakelen</a:t>
            </a:r>
            <a:r>
              <a:rPr lang="en-GB" i="1" dirty="0"/>
              <a:t> op </a:t>
            </a:r>
            <a:r>
              <a:rPr lang="en-GB" i="1" dirty="0" err="1"/>
              <a:t>een</a:t>
            </a:r>
            <a:r>
              <a:rPr lang="en-GB" i="1" dirty="0"/>
              <a:t> </a:t>
            </a:r>
            <a:r>
              <a:rPr lang="en-GB" i="1" dirty="0" err="1"/>
              <a:t>getagde</a:t>
            </a:r>
            <a:r>
              <a:rPr lang="en-GB" i="1" dirty="0"/>
              <a:t> </a:t>
            </a:r>
            <a:r>
              <a:rPr lang="en-GB" i="1" dirty="0" err="1"/>
              <a:t>versie</a:t>
            </a:r>
            <a:r>
              <a:rPr lang="en-GB" i="1" dirty="0"/>
              <a:t>:</a:t>
            </a:r>
          </a:p>
          <a:p>
            <a:pPr marL="0" indent="0">
              <a:buNone/>
            </a:pPr>
            <a:r>
              <a:rPr lang="en-GB" i="1" dirty="0"/>
              <a:t>	git checkout &lt;</a:t>
            </a:r>
            <a:r>
              <a:rPr lang="en-GB" i="1" dirty="0" err="1"/>
              <a:t>tagname</a:t>
            </a:r>
            <a:r>
              <a:rPr lang="en-GB" i="1" dirty="0"/>
              <a:t>&gt;</a:t>
            </a:r>
            <a:br>
              <a:rPr lang="en-GB" i="1" dirty="0"/>
            </a:br>
            <a:r>
              <a:rPr lang="en-GB" i="1" dirty="0" err="1"/>
              <a:t>Opmerking</a:t>
            </a:r>
            <a:r>
              <a:rPr lang="en-GB" i="1" dirty="0"/>
              <a:t>: </a:t>
            </a:r>
            <a:r>
              <a:rPr lang="en-GB" dirty="0"/>
              <a:t>Hiermee </a:t>
            </a:r>
            <a:r>
              <a:rPr lang="en-GB" dirty="0" err="1"/>
              <a:t>kan</a:t>
            </a:r>
            <a:r>
              <a:rPr lang="en-GB" dirty="0"/>
              <a:t> je de </a:t>
            </a:r>
            <a:r>
              <a:rPr lang="en-GB" dirty="0" err="1"/>
              <a:t>getagde</a:t>
            </a:r>
            <a:r>
              <a:rPr lang="en-GB" dirty="0"/>
              <a:t> </a:t>
            </a:r>
            <a:r>
              <a:rPr lang="en-GB" dirty="0" err="1"/>
              <a:t>versie</a:t>
            </a:r>
            <a:r>
              <a:rPr lang="en-GB" dirty="0"/>
              <a:t> </a:t>
            </a:r>
            <a:r>
              <a:rPr lang="en-GB" dirty="0" err="1"/>
              <a:t>bekijken</a:t>
            </a:r>
            <a:r>
              <a:rPr lang="en-GB" dirty="0"/>
              <a:t> maar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aanpassen</a:t>
            </a:r>
            <a:r>
              <a:rPr lang="en-GB" dirty="0"/>
              <a:t>.</a:t>
            </a:r>
            <a:br>
              <a:rPr lang="en-GB" dirty="0"/>
            </a:br>
            <a:endParaRPr lang="en-GB" dirty="0"/>
          </a:p>
          <a:p>
            <a:r>
              <a:rPr lang="en-GB" dirty="0"/>
              <a:t>Als je </a:t>
            </a:r>
            <a:r>
              <a:rPr lang="en-GB" dirty="0" err="1"/>
              <a:t>wil</a:t>
            </a:r>
            <a:r>
              <a:rPr lang="en-GB" dirty="0"/>
              <a:t> </a:t>
            </a:r>
            <a:r>
              <a:rPr lang="en-GB" dirty="0" err="1"/>
              <a:t>verderwerken</a:t>
            </a:r>
            <a:r>
              <a:rPr lang="en-GB" dirty="0"/>
              <a:t> op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getagde</a:t>
            </a:r>
            <a:r>
              <a:rPr lang="en-GB" dirty="0"/>
              <a:t> </a:t>
            </a:r>
            <a:r>
              <a:rPr lang="en-GB" dirty="0" err="1"/>
              <a:t>versie</a:t>
            </a:r>
            <a:r>
              <a:rPr lang="en-GB" dirty="0"/>
              <a:t> </a:t>
            </a:r>
            <a:r>
              <a:rPr lang="en-GB" dirty="0" err="1"/>
              <a:t>maak</a:t>
            </a:r>
            <a:r>
              <a:rPr lang="en-GB" dirty="0"/>
              <a:t> je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nieuwe</a:t>
            </a:r>
            <a:r>
              <a:rPr lang="en-GB" dirty="0"/>
              <a:t> branch (</a:t>
            </a:r>
            <a:r>
              <a:rPr lang="en-GB" dirty="0" err="1"/>
              <a:t>zie</a:t>
            </a:r>
            <a:r>
              <a:rPr lang="en-GB" dirty="0"/>
              <a:t> branching)	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i="1" dirty="0"/>
              <a:t>git checkout –b &lt;</a:t>
            </a:r>
            <a:r>
              <a:rPr lang="en-GB" i="1" dirty="0" err="1"/>
              <a:t>new_branchname</a:t>
            </a:r>
            <a:r>
              <a:rPr lang="en-GB" i="1" dirty="0"/>
              <a:t>&gt; &lt;</a:t>
            </a:r>
            <a:r>
              <a:rPr lang="en-GB" i="1" dirty="0" err="1"/>
              <a:t>tagname</a:t>
            </a:r>
            <a:r>
              <a:rPr lang="en-GB" i="1" dirty="0"/>
              <a:t>&gt;</a:t>
            </a:r>
            <a:endParaRPr lang="en-GB" dirty="0"/>
          </a:p>
          <a:p>
            <a:endParaRPr lang="en-GB" i="1" dirty="0"/>
          </a:p>
          <a:p>
            <a:endParaRPr lang="en-GB" i="1" dirty="0"/>
          </a:p>
          <a:p>
            <a:endParaRPr lang="en-GB" i="1" dirty="0"/>
          </a:p>
          <a:p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782248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63B872C7-4C84-958E-0DA0-F2EBD873D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0F4926E-8539-1679-3DA1-464F83522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Git aliases</a:t>
            </a:r>
          </a:p>
        </p:txBody>
      </p:sp>
    </p:spTree>
    <p:extLst>
      <p:ext uri="{BB962C8B-B14F-4D97-AF65-F5344CB8AC3E}">
        <p14:creationId xmlns:p14="http://schemas.microsoft.com/office/powerpoint/2010/main" val="1083002529"/>
      </p:ext>
    </p:extLst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35246-3272-A8D8-2CE5-EA2AE6C0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Aliases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F8D894-4466-5A61-90DA-6F7846B66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85562"/>
            <a:ext cx="11258084" cy="4812437"/>
          </a:xfrm>
        </p:spPr>
        <p:txBody>
          <a:bodyPr>
            <a:normAutofit/>
          </a:bodyPr>
          <a:lstStyle/>
          <a:p>
            <a:r>
              <a:rPr lang="en-GB" dirty="0" err="1"/>
              <a:t>Zelf</a:t>
            </a:r>
            <a:r>
              <a:rPr lang="en-GB" dirty="0"/>
              <a:t> </a:t>
            </a:r>
            <a:r>
              <a:rPr lang="en-GB" dirty="0" err="1"/>
              <a:t>afkortingen</a:t>
            </a:r>
            <a:r>
              <a:rPr lang="en-GB" dirty="0"/>
              <a:t>/</a:t>
            </a:r>
            <a:r>
              <a:rPr lang="en-GB" dirty="0" err="1"/>
              <a:t>alternatieve</a:t>
            </a:r>
            <a:r>
              <a:rPr lang="en-GB" dirty="0"/>
              <a:t> </a:t>
            </a:r>
            <a:r>
              <a:rPr lang="en-GB" dirty="0" err="1"/>
              <a:t>namen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commando’s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Volledige</a:t>
            </a:r>
            <a:r>
              <a:rPr lang="en-GB" dirty="0"/>
              <a:t> commando’s </a:t>
            </a:r>
            <a:r>
              <a:rPr lang="en-GB" dirty="0" err="1"/>
              <a:t>definieren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	</a:t>
            </a:r>
            <a:r>
              <a:rPr lang="en-US" dirty="0"/>
              <a:t>git config --global </a:t>
            </a:r>
            <a:r>
              <a:rPr lang="en-US" dirty="0" err="1"/>
              <a:t>alias.unstage</a:t>
            </a:r>
            <a:r>
              <a:rPr lang="en-US" dirty="0"/>
              <a:t> 'reset HEAD --'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git config --global </a:t>
            </a:r>
            <a:r>
              <a:rPr lang="en-US" i="1" dirty="0" err="1"/>
              <a:t>alias.last</a:t>
            </a:r>
            <a:r>
              <a:rPr lang="en-US" i="1" dirty="0"/>
              <a:t> 'log -1 HEAD'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8F95B9C-98B6-C6FB-6DE4-A6666D7FD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770" y="2204246"/>
            <a:ext cx="5970913" cy="161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06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63B872C7-4C84-958E-0DA0-F2EBD873D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0F4926E-8539-1679-3DA1-464F83522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Samenvatting</a:t>
            </a:r>
            <a:r>
              <a:rPr lang="en-GB" dirty="0"/>
              <a:t> &amp; </a:t>
            </a:r>
            <a:r>
              <a:rPr lang="en-GB" dirty="0" err="1"/>
              <a:t>opdrachten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3374642"/>
      </p:ext>
    </p:extLst>
  </p:cSld>
  <p:clrMapOvr>
    <a:masterClrMapping/>
  </p:clrMapOvr>
  <p:transition spd="slow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1FEC6-C8DE-705E-BD85-A48A4202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Samenvatting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A2D7713-581D-A7C5-7C37-6044B9B36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Je </a:t>
            </a:r>
            <a:r>
              <a:rPr lang="en-GB" dirty="0" err="1"/>
              <a:t>kan</a:t>
            </a:r>
            <a:r>
              <a:rPr lang="en-GB" dirty="0"/>
              <a:t> nu:</a:t>
            </a:r>
          </a:p>
          <a:p>
            <a:pPr lvl="1"/>
            <a:r>
              <a:rPr lang="en-GB" dirty="0"/>
              <a:t>Repo’s </a:t>
            </a:r>
            <a:r>
              <a:rPr lang="en-GB" dirty="0" err="1"/>
              <a:t>aanmaken</a:t>
            </a:r>
            <a:endParaRPr lang="en-GB" dirty="0"/>
          </a:p>
          <a:p>
            <a:pPr lvl="1"/>
            <a:r>
              <a:rPr lang="en-GB" dirty="0"/>
              <a:t>Repo’s </a:t>
            </a:r>
            <a:r>
              <a:rPr lang="en-GB" dirty="0" err="1"/>
              <a:t>klonen</a:t>
            </a:r>
            <a:r>
              <a:rPr lang="en-GB" dirty="0"/>
              <a:t>/</a:t>
            </a:r>
            <a:r>
              <a:rPr lang="en-GB" dirty="0" err="1"/>
              <a:t>forken</a:t>
            </a:r>
            <a:endParaRPr lang="en-GB" dirty="0"/>
          </a:p>
          <a:p>
            <a:pPr lvl="1"/>
            <a:r>
              <a:rPr lang="en-GB" dirty="0" err="1"/>
              <a:t>Stagen</a:t>
            </a:r>
            <a:r>
              <a:rPr lang="en-GB" dirty="0"/>
              <a:t>/</a:t>
            </a:r>
            <a:r>
              <a:rPr lang="en-GB" dirty="0" err="1"/>
              <a:t>committen</a:t>
            </a:r>
            <a:r>
              <a:rPr lang="en-GB" dirty="0"/>
              <a:t>/</a:t>
            </a:r>
            <a:r>
              <a:rPr lang="en-GB" dirty="0" err="1"/>
              <a:t>pushen</a:t>
            </a:r>
            <a:r>
              <a:rPr lang="en-GB" dirty="0"/>
              <a:t> van </a:t>
            </a:r>
            <a:r>
              <a:rPr lang="en-GB" dirty="0" err="1"/>
              <a:t>aanpassingen</a:t>
            </a:r>
            <a:endParaRPr lang="en-GB" dirty="0"/>
          </a:p>
          <a:p>
            <a:pPr lvl="1"/>
            <a:r>
              <a:rPr lang="en-GB" dirty="0" err="1"/>
              <a:t>Geschiedenis</a:t>
            </a:r>
            <a:r>
              <a:rPr lang="en-GB" dirty="0"/>
              <a:t> van project </a:t>
            </a:r>
            <a:r>
              <a:rPr lang="en-GB" dirty="0" err="1"/>
              <a:t>bekijken</a:t>
            </a:r>
            <a:endParaRPr lang="en-GB" dirty="0"/>
          </a:p>
          <a:p>
            <a:pPr lvl="1"/>
            <a:r>
              <a:rPr lang="en-GB" dirty="0" err="1"/>
              <a:t>Werken</a:t>
            </a:r>
            <a:r>
              <a:rPr lang="en-GB" dirty="0"/>
              <a:t> met </a:t>
            </a:r>
            <a:r>
              <a:rPr lang="en-GB" dirty="0" err="1"/>
              <a:t>ssh</a:t>
            </a:r>
            <a:r>
              <a:rPr lang="en-GB" dirty="0"/>
              <a:t> &amp; https</a:t>
            </a:r>
          </a:p>
          <a:p>
            <a:pPr lvl="1"/>
            <a:r>
              <a:rPr lang="en-GB" dirty="0" err="1"/>
              <a:t>Samenwerken</a:t>
            </a:r>
            <a:r>
              <a:rPr lang="en-GB" dirty="0"/>
              <a:t> op </a:t>
            </a:r>
            <a:r>
              <a:rPr lang="en-GB" dirty="0" err="1"/>
              <a:t>github</a:t>
            </a:r>
            <a:endParaRPr lang="en-GB" dirty="0"/>
          </a:p>
          <a:p>
            <a:pPr lvl="1"/>
            <a:r>
              <a:rPr lang="en-GB" dirty="0" err="1"/>
              <a:t>Taggen</a:t>
            </a:r>
            <a:endParaRPr lang="en-GB" dirty="0"/>
          </a:p>
          <a:p>
            <a:pPr lvl="1"/>
            <a:r>
              <a:rPr lang="en-GB" dirty="0"/>
              <a:t>Aliases </a:t>
            </a:r>
            <a:r>
              <a:rPr lang="en-GB" dirty="0" err="1"/>
              <a:t>aanmaken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30303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425B62-6BA1-9620-A1B8-33A8E7947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42875"/>
            <a:ext cx="4544334" cy="52503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 err="1"/>
              <a:t>Lokale</a:t>
            </a:r>
            <a:r>
              <a:rPr lang="en-GB" b="1" dirty="0"/>
              <a:t> VCS</a:t>
            </a:r>
            <a:br>
              <a:rPr lang="en-GB" b="1" dirty="0"/>
            </a:br>
            <a:br>
              <a:rPr lang="en-GB" b="1" dirty="0"/>
            </a:br>
            <a:endParaRPr lang="en-GB" dirty="0"/>
          </a:p>
          <a:p>
            <a:r>
              <a:rPr lang="en-GB" dirty="0" err="1"/>
              <a:t>Lokale</a:t>
            </a:r>
            <a:r>
              <a:rPr lang="en-GB" dirty="0"/>
              <a:t> </a:t>
            </a:r>
            <a:r>
              <a:rPr lang="en-GB" dirty="0" err="1"/>
              <a:t>kopies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 </a:t>
            </a:r>
          </a:p>
          <a:p>
            <a:r>
              <a:rPr lang="en-GB" dirty="0" err="1"/>
              <a:t>Lokale</a:t>
            </a:r>
            <a:r>
              <a:rPr lang="en-GB" dirty="0"/>
              <a:t> database</a:t>
            </a:r>
            <a:br>
              <a:rPr lang="en-GB" dirty="0"/>
            </a:br>
            <a:endParaRPr lang="en-GB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BDD2BAE-370D-269E-9966-29812AA83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084" y="1961788"/>
            <a:ext cx="3419952" cy="1276528"/>
          </a:xfrm>
          <a:prstGeom prst="rect">
            <a:avLst/>
          </a:prstGeom>
        </p:spPr>
      </p:pic>
      <p:pic>
        <p:nvPicPr>
          <p:cNvPr id="2050" name="Picture 2" descr="Local version control diagram">
            <a:extLst>
              <a:ext uri="{FF2B5EF4-FFF2-40B4-BE49-F238E27FC236}">
                <a16:creationId xmlns:a16="http://schemas.microsoft.com/office/drawing/2014/main" id="{F8C8ABEE-FDBD-57D7-F273-57A0EDF50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60" y="3782773"/>
            <a:ext cx="2796200" cy="238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3285C7DC-FD05-1ADB-034C-A0CF1C4E0AC2}"/>
              </a:ext>
            </a:extLst>
          </p:cNvPr>
          <p:cNvSpPr/>
          <p:nvPr/>
        </p:nvSpPr>
        <p:spPr>
          <a:xfrm>
            <a:off x="7954294" y="2600052"/>
            <a:ext cx="3419952" cy="1594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err="1"/>
              <a:t>Nood</a:t>
            </a:r>
            <a:r>
              <a:rPr lang="en-GB" sz="2800" b="1" dirty="0"/>
              <a:t> </a:t>
            </a:r>
            <a:r>
              <a:rPr lang="en-GB" sz="2800" b="1" dirty="0" err="1"/>
              <a:t>aan</a:t>
            </a:r>
            <a:r>
              <a:rPr lang="en-GB" sz="2800" b="1" dirty="0"/>
              <a:t> </a:t>
            </a:r>
            <a:r>
              <a:rPr lang="en-GB" sz="2800" b="1" dirty="0" err="1"/>
              <a:t>samenwerken</a:t>
            </a:r>
            <a:r>
              <a:rPr lang="en-GB" sz="28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76665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409BE0-8F86-057A-BCE0-A771C108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Opdracht</a:t>
            </a:r>
            <a:r>
              <a:rPr lang="en-GB" dirty="0"/>
              <a:t>: forking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CC7E66-34EB-384C-B54A-B8AEF51E2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Zoek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leuke</a:t>
            </a:r>
            <a:r>
              <a:rPr lang="en-GB" dirty="0"/>
              <a:t> repo om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forken</a:t>
            </a:r>
            <a:br>
              <a:rPr lang="en-GB" dirty="0"/>
            </a:br>
            <a:endParaRPr lang="en-GB" dirty="0"/>
          </a:p>
          <a:p>
            <a:r>
              <a:rPr lang="en-GB" dirty="0"/>
              <a:t>Sla </a:t>
            </a: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lokaal</a:t>
            </a:r>
            <a:r>
              <a:rPr lang="en-GB" dirty="0"/>
              <a:t> op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Bekijk</a:t>
            </a:r>
            <a:r>
              <a:rPr lang="en-GB" dirty="0"/>
              <a:t> de </a:t>
            </a:r>
            <a:r>
              <a:rPr lang="en-GB" dirty="0" err="1"/>
              <a:t>geschiedenis</a:t>
            </a:r>
            <a:r>
              <a:rPr lang="en-GB" dirty="0"/>
              <a:t> van het project</a:t>
            </a:r>
          </a:p>
          <a:p>
            <a:pPr lvl="1"/>
            <a:r>
              <a:rPr lang="en-GB" dirty="0" err="1"/>
              <a:t>Experimenteer</a:t>
            </a:r>
            <a:r>
              <a:rPr lang="en-GB" dirty="0"/>
              <a:t> met wat je </a:t>
            </a:r>
            <a:r>
              <a:rPr lang="en-GB" dirty="0" err="1"/>
              <a:t>geleerd</a:t>
            </a:r>
            <a:r>
              <a:rPr lang="en-GB" dirty="0"/>
              <a:t> </a:t>
            </a:r>
            <a:r>
              <a:rPr lang="en-GB" dirty="0" err="1"/>
              <a:t>hebt</a:t>
            </a:r>
            <a:r>
              <a:rPr lang="en-GB" dirty="0"/>
              <a:t> </a:t>
            </a:r>
            <a:r>
              <a:rPr lang="en-GB" dirty="0" err="1"/>
              <a:t>ivm</a:t>
            </a:r>
            <a:r>
              <a:rPr lang="en-GB" dirty="0"/>
              <a:t> git log.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Voeg</a:t>
            </a:r>
            <a:r>
              <a:rPr lang="en-GB" dirty="0"/>
              <a:t> eigen commits/pushes toe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Bekijk</a:t>
            </a:r>
            <a:r>
              <a:rPr lang="en-GB" dirty="0"/>
              <a:t> de </a:t>
            </a:r>
            <a:r>
              <a:rPr lang="en-GB" dirty="0" err="1"/>
              <a:t>geschiedenis</a:t>
            </a:r>
            <a:r>
              <a:rPr lang="en-GB" dirty="0"/>
              <a:t> </a:t>
            </a:r>
            <a:r>
              <a:rPr lang="en-GB" dirty="0" err="1"/>
              <a:t>nogmaals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6685199"/>
      </p:ext>
    </p:extLst>
  </p:cSld>
  <p:clrMapOvr>
    <a:masterClrMapping/>
  </p:clrMapOvr>
  <p:transition spd="slow"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2E768-D56B-B338-46A0-CADBF92D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Groepsopdracht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054C61-03B8-6FF0-5025-5A7A0B319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Groepjes</a:t>
            </a:r>
            <a:r>
              <a:rPr lang="en-GB" dirty="0"/>
              <a:t> van 2, </a:t>
            </a:r>
            <a:r>
              <a:rPr lang="en-GB" dirty="0" err="1"/>
              <a:t>maak</a:t>
            </a:r>
            <a:r>
              <a:rPr lang="en-GB" dirty="0"/>
              <a:t>/</a:t>
            </a:r>
            <a:r>
              <a:rPr lang="en-GB" dirty="0" err="1"/>
              <a:t>gebruik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git repo </a:t>
            </a:r>
            <a:r>
              <a:rPr lang="en-GB" dirty="0" err="1"/>
              <a:t>waar</a:t>
            </a:r>
            <a:r>
              <a:rPr lang="en-GB" dirty="0"/>
              <a:t> </a:t>
            </a:r>
            <a:r>
              <a:rPr lang="en-GB" dirty="0" err="1"/>
              <a:t>jullie</a:t>
            </a:r>
            <a:r>
              <a:rPr lang="en-GB" dirty="0"/>
              <a:t> </a:t>
            </a:r>
            <a:r>
              <a:rPr lang="en-GB" dirty="0" err="1"/>
              <a:t>samen</a:t>
            </a:r>
            <a:r>
              <a:rPr lang="en-GB" dirty="0"/>
              <a:t> wat </a:t>
            </a:r>
            <a:r>
              <a:rPr lang="en-GB" dirty="0" err="1"/>
              <a:t>pushen</a:t>
            </a:r>
            <a:r>
              <a:rPr lang="en-GB" dirty="0"/>
              <a:t>/</a:t>
            </a:r>
            <a:r>
              <a:rPr lang="en-GB" dirty="0" err="1"/>
              <a:t>pullen</a:t>
            </a:r>
            <a:r>
              <a:rPr lang="en-GB" dirty="0"/>
              <a:t>/…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bekijk</a:t>
            </a:r>
            <a:r>
              <a:rPr lang="en-GB" dirty="0"/>
              <a:t> </a:t>
            </a:r>
            <a:r>
              <a:rPr lang="en-GB" dirty="0" err="1"/>
              <a:t>regelmatig</a:t>
            </a:r>
            <a:r>
              <a:rPr lang="en-GB" dirty="0"/>
              <a:t> hoe de </a:t>
            </a:r>
            <a:r>
              <a:rPr lang="en-GB" dirty="0" err="1"/>
              <a:t>geschiedenis</a:t>
            </a:r>
            <a:r>
              <a:rPr lang="en-GB" dirty="0"/>
              <a:t> van de repo </a:t>
            </a:r>
            <a:r>
              <a:rPr lang="en-GB" dirty="0" err="1"/>
              <a:t>eruit</a:t>
            </a:r>
            <a:r>
              <a:rPr lang="en-GB" dirty="0"/>
              <a:t> </a:t>
            </a:r>
            <a:r>
              <a:rPr lang="en-GB" dirty="0" err="1"/>
              <a:t>ziet</a:t>
            </a:r>
            <a:r>
              <a:rPr lang="en-GB" dirty="0"/>
              <a:t>.</a:t>
            </a:r>
            <a:br>
              <a:rPr lang="en-GB" dirty="0"/>
            </a:br>
            <a:endParaRPr lang="en-GB" dirty="0"/>
          </a:p>
          <a:p>
            <a:r>
              <a:rPr lang="en-GB" dirty="0"/>
              <a:t>Maak </a:t>
            </a:r>
            <a:r>
              <a:rPr lang="en-GB" dirty="0" err="1"/>
              <a:t>gebruik</a:t>
            </a:r>
            <a:r>
              <a:rPr lang="en-GB" dirty="0"/>
              <a:t> van zo </a:t>
            </a:r>
            <a:r>
              <a:rPr lang="en-GB" dirty="0" err="1"/>
              <a:t>veel</a:t>
            </a:r>
            <a:r>
              <a:rPr lang="en-GB" dirty="0"/>
              <a:t> </a:t>
            </a:r>
            <a:r>
              <a:rPr lang="en-GB" dirty="0" err="1"/>
              <a:t>mogelijk</a:t>
            </a:r>
            <a:r>
              <a:rPr lang="en-GB" dirty="0"/>
              <a:t> </a:t>
            </a:r>
            <a:r>
              <a:rPr lang="en-GB" dirty="0" err="1"/>
              <a:t>verschillende</a:t>
            </a:r>
            <a:r>
              <a:rPr lang="en-GB" dirty="0"/>
              <a:t> </a:t>
            </a:r>
            <a:r>
              <a:rPr lang="en-GB" dirty="0" err="1"/>
              <a:t>dingen</a:t>
            </a:r>
            <a:r>
              <a:rPr lang="en-GB" dirty="0"/>
              <a:t> die je </a:t>
            </a:r>
            <a:r>
              <a:rPr lang="en-GB" dirty="0" err="1"/>
              <a:t>deze</a:t>
            </a:r>
            <a:r>
              <a:rPr lang="en-GB" dirty="0"/>
              <a:t> les </a:t>
            </a:r>
            <a:r>
              <a:rPr lang="en-GB" dirty="0" err="1"/>
              <a:t>gebruikt</a:t>
            </a:r>
            <a:r>
              <a:rPr lang="en-GB" dirty="0"/>
              <a:t> </a:t>
            </a:r>
            <a:r>
              <a:rPr lang="en-GB" dirty="0" err="1"/>
              <a:t>hebt</a:t>
            </a:r>
            <a:r>
              <a:rPr lang="en-GB" dirty="0"/>
              <a:t>! Hoe </a:t>
            </a:r>
            <a:r>
              <a:rPr lang="en-GB" dirty="0" err="1"/>
              <a:t>specialer</a:t>
            </a:r>
            <a:r>
              <a:rPr lang="en-GB" dirty="0"/>
              <a:t> de </a:t>
            </a:r>
            <a:r>
              <a:rPr lang="en-GB" dirty="0" err="1"/>
              <a:t>geschiedenis</a:t>
            </a:r>
            <a:r>
              <a:rPr lang="en-GB" dirty="0"/>
              <a:t>, hoe </a:t>
            </a:r>
            <a:r>
              <a:rPr lang="en-GB" dirty="0" err="1"/>
              <a:t>beter</a:t>
            </a:r>
            <a:r>
              <a:rPr lang="en-GB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28897298"/>
      </p:ext>
    </p:extLst>
  </p:cSld>
  <p:clrMapOvr>
    <a:masterClrMapping/>
  </p:clrMapOvr>
  <p:transition spd="slow"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63B872C7-4C84-958E-0DA0-F2EBD873D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0F4926E-8539-1679-3DA1-464F83522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Git branching - basic</a:t>
            </a:r>
          </a:p>
        </p:txBody>
      </p:sp>
    </p:spTree>
    <p:extLst>
      <p:ext uri="{BB962C8B-B14F-4D97-AF65-F5344CB8AC3E}">
        <p14:creationId xmlns:p14="http://schemas.microsoft.com/office/powerpoint/2010/main" val="2267052047"/>
      </p:ext>
    </p:extLst>
  </p:cSld>
  <p:clrMapOvr>
    <a:masterClrMapping/>
  </p:clrMapOvr>
  <p:transition spd="slow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8AC95-75C7-4D5E-2576-357AEAF51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 is branching?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052328-8AFE-9475-5052-C901F0BAC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483476"/>
            <a:ext cx="11258084" cy="4628740"/>
          </a:xfrm>
        </p:spPr>
        <p:txBody>
          <a:bodyPr>
            <a:normAutofit/>
          </a:bodyPr>
          <a:lstStyle/>
          <a:p>
            <a:r>
              <a:rPr lang="en-GB" dirty="0"/>
              <a:t>Code </a:t>
            </a:r>
            <a:r>
              <a:rPr lang="en-GB" dirty="0" err="1"/>
              <a:t>heeft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main track;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aftakkingen</a:t>
            </a:r>
            <a:r>
              <a:rPr lang="en-GB" dirty="0"/>
              <a:t> van </a:t>
            </a:r>
            <a:r>
              <a:rPr lang="en-GB" dirty="0" err="1"/>
              <a:t>maken</a:t>
            </a:r>
            <a:r>
              <a:rPr lang="en-GB" dirty="0"/>
              <a:t> is </a:t>
            </a:r>
            <a:br>
              <a:rPr lang="en-GB" dirty="0"/>
            </a:br>
            <a:r>
              <a:rPr lang="en-GB" dirty="0"/>
              <a:t>branching.</a:t>
            </a:r>
            <a:br>
              <a:rPr lang="en-GB" dirty="0"/>
            </a:br>
            <a:endParaRPr lang="en-GB" dirty="0"/>
          </a:p>
          <a:p>
            <a:r>
              <a:rPr lang="en-GB" dirty="0"/>
              <a:t>Common practice:</a:t>
            </a:r>
          </a:p>
          <a:p>
            <a:pPr lvl="1"/>
            <a:r>
              <a:rPr lang="en-GB" dirty="0"/>
              <a:t>1 </a:t>
            </a:r>
            <a:r>
              <a:rPr lang="en-GB" dirty="0" err="1"/>
              <a:t>hoofd</a:t>
            </a:r>
            <a:r>
              <a:rPr lang="en-GB" dirty="0"/>
              <a:t>-branch (</a:t>
            </a:r>
            <a:r>
              <a:rPr lang="en-GB" dirty="0" err="1"/>
              <a:t>genaamd</a:t>
            </a:r>
            <a:r>
              <a:rPr lang="en-GB" dirty="0"/>
              <a:t> main).</a:t>
            </a:r>
          </a:p>
          <a:p>
            <a:pPr lvl="1"/>
            <a:r>
              <a:rPr lang="en-GB" dirty="0"/>
              <a:t>Per feature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nieuwe</a:t>
            </a:r>
            <a:r>
              <a:rPr lang="en-GB" dirty="0"/>
              <a:t> branch </a:t>
            </a:r>
            <a:r>
              <a:rPr lang="en-GB" dirty="0" err="1"/>
              <a:t>genaamd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feature.</a:t>
            </a:r>
          </a:p>
          <a:p>
            <a:pPr lvl="1"/>
            <a:r>
              <a:rPr lang="en-GB" dirty="0" err="1"/>
              <a:t>Wanneer</a:t>
            </a:r>
            <a:r>
              <a:rPr lang="en-GB" dirty="0"/>
              <a:t> feature </a:t>
            </a:r>
            <a:r>
              <a:rPr lang="en-GB" dirty="0" err="1"/>
              <a:t>klaar</a:t>
            </a:r>
            <a:r>
              <a:rPr lang="en-GB" dirty="0"/>
              <a:t> is </a:t>
            </a:r>
            <a:r>
              <a:rPr lang="en-GB" dirty="0" err="1"/>
              <a:t>terug</a:t>
            </a:r>
            <a:r>
              <a:rPr lang="en-GB" dirty="0"/>
              <a:t> </a:t>
            </a:r>
            <a:r>
              <a:rPr lang="en-GB" dirty="0" err="1"/>
              <a:t>mergen</a:t>
            </a:r>
            <a:r>
              <a:rPr lang="en-GB" dirty="0"/>
              <a:t> met main branch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b="1" dirty="0" err="1"/>
              <a:t>Opmerking</a:t>
            </a:r>
            <a:r>
              <a:rPr lang="en-GB" b="1" dirty="0"/>
              <a:t>:</a:t>
            </a:r>
            <a:r>
              <a:rPr lang="en-GB" dirty="0"/>
              <a:t> In </a:t>
            </a:r>
            <a:r>
              <a:rPr lang="en-GB" dirty="0" err="1"/>
              <a:t>productie-omgeving</a:t>
            </a:r>
            <a:r>
              <a:rPr lang="en-GB" dirty="0"/>
              <a:t> </a:t>
            </a:r>
            <a:r>
              <a:rPr lang="en-GB" dirty="0" err="1"/>
              <a:t>vaak</a:t>
            </a:r>
            <a:r>
              <a:rPr lang="en-GB" dirty="0"/>
              <a:t> 2 </a:t>
            </a:r>
            <a:r>
              <a:rPr lang="en-GB" i="1" dirty="0"/>
              <a:t>main</a:t>
            </a:r>
            <a:r>
              <a:rPr lang="en-GB" dirty="0"/>
              <a:t> branches. 1 production</a:t>
            </a:r>
            <a:br>
              <a:rPr lang="en-GB" dirty="0"/>
            </a:br>
            <a:r>
              <a:rPr lang="en-GB" dirty="0"/>
              <a:t>	branch </a:t>
            </a:r>
            <a:r>
              <a:rPr lang="en-GB" dirty="0" err="1"/>
              <a:t>en</a:t>
            </a:r>
            <a:r>
              <a:rPr lang="en-GB" dirty="0"/>
              <a:t> 1 development branch. </a:t>
            </a:r>
            <a:r>
              <a:rPr lang="en-GB" dirty="0" err="1"/>
              <a:t>Iedereen</a:t>
            </a:r>
            <a:r>
              <a:rPr lang="en-GB" dirty="0"/>
              <a:t> takt </a:t>
            </a:r>
            <a:r>
              <a:rPr lang="en-GB" dirty="0" err="1"/>
              <a:t>af</a:t>
            </a:r>
            <a:r>
              <a:rPr lang="en-GB" dirty="0"/>
              <a:t> van development</a:t>
            </a:r>
            <a:br>
              <a:rPr lang="en-GB" dirty="0"/>
            </a:br>
            <a:r>
              <a:rPr lang="en-GB" dirty="0"/>
              <a:t>	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bij</a:t>
            </a:r>
            <a:r>
              <a:rPr lang="en-GB" dirty="0"/>
              <a:t> </a:t>
            </a:r>
            <a:r>
              <a:rPr lang="en-GB" dirty="0" err="1"/>
              <a:t>afwerken</a:t>
            </a:r>
            <a:r>
              <a:rPr lang="en-GB" dirty="0"/>
              <a:t> </a:t>
            </a:r>
            <a:r>
              <a:rPr lang="en-GB" dirty="0" err="1"/>
              <a:t>groot</a:t>
            </a:r>
            <a:r>
              <a:rPr lang="en-GB" dirty="0"/>
              <a:t> </a:t>
            </a:r>
            <a:r>
              <a:rPr lang="en-GB" dirty="0" err="1"/>
              <a:t>deel</a:t>
            </a:r>
            <a:r>
              <a:rPr lang="en-GB" dirty="0"/>
              <a:t> </a:t>
            </a:r>
            <a:r>
              <a:rPr lang="en-GB" dirty="0" err="1"/>
              <a:t>werk</a:t>
            </a:r>
            <a:r>
              <a:rPr lang="en-GB" dirty="0"/>
              <a:t> </a:t>
            </a:r>
            <a:r>
              <a:rPr lang="en-GB" dirty="0" err="1"/>
              <a:t>mergen</a:t>
            </a:r>
            <a:r>
              <a:rPr lang="en-GB" dirty="0"/>
              <a:t> met production.</a:t>
            </a:r>
            <a:endParaRPr lang="en-GB" b="1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9540430-1DB8-C53C-664D-1F4C13F08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755" y="1849782"/>
            <a:ext cx="685896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43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FCD32C-2B34-B707-B366-5DE39A81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 is 1 commit?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54BD9DCE-01FE-F756-117D-A04E0C4EE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5396" y="1048276"/>
            <a:ext cx="9346894" cy="5128160"/>
          </a:xfrm>
        </p:spPr>
      </p:pic>
    </p:spTree>
    <p:extLst>
      <p:ext uri="{BB962C8B-B14F-4D97-AF65-F5344CB8AC3E}">
        <p14:creationId xmlns:p14="http://schemas.microsoft.com/office/powerpoint/2010/main" val="1065841721"/>
      </p:ext>
    </p:extLst>
  </p:cSld>
  <p:clrMapOvr>
    <a:masterClrMapping/>
  </p:clrMapOvr>
  <p:transition spd="slow">
    <p:push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AD1C8-B960-A795-1E52-19773C884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Een</a:t>
            </a:r>
            <a:r>
              <a:rPr lang="en-GB" dirty="0"/>
              <a:t> boom van commits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F4472222-06EF-87A3-797B-7417F599F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726" y="1658030"/>
            <a:ext cx="11338237" cy="3908653"/>
          </a:xfrm>
        </p:spPr>
      </p:pic>
    </p:spTree>
    <p:extLst>
      <p:ext uri="{BB962C8B-B14F-4D97-AF65-F5344CB8AC3E}">
        <p14:creationId xmlns:p14="http://schemas.microsoft.com/office/powerpoint/2010/main" val="4225243389"/>
      </p:ext>
    </p:extLst>
  </p:cSld>
  <p:clrMapOvr>
    <a:masterClrMapping/>
  </p:clrMapOvr>
  <p:transition spd="slow">
    <p:push dir="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93B7F-7731-1A2C-87CE-40BAE865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is </a:t>
            </a:r>
            <a:r>
              <a:rPr lang="en-GB" dirty="0" err="1"/>
              <a:t>standaard</a:t>
            </a:r>
            <a:r>
              <a:rPr lang="en-GB" dirty="0"/>
              <a:t> </a:t>
            </a:r>
            <a:r>
              <a:rPr lang="en-GB" dirty="0" err="1"/>
              <a:t>altijd</a:t>
            </a:r>
            <a:r>
              <a:rPr lang="en-GB" dirty="0"/>
              <a:t> 1 branch (master/main)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31670E25-C808-2825-31A2-4AE3EF7F5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8894" y="1048276"/>
            <a:ext cx="9919899" cy="5128160"/>
          </a:xfrm>
        </p:spPr>
      </p:pic>
    </p:spTree>
    <p:extLst>
      <p:ext uri="{BB962C8B-B14F-4D97-AF65-F5344CB8AC3E}">
        <p14:creationId xmlns:p14="http://schemas.microsoft.com/office/powerpoint/2010/main" val="3016316808"/>
      </p:ext>
    </p:extLst>
  </p:cSld>
  <p:clrMapOvr>
    <a:masterClrMapping/>
  </p:clrMapOvr>
  <p:transition spd="slow">
    <p:push dir="u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30A047-2E1F-B434-2B37-05B045B7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Nieuwe</a:t>
            </a:r>
            <a:r>
              <a:rPr lang="en-GB" dirty="0"/>
              <a:t> branch </a:t>
            </a:r>
            <a:r>
              <a:rPr lang="en-GB" dirty="0" err="1"/>
              <a:t>maken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ED06629-60B3-C7CE-9A0A-93CDB0F87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gaat</a:t>
            </a:r>
            <a:r>
              <a:rPr lang="en-GB" dirty="0"/>
              <a:t> met </a:t>
            </a:r>
            <a:r>
              <a:rPr lang="en-GB" i="1" dirty="0"/>
              <a:t>git branch &lt;</a:t>
            </a:r>
            <a:r>
              <a:rPr lang="en-GB" i="1" dirty="0" err="1"/>
              <a:t>branchname</a:t>
            </a:r>
            <a:r>
              <a:rPr lang="en-GB" i="1" dirty="0"/>
              <a:t>&gt;</a:t>
            </a:r>
            <a:br>
              <a:rPr lang="en-GB" dirty="0"/>
            </a:br>
            <a:endParaRPr lang="en-GB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C36D350-BF67-6D34-0E30-0ECBFA88E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87" y="2334864"/>
            <a:ext cx="10574226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59675"/>
      </p:ext>
    </p:extLst>
  </p:cSld>
  <p:clrMapOvr>
    <a:masterClrMapping/>
  </p:clrMapOvr>
  <p:transition spd="slow">
    <p:push dir="u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30A047-2E1F-B434-2B37-05B045B7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Nieuwe</a:t>
            </a:r>
            <a:r>
              <a:rPr lang="en-GB" dirty="0"/>
              <a:t> branch </a:t>
            </a:r>
            <a:r>
              <a:rPr lang="en-GB" dirty="0" err="1"/>
              <a:t>maken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ED06629-60B3-C7CE-9A0A-93CDB0F87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gaat</a:t>
            </a:r>
            <a:r>
              <a:rPr lang="en-GB" dirty="0"/>
              <a:t> met </a:t>
            </a:r>
            <a:r>
              <a:rPr lang="en-GB" i="1" dirty="0"/>
              <a:t>git branch &lt;</a:t>
            </a:r>
            <a:r>
              <a:rPr lang="en-GB" i="1" dirty="0" err="1"/>
              <a:t>branchname</a:t>
            </a:r>
            <a:r>
              <a:rPr lang="en-GB" i="1" dirty="0"/>
              <a:t>&gt;</a:t>
            </a:r>
            <a:br>
              <a:rPr lang="en-GB" dirty="0"/>
            </a:br>
            <a:endParaRPr lang="en-GB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1580174-42BF-780A-C589-867E139B3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16" y="2384854"/>
            <a:ext cx="11044168" cy="4135440"/>
          </a:xfrm>
          <a:prstGeom prst="rect">
            <a:avLst/>
          </a:prstGeom>
        </p:spPr>
      </p:pic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64D2D916-1757-1A32-6074-8981D158343F}"/>
              </a:ext>
            </a:extLst>
          </p:cNvPr>
          <p:cNvSpPr/>
          <p:nvPr/>
        </p:nvSpPr>
        <p:spPr>
          <a:xfrm>
            <a:off x="6815157" y="306917"/>
            <a:ext cx="5263978" cy="1728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Om </a:t>
            </a:r>
            <a:r>
              <a:rPr lang="en-GB" sz="2000" b="1" dirty="0" err="1">
                <a:solidFill>
                  <a:schemeClr val="bg1"/>
                </a:solidFill>
              </a:rPr>
              <a:t>na</a:t>
            </a:r>
            <a:r>
              <a:rPr lang="en-GB" sz="2000" b="1" dirty="0">
                <a:solidFill>
                  <a:schemeClr val="bg1"/>
                </a:solidFill>
              </a:rPr>
              <a:t> </a:t>
            </a:r>
            <a:r>
              <a:rPr lang="en-GB" sz="2000" b="1" dirty="0" err="1">
                <a:solidFill>
                  <a:schemeClr val="bg1"/>
                </a:solidFill>
              </a:rPr>
              <a:t>te</a:t>
            </a:r>
            <a:r>
              <a:rPr lang="en-GB" sz="2000" b="1" dirty="0">
                <a:solidFill>
                  <a:schemeClr val="bg1"/>
                </a:solidFill>
              </a:rPr>
              <a:t> </a:t>
            </a:r>
            <a:r>
              <a:rPr lang="en-GB" sz="2000" b="1" dirty="0" err="1">
                <a:solidFill>
                  <a:schemeClr val="bg1"/>
                </a:solidFill>
              </a:rPr>
              <a:t>kijken</a:t>
            </a:r>
            <a:r>
              <a:rPr lang="en-GB" sz="2000" b="1" dirty="0">
                <a:solidFill>
                  <a:schemeClr val="bg1"/>
                </a:solidFill>
              </a:rPr>
              <a:t> </a:t>
            </a:r>
            <a:r>
              <a:rPr lang="en-GB" sz="2000" b="1" dirty="0" err="1">
                <a:solidFill>
                  <a:schemeClr val="bg1"/>
                </a:solidFill>
              </a:rPr>
              <a:t>waar</a:t>
            </a:r>
            <a:r>
              <a:rPr lang="en-GB" sz="2000" b="1" dirty="0">
                <a:solidFill>
                  <a:schemeClr val="bg1"/>
                </a:solidFill>
              </a:rPr>
              <a:t> HEAD </a:t>
            </a:r>
            <a:r>
              <a:rPr lang="en-GB" sz="2000" b="1" dirty="0" err="1">
                <a:solidFill>
                  <a:schemeClr val="bg1"/>
                </a:solidFill>
              </a:rPr>
              <a:t>naar</a:t>
            </a:r>
            <a:r>
              <a:rPr lang="en-GB" sz="2000" b="1" dirty="0">
                <a:solidFill>
                  <a:schemeClr val="bg1"/>
                </a:solidFill>
              </a:rPr>
              <a:t> </a:t>
            </a:r>
            <a:r>
              <a:rPr lang="en-GB" sz="2000" b="1" dirty="0" err="1">
                <a:solidFill>
                  <a:schemeClr val="bg1"/>
                </a:solidFill>
              </a:rPr>
              <a:t>wijst</a:t>
            </a:r>
            <a:r>
              <a:rPr lang="en-GB" sz="2000" dirty="0">
                <a:solidFill>
                  <a:schemeClr val="bg1"/>
                </a:solidFill>
              </a:rPr>
              <a:t>:</a:t>
            </a:r>
          </a:p>
          <a:p>
            <a:pPr algn="ctr"/>
            <a:endParaRPr lang="en-GB" sz="2000" i="1" dirty="0">
              <a:solidFill>
                <a:schemeClr val="bg1"/>
              </a:solidFill>
            </a:endParaRPr>
          </a:p>
          <a:p>
            <a:pPr algn="ctr"/>
            <a:r>
              <a:rPr lang="en-GB" sz="2000" i="1" dirty="0">
                <a:solidFill>
                  <a:schemeClr val="bg1"/>
                </a:solidFill>
                <a:latin typeface="Lucida Console" panose="020B0609040504020204" pitchFamily="49" charset="0"/>
              </a:rPr>
              <a:t>git log --</a:t>
            </a:r>
            <a:r>
              <a:rPr lang="en-GB" sz="2000" i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oneline</a:t>
            </a:r>
            <a:r>
              <a:rPr lang="en-GB" sz="2000" i="1" dirty="0">
                <a:solidFill>
                  <a:schemeClr val="bg1"/>
                </a:solidFill>
                <a:latin typeface="Lucida Console" panose="020B0609040504020204" pitchFamily="49" charset="0"/>
              </a:rPr>
              <a:t> --decorate</a:t>
            </a:r>
            <a:endParaRPr lang="en-GB" sz="2000" i="1" dirty="0">
              <a:solidFill>
                <a:schemeClr val="bg1"/>
              </a:solidFill>
            </a:endParaRPr>
          </a:p>
        </p:txBody>
      </p:sp>
      <p:sp>
        <p:nvSpPr>
          <p:cNvPr id="8" name="Pijl: gekromd rechts 7">
            <a:extLst>
              <a:ext uri="{FF2B5EF4-FFF2-40B4-BE49-F238E27FC236}">
                <a16:creationId xmlns:a16="http://schemas.microsoft.com/office/drawing/2014/main" id="{14F4B50A-B2F8-9ACC-090B-E6491E044EE9}"/>
              </a:ext>
            </a:extLst>
          </p:cNvPr>
          <p:cNvSpPr/>
          <p:nvPr/>
        </p:nvSpPr>
        <p:spPr>
          <a:xfrm>
            <a:off x="6993924" y="2804984"/>
            <a:ext cx="1853514" cy="369301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304CBE92-5540-C683-7911-2EF67E8568EA}"/>
              </a:ext>
            </a:extLst>
          </p:cNvPr>
          <p:cNvSpPr/>
          <p:nvPr/>
        </p:nvSpPr>
        <p:spPr>
          <a:xfrm>
            <a:off x="3299254" y="3543925"/>
            <a:ext cx="3515903" cy="181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Van branch </a:t>
            </a:r>
            <a:r>
              <a:rPr lang="en-GB" sz="2400" b="1" dirty="0" err="1"/>
              <a:t>veranderen</a:t>
            </a:r>
            <a:r>
              <a:rPr lang="en-GB" sz="2400" b="1" dirty="0"/>
              <a:t>:</a:t>
            </a:r>
          </a:p>
          <a:p>
            <a:pPr algn="ctr"/>
            <a:endParaRPr lang="en-GB" sz="2000" b="1" dirty="0"/>
          </a:p>
          <a:p>
            <a:pPr algn="ctr"/>
            <a:r>
              <a:rPr lang="en-GB" sz="2000" b="1" i="1" dirty="0">
                <a:latin typeface="Lucida Console" panose="020B0609040504020204" pitchFamily="49" charset="0"/>
              </a:rPr>
              <a:t>git switch testing</a:t>
            </a:r>
          </a:p>
        </p:txBody>
      </p:sp>
    </p:spTree>
    <p:extLst>
      <p:ext uri="{BB962C8B-B14F-4D97-AF65-F5344CB8AC3E}">
        <p14:creationId xmlns:p14="http://schemas.microsoft.com/office/powerpoint/2010/main" val="1570120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30A047-2E1F-B434-2B37-05B045B7E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2148422"/>
          </a:xfrm>
        </p:spPr>
        <p:txBody>
          <a:bodyPr>
            <a:normAutofit/>
          </a:bodyPr>
          <a:lstStyle/>
          <a:p>
            <a:r>
              <a:rPr lang="en-GB" dirty="0" err="1"/>
              <a:t>Bomen</a:t>
            </a:r>
            <a:r>
              <a:rPr lang="en-GB" dirty="0"/>
              <a:t> </a:t>
            </a:r>
            <a:r>
              <a:rPr lang="en-GB" dirty="0" err="1"/>
              <a:t>aftakken</a:t>
            </a:r>
            <a:br>
              <a:rPr lang="en-GB" dirty="0"/>
            </a:br>
            <a:br>
              <a:rPr lang="en-GB" dirty="0"/>
            </a:br>
            <a:endParaRPr lang="en-GB" sz="2200" b="0" i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ED06629-60B3-C7CE-9A0A-93CDB0F87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GB" dirty="0"/>
            </a:br>
            <a:endParaRPr lang="en-GB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336BEBE-188C-8FE3-E964-D7E60A1ED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66" y="2255960"/>
            <a:ext cx="10517068" cy="4372585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CB27EB9E-A981-B0DF-CDA3-ACBFD2A0B04C}"/>
              </a:ext>
            </a:extLst>
          </p:cNvPr>
          <p:cNvSpPr txBox="1"/>
          <p:nvPr/>
        </p:nvSpPr>
        <p:spPr>
          <a:xfrm>
            <a:off x="259492" y="1173892"/>
            <a:ext cx="11258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dirty="0"/>
              <a:t>Commit </a:t>
            </a:r>
            <a:r>
              <a:rPr lang="en-GB" sz="1800" b="0" dirty="0" err="1"/>
              <a:t>doen</a:t>
            </a:r>
            <a:r>
              <a:rPr lang="en-GB" sz="1800" b="0" dirty="0"/>
              <a:t> op </a:t>
            </a:r>
            <a:r>
              <a:rPr lang="en-GB" sz="1800" b="0" dirty="0" err="1"/>
              <a:t>nieuwe</a:t>
            </a:r>
            <a:r>
              <a:rPr lang="en-GB" sz="1800" b="0" dirty="0"/>
              <a:t> branch </a:t>
            </a:r>
            <a:r>
              <a:rPr lang="en-GB" sz="1800" b="0" dirty="0" err="1"/>
              <a:t>maakt</a:t>
            </a:r>
            <a:r>
              <a:rPr lang="en-GB" sz="1800" b="0" dirty="0"/>
              <a:t> de branches </a:t>
            </a:r>
            <a:r>
              <a:rPr lang="en-GB" sz="1800" b="0" dirty="0" err="1"/>
              <a:t>verschillend</a:t>
            </a:r>
            <a:br>
              <a:rPr lang="en-GB" sz="1800" b="0" dirty="0"/>
            </a:br>
            <a:r>
              <a:rPr lang="en-GB" sz="1800" b="0" i="1" dirty="0"/>
              <a:t>git commit –m “change to testing”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845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425B62-6BA1-9620-A1B8-33A8E7947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218661"/>
            <a:ext cx="10662496" cy="5174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Centralized Version Control Systems (CVCS)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</p:txBody>
      </p:sp>
      <p:pic>
        <p:nvPicPr>
          <p:cNvPr id="3076" name="Picture 4" descr="Centralized version control diagram">
            <a:extLst>
              <a:ext uri="{FF2B5EF4-FFF2-40B4-BE49-F238E27FC236}">
                <a16:creationId xmlns:a16="http://schemas.microsoft.com/office/drawing/2014/main" id="{DB287C2F-22B7-B0FF-86FD-8D4D1F2BF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879373"/>
            <a:ext cx="7620000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ep 8">
            <a:extLst>
              <a:ext uri="{FF2B5EF4-FFF2-40B4-BE49-F238E27FC236}">
                <a16:creationId xmlns:a16="http://schemas.microsoft.com/office/drawing/2014/main" id="{73F828EE-18CD-E5FF-2DD3-4DFB927CDC7D}"/>
              </a:ext>
            </a:extLst>
          </p:cNvPr>
          <p:cNvGrpSpPr/>
          <p:nvPr/>
        </p:nvGrpSpPr>
        <p:grpSpPr>
          <a:xfrm>
            <a:off x="7670732" y="309843"/>
            <a:ext cx="4109107" cy="2486025"/>
            <a:chOff x="8877300" y="319929"/>
            <a:chExt cx="4109107" cy="2486025"/>
          </a:xfrm>
        </p:grpSpPr>
        <p:sp>
          <p:nvSpPr>
            <p:cNvPr id="7" name="Bliksemflits 6">
              <a:extLst>
                <a:ext uri="{FF2B5EF4-FFF2-40B4-BE49-F238E27FC236}">
                  <a16:creationId xmlns:a16="http://schemas.microsoft.com/office/drawing/2014/main" id="{7493632D-8CE9-C1C9-757F-191724DA141E}"/>
                </a:ext>
              </a:extLst>
            </p:cNvPr>
            <p:cNvSpPr/>
            <p:nvPr/>
          </p:nvSpPr>
          <p:spPr>
            <a:xfrm flipH="1">
              <a:off x="8877300" y="319929"/>
              <a:ext cx="2505075" cy="2486025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kstvak 7">
              <a:extLst>
                <a:ext uri="{FF2B5EF4-FFF2-40B4-BE49-F238E27FC236}">
                  <a16:creationId xmlns:a16="http://schemas.microsoft.com/office/drawing/2014/main" id="{B389B9BD-4FE2-2FB0-5C02-A9CEBC616D88}"/>
                </a:ext>
              </a:extLst>
            </p:cNvPr>
            <p:cNvSpPr txBox="1"/>
            <p:nvPr/>
          </p:nvSpPr>
          <p:spPr>
            <a:xfrm>
              <a:off x="10843282" y="1085887"/>
              <a:ext cx="214312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FF7800"/>
                  </a:solidFill>
                </a:rPr>
                <a:t>Single point of failure!</a:t>
              </a:r>
            </a:p>
          </p:txBody>
        </p:sp>
      </p:grpSp>
      <p:sp>
        <p:nvSpPr>
          <p:cNvPr id="10" name="Tekstvak 9">
            <a:extLst>
              <a:ext uri="{FF2B5EF4-FFF2-40B4-BE49-F238E27FC236}">
                <a16:creationId xmlns:a16="http://schemas.microsoft.com/office/drawing/2014/main" id="{DEF5C8DE-8354-5222-0C2E-660E023E65BA}"/>
              </a:ext>
            </a:extLst>
          </p:cNvPr>
          <p:cNvSpPr txBox="1"/>
          <p:nvPr/>
        </p:nvSpPr>
        <p:spPr>
          <a:xfrm>
            <a:off x="8481271" y="3037246"/>
            <a:ext cx="44540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err="1">
                <a:solidFill>
                  <a:srgbClr val="FF7800"/>
                </a:solidFill>
              </a:rPr>
              <a:t>Voorbeelden</a:t>
            </a:r>
            <a:r>
              <a:rPr lang="en-GB" sz="3200" b="1" dirty="0">
                <a:solidFill>
                  <a:srgbClr val="FF7800"/>
                </a:solidFill>
              </a:rPr>
              <a:t>:</a:t>
            </a:r>
          </a:p>
          <a:p>
            <a:endParaRPr lang="en-GB" sz="3200" b="1" dirty="0">
              <a:solidFill>
                <a:srgbClr val="FF78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rgbClr val="FF7800"/>
                </a:solidFill>
              </a:rPr>
              <a:t>CVS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rgbClr val="FF7800"/>
                </a:solidFill>
              </a:rPr>
              <a:t>Subversion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rgbClr val="FF7800"/>
                </a:solidFill>
              </a:rPr>
              <a:t>Perforce</a:t>
            </a:r>
          </a:p>
        </p:txBody>
      </p:sp>
    </p:spTree>
    <p:extLst>
      <p:ext uri="{BB962C8B-B14F-4D97-AF65-F5344CB8AC3E}">
        <p14:creationId xmlns:p14="http://schemas.microsoft.com/office/powerpoint/2010/main" val="4137498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11D6850A-8AE3-90E7-F8E0-E5E721D72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03" y="1115694"/>
            <a:ext cx="10164594" cy="576342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030A047-2E1F-B434-2B37-05B045B7E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2605622"/>
          </a:xfrm>
        </p:spPr>
        <p:txBody>
          <a:bodyPr>
            <a:normAutofit/>
          </a:bodyPr>
          <a:lstStyle/>
          <a:p>
            <a:r>
              <a:rPr lang="en-GB" dirty="0" err="1"/>
              <a:t>Bomen</a:t>
            </a:r>
            <a:r>
              <a:rPr lang="en-GB" dirty="0"/>
              <a:t> </a:t>
            </a:r>
            <a:r>
              <a:rPr lang="en-GB" dirty="0" err="1"/>
              <a:t>aftakken</a:t>
            </a:r>
            <a:br>
              <a:rPr lang="en-GB" dirty="0"/>
            </a:br>
            <a:br>
              <a:rPr lang="en-GB" dirty="0"/>
            </a:br>
            <a:endParaRPr lang="en-GB" sz="2200" b="0" i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ED06629-60B3-C7CE-9A0A-93CDB0F87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GB" dirty="0"/>
            </a:br>
            <a:endParaRPr lang="en-GB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4DD383B6-6AA9-B0E9-FB88-87B4767BA849}"/>
              </a:ext>
            </a:extLst>
          </p:cNvPr>
          <p:cNvSpPr txBox="1"/>
          <p:nvPr/>
        </p:nvSpPr>
        <p:spPr>
          <a:xfrm>
            <a:off x="210065" y="1223898"/>
            <a:ext cx="8785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dirty="0"/>
              <a:t>Commit </a:t>
            </a:r>
            <a:r>
              <a:rPr lang="en-GB" sz="1800" b="0" dirty="0" err="1"/>
              <a:t>doen</a:t>
            </a:r>
            <a:r>
              <a:rPr lang="en-GB" sz="1800" b="0" dirty="0"/>
              <a:t> op master branch </a:t>
            </a:r>
            <a:r>
              <a:rPr lang="en-GB" sz="1800" b="0" dirty="0" err="1"/>
              <a:t>maakt</a:t>
            </a:r>
            <a:r>
              <a:rPr lang="en-GB" sz="1800" b="0" dirty="0"/>
              <a:t> de 2 branches disjunct</a:t>
            </a:r>
            <a:br>
              <a:rPr lang="en-GB" sz="1800" b="0" dirty="0"/>
            </a:br>
            <a:r>
              <a:rPr lang="en-GB" sz="1800" b="0" i="1" dirty="0"/>
              <a:t>git switch master</a:t>
            </a:r>
            <a:br>
              <a:rPr lang="en-GB" sz="1800" b="0" i="1" dirty="0"/>
            </a:br>
            <a:r>
              <a:rPr lang="en-GB" sz="1800" b="0" i="1" dirty="0"/>
              <a:t>git commit –m “change master”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9918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36F23D-70F0-4A2B-A122-A7EE8BF4B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Tips &amp; tricks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8A46E4-9864-8E82-9BBB-5005C7A4E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115" y="1220489"/>
            <a:ext cx="11258084" cy="4812437"/>
          </a:xfrm>
        </p:spPr>
        <p:txBody>
          <a:bodyPr/>
          <a:lstStyle/>
          <a:p>
            <a:r>
              <a:rPr lang="en-GB" dirty="0"/>
              <a:t>Je </a:t>
            </a:r>
            <a:r>
              <a:rPr lang="en-GB" dirty="0" err="1"/>
              <a:t>kan</a:t>
            </a:r>
            <a:r>
              <a:rPr lang="en-GB" dirty="0"/>
              <a:t> nu de graph </a:t>
            </a:r>
            <a:r>
              <a:rPr lang="en-GB" dirty="0" err="1"/>
              <a:t>tekenen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de </a:t>
            </a:r>
            <a:r>
              <a:rPr lang="en-GB" dirty="0" err="1"/>
              <a:t>verschillende</a:t>
            </a:r>
            <a:r>
              <a:rPr lang="en-GB" dirty="0"/>
              <a:t> </a:t>
            </a:r>
            <a:r>
              <a:rPr lang="en-GB" dirty="0" err="1"/>
              <a:t>takken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bekijken</a:t>
            </a:r>
            <a:br>
              <a:rPr lang="en-GB" dirty="0"/>
            </a:br>
            <a:r>
              <a:rPr lang="en-GB" i="1" dirty="0"/>
              <a:t>	</a:t>
            </a:r>
            <a:r>
              <a:rPr lang="en-US" i="1" dirty="0"/>
              <a:t>git log --</a:t>
            </a:r>
            <a:r>
              <a:rPr lang="en-US" i="1" dirty="0" err="1"/>
              <a:t>oneline</a:t>
            </a:r>
            <a:r>
              <a:rPr lang="en-US" i="1" dirty="0"/>
              <a:t> --decorate --graph –all</a:t>
            </a:r>
            <a:br>
              <a:rPr lang="en-US" dirty="0"/>
            </a:br>
            <a:endParaRPr lang="en-US" dirty="0"/>
          </a:p>
          <a:p>
            <a:r>
              <a:rPr lang="en-GB" dirty="0" err="1"/>
              <a:t>Nieuwe</a:t>
            </a:r>
            <a:r>
              <a:rPr lang="en-GB" dirty="0"/>
              <a:t> branches </a:t>
            </a:r>
            <a:r>
              <a:rPr lang="en-GB" dirty="0" err="1"/>
              <a:t>maken</a:t>
            </a:r>
            <a:r>
              <a:rPr lang="en-GB" dirty="0"/>
              <a:t>/</a:t>
            </a:r>
            <a:r>
              <a:rPr lang="en-GB" dirty="0" err="1"/>
              <a:t>vernietigen</a:t>
            </a:r>
            <a:r>
              <a:rPr lang="en-GB" dirty="0"/>
              <a:t> is </a:t>
            </a:r>
            <a:r>
              <a:rPr lang="en-GB" dirty="0" err="1"/>
              <a:t>gewoon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pointer </a:t>
            </a:r>
            <a:r>
              <a:rPr lang="en-GB" dirty="0" err="1"/>
              <a:t>maken</a:t>
            </a:r>
            <a:r>
              <a:rPr lang="en-GB" dirty="0"/>
              <a:t>/</a:t>
            </a:r>
            <a:r>
              <a:rPr lang="en-GB" dirty="0" err="1"/>
              <a:t>vernietigen</a:t>
            </a:r>
            <a:r>
              <a:rPr lang="en-GB" dirty="0"/>
              <a:t> &amp; </a:t>
            </a:r>
            <a:r>
              <a:rPr lang="en-GB" dirty="0" err="1"/>
              <a:t>dus</a:t>
            </a:r>
            <a:r>
              <a:rPr lang="en-GB" dirty="0"/>
              <a:t> </a:t>
            </a:r>
            <a:r>
              <a:rPr lang="en-GB" dirty="0" err="1"/>
              <a:t>zeer</a:t>
            </a:r>
            <a:r>
              <a:rPr lang="en-GB" dirty="0"/>
              <a:t> </a:t>
            </a:r>
            <a:r>
              <a:rPr lang="en-GB" dirty="0" err="1"/>
              <a:t>snel</a:t>
            </a:r>
            <a:r>
              <a:rPr lang="en-GB" dirty="0"/>
              <a:t>.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Nieuwe</a:t>
            </a:r>
            <a:r>
              <a:rPr lang="en-GB" dirty="0"/>
              <a:t> branch </a:t>
            </a:r>
            <a:r>
              <a:rPr lang="en-GB" dirty="0" err="1"/>
              <a:t>maken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er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overschakelen</a:t>
            </a:r>
            <a:r>
              <a:rPr lang="en-GB" dirty="0"/>
              <a:t> (</a:t>
            </a:r>
            <a:r>
              <a:rPr lang="en-GB" i="1" dirty="0"/>
              <a:t>-c</a:t>
            </a:r>
            <a:r>
              <a:rPr lang="en-GB" dirty="0"/>
              <a:t> of </a:t>
            </a:r>
            <a:r>
              <a:rPr lang="en-GB" i="1" dirty="0"/>
              <a:t>–-create</a:t>
            </a:r>
            <a:r>
              <a:rPr lang="en-GB" dirty="0"/>
              <a:t>):</a:t>
            </a:r>
            <a:br>
              <a:rPr lang="en-GB" dirty="0"/>
            </a:br>
            <a:r>
              <a:rPr lang="en-GB" dirty="0"/>
              <a:t>	</a:t>
            </a:r>
            <a:r>
              <a:rPr lang="en-GB" i="1" dirty="0"/>
              <a:t>git switch -c &lt;new-branch&gt;</a:t>
            </a:r>
            <a:br>
              <a:rPr lang="en-GB" i="1" dirty="0"/>
            </a:br>
            <a:endParaRPr lang="en-GB" i="1" dirty="0"/>
          </a:p>
          <a:p>
            <a:r>
              <a:rPr lang="en-GB" i="1" dirty="0" err="1"/>
              <a:t>Terug</a:t>
            </a:r>
            <a:r>
              <a:rPr lang="en-GB" i="1" dirty="0"/>
              <a:t> </a:t>
            </a:r>
            <a:r>
              <a:rPr lang="en-GB" i="1" dirty="0" err="1"/>
              <a:t>naar</a:t>
            </a:r>
            <a:r>
              <a:rPr lang="en-GB" i="1" dirty="0"/>
              <a:t> </a:t>
            </a:r>
            <a:r>
              <a:rPr lang="en-GB" i="1" dirty="0" err="1"/>
              <a:t>vorige</a:t>
            </a:r>
            <a:r>
              <a:rPr lang="en-GB" i="1" dirty="0"/>
              <a:t> branch:</a:t>
            </a:r>
            <a:br>
              <a:rPr lang="en-GB" i="1" dirty="0"/>
            </a:br>
            <a:r>
              <a:rPr lang="en-GB" i="1" dirty="0"/>
              <a:t>	git switch -</a:t>
            </a:r>
          </a:p>
        </p:txBody>
      </p:sp>
    </p:spTree>
    <p:extLst>
      <p:ext uri="{BB962C8B-B14F-4D97-AF65-F5344CB8AC3E}">
        <p14:creationId xmlns:p14="http://schemas.microsoft.com/office/powerpoint/2010/main" val="740296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63B872C7-4C84-958E-0DA0-F2EBD873D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0F4926E-8539-1679-3DA1-464F83522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Git branching &amp; merging basic</a:t>
            </a:r>
          </a:p>
        </p:txBody>
      </p:sp>
    </p:spTree>
    <p:extLst>
      <p:ext uri="{BB962C8B-B14F-4D97-AF65-F5344CB8AC3E}">
        <p14:creationId xmlns:p14="http://schemas.microsoft.com/office/powerpoint/2010/main" val="1389304574"/>
      </p:ext>
    </p:extLst>
  </p:cSld>
  <p:clrMapOvr>
    <a:masterClrMapping/>
  </p:clrMapOvr>
  <p:transition spd="slow">
    <p:push dir="u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A567B-C91A-9035-5C93-739D96614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Situatieschets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B8A18BF-5B2A-774A-9EAE-8BAE986A2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85562"/>
            <a:ext cx="11258084" cy="4974729"/>
          </a:xfrm>
        </p:spPr>
        <p:txBody>
          <a:bodyPr>
            <a:normAutofit/>
          </a:bodyPr>
          <a:lstStyle/>
          <a:p>
            <a:r>
              <a:rPr lang="en-GB" dirty="0" err="1"/>
              <a:t>Situatie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Je </a:t>
            </a:r>
            <a:r>
              <a:rPr lang="en-GB" dirty="0" err="1"/>
              <a:t>werkt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website</a:t>
            </a:r>
          </a:p>
          <a:p>
            <a:pPr lvl="1"/>
            <a:r>
              <a:rPr lang="en-GB" dirty="0"/>
              <a:t>Je zit op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ontwerp</a:t>
            </a:r>
            <a:r>
              <a:rPr lang="en-GB" dirty="0"/>
              <a:t>-branch</a:t>
            </a:r>
          </a:p>
          <a:p>
            <a:pPr lvl="1"/>
            <a:r>
              <a:rPr lang="en-GB" dirty="0"/>
              <a:t>Je bent </a:t>
            </a:r>
            <a:r>
              <a:rPr lang="en-GB" dirty="0" err="1"/>
              <a:t>aan</a:t>
            </a:r>
            <a:r>
              <a:rPr lang="en-GB" dirty="0"/>
              <a:t> het </a:t>
            </a:r>
            <a:r>
              <a:rPr lang="en-GB" dirty="0" err="1"/>
              <a:t>werken</a:t>
            </a:r>
            <a:r>
              <a:rPr lang="en-GB" dirty="0"/>
              <a:t> op de </a:t>
            </a:r>
            <a:r>
              <a:rPr lang="en-GB" dirty="0" err="1"/>
              <a:t>ontwerp</a:t>
            </a:r>
            <a:r>
              <a:rPr lang="en-GB" dirty="0"/>
              <a:t>-branch</a:t>
            </a:r>
          </a:p>
          <a:p>
            <a:pPr lvl="1"/>
            <a:endParaRPr lang="en-GB" dirty="0"/>
          </a:p>
          <a:p>
            <a:r>
              <a:rPr lang="en-GB" dirty="0" err="1"/>
              <a:t>Onverwacht</a:t>
            </a:r>
            <a:r>
              <a:rPr lang="en-GB" dirty="0"/>
              <a:t> is er </a:t>
            </a:r>
            <a:r>
              <a:rPr lang="en-GB" dirty="0" err="1"/>
              <a:t>een</a:t>
            </a:r>
            <a:r>
              <a:rPr lang="en-GB" dirty="0"/>
              <a:t> issue met de </a:t>
            </a:r>
            <a:r>
              <a:rPr lang="en-GB" dirty="0" err="1"/>
              <a:t>productie</a:t>
            </a:r>
            <a:r>
              <a:rPr lang="en-GB" dirty="0"/>
              <a:t> branch</a:t>
            </a:r>
          </a:p>
          <a:p>
            <a:pPr lvl="1"/>
            <a:r>
              <a:rPr lang="en-GB" dirty="0"/>
              <a:t>Ga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productie</a:t>
            </a:r>
            <a:r>
              <a:rPr lang="en-GB" dirty="0"/>
              <a:t> branch</a:t>
            </a:r>
          </a:p>
          <a:p>
            <a:pPr lvl="1"/>
            <a:r>
              <a:rPr lang="en-GB" dirty="0" err="1"/>
              <a:t>Creeer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hotfix branch</a:t>
            </a:r>
          </a:p>
          <a:p>
            <a:pPr lvl="1"/>
            <a:r>
              <a:rPr lang="en-GB" dirty="0"/>
              <a:t>Merge hotfix </a:t>
            </a:r>
            <a:r>
              <a:rPr lang="en-GB" dirty="0" err="1"/>
              <a:t>en</a:t>
            </a:r>
            <a:r>
              <a:rPr lang="en-GB" dirty="0"/>
              <a:t> push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productie</a:t>
            </a:r>
            <a:endParaRPr lang="en-GB" dirty="0"/>
          </a:p>
          <a:p>
            <a:pPr lvl="1"/>
            <a:r>
              <a:rPr lang="en-GB" dirty="0"/>
              <a:t>Ga </a:t>
            </a:r>
            <a:r>
              <a:rPr lang="en-GB" dirty="0" err="1"/>
              <a:t>terug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je </a:t>
            </a:r>
            <a:r>
              <a:rPr lang="en-GB" dirty="0" err="1"/>
              <a:t>ontwerp</a:t>
            </a:r>
            <a:r>
              <a:rPr lang="en-GB" dirty="0"/>
              <a:t>-branch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werk</a:t>
            </a:r>
            <a:r>
              <a:rPr lang="en-GB" dirty="0"/>
              <a:t> </a:t>
            </a:r>
            <a:r>
              <a:rPr lang="en-GB" dirty="0" err="1"/>
              <a:t>verder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2696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1C337-D7FD-80AB-5A63-17D3F07D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</a:t>
            </a:r>
            <a:r>
              <a:rPr lang="en-GB" dirty="0" err="1"/>
              <a:t>zitten</a:t>
            </a:r>
            <a:r>
              <a:rPr lang="en-GB" dirty="0"/>
              <a:t> op master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111832D0-F7D5-6402-2BB9-946F33870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336" y="2073854"/>
            <a:ext cx="10317015" cy="3077004"/>
          </a:xfrm>
        </p:spPr>
      </p:pic>
    </p:spTree>
    <p:extLst>
      <p:ext uri="{BB962C8B-B14F-4D97-AF65-F5344CB8AC3E}">
        <p14:creationId xmlns:p14="http://schemas.microsoft.com/office/powerpoint/2010/main" val="4098323218"/>
      </p:ext>
    </p:extLst>
  </p:cSld>
  <p:clrMapOvr>
    <a:masterClrMapping/>
  </p:clrMapOvr>
  <p:transition spd="slow">
    <p:push dir="u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BCD5EB-FA5E-8262-B2EC-C212E5B9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Je </a:t>
            </a:r>
            <a:r>
              <a:rPr lang="en-GB" dirty="0" err="1"/>
              <a:t>beslist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gaan</a:t>
            </a:r>
            <a:r>
              <a:rPr lang="en-GB" dirty="0"/>
              <a:t> </a:t>
            </a:r>
            <a:r>
              <a:rPr lang="en-GB" dirty="0" err="1"/>
              <a:t>werken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i="1" dirty="0"/>
              <a:t>issue53</a:t>
            </a:r>
          </a:p>
        </p:txBody>
      </p:sp>
      <p:pic>
        <p:nvPicPr>
          <p:cNvPr id="13314" name="Picture 2" descr="Creating a new branch pointer">
            <a:extLst>
              <a:ext uri="{FF2B5EF4-FFF2-40B4-BE49-F238E27FC236}">
                <a16:creationId xmlns:a16="http://schemas.microsoft.com/office/drawing/2014/main" id="{B124D674-FDB1-C2E6-7875-B1AA3346F7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844" y="1754981"/>
            <a:ext cx="762000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8F4D3295-FAEA-2490-FF21-D3E46734268C}"/>
              </a:ext>
            </a:extLst>
          </p:cNvPr>
          <p:cNvSpPr txBox="1"/>
          <p:nvPr/>
        </p:nvSpPr>
        <p:spPr>
          <a:xfrm>
            <a:off x="840259" y="1977081"/>
            <a:ext cx="6277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i="1" dirty="0"/>
              <a:t>git switch –c iss53</a:t>
            </a:r>
            <a:r>
              <a:rPr lang="en-GB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0070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BCD5EB-FA5E-8262-B2EC-C212E5B9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Maak </a:t>
            </a:r>
            <a:r>
              <a:rPr lang="en-GB" dirty="0" err="1"/>
              <a:t>aanpassingen</a:t>
            </a:r>
            <a:r>
              <a:rPr lang="en-GB" dirty="0"/>
              <a:t> &amp; </a:t>
            </a:r>
            <a:r>
              <a:rPr lang="en-GB" dirty="0" err="1"/>
              <a:t>nieuwe</a:t>
            </a:r>
            <a:r>
              <a:rPr lang="en-GB" dirty="0"/>
              <a:t> commit</a:t>
            </a:r>
            <a:endParaRPr lang="en-GB" i="1" dirty="0"/>
          </a:p>
        </p:txBody>
      </p:sp>
      <p:pic>
        <p:nvPicPr>
          <p:cNvPr id="13314" name="Picture 2" descr="Creating a new branch pointer">
            <a:extLst>
              <a:ext uri="{FF2B5EF4-FFF2-40B4-BE49-F238E27FC236}">
                <a16:creationId xmlns:a16="http://schemas.microsoft.com/office/drawing/2014/main" id="{B124D674-FDB1-C2E6-7875-B1AA3346F7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744" y="1933344"/>
            <a:ext cx="9220200" cy="449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8F4D3295-FAEA-2490-FF21-D3E46734268C}"/>
              </a:ext>
            </a:extLst>
          </p:cNvPr>
          <p:cNvSpPr txBox="1"/>
          <p:nvPr/>
        </p:nvSpPr>
        <p:spPr>
          <a:xfrm>
            <a:off x="840259" y="1977081"/>
            <a:ext cx="62772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1" dirty="0"/>
              <a:t>*make changes*</a:t>
            </a:r>
          </a:p>
          <a:p>
            <a:r>
              <a:rPr lang="en-GB" sz="2800" i="1" dirty="0"/>
              <a:t>git add .</a:t>
            </a:r>
          </a:p>
          <a:p>
            <a:r>
              <a:rPr lang="en-GB" sz="2800" i="1" dirty="0"/>
              <a:t>git commit –m “made some changes”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01412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D2FF1A-9F16-D8FC-41FD-488F7816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Hotfix issue </a:t>
            </a:r>
            <a:r>
              <a:rPr lang="en-GB" dirty="0" err="1"/>
              <a:t>dat</a:t>
            </a:r>
            <a:r>
              <a:rPr lang="en-GB" dirty="0"/>
              <a:t> je NU </a:t>
            </a:r>
            <a:r>
              <a:rPr lang="en-GB" dirty="0" err="1"/>
              <a:t>moet</a:t>
            </a:r>
            <a:r>
              <a:rPr lang="en-GB" dirty="0"/>
              <a:t> </a:t>
            </a:r>
            <a:r>
              <a:rPr lang="en-GB" dirty="0" err="1"/>
              <a:t>oplossen</a:t>
            </a:r>
            <a:r>
              <a:rPr lang="en-GB" dirty="0"/>
              <a:t>!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5FBF596-0F94-B24D-17DE-0B123D2C3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6166" y="974298"/>
            <a:ext cx="9111603" cy="4238149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416873D8-85DA-6875-3D2F-A0ED811511CB}"/>
              </a:ext>
            </a:extLst>
          </p:cNvPr>
          <p:cNvSpPr txBox="1"/>
          <p:nvPr/>
        </p:nvSpPr>
        <p:spPr>
          <a:xfrm>
            <a:off x="247135" y="2928551"/>
            <a:ext cx="8007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Zeker</a:t>
            </a:r>
            <a:r>
              <a:rPr lang="en-GB" sz="2400" dirty="0"/>
              <a:t> alle </a:t>
            </a:r>
            <a:r>
              <a:rPr lang="en-GB" sz="2400" dirty="0" err="1"/>
              <a:t>veranderingen</a:t>
            </a:r>
            <a:r>
              <a:rPr lang="en-GB" sz="2400" dirty="0"/>
              <a:t> </a:t>
            </a:r>
            <a:r>
              <a:rPr lang="en-GB" sz="2400" dirty="0" err="1"/>
              <a:t>committen</a:t>
            </a:r>
            <a:r>
              <a:rPr lang="en-GB" sz="2400" dirty="0"/>
              <a:t>.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D39280E3-4D72-DB68-E892-E86C35E04AF4}"/>
              </a:ext>
            </a:extLst>
          </p:cNvPr>
          <p:cNvSpPr txBox="1"/>
          <p:nvPr/>
        </p:nvSpPr>
        <p:spPr>
          <a:xfrm>
            <a:off x="360000" y="3571103"/>
            <a:ext cx="76224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Git switch main</a:t>
            </a:r>
          </a:p>
          <a:p>
            <a:r>
              <a:rPr lang="en-GB" sz="2400" i="1" dirty="0"/>
              <a:t>Git switch –c hotfix</a:t>
            </a:r>
          </a:p>
          <a:p>
            <a:r>
              <a:rPr lang="en-GB" sz="2400" b="1" dirty="0"/>
              <a:t>*</a:t>
            </a:r>
            <a:r>
              <a:rPr lang="en-GB" sz="2400" b="1" dirty="0" err="1"/>
              <a:t>maak</a:t>
            </a:r>
            <a:r>
              <a:rPr lang="en-GB" sz="2400" b="1" dirty="0"/>
              <a:t> </a:t>
            </a:r>
            <a:r>
              <a:rPr lang="en-GB" sz="2400" b="1" dirty="0" err="1"/>
              <a:t>aanpassingen</a:t>
            </a:r>
            <a:r>
              <a:rPr lang="en-GB" sz="2400" b="1" dirty="0"/>
              <a:t>*</a:t>
            </a:r>
          </a:p>
          <a:p>
            <a:r>
              <a:rPr lang="en-GB" sz="2400" i="1" dirty="0"/>
              <a:t>git add .</a:t>
            </a:r>
          </a:p>
          <a:p>
            <a:r>
              <a:rPr lang="en-GB" sz="2400" i="1" dirty="0"/>
              <a:t>Git commit –m “Fixed hot issue”</a:t>
            </a:r>
          </a:p>
        </p:txBody>
      </p:sp>
    </p:spTree>
    <p:extLst>
      <p:ext uri="{BB962C8B-B14F-4D97-AF65-F5344CB8AC3E}">
        <p14:creationId xmlns:p14="http://schemas.microsoft.com/office/powerpoint/2010/main" val="38577369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1D664B-3175-D1F2-4916-F9D1791D3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 hotfix </a:t>
            </a:r>
            <a:r>
              <a:rPr lang="en-GB" dirty="0" err="1"/>
              <a:t>terug</a:t>
            </a:r>
            <a:r>
              <a:rPr lang="en-GB" dirty="0"/>
              <a:t> in master </a:t>
            </a:r>
            <a:r>
              <a:rPr lang="en-GB" dirty="0" err="1"/>
              <a:t>mergen</a:t>
            </a:r>
            <a:endParaRPr lang="en-GB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36299D2-8F93-2A55-4413-FD6F73018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327" y="1788005"/>
            <a:ext cx="7848624" cy="4661964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B030AF3E-01E4-3CDD-B00E-193C74525467}"/>
              </a:ext>
            </a:extLst>
          </p:cNvPr>
          <p:cNvSpPr txBox="1"/>
          <p:nvPr/>
        </p:nvSpPr>
        <p:spPr>
          <a:xfrm>
            <a:off x="568411" y="2026508"/>
            <a:ext cx="6796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i="1" dirty="0"/>
              <a:t>git switch main</a:t>
            </a:r>
          </a:p>
          <a:p>
            <a:r>
              <a:rPr lang="sv-SE" sz="2800" i="1" dirty="0"/>
              <a:t>git merge hotfix</a:t>
            </a:r>
            <a:endParaRPr lang="en-GB" sz="2800" i="1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0C70E6C2-7DA3-4E95-F69A-97F4BE102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769" y="4717258"/>
            <a:ext cx="3572374" cy="1181265"/>
          </a:xfrm>
          <a:prstGeom prst="rect">
            <a:avLst/>
          </a:prstGeom>
        </p:spPr>
      </p:pic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82A99B62-7439-0BDE-4951-3D1C922011E9}"/>
              </a:ext>
            </a:extLst>
          </p:cNvPr>
          <p:cNvSpPr/>
          <p:nvPr/>
        </p:nvSpPr>
        <p:spPr>
          <a:xfrm>
            <a:off x="5548184" y="4717258"/>
            <a:ext cx="2088292" cy="1090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Fast forward </a:t>
            </a:r>
            <a:r>
              <a:rPr lang="en-GB" b="1" dirty="0" err="1"/>
              <a:t>omdat</a:t>
            </a:r>
            <a:r>
              <a:rPr lang="en-GB" b="1" dirty="0"/>
              <a:t> de main </a:t>
            </a:r>
            <a:r>
              <a:rPr lang="en-GB" b="1" dirty="0" err="1"/>
              <a:t>niet</a:t>
            </a:r>
            <a:r>
              <a:rPr lang="en-GB" b="1" dirty="0"/>
              <a:t> is </a:t>
            </a:r>
            <a:r>
              <a:rPr lang="en-GB" b="1" dirty="0" err="1"/>
              <a:t>gewijzigd</a:t>
            </a:r>
            <a:r>
              <a:rPr lang="en-GB" b="1" dirty="0"/>
              <a:t>. </a:t>
            </a:r>
          </a:p>
        </p:txBody>
      </p:sp>
      <p:cxnSp>
        <p:nvCxnSpPr>
          <p:cNvPr id="14" name="Verbindingslijn: gebogen 13">
            <a:extLst>
              <a:ext uri="{FF2B5EF4-FFF2-40B4-BE49-F238E27FC236}">
                <a16:creationId xmlns:a16="http://schemas.microsoft.com/office/drawing/2014/main" id="{A4D2DAC6-558A-9C59-6CF1-16D92EB4224F}"/>
              </a:ext>
            </a:extLst>
          </p:cNvPr>
          <p:cNvCxnSpPr/>
          <p:nvPr/>
        </p:nvCxnSpPr>
        <p:spPr>
          <a:xfrm>
            <a:off x="2792627" y="5078627"/>
            <a:ext cx="2755557" cy="185351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25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BC7E2-6669-AFDF-0F53-251CA9A8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Probleem</a:t>
            </a:r>
            <a:r>
              <a:rPr lang="en-GB" dirty="0"/>
              <a:t> </a:t>
            </a:r>
            <a:r>
              <a:rPr lang="en-GB" dirty="0" err="1"/>
              <a:t>opgelost</a:t>
            </a:r>
            <a:r>
              <a:rPr lang="en-GB" dirty="0"/>
              <a:t>!</a:t>
            </a:r>
            <a:br>
              <a:rPr lang="en-GB" dirty="0"/>
            </a:br>
            <a:br>
              <a:rPr lang="en-GB" dirty="0"/>
            </a:br>
            <a:r>
              <a:rPr lang="en-GB" sz="1600" b="0" dirty="0" err="1"/>
              <a:t>Probleem</a:t>
            </a:r>
            <a:r>
              <a:rPr lang="en-GB" sz="1600" b="0" dirty="0"/>
              <a:t> is </a:t>
            </a:r>
            <a:r>
              <a:rPr lang="en-GB" sz="1600" b="0" dirty="0" err="1"/>
              <a:t>opgelost</a:t>
            </a:r>
            <a:r>
              <a:rPr lang="en-GB" sz="1600" b="0" dirty="0"/>
              <a:t>; delete hotfix branch </a:t>
            </a:r>
            <a:r>
              <a:rPr lang="en-GB" sz="1600" b="0" dirty="0" err="1"/>
              <a:t>en</a:t>
            </a:r>
            <a:r>
              <a:rPr lang="en-GB" sz="1600" b="0" dirty="0"/>
              <a:t> ga </a:t>
            </a:r>
            <a:r>
              <a:rPr lang="en-GB" sz="1600" b="0" dirty="0" err="1"/>
              <a:t>terug</a:t>
            </a:r>
            <a:r>
              <a:rPr lang="en-GB" sz="1600" b="0" dirty="0"/>
              <a:t> </a:t>
            </a:r>
            <a:r>
              <a:rPr lang="en-GB" sz="1600" b="0" dirty="0" err="1"/>
              <a:t>naar</a:t>
            </a:r>
            <a:r>
              <a:rPr lang="en-GB" sz="1600" b="0" dirty="0"/>
              <a:t> iss53 branch</a:t>
            </a:r>
            <a:endParaRPr lang="en-GB" b="0" dirty="0"/>
          </a:p>
        </p:txBody>
      </p:sp>
      <p:pic>
        <p:nvPicPr>
          <p:cNvPr id="17410" name="Picture 2" descr="Work continues on `iss53`">
            <a:extLst>
              <a:ext uri="{FF2B5EF4-FFF2-40B4-BE49-F238E27FC236}">
                <a16:creationId xmlns:a16="http://schemas.microsoft.com/office/drawing/2014/main" id="{DAB6081B-174B-F9B1-1F13-B7B63349C5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34" y="2037502"/>
            <a:ext cx="10142220" cy="483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101CA333-0B99-C7CA-05AE-6243AA094F97}"/>
              </a:ext>
            </a:extLst>
          </p:cNvPr>
          <p:cNvSpPr txBox="1"/>
          <p:nvPr/>
        </p:nvSpPr>
        <p:spPr>
          <a:xfrm>
            <a:off x="720026" y="1901578"/>
            <a:ext cx="57549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git branch -d hotfix</a:t>
            </a:r>
            <a:br>
              <a:rPr lang="en-GB" sz="2000" dirty="0"/>
            </a:br>
            <a:r>
              <a:rPr lang="en-GB" sz="2000" dirty="0"/>
              <a:t>git switch iss53</a:t>
            </a:r>
          </a:p>
          <a:p>
            <a:r>
              <a:rPr lang="en-GB" sz="2000" dirty="0"/>
              <a:t>*Doe </a:t>
            </a:r>
            <a:r>
              <a:rPr lang="en-GB" sz="2000" dirty="0" err="1"/>
              <a:t>aanpassingen</a:t>
            </a:r>
            <a:r>
              <a:rPr lang="en-GB" sz="2000" dirty="0"/>
              <a:t>*</a:t>
            </a:r>
          </a:p>
          <a:p>
            <a:r>
              <a:rPr lang="en-US" sz="2000" dirty="0"/>
              <a:t>git add .</a:t>
            </a:r>
            <a:br>
              <a:rPr lang="en-US" sz="2000" dirty="0"/>
            </a:br>
            <a:r>
              <a:rPr lang="en-US" sz="2000" dirty="0"/>
              <a:t>git commit -m ‘</a:t>
            </a:r>
            <a:r>
              <a:rPr lang="en-US" sz="2000" dirty="0" err="1"/>
              <a:t>weer</a:t>
            </a:r>
            <a:r>
              <a:rPr lang="en-US" sz="2000" dirty="0"/>
              <a:t> </a:t>
            </a:r>
            <a:r>
              <a:rPr lang="en-US" sz="2000" dirty="0" err="1"/>
              <a:t>goed</a:t>
            </a:r>
            <a:r>
              <a:rPr lang="en-US" sz="2000" dirty="0"/>
              <a:t> </a:t>
            </a:r>
            <a:r>
              <a:rPr lang="en-US" sz="2000" dirty="0" err="1"/>
              <a:t>gewerkt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’</a:t>
            </a:r>
            <a:br>
              <a:rPr lang="en-US" sz="2000" dirty="0"/>
            </a:br>
            <a:endParaRPr lang="en-GB" sz="2000" dirty="0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81F0AD73-6E49-BCE0-7876-DB6B7C6D158F}"/>
              </a:ext>
            </a:extLst>
          </p:cNvPr>
          <p:cNvSpPr/>
          <p:nvPr/>
        </p:nvSpPr>
        <p:spPr>
          <a:xfrm>
            <a:off x="7253416" y="360000"/>
            <a:ext cx="4578584" cy="23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err="1"/>
              <a:t>Opmerking</a:t>
            </a:r>
            <a:r>
              <a:rPr lang="en-GB" sz="2400" b="1" dirty="0"/>
              <a:t>: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b="1" dirty="0"/>
              <a:t>De </a:t>
            </a:r>
            <a:r>
              <a:rPr lang="en-GB" sz="2400" b="1" dirty="0" err="1"/>
              <a:t>aanpassingen</a:t>
            </a:r>
            <a:r>
              <a:rPr lang="en-GB" sz="2400" b="1" dirty="0"/>
              <a:t> van de hotfix </a:t>
            </a:r>
            <a:r>
              <a:rPr lang="en-GB" sz="2400" b="1" dirty="0" err="1"/>
              <a:t>zitten</a:t>
            </a:r>
            <a:r>
              <a:rPr lang="en-GB" sz="2400" b="1" dirty="0"/>
              <a:t> </a:t>
            </a:r>
            <a:r>
              <a:rPr lang="en-GB" sz="2400" b="1" dirty="0" err="1"/>
              <a:t>niet</a:t>
            </a:r>
            <a:r>
              <a:rPr lang="en-GB" sz="2400" b="1" dirty="0"/>
              <a:t> in iss53, </a:t>
            </a:r>
            <a:r>
              <a:rPr lang="en-GB" sz="2400" b="1" dirty="0" err="1"/>
              <a:t>als</a:t>
            </a:r>
            <a:r>
              <a:rPr lang="en-GB" sz="2400" b="1" dirty="0"/>
              <a:t> je </a:t>
            </a:r>
            <a:r>
              <a:rPr lang="en-GB" sz="2400" b="1" dirty="0" err="1"/>
              <a:t>deze</a:t>
            </a:r>
            <a:r>
              <a:rPr lang="en-GB" sz="2400" b="1" dirty="0"/>
              <a:t> </a:t>
            </a:r>
            <a:r>
              <a:rPr lang="en-GB" sz="2400" b="1" dirty="0" err="1"/>
              <a:t>erin</a:t>
            </a:r>
            <a:r>
              <a:rPr lang="en-GB" sz="2400" b="1" dirty="0"/>
              <a:t> </a:t>
            </a:r>
            <a:r>
              <a:rPr lang="en-GB" sz="2400" b="1" dirty="0" err="1"/>
              <a:t>wil</a:t>
            </a:r>
            <a:r>
              <a:rPr lang="en-GB" sz="2400" b="1" dirty="0"/>
              <a:t> </a:t>
            </a:r>
            <a:r>
              <a:rPr lang="en-GB" sz="2400" b="1" dirty="0" err="1"/>
              <a:t>krijgen</a:t>
            </a:r>
            <a:r>
              <a:rPr lang="en-GB" sz="2400" b="1" dirty="0"/>
              <a:t> </a:t>
            </a:r>
            <a:r>
              <a:rPr lang="en-GB" sz="2400" b="1" dirty="0" err="1"/>
              <a:t>moet</a:t>
            </a:r>
            <a:r>
              <a:rPr lang="en-GB" sz="2400" b="1" dirty="0"/>
              <a:t> je de main </a:t>
            </a:r>
            <a:r>
              <a:rPr lang="en-GB" sz="2400" b="1" dirty="0" err="1"/>
              <a:t>terug</a:t>
            </a:r>
            <a:r>
              <a:rPr lang="en-GB" sz="2400" b="1" dirty="0"/>
              <a:t> </a:t>
            </a:r>
            <a:r>
              <a:rPr lang="en-GB" sz="2400" b="1" dirty="0" err="1"/>
              <a:t>mergen</a:t>
            </a:r>
            <a:r>
              <a:rPr lang="en-GB" sz="2400" b="1" dirty="0"/>
              <a:t> in iss53</a:t>
            </a:r>
          </a:p>
        </p:txBody>
      </p:sp>
    </p:spTree>
    <p:extLst>
      <p:ext uri="{BB962C8B-B14F-4D97-AF65-F5344CB8AC3E}">
        <p14:creationId xmlns:p14="http://schemas.microsoft.com/office/powerpoint/2010/main" val="3629193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425B62-6BA1-9620-A1B8-33A8E7947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218661"/>
            <a:ext cx="10662496" cy="5174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Distributed Version Control Systems (DVCS)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</p:txBody>
      </p:sp>
      <p:pic>
        <p:nvPicPr>
          <p:cNvPr id="4098" name="Picture 2" descr="Distributed version control diagram">
            <a:extLst>
              <a:ext uri="{FF2B5EF4-FFF2-40B4-BE49-F238E27FC236}">
                <a16:creationId xmlns:a16="http://schemas.microsoft.com/office/drawing/2014/main" id="{F5A77DBC-5A0E-4338-FB24-A40469D51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47" y="852742"/>
            <a:ext cx="4302114" cy="515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CB389F6C-0FCC-C2D5-6611-C154308EEE19}"/>
              </a:ext>
            </a:extLst>
          </p:cNvPr>
          <p:cNvSpPr txBox="1"/>
          <p:nvPr/>
        </p:nvSpPr>
        <p:spPr>
          <a:xfrm>
            <a:off x="6449961" y="1179871"/>
            <a:ext cx="44540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err="1">
                <a:solidFill>
                  <a:srgbClr val="FF7800"/>
                </a:solidFill>
              </a:rPr>
              <a:t>Voorbeelden</a:t>
            </a:r>
            <a:r>
              <a:rPr lang="en-GB" sz="3200" b="1" dirty="0">
                <a:solidFill>
                  <a:srgbClr val="FF7800"/>
                </a:solidFill>
              </a:rPr>
              <a:t>:</a:t>
            </a:r>
          </a:p>
          <a:p>
            <a:endParaRPr lang="en-GB" sz="3200" b="1" dirty="0">
              <a:solidFill>
                <a:srgbClr val="FF78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rgbClr val="FF7800"/>
                </a:solidFill>
              </a:rPr>
              <a:t>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rgbClr val="FF7800"/>
                </a:solidFill>
              </a:rPr>
              <a:t>Mercurial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rgbClr val="FF7800"/>
                </a:solidFill>
              </a:rPr>
              <a:t>Bazaar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b="1" dirty="0" err="1">
                <a:solidFill>
                  <a:srgbClr val="FF7800"/>
                </a:solidFill>
              </a:rPr>
              <a:t>Darcs</a:t>
            </a:r>
            <a:endParaRPr lang="en-GB" sz="3200" b="1" dirty="0">
              <a:solidFill>
                <a:srgbClr val="FF7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617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51FCC-3471-F7A3-0F19-B654B80D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Aanpassingen</a:t>
            </a:r>
            <a:r>
              <a:rPr lang="en-GB" dirty="0"/>
              <a:t> </a:t>
            </a:r>
            <a:r>
              <a:rPr lang="en-GB" dirty="0" err="1"/>
              <a:t>terug</a:t>
            </a:r>
            <a:r>
              <a:rPr lang="en-GB" dirty="0"/>
              <a:t> </a:t>
            </a:r>
            <a:r>
              <a:rPr lang="en-GB" dirty="0" err="1"/>
              <a:t>mergen</a:t>
            </a:r>
            <a:r>
              <a:rPr lang="en-GB" dirty="0"/>
              <a:t> in main</a:t>
            </a:r>
          </a:p>
        </p:txBody>
      </p:sp>
      <p:pic>
        <p:nvPicPr>
          <p:cNvPr id="18434" name="Picture 2" descr="Three snapshots used in a typical merge">
            <a:extLst>
              <a:ext uri="{FF2B5EF4-FFF2-40B4-BE49-F238E27FC236}">
                <a16:creationId xmlns:a16="http://schemas.microsoft.com/office/drawing/2014/main" id="{8FBCF525-B9BD-7AE1-8D79-25AA46C2A9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23" y="1524141"/>
            <a:ext cx="11156442" cy="531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8A4C7D72-2BF4-8D28-03D2-6B872B7D2767}"/>
              </a:ext>
            </a:extLst>
          </p:cNvPr>
          <p:cNvSpPr txBox="1"/>
          <p:nvPr/>
        </p:nvSpPr>
        <p:spPr>
          <a:xfrm>
            <a:off x="360000" y="1113202"/>
            <a:ext cx="65338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i="1" dirty="0"/>
              <a:t>git switch main</a:t>
            </a:r>
          </a:p>
          <a:p>
            <a:r>
              <a:rPr lang="en-GB" sz="2800" i="1" dirty="0"/>
              <a:t>git merge iss53</a:t>
            </a:r>
          </a:p>
          <a:p>
            <a:r>
              <a:rPr lang="en-GB" sz="2800" i="1" dirty="0"/>
              <a:t>git branch –d iss53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05C776EE-7584-52F4-B008-1A6869BC8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703" y="2498197"/>
            <a:ext cx="4353533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57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71264-8EF4-97C2-616A-F353C5B8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Uiteindelijke</a:t>
            </a:r>
            <a:r>
              <a:rPr lang="en-GB" dirty="0"/>
              <a:t> boom</a:t>
            </a:r>
          </a:p>
        </p:txBody>
      </p:sp>
      <p:pic>
        <p:nvPicPr>
          <p:cNvPr id="19458" name="Picture 2" descr="A merge commit">
            <a:extLst>
              <a:ext uri="{FF2B5EF4-FFF2-40B4-BE49-F238E27FC236}">
                <a16:creationId xmlns:a16="http://schemas.microsoft.com/office/drawing/2014/main" id="{60A45D55-EBEF-46A1-38B7-A4CF7FD319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7199" y="1287475"/>
            <a:ext cx="12272086" cy="484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462F9224-6137-AC9B-9E7D-1EEA0CB48286}"/>
              </a:ext>
            </a:extLst>
          </p:cNvPr>
          <p:cNvSpPr/>
          <p:nvPr/>
        </p:nvSpPr>
        <p:spPr>
          <a:xfrm>
            <a:off x="3126259" y="1136822"/>
            <a:ext cx="5115698" cy="1890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err="1"/>
              <a:t>Dit</a:t>
            </a:r>
            <a:r>
              <a:rPr lang="en-GB" sz="2400" b="1" dirty="0"/>
              <a:t> </a:t>
            </a:r>
            <a:r>
              <a:rPr lang="en-GB" sz="2400" b="1" dirty="0" err="1"/>
              <a:t>gaat</a:t>
            </a:r>
            <a:r>
              <a:rPr lang="en-GB" sz="2400" b="1" dirty="0"/>
              <a:t> </a:t>
            </a:r>
            <a:r>
              <a:rPr lang="en-GB" sz="2400" b="1" dirty="0" err="1"/>
              <a:t>vlot</a:t>
            </a:r>
            <a:r>
              <a:rPr lang="en-GB" sz="2400" b="1" dirty="0"/>
              <a:t> </a:t>
            </a:r>
            <a:r>
              <a:rPr lang="en-GB" sz="2400" b="1" dirty="0" err="1"/>
              <a:t>zolang</a:t>
            </a:r>
            <a:r>
              <a:rPr lang="en-GB" sz="2400" b="1" dirty="0"/>
              <a:t> er </a:t>
            </a:r>
            <a:r>
              <a:rPr lang="en-GB" sz="2400" b="1" dirty="0" err="1"/>
              <a:t>geen</a:t>
            </a:r>
            <a:r>
              <a:rPr lang="en-GB" sz="2400" b="1" dirty="0"/>
              <a:t> </a:t>
            </a:r>
            <a:r>
              <a:rPr lang="en-GB" sz="2400" b="1" i="1" dirty="0" err="1"/>
              <a:t>echte</a:t>
            </a:r>
            <a:r>
              <a:rPr lang="en-GB" sz="2400" b="1" dirty="0"/>
              <a:t> </a:t>
            </a:r>
            <a:r>
              <a:rPr lang="en-GB" sz="2400" b="1" dirty="0" err="1"/>
              <a:t>conflicten</a:t>
            </a:r>
            <a:r>
              <a:rPr lang="en-GB" sz="2400" b="1" dirty="0"/>
              <a:t> </a:t>
            </a:r>
            <a:r>
              <a:rPr lang="en-GB" sz="2400" b="1" dirty="0" err="1"/>
              <a:t>zijn</a:t>
            </a:r>
            <a:r>
              <a:rPr lang="en-GB" sz="2400" b="1" dirty="0"/>
              <a:t> </a:t>
            </a:r>
            <a:r>
              <a:rPr lang="en-GB" sz="2400" b="1" dirty="0" err="1"/>
              <a:t>tussen</a:t>
            </a:r>
            <a:r>
              <a:rPr lang="en-GB" sz="2400" b="1" dirty="0"/>
              <a:t> de 2 </a:t>
            </a:r>
            <a:r>
              <a:rPr lang="en-GB" sz="2400" b="1" dirty="0" err="1"/>
              <a:t>versies</a:t>
            </a:r>
            <a:r>
              <a:rPr lang="en-GB" sz="2400" b="1" dirty="0"/>
              <a:t> (</a:t>
            </a:r>
            <a:r>
              <a:rPr lang="en-GB" sz="2400" b="1" dirty="0" err="1"/>
              <a:t>aanpassingen</a:t>
            </a:r>
            <a:r>
              <a:rPr lang="en-GB" sz="2400" b="1" dirty="0"/>
              <a:t> </a:t>
            </a:r>
            <a:r>
              <a:rPr lang="en-GB" sz="2400" b="1" dirty="0" err="1"/>
              <a:t>aan</a:t>
            </a:r>
            <a:r>
              <a:rPr lang="en-GB" sz="2400" b="1" dirty="0"/>
              <a:t> </a:t>
            </a:r>
            <a:r>
              <a:rPr lang="en-GB" sz="2400" b="1" dirty="0" err="1"/>
              <a:t>zelfde</a:t>
            </a:r>
            <a:r>
              <a:rPr lang="en-GB" sz="2400" b="1" dirty="0"/>
              <a:t> </a:t>
            </a:r>
            <a:r>
              <a:rPr lang="en-GB" sz="2400" b="1" dirty="0" err="1"/>
              <a:t>gedeelte</a:t>
            </a:r>
            <a:r>
              <a:rPr lang="en-GB" sz="2400" b="1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258589637"/>
      </p:ext>
    </p:extLst>
  </p:cSld>
  <p:clrMapOvr>
    <a:masterClrMapping/>
  </p:clrMapOvr>
  <p:transition spd="slow">
    <p:push dir="u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63B872C7-4C84-958E-0DA0-F2EBD873D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0F4926E-8539-1679-3DA1-464F83522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Git merge conflicts</a:t>
            </a:r>
          </a:p>
        </p:txBody>
      </p:sp>
    </p:spTree>
    <p:extLst>
      <p:ext uri="{BB962C8B-B14F-4D97-AF65-F5344CB8AC3E}">
        <p14:creationId xmlns:p14="http://schemas.microsoft.com/office/powerpoint/2010/main" val="1632405678"/>
      </p:ext>
    </p:extLst>
  </p:cSld>
  <p:clrMapOvr>
    <a:masterClrMapping/>
  </p:clrMapOvr>
  <p:transition spd="slow">
    <p:push dir="u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BFB382-9C97-BC3E-A03A-81E41108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Opgave</a:t>
            </a:r>
            <a:r>
              <a:rPr lang="en-GB" dirty="0"/>
              <a:t>: </a:t>
            </a:r>
            <a:r>
              <a:rPr lang="en-GB" dirty="0" err="1"/>
              <a:t>veroorzaak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merge conflict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C17F45-D140-FBEA-9B3F-28010E535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01" y="1084341"/>
            <a:ext cx="11258084" cy="3853180"/>
          </a:xfrm>
        </p:spPr>
        <p:txBody>
          <a:bodyPr/>
          <a:lstStyle/>
          <a:p>
            <a:r>
              <a:rPr lang="en-GB" dirty="0"/>
              <a:t>Ga </a:t>
            </a:r>
            <a:r>
              <a:rPr lang="en-GB" dirty="0" err="1"/>
              <a:t>naar</a:t>
            </a:r>
            <a:r>
              <a:rPr lang="en-GB" dirty="0"/>
              <a:t> de git </a:t>
            </a:r>
            <a:r>
              <a:rPr lang="en-GB" dirty="0" err="1"/>
              <a:t>pagina</a:t>
            </a:r>
            <a:r>
              <a:rPr lang="en-GB" dirty="0"/>
              <a:t> die je per 2 </a:t>
            </a:r>
            <a:r>
              <a:rPr lang="en-GB" dirty="0" err="1"/>
              <a:t>hebt</a:t>
            </a:r>
            <a:r>
              <a:rPr lang="en-GB" dirty="0"/>
              <a:t> </a:t>
            </a:r>
            <a:r>
              <a:rPr lang="en-GB" dirty="0" err="1"/>
              <a:t>gemaakt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maak</a:t>
            </a:r>
            <a:r>
              <a:rPr lang="en-GB" dirty="0"/>
              <a:t> </a:t>
            </a:r>
            <a:r>
              <a:rPr lang="en-GB" dirty="0" err="1"/>
              <a:t>beide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aanpassing</a:t>
            </a:r>
            <a:r>
              <a:rPr lang="en-GB" dirty="0"/>
              <a:t> in </a:t>
            </a:r>
            <a:r>
              <a:rPr lang="en-GB" dirty="0" err="1"/>
              <a:t>dezelfde</a:t>
            </a:r>
            <a:r>
              <a:rPr lang="en-GB" dirty="0"/>
              <a:t> file.</a:t>
            </a:r>
          </a:p>
          <a:p>
            <a:r>
              <a:rPr lang="en-GB" dirty="0" err="1"/>
              <a:t>Bij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merge conflict git status </a:t>
            </a:r>
            <a:r>
              <a:rPr lang="en-GB" dirty="0" err="1"/>
              <a:t>oproepen</a:t>
            </a:r>
            <a:r>
              <a:rPr lang="en-GB" dirty="0"/>
              <a:t> </a:t>
            </a:r>
            <a:r>
              <a:rPr lang="en-GB" dirty="0" err="1"/>
              <a:t>levert</a:t>
            </a:r>
            <a:r>
              <a:rPr lang="en-GB" dirty="0"/>
              <a:t>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D14020B-971A-D975-46F6-5243EFAE5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813" y="2591865"/>
            <a:ext cx="7316221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56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A30B8F-85FD-7DAE-F2C6-9E2B851C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Merge conflict </a:t>
            </a:r>
            <a:r>
              <a:rPr lang="en-GB" dirty="0" err="1"/>
              <a:t>oplossen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6DB8D8-5099-BBA5-F431-B1F0B1B0C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</a:t>
            </a:r>
            <a:r>
              <a:rPr lang="en-GB" dirty="0" err="1"/>
              <a:t>bestand</a:t>
            </a:r>
            <a:r>
              <a:rPr lang="en-GB" dirty="0"/>
              <a:t> </a:t>
            </a:r>
            <a:r>
              <a:rPr lang="en-GB" dirty="0" err="1"/>
              <a:t>zelf</a:t>
            </a:r>
            <a:r>
              <a:rPr lang="en-GB" dirty="0"/>
              <a:t> </a:t>
            </a:r>
            <a:r>
              <a:rPr lang="en-GB" dirty="0" err="1"/>
              <a:t>zie</a:t>
            </a:r>
            <a:r>
              <a:rPr lang="en-GB" dirty="0"/>
              <a:t> je </a:t>
            </a:r>
            <a:r>
              <a:rPr lang="en-GB" dirty="0" err="1"/>
              <a:t>iets</a:t>
            </a:r>
            <a:r>
              <a:rPr lang="en-GB" dirty="0"/>
              <a:t> van de </a:t>
            </a:r>
            <a:r>
              <a:rPr lang="en-GB" dirty="0" err="1"/>
              <a:t>vorm</a:t>
            </a:r>
            <a:r>
              <a:rPr lang="en-GB" dirty="0"/>
              <a:t>:</a:t>
            </a:r>
            <a:br>
              <a:rPr lang="en-GB" dirty="0"/>
            </a:br>
            <a:endParaRPr lang="en-GB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4B1AAF4-AA9B-A993-A45F-A13648151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18" y="2622447"/>
            <a:ext cx="9256067" cy="2916296"/>
          </a:xfrm>
          <a:prstGeom prst="rect">
            <a:avLst/>
          </a:prstGeom>
        </p:spPr>
      </p:pic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5600402C-EE17-9F65-17C6-BA724B78241A}"/>
              </a:ext>
            </a:extLst>
          </p:cNvPr>
          <p:cNvSpPr/>
          <p:nvPr/>
        </p:nvSpPr>
        <p:spPr>
          <a:xfrm>
            <a:off x="197708" y="2548305"/>
            <a:ext cx="8835081" cy="1232861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E1F10E3C-2AA1-7994-CBDE-A634A80037EF}"/>
              </a:ext>
            </a:extLst>
          </p:cNvPr>
          <p:cNvSpPr/>
          <p:nvPr/>
        </p:nvSpPr>
        <p:spPr>
          <a:xfrm>
            <a:off x="197708" y="3855308"/>
            <a:ext cx="8835081" cy="1520257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DDB2624B-7C14-DAE2-5E99-0F7607DB8A8D}"/>
              </a:ext>
            </a:extLst>
          </p:cNvPr>
          <p:cNvSpPr txBox="1"/>
          <p:nvPr/>
        </p:nvSpPr>
        <p:spPr>
          <a:xfrm>
            <a:off x="9121779" y="2601899"/>
            <a:ext cx="3544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BC5600"/>
                </a:solidFill>
              </a:rPr>
              <a:t>De branch </a:t>
            </a:r>
            <a:r>
              <a:rPr lang="en-GB" sz="2400" b="1" dirty="0" err="1">
                <a:solidFill>
                  <a:srgbClr val="BC5600"/>
                </a:solidFill>
              </a:rPr>
              <a:t>waar</a:t>
            </a:r>
            <a:r>
              <a:rPr lang="en-GB" sz="2400" b="1" dirty="0">
                <a:solidFill>
                  <a:srgbClr val="BC5600"/>
                </a:solidFill>
              </a:rPr>
              <a:t> we </a:t>
            </a:r>
            <a:r>
              <a:rPr lang="en-GB" sz="2400" b="1" dirty="0" err="1">
                <a:solidFill>
                  <a:srgbClr val="BC5600"/>
                </a:solidFill>
              </a:rPr>
              <a:t>naartoe</a:t>
            </a:r>
            <a:r>
              <a:rPr lang="en-GB" sz="2400" b="1" dirty="0">
                <a:solidFill>
                  <a:srgbClr val="BC5600"/>
                </a:solidFill>
              </a:rPr>
              <a:t> </a:t>
            </a:r>
            <a:r>
              <a:rPr lang="en-GB" sz="2400" b="1" dirty="0" err="1">
                <a:solidFill>
                  <a:srgbClr val="BC5600"/>
                </a:solidFill>
              </a:rPr>
              <a:t>willen</a:t>
            </a:r>
            <a:r>
              <a:rPr lang="en-GB" sz="2400" b="1" dirty="0">
                <a:solidFill>
                  <a:srgbClr val="BC5600"/>
                </a:solidFill>
              </a:rPr>
              <a:t> </a:t>
            </a:r>
            <a:r>
              <a:rPr lang="en-GB" sz="2400" b="1" dirty="0" err="1">
                <a:solidFill>
                  <a:srgbClr val="BC5600"/>
                </a:solidFill>
              </a:rPr>
              <a:t>mergen</a:t>
            </a:r>
            <a:endParaRPr lang="en-GB" sz="2400" b="1" dirty="0">
              <a:solidFill>
                <a:srgbClr val="BC5600"/>
              </a:solidFill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77798145-53EA-E2AD-3DFF-58C0C5BFD5C7}"/>
              </a:ext>
            </a:extLst>
          </p:cNvPr>
          <p:cNvSpPr txBox="1"/>
          <p:nvPr/>
        </p:nvSpPr>
        <p:spPr>
          <a:xfrm>
            <a:off x="9195081" y="4070321"/>
            <a:ext cx="3544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00B050"/>
                </a:solidFill>
              </a:rPr>
              <a:t>De branch </a:t>
            </a:r>
            <a:r>
              <a:rPr lang="en-GB" sz="2400" b="1" dirty="0" err="1">
                <a:solidFill>
                  <a:srgbClr val="00B050"/>
                </a:solidFill>
              </a:rPr>
              <a:t>waar</a:t>
            </a:r>
            <a:r>
              <a:rPr lang="en-GB" sz="2400" b="1" dirty="0">
                <a:solidFill>
                  <a:srgbClr val="00B050"/>
                </a:solidFill>
              </a:rPr>
              <a:t> we </a:t>
            </a:r>
          </a:p>
          <a:p>
            <a:r>
              <a:rPr lang="en-GB" sz="2400" b="1" dirty="0" err="1">
                <a:solidFill>
                  <a:srgbClr val="00B050"/>
                </a:solidFill>
              </a:rPr>
              <a:t>vanuit</a:t>
            </a:r>
            <a:r>
              <a:rPr lang="en-GB" sz="2400" b="1" dirty="0">
                <a:solidFill>
                  <a:srgbClr val="00B050"/>
                </a:solidFill>
              </a:rPr>
              <a:t> </a:t>
            </a:r>
            <a:r>
              <a:rPr lang="en-GB" sz="2400" b="1" dirty="0" err="1">
                <a:solidFill>
                  <a:srgbClr val="00B050"/>
                </a:solidFill>
              </a:rPr>
              <a:t>mergen</a:t>
            </a:r>
            <a:endParaRPr lang="en-GB" sz="2400" b="1" dirty="0">
              <a:solidFill>
                <a:srgbClr val="00B050"/>
              </a:solidFill>
            </a:endParaRPr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1A5094C8-8A43-DF38-548C-47AF677475E2}"/>
              </a:ext>
            </a:extLst>
          </p:cNvPr>
          <p:cNvSpPr/>
          <p:nvPr/>
        </p:nvSpPr>
        <p:spPr>
          <a:xfrm>
            <a:off x="4479533" y="5630238"/>
            <a:ext cx="4161033" cy="1119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Om het merge conflict op </a:t>
            </a:r>
            <a:r>
              <a:rPr lang="en-GB" sz="2000" b="1" dirty="0" err="1"/>
              <a:t>te</a:t>
            </a:r>
            <a:r>
              <a:rPr lang="en-GB" sz="2000" b="1" dirty="0"/>
              <a:t> </a:t>
            </a:r>
            <a:r>
              <a:rPr lang="en-GB" sz="2000" b="1" dirty="0" err="1"/>
              <a:t>lossen</a:t>
            </a:r>
            <a:r>
              <a:rPr lang="en-GB" sz="2000" b="1" dirty="0"/>
              <a:t> </a:t>
            </a:r>
            <a:r>
              <a:rPr lang="en-GB" sz="2000" b="1" dirty="0" err="1"/>
              <a:t>vervang</a:t>
            </a:r>
            <a:r>
              <a:rPr lang="en-GB" sz="2000" b="1" dirty="0"/>
              <a:t> je </a:t>
            </a:r>
            <a:r>
              <a:rPr lang="en-GB" sz="2000" b="1" dirty="0" err="1"/>
              <a:t>dit</a:t>
            </a:r>
            <a:r>
              <a:rPr lang="en-GB" sz="2000" b="1" dirty="0"/>
              <a:t> </a:t>
            </a:r>
            <a:r>
              <a:rPr lang="en-GB" sz="2000" b="1" dirty="0" err="1"/>
              <a:t>volledige</a:t>
            </a:r>
            <a:r>
              <a:rPr lang="en-GB" sz="2000" b="1" dirty="0"/>
              <a:t> </a:t>
            </a:r>
            <a:r>
              <a:rPr lang="en-GB" sz="2000" b="1" dirty="0" err="1"/>
              <a:t>stuk</a:t>
            </a:r>
            <a:r>
              <a:rPr lang="en-GB" sz="2000" b="1" dirty="0"/>
              <a:t> door wat het </a:t>
            </a:r>
            <a:r>
              <a:rPr lang="en-GB" sz="2000" b="1" dirty="0" err="1"/>
              <a:t>moet</a:t>
            </a:r>
            <a:r>
              <a:rPr lang="en-GB" sz="2000" b="1" dirty="0"/>
              <a:t> </a:t>
            </a:r>
            <a:r>
              <a:rPr lang="en-GB" sz="2000" b="1" dirty="0" err="1"/>
              <a:t>worden</a:t>
            </a:r>
            <a:r>
              <a:rPr lang="en-GB" sz="2000" b="1" dirty="0"/>
              <a:t>.</a:t>
            </a:r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3FB19969-DF0C-4CDE-99D5-6D7F0748CD8C}"/>
              </a:ext>
            </a:extLst>
          </p:cNvPr>
          <p:cNvSpPr/>
          <p:nvPr/>
        </p:nvSpPr>
        <p:spPr>
          <a:xfrm>
            <a:off x="360000" y="3011126"/>
            <a:ext cx="8280566" cy="421770"/>
          </a:xfrm>
          <a:prstGeom prst="roundRect">
            <a:avLst/>
          </a:prstGeom>
          <a:noFill/>
          <a:ln w="57150">
            <a:solidFill>
              <a:srgbClr val="FF7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0042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 animBg="1"/>
      <p:bldP spid="11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36D9D0-DD75-E3DA-ADF0-1AC14478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Mergetools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F7F81A-536B-877C-0239-62A2F3A1C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Er </a:t>
            </a:r>
            <a:r>
              <a:rPr lang="en-GB" dirty="0" err="1"/>
              <a:t>bestaan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visuele</a:t>
            </a:r>
            <a:r>
              <a:rPr lang="en-GB" dirty="0"/>
              <a:t> </a:t>
            </a:r>
            <a:r>
              <a:rPr lang="en-GB" dirty="0" err="1"/>
              <a:t>mergetools</a:t>
            </a:r>
            <a:br>
              <a:rPr lang="en-GB" dirty="0"/>
            </a:br>
            <a:r>
              <a:rPr lang="en-GB" dirty="0"/>
              <a:t>	</a:t>
            </a:r>
            <a:r>
              <a:rPr lang="en-GB" dirty="0" err="1"/>
              <a:t>vb</a:t>
            </a:r>
            <a:r>
              <a:rPr lang="en-GB" dirty="0"/>
              <a:t>: http://meldmerge.org/</a:t>
            </a:r>
            <a:br>
              <a:rPr lang="en-GB" dirty="0"/>
            </a:br>
            <a:endParaRPr lang="en-GB" dirty="0"/>
          </a:p>
          <a:p>
            <a:r>
              <a:rPr lang="en-GB" dirty="0"/>
              <a:t>Je </a:t>
            </a:r>
            <a:r>
              <a:rPr lang="en-GB" dirty="0" err="1"/>
              <a:t>moet</a:t>
            </a:r>
            <a:r>
              <a:rPr lang="en-GB" dirty="0"/>
              <a:t> </a:t>
            </a:r>
            <a:r>
              <a:rPr lang="en-GB" dirty="0" err="1"/>
              <a:t>deze</a:t>
            </a:r>
            <a:r>
              <a:rPr lang="en-GB" dirty="0"/>
              <a:t> tool </a:t>
            </a:r>
            <a:r>
              <a:rPr lang="en-GB" dirty="0" err="1"/>
              <a:t>eerst</a:t>
            </a:r>
            <a:r>
              <a:rPr lang="en-GB" dirty="0"/>
              <a:t> </a:t>
            </a:r>
            <a:r>
              <a:rPr lang="en-GB" dirty="0" err="1"/>
              <a:t>downloaden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instellen</a:t>
            </a:r>
            <a:r>
              <a:rPr lang="en-GB" dirty="0"/>
              <a:t> via git config</a:t>
            </a:r>
          </a:p>
          <a:p>
            <a:endParaRPr lang="en-GB" dirty="0"/>
          </a:p>
          <a:p>
            <a:r>
              <a:rPr lang="en-GB" dirty="0" err="1"/>
              <a:t>Wanneer</a:t>
            </a:r>
            <a:r>
              <a:rPr lang="en-GB" dirty="0"/>
              <a:t> </a:t>
            </a:r>
            <a:r>
              <a:rPr lang="en-GB" dirty="0" err="1"/>
              <a:t>dit</a:t>
            </a:r>
            <a:r>
              <a:rPr lang="en-GB" dirty="0"/>
              <a:t> in </a:t>
            </a:r>
            <a:r>
              <a:rPr lang="en-GB" dirty="0" err="1"/>
              <a:t>orde</a:t>
            </a:r>
            <a:r>
              <a:rPr lang="en-GB" dirty="0"/>
              <a:t> is, </a:t>
            </a:r>
            <a:r>
              <a:rPr lang="en-GB" dirty="0" err="1"/>
              <a:t>gebruik</a:t>
            </a:r>
            <a:r>
              <a:rPr lang="en-GB" dirty="0"/>
              <a:t> </a:t>
            </a:r>
            <a:r>
              <a:rPr lang="en-GB" i="1" dirty="0"/>
              <a:t>git </a:t>
            </a:r>
            <a:r>
              <a:rPr lang="en-GB" i="1" dirty="0" err="1"/>
              <a:t>mergetool</a:t>
            </a:r>
            <a:r>
              <a:rPr lang="en-GB" dirty="0"/>
              <a:t> om merges op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lossen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1708771"/>
      </p:ext>
    </p:extLst>
  </p:cSld>
  <p:clrMapOvr>
    <a:masterClrMapping/>
  </p:clrMapOvr>
  <p:transition spd="slow">
    <p:push dir="u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DB6CE-A7F8-2B5C-CB1C-372B1C7F3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Oefening</a:t>
            </a:r>
            <a:r>
              <a:rPr lang="en-GB" dirty="0"/>
              <a:t> </a:t>
            </a:r>
            <a:r>
              <a:rPr lang="en-GB" dirty="0" err="1"/>
              <a:t>baart</a:t>
            </a:r>
            <a:r>
              <a:rPr lang="en-GB" dirty="0"/>
              <a:t> kunst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22C9FE5-3F3D-3237-DD9E-F2B4B4CC5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Werk</a:t>
            </a:r>
            <a:r>
              <a:rPr lang="en-GB" dirty="0"/>
              <a:t> </a:t>
            </a:r>
            <a:r>
              <a:rPr lang="en-GB" dirty="0" err="1"/>
              <a:t>tijdens</a:t>
            </a:r>
            <a:r>
              <a:rPr lang="en-GB" dirty="0"/>
              <a:t> de les </a:t>
            </a:r>
            <a:r>
              <a:rPr lang="en-GB" dirty="0" err="1"/>
              <a:t>altijd</a:t>
            </a:r>
            <a:r>
              <a:rPr lang="en-GB" dirty="0"/>
              <a:t> in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mooi</a:t>
            </a:r>
            <a:r>
              <a:rPr lang="en-GB" dirty="0"/>
              <a:t> </a:t>
            </a:r>
            <a:r>
              <a:rPr lang="en-GB" dirty="0" err="1"/>
              <a:t>gestructureerde</a:t>
            </a:r>
            <a:r>
              <a:rPr lang="en-GB" dirty="0"/>
              <a:t> </a:t>
            </a:r>
            <a:r>
              <a:rPr lang="en-GB" dirty="0" err="1"/>
              <a:t>github</a:t>
            </a:r>
            <a:r>
              <a:rPr lang="en-GB" dirty="0"/>
              <a:t> </a:t>
            </a:r>
            <a:r>
              <a:rPr lang="en-GB" dirty="0" err="1"/>
              <a:t>pagina</a:t>
            </a:r>
            <a:r>
              <a:rPr lang="en-GB" dirty="0"/>
              <a:t> die je met </a:t>
            </a:r>
            <a:r>
              <a:rPr lang="en-GB" dirty="0" err="1"/>
              <a:t>ons</a:t>
            </a:r>
            <a:r>
              <a:rPr lang="en-GB" dirty="0"/>
              <a:t> </a:t>
            </a:r>
            <a:r>
              <a:rPr lang="en-GB" dirty="0" err="1"/>
              <a:t>deelt</a:t>
            </a:r>
            <a:r>
              <a:rPr lang="en-GB" dirty="0"/>
              <a:t>.</a:t>
            </a:r>
          </a:p>
          <a:p>
            <a:pPr lvl="1"/>
            <a:r>
              <a:rPr lang="en-GB" dirty="0" err="1"/>
              <a:t>Eventueel</a:t>
            </a:r>
            <a:r>
              <a:rPr lang="en-GB" dirty="0"/>
              <a:t> </a:t>
            </a:r>
            <a:r>
              <a:rPr lang="en-GB" dirty="0" err="1"/>
              <a:t>leuk</a:t>
            </a:r>
            <a:r>
              <a:rPr lang="en-GB" dirty="0"/>
              <a:t> om </a:t>
            </a:r>
            <a:r>
              <a:rPr lang="en-GB" dirty="0" err="1"/>
              <a:t>soms</a:t>
            </a:r>
            <a:r>
              <a:rPr lang="en-GB" dirty="0"/>
              <a:t> </a:t>
            </a:r>
            <a:r>
              <a:rPr lang="en-GB" dirty="0" err="1"/>
              <a:t>samen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werken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elkaars</a:t>
            </a:r>
            <a:r>
              <a:rPr lang="en-GB" dirty="0"/>
              <a:t> </a:t>
            </a:r>
            <a:r>
              <a:rPr lang="en-GB" dirty="0" err="1"/>
              <a:t>pagina</a:t>
            </a:r>
            <a:r>
              <a:rPr lang="en-GB" dirty="0"/>
              <a:t>.</a:t>
            </a:r>
          </a:p>
          <a:p>
            <a:pPr lvl="1"/>
            <a:r>
              <a:rPr lang="en-GB" dirty="0" err="1"/>
              <a:t>Probeer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het </a:t>
            </a:r>
            <a:r>
              <a:rPr lang="en-GB" dirty="0" err="1"/>
              <a:t>einde</a:t>
            </a:r>
            <a:r>
              <a:rPr lang="en-GB" dirty="0"/>
              <a:t> van </a:t>
            </a:r>
            <a:r>
              <a:rPr lang="en-GB" dirty="0" err="1"/>
              <a:t>elke</a:t>
            </a:r>
            <a:r>
              <a:rPr lang="en-GB" dirty="0"/>
              <a:t> </a:t>
            </a:r>
            <a:r>
              <a:rPr lang="en-GB" dirty="0" err="1"/>
              <a:t>sessie</a:t>
            </a:r>
            <a:r>
              <a:rPr lang="en-GB" dirty="0"/>
              <a:t> je </a:t>
            </a:r>
            <a:r>
              <a:rPr lang="en-GB" dirty="0" err="1"/>
              <a:t>veranderingen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pushen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je </a:t>
            </a:r>
            <a:r>
              <a:rPr lang="en-GB" dirty="0" err="1"/>
              <a:t>pagina</a:t>
            </a:r>
            <a:r>
              <a:rPr lang="en-GB" dirty="0"/>
              <a:t>.</a:t>
            </a:r>
          </a:p>
          <a:p>
            <a:pPr lvl="1"/>
            <a:r>
              <a:rPr lang="en-GB" dirty="0" err="1"/>
              <a:t>Gebruik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i="1" dirty="0"/>
              <a:t>readme.md</a:t>
            </a:r>
            <a:r>
              <a:rPr lang="en-GB" dirty="0"/>
              <a:t> &amp; </a:t>
            </a:r>
            <a:r>
              <a:rPr lang="en-GB" i="1" dirty="0"/>
              <a:t>.</a:t>
            </a:r>
            <a:r>
              <a:rPr lang="en-GB" i="1" dirty="0" err="1"/>
              <a:t>gitignore</a:t>
            </a:r>
            <a:r>
              <a:rPr lang="en-GB" dirty="0"/>
              <a:t> </a:t>
            </a:r>
            <a:r>
              <a:rPr lang="en-GB" dirty="0" err="1"/>
              <a:t>bestand</a:t>
            </a:r>
            <a:r>
              <a:rPr lang="en-GB" dirty="0"/>
              <a:t> om je </a:t>
            </a:r>
            <a:r>
              <a:rPr lang="en-GB" dirty="0" err="1"/>
              <a:t>pagina</a:t>
            </a:r>
            <a:r>
              <a:rPr lang="en-GB" dirty="0"/>
              <a:t> </a:t>
            </a:r>
            <a:r>
              <a:rPr lang="en-GB" dirty="0" err="1"/>
              <a:t>overzichtelijk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houden</a:t>
            </a:r>
            <a:r>
              <a:rPr lang="en-GB" dirty="0"/>
              <a:t>.</a:t>
            </a:r>
          </a:p>
          <a:p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nog</a:t>
            </a:r>
            <a:r>
              <a:rPr lang="en-GB" dirty="0"/>
              <a:t> wat extra commando’s van git in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oefenen</a:t>
            </a:r>
            <a:r>
              <a:rPr lang="en-GB" dirty="0"/>
              <a:t>; </a:t>
            </a:r>
            <a:r>
              <a:rPr lang="en-GB" dirty="0" err="1"/>
              <a:t>zie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https://www.w3schools.com/git/git_exercises.asp</a:t>
            </a:r>
          </a:p>
        </p:txBody>
      </p:sp>
    </p:spTree>
    <p:extLst>
      <p:ext uri="{BB962C8B-B14F-4D97-AF65-F5344CB8AC3E}">
        <p14:creationId xmlns:p14="http://schemas.microsoft.com/office/powerpoint/2010/main" val="1925335746"/>
      </p:ext>
    </p:extLst>
  </p:cSld>
  <p:clrMapOvr>
    <a:masterClrMapping/>
  </p:clrMapOvr>
  <p:transition spd="slow">
    <p:push dir="u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>
            <a:extLst>
              <a:ext uri="{FF2B5EF4-FFF2-40B4-BE49-F238E27FC236}">
                <a16:creationId xmlns:a16="http://schemas.microsoft.com/office/drawing/2014/main" id="{9120A86B-2AB2-7946-80AA-2F8155906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915495"/>
            <a:ext cx="11225885" cy="801666"/>
          </a:xfrm>
        </p:spPr>
        <p:txBody>
          <a:bodyPr/>
          <a:lstStyle/>
          <a:p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uw</a:t>
            </a:r>
            <a:r>
              <a:rPr lang="en-US" dirty="0"/>
              <a:t> </a:t>
            </a:r>
            <a:r>
              <a:rPr lang="en-US" dirty="0" err="1"/>
              <a:t>aandacht</a:t>
            </a:r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64A51AF-D729-194D-8079-0110ED3A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25885" cy="598970"/>
          </a:xfrm>
        </p:spPr>
        <p:txBody>
          <a:bodyPr>
            <a:noAutofit/>
          </a:bodyPr>
          <a:lstStyle/>
          <a:p>
            <a:r>
              <a:rPr lang="en-US" dirty="0"/>
              <a:t>Dank u</a:t>
            </a:r>
          </a:p>
        </p:txBody>
      </p:sp>
    </p:spTree>
    <p:extLst>
      <p:ext uri="{BB962C8B-B14F-4D97-AF65-F5344CB8AC3E}">
        <p14:creationId xmlns:p14="http://schemas.microsoft.com/office/powerpoint/2010/main" val="2371170277"/>
      </p:ext>
    </p:extLst>
  </p:cSld>
  <p:clrMapOvr>
    <a:masterClrMapping/>
  </p:clrMapOvr>
  <p:transition spd="slow">
    <p:push dir="u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B4203A8D-7154-4942-ACDF-B8485C733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724025"/>
            <a:ext cx="95916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7850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25C86-5650-741C-8239-C4F66943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Waarvoor</a:t>
            </a:r>
            <a:r>
              <a:rPr lang="en-GB" dirty="0"/>
              <a:t> </a:t>
            </a:r>
            <a:r>
              <a:rPr lang="en-GB" dirty="0" err="1"/>
              <a:t>gebruik</a:t>
            </a:r>
            <a:r>
              <a:rPr lang="en-GB" dirty="0"/>
              <a:t> je git?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7291529-04BC-2383-DD74-263054F11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Je eigen code </a:t>
            </a:r>
            <a:r>
              <a:rPr lang="en-GB" dirty="0" err="1"/>
              <a:t>georganiseerd</a:t>
            </a:r>
            <a:r>
              <a:rPr lang="en-GB" dirty="0"/>
              <a:t> </a:t>
            </a:r>
            <a:r>
              <a:rPr lang="en-GB" dirty="0" err="1"/>
              <a:t>bewaren</a:t>
            </a:r>
            <a:r>
              <a:rPr lang="en-GB" dirty="0"/>
              <a:t> met </a:t>
            </a:r>
            <a:r>
              <a:rPr lang="en-GB" dirty="0" err="1"/>
              <a:t>mogelijkheid</a:t>
            </a:r>
            <a:r>
              <a:rPr lang="en-GB" dirty="0"/>
              <a:t> om </a:t>
            </a:r>
            <a:r>
              <a:rPr lang="en-GB" dirty="0" err="1"/>
              <a:t>veranderingen</a:t>
            </a:r>
            <a:r>
              <a:rPr lang="en-GB" dirty="0"/>
              <a:t> </a:t>
            </a:r>
            <a:r>
              <a:rPr lang="en-GB" dirty="0" err="1"/>
              <a:t>ongedaan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maken</a:t>
            </a:r>
            <a:r>
              <a:rPr lang="en-GB" dirty="0"/>
              <a:t>.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Samenwerken</a:t>
            </a:r>
            <a:r>
              <a:rPr lang="en-GB" dirty="0"/>
              <a:t> met </a:t>
            </a:r>
            <a:r>
              <a:rPr lang="en-GB" dirty="0" err="1"/>
              <a:t>anderen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dezelfde</a:t>
            </a:r>
            <a:r>
              <a:rPr lang="en-GB" dirty="0"/>
              <a:t> codebase.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Uitvoeren</a:t>
            </a:r>
            <a:r>
              <a:rPr lang="en-GB" dirty="0"/>
              <a:t> van code reviews in </a:t>
            </a:r>
            <a:r>
              <a:rPr lang="en-GB" dirty="0" err="1"/>
              <a:t>een</a:t>
            </a:r>
            <a:r>
              <a:rPr lang="en-GB" dirty="0"/>
              <a:t> project</a:t>
            </a:r>
            <a:br>
              <a:rPr lang="en-GB" dirty="0"/>
            </a:br>
            <a:endParaRPr lang="en-GB" dirty="0"/>
          </a:p>
          <a:p>
            <a:r>
              <a:rPr lang="en-GB" dirty="0"/>
              <a:t>Issue tracking </a:t>
            </a:r>
            <a:r>
              <a:rPr lang="en-GB" dirty="0" err="1"/>
              <a:t>bij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4118273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Aangepast 1">
      <a:dk1>
        <a:srgbClr val="000000"/>
      </a:dk1>
      <a:lt1>
        <a:srgbClr val="FFFFFF"/>
      </a:lt1>
      <a:dk2>
        <a:srgbClr val="DC4235"/>
      </a:dk2>
      <a:lt2>
        <a:srgbClr val="E9E9E3"/>
      </a:lt2>
      <a:accent1>
        <a:srgbClr val="FF7800"/>
      </a:accent1>
      <a:accent2>
        <a:srgbClr val="E14298"/>
      </a:accent2>
      <a:accent3>
        <a:srgbClr val="393654"/>
      </a:accent3>
      <a:accent4>
        <a:srgbClr val="F8B218"/>
      </a:accent4>
      <a:accent5>
        <a:srgbClr val="D3CEBD"/>
      </a:accent5>
      <a:accent6>
        <a:srgbClr val="EF3E00"/>
      </a:accent6>
      <a:hlink>
        <a:srgbClr val="393654"/>
      </a:hlink>
      <a:folHlink>
        <a:srgbClr val="373D4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98679BBEF31544BF1C5E94380D134B" ma:contentTypeVersion="11" ma:contentTypeDescription="Een nieuw document maken." ma:contentTypeScope="" ma:versionID="928c7503a392f8c19ded68dda1121e60">
  <xsd:schema xmlns:xsd="http://www.w3.org/2001/XMLSchema" xmlns:xs="http://www.w3.org/2001/XMLSchema" xmlns:p="http://schemas.microsoft.com/office/2006/metadata/properties" xmlns:ns2="e60f335d-e4bd-4666-890a-892f5e8cff2d" xmlns:ns3="d5f8be41-0169-49b5-b686-d4287d5aac73" targetNamespace="http://schemas.microsoft.com/office/2006/metadata/properties" ma:root="true" ma:fieldsID="8f91e335dd6c64b6d30237bdd58663b1" ns2:_="" ns3:_="">
    <xsd:import namespace="e60f335d-e4bd-4666-890a-892f5e8cff2d"/>
    <xsd:import namespace="d5f8be41-0169-49b5-b686-d4287d5aac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0f335d-e4bd-4666-890a-892f5e8cff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f8be41-0169-49b5-b686-d4287d5aac7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95D00C5-A255-4B17-B283-B46EAB3061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0f335d-e4bd-4666-890a-892f5e8cff2d"/>
    <ds:schemaRef ds:uri="d5f8be41-0169-49b5-b686-d4287d5aac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BDE53D-6E78-4709-828D-56940832F2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178D45-7F39-4ADD-A744-70639435E68C}">
  <ds:schemaRefs>
    <ds:schemaRef ds:uri="http://purl.org/dc/elements/1.1/"/>
    <ds:schemaRef ds:uri="d5f8be41-0169-49b5-b686-d4287d5aac73"/>
    <ds:schemaRef ds:uri="http://schemas.microsoft.com/office/infopath/2007/PartnerControls"/>
    <ds:schemaRef ds:uri="http://purl.org/dc/terms/"/>
    <ds:schemaRef ds:uri="http://schemas.microsoft.com/office/2006/documentManagement/types"/>
    <ds:schemaRef ds:uri="e60f335d-e4bd-4666-890a-892f5e8cff2d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3050</Words>
  <Application>Microsoft Office PowerPoint</Application>
  <PresentationFormat>Breedbeeld</PresentationFormat>
  <Paragraphs>417</Paragraphs>
  <Slides>88</Slides>
  <Notes>10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88</vt:i4>
      </vt:variant>
    </vt:vector>
  </HeadingPairs>
  <TitlesOfParts>
    <vt:vector size="95" baseType="lpstr">
      <vt:lpstr>Arial</vt:lpstr>
      <vt:lpstr>Calibri</vt:lpstr>
      <vt:lpstr>Courier New</vt:lpstr>
      <vt:lpstr>Lato</vt:lpstr>
      <vt:lpstr>Lucida Console</vt:lpstr>
      <vt:lpstr>Wingdings</vt:lpstr>
      <vt:lpstr>Office Theme</vt:lpstr>
      <vt:lpstr>Introductie tot Git</vt:lpstr>
      <vt:lpstr>Vorige les…</vt:lpstr>
      <vt:lpstr>Deze les..</vt:lpstr>
      <vt:lpstr>Resources</vt:lpstr>
      <vt:lpstr>Geschiedenis van Git</vt:lpstr>
      <vt:lpstr>PowerPoint-presentatie</vt:lpstr>
      <vt:lpstr>PowerPoint-presentatie</vt:lpstr>
      <vt:lpstr>PowerPoint-presentatie</vt:lpstr>
      <vt:lpstr>Waarvoor gebruik je git?</vt:lpstr>
      <vt:lpstr>Wat is git (niet)</vt:lpstr>
      <vt:lpstr>Snapshots, not differences</vt:lpstr>
      <vt:lpstr>Hashing commits</vt:lpstr>
      <vt:lpstr>De drie staten</vt:lpstr>
      <vt:lpstr>Git bash (command line)</vt:lpstr>
      <vt:lpstr>Sourcetree</vt:lpstr>
      <vt:lpstr>Werken in de command line</vt:lpstr>
      <vt:lpstr>Werken in command line</vt:lpstr>
      <vt:lpstr>Git installeren/instellen</vt:lpstr>
      <vt:lpstr>GIT installeren</vt:lpstr>
      <vt:lpstr>GIT setup - locaties</vt:lpstr>
      <vt:lpstr>GIT setup - configureren</vt:lpstr>
      <vt:lpstr>Je tekst editor kiezen</vt:lpstr>
      <vt:lpstr>Git basics</vt:lpstr>
      <vt:lpstr>Git basics – Creating a git repository</vt:lpstr>
      <vt:lpstr>Wisselwerking files</vt:lpstr>
      <vt:lpstr>Git add  bestanden benoemen</vt:lpstr>
      <vt:lpstr>Bekijk gemaakte aanpassingen</vt:lpstr>
      <vt:lpstr>.gitignore</vt:lpstr>
      <vt:lpstr>.gitignore</vt:lpstr>
      <vt:lpstr>Bestanden verwijderen</vt:lpstr>
      <vt:lpstr>Bestanden verplaatsen/hernoemen</vt:lpstr>
      <vt:lpstr>De geschiedenis bekijken</vt:lpstr>
      <vt:lpstr>Formaat van git log –-pretty=format:” “</vt:lpstr>
      <vt:lpstr>Output beperken</vt:lpstr>
      <vt:lpstr>Dingen ongedaan maken</vt:lpstr>
      <vt:lpstr>Github registratie &amp; instellen</vt:lpstr>
      <vt:lpstr>Github - Setup </vt:lpstr>
      <vt:lpstr>Github – klonen</vt:lpstr>
      <vt:lpstr>Github repo aanmaken</vt:lpstr>
      <vt:lpstr>Github repo aanmaken</vt:lpstr>
      <vt:lpstr>Werken met remotes</vt:lpstr>
      <vt:lpstr>Remotes bekijken</vt:lpstr>
      <vt:lpstr>Extra remotes toevoegen</vt:lpstr>
      <vt:lpstr>Pushing</vt:lpstr>
      <vt:lpstr>Pulling</vt:lpstr>
      <vt:lpstr>Meer informatie over remotes</vt:lpstr>
      <vt:lpstr>Algemeen overzicht</vt:lpstr>
      <vt:lpstr>Forking vs cloning a repo</vt:lpstr>
      <vt:lpstr>Git tagging</vt:lpstr>
      <vt:lpstr>Tagging</vt:lpstr>
      <vt:lpstr>Annotated tag   </vt:lpstr>
      <vt:lpstr>Achteraf taggen</vt:lpstr>
      <vt:lpstr>Tags delen</vt:lpstr>
      <vt:lpstr>Tags verwijderen</vt:lpstr>
      <vt:lpstr>Getagde versies bekijken</vt:lpstr>
      <vt:lpstr>Git aliases</vt:lpstr>
      <vt:lpstr>Git Aliases</vt:lpstr>
      <vt:lpstr>Samenvatting &amp; opdrachten</vt:lpstr>
      <vt:lpstr>Samenvatting</vt:lpstr>
      <vt:lpstr>Opdracht: forking</vt:lpstr>
      <vt:lpstr>Groepsopdracht</vt:lpstr>
      <vt:lpstr>Git branching - basic</vt:lpstr>
      <vt:lpstr>Wat is branching?</vt:lpstr>
      <vt:lpstr>Wat is 1 commit?</vt:lpstr>
      <vt:lpstr>Een boom van commits</vt:lpstr>
      <vt:lpstr>Er is standaard altijd 1 branch (master/main)</vt:lpstr>
      <vt:lpstr>Nieuwe branch maken</vt:lpstr>
      <vt:lpstr>Nieuwe branch maken</vt:lpstr>
      <vt:lpstr>Bomen aftakken  </vt:lpstr>
      <vt:lpstr>Bomen aftakken  </vt:lpstr>
      <vt:lpstr>Tips &amp; tricks</vt:lpstr>
      <vt:lpstr>Git branching &amp; merging basic</vt:lpstr>
      <vt:lpstr>Situatieschets</vt:lpstr>
      <vt:lpstr>We zitten op master</vt:lpstr>
      <vt:lpstr>Je beslist te gaan werken aan issue53</vt:lpstr>
      <vt:lpstr>Maak aanpassingen &amp; nieuwe commit</vt:lpstr>
      <vt:lpstr>Hotfix issue dat je NU moet oplossen!</vt:lpstr>
      <vt:lpstr>De hotfix terug in master mergen</vt:lpstr>
      <vt:lpstr>Probleem opgelost!  Probleem is opgelost; delete hotfix branch en ga terug naar iss53 branch</vt:lpstr>
      <vt:lpstr>Aanpassingen terug mergen in main</vt:lpstr>
      <vt:lpstr>Uiteindelijke boom</vt:lpstr>
      <vt:lpstr>Git merge conflicts</vt:lpstr>
      <vt:lpstr>Opgave: veroorzaak een merge conflict</vt:lpstr>
      <vt:lpstr>Merge conflict oplossen</vt:lpstr>
      <vt:lpstr>Mergetools</vt:lpstr>
      <vt:lpstr>Oefening baart kunst</vt:lpstr>
      <vt:lpstr>Dank u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Tim Hellemans</cp:lastModifiedBy>
  <cp:revision>122</cp:revision>
  <dcterms:created xsi:type="dcterms:W3CDTF">2018-05-02T07:41:02Z</dcterms:created>
  <dcterms:modified xsi:type="dcterms:W3CDTF">2022-09-27T12:10:24Z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0x0101000198679BBEF31544BF1C5E94380D134B</vt:lpwstr>
  </property>
</Properties>
</file>