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63" r:id="rId6"/>
    <p:sldId id="261" r:id="rId7"/>
    <p:sldId id="262" r:id="rId8"/>
    <p:sldId id="259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BEA4-96B1-8948-92C9-76AB14A11EE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9F9F2-4487-4B4B-97E6-1771B0F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329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95706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943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70672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4229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7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D8D5BE-7832-7948-983A-F2558366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B7EC-DA02-B940-A12E-C7F224CDE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Word-Level Auto Text Generator Using RNN-LSTM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7D93F-CE0F-DF4D-9035-CACC17AE8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Sarthak Kaushik</a:t>
            </a:r>
          </a:p>
          <a:p>
            <a:pPr algn="ctr"/>
            <a:r>
              <a:rPr lang="en-US" dirty="0"/>
              <a:t>Nov 30, 2021</a:t>
            </a:r>
          </a:p>
          <a:p>
            <a:pPr algn="ctr"/>
            <a:r>
              <a:rPr lang="en-US" dirty="0"/>
              <a:t>SCS 3546 Deep Learning</a:t>
            </a:r>
          </a:p>
          <a:p>
            <a:pPr algn="ctr"/>
            <a:r>
              <a:rPr lang="en-US" dirty="0"/>
              <a:t>University of Toronto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EE71-A450-0040-A30A-D316C45C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80491-943F-124E-9529-ECE6333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1</a:t>
            </a:fld>
            <a:endParaRPr lang="en-US"/>
          </a:p>
        </p:txBody>
      </p:sp>
      <p:pic>
        <p:nvPicPr>
          <p:cNvPr id="1028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9E6EDECC-423E-FB49-AD77-53581156C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2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6176-9003-A542-903B-ECFB7DA1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C6D2-CF36-4C4F-8A44-1B188FBE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 on this would be to train these three models on other applications - </a:t>
            </a:r>
          </a:p>
          <a:p>
            <a:pPr lvl="1"/>
            <a:r>
              <a:rPr lang="en-US" dirty="0"/>
              <a:t>Tweets - Train data on a particular celebrity twitter dataset and generate tweets</a:t>
            </a:r>
          </a:p>
          <a:p>
            <a:pPr lvl="1"/>
            <a:r>
              <a:rPr lang="en-US" dirty="0"/>
              <a:t>Create Dialogues for a chat-bot</a:t>
            </a:r>
          </a:p>
          <a:p>
            <a:r>
              <a:rPr lang="en-US" dirty="0"/>
              <a:t>Compare the word-level vs character-level text generation</a:t>
            </a:r>
          </a:p>
          <a:p>
            <a:r>
              <a:rPr lang="en-US" dirty="0"/>
              <a:t>Tune the hyperparameters of the model</a:t>
            </a:r>
          </a:p>
          <a:p>
            <a:pPr lvl="1"/>
            <a:r>
              <a:rPr lang="en-US" dirty="0"/>
              <a:t>Drop out</a:t>
            </a:r>
          </a:p>
          <a:p>
            <a:pPr lvl="1"/>
            <a:r>
              <a:rPr lang="en-US" dirty="0"/>
              <a:t>add Batch Normalization</a:t>
            </a:r>
          </a:p>
          <a:p>
            <a:r>
              <a:rPr lang="en-US" dirty="0"/>
              <a:t>See how the auto-generated text varies with epochs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8411B-E72E-9F45-86C8-3998C5F2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2EF1-9B6B-6840-BA9D-C265554A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00D48A89-FB55-B448-A5E7-99DDA0905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1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BC-3FFD-F542-A3CC-CF45492D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5962-E326-AE44-8516-1565E884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of this project is to autogenerate text given a "word" or a "sequence of words" and the number of words to be generated.</a:t>
            </a:r>
          </a:p>
          <a:p>
            <a:r>
              <a:rPr lang="en-US" dirty="0"/>
              <a:t> Three different variations of RNN-LSTM models are used to evaluate the impact of RNN-LSTM architectures on the level of text generation.</a:t>
            </a:r>
          </a:p>
          <a:p>
            <a:r>
              <a:rPr lang="en-US" dirty="0"/>
              <a:t>There are two general methods that are widely used for auto text generation. </a:t>
            </a:r>
          </a:p>
          <a:p>
            <a:pPr lvl="1"/>
            <a:r>
              <a:rPr lang="en-US" dirty="0"/>
              <a:t>Character level auto generator </a:t>
            </a:r>
          </a:p>
          <a:p>
            <a:pPr lvl="1"/>
            <a:r>
              <a:rPr lang="en-US" dirty="0"/>
              <a:t>Word level auto generator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5B41-96B3-E649-9E5E-E9333100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9E50-71C3-B74F-B9D5-C2C1DCAC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667B04D1-1F4B-A946-84F7-9C707F7D0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56BA-CFA3-9E4F-8F7B-13AC5292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15D3-F40E-0B4C-AEF8-6EEC5711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Pre-Processing</a:t>
            </a:r>
          </a:p>
          <a:p>
            <a:pPr lvl="1"/>
            <a:r>
              <a:rPr lang="en-US" dirty="0"/>
              <a:t>Dataset - "Alice in Wonderland" from the Project Gutenberg™</a:t>
            </a:r>
          </a:p>
          <a:p>
            <a:r>
              <a:rPr lang="en-US" dirty="0"/>
              <a:t>Build and Train Network(s)</a:t>
            </a:r>
          </a:p>
          <a:p>
            <a:pPr lvl="1"/>
            <a:r>
              <a:rPr lang="en-US" dirty="0" err="1"/>
              <a:t>Colab</a:t>
            </a:r>
            <a:r>
              <a:rPr lang="en-US" dirty="0"/>
              <a:t>-GPU based Notebook</a:t>
            </a:r>
          </a:p>
          <a:p>
            <a:r>
              <a:rPr lang="en-US" dirty="0"/>
              <a:t>Generate Text Given Seed Text and length of sequence</a:t>
            </a:r>
          </a:p>
          <a:p>
            <a:pPr lvl="1"/>
            <a:r>
              <a:rPr lang="en-US" dirty="0"/>
              <a:t>Compare the output from the three models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12-B2CA-DF48-A864-E58A8C09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98C2D-E744-2544-BA62-860AE326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D3C3C7F2-B022-FF49-A94F-74B52A176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ECF4-6D68-B74D-88ED-62E1D706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2FAF-78C9-4243-BC24-3552C58E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header and footer from text files</a:t>
            </a:r>
          </a:p>
          <a:p>
            <a:r>
              <a:rPr lang="en-US" dirty="0"/>
              <a:t>Remove punctuations</a:t>
            </a:r>
          </a:p>
          <a:p>
            <a:r>
              <a:rPr lang="en-US" dirty="0"/>
              <a:t>Tokenize words in text</a:t>
            </a:r>
          </a:p>
          <a:p>
            <a:r>
              <a:rPr lang="en-US" dirty="0"/>
              <a:t>Ignore Words from “vocab” that are less frequent in corpus</a:t>
            </a:r>
          </a:p>
          <a:p>
            <a:r>
              <a:rPr lang="en-US" dirty="0"/>
              <a:t>Create Sentences of fixed length (ignore sentences that have ignored words”)</a:t>
            </a:r>
          </a:p>
          <a:p>
            <a:r>
              <a:rPr lang="en-US" dirty="0"/>
              <a:t>For vocab - Maintain a dictionary for word-&gt; index and index-&gt;word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B5252-784B-5540-B3F9-E216F886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4AE9-46E7-1D46-886D-5C1A8882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4915085B-A32D-8C48-8FC1-38C6943D9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AF-45DF-AD42-8DA0-E0F09AF7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&amp; Train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B7B7-942F-5B4A-80EE-433B20DA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Models</a:t>
            </a:r>
          </a:p>
          <a:p>
            <a:pPr lvl="1"/>
            <a:r>
              <a:rPr lang="en-US" dirty="0"/>
              <a:t>Base Model – 1 Layer Bidirectional LSTM</a:t>
            </a:r>
          </a:p>
          <a:p>
            <a:pPr lvl="1"/>
            <a:r>
              <a:rPr lang="en-US" dirty="0"/>
              <a:t>Based Model with Dropout = 0.2</a:t>
            </a:r>
          </a:p>
          <a:p>
            <a:pPr lvl="1"/>
            <a:r>
              <a:rPr lang="en-US" dirty="0"/>
              <a:t>Stacked LSTM Models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ACE4-2B22-1F40-8423-22E43E1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3E61-9B9B-8C42-B53E-5B4F160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28C967D3-2E6B-8F47-A78B-511FFB180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1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1D96-8348-1F47-AA6A-D9C3258D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RNN-LSTM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72727-3839-2946-AB62-09065D76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Model (with Dropout)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C02AD77-D5E1-9B4A-92A1-9FEEE9BF40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2884062"/>
            <a:ext cx="4343400" cy="268372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8E60A9-FC79-C74C-A669-5FF50779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Stacked LSTM Model without dropout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A481CFD-C226-D440-99F6-4B16855DC5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49890" y="2546350"/>
            <a:ext cx="3973983" cy="33528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61ECCF5-DBED-ED45-8290-2081A3B4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D36B3BF-03B9-BE4F-A120-B97E618B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6</a:t>
            </a:fld>
            <a:endParaRPr lang="en-US"/>
          </a:p>
        </p:txBody>
      </p:sp>
      <p:pic>
        <p:nvPicPr>
          <p:cNvPr id="1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5DC93F09-E3B0-274C-BCA1-5EF806D1F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9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1D96-8348-1F47-AA6A-D9C3258D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RNN-LSTM Layers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72727-3839-2946-AB62-09065D76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Model (with Dropout)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F8EDE-11F7-D84C-BDDF-A7E7BC8057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2912705"/>
            <a:ext cx="4343400" cy="262643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8E60A9-FC79-C74C-A669-5FF50779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Stacked LSTM Model without dropout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83FA76E-474C-804C-A6F3-33AAD0BC98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3051318"/>
            <a:ext cx="4338637" cy="2342863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15B07B82-0921-BC4F-8617-7C2CA396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DBB57B4-624D-F34A-8B90-62B29839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7</a:t>
            </a:fld>
            <a:endParaRPr lang="en-US"/>
          </a:p>
        </p:txBody>
      </p:sp>
      <p:pic>
        <p:nvPicPr>
          <p:cNvPr id="17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9BDB5AFB-A9A4-DA4D-98A5-BB804E20A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1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B91BF16-5BBD-C14F-A71E-1C613893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91" y="3426371"/>
            <a:ext cx="3672633" cy="272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62130-CD9F-5B4C-8CA2-B7172D9D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2F047-5CFA-0847-A57B-1C8CFD80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500" y="1571475"/>
            <a:ext cx="10033000" cy="14986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F68B864-431E-ED42-9E75-F1EB5E42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6857E59-576D-2848-89B8-8DEE1F59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802EE-F8AD-5E46-BE98-C94987A6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72" y="3429000"/>
            <a:ext cx="3743733" cy="2724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717E9E-CE1C-6C49-A7F9-358AA0720D5F}"/>
              </a:ext>
            </a:extLst>
          </p:cNvPr>
          <p:cNvSpPr txBox="1"/>
          <p:nvPr/>
        </p:nvSpPr>
        <p:spPr>
          <a:xfrm>
            <a:off x="1050858" y="3244334"/>
            <a:ext cx="2594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Loss- Model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78666-241D-4848-8298-12FEE74559F6}"/>
              </a:ext>
            </a:extLst>
          </p:cNvPr>
          <p:cNvSpPr txBox="1"/>
          <p:nvPr/>
        </p:nvSpPr>
        <p:spPr>
          <a:xfrm>
            <a:off x="4794591" y="3250512"/>
            <a:ext cx="2594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Loss- Model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14542C-33CC-D743-9B84-37CC6886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810" y="3435178"/>
            <a:ext cx="3672633" cy="272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871B7A-A206-1348-B6F3-57AA4F40FDB0}"/>
              </a:ext>
            </a:extLst>
          </p:cNvPr>
          <p:cNvSpPr txBox="1"/>
          <p:nvPr/>
        </p:nvSpPr>
        <p:spPr>
          <a:xfrm>
            <a:off x="8877878" y="3244334"/>
            <a:ext cx="2594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Loss- Model 3</a:t>
            </a:r>
          </a:p>
        </p:txBody>
      </p:sp>
      <p:pic>
        <p:nvPicPr>
          <p:cNvPr id="14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9272BD63-E010-D64D-A72B-9D39D5648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1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62DB-5F57-1546-BE28-66B5ABF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Text Generator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54DD8B-64A2-EE4A-8660-1744FA425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82" y="1873443"/>
            <a:ext cx="11423035" cy="343736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FF49AB-7677-D74B-AA02-37F2982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11/30/21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FC93C-3179-B24A-A3EB-D289AA6F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D5BE-7832-7948-983A-F25583664A1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4" descr="university-of-toronto-logo-organization-brand-font-5b596762398357.5008110815325858262356  - Department of Philosophy - University of Toronto">
            <a:extLst>
              <a:ext uri="{FF2B5EF4-FFF2-40B4-BE49-F238E27FC236}">
                <a16:creationId xmlns:a16="http://schemas.microsoft.com/office/drawing/2014/main" id="{E3CDCB61-3F5D-EB4D-8004-B949C30E9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42381"/>
          <a:stretch/>
        </p:blipFill>
        <p:spPr bwMode="auto">
          <a:xfrm>
            <a:off x="9843590" y="0"/>
            <a:ext cx="2249556" cy="8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208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335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 Word-Level Auto Text Generator Using RNN-LSTM</vt:lpstr>
      <vt:lpstr>Introduction</vt:lpstr>
      <vt:lpstr>Methodology</vt:lpstr>
      <vt:lpstr>Text Pre-Processing</vt:lpstr>
      <vt:lpstr>Build &amp; Train Model</vt:lpstr>
      <vt:lpstr>RNN-LSTM Models</vt:lpstr>
      <vt:lpstr>RNN-LSTM Layers</vt:lpstr>
      <vt:lpstr>Results and Discussions</vt:lpstr>
      <vt:lpstr>Auto Text Generator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Text Generator Using RNN-LSTM</dc:title>
  <dc:creator>Sakshi Sharma</dc:creator>
  <cp:lastModifiedBy>Sarthak Kaushik</cp:lastModifiedBy>
  <cp:revision>4</cp:revision>
  <dcterms:created xsi:type="dcterms:W3CDTF">2021-11-30T07:46:21Z</dcterms:created>
  <dcterms:modified xsi:type="dcterms:W3CDTF">2021-11-30T17:08:26Z</dcterms:modified>
</cp:coreProperties>
</file>