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Average" panose="020B0604020202020204" charset="0"/>
      <p:regular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thak Kaushi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B47E5-FF94-4DD0-9417-4922264FCCA0}">
  <a:tblStyle styleId="{2C2B47E5-FF94-4DD0-9417-4922264FC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5" autoAdjust="0"/>
  </p:normalViewPr>
  <p:slideViewPr>
    <p:cSldViewPr snapToGrid="0">
      <p:cViewPr varScale="1">
        <p:scale>
          <a:sx n="94" d="100"/>
          <a:sy n="94" d="100"/>
        </p:scale>
        <p:origin x="11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3-30T00:21:10.732" idx="1">
    <p:pos x="6000" y="0"/>
    <p:text>@mehmudgerman@gmail.com 
Update Slide 8
_Assigned to Muhammad Mehmood Yousuf_</p:text>
  </p:cm>
  <p:cm authorId="0" dt="2022-03-30T00:21:32.626" idx="3">
    <p:pos x="6000" y="200"/>
    <p:text>@daniel.liendo@gmail.com 
Update slide 6
_Assigned to Daniel Liendo_</p:text>
  </p:cm>
  <p:cm authorId="0" dt="2022-03-30T00:21:52.423" idx="2">
    <p:pos x="6000" y="100"/>
    <p:text>@sarthak.kaushik@gmail.com 
Update Slide 9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fb4a5d54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fb4a5d54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93c60f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93c60f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b4a5d54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b4a5d54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093c60f3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093c60f3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924d4bf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924d4bf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we interpret from the results?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 no pattern that the machine learning algorithm could be applied.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924d4bf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924d4bf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tweets that we can get in one go, limitations on what can searched “$TSLA”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Duplication of tweets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Academic access required for decent data collection on twitter API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924d4bf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924d4bf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924d4b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924d4bf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924d4bf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924d4bf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b4a5cec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b4a5cec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Research shows that news affects stock market movement and indicates the possibility of predicting the market. Perform natural language processing (NLP)</a:t>
            </a:r>
            <a:endParaRPr sz="115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approach to predict movement using tweets sentiment analysis. approach of identifying a small subset of influential Twitter accounts and analyzing their tweets with a variety of NLP techniques.</a:t>
            </a:r>
            <a:endParaRPr sz="115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The most respected financial journals have Twitter feeds that follow the news, and often break it.</a:t>
            </a:r>
            <a:endParaRPr sz="115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80% of institutional investors monitor social media during their workday.</a:t>
            </a:r>
            <a:endParaRPr sz="115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The financial news network provides real-time business information to 355 million households worldwide per month. Its 14-hour live coverage is geared toward individual investors as well as trading professionals.8</a:t>
            </a:r>
            <a:endParaRPr sz="115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 The outlet's Twitter account has more than 4.3 million followers.9</a:t>
            </a:r>
            <a:endParaRPr sz="115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More than 60% of U.S. adults get news on social media</a:t>
            </a:r>
            <a:endParaRPr sz="115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150">
                <a:solidFill>
                  <a:schemeClr val="dk1"/>
                </a:solidFill>
              </a:rPr>
              <a:t>Using Twitter as our news source allows us to get the most up to date news.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ee2bb8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ee2bb8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b4a5d542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fb4a5d542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b4a5d542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b4a5d542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@Elonmusk, @CNBC, @ReutersBiz, @business, @CNNPolitics, @BBCPolitics, @WSJ</a:t>
            </a:r>
            <a:endParaRPr sz="115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232A31"/>
                </a:solidFill>
                <a:highlight>
                  <a:srgbClr val="FFFFFF"/>
                </a:highlight>
              </a:rPr>
              <a:t>NASDAQ, </a:t>
            </a:r>
            <a:r>
              <a:rPr lang="en" sz="1400">
                <a:solidFill>
                  <a:srgbClr val="595959"/>
                </a:solidFill>
              </a:rPr>
              <a:t>TSLA, </a:t>
            </a:r>
            <a:r>
              <a:rPr lang="en" sz="1350" b="1">
                <a:solidFill>
                  <a:srgbClr val="232A31"/>
                </a:solidFill>
                <a:highlight>
                  <a:srgbClr val="FFFFFF"/>
                </a:highlight>
              </a:rPr>
              <a:t>S&amp;P 500, Crude Oil, S&amp;P/TSX, </a:t>
            </a:r>
            <a:r>
              <a:rPr lang="en" sz="1000">
                <a:solidFill>
                  <a:srgbClr val="212121"/>
                </a:solidFill>
              </a:rPr>
              <a:t>BTC-USD</a:t>
            </a:r>
            <a:endParaRPr sz="1000">
              <a:solidFill>
                <a:srgbClr val="21212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b="1">
              <a:solidFill>
                <a:srgbClr val="232A3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ee2bb83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ee2bb83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+ politics news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RTs. Only original tweets.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b4a5cec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b4a5cec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1D9"/>
              </a:solidFill>
              <a:highlight>
                <a:srgbClr val="0D1117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things - that we did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93c60f3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93c60f3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Twitter Content Sentiment Analysis to Predict Crypto Currency (Bitcoin) Movement</a:t>
            </a:r>
            <a:endParaRPr sz="308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0" y="2670775"/>
            <a:ext cx="3671843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23700" y="3376850"/>
            <a:ext cx="3987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Members: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Kaushik, Sarthak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Liendo, Daniel 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Patel, Tilisha 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Yousuf, Muhammad Mehmood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68000" y="182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58" y="1367492"/>
            <a:ext cx="2837915" cy="150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88" y="3498375"/>
            <a:ext cx="3537625" cy="13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830450" y="942700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Sentiment Histogram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87863" y="3119875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Time-Series Change for Sentiment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5561" y="1340600"/>
            <a:ext cx="2938954" cy="15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500" y="3541775"/>
            <a:ext cx="3550794" cy="13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5606575" y="942700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 Direction Histogram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363988" y="3119875"/>
            <a:ext cx="30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Time-Series Change for Label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Tuning Built on Sentiment Analysis</a:t>
            </a:r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856950" y="1151275"/>
          <a:ext cx="7938800" cy="3749267"/>
        </p:xfrm>
        <a:graphic>
          <a:graphicData uri="http://schemas.openxmlformats.org/drawingml/2006/table">
            <a:tbl>
              <a:tblPr>
                <a:noFill/>
                <a:tableStyleId>{2C2B47E5-FF94-4DD0-9417-4922264FCCA0}</a:tableStyleId>
              </a:tblPr>
              <a:tblGrid>
                <a:gridCol w="17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Classification Algorithm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Hyper Parameters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Decision Trees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'criterion':['gini','entropy'],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'max_depth':[5,10,20]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 Forest Classifier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'criterion':['gini','entropy'],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'max_depth':[5,10,20],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'n_estimators':[10,20,100]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Classifier Pipeline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Pipeline(steps=[("poly_features", PolynomialFeatures()),("svm_clf", SVC())])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param_grid = {'poly_features__degree':[1,2,3],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'svm_clf__C': [0.1, 1, 10, 100, 1000],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'svm_clf__gamma': [1, 0.1, 0.01, 0.001, 0.0001],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'svm_clf__degree':[1,2,3],</a:t>
                      </a:r>
                      <a:endParaRPr sz="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'svm_clf__kernel': ['linear','rbf','poly','sigmoid']}</a:t>
                      </a:r>
                      <a:endParaRPr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 &amp; Neural Network (using the tweet content)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Hyper parameter tuning. (Future Work)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Built on Tweet Text</a:t>
            </a:r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856950" y="1151275"/>
          <a:ext cx="7938800" cy="3958850"/>
        </p:xfrm>
        <a:graphic>
          <a:graphicData uri="http://schemas.openxmlformats.org/drawingml/2006/table">
            <a:tbl>
              <a:tblPr>
                <a:noFill/>
                <a:tableStyleId>{2C2B47E5-FF94-4DD0-9417-4922264FCCA0}</a:tableStyleId>
              </a:tblPr>
              <a:tblGrid>
                <a:gridCol w="17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Classification Algorithm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Hyper Parameters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 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Processed Tweets &gt; CountVectorizer &gt; TFIDF &gt; Naive Bayes Estimator Evaluation</a:t>
                      </a:r>
                      <a:endParaRPr sz="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5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 (using BERT Embeddings &amp; BERT Pretrained encoder)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Processed Tweets &gt; 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BERT Preprocessing &gt;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BERT Encoding &gt; 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Drop Out &gt;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 Layer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Loss= BinaryCrossentropy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Metrics= BinaryAccuracy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267F99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nEpochs=5</a:t>
                      </a:r>
                      <a:endParaRPr sz="800">
                        <a:solidFill>
                          <a:srgbClr val="267F99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12" y="1919330"/>
            <a:ext cx="4497739" cy="315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Results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402000" y="11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{2C2B47E5-FF94-4DD0-9417-4922264FCCA0}</a:tableStyleId>
              </a:tblPr>
              <a:tblGrid>
                <a:gridCol w="151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Classification Algorithm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Decision Trees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63.64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64.24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47.89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50.70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48.00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49.32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 Forest Classifier Pipeline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58.66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59.94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50.12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49.3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40.67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45.86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SVM (Best Model)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53.00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52.44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56.06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52.82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55.56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53.33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54.42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1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Naive Bayes (using the tweet content)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74.41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95.91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44.76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42.83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57.02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6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Neural Network BERT Tokenizer (using the tweet content)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55.20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BERT Tokenizer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Loss Per Epoch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 per Epoch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4075"/>
            <a:ext cx="3999900" cy="260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513" y="1714075"/>
            <a:ext cx="3881676" cy="26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Two ways of predicting cryptocurrency movements in 15 minute interval is implemented successfully.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Sentiment Analysis is not conclusive in prediction of stock movement. Perhaps inclusion of other features like tweet likes etc. may be evaluated as features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Analysis of direct tweet content is also not conclusive in prediction of stock movement.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twitter handles must be handpicked to study the impact of a particular index, commodity, cryptocurrency.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stock data also limits how much information can be used as initial dataset.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Perhaps the assumption that the information from social media is able to impact the markets within 15 minutes is not correct.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Mining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Struggle with yahoo finance API, limits on getting frequent market quotes beyond 60 days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Struggle with Twitter API, had to use Web scraping tool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Quality of Data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Twitter stock data has a lot of noise (stickers, ads, redirection urls, memes etc.)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Misclassification of sentiment because of noise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Transformation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Combining the data for twitter/stocks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During Execution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 &amp; Path Forward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Lessons Learned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Make sure you have easy access to the data you need and a data strategy in place.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Proof of Concept Model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Path Forward</a:t>
            </a:r>
            <a:endParaRPr sz="1600" b="1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More research on userhandles and the commodity that needs to be predicted to ensure relevant information is gathered.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gathering of 15-minute stock data over a long period of time.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Expand the data by including other social media platforms like reddit, discord etc.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Ensemble Model - Voting Classifier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THANK YOU!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388" y="1152472"/>
            <a:ext cx="4449225" cy="39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01A5F8-AA18-451E-ACE1-290C80CC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	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AF6C3-7FEB-4F8B-BD28-C4962508A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Problem Statement</a:t>
            </a:r>
          </a:p>
          <a:p>
            <a:r>
              <a:rPr lang="en-US" dirty="0"/>
              <a:t>Introduction / Background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Assumptions, Data Mining and Data Processing</a:t>
            </a:r>
          </a:p>
          <a:p>
            <a:r>
              <a:rPr lang="en-US" dirty="0"/>
              <a:t>Classification Models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Challenges, Lessons Learned and Path Forward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82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Project aim/objectives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Influence of Social media on stocks was quite visible for GME prices.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 announcement, opinion, or remark can be enough launch a news story or directly influence the market.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Hypothesis is that if a company has positive sentiment, it will lead its stock price to increase in the near future. 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Problem: Use twitter information to derive the sentiments (positive, neutral or negative) and predict the direction of stock movement (increase or decrease) to inform the user about buy/sell recommendations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Introduction/Background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Research suggests that news impacts stock market movement and indicates the possibility of market prediction.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Tweets usually contain hashtags and symbols that facilitate the search for relevant posts and easier to crawl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Tweets classification is to use them as a time series supposedly correlated to another time series from stock/Bitcoin data.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/ Libraries Used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Octoparse for Tweets Scraping / Twitter API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Yahoo-finance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NLTK NLP library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SentimentIntensityAnalyzer function for Deriving Sentiments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Swifter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Scikitlearn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Keras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Stock market movement every 15 minutes frequency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Assumption that any news would impact within 15 minutes of the event.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With investors, it is now feasible for them to act within minutes of an event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Stock market is closed, the tweet was analyzed to impact as part of next day opening price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the markets open they react to the information that has happened since the markets were closed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Tweets sentiments were averaged out during the 15 minutes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pretrained VADER NLTK sentiment analysis algorithm for sentiment analysis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TWEETS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Web Scraping technique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102,683 tweets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7 twitter accounts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Tweet and the derived sentiment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 ~30k tweets after merging &amp; data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STOCK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Yahoo finance API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Stocks / Market Indices / 1 Crypto (BTC)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15 minute interval could only be done for the last 60 days (limitation)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Label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Stock price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Derived stock direction (Increase or Decrease) label as Target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9075" y="219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Sources (After Pre-processing)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99050" y="931300"/>
            <a:ext cx="8356200" cy="3981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0" y="931300"/>
            <a:ext cx="7572726" cy="394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Pipeline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05338" y="1177700"/>
            <a:ext cx="1677600" cy="113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651988" y="1216375"/>
            <a:ext cx="1677600" cy="113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329600" y="1092425"/>
            <a:ext cx="2133000" cy="3820500"/>
          </a:xfrm>
          <a:prstGeom prst="rightArrowCallout">
            <a:avLst>
              <a:gd name="adj1" fmla="val 4521"/>
              <a:gd name="adj2" fmla="val 8606"/>
              <a:gd name="adj3" fmla="val 17982"/>
              <a:gd name="adj4" fmla="val 7612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(</a:t>
            </a:r>
            <a:r>
              <a:rPr lang="en">
                <a:solidFill>
                  <a:srgbClr val="0D1117"/>
                </a:solidFill>
              </a:rPr>
              <a:t>Sentiment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Mean per 15 mins)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Train Split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(75-25, shuffle=F)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462600" y="1092438"/>
            <a:ext cx="1300475" cy="38204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618163" y="2497050"/>
            <a:ext cx="1677600" cy="113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NLP</a:t>
            </a:r>
            <a:r>
              <a:rPr lang="en"/>
              <a:t> TFIDF/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Tokenizer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05338" y="3777725"/>
            <a:ext cx="1677600" cy="113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651988" y="3777725"/>
            <a:ext cx="1677600" cy="113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982950" y="3855075"/>
            <a:ext cx="1677600" cy="1135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1982950" y="1216375"/>
            <a:ext cx="1677600" cy="2177675"/>
            <a:chOff x="2363950" y="1216375"/>
            <a:chExt cx="1677600" cy="2177675"/>
          </a:xfrm>
        </p:grpSpPr>
        <p:sp>
          <p:nvSpPr>
            <p:cNvPr id="114" name="Google Shape;114;p20"/>
            <p:cNvSpPr/>
            <p:nvPr/>
          </p:nvSpPr>
          <p:spPr>
            <a:xfrm>
              <a:off x="2363950" y="1216375"/>
              <a:ext cx="1677600" cy="11352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Processing</a:t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 rot="5400000">
              <a:off x="2947675" y="2342550"/>
              <a:ext cx="1040400" cy="10626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6" name="Google Shape;116;p20"/>
          <p:cNvCxnSpPr/>
          <p:nvPr/>
        </p:nvCxnSpPr>
        <p:spPr>
          <a:xfrm rot="10800000">
            <a:off x="2561750" y="2353525"/>
            <a:ext cx="246300" cy="0"/>
          </a:xfrm>
          <a:prstGeom prst="straightConnector1">
            <a:avLst/>
          </a:prstGeom>
          <a:noFill/>
          <a:ln w="19050" cap="flat" cmpd="sng">
            <a:solidFill>
              <a:srgbClr val="C9D1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75" y="1740201"/>
            <a:ext cx="859049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00" y="3855075"/>
            <a:ext cx="693175" cy="6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1315</Words>
  <Application>Microsoft Office PowerPoint</Application>
  <PresentationFormat>On-screen Show (16:9)</PresentationFormat>
  <Paragraphs>219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Average</vt:lpstr>
      <vt:lpstr>Courier New</vt:lpstr>
      <vt:lpstr>Oswald</vt:lpstr>
      <vt:lpstr>Times New Roman</vt:lpstr>
      <vt:lpstr>Slate</vt:lpstr>
      <vt:lpstr>Twitter Content Sentiment Analysis to Predict Crypto Currency (Bitcoin) Movement</vt:lpstr>
      <vt:lpstr>Agenda </vt:lpstr>
      <vt:lpstr>Motivation &amp; Project aim/objectives</vt:lpstr>
      <vt:lpstr>Introduction/Background</vt:lpstr>
      <vt:lpstr>Tools / Libraries Used</vt:lpstr>
      <vt:lpstr>Assumptions</vt:lpstr>
      <vt:lpstr>Data Mining</vt:lpstr>
      <vt:lpstr>Tweet Sources (After Pre-processing)</vt:lpstr>
      <vt:lpstr>Data Processing Pipeline</vt:lpstr>
      <vt:lpstr>Exploratory Data Analysis (EDA)</vt:lpstr>
      <vt:lpstr>Classification Models Tuning Built on Sentiment Analysis</vt:lpstr>
      <vt:lpstr>Classification Models Built on Tweet Text</vt:lpstr>
      <vt:lpstr>Classification Models Results</vt:lpstr>
      <vt:lpstr>Neural Network BERT Tokenizer</vt:lpstr>
      <vt:lpstr>Discussion &amp; Conclusion</vt:lpstr>
      <vt:lpstr>Challenges During Execution</vt:lpstr>
      <vt:lpstr>Lesson Learned &amp; Path Forward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Content Sentiment Analysis to Predict Crypto Currency (Bitcoin) Movement</dc:title>
  <cp:lastModifiedBy>Sarthak Kaushik</cp:lastModifiedBy>
  <cp:revision>1</cp:revision>
  <dcterms:modified xsi:type="dcterms:W3CDTF">2022-03-31T19:18:03Z</dcterms:modified>
</cp:coreProperties>
</file>