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0" r:id="rId4"/>
    <p:sldId id="259" r:id="rId5"/>
    <p:sldId id="257" r:id="rId6"/>
    <p:sldId id="262" r:id="rId7"/>
    <p:sldId id="258" r:id="rId8"/>
    <p:sldId id="261" r:id="rId9"/>
    <p:sldId id="263" r:id="rId10"/>
    <p:sldId id="264" r:id="rId11"/>
    <p:sldId id="265" r:id="rId12"/>
    <p:sldId id="268" r:id="rId13"/>
    <p:sldId id="266" r:id="rId14"/>
    <p:sldId id="267" r:id="rId15"/>
    <p:sldId id="269" r:id="rId16"/>
    <p:sldId id="272" r:id="rId17"/>
    <p:sldId id="270" r:id="rId18"/>
    <p:sldId id="274" r:id="rId19"/>
    <p:sldId id="271" r:id="rId20"/>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0">
          <a:gsLst>
            <a:gs pos="54000">
              <a:srgbClr val="00B050"/>
            </a:gs>
            <a:gs pos="92000">
              <a:srgbClr val="5BC19E">
                <a:alpha val="100000"/>
                <a:lumMod val="81000"/>
                <a:lumOff val="19000"/>
              </a:srgbClr>
            </a:gs>
            <a:gs pos="96000">
              <a:schemeClr val="accent1">
                <a:lumMod val="45000"/>
                <a:lumOff val="55000"/>
              </a:schemeClr>
            </a:gs>
            <a:gs pos="92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jpe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image" Target="../media/image9.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5.jpeg"/><Relationship Id="rId1" Type="http://schemas.openxmlformats.org/officeDocument/2006/relationships/image" Target="../media/image14.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8.jpeg"/><Relationship Id="rId1" Type="http://schemas.openxmlformats.org/officeDocument/2006/relationships/image" Target="../media/image17.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524000" y="379095"/>
            <a:ext cx="9144000" cy="4549775"/>
          </a:xfrm>
        </p:spPr>
        <p:txBody>
          <a:bodyPr>
            <a:normAutofit fontScale="90000"/>
          </a:bodyPr>
          <a:p>
            <a:r>
              <a:rPr lang="en-US" sz="4800"/>
              <a:t>Location Recommendation for Jadeite Jade Jewelry Store in St. Louis County, MO, United States</a:t>
            </a:r>
            <a:br>
              <a:rPr lang="en-US" sz="4800"/>
            </a:br>
            <a:br>
              <a:rPr lang="en-US" sz="4800"/>
            </a:br>
            <a:r>
              <a:rPr lang="en-US" sz="4800"/>
              <a:t>Aaron L. Warsaw</a:t>
            </a:r>
            <a:br>
              <a:rPr lang="en-US" sz="4800"/>
            </a:br>
            <a:br>
              <a:rPr lang="en-US" sz="4800"/>
            </a:br>
            <a:r>
              <a:rPr lang="en-US" sz="4800"/>
              <a:t>July 20, 2019</a:t>
            </a:r>
            <a:endParaRPr lang="en-US" sz="4800"/>
          </a:p>
        </p:txBody>
      </p:sp>
      <p:pic>
        <p:nvPicPr>
          <p:cNvPr id="4" name="Picture 3" descr="20190225_111430 (2)"/>
          <p:cNvPicPr>
            <a:picLocks noChangeAspect="1"/>
          </p:cNvPicPr>
          <p:nvPr/>
        </p:nvPicPr>
        <p:blipFill>
          <a:blip r:embed="rId1"/>
          <a:stretch>
            <a:fillRect/>
          </a:stretch>
        </p:blipFill>
        <p:spPr>
          <a:xfrm>
            <a:off x="556260" y="2673350"/>
            <a:ext cx="2837180" cy="3078480"/>
          </a:xfrm>
          <a:prstGeom prst="rect">
            <a:avLst/>
          </a:prstGeom>
        </p:spPr>
      </p:pic>
      <p:pic>
        <p:nvPicPr>
          <p:cNvPr id="6" name="Picture 5" descr="20190225_110401"/>
          <p:cNvPicPr>
            <a:picLocks noChangeAspect="1"/>
          </p:cNvPicPr>
          <p:nvPr/>
        </p:nvPicPr>
        <p:blipFill>
          <a:blip r:embed="rId2"/>
          <a:srcRect l="29798" t="17061" r="24545" b="24245"/>
          <a:stretch>
            <a:fillRect/>
          </a:stretch>
        </p:blipFill>
        <p:spPr>
          <a:xfrm rot="5400000">
            <a:off x="8567420" y="3275330"/>
            <a:ext cx="3103245" cy="224409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6200" y="53975"/>
            <a:ext cx="5913120" cy="1325880"/>
          </a:xfrm>
        </p:spPr>
        <p:txBody>
          <a:bodyPr/>
          <a:p>
            <a:r>
              <a:rPr lang="en-US"/>
              <a:t>Methodology:  Mapping</a:t>
            </a:r>
            <a:endParaRPr lang="en-US"/>
          </a:p>
        </p:txBody>
      </p:sp>
      <p:pic>
        <p:nvPicPr>
          <p:cNvPr id="12" name="Picture 12" descr="Fig1_st_louis_map"/>
          <p:cNvPicPr>
            <a:picLocks noChangeAspect="1"/>
          </p:cNvPicPr>
          <p:nvPr>
            <p:ph idx="1"/>
          </p:nvPr>
        </p:nvPicPr>
        <p:blipFill>
          <a:blip r:embed="rId1"/>
          <a:stretch>
            <a:fillRect/>
          </a:stretch>
        </p:blipFill>
        <p:spPr>
          <a:xfrm>
            <a:off x="4359275" y="1135380"/>
            <a:ext cx="7725410" cy="5438140"/>
          </a:xfrm>
          <a:prstGeom prst="rect">
            <a:avLst/>
          </a:prstGeom>
        </p:spPr>
      </p:pic>
      <p:sp>
        <p:nvSpPr>
          <p:cNvPr id="4" name="Text Box 3"/>
          <p:cNvSpPr txBox="1"/>
          <p:nvPr/>
        </p:nvSpPr>
        <p:spPr>
          <a:xfrm>
            <a:off x="76200" y="1496060"/>
            <a:ext cx="4182745" cy="5077460"/>
          </a:xfrm>
          <a:prstGeom prst="rect">
            <a:avLst/>
          </a:prstGeom>
          <a:noFill/>
        </p:spPr>
        <p:txBody>
          <a:bodyPr wrap="square" rtlCol="0">
            <a:spAutoFit/>
          </a:bodyPr>
          <a:p>
            <a:pPr marL="285750" indent="-285750">
              <a:buFont typeface="Arial" panose="020B0604020202020204" pitchFamily="34" charset="0"/>
              <a:buChar char="•"/>
            </a:pPr>
            <a:r>
              <a:rPr lang="en-US"/>
              <a:t>Folium was used to create a map showing all the postcodes in St. Louis County, MO, United States .</a:t>
            </a:r>
            <a:endParaRPr lang="en-US"/>
          </a:p>
          <a:p>
            <a:pPr marL="285750" indent="-285750">
              <a:buFont typeface="Arial" panose="020B0604020202020204" pitchFamily="34" charset="0"/>
              <a:buChar char="•"/>
            </a:pPr>
            <a:r>
              <a:rPr lang="en-US"/>
              <a:t>Foursquare version and credentials defined for searching venue information and clustering.  </a:t>
            </a:r>
            <a:endParaRPr lang="en-US"/>
          </a:p>
          <a:p>
            <a:pPr marL="285750" indent="-285750">
              <a:buFont typeface="Arial" panose="020B0604020202020204" pitchFamily="34" charset="0"/>
              <a:buChar char="•"/>
            </a:pPr>
            <a:r>
              <a:rPr lang="en-US"/>
              <a:t>Means of each frequency of venue per postcode was calculated and top five types of venues in each postcode were displayed.</a:t>
            </a:r>
            <a:endParaRPr lang="en-US"/>
          </a:p>
          <a:p>
            <a:pPr marL="285750" indent="-285750">
              <a:buFont typeface="Arial" panose="020B0604020202020204" pitchFamily="34" charset="0"/>
              <a:buChar char="•"/>
            </a:pPr>
            <a:r>
              <a:rPr lang="en-US"/>
              <a:t>Constructed data frame showing top 10 most common types of venues in each postcode.  </a:t>
            </a:r>
            <a:endParaRPr lang="en-US"/>
          </a:p>
          <a:p>
            <a:pPr marL="285750" indent="-285750">
              <a:buFont typeface="Arial" panose="020B0604020202020204" pitchFamily="34" charset="0"/>
              <a:buChar char="•"/>
            </a:pPr>
            <a:r>
              <a:rPr lang="en-US"/>
              <a:t>The top 10 data frame will be combined with the clustering data frame following clustering.</a:t>
            </a:r>
            <a:endParaRPr lang="en-US"/>
          </a:p>
          <a:p>
            <a:pPr marL="285750" indent="-285750">
              <a:buFont typeface="Arial" panose="020B0604020202020204" pitchFamily="34" charset="0"/>
              <a:buChar char="•"/>
            </a:pPr>
            <a:endParaRPr lang="en-US"/>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624965" y="103505"/>
            <a:ext cx="8758555" cy="1325880"/>
          </a:xfrm>
        </p:spPr>
        <p:txBody>
          <a:bodyPr/>
          <a:p>
            <a:r>
              <a:rPr lang="en-US"/>
              <a:t>Methodology:  K-Means Clustering</a:t>
            </a:r>
            <a:endParaRPr lang="en-US"/>
          </a:p>
        </p:txBody>
      </p:sp>
      <p:sp>
        <p:nvSpPr>
          <p:cNvPr id="3" name="Content Placeholder 2"/>
          <p:cNvSpPr>
            <a:spLocks noGrp="1"/>
          </p:cNvSpPr>
          <p:nvPr>
            <p:ph sz="half" idx="1"/>
          </p:nvPr>
        </p:nvSpPr>
        <p:spPr>
          <a:xfrm>
            <a:off x="294640" y="1429385"/>
            <a:ext cx="11419840" cy="962660"/>
          </a:xfrm>
        </p:spPr>
        <p:txBody>
          <a:bodyPr>
            <a:normAutofit lnSpcReduction="10000"/>
          </a:bodyPr>
          <a:p>
            <a:r>
              <a:rPr lang="en-US" sz="1800"/>
              <a:t>Elbow method used to construct a graph to determine the optimal number of clusters (K).   X axis = number of K, Y axis = Distortion</a:t>
            </a:r>
            <a:endParaRPr lang="en-US" sz="1800"/>
          </a:p>
          <a:p>
            <a:r>
              <a:rPr lang="en-US" sz="1800"/>
              <a:t>Optimum K value at 2 or 3 at the “elbow” of the line.  Value of 3 chosen to give a greater variety of clusters.</a:t>
            </a:r>
            <a:endParaRPr lang="en-US"/>
          </a:p>
          <a:p>
            <a:pPr marL="0" indent="0">
              <a:buNone/>
            </a:pPr>
            <a:endParaRPr lang="en-US"/>
          </a:p>
          <a:p>
            <a:endParaRPr lang="en-US"/>
          </a:p>
          <a:p>
            <a:endParaRPr lang="en-US"/>
          </a:p>
          <a:p>
            <a:endParaRPr lang="en-US"/>
          </a:p>
        </p:txBody>
      </p:sp>
      <p:pic>
        <p:nvPicPr>
          <p:cNvPr id="13" name="Picture 13" descr="Elbow_curve_graph"/>
          <p:cNvPicPr>
            <a:picLocks noChangeAspect="1"/>
          </p:cNvPicPr>
          <p:nvPr>
            <p:ph sz="half" idx="2"/>
          </p:nvPr>
        </p:nvPicPr>
        <p:blipFill>
          <a:blip r:embed="rId1"/>
          <a:stretch>
            <a:fillRect/>
          </a:stretch>
        </p:blipFill>
        <p:spPr>
          <a:xfrm>
            <a:off x="1218565" y="2577465"/>
            <a:ext cx="9754870" cy="39071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3" descr="Fig2_NAN_values2"/>
          <p:cNvPicPr>
            <a:picLocks noChangeAspect="1"/>
          </p:cNvPicPr>
          <p:nvPr/>
        </p:nvPicPr>
        <p:blipFill>
          <a:blip r:embed="rId1"/>
          <a:stretch>
            <a:fillRect/>
          </a:stretch>
        </p:blipFill>
        <p:spPr>
          <a:xfrm>
            <a:off x="6283960" y="5327015"/>
            <a:ext cx="5269865" cy="581660"/>
          </a:xfrm>
          <a:prstGeom prst="rect">
            <a:avLst/>
          </a:prstGeom>
        </p:spPr>
      </p:pic>
      <p:sp>
        <p:nvSpPr>
          <p:cNvPr id="2" name="Title 1"/>
          <p:cNvSpPr>
            <a:spLocks noGrp="1"/>
          </p:cNvSpPr>
          <p:nvPr>
            <p:ph type="title"/>
          </p:nvPr>
        </p:nvSpPr>
        <p:spPr/>
        <p:txBody>
          <a:bodyPr/>
          <a:p>
            <a:r>
              <a:rPr lang="en-US"/>
              <a:t>Methodology:  K-Means Clustering</a:t>
            </a:r>
            <a:endParaRPr lang="en-US"/>
          </a:p>
        </p:txBody>
      </p:sp>
      <p:sp>
        <p:nvSpPr>
          <p:cNvPr id="3" name="Content Placeholder 2"/>
          <p:cNvSpPr>
            <a:spLocks noGrp="1"/>
          </p:cNvSpPr>
          <p:nvPr>
            <p:ph sz="half" idx="1"/>
          </p:nvPr>
        </p:nvSpPr>
        <p:spPr/>
        <p:txBody>
          <a:bodyPr/>
          <a:p>
            <a:r>
              <a:rPr lang="en-US"/>
              <a:t>Output showing postcodes with NaN values for venues and cluster numbers.</a:t>
            </a:r>
            <a:endParaRPr lang="en-US"/>
          </a:p>
          <a:p>
            <a:r>
              <a:rPr lang="en-US"/>
              <a:t>These postcodes were deleted from analysis.</a:t>
            </a:r>
            <a:endParaRPr lang="en-US"/>
          </a:p>
          <a:p>
            <a:endParaRPr lang="en-US"/>
          </a:p>
          <a:p>
            <a:pPr marL="0" indent="0">
              <a:buNone/>
            </a:pPr>
            <a:endParaRPr lang="en-US"/>
          </a:p>
          <a:p>
            <a:endParaRPr lang="en-US"/>
          </a:p>
        </p:txBody>
      </p:sp>
      <p:pic>
        <p:nvPicPr>
          <p:cNvPr id="4" name="Picture 4" descr="Fig2_NAN_values3"/>
          <p:cNvPicPr>
            <a:picLocks noChangeAspect="1"/>
          </p:cNvPicPr>
          <p:nvPr>
            <p:ph sz="half" idx="2"/>
          </p:nvPr>
        </p:nvPicPr>
        <p:blipFill>
          <a:blip r:embed="rId2"/>
          <a:stretch>
            <a:fillRect/>
          </a:stretch>
        </p:blipFill>
        <p:spPr>
          <a:xfrm>
            <a:off x="6283960" y="1825625"/>
            <a:ext cx="5269865" cy="514350"/>
          </a:xfrm>
          <a:prstGeom prst="rect">
            <a:avLst/>
          </a:prstGeom>
        </p:spPr>
      </p:pic>
      <p:pic>
        <p:nvPicPr>
          <p:cNvPr id="5" name="Picture 2" descr="Fig2_NAN_values1"/>
          <p:cNvPicPr>
            <a:picLocks noChangeAspect="1"/>
          </p:cNvPicPr>
          <p:nvPr/>
        </p:nvPicPr>
        <p:blipFill>
          <a:blip r:embed="rId3"/>
          <a:stretch>
            <a:fillRect/>
          </a:stretch>
        </p:blipFill>
        <p:spPr>
          <a:xfrm>
            <a:off x="6283643" y="2339975"/>
            <a:ext cx="5269865" cy="310896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63525"/>
            <a:ext cx="10515600" cy="1325563"/>
          </a:xfrm>
        </p:spPr>
        <p:txBody>
          <a:bodyPr/>
          <a:p>
            <a:r>
              <a:rPr lang="en-US"/>
              <a:t>Results</a:t>
            </a:r>
            <a:endParaRPr lang="en-US"/>
          </a:p>
        </p:txBody>
      </p:sp>
      <p:pic>
        <p:nvPicPr>
          <p:cNvPr id="5" name="Content Placeholder 4" descr="powerptpic1"/>
          <p:cNvPicPr>
            <a:picLocks noChangeAspect="1"/>
          </p:cNvPicPr>
          <p:nvPr>
            <p:ph idx="1"/>
          </p:nvPr>
        </p:nvPicPr>
        <p:blipFill>
          <a:blip r:embed="rId1"/>
          <a:stretch>
            <a:fillRect/>
          </a:stretch>
        </p:blipFill>
        <p:spPr>
          <a:xfrm>
            <a:off x="4526280" y="1002665"/>
            <a:ext cx="7254875" cy="4991100"/>
          </a:xfrm>
          <a:prstGeom prst="rect">
            <a:avLst/>
          </a:prstGeom>
        </p:spPr>
      </p:pic>
      <p:sp>
        <p:nvSpPr>
          <p:cNvPr id="7" name="Text Box 6"/>
          <p:cNvSpPr txBox="1"/>
          <p:nvPr/>
        </p:nvSpPr>
        <p:spPr>
          <a:xfrm>
            <a:off x="365760" y="1574800"/>
            <a:ext cx="3810000" cy="922020"/>
          </a:xfrm>
          <a:prstGeom prst="rect">
            <a:avLst/>
          </a:prstGeom>
          <a:noFill/>
        </p:spPr>
        <p:txBody>
          <a:bodyPr wrap="square" rtlCol="0">
            <a:spAutoFit/>
          </a:bodyPr>
          <a:p>
            <a:r>
              <a:rPr lang="en-US"/>
              <a:t>Venues of interest from FourSquare API search for postcodes in St. Louis County.  </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Results</a:t>
            </a:r>
            <a:endParaRPr lang="en-US"/>
          </a:p>
        </p:txBody>
      </p:sp>
      <p:pic>
        <p:nvPicPr>
          <p:cNvPr id="14" name="Picture 14" descr="three_clusters"/>
          <p:cNvPicPr>
            <a:picLocks noChangeAspect="1"/>
          </p:cNvPicPr>
          <p:nvPr>
            <p:ph idx="1"/>
          </p:nvPr>
        </p:nvPicPr>
        <p:blipFill>
          <a:blip r:embed="rId1"/>
          <a:stretch>
            <a:fillRect/>
          </a:stretch>
        </p:blipFill>
        <p:spPr>
          <a:xfrm>
            <a:off x="4028440" y="195580"/>
            <a:ext cx="7976235" cy="6422390"/>
          </a:xfrm>
          <a:prstGeom prst="rect">
            <a:avLst/>
          </a:prstGeom>
        </p:spPr>
      </p:pic>
      <p:sp>
        <p:nvSpPr>
          <p:cNvPr id="4" name="Text Box 3"/>
          <p:cNvSpPr txBox="1"/>
          <p:nvPr/>
        </p:nvSpPr>
        <p:spPr>
          <a:xfrm>
            <a:off x="304800" y="1442720"/>
            <a:ext cx="3403600" cy="5077460"/>
          </a:xfrm>
          <a:prstGeom prst="rect">
            <a:avLst/>
          </a:prstGeom>
          <a:noFill/>
        </p:spPr>
        <p:txBody>
          <a:bodyPr wrap="square" rtlCol="0">
            <a:spAutoFit/>
          </a:bodyPr>
          <a:p>
            <a:pPr marL="285750" indent="-285750">
              <a:buFont typeface="Arial" panose="020B0604020202020204" pitchFamily="34" charset="0"/>
              <a:buChar char="•"/>
            </a:pPr>
            <a:r>
              <a:rPr lang="en-US"/>
              <a:t>Map of 3 clusters from K-Means clustering of postcodes in St. Louis County.</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Note: two bluish green points by Creve Coeur and Wildwood can be hard to see.</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Clusters were spread over a wide area. </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Clusters contained a large variety of venue types such that clusters were not named</a:t>
            </a:r>
            <a:endParaRPr lang="en-US"/>
          </a:p>
          <a:p>
            <a:pPr indent="0">
              <a:buFont typeface="Arial" panose="020B0604020202020204" pitchFamily="34" charset="0"/>
              <a:buNone/>
            </a:pPr>
            <a:endParaRPr lang="en-US"/>
          </a:p>
          <a:p>
            <a:pPr marL="285750" indent="-285750">
              <a:buFont typeface="Arial" panose="020B0604020202020204" pitchFamily="34" charset="0"/>
              <a:buChar char="•"/>
            </a:pPr>
            <a:r>
              <a:rPr lang="en-US"/>
              <a:t>No clusters had venues that indicate large market potential for my jadeite store.</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1" descr="zipcodemap"/>
          <p:cNvPicPr>
            <a:picLocks noChangeAspect="1"/>
          </p:cNvPicPr>
          <p:nvPr>
            <p:ph sz="half" idx="2"/>
          </p:nvPr>
        </p:nvPicPr>
        <p:blipFill>
          <a:blip r:embed="rId1"/>
          <a:srcRect l="24407" t="13772"/>
          <a:stretch>
            <a:fillRect/>
          </a:stretch>
        </p:blipFill>
        <p:spPr>
          <a:xfrm>
            <a:off x="4029710" y="292735"/>
            <a:ext cx="7862570" cy="6290310"/>
          </a:xfrm>
          <a:prstGeom prst="rect">
            <a:avLst/>
          </a:prstGeom>
        </p:spPr>
      </p:pic>
      <p:sp>
        <p:nvSpPr>
          <p:cNvPr id="2" name="Title 1"/>
          <p:cNvSpPr>
            <a:spLocks noGrp="1"/>
          </p:cNvSpPr>
          <p:nvPr>
            <p:ph type="title"/>
          </p:nvPr>
        </p:nvSpPr>
        <p:spPr/>
        <p:txBody>
          <a:bodyPr/>
          <a:p>
            <a:r>
              <a:rPr lang="en-US"/>
              <a:t>Results</a:t>
            </a:r>
            <a:endParaRPr lang="en-US"/>
          </a:p>
        </p:txBody>
      </p:sp>
      <p:pic>
        <p:nvPicPr>
          <p:cNvPr id="4" name="Content Placeholder 3" descr="powerptpic2"/>
          <p:cNvPicPr>
            <a:picLocks noChangeAspect="1"/>
          </p:cNvPicPr>
          <p:nvPr>
            <p:ph sz="half" idx="1"/>
          </p:nvPr>
        </p:nvPicPr>
        <p:blipFill>
          <a:blip r:embed="rId2"/>
          <a:stretch>
            <a:fillRect/>
          </a:stretch>
        </p:blipFill>
        <p:spPr>
          <a:xfrm>
            <a:off x="3734435" y="1120775"/>
            <a:ext cx="3124200" cy="3810000"/>
          </a:xfrm>
          <a:prstGeom prst="rect">
            <a:avLst/>
          </a:prstGeom>
        </p:spPr>
      </p:pic>
      <p:sp>
        <p:nvSpPr>
          <p:cNvPr id="6" name="Text Box 5"/>
          <p:cNvSpPr txBox="1"/>
          <p:nvPr/>
        </p:nvSpPr>
        <p:spPr>
          <a:xfrm>
            <a:off x="325120" y="1615440"/>
            <a:ext cx="3484880" cy="4799965"/>
          </a:xfrm>
          <a:prstGeom prst="rect">
            <a:avLst/>
          </a:prstGeom>
          <a:noFill/>
        </p:spPr>
        <p:txBody>
          <a:bodyPr wrap="square" rtlCol="0">
            <a:spAutoFit/>
          </a:bodyPr>
          <a:p>
            <a:pPr marL="285750" indent="-285750">
              <a:buFont typeface="Arial" panose="020B0604020202020204" pitchFamily="34" charset="0"/>
              <a:buChar char="•"/>
            </a:pPr>
            <a:r>
              <a:rPr lang="en-US"/>
              <a:t>Looking at post codes 63114(Breckinridge Hill) and 63144(Brentwood) location.</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Zip codes are close together so this is an area to investigate further as a potential location for my store based on venue type shown. </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Map is from: https://statisticalatlas.com/county/Missouri/St-Louis-County/Ancestry </a:t>
            </a:r>
            <a:endParaRPr lang="en-US"/>
          </a:p>
          <a:p>
            <a:pPr marL="285750" indent="-285750">
              <a:buFont typeface="Arial" panose="020B0604020202020204" pitchFamily="34" charset="0"/>
              <a:buChar char="•"/>
            </a:pPr>
            <a:r>
              <a:rPr lang="en-US"/>
              <a:t>Accessed July 22, 2019).</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p:txBody>
      </p:sp>
      <p:cxnSp>
        <p:nvCxnSpPr>
          <p:cNvPr id="8" name="Elbow Connector 7"/>
          <p:cNvCxnSpPr/>
          <p:nvPr/>
        </p:nvCxnSpPr>
        <p:spPr>
          <a:xfrm>
            <a:off x="5334000" y="1371600"/>
            <a:ext cx="3291840" cy="1615440"/>
          </a:xfrm>
          <a:prstGeom prst="bentConnector3">
            <a:avLst>
              <a:gd name="adj1" fmla="val 50019"/>
            </a:avLst>
          </a:prstGeom>
          <a:ln w="571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9" name="Elbow Connector 8"/>
          <p:cNvCxnSpPr/>
          <p:nvPr/>
        </p:nvCxnSpPr>
        <p:spPr>
          <a:xfrm>
            <a:off x="5527040" y="3352800"/>
            <a:ext cx="3271520" cy="558800"/>
          </a:xfrm>
          <a:prstGeom prst="bentConnector3">
            <a:avLst>
              <a:gd name="adj1" fmla="val 50019"/>
            </a:avLst>
          </a:prstGeom>
          <a:ln w="57150">
            <a:solidFill>
              <a:srgbClr val="FFFF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58520" y="90805"/>
            <a:ext cx="4796155" cy="1092200"/>
          </a:xfrm>
        </p:spPr>
        <p:txBody>
          <a:bodyPr/>
          <a:p>
            <a:r>
              <a:rPr lang="en-US"/>
              <a:t>Results</a:t>
            </a:r>
            <a:endParaRPr lang="en-US"/>
          </a:p>
        </p:txBody>
      </p:sp>
      <p:pic>
        <p:nvPicPr>
          <p:cNvPr id="10" name="Picture 10" descr="Asian_pop_by_place"/>
          <p:cNvPicPr>
            <a:picLocks noChangeAspect="1"/>
          </p:cNvPicPr>
          <p:nvPr>
            <p:ph idx="1"/>
          </p:nvPr>
        </p:nvPicPr>
        <p:blipFill>
          <a:blip r:embed="rId1"/>
          <a:stretch>
            <a:fillRect/>
          </a:stretch>
        </p:blipFill>
        <p:spPr>
          <a:xfrm>
            <a:off x="6163945" y="90805"/>
            <a:ext cx="3968115" cy="6676390"/>
          </a:xfrm>
          <a:prstGeom prst="rect">
            <a:avLst/>
          </a:prstGeom>
        </p:spPr>
      </p:pic>
      <p:sp>
        <p:nvSpPr>
          <p:cNvPr id="4" name="Text Box 3"/>
          <p:cNvSpPr txBox="1"/>
          <p:nvPr/>
        </p:nvSpPr>
        <p:spPr>
          <a:xfrm>
            <a:off x="518160" y="985520"/>
            <a:ext cx="4947920" cy="5846445"/>
          </a:xfrm>
          <a:prstGeom prst="rect">
            <a:avLst/>
          </a:prstGeom>
          <a:noFill/>
        </p:spPr>
        <p:txBody>
          <a:bodyPr wrap="square" rtlCol="0">
            <a:spAutoFit/>
          </a:bodyPr>
          <a:p>
            <a:pPr marL="285750" indent="-285750">
              <a:buFont typeface="Arial" panose="020B0604020202020204" pitchFamily="34" charset="0"/>
              <a:buChar char="•"/>
            </a:pPr>
            <a:r>
              <a:rPr lang="en-US">
                <a:sym typeface="+mn-ea"/>
              </a:rPr>
              <a:t>Bar Chart showing Asian population as a percent of the population in selected places of St. Louis County.</a:t>
            </a:r>
            <a:endParaRPr lang="en-US">
              <a:sym typeface="+mn-ea"/>
            </a:endParaRPr>
          </a:p>
          <a:p>
            <a:pPr marL="285750" indent="-285750">
              <a:buFont typeface="Arial" panose="020B0604020202020204" pitchFamily="34" charset="0"/>
              <a:buChar char="•"/>
            </a:pPr>
            <a:r>
              <a:rPr lang="en-US">
                <a:sym typeface="+mn-ea"/>
              </a:rPr>
              <a:t>Chart from: </a:t>
            </a:r>
            <a:r>
              <a:rPr lang="en-US" sz="1600">
                <a:sym typeface="+mn-ea"/>
              </a:rPr>
              <a:t>https://statisticalatlas.com/county/Missouri/St-Louis-County/Race-and-Ethnicity, Accessed July 23, 2019).</a:t>
            </a:r>
            <a:endParaRPr lang="en-US">
              <a:sym typeface="+mn-ea"/>
            </a:endParaRPr>
          </a:p>
          <a:p>
            <a:pPr marL="285750" indent="-285750">
              <a:buFont typeface="Arial" panose="020B0604020202020204" pitchFamily="34" charset="0"/>
              <a:buChar char="•"/>
            </a:pPr>
            <a:endParaRPr lang="en-US">
              <a:sym typeface="+mn-ea"/>
            </a:endParaRPr>
          </a:p>
          <a:p>
            <a:pPr marL="285750" indent="-285750">
              <a:buFont typeface="Arial" panose="020B0604020202020204" pitchFamily="34" charset="0"/>
              <a:buChar char="•"/>
            </a:pPr>
            <a:r>
              <a:rPr lang="en-US">
                <a:sym typeface="+mn-ea"/>
              </a:rPr>
              <a:t>Post codes of interest:</a:t>
            </a:r>
            <a:endParaRPr lang="en-US">
              <a:sym typeface="+mn-ea"/>
            </a:endParaRPr>
          </a:p>
          <a:p>
            <a:pPr marL="285750" indent="-285750">
              <a:buFont typeface="Arial" panose="020B0604020202020204" pitchFamily="34" charset="0"/>
              <a:buChar char="•"/>
            </a:pPr>
            <a:endParaRPr lang="en-US">
              <a:sym typeface="+mn-ea"/>
            </a:endParaRPr>
          </a:p>
          <a:p>
            <a:pPr marL="285750" indent="-285750">
              <a:buFont typeface="Arial" panose="020B0604020202020204" pitchFamily="34" charset="0"/>
              <a:buChar char="•"/>
            </a:pPr>
            <a:r>
              <a:rPr lang="en-US">
                <a:sym typeface="+mn-ea"/>
              </a:rPr>
              <a:t>63114(Breckinridge Hill)  Does not appear on the chart.</a:t>
            </a:r>
            <a:endParaRPr lang="en-US">
              <a:sym typeface="+mn-ea"/>
            </a:endParaRPr>
          </a:p>
          <a:p>
            <a:pPr marL="285750" indent="-285750">
              <a:buFont typeface="Arial" panose="020B0604020202020204" pitchFamily="34" charset="0"/>
              <a:buChar char="•"/>
            </a:pPr>
            <a:endParaRPr lang="en-US">
              <a:sym typeface="+mn-ea"/>
            </a:endParaRPr>
          </a:p>
          <a:p>
            <a:pPr marL="285750" indent="-285750">
              <a:buFont typeface="Arial" panose="020B0604020202020204" pitchFamily="34" charset="0"/>
              <a:buChar char="•"/>
            </a:pPr>
            <a:r>
              <a:rPr lang="en-US">
                <a:sym typeface="+mn-ea"/>
              </a:rPr>
              <a:t>63144(Brentwood) 9th on the chart with population of 6.5%</a:t>
            </a:r>
            <a:endParaRPr lang="en-US">
              <a:sym typeface="+mn-ea"/>
            </a:endParaRPr>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Evidence that these postcodes may not have the target market I am looking for.</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Next, look at the locations of the areas with the highest Asian populations.</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18440" y="161925"/>
            <a:ext cx="4420235" cy="1031240"/>
          </a:xfrm>
        </p:spPr>
        <p:txBody>
          <a:bodyPr/>
          <a:p>
            <a:r>
              <a:rPr lang="en-US"/>
              <a:t>Results</a:t>
            </a:r>
            <a:endParaRPr lang="en-US"/>
          </a:p>
        </p:txBody>
      </p:sp>
      <p:pic>
        <p:nvPicPr>
          <p:cNvPr id="4" name="Content Placeholder 3" descr="asian_map2"/>
          <p:cNvPicPr>
            <a:picLocks noChangeAspect="1"/>
          </p:cNvPicPr>
          <p:nvPr>
            <p:ph sz="half" idx="1"/>
          </p:nvPr>
        </p:nvPicPr>
        <p:blipFill>
          <a:blip r:embed="rId1"/>
          <a:stretch>
            <a:fillRect/>
          </a:stretch>
        </p:blipFill>
        <p:spPr>
          <a:xfrm>
            <a:off x="4780280" y="161925"/>
            <a:ext cx="7273290" cy="5614670"/>
          </a:xfrm>
          <a:prstGeom prst="rect">
            <a:avLst/>
          </a:prstGeom>
        </p:spPr>
      </p:pic>
      <p:pic>
        <p:nvPicPr>
          <p:cNvPr id="15" name="Picture 15" descr="asian_township"/>
          <p:cNvPicPr>
            <a:picLocks noChangeAspect="1"/>
          </p:cNvPicPr>
          <p:nvPr>
            <p:ph sz="half" idx="2"/>
          </p:nvPr>
        </p:nvPicPr>
        <p:blipFill>
          <a:blip r:embed="rId2"/>
          <a:stretch>
            <a:fillRect/>
          </a:stretch>
        </p:blipFill>
        <p:spPr>
          <a:xfrm>
            <a:off x="1257935" y="3415030"/>
            <a:ext cx="3619500" cy="3221355"/>
          </a:xfrm>
          <a:prstGeom prst="rect">
            <a:avLst/>
          </a:prstGeom>
        </p:spPr>
      </p:pic>
      <p:sp>
        <p:nvSpPr>
          <p:cNvPr id="5" name="Text Box 4"/>
          <p:cNvSpPr txBox="1"/>
          <p:nvPr/>
        </p:nvSpPr>
        <p:spPr>
          <a:xfrm>
            <a:off x="218440" y="1108075"/>
            <a:ext cx="4122420" cy="2306955"/>
          </a:xfrm>
          <a:prstGeom prst="rect">
            <a:avLst/>
          </a:prstGeom>
          <a:noFill/>
        </p:spPr>
        <p:txBody>
          <a:bodyPr wrap="square" rtlCol="0">
            <a:spAutoFit/>
          </a:bodyPr>
          <a:p>
            <a:r>
              <a:rPr lang="en-US"/>
              <a:t>Right Map:  Asian race and ethnicity by county subdivision.</a:t>
            </a:r>
            <a:endParaRPr lang="en-US"/>
          </a:p>
          <a:p>
            <a:endParaRPr lang="en-US"/>
          </a:p>
          <a:p>
            <a:r>
              <a:rPr lang="en-US"/>
              <a:t>Lower Left Map:  Yellow area is Maryland Heights Township and a central location to higher Asian population and potential location for my jadeite store.</a:t>
            </a:r>
            <a:endParaRPr lang="en-US"/>
          </a:p>
          <a:p>
            <a:endParaRPr lang="en-US"/>
          </a:p>
        </p:txBody>
      </p:sp>
      <p:sp>
        <p:nvSpPr>
          <p:cNvPr id="6" name="Text Box 5"/>
          <p:cNvSpPr txBox="1"/>
          <p:nvPr/>
        </p:nvSpPr>
        <p:spPr>
          <a:xfrm>
            <a:off x="5181600" y="5839460"/>
            <a:ext cx="6871970" cy="583565"/>
          </a:xfrm>
          <a:prstGeom prst="rect">
            <a:avLst/>
          </a:prstGeom>
          <a:noFill/>
        </p:spPr>
        <p:txBody>
          <a:bodyPr wrap="square" rtlCol="0">
            <a:spAutoFit/>
          </a:bodyPr>
          <a:p>
            <a:r>
              <a:rPr lang="en-US" sz="1600"/>
              <a:t>Maps from: https://statisticalatlas.com/county/Missouri/St-Louis-County/Race-and-Ethnicity, Accessed July 23, 2019).</a:t>
            </a:r>
            <a:endParaRPr lang="en-US" sz="16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50165"/>
            <a:ext cx="10515600" cy="1325563"/>
          </a:xfrm>
        </p:spPr>
        <p:txBody>
          <a:bodyPr/>
          <a:p>
            <a:r>
              <a:rPr lang="en-US"/>
              <a:t>Conclusions</a:t>
            </a:r>
            <a:endParaRPr lang="en-US"/>
          </a:p>
        </p:txBody>
      </p:sp>
      <p:sp>
        <p:nvSpPr>
          <p:cNvPr id="3" name="Content Placeholder 2"/>
          <p:cNvSpPr>
            <a:spLocks noGrp="1"/>
          </p:cNvSpPr>
          <p:nvPr>
            <p:ph idx="1"/>
          </p:nvPr>
        </p:nvSpPr>
        <p:spPr>
          <a:xfrm>
            <a:off x="838200" y="1252855"/>
            <a:ext cx="10515600" cy="5427980"/>
          </a:xfrm>
        </p:spPr>
        <p:txBody>
          <a:bodyPr>
            <a:normAutofit fontScale="90000"/>
          </a:bodyPr>
          <a:p>
            <a:r>
              <a:rPr lang="en-US"/>
              <a:t>Searching FourSquare API by venues for postcodes in St. Louis and Clustering by K-means did not reveal definitive locations for a jadeite jade jewelry store.</a:t>
            </a:r>
            <a:endParaRPr lang="en-US"/>
          </a:p>
          <a:p>
            <a:endParaRPr lang="en-US"/>
          </a:p>
          <a:p>
            <a:r>
              <a:rPr lang="en-US"/>
              <a:t>Asian race and ethnicity demographics for St. Louis County show that the southern area of Maryland Heights Township is a central area for higher percentage of Asain population in St. Louis County and is a location to research further as a potential location for jadeite jewelry store. </a:t>
            </a:r>
            <a:endParaRPr lang="en-US"/>
          </a:p>
          <a:p>
            <a:endParaRPr lang="en-US"/>
          </a:p>
          <a:p>
            <a:r>
              <a:rPr lang="en-US"/>
              <a:t>Future research will focus on clutering the postcodes of St. Louis as a city by a radius smaller than 500 meters</a:t>
            </a:r>
            <a:endParaRPr lang="en-US"/>
          </a:p>
          <a:p>
            <a:endParaRPr lang="en-US"/>
          </a:p>
          <a:p>
            <a:r>
              <a:rPr lang="en-US"/>
              <a:t>The area of Olivette and University City needs further research due to personal knowledge of many Asian restaurants and stores along Olive BLVD.</a:t>
            </a:r>
            <a:endParaRPr lang="en-US"/>
          </a:p>
          <a:p>
            <a:pPr marL="0" indent="0">
              <a:buNone/>
            </a:pP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50520" y="233045"/>
            <a:ext cx="10515600" cy="1325563"/>
          </a:xfrm>
        </p:spPr>
        <p:txBody>
          <a:bodyPr/>
          <a:p>
            <a:pPr algn="ctr"/>
            <a:r>
              <a:rPr lang="en-US"/>
              <a:t>Introduction</a:t>
            </a:r>
            <a:endParaRPr lang="en-US"/>
          </a:p>
        </p:txBody>
      </p:sp>
      <p:sp>
        <p:nvSpPr>
          <p:cNvPr id="3" name="Content Placeholder 2"/>
          <p:cNvSpPr>
            <a:spLocks noGrp="1"/>
          </p:cNvSpPr>
          <p:nvPr>
            <p:ph sz="half" idx="1"/>
          </p:nvPr>
        </p:nvSpPr>
        <p:spPr>
          <a:xfrm>
            <a:off x="147320" y="1825625"/>
            <a:ext cx="5181600" cy="4351338"/>
          </a:xfrm>
        </p:spPr>
        <p:txBody>
          <a:bodyPr/>
          <a:p>
            <a:r>
              <a:rPr lang="en-US" sz="2000"/>
              <a:t>Jadeite and nephrite two gemstones correctly called jade by international gem and jewelry industry.</a:t>
            </a:r>
            <a:endParaRPr lang="en-US" sz="2000"/>
          </a:p>
          <a:p>
            <a:endParaRPr lang="en-US" sz="2000"/>
          </a:p>
          <a:p>
            <a:r>
              <a:rPr lang="en-US" sz="2000"/>
              <a:t>High Quality Jadeite can be more expensive per carat than diamond</a:t>
            </a:r>
            <a:endParaRPr lang="en-US" sz="2000"/>
          </a:p>
          <a:p>
            <a:endParaRPr lang="en-US" sz="2000"/>
          </a:p>
          <a:p>
            <a:r>
              <a:rPr lang="en-US" sz="2000"/>
              <a:t>Cultural history and significance in:</a:t>
            </a:r>
            <a:endParaRPr lang="en-US" sz="2000"/>
          </a:p>
          <a:p>
            <a:pPr lvl="1"/>
            <a:r>
              <a:rPr lang="en-US" sz="2000"/>
              <a:t>Asia</a:t>
            </a:r>
            <a:endParaRPr lang="en-US" sz="2000"/>
          </a:p>
          <a:p>
            <a:pPr lvl="1"/>
            <a:r>
              <a:rPr lang="en-US" sz="2000"/>
              <a:t>North and Central America</a:t>
            </a:r>
            <a:endParaRPr lang="en-US" sz="2000"/>
          </a:p>
          <a:p>
            <a:pPr lvl="1"/>
            <a:r>
              <a:rPr lang="en-US" sz="2000"/>
              <a:t>New Zealand</a:t>
            </a:r>
            <a:endParaRPr lang="en-US" sz="2000"/>
          </a:p>
        </p:txBody>
      </p:sp>
      <p:pic>
        <p:nvPicPr>
          <p:cNvPr id="4" name="Content Placeholder 3" descr="20190125_201758"/>
          <p:cNvPicPr>
            <a:picLocks noChangeAspect="1"/>
          </p:cNvPicPr>
          <p:nvPr>
            <p:ph sz="half" idx="2"/>
          </p:nvPr>
        </p:nvPicPr>
        <p:blipFill>
          <a:blip r:embed="rId1"/>
          <a:srcRect t="26161"/>
          <a:stretch>
            <a:fillRect/>
          </a:stretch>
        </p:blipFill>
        <p:spPr>
          <a:xfrm>
            <a:off x="6344920" y="1825625"/>
            <a:ext cx="5181600" cy="215074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Introduction</a:t>
            </a:r>
            <a:endParaRPr lang="en-US"/>
          </a:p>
        </p:txBody>
      </p:sp>
      <p:sp>
        <p:nvSpPr>
          <p:cNvPr id="3" name="Content Placeholder 2"/>
          <p:cNvSpPr>
            <a:spLocks noGrp="1"/>
          </p:cNvSpPr>
          <p:nvPr>
            <p:ph sz="half" idx="1"/>
          </p:nvPr>
        </p:nvSpPr>
        <p:spPr/>
        <p:txBody>
          <a:bodyPr/>
          <a:p>
            <a:r>
              <a:rPr lang="en-US"/>
              <a:t>Jadeite jade comes in colors besides green, including:</a:t>
            </a:r>
            <a:endParaRPr lang="en-US"/>
          </a:p>
          <a:p>
            <a:pPr lvl="1"/>
            <a:r>
              <a:rPr lang="en-US"/>
              <a:t>White</a:t>
            </a:r>
            <a:endParaRPr lang="en-US"/>
          </a:p>
          <a:p>
            <a:pPr lvl="1"/>
            <a:r>
              <a:rPr lang="en-US"/>
              <a:t>Black</a:t>
            </a:r>
            <a:endParaRPr lang="en-US"/>
          </a:p>
          <a:p>
            <a:pPr lvl="1"/>
            <a:r>
              <a:rPr lang="en-US"/>
              <a:t>Lavender</a:t>
            </a:r>
            <a:endParaRPr lang="en-US"/>
          </a:p>
          <a:p>
            <a:pPr lvl="1"/>
            <a:r>
              <a:rPr lang="en-US"/>
              <a:t>Yellow</a:t>
            </a:r>
            <a:endParaRPr lang="en-US"/>
          </a:p>
          <a:p>
            <a:pPr lvl="1"/>
            <a:r>
              <a:rPr lang="en-US"/>
              <a:t>Blue</a:t>
            </a:r>
            <a:endParaRPr lang="en-US"/>
          </a:p>
          <a:p>
            <a:pPr lvl="1"/>
            <a:endParaRPr lang="en-US"/>
          </a:p>
          <a:p>
            <a:pPr lvl="1"/>
            <a:endParaRPr lang="en-US"/>
          </a:p>
          <a:p>
            <a:pPr lvl="1"/>
            <a:endParaRPr lang="en-US"/>
          </a:p>
        </p:txBody>
      </p:sp>
      <p:pic>
        <p:nvPicPr>
          <p:cNvPr id="4" name="Content Placeholder 3" descr="20190125_204941"/>
          <p:cNvPicPr>
            <a:picLocks noChangeAspect="1"/>
          </p:cNvPicPr>
          <p:nvPr>
            <p:ph sz="half" idx="2"/>
          </p:nvPr>
        </p:nvPicPr>
        <p:blipFill>
          <a:blip r:embed="rId1"/>
          <a:stretch>
            <a:fillRect/>
          </a:stretch>
        </p:blipFill>
        <p:spPr>
          <a:xfrm rot="5400000">
            <a:off x="7584440" y="1873250"/>
            <a:ext cx="5181600" cy="2912745"/>
          </a:xfrm>
          <a:prstGeom prst="rect">
            <a:avLst/>
          </a:prstGeom>
        </p:spPr>
      </p:pic>
      <p:pic>
        <p:nvPicPr>
          <p:cNvPr id="5" name="Picture 4" descr="b1j"/>
          <p:cNvPicPr>
            <a:picLocks noChangeAspect="1"/>
          </p:cNvPicPr>
          <p:nvPr/>
        </p:nvPicPr>
        <p:blipFill>
          <a:blip r:embed="rId2"/>
          <a:srcRect l="16793" b="39109"/>
          <a:stretch>
            <a:fillRect/>
          </a:stretch>
        </p:blipFill>
        <p:spPr>
          <a:xfrm>
            <a:off x="5204460" y="3323590"/>
            <a:ext cx="3109595" cy="3034665"/>
          </a:xfrm>
          <a:prstGeom prst="rect">
            <a:avLst/>
          </a:prstGeom>
        </p:spPr>
      </p:pic>
      <p:pic>
        <p:nvPicPr>
          <p:cNvPr id="8" name="Picture 7" descr="r1g"/>
          <p:cNvPicPr>
            <a:picLocks noChangeAspect="1"/>
          </p:cNvPicPr>
          <p:nvPr/>
        </p:nvPicPr>
        <p:blipFill>
          <a:blip r:embed="rId3"/>
          <a:srcRect l="28623" t="36855" r="26283" b="37125"/>
          <a:stretch>
            <a:fillRect/>
          </a:stretch>
        </p:blipFill>
        <p:spPr>
          <a:xfrm>
            <a:off x="5486400" y="739140"/>
            <a:ext cx="2545080" cy="19583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Introduction:  Business Problem</a:t>
            </a:r>
            <a:endParaRPr lang="en-US"/>
          </a:p>
        </p:txBody>
      </p:sp>
      <p:sp>
        <p:nvSpPr>
          <p:cNvPr id="3" name="Content Placeholder 2"/>
          <p:cNvSpPr>
            <a:spLocks noGrp="1"/>
          </p:cNvSpPr>
          <p:nvPr>
            <p:ph idx="1"/>
          </p:nvPr>
        </p:nvSpPr>
        <p:spPr/>
        <p:txBody>
          <a:bodyPr>
            <a:normAutofit lnSpcReduction="10000"/>
          </a:bodyPr>
          <a:p>
            <a:r>
              <a:rPr lang="en-US"/>
              <a:t>Primary market for high quality jadeite is people of Asian race and ethnicity</a:t>
            </a:r>
            <a:endParaRPr lang="en-US"/>
          </a:p>
          <a:p>
            <a:endParaRPr lang="en-US"/>
          </a:p>
          <a:p>
            <a:r>
              <a:rPr lang="en-US"/>
              <a:t>I  am interested in opening an online and possibly a jewelry store specializing in jadeite jade in the Saint Louis metro area of Missouri, United States.</a:t>
            </a:r>
            <a:endParaRPr lang="en-US"/>
          </a:p>
          <a:p>
            <a:endParaRPr lang="en-US"/>
          </a:p>
          <a:p>
            <a:r>
              <a:rPr lang="en-US"/>
              <a:t>Businiess Problem and question:  Where in St. Louis County should I locate my physical jadeite store and does a market for jadeite even exist in this area?</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Introduction</a:t>
            </a:r>
            <a:endParaRPr lang="en-US"/>
          </a:p>
        </p:txBody>
      </p:sp>
      <p:sp>
        <p:nvSpPr>
          <p:cNvPr id="3" name="Content Placeholder 2"/>
          <p:cNvSpPr>
            <a:spLocks noGrp="1"/>
          </p:cNvSpPr>
          <p:nvPr>
            <p:ph idx="1"/>
          </p:nvPr>
        </p:nvSpPr>
        <p:spPr>
          <a:xfrm>
            <a:off x="838200" y="1544320"/>
            <a:ext cx="10515600" cy="5132705"/>
          </a:xfrm>
        </p:spPr>
        <p:txBody>
          <a:bodyPr/>
          <a:p>
            <a:r>
              <a:rPr lang="en-US"/>
              <a:t>I am the shareholder and person interested in this data analysis project.  </a:t>
            </a:r>
            <a:endParaRPr lang="en-US"/>
          </a:p>
          <a:p>
            <a:endParaRPr lang="en-US"/>
          </a:p>
          <a:p>
            <a:r>
              <a:rPr lang="en-US"/>
              <a:t>If there is not a sizable market and I do not locate my jadeite store close to that market the business will likely fail.</a:t>
            </a:r>
            <a:endParaRPr lang="en-US"/>
          </a:p>
          <a:p>
            <a:endParaRPr lang="en-US"/>
          </a:p>
          <a:p>
            <a:r>
              <a:rPr lang="en-US"/>
              <a:t>I also want to locate the store in a safe area, area with good employment, and an area with other high end retail goods(these characteristics will be analyzed in the future).</a:t>
            </a:r>
            <a:endParaRPr lang="en-US"/>
          </a:p>
          <a:p>
            <a:endParaRPr lang="en-US"/>
          </a:p>
          <a:p>
            <a:pPr marL="0" indent="0">
              <a:buNone/>
            </a:pP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Introduction</a:t>
            </a:r>
            <a:endParaRPr lang="en-US"/>
          </a:p>
        </p:txBody>
      </p:sp>
      <p:sp>
        <p:nvSpPr>
          <p:cNvPr id="3" name="Content Placeholder 2"/>
          <p:cNvSpPr>
            <a:spLocks noGrp="1"/>
          </p:cNvSpPr>
          <p:nvPr>
            <p:ph idx="1"/>
          </p:nvPr>
        </p:nvSpPr>
        <p:spPr/>
        <p:txBody>
          <a:bodyPr/>
          <a:p>
            <a:r>
              <a:rPr lang="en-US"/>
              <a:t>This analysis will focus on:</a:t>
            </a:r>
            <a:endParaRPr lang="en-US"/>
          </a:p>
          <a:p>
            <a:pPr lvl="1"/>
            <a:r>
              <a:rPr lang="en-US"/>
              <a:t> Using FourSquare API to return venues for the postcodes within St. Louis County.</a:t>
            </a:r>
            <a:endParaRPr lang="en-US"/>
          </a:p>
          <a:p>
            <a:pPr lvl="1"/>
            <a:endParaRPr lang="en-US"/>
          </a:p>
          <a:p>
            <a:pPr lvl="1"/>
            <a:r>
              <a:rPr lang="en-US"/>
              <a:t>Clustering using unsupervised learning K-means algorithm for clustering post codes in St. Louis County</a:t>
            </a:r>
            <a:endParaRPr lang="en-US"/>
          </a:p>
          <a:p>
            <a:pPr lvl="1"/>
            <a:endParaRPr lang="en-US"/>
          </a:p>
          <a:p>
            <a:pPr lvl="1"/>
            <a:r>
              <a:rPr lang="en-US"/>
              <a:t>Obserbational study of Asian race and ethnicty demographics from an online source.</a:t>
            </a:r>
            <a:endParaRPr lang="en-US"/>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Data Aquisition</a:t>
            </a:r>
            <a:endParaRPr lang="en-US"/>
          </a:p>
        </p:txBody>
      </p:sp>
      <p:sp>
        <p:nvSpPr>
          <p:cNvPr id="3" name="Content Placeholder 2"/>
          <p:cNvSpPr>
            <a:spLocks noGrp="1"/>
          </p:cNvSpPr>
          <p:nvPr>
            <p:ph idx="1"/>
          </p:nvPr>
        </p:nvSpPr>
        <p:spPr/>
        <p:txBody>
          <a:bodyPr>
            <a:normAutofit lnSpcReduction="10000"/>
          </a:bodyPr>
          <a:p>
            <a:r>
              <a:rPr lang="en-US"/>
              <a:t>All cities and zip codes in St. Louis County, MO were obtained at: (https://www.zip-codes.com/county/mo-saint-louis.asp) by copying and pasting into a Microsoft Excel file.  </a:t>
            </a:r>
            <a:endParaRPr lang="en-US"/>
          </a:p>
          <a:p>
            <a:r>
              <a:rPr lang="en-US"/>
              <a:t>All zip codes and their corresponding latitude and longitude coordinates for the United States were downloaded at: (www.pier2pier.com/links/files/Countrystate/USA-Zip.xls).  </a:t>
            </a:r>
            <a:endParaRPr lang="en-US"/>
          </a:p>
          <a:p>
            <a:r>
              <a:rPr lang="en-US"/>
              <a:t>Maps and figures from:  https://statisticalatlas.com/county/Missouri/St-Louis-County/Race-and-Ethnicity#data-map/tract were captured as screenshots and pasted into this report.</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Methodology: Data Pre-Processing</a:t>
            </a:r>
            <a:endParaRPr lang="en-US"/>
          </a:p>
        </p:txBody>
      </p:sp>
      <p:sp>
        <p:nvSpPr>
          <p:cNvPr id="3" name="Content Placeholder 2"/>
          <p:cNvSpPr>
            <a:spLocks noGrp="1"/>
          </p:cNvSpPr>
          <p:nvPr>
            <p:ph idx="1"/>
          </p:nvPr>
        </p:nvSpPr>
        <p:spPr/>
        <p:txBody>
          <a:bodyPr>
            <a:normAutofit fontScale="70000"/>
          </a:bodyPr>
          <a:p>
            <a:r>
              <a:rPr lang="en-US"/>
              <a:t>Installed needed Libraries in a Jupyter notebook.</a:t>
            </a:r>
            <a:endParaRPr lang="en-US"/>
          </a:p>
          <a:p>
            <a:r>
              <a:rPr lang="en-US"/>
              <a:t>Excel file containing zip codes and city names was read into the Jupyter notebook and converted into a Pandas data frame.  </a:t>
            </a:r>
            <a:endParaRPr lang="en-US"/>
          </a:p>
          <a:p>
            <a:r>
              <a:rPr lang="en-US"/>
              <a:t>The column name of zip codes was changed to “Postcode” to match the column name of “Postcode” in the data set of all United States postcodes.  </a:t>
            </a:r>
            <a:endParaRPr lang="en-US"/>
          </a:p>
          <a:p>
            <a:r>
              <a:rPr lang="en-US"/>
              <a:t>The Excel file containing all United States postcodes was read into the Jupyter notebook as a csv file and converted into a data frame.  </a:t>
            </a:r>
            <a:endParaRPr lang="en-US"/>
          </a:p>
          <a:p>
            <a:r>
              <a:rPr lang="en-US"/>
              <a:t>New data frame made with postcodes for state of Missouri only</a:t>
            </a:r>
            <a:endParaRPr lang="en-US"/>
          </a:p>
          <a:p>
            <a:r>
              <a:rPr lang="en-US"/>
              <a:t>Data frame with all postcodes for St. Louis County and data frame with all postcodes and latitude and longitude coordinates of the state of Missouri were merged on “Postcode” resulting in one data frame with the latitude and longitude coordinates for each postcode in St. Louis County, Missouri.  </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Methodology:  Mapping</a:t>
            </a:r>
            <a:endParaRPr lang="en-US"/>
          </a:p>
        </p:txBody>
      </p:sp>
      <p:sp>
        <p:nvSpPr>
          <p:cNvPr id="3" name="Content Placeholder 2"/>
          <p:cNvSpPr>
            <a:spLocks noGrp="1"/>
          </p:cNvSpPr>
          <p:nvPr>
            <p:ph idx="1"/>
          </p:nvPr>
        </p:nvSpPr>
        <p:spPr>
          <a:xfrm>
            <a:off x="838200" y="2567305"/>
            <a:ext cx="10515600" cy="2654935"/>
          </a:xfrm>
        </p:spPr>
        <p:txBody>
          <a:bodyPr/>
          <a:p>
            <a:r>
              <a:rPr lang="en-US"/>
              <a:t>Geocoder was used to get latitude and longitude coordinates of the State of Missouri with output reading: “The geographical coordinates of the state of Missouri, US are 38.7604815, -92.5617875”.</a:t>
            </a:r>
            <a:endParaRPr lang="en-US"/>
          </a:p>
          <a:p>
            <a:endParaRPr lang="en-US"/>
          </a:p>
          <a:p>
            <a:endParaRPr lang="en-US"/>
          </a:p>
          <a:p>
            <a:endParaRPr lang="en-US"/>
          </a:p>
          <a:p>
            <a:pPr marL="0" indent="0">
              <a:buNone/>
            </a:pP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6439</Words>
  <Application>WPS Presentation</Application>
  <PresentationFormat>Widescreen</PresentationFormat>
  <Paragraphs>166</Paragraphs>
  <Slides>18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Arial</vt:lpstr>
      <vt:lpstr>SimSun</vt:lpstr>
      <vt:lpstr>Wingdings</vt:lpstr>
      <vt:lpstr>Calibri Light</vt:lpstr>
      <vt:lpstr>Microsoft YaHei</vt:lpstr>
      <vt:lpstr>Arial Unicode MS</vt:lpstr>
      <vt:lpstr>Calibri</vt:lpstr>
      <vt:lpstr>Office Theme</vt:lpstr>
      <vt:lpstr>Location Recommendation for Jadeite Jade Jewelry Store in St. Louis County, MO, United States  Aaron L. Warsaw  July 20, 2019</vt:lpstr>
      <vt:lpstr>Introduction</vt:lpstr>
      <vt:lpstr>Introduction</vt:lpstr>
      <vt:lpstr>Introduction:  Business Problem</vt:lpstr>
      <vt:lpstr>Introduction</vt:lpstr>
      <vt:lpstr>Introduction</vt:lpstr>
      <vt:lpstr>Data Aquisition</vt:lpstr>
      <vt:lpstr>Methodology: Data Pre-Processing</vt:lpstr>
      <vt:lpstr>Methodology:  Mapping</vt:lpstr>
      <vt:lpstr>Methodology:  Mapping</vt:lpstr>
      <vt:lpstr>Methodology:  K-Means Clustering</vt:lpstr>
      <vt:lpstr>Methodology:  K-Means Clustering</vt:lpstr>
      <vt:lpstr>Results</vt:lpstr>
      <vt:lpstr>Results</vt:lpstr>
      <vt:lpstr>Results</vt:lpstr>
      <vt:lpstr>Results</vt:lpstr>
      <vt:lpstr>Results</vt:lpstr>
      <vt:lpstr>Conclusions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Location Recommendation for Jadeite Jade Jewelry Store in St. Louis County, MO, United States  Aaron L. Warsaw  July 20, 2019</dc:title>
  <dc:creator>Aaron Warsaw</dc:creator>
  <cp:lastModifiedBy>Aaron Warsaw</cp:lastModifiedBy>
  <cp:revision>15</cp:revision>
  <dcterms:created xsi:type="dcterms:W3CDTF">2019-07-25T00:45:00Z</dcterms:created>
  <dcterms:modified xsi:type="dcterms:W3CDTF">2019-07-25T22:50:43Z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1033-10.2.0.7644</vt:lpwstr>
  </property>
</Properties>
</file>