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9" r:id="rId3"/>
    <p:sldId id="280" r:id="rId4"/>
    <p:sldId id="281" r:id="rId5"/>
    <p:sldId id="282" r:id="rId6"/>
    <p:sldId id="272" r:id="rId7"/>
    <p:sldId id="273" r:id="rId8"/>
    <p:sldId id="284" r:id="rId9"/>
    <p:sldId id="277" r:id="rId10"/>
    <p:sldId id="275" r:id="rId11"/>
    <p:sldId id="276" r:id="rId12"/>
    <p:sldId id="283" r:id="rId13"/>
    <p:sldId id="285" r:id="rId14"/>
  </p:sldIdLst>
  <p:sldSz cx="14630400" cy="82296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50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Lewnes Albrecht" initials="ML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9F1"/>
    <a:srgbClr val="EEECE1"/>
    <a:srgbClr val="8EB4E3"/>
    <a:srgbClr val="1F497D"/>
    <a:srgbClr val="B5CEED"/>
    <a:srgbClr val="2D6BB5"/>
    <a:srgbClr val="FCD3B2"/>
    <a:srgbClr val="FC6F4E"/>
    <a:srgbClr val="EEE2EB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92094" autoAdjust="0"/>
  </p:normalViewPr>
  <p:slideViewPr>
    <p:cSldViewPr>
      <p:cViewPr varScale="1">
        <p:scale>
          <a:sx n="57" d="100"/>
          <a:sy n="57" d="100"/>
        </p:scale>
        <p:origin x="798" y="84"/>
      </p:cViewPr>
      <p:guideLst>
        <p:guide orient="horz" pos="2592"/>
        <p:guide pos="5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0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/>
          <a:lstStyle>
            <a:lvl1pPr algn="r">
              <a:defRPr sz="1200">
                <a:latin typeface="Georgia"/>
              </a:defRPr>
            </a:lvl1pPr>
          </a:lstStyle>
          <a:p>
            <a:fld id="{15C3D94A-FD7D-4151-AB91-6C94AF3AD497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8" rIns="93177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8" rIns="93177" bIns="4658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>
                <a:latin typeface="Georgia"/>
              </a:defRPr>
            </a:lvl1pPr>
          </a:lstStyle>
          <a:p>
            <a:fld id="{B88DB880-6C98-4635-9B40-C5AFAF926B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2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Georgia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487E1-8CB7-4F98-AF22-5C2D521E554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5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0" y="2286001"/>
            <a:ext cx="11927840" cy="1764030"/>
          </a:xfrm>
        </p:spPr>
        <p:txBody>
          <a:bodyPr>
            <a:noAutofit/>
          </a:bodyPr>
          <a:lstStyle>
            <a:lvl1pPr marL="0" algn="ctr" defTabSz="731520" rtl="0" eaLnBrk="1" latinLnBrk="0" hangingPunct="1">
              <a:defRPr lang="en-US" sz="65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2960" y="4754880"/>
            <a:ext cx="11927840" cy="2103120"/>
          </a:xfrm>
        </p:spPr>
        <p:txBody>
          <a:bodyPr>
            <a:normAutofit/>
          </a:bodyPr>
          <a:lstStyle>
            <a:lvl1pPr marL="0" indent="0" algn="ctr" defTabSz="731520" rtl="0" eaLnBrk="0" latinLnBrk="0" hangingPunct="0">
              <a:buNone/>
              <a:defRPr lang="en-US" sz="4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" y="3239200"/>
            <a:ext cx="1611490" cy="4624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584960" cy="82296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 smtClean="0">
                <a:latin typeface="Georgia"/>
              </a:rPr>
              <a:t>  </a:t>
            </a:r>
            <a:endParaRPr lang="en-US" dirty="0">
              <a:latin typeface="Georgi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820314" y="182880"/>
            <a:ext cx="7688168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83204" y="457202"/>
            <a:ext cx="11927032" cy="720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23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0"/>
            <a:ext cx="12070080" cy="1371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548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48640"/>
            <a:ext cx="1194816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20242"/>
            <a:ext cx="560832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0" y="1920242"/>
            <a:ext cx="597408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8640"/>
            <a:ext cx="120700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924800" y="1920240"/>
            <a:ext cx="5974080" cy="689610"/>
          </a:xfr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latin typeface="Arial"/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4800" y="2665094"/>
            <a:ext cx="5974080" cy="4741546"/>
          </a:xfrm>
        </p:spPr>
        <p:txBody>
          <a:bodyPr/>
          <a:lstStyle>
            <a:lvl1pPr>
              <a:defRPr sz="3500"/>
            </a:lvl1pPr>
            <a:lvl2pPr marL="1038758">
              <a:defRPr sz="3200"/>
            </a:lvl2pPr>
            <a:lvl3pPr marL="1389888">
              <a:defRPr sz="2900" b="0" i="0" cap="none" spc="80" baseline="0">
                <a:latin typeface="Arial"/>
              </a:defRPr>
            </a:lvl3pPr>
            <a:lvl4pPr marL="1828800">
              <a:defRPr sz="2600"/>
            </a:lvl4pPr>
            <a:lvl5pPr marL="2267712">
              <a:defRPr sz="1900" cap="all">
                <a:latin typeface="Arial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77840" y="7627621"/>
            <a:ext cx="463296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30840" y="7627621"/>
            <a:ext cx="3413760" cy="438150"/>
          </a:xfrm>
        </p:spPr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20240"/>
            <a:ext cx="5668776" cy="689610"/>
          </a:xfr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latin typeface="Arial"/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828800" y="2665094"/>
            <a:ext cx="5668776" cy="4741546"/>
          </a:xfrm>
        </p:spPr>
        <p:txBody>
          <a:bodyPr/>
          <a:lstStyle>
            <a:lvl1pPr>
              <a:defRPr sz="3500"/>
            </a:lvl1pPr>
            <a:lvl2pPr marL="1038758">
              <a:defRPr sz="3200"/>
            </a:lvl2pPr>
            <a:lvl3pPr marL="1389888">
              <a:defRPr sz="2900" b="0" i="0" cap="none" spc="80" baseline="0">
                <a:latin typeface="Arial"/>
              </a:defRPr>
            </a:lvl3pPr>
            <a:lvl4pPr marL="1828800">
              <a:defRPr sz="2600"/>
            </a:lvl4pPr>
            <a:lvl5pPr marL="2267712">
              <a:defRPr sz="1900" cap="all">
                <a:latin typeface="Arial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42" y="327659"/>
            <a:ext cx="3228341" cy="1394461"/>
          </a:xfrm>
        </p:spPr>
        <p:txBody>
          <a:bodyPr anchor="b"/>
          <a:lstStyle>
            <a:lvl1pPr algn="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463041"/>
            <a:ext cx="8422640" cy="5896181"/>
          </a:xfrm>
        </p:spPr>
        <p:txBody>
          <a:bodyPr/>
          <a:lstStyle>
            <a:lvl1pPr>
              <a:defRPr sz="4500"/>
            </a:lvl1pPr>
            <a:lvl2pPr>
              <a:defRPr sz="4200"/>
            </a:lvl2pPr>
            <a:lvl3pPr>
              <a:defRPr sz="3500"/>
            </a:lvl3pPr>
            <a:lvl4pPr>
              <a:defRPr sz="3000"/>
            </a:lvl4pPr>
            <a:lvl5pPr>
              <a:defRPr sz="2900">
                <a:latin typeface="Arial"/>
                <a:cs typeface="Arial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4040" y="1722123"/>
            <a:ext cx="3413760" cy="5629275"/>
          </a:xfrm>
        </p:spPr>
        <p:txBody>
          <a:bodyPr>
            <a:normAutofit/>
          </a:bodyPr>
          <a:lstStyle>
            <a:lvl1pPr marL="0" indent="0" algn="r">
              <a:buNone/>
              <a:defRPr sz="1800" cap="all" spc="80" baseline="0">
                <a:latin typeface="Arial"/>
              </a:defRPr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0" y="5995034"/>
            <a:ext cx="10850880" cy="680086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16480" y="822960"/>
            <a:ext cx="1085088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6711490"/>
            <a:ext cx="10850880" cy="878032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12070080" cy="13716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03120"/>
            <a:ext cx="12070080" cy="5394960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7627621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0" y="7627621"/>
            <a:ext cx="46329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" y="3239200"/>
            <a:ext cx="1611490" cy="46246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584960" cy="82296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 smtClean="0">
                <a:latin typeface="Georgia"/>
              </a:rPr>
              <a:t>  </a:t>
            </a:r>
            <a:endParaRPr lang="en-US" dirty="0">
              <a:latin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797478" y="265331"/>
            <a:ext cx="6101402" cy="344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 rot="10800000">
            <a:off x="-2" y="2116188"/>
            <a:ext cx="1600201" cy="61229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defTabSz="1463040" rtl="0" eaLnBrk="1" latinLnBrk="0" hangingPunct="1">
        <a:spcBef>
          <a:spcPct val="0"/>
        </a:spcBef>
        <a:buNone/>
        <a:defRPr sz="67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51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1038758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146304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975104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2414016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Prediction Physical and Chemical Properties of Soil using Spectral Measurements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640" y="5334000"/>
            <a:ext cx="11927840" cy="2331720"/>
          </a:xfrm>
        </p:spPr>
        <p:txBody>
          <a:bodyPr>
            <a:noAutofit/>
          </a:bodyPr>
          <a:lstStyle/>
          <a:p>
            <a:r>
              <a:rPr lang="en-US" sz="4000" dirty="0" smtClean="0"/>
              <a:t>Ali </a:t>
            </a:r>
            <a:r>
              <a:rPr lang="en-US" sz="4000" dirty="0" err="1" smtClean="0"/>
              <a:t>Asudegi</a:t>
            </a:r>
            <a:r>
              <a:rPr lang="en-US" sz="4000" dirty="0" smtClean="0"/>
              <a:t>, Mohammad</a:t>
            </a:r>
          </a:p>
          <a:p>
            <a:r>
              <a:rPr lang="en-US" sz="4000" dirty="0" err="1"/>
              <a:t>Zokaeinikoo</a:t>
            </a:r>
            <a:r>
              <a:rPr lang="en-US" sz="4000" dirty="0"/>
              <a:t>, </a:t>
            </a:r>
            <a:r>
              <a:rPr lang="en-US" sz="4000" dirty="0" smtClean="0"/>
              <a:t>Maryam</a:t>
            </a:r>
          </a:p>
          <a:p>
            <a:r>
              <a:rPr lang="en-US" sz="4000" dirty="0" err="1" smtClean="0"/>
              <a:t>Agara</a:t>
            </a:r>
            <a:r>
              <a:rPr lang="en-US" sz="4000" dirty="0" smtClean="0"/>
              <a:t> </a:t>
            </a:r>
            <a:r>
              <a:rPr lang="en-US" sz="4000" dirty="0" err="1" smtClean="0"/>
              <a:t>Mallesh</a:t>
            </a:r>
            <a:r>
              <a:rPr lang="en-US" sz="4000" dirty="0" smtClean="0"/>
              <a:t>, </a:t>
            </a:r>
            <a:r>
              <a:rPr lang="en-US" sz="4000" dirty="0" err="1" smtClean="0"/>
              <a:t>Dhanush</a:t>
            </a:r>
            <a:endParaRPr lang="en-US" sz="4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models were trained using 5 different methods</a:t>
            </a:r>
          </a:p>
          <a:p>
            <a:pPr lvl="2"/>
            <a:r>
              <a:rPr lang="en-US" dirty="0" smtClean="0"/>
              <a:t>Partial Least Squares</a:t>
            </a:r>
          </a:p>
          <a:p>
            <a:pPr lvl="2"/>
            <a:r>
              <a:rPr lang="en-US" dirty="0" smtClean="0"/>
              <a:t>k – Nearest Neighbor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Support Vector Machines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4649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Comparison of Root Mean Squared Error Values</a:t>
            </a:r>
            <a:endParaRPr lang="en-US" sz="5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51" y="2590800"/>
            <a:ext cx="1139497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55007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From the comparison of the RMSE values, we choose the training method with the lowest value for prediction of the variables.</a:t>
            </a:r>
          </a:p>
          <a:p>
            <a:r>
              <a:rPr lang="en-US" sz="3600" dirty="0" smtClean="0"/>
              <a:t>The training methods used for the predictor variables are:</a:t>
            </a:r>
            <a:endParaRPr lang="en-US" dirty="0" smtClean="0"/>
          </a:p>
          <a:p>
            <a:pPr lvl="2"/>
            <a:r>
              <a:rPr lang="en-US" sz="2300" dirty="0" smtClean="0"/>
              <a:t>Ca  - Random Forest</a:t>
            </a:r>
          </a:p>
          <a:p>
            <a:pPr lvl="2"/>
            <a:r>
              <a:rPr lang="en-US" sz="2300" dirty="0" smtClean="0"/>
              <a:t>P – Random Forest</a:t>
            </a:r>
          </a:p>
          <a:p>
            <a:pPr lvl="2"/>
            <a:r>
              <a:rPr lang="en-US" sz="2300" dirty="0" smtClean="0"/>
              <a:t>pH – Support vector machines </a:t>
            </a:r>
          </a:p>
          <a:p>
            <a:pPr lvl="2"/>
            <a:r>
              <a:rPr lang="en-US" sz="2300" dirty="0" smtClean="0"/>
              <a:t>SOC – </a:t>
            </a:r>
            <a:r>
              <a:rPr lang="en-US" sz="2300" dirty="0" smtClean="0"/>
              <a:t>Linear regression</a:t>
            </a:r>
            <a:endParaRPr lang="en-US" sz="2300" dirty="0" smtClean="0"/>
          </a:p>
          <a:p>
            <a:pPr lvl="2"/>
            <a:r>
              <a:rPr lang="en-US" sz="2300" dirty="0" smtClean="0"/>
              <a:t>Sand – Linear regression</a:t>
            </a:r>
            <a:endParaRPr lang="en-US" sz="23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09570697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http://www.precisionnutrition.com/wordpress/wp-content/uploads/2013/02/10Questions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40" y="1981200"/>
            <a:ext cx="8153400" cy="54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45156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981200"/>
            <a:ext cx="4846320" cy="5760720"/>
          </a:xfrm>
        </p:spPr>
      </p:pic>
      <p:sp>
        <p:nvSpPr>
          <p:cNvPr id="5" name="TextBox 4"/>
          <p:cNvSpPr txBox="1"/>
          <p:nvPr/>
        </p:nvSpPr>
        <p:spPr>
          <a:xfrm>
            <a:off x="2057400" y="2133600"/>
            <a:ext cx="4937760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An increasingly interest for using infrared spectroscopy for predicting soil functional properties at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unsampled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 locations and to provide data for digital soil mapping</a:t>
            </a:r>
          </a:p>
          <a:p>
            <a:pPr marL="205740" indent="-20574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Highly repeatable, rapid, non-destructive and low cost measurement technique</a:t>
            </a:r>
          </a:p>
          <a:p>
            <a:pPr marL="205740" indent="-20574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The diffuse reﬂectance spectroscopy technique is largely general, quite weak and broad due to overlapping absorptions of soil constituents and their often small concentrations in soil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The information needs to be mathematically extracted from the spectra so that they may be correlated with soil properties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The analysis of soil diffuse reﬂectance spectra requires the use of multivariate calibration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Georgia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Georgia"/>
              </a:rPr>
              <a:t>Spectra must be related to a set of known reference samples through a calibration model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3597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057400"/>
            <a:ext cx="859536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sz="2880" dirty="0"/>
              <a:t>Prediction of  the functional properties of the soil using reflectance infrared spectroscopy.</a:t>
            </a:r>
          </a:p>
          <a:p>
            <a:endParaRPr lang="en-US" sz="2880" dirty="0"/>
          </a:p>
          <a:p>
            <a:pPr algn="just"/>
            <a:r>
              <a:rPr lang="en-US" sz="2880" dirty="0"/>
              <a:t> A device will be used to record amount of </a:t>
            </a:r>
            <a:r>
              <a:rPr lang="en-US" sz="2880" dirty="0" smtClean="0"/>
              <a:t>absorbed </a:t>
            </a:r>
            <a:r>
              <a:rPr lang="en-US" sz="2880" dirty="0"/>
              <a:t>infrared by a sample of soil at each wave number with predefined frequency. </a:t>
            </a:r>
          </a:p>
          <a:p>
            <a:endParaRPr lang="en-US" sz="2880" dirty="0"/>
          </a:p>
          <a:p>
            <a:pPr algn="just"/>
            <a:r>
              <a:rPr lang="en-US" sz="2880" dirty="0"/>
              <a:t>Investigating samples from all over a specific area and reflecting predicted properties in pixels as a grid map will result in a map which can be used for decision making regarding investments such as where to grow specific types of agriculture’s products.</a:t>
            </a:r>
          </a:p>
        </p:txBody>
      </p:sp>
    </p:spTree>
    <p:extLst>
      <p:ext uri="{BB962C8B-B14F-4D97-AF65-F5344CB8AC3E}">
        <p14:creationId xmlns:p14="http://schemas.microsoft.com/office/powerpoint/2010/main" val="13836552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548640">
              <a:buClr>
                <a:schemeClr val="accent6"/>
              </a:buClr>
              <a:buFont typeface="Wingdings" charset="2"/>
              <a:buChar char="§"/>
            </a:pPr>
            <a:r>
              <a:rPr lang="en-US" sz="2400" b="1" dirty="0" smtClean="0"/>
              <a:t>PIDN</a:t>
            </a:r>
            <a:r>
              <a:rPr lang="en-US" sz="2400" dirty="0" smtClean="0"/>
              <a:t>: Unique soil sample identifier</a:t>
            </a:r>
          </a:p>
          <a:p>
            <a:pPr marL="548640" lvl="1" indent="-548640">
              <a:buClr>
                <a:schemeClr val="accent6"/>
              </a:buClr>
              <a:buFont typeface="Wingdings" charset="2"/>
              <a:buChar char="§"/>
            </a:pPr>
            <a:endParaRPr lang="en-US" sz="2400" dirty="0" smtClean="0"/>
          </a:p>
          <a:p>
            <a:r>
              <a:rPr lang="en-US" sz="2400" b="1" dirty="0" smtClean="0"/>
              <a:t>Predictors:</a:t>
            </a:r>
            <a:endParaRPr lang="en-US" sz="2400" b="1" dirty="0"/>
          </a:p>
          <a:p>
            <a:pPr lvl="1"/>
            <a:r>
              <a:rPr lang="en-US" sz="1440" b="1" dirty="0" smtClean="0"/>
              <a:t>SOC</a:t>
            </a:r>
            <a:r>
              <a:rPr lang="en-US" sz="1440" dirty="0"/>
              <a:t>: Soil organic carbon</a:t>
            </a:r>
          </a:p>
          <a:p>
            <a:pPr lvl="1"/>
            <a:r>
              <a:rPr lang="en-US" sz="1440" b="1" dirty="0"/>
              <a:t>pH</a:t>
            </a:r>
            <a:r>
              <a:rPr lang="en-US" sz="1440" dirty="0"/>
              <a:t>: pH values</a:t>
            </a:r>
          </a:p>
          <a:p>
            <a:pPr lvl="1"/>
            <a:r>
              <a:rPr lang="en-US" sz="1440" b="1" dirty="0"/>
              <a:t>Ca</a:t>
            </a:r>
            <a:r>
              <a:rPr lang="en-US" sz="1440" dirty="0"/>
              <a:t>: Mehlich-3 extractable Calcium</a:t>
            </a:r>
          </a:p>
          <a:p>
            <a:pPr lvl="1"/>
            <a:r>
              <a:rPr lang="en-US" sz="1440" b="1" dirty="0"/>
              <a:t>P</a:t>
            </a:r>
            <a:r>
              <a:rPr lang="en-US" sz="1440" dirty="0"/>
              <a:t>: Mehlich-3 extractable </a:t>
            </a:r>
            <a:r>
              <a:rPr lang="en-US" sz="1440" dirty="0" smtClean="0"/>
              <a:t>Phosphorus</a:t>
            </a:r>
          </a:p>
          <a:p>
            <a:pPr lvl="1"/>
            <a:r>
              <a:rPr lang="en-US" sz="1600" b="1" dirty="0" smtClean="0"/>
              <a:t>Sand</a:t>
            </a:r>
            <a:r>
              <a:rPr lang="en-US" sz="1600" dirty="0" smtClean="0"/>
              <a:t>: Sand content</a:t>
            </a:r>
            <a:endParaRPr lang="en-US" sz="1440" dirty="0" smtClean="0"/>
          </a:p>
          <a:p>
            <a:pPr lvl="1"/>
            <a:endParaRPr lang="en-US" sz="144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535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000" b="1" dirty="0" smtClean="0"/>
              <a:t>Variables</a:t>
            </a:r>
            <a:r>
              <a:rPr lang="en-US" sz="6000" b="1" dirty="0" smtClean="0"/>
              <a:t>:</a:t>
            </a:r>
          </a:p>
          <a:p>
            <a:pPr lvl="1"/>
            <a:r>
              <a:rPr lang="en-US" b="1" dirty="0" smtClean="0"/>
              <a:t>m7497.96 - m599.76</a:t>
            </a:r>
            <a:r>
              <a:rPr lang="en-US" dirty="0" smtClean="0"/>
              <a:t>: There are 3,578 mid-infrared absorbance measurements. </a:t>
            </a:r>
          </a:p>
          <a:p>
            <a:pPr lvl="1">
              <a:buNone/>
            </a:pPr>
            <a:r>
              <a:rPr lang="en-US" dirty="0" smtClean="0"/>
              <a:t> </a:t>
            </a:r>
          </a:p>
          <a:p>
            <a:pPr lvl="1"/>
            <a:r>
              <a:rPr lang="en-US" b="1" dirty="0" smtClean="0"/>
              <a:t>Depth</a:t>
            </a:r>
            <a:r>
              <a:rPr lang="en-US" dirty="0" smtClean="0"/>
              <a:t>: Depth of the soil sample (2 categories: "Topsoil", "Subsoil")</a:t>
            </a:r>
          </a:p>
          <a:p>
            <a:pPr lvl="1"/>
            <a:r>
              <a:rPr lang="en-US" sz="4200" b="1" dirty="0" smtClean="0"/>
              <a:t>BSA</a:t>
            </a:r>
            <a:r>
              <a:rPr lang="en-US" sz="4200" dirty="0"/>
              <a:t>: average long-term Black Sky Albedo measurements from MODIS satellite images (BSAN = near-infrared, BSAS = shortwave, BSAV = visible)</a:t>
            </a:r>
          </a:p>
          <a:p>
            <a:pPr lvl="1"/>
            <a:r>
              <a:rPr lang="en-US" sz="4200" b="1" dirty="0"/>
              <a:t>CTI</a:t>
            </a:r>
            <a:r>
              <a:rPr lang="en-US" sz="4200" dirty="0"/>
              <a:t>: compound topographic index calculated from Shuttle Radar Topography Mission elevation data</a:t>
            </a:r>
          </a:p>
          <a:p>
            <a:pPr lvl="1"/>
            <a:r>
              <a:rPr lang="en-US" sz="4200" b="1" dirty="0"/>
              <a:t>ELEV</a:t>
            </a:r>
            <a:r>
              <a:rPr lang="en-US" sz="4200" dirty="0"/>
              <a:t>: Shuttle Radar Topography Mission elevation data</a:t>
            </a:r>
          </a:p>
          <a:p>
            <a:pPr lvl="1"/>
            <a:r>
              <a:rPr lang="en-US" sz="4200" b="1" dirty="0"/>
              <a:t>EVI</a:t>
            </a:r>
            <a:r>
              <a:rPr lang="en-US" sz="4200" dirty="0"/>
              <a:t>: average long-term Enhanced Vegetation Index from MODIS satellite images.</a:t>
            </a:r>
          </a:p>
          <a:p>
            <a:pPr lvl="1"/>
            <a:r>
              <a:rPr lang="en-US" sz="4200" b="1" dirty="0"/>
              <a:t>LST</a:t>
            </a:r>
            <a:r>
              <a:rPr lang="en-US" sz="4200" dirty="0"/>
              <a:t>: average long-term Land Surface Temperatures from MODIS satellite images (LSTD = day time temperature, LSTN = night time temperature)</a:t>
            </a:r>
          </a:p>
          <a:p>
            <a:pPr lvl="1"/>
            <a:r>
              <a:rPr lang="en-US" sz="4200" b="1" dirty="0"/>
              <a:t>Ref</a:t>
            </a:r>
            <a:r>
              <a:rPr lang="en-US" sz="4200" dirty="0"/>
              <a:t>: average long-term Reflectance measurements from MODIS satellite images (Ref1 = blue, Ref2 = red, Ref3 = near-infrared, Ref7 = mid-infrared)</a:t>
            </a:r>
          </a:p>
          <a:p>
            <a:pPr lvl="1"/>
            <a:r>
              <a:rPr lang="en-US" sz="4200" b="1" dirty="0" err="1"/>
              <a:t>Reli</a:t>
            </a:r>
            <a:r>
              <a:rPr lang="en-US" sz="4200" dirty="0"/>
              <a:t>: topographic Relief calculated from Shuttle Radar Topography mission elevation data</a:t>
            </a:r>
          </a:p>
          <a:p>
            <a:pPr lvl="1"/>
            <a:r>
              <a:rPr lang="en-US" sz="4200" b="1" dirty="0"/>
              <a:t>TMAP &amp; TMFI</a:t>
            </a:r>
            <a:r>
              <a:rPr lang="en-US" sz="4200" dirty="0"/>
              <a:t>: average long-term Tropical Rainfall Monitoring Mission data (TMAP = mean annual precipitation, TMFI = modified Fournier index)</a:t>
            </a:r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3200861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133600"/>
            <a:ext cx="10439400" cy="55636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0200" y="3034839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Topsoil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5933046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Subsoil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7628523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 CO2 Spectra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5800" y="7635986"/>
            <a:ext cx="419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Without CO2 Spectra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4902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0157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477000"/>
            <a:ext cx="10591800" cy="94488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Savitzky</a:t>
            </a:r>
            <a:r>
              <a:rPr lang="en-US" sz="3600" dirty="0" smtClean="0"/>
              <a:t> – </a:t>
            </a:r>
            <a:r>
              <a:rPr lang="en-US" sz="3600" dirty="0" err="1" smtClean="0"/>
              <a:t>Golay</a:t>
            </a:r>
            <a:r>
              <a:rPr lang="en-US" sz="3600" dirty="0" smtClean="0"/>
              <a:t> Filter results in higher RMSE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7400" y="2133600"/>
            <a:ext cx="12070080" cy="4297680"/>
          </a:xfrm>
          <a:prstGeom prst="rect">
            <a:avLst/>
          </a:prstGeom>
        </p:spPr>
        <p:txBody>
          <a:bodyPr vert="horz" lIns="146304" tIns="73152" rIns="146304" bIns="73152" rtlCol="0">
            <a:normAutofit fontScale="70000" lnSpcReduction="20000"/>
          </a:bodyPr>
          <a:lstStyle/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Multiple Scatter Correction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Corrects the scatter in the spectra</a:t>
            </a: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First Derivative of the transformation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Reduces baseline offset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Can resolve absorption overlapping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Enhances small spectral absorptions</a:t>
            </a: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Discrete Wavelet Transform</a:t>
            </a:r>
          </a:p>
          <a:p>
            <a:pPr marL="1463040" marR="0" lvl="2" indent="-36576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Pairs the input values, storing the difference and passing the sum.</a:t>
            </a: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548640" marR="0" lvl="0" indent="-548640" algn="l" defTabSz="14630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charset="2"/>
              <a:buChar char="§"/>
              <a:tabLst/>
              <a:defRPr/>
            </a:pPr>
            <a:endParaRPr kumimoji="0" lang="en-US" sz="5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752600" y="6324600"/>
            <a:ext cx="1219200" cy="990600"/>
          </a:xfrm>
          <a:prstGeom prst="mathMultiply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499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Savitzky</a:t>
            </a:r>
            <a:r>
              <a:rPr lang="en-US" dirty="0" smtClean="0"/>
              <a:t> – </a:t>
            </a:r>
            <a:r>
              <a:rPr lang="en-US" dirty="0" err="1" smtClean="0"/>
              <a:t>Golay</a:t>
            </a:r>
            <a:r>
              <a:rPr lang="en-US" dirty="0" smtClean="0"/>
              <a:t>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362200"/>
            <a:ext cx="9296400" cy="5461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3059235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Topsoil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5957442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Subsoil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7690991"/>
            <a:ext cx="342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 CO2 Spectra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0" y="7660382"/>
            <a:ext cx="4191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Without CO2 Spectra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6353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</TotalTime>
  <Words>398</Words>
  <Application>Microsoft Office PowerPoint</Application>
  <PresentationFormat>Custom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Wingdings</vt:lpstr>
      <vt:lpstr>Office Theme</vt:lpstr>
      <vt:lpstr>Prediction Physical and Chemical Properties of Soil using Spectral Measurements</vt:lpstr>
      <vt:lpstr>Introduction</vt:lpstr>
      <vt:lpstr>Problem Statement</vt:lpstr>
      <vt:lpstr>Data Structure</vt:lpstr>
      <vt:lpstr>Data Structure</vt:lpstr>
      <vt:lpstr>Visualization of Data</vt:lpstr>
      <vt:lpstr>Model Assessment</vt:lpstr>
      <vt:lpstr>Pre-processing</vt:lpstr>
      <vt:lpstr>Savitzky – Golay Filter</vt:lpstr>
      <vt:lpstr>Training</vt:lpstr>
      <vt:lpstr>Comparison of Root Mean Squared Error Values</vt:lpstr>
      <vt:lpstr>Conclusion</vt:lpstr>
      <vt:lpstr>Questions</vt:lpstr>
    </vt:vector>
  </TitlesOfParts>
  <Company>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Blakely, Amy Ragsdale</dc:creator>
  <cp:lastModifiedBy>Warsec</cp:lastModifiedBy>
  <cp:revision>413</cp:revision>
  <dcterms:created xsi:type="dcterms:W3CDTF">2011-01-20T18:57:44Z</dcterms:created>
  <dcterms:modified xsi:type="dcterms:W3CDTF">2014-12-02T02:13:03Z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