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type="screen16x9" cy="5143500" cx="9144000"/>
  <p:notesSz cx="9144000" cy="51435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tableStyles" Target="tableStyle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ctrTitle"/>
          </p:nvPr>
        </p:nvSpPr>
        <p:spPr>
          <a:xfrm>
            <a:off x="246177" y="1956280"/>
            <a:ext cx="8651644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82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10/10/2021</a:t>
            </a:fld>
            <a:endParaRPr lang="en-US"/>
          </a:p>
        </p:txBody>
      </p:sp>
      <p:sp>
        <p:nvSpPr>
          <p:cNvPr id="10485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and Content">
    <p:bg>
      <p:bgPr>
        <a:solidFill>
          <a:schemeClr val="bg1"/>
        </a:solid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bg object 16"/>
          <p:cNvSpPr/>
          <p:nvPr/>
        </p:nvSpPr>
        <p:spPr>
          <a:xfrm>
            <a:off x="0" y="0"/>
            <a:ext cx="3276600" cy="5143500"/>
          </a:xfrm>
          <a:custGeom>
            <a:avLst/>
            <a:ahLst/>
            <a:rect l="l" t="t" r="r" b="b"/>
            <a:pathLst>
              <a:path w="3276600" h="5143500">
                <a:moveTo>
                  <a:pt x="0" y="5143489"/>
                </a:moveTo>
                <a:lnTo>
                  <a:pt x="3276593" y="5143489"/>
                </a:lnTo>
                <a:lnTo>
                  <a:pt x="3276593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4285F4"/>
          </a:solidFill>
        </p:spPr>
        <p:txBody>
          <a:bodyPr bIns="0" lIns="0" rIns="0" rtlCol="0" tIns="0" wrap="square"/>
          <a:p/>
        </p:txBody>
      </p:sp>
      <p:sp>
        <p:nvSpPr>
          <p:cNvPr id="1048596" name="bg object 17"/>
          <p:cNvSpPr/>
          <p:nvPr/>
        </p:nvSpPr>
        <p:spPr>
          <a:xfrm>
            <a:off x="3276593" y="25"/>
            <a:ext cx="5867400" cy="5143500"/>
          </a:xfrm>
          <a:custGeom>
            <a:avLst/>
            <a:ahLst/>
            <a:rect l="l" t="t" r="r" b="b"/>
            <a:pathLst>
              <a:path w="5867400" h="5143500">
                <a:moveTo>
                  <a:pt x="5867388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5867388" y="0"/>
                </a:lnTo>
                <a:lnTo>
                  <a:pt x="5867388" y="5143489"/>
                </a:lnTo>
                <a:close/>
              </a:path>
            </a:pathLst>
          </a:custGeom>
          <a:solidFill>
            <a:srgbClr val="F9F9F9"/>
          </a:solidFill>
        </p:spPr>
        <p:txBody>
          <a:bodyPr bIns="0" lIns="0" rIns="0" rtlCol="0" tIns="0" wrap="square"/>
          <a:p/>
        </p:txBody>
      </p:sp>
      <p:sp>
        <p:nvSpPr>
          <p:cNvPr id="10485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2000" i="0">
                <a:solidFill>
                  <a:schemeClr val="bg1"/>
                </a:solidFill>
                <a:latin typeface="RobotoRegular"/>
                <a:cs typeface="RobotoRegular"/>
              </a:defRPr>
            </a:lvl1pPr>
          </a:lstStyle>
          <a:p/>
        </p:txBody>
      </p:sp>
      <p:sp>
        <p:nvSpPr>
          <p:cNvPr id="10485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sz="1400" i="0">
                <a:solidFill>
                  <a:srgbClr val="727272"/>
                </a:solidFill>
                <a:latin typeface="RobotoRegular"/>
                <a:cs typeface="RobotoRegular"/>
              </a:defRPr>
            </a:lvl1pPr>
          </a:lstStyle>
          <a:p/>
        </p:txBody>
      </p:sp>
      <p:sp>
        <p:nvSpPr>
          <p:cNvPr id="10485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10/10/2021</a:t>
            </a:fld>
            <a:endParaRPr lang="en-US"/>
          </a:p>
        </p:txBody>
      </p:sp>
      <p:sp>
        <p:nvSpPr>
          <p:cNvPr id="10486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2000" i="0">
                <a:solidFill>
                  <a:schemeClr val="bg1"/>
                </a:solidFill>
                <a:latin typeface="RobotoRegular"/>
                <a:cs typeface="RobotoRegular"/>
              </a:defRPr>
            </a:lvl1pPr>
          </a:lstStyle>
          <a:p/>
        </p:txBody>
      </p:sp>
      <p:sp>
        <p:nvSpPr>
          <p:cNvPr id="1048657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58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5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10/10/2021</a:t>
            </a:fld>
            <a:endParaRPr lang="en-US"/>
          </a:p>
        </p:txBody>
      </p:sp>
      <p:sp>
        <p:nvSpPr>
          <p:cNvPr id="104866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Only"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ah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4285F4"/>
          </a:solidFill>
        </p:spPr>
        <p:txBody>
          <a:bodyPr bIns="0" lIns="0" rIns="0" rtlCol="0" tIns="0" wrap="square"/>
          <a:p/>
        </p:txBody>
      </p:sp>
      <p:sp>
        <p:nvSpPr>
          <p:cNvPr id="10485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2000" i="0">
                <a:solidFill>
                  <a:schemeClr val="bg1"/>
                </a:solidFill>
                <a:latin typeface="RobotoRegular"/>
                <a:cs typeface="RobotoRegular"/>
              </a:defRPr>
            </a:lvl1pPr>
          </a:lstStyle>
          <a:p/>
        </p:txBody>
      </p:sp>
      <p:sp>
        <p:nvSpPr>
          <p:cNvPr id="1048591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2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10/10/2021</a:t>
            </a:fld>
            <a:endParaRPr lang="en-US"/>
          </a:p>
        </p:txBody>
      </p:sp>
      <p:sp>
        <p:nvSpPr>
          <p:cNvPr id="1048593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10/10/2021</a:t>
            </a:fld>
            <a:endParaRPr lang="en-US"/>
          </a:p>
        </p:txBody>
      </p:sp>
      <p:sp>
        <p:nvSpPr>
          <p:cNvPr id="104866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1173432" y="331989"/>
            <a:ext cx="6797135" cy="3302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2000" i="0">
                <a:solidFill>
                  <a:schemeClr val="bg1"/>
                </a:solidFill>
                <a:latin typeface="RobotoRegular"/>
                <a:cs typeface="RobotoRegular"/>
              </a:defRPr>
            </a:lvl1pPr>
          </a:lstStyle>
          <a:p/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440172" y="2074198"/>
            <a:ext cx="8263654" cy="175895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400" i="0">
                <a:solidFill>
                  <a:srgbClr val="727272"/>
                </a:solidFill>
                <a:latin typeface="RobotoRegular"/>
                <a:cs typeface="RobotoRegular"/>
              </a:defRPr>
            </a:lvl1pPr>
          </a:lstStyle>
          <a:p/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10/10/2021</a:t>
            </a:fld>
            <a:endParaRPr lang="en-US"/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ah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D04617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7" name="object 6"/>
          <p:cNvSpPr txBox="1"/>
          <p:nvPr/>
        </p:nvSpPr>
        <p:spPr>
          <a:xfrm>
            <a:off x="533973" y="1947738"/>
            <a:ext cx="7914640" cy="75692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>
                <a:solidFill>
                  <a:srgbClr val="FFFFFF"/>
                </a:solidFill>
                <a:latin typeface="RobotoRegular"/>
                <a:cs typeface="RobotoRegular"/>
              </a:rPr>
              <a:t>Mall </a:t>
            </a:r>
            <a:r>
              <a:rPr dirty="0" sz="4800" spc="-10">
                <a:solidFill>
                  <a:srgbClr val="FFFFFF"/>
                </a:solidFill>
                <a:latin typeface="RobotoRegular"/>
                <a:cs typeface="RobotoRegular"/>
              </a:rPr>
              <a:t>Customer</a:t>
            </a:r>
            <a:r>
              <a:rPr dirty="0" sz="4800" spc="-10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dirty="0" sz="4800" spc="-5">
                <a:solidFill>
                  <a:srgbClr val="FFFFFF"/>
                </a:solidFill>
                <a:latin typeface="RobotoRegular"/>
                <a:cs typeface="RobotoRegular"/>
              </a:rPr>
              <a:t>Segmentation</a:t>
            </a:r>
            <a:endParaRPr sz="4800">
              <a:latin typeface="RobotoRegular"/>
              <a:cs typeface="RobotoRegular"/>
            </a:endParaRPr>
          </a:p>
        </p:txBody>
      </p:sp>
      <p:sp>
        <p:nvSpPr>
          <p:cNvPr id="1048588" name="object 7"/>
          <p:cNvSpPr txBox="1"/>
          <p:nvPr/>
        </p:nvSpPr>
        <p:spPr>
          <a:xfrm>
            <a:off x="3283059" y="3479578"/>
            <a:ext cx="2416469" cy="8890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 lang="en-IN" spc="-85">
                <a:solidFill>
                  <a:srgbClr val="FFFFFF"/>
                </a:solidFill>
                <a:latin typeface="Roboto"/>
                <a:cs typeface="Roboto"/>
              </a:rPr>
              <a:t>Presented by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 lang="en-IN" spc="-55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dirty="0" sz="2400" i="1" lang="en-US" spc="-55" err="1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dirty="0" sz="2400" i="1" lang="en-US" spc="-55" err="1">
                <a:solidFill>
                  <a:srgbClr val="FFFFFF"/>
                </a:solidFill>
                <a:latin typeface="Roboto"/>
                <a:cs typeface="Roboto"/>
              </a:rPr>
              <a:t>.</a:t>
            </a:r>
            <a:r>
              <a:rPr dirty="0" sz="2400" i="1" lang="en-US" spc="-55" err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400" i="1" lang="en-US" spc="-55" err="1">
                <a:solidFill>
                  <a:srgbClr val="FFFFFF"/>
                </a:solidFill>
                <a:latin typeface="Roboto"/>
                <a:cs typeface="Roboto"/>
              </a:rPr>
              <a:t>J</a:t>
            </a:r>
            <a:r>
              <a:rPr dirty="0" sz="2400" i="1" lang="en-US" spc="-55" err="1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dirty="0" sz="2400" i="1" lang="en-US" spc="-55" err="1">
                <a:solidFill>
                  <a:srgbClr val="FFFFFF"/>
                </a:solidFill>
                <a:latin typeface="Roboto"/>
                <a:cs typeface="Roboto"/>
              </a:rPr>
              <a:t>y</a:t>
            </a:r>
            <a:r>
              <a:rPr dirty="0" sz="2400" i="1" lang="en-US" spc="-55" err="1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dirty="0" sz="2400" i="1" lang="en-US" spc="-55" err="1">
                <a:solidFill>
                  <a:srgbClr val="FFFFFF"/>
                </a:solidFill>
                <a:latin typeface="Roboto"/>
                <a:cs typeface="Roboto"/>
              </a:rPr>
              <a:t>w</a:t>
            </a:r>
            <a:r>
              <a:rPr dirty="0" sz="2400" i="1" lang="en-US" spc="-55" err="1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dirty="0" sz="2400" i="1" lang="en-US" spc="-55" err="1">
                <a:solidFill>
                  <a:srgbClr val="FFFFFF"/>
                </a:solidFill>
                <a:latin typeface="Roboto"/>
                <a:cs typeface="Roboto"/>
              </a:rPr>
              <a:t>r</a:t>
            </a:r>
            <a:r>
              <a:rPr dirty="0" sz="2400" i="1" lang="en-US" spc="-55" err="1">
                <a:solidFill>
                  <a:srgbClr val="FFFFFF"/>
                </a:solidFill>
                <a:latin typeface="Roboto"/>
                <a:cs typeface="Roboto"/>
              </a:rPr>
              <a:t>s</a:t>
            </a:r>
            <a:r>
              <a:rPr dirty="0" sz="2400" i="1" lang="en-US" spc="-55" err="1">
                <a:solidFill>
                  <a:srgbClr val="FFFFFF"/>
                </a:solidFill>
                <a:latin typeface="Roboto"/>
                <a:cs typeface="Roboto"/>
              </a:rPr>
              <a:t>h</a:t>
            </a:r>
            <a:r>
              <a:rPr dirty="0" sz="2400" i="1" lang="en-US" spc="-55" err="1">
                <a:solidFill>
                  <a:srgbClr val="FFFFFF"/>
                </a:solidFill>
                <a:latin typeface="Roboto"/>
                <a:cs typeface="Roboto"/>
              </a:rPr>
              <a:t>i</a:t>
            </a:r>
            <a:r>
              <a:rPr dirty="0" sz="2400" i="1" lang="en-US" spc="-55" err="1">
                <a:solidFill>
                  <a:srgbClr val="FFFFFF"/>
                </a:solidFill>
                <a:latin typeface="Roboto"/>
                <a:cs typeface="Roboto"/>
              </a:rPr>
              <a:t>n</a:t>
            </a:r>
            <a:r>
              <a:rPr dirty="0" sz="2400" i="1" lang="en-US" spc="-55" err="1">
                <a:solidFill>
                  <a:srgbClr val="FFFFFF"/>
                </a:solidFill>
                <a:latin typeface="Roboto"/>
                <a:cs typeface="Roboto"/>
              </a:rPr>
              <a:t>i</a:t>
            </a:r>
            <a:endParaRPr dirty="0"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0" y="0"/>
            <a:ext cx="9144000" cy="1686560"/>
          </a:xfrm>
          <a:custGeom>
            <a:avLst/>
            <a:ahLst/>
            <a:rect l="l" t="t" r="r" b="b"/>
            <a:pathLst>
              <a:path w="9144000" h="1686560">
                <a:moveTo>
                  <a:pt x="0" y="1685996"/>
                </a:moveTo>
                <a:lnTo>
                  <a:pt x="9143981" y="1685996"/>
                </a:lnTo>
                <a:lnTo>
                  <a:pt x="9143981" y="0"/>
                </a:lnTo>
                <a:lnTo>
                  <a:pt x="0" y="0"/>
                </a:lnTo>
                <a:lnTo>
                  <a:pt x="0" y="1685996"/>
                </a:lnTo>
                <a:close/>
              </a:path>
            </a:pathLst>
          </a:custGeom>
          <a:solidFill>
            <a:srgbClr val="D04617"/>
          </a:solidFill>
        </p:spPr>
        <p:txBody>
          <a:bodyPr bIns="0" lIns="0" rIns="0" rtlCol="0" tIns="0" wrap="square"/>
          <a:p/>
        </p:txBody>
      </p:sp>
      <p:grpSp>
        <p:nvGrpSpPr>
          <p:cNvPr id="42" name="object 3"/>
          <p:cNvGrpSpPr/>
          <p:nvPr/>
        </p:nvGrpSpPr>
        <p:grpSpPr>
          <a:xfrm>
            <a:off x="0" y="1685996"/>
            <a:ext cx="9144000" cy="3457575"/>
            <a:chOff x="0" y="1685996"/>
            <a:chExt cx="9144000" cy="3457575"/>
          </a:xfrm>
        </p:grpSpPr>
        <p:sp>
          <p:nvSpPr>
            <p:cNvPr id="1048625" name="object 4"/>
            <p:cNvSpPr/>
            <p:nvPr/>
          </p:nvSpPr>
          <p:spPr>
            <a:xfrm>
              <a:off x="0" y="1685996"/>
              <a:ext cx="9144000" cy="3457575"/>
            </a:xfrm>
            <a:custGeom>
              <a:avLst/>
              <a:ahLst/>
              <a:rect l="l" t="t" r="r" b="b"/>
              <a:pathLst>
                <a:path w="9144000" h="3457575">
                  <a:moveTo>
                    <a:pt x="9143981" y="3457493"/>
                  </a:moveTo>
                  <a:lnTo>
                    <a:pt x="0" y="3457493"/>
                  </a:lnTo>
                  <a:lnTo>
                    <a:pt x="0" y="0"/>
                  </a:lnTo>
                  <a:lnTo>
                    <a:pt x="9143981" y="0"/>
                  </a:lnTo>
                  <a:lnTo>
                    <a:pt x="9143981" y="345749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0" y="1685996"/>
              <a:ext cx="9143981" cy="108599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</p:grpSp>
      <p:sp>
        <p:nvSpPr>
          <p:cNvPr id="1048627" name="object 6"/>
          <p:cNvSpPr txBox="1">
            <a:spLocks noGrp="1"/>
          </p:cNvSpPr>
          <p:nvPr>
            <p:ph type="title"/>
          </p:nvPr>
        </p:nvSpPr>
        <p:spPr>
          <a:xfrm>
            <a:off x="544923" y="905966"/>
            <a:ext cx="2395855" cy="51308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Methodology</a:t>
            </a:r>
            <a:endParaRPr sz="3200"/>
          </a:p>
        </p:txBody>
      </p:sp>
      <p:sp>
        <p:nvSpPr>
          <p:cNvPr id="1048628" name="object 7"/>
          <p:cNvSpPr txBox="1">
            <a:spLocks noGrp="1"/>
          </p:cNvSpPr>
          <p:nvPr>
            <p:ph type="body" idx="1"/>
          </p:nvPr>
        </p:nvSpPr>
        <p:spPr>
          <a:xfrm>
            <a:off x="440172" y="2074198"/>
            <a:ext cx="8263654" cy="1682751"/>
          </a:xfrm>
          <a:prstGeom prst="rect"/>
        </p:spPr>
        <p:txBody>
          <a:bodyPr bIns="0" lIns="0" rIns="0" rtlCol="0" tIns="46990" vert="horz" wrap="square">
            <a:spAutoFit/>
          </a:bodyPr>
          <a:p>
            <a:pPr indent="-336550" marL="680085">
              <a:lnSpc>
                <a:spcPct val="100000"/>
              </a:lnSpc>
              <a:spcBef>
                <a:spcPts val="370"/>
              </a:spcBef>
              <a:buFont typeface="Arial"/>
              <a:buChar char="●"/>
              <a:tabLst>
                <a:tab algn="l" pos="680085"/>
                <a:tab algn="l" pos="681355"/>
              </a:tabLst>
            </a:pPr>
            <a:r>
              <a:rPr dirty="0" spc="-10"/>
              <a:t>Creating </a:t>
            </a:r>
            <a:r>
              <a:rPr dirty="0" spc="-5"/>
              <a:t>an </a:t>
            </a:r>
            <a:r>
              <a:rPr dirty="0" spc="-10"/>
              <a:t>approach to </a:t>
            </a:r>
            <a:r>
              <a:rPr dirty="0" spc="-5"/>
              <a:t>solve the given problem</a:t>
            </a:r>
            <a:r>
              <a:rPr dirty="0" spc="5"/>
              <a:t> </a:t>
            </a:r>
            <a:r>
              <a:rPr dirty="0" spc="-5"/>
              <a:t>statement</a:t>
            </a:r>
          </a:p>
          <a:p>
            <a:pPr indent="-336550" marL="680085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algn="l" pos="680085"/>
                <a:tab algn="l" pos="681355"/>
              </a:tabLst>
            </a:pPr>
            <a:r>
              <a:rPr dirty="0" spc="-5"/>
              <a:t>Exploring the dataset and obtaining useful insight </a:t>
            </a:r>
            <a:r>
              <a:rPr dirty="0" spc="-10"/>
              <a:t>from </a:t>
            </a:r>
            <a:r>
              <a:rPr dirty="0" spc="-5"/>
              <a:t>the</a:t>
            </a:r>
            <a:r>
              <a:rPr dirty="0" spc="-10"/>
              <a:t> </a:t>
            </a:r>
            <a:r>
              <a:rPr dirty="0" spc="-5"/>
              <a:t>same</a:t>
            </a:r>
          </a:p>
          <a:p>
            <a:pPr indent="-336550" marL="680085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algn="l" pos="680085"/>
                <a:tab algn="l" pos="681355"/>
              </a:tabLst>
            </a:pPr>
            <a:r>
              <a:rPr dirty="0" spc="-5"/>
              <a:t>Cleaning the dataset by handling nan </a:t>
            </a:r>
            <a:r>
              <a:rPr dirty="0" spc="-10"/>
              <a:t>values, remove </a:t>
            </a:r>
            <a:r>
              <a:rPr dirty="0" spc="-5"/>
              <a:t>duplicate </a:t>
            </a:r>
            <a:r>
              <a:rPr dirty="0" spc="-10"/>
              <a:t>records,</a:t>
            </a:r>
            <a:r>
              <a:rPr dirty="0"/>
              <a:t> </a:t>
            </a:r>
            <a:r>
              <a:rPr dirty="0" spc="-5"/>
              <a:t>etc.</a:t>
            </a:r>
          </a:p>
          <a:p>
            <a:pPr indent="-336550" marL="680085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algn="l" pos="680085"/>
                <a:tab algn="l" pos="681355"/>
              </a:tabLst>
            </a:pPr>
            <a:r>
              <a:rPr dirty="0" spc="-5"/>
              <a:t>Data Visualization used </a:t>
            </a:r>
            <a:r>
              <a:rPr dirty="0" spc="-10"/>
              <a:t>to </a:t>
            </a:r>
            <a:r>
              <a:rPr dirty="0" spc="-5"/>
              <a:t>obtain important information </a:t>
            </a:r>
            <a:r>
              <a:rPr dirty="0" spc="-10"/>
              <a:t>from </a:t>
            </a:r>
            <a:r>
              <a:rPr dirty="0" spc="-5"/>
              <a:t>the</a:t>
            </a:r>
            <a:r>
              <a:rPr dirty="0"/>
              <a:t> </a:t>
            </a:r>
            <a:r>
              <a:rPr dirty="0" spc="-5"/>
              <a:t>data</a:t>
            </a:r>
          </a:p>
          <a:p>
            <a:pPr indent="-336550" marL="680085" marR="5080">
              <a:lnSpc>
                <a:spcPct val="116100"/>
              </a:lnSpc>
              <a:buFont typeface="Arial"/>
              <a:buChar char="●"/>
              <a:tabLst>
                <a:tab algn="l" pos="680085"/>
                <a:tab algn="l" pos="681355"/>
              </a:tabLst>
            </a:pPr>
            <a:r>
              <a:rPr dirty="0" spc="-5"/>
              <a:t>Data </a:t>
            </a:r>
            <a:r>
              <a:rPr dirty="0" spc="-10"/>
              <a:t>Preprocessing </a:t>
            </a:r>
            <a:r>
              <a:rPr dirty="0" spc="-5"/>
              <a:t>is performed </a:t>
            </a:r>
            <a:r>
              <a:rPr dirty="0" spc="-10"/>
              <a:t>to make </a:t>
            </a:r>
            <a:r>
              <a:rPr dirty="0" spc="-5"/>
              <a:t>the data </a:t>
            </a:r>
            <a:r>
              <a:rPr dirty="0" spc="-10"/>
              <a:t>ready to </a:t>
            </a:r>
            <a:r>
              <a:rPr dirty="0" spc="-5"/>
              <a:t>ﬁt the model this includes </a:t>
            </a:r>
            <a:r>
              <a:rPr dirty="0" spc="-10"/>
              <a:t>feature  </a:t>
            </a:r>
            <a:r>
              <a:rPr dirty="0" spc="-5"/>
              <a:t>scaling, splitting the dataset </a:t>
            </a:r>
            <a:r>
              <a:rPr dirty="0" spc="-10"/>
              <a:t>into features </a:t>
            </a:r>
            <a:r>
              <a:rPr dirty="0" spc="-5"/>
              <a:t>and labels,</a:t>
            </a:r>
            <a:r>
              <a:rPr dirty="0"/>
              <a:t> </a:t>
            </a:r>
            <a:r>
              <a:rPr dirty="0" spc="-5"/>
              <a:t>etc.</a:t>
            </a:r>
          </a:p>
          <a:p>
            <a:pPr indent="-336550" marL="680085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algn="l" pos="680085"/>
                <a:tab algn="l" pos="681355"/>
              </a:tabLst>
            </a:pPr>
            <a:r>
              <a:rPr dirty="0" spc="-5"/>
              <a:t>Model</a:t>
            </a:r>
            <a:r>
              <a:rPr dirty="0" spc="-10"/>
              <a:t> </a:t>
            </a:r>
            <a:r>
              <a:rPr dirty="0" spc="-5"/>
              <a:t>Building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object 2"/>
          <p:cNvSpPr txBox="1">
            <a:spLocks noGrp="1"/>
          </p:cNvSpPr>
          <p:nvPr>
            <p:ph type="title"/>
          </p:nvPr>
        </p:nvSpPr>
        <p:spPr>
          <a:xfrm>
            <a:off x="533973" y="2218626"/>
            <a:ext cx="7454265" cy="6350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"/>
              <a:t>5. </a:t>
            </a:r>
            <a:r>
              <a:rPr dirty="0" sz="4200" spc="-10"/>
              <a:t>Implementation and</a:t>
            </a:r>
            <a:r>
              <a:rPr dirty="0" sz="4200" spc="-100"/>
              <a:t> </a:t>
            </a:r>
            <a:r>
              <a:rPr dirty="0" sz="4200" spc="-5"/>
              <a:t>Analysis</a:t>
            </a:r>
            <a:endParaRPr sz="4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3276593" y="0"/>
            <a:ext cx="5867400" cy="5144135"/>
            <a:chOff x="3276593" y="0"/>
            <a:chExt cx="5867400" cy="5144135"/>
          </a:xfrm>
        </p:grpSpPr>
        <p:sp>
          <p:nvSpPr>
            <p:cNvPr id="1048630" name="object 3"/>
            <p:cNvSpPr/>
            <p:nvPr/>
          </p:nvSpPr>
          <p:spPr>
            <a:xfrm>
              <a:off x="3276593" y="0"/>
              <a:ext cx="108599" cy="5143489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31" name="object 4"/>
            <p:cNvSpPr/>
            <p:nvPr/>
          </p:nvSpPr>
          <p:spPr>
            <a:xfrm>
              <a:off x="3785292" y="936198"/>
              <a:ext cx="4845690" cy="3271093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</p:grpSp>
      <p:sp>
        <p:nvSpPr>
          <p:cNvPr id="1048632" name="object 5"/>
          <p:cNvSpPr txBox="1">
            <a:spLocks noGrp="1"/>
          </p:cNvSpPr>
          <p:nvPr>
            <p:ph type="title"/>
          </p:nvPr>
        </p:nvSpPr>
        <p:spPr>
          <a:xfrm>
            <a:off x="573939" y="859806"/>
            <a:ext cx="2109470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5.1 Gender</a:t>
            </a:r>
            <a:r>
              <a:rPr dirty="0" sz="2400" spc="-90"/>
              <a:t> </a:t>
            </a:r>
            <a:r>
              <a:rPr dirty="0" sz="2400" spc="-5"/>
              <a:t>Plot</a:t>
            </a:r>
            <a:endParaRPr sz="2400"/>
          </a:p>
        </p:txBody>
      </p:sp>
      <p:sp>
        <p:nvSpPr>
          <p:cNvPr id="1048633" name="object 6"/>
          <p:cNvSpPr txBox="1"/>
          <p:nvPr/>
        </p:nvSpPr>
        <p:spPr>
          <a:xfrm>
            <a:off x="202349" y="1399302"/>
            <a:ext cx="2847340" cy="1010286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i="1" spc="-25">
                <a:solidFill>
                  <a:srgbClr val="FFFFFF"/>
                </a:solidFill>
                <a:latin typeface="Roboto"/>
                <a:cs typeface="Roboto"/>
              </a:rPr>
              <a:t>Gender Plot</a:t>
            </a:r>
            <a:r>
              <a:rPr dirty="0" sz="1200" i="1" spc="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i="1" spc="-30">
                <a:solidFill>
                  <a:srgbClr val="FFFFFF"/>
                </a:solidFill>
                <a:latin typeface="Roboto"/>
                <a:cs typeface="Roboto"/>
              </a:rPr>
              <a:t>Analysis: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Roboto"/>
              <a:cs typeface="Roboto"/>
            </a:endParaRPr>
          </a:p>
          <a:p>
            <a:pPr algn="just" marL="12700" marR="5080">
              <a:lnSpc>
                <a:spcPct val="114599"/>
              </a:lnSpc>
            </a:pPr>
            <a:r>
              <a:rPr dirty="0" sz="1200" spc="-10">
                <a:solidFill>
                  <a:srgbClr val="FFFFFF"/>
                </a:solidFill>
                <a:latin typeface="RobotoRegular"/>
                <a:cs typeface="RobotoRegular"/>
              </a:rPr>
              <a:t>From </a:t>
            </a:r>
            <a:r>
              <a:rPr dirty="0" sz="1200" spc="-5">
                <a:solidFill>
                  <a:srgbClr val="FFFFFF"/>
                </a:solidFill>
                <a:latin typeface="RobotoRegular"/>
                <a:cs typeface="RobotoRegular"/>
              </a:rPr>
              <a:t>the Count plot, it is observed that  the number of </a:t>
            </a:r>
            <a:r>
              <a:rPr dirty="0" sz="1200" spc="-10">
                <a:solidFill>
                  <a:srgbClr val="FFFFFF"/>
                </a:solidFill>
                <a:latin typeface="RobotoRegular"/>
                <a:cs typeface="RobotoRegular"/>
              </a:rPr>
              <a:t>Female customers </a:t>
            </a:r>
            <a:r>
              <a:rPr dirty="0" sz="1200" spc="-5">
                <a:solidFill>
                  <a:srgbClr val="FFFFFF"/>
                </a:solidFill>
                <a:latin typeface="RobotoRegular"/>
                <a:cs typeface="RobotoRegular"/>
              </a:rPr>
              <a:t>is </a:t>
            </a:r>
            <a:r>
              <a:rPr dirty="0" sz="1200" spc="-10">
                <a:solidFill>
                  <a:srgbClr val="FFFFFF"/>
                </a:solidFill>
                <a:latin typeface="RobotoRegular"/>
                <a:cs typeface="RobotoRegular"/>
              </a:rPr>
              <a:t>more  </a:t>
            </a:r>
            <a:r>
              <a:rPr dirty="0" sz="1200" spc="-5">
                <a:solidFill>
                  <a:srgbClr val="FFFFFF"/>
                </a:solidFill>
                <a:latin typeface="RobotoRegular"/>
                <a:cs typeface="RobotoRegular"/>
              </a:rPr>
              <a:t>than the </a:t>
            </a:r>
            <a:r>
              <a:rPr dirty="0" sz="1200" spc="-10">
                <a:solidFill>
                  <a:srgbClr val="FFFFFF"/>
                </a:solidFill>
                <a:latin typeface="RobotoRegular"/>
                <a:cs typeface="RobotoRegular"/>
              </a:rPr>
              <a:t>total </a:t>
            </a:r>
            <a:r>
              <a:rPr dirty="0" sz="1200" spc="-5">
                <a:solidFill>
                  <a:srgbClr val="FFFFFF"/>
                </a:solidFill>
                <a:latin typeface="RobotoRegular"/>
                <a:cs typeface="RobotoRegular"/>
              </a:rPr>
              <a:t>number of Male</a:t>
            </a:r>
            <a:r>
              <a:rPr dirty="0" sz="1200" spc="-15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RobotoRegular"/>
                <a:cs typeface="RobotoRegular"/>
              </a:rPr>
              <a:t>customers.</a:t>
            </a:r>
            <a:endParaRPr sz="12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object 2"/>
          <p:cNvGrpSpPr/>
          <p:nvPr/>
        </p:nvGrpSpPr>
        <p:grpSpPr>
          <a:xfrm>
            <a:off x="3276593" y="0"/>
            <a:ext cx="5867400" cy="5144135"/>
            <a:chOff x="3276593" y="0"/>
            <a:chExt cx="5867400" cy="5144135"/>
          </a:xfrm>
        </p:grpSpPr>
        <p:sp>
          <p:nvSpPr>
            <p:cNvPr id="1048634" name="object 3"/>
            <p:cNvSpPr/>
            <p:nvPr/>
          </p:nvSpPr>
          <p:spPr>
            <a:xfrm>
              <a:off x="3276593" y="0"/>
              <a:ext cx="108599" cy="5143489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35" name="object 4"/>
            <p:cNvSpPr/>
            <p:nvPr/>
          </p:nvSpPr>
          <p:spPr>
            <a:xfrm>
              <a:off x="3971742" y="1015897"/>
              <a:ext cx="4517415" cy="3111693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5"/>
          <p:cNvSpPr txBox="1">
            <a:spLocks noGrp="1"/>
          </p:cNvSpPr>
          <p:nvPr>
            <p:ph type="title"/>
          </p:nvPr>
        </p:nvSpPr>
        <p:spPr>
          <a:xfrm>
            <a:off x="795171" y="859806"/>
            <a:ext cx="1666875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5.2 Age</a:t>
            </a:r>
            <a:r>
              <a:rPr dirty="0" sz="2400" spc="-90"/>
              <a:t> </a:t>
            </a:r>
            <a:r>
              <a:rPr dirty="0" sz="2400" spc="-5"/>
              <a:t>Plot</a:t>
            </a:r>
            <a:endParaRPr sz="2400"/>
          </a:p>
        </p:txBody>
      </p:sp>
      <p:sp>
        <p:nvSpPr>
          <p:cNvPr id="1048637" name="object 6"/>
          <p:cNvSpPr txBox="1"/>
          <p:nvPr/>
        </p:nvSpPr>
        <p:spPr>
          <a:xfrm>
            <a:off x="202349" y="1399302"/>
            <a:ext cx="2846070" cy="1213486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i="1" spc="-30">
                <a:solidFill>
                  <a:srgbClr val="FFFFFF"/>
                </a:solidFill>
                <a:latin typeface="Roboto"/>
                <a:cs typeface="Roboto"/>
              </a:rPr>
              <a:t>Age </a:t>
            </a:r>
            <a:r>
              <a:rPr dirty="0" sz="1200" i="1" spc="-25">
                <a:solidFill>
                  <a:srgbClr val="FFFFFF"/>
                </a:solidFill>
                <a:latin typeface="Roboto"/>
                <a:cs typeface="Roboto"/>
              </a:rPr>
              <a:t>Plot</a:t>
            </a:r>
            <a:r>
              <a:rPr dirty="0" sz="1200" i="1" spc="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i="1" spc="-30">
                <a:solidFill>
                  <a:srgbClr val="FFFFFF"/>
                </a:solidFill>
                <a:latin typeface="Roboto"/>
                <a:cs typeface="Roboto"/>
              </a:rPr>
              <a:t>Analysis: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Roboto"/>
              <a:cs typeface="Roboto"/>
            </a:endParaRPr>
          </a:p>
          <a:p>
            <a:pPr algn="just" marL="12700" marR="5080">
              <a:lnSpc>
                <a:spcPct val="114599"/>
              </a:lnSpc>
            </a:pPr>
            <a:r>
              <a:rPr dirty="0" sz="1200" spc="-10">
                <a:solidFill>
                  <a:srgbClr val="FFFFFF"/>
                </a:solidFill>
                <a:latin typeface="RobotoRegular"/>
                <a:cs typeface="RobotoRegular"/>
              </a:rPr>
              <a:t>From </a:t>
            </a:r>
            <a:r>
              <a:rPr dirty="0" sz="1200" spc="-5">
                <a:solidFill>
                  <a:srgbClr val="FFFFFF"/>
                </a:solidFill>
                <a:latin typeface="RobotoRegular"/>
                <a:cs typeface="RobotoRegular"/>
              </a:rPr>
              <a:t>the </a:t>
            </a:r>
            <a:r>
              <a:rPr dirty="0" sz="1200" spc="-10">
                <a:solidFill>
                  <a:srgbClr val="FFFFFF"/>
                </a:solidFill>
                <a:latin typeface="RobotoRegular"/>
                <a:cs typeface="RobotoRegular"/>
              </a:rPr>
              <a:t>Histogram </a:t>
            </a:r>
            <a:r>
              <a:rPr dirty="0" sz="1200" spc="-5">
                <a:solidFill>
                  <a:srgbClr val="FFFFFF"/>
                </a:solidFill>
                <a:latin typeface="RobotoRegular"/>
                <a:cs typeface="RobotoRegular"/>
              </a:rPr>
              <a:t>it is evident that  </a:t>
            </a:r>
            <a:r>
              <a:rPr dirty="0" sz="1200" spc="-10">
                <a:solidFill>
                  <a:srgbClr val="FFFFFF"/>
                </a:solidFill>
                <a:latin typeface="RobotoRegular"/>
                <a:cs typeface="RobotoRegular"/>
              </a:rPr>
              <a:t>there are </a:t>
            </a:r>
            <a:r>
              <a:rPr dirty="0" sz="1200">
                <a:solidFill>
                  <a:srgbClr val="FFFFFF"/>
                </a:solidFill>
                <a:latin typeface="RobotoRegular"/>
                <a:cs typeface="RobotoRegular"/>
              </a:rPr>
              <a:t>3 </a:t>
            </a:r>
            <a:r>
              <a:rPr dirty="0" sz="1200" spc="-5">
                <a:solidFill>
                  <a:srgbClr val="FFFFFF"/>
                </a:solidFill>
                <a:latin typeface="RobotoRegular"/>
                <a:cs typeface="RobotoRegular"/>
              </a:rPr>
              <a:t>age groups that </a:t>
            </a:r>
            <a:r>
              <a:rPr dirty="0" sz="1200" spc="-10">
                <a:solidFill>
                  <a:srgbClr val="FFFFFF"/>
                </a:solidFill>
                <a:latin typeface="RobotoRegular"/>
                <a:cs typeface="RobotoRegular"/>
              </a:rPr>
              <a:t>are more  frequently </a:t>
            </a:r>
            <a:r>
              <a:rPr dirty="0" sz="1200" spc="-5">
                <a:solidFill>
                  <a:srgbClr val="FFFFFF"/>
                </a:solidFill>
                <a:latin typeface="RobotoRegular"/>
                <a:cs typeface="RobotoRegular"/>
              </a:rPr>
              <a:t>shop at the mall, they </a:t>
            </a:r>
            <a:r>
              <a:rPr dirty="0" sz="1200" spc="-10">
                <a:solidFill>
                  <a:srgbClr val="FFFFFF"/>
                </a:solidFill>
                <a:latin typeface="RobotoRegular"/>
                <a:cs typeface="RobotoRegular"/>
              </a:rPr>
              <a:t>are:  </a:t>
            </a:r>
            <a:r>
              <a:rPr dirty="0" sz="1200" spc="-5">
                <a:solidFill>
                  <a:srgbClr val="FFFFFF"/>
                </a:solidFill>
                <a:latin typeface="RobotoRegular"/>
                <a:cs typeface="RobotoRegular"/>
              </a:rPr>
              <a:t>15-22 years, 30-40 years, and 45-50</a:t>
            </a:r>
            <a:r>
              <a:rPr dirty="0" sz="1200" spc="-6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RobotoRegular"/>
                <a:cs typeface="RobotoRegular"/>
              </a:rPr>
              <a:t>years.</a:t>
            </a:r>
            <a:endParaRPr sz="12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object 2"/>
          <p:cNvGrpSpPr/>
          <p:nvPr/>
        </p:nvGrpSpPr>
        <p:grpSpPr>
          <a:xfrm>
            <a:off x="3276593" y="0"/>
            <a:ext cx="5867400" cy="5144135"/>
            <a:chOff x="3276593" y="0"/>
            <a:chExt cx="5867400" cy="5144135"/>
          </a:xfrm>
        </p:grpSpPr>
        <p:sp>
          <p:nvSpPr>
            <p:cNvPr id="1048638" name="object 3"/>
            <p:cNvSpPr/>
            <p:nvPr/>
          </p:nvSpPr>
          <p:spPr>
            <a:xfrm>
              <a:off x="3276593" y="0"/>
              <a:ext cx="108599" cy="5143489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39" name="object 4"/>
            <p:cNvSpPr/>
            <p:nvPr/>
          </p:nvSpPr>
          <p:spPr>
            <a:xfrm>
              <a:off x="3851092" y="953285"/>
              <a:ext cx="4774840" cy="3236905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</p:grpSp>
      <p:sp>
        <p:nvSpPr>
          <p:cNvPr id="1048640" name="object 5"/>
          <p:cNvSpPr txBox="1">
            <a:spLocks noGrp="1"/>
          </p:cNvSpPr>
          <p:nvPr>
            <p:ph type="title"/>
          </p:nvPr>
        </p:nvSpPr>
        <p:spPr>
          <a:xfrm>
            <a:off x="276432" y="517339"/>
            <a:ext cx="2703195" cy="696595"/>
          </a:xfrm>
          <a:prstGeom prst="rect"/>
        </p:spPr>
        <p:txBody>
          <a:bodyPr bIns="0" lIns="0" rIns="0" rtlCol="0" tIns="10795" vert="horz" wrap="square">
            <a:spAutoFit/>
          </a:bodyPr>
          <a:p>
            <a:pPr indent="-969010" marL="981075" marR="5080">
              <a:lnSpc>
                <a:spcPct val="100499"/>
              </a:lnSpc>
              <a:spcBef>
                <a:spcPts val="85"/>
              </a:spcBef>
            </a:pPr>
            <a:r>
              <a:rPr dirty="0" sz="2300" spc="-5"/>
              <a:t>5.3 Age Vs</a:t>
            </a:r>
            <a:r>
              <a:rPr dirty="0" sz="2300" spc="-90"/>
              <a:t> </a:t>
            </a:r>
            <a:r>
              <a:rPr dirty="0" sz="2300" spc="-5"/>
              <a:t>Spending  </a:t>
            </a:r>
            <a:r>
              <a:rPr dirty="0" sz="2300" spc="-10"/>
              <a:t>Score</a:t>
            </a:r>
            <a:endParaRPr sz="2300"/>
          </a:p>
        </p:txBody>
      </p:sp>
      <p:sp>
        <p:nvSpPr>
          <p:cNvPr id="1048641" name="object 6"/>
          <p:cNvSpPr txBox="1"/>
          <p:nvPr/>
        </p:nvSpPr>
        <p:spPr>
          <a:xfrm>
            <a:off x="202349" y="1399302"/>
            <a:ext cx="2850515" cy="303149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 spc="-30">
                <a:solidFill>
                  <a:srgbClr val="FFFFFF"/>
                </a:solidFill>
                <a:latin typeface="Roboto"/>
                <a:cs typeface="Roboto"/>
              </a:rPr>
              <a:t>Age </a:t>
            </a:r>
            <a:r>
              <a:rPr dirty="0" sz="1200" i="1" spc="-15">
                <a:solidFill>
                  <a:srgbClr val="FFFFFF"/>
                </a:solidFill>
                <a:latin typeface="Roboto"/>
                <a:cs typeface="Roboto"/>
              </a:rPr>
              <a:t>Vs </a:t>
            </a:r>
            <a:r>
              <a:rPr dirty="0" sz="1200" i="1" spc="-25">
                <a:solidFill>
                  <a:srgbClr val="FFFFFF"/>
                </a:solidFill>
                <a:latin typeface="Roboto"/>
                <a:cs typeface="Roboto"/>
              </a:rPr>
              <a:t>Spending Score</a:t>
            </a:r>
            <a:r>
              <a:rPr dirty="0" sz="1200" i="1" spc="4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i="1" spc="-25">
                <a:solidFill>
                  <a:srgbClr val="FFFFFF"/>
                </a:solidFill>
                <a:latin typeface="Roboto"/>
                <a:cs typeface="Roboto"/>
              </a:rPr>
              <a:t>Analysis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Roboto"/>
              <a:cs typeface="Roboto"/>
            </a:endParaRPr>
          </a:p>
          <a:p>
            <a:pPr algn="just" marL="12700" marR="5080">
              <a:lnSpc>
                <a:spcPct val="114599"/>
              </a:lnSpc>
              <a:buAutoNum type="arabicPeriod"/>
              <a:tabLst>
                <a:tab algn="l" pos="196850"/>
              </a:tabLst>
            </a:pPr>
            <a:r>
              <a:rPr dirty="0" sz="1200" spc="-10">
                <a:solidFill>
                  <a:srgbClr val="FFFFFF"/>
                </a:solidFill>
                <a:latin typeface="RobotoRegular"/>
                <a:cs typeface="RobotoRegular"/>
              </a:rPr>
              <a:t>From </a:t>
            </a:r>
            <a:r>
              <a:rPr dirty="0" sz="1200" spc="-5">
                <a:solidFill>
                  <a:srgbClr val="FFFFFF"/>
                </a:solidFill>
                <a:latin typeface="RobotoRegular"/>
                <a:cs typeface="RobotoRegular"/>
              </a:rPr>
              <a:t>the Age Vs Spending </a:t>
            </a:r>
            <a:r>
              <a:rPr dirty="0" sz="1200" spc="-10">
                <a:solidFill>
                  <a:srgbClr val="FFFFFF"/>
                </a:solidFill>
                <a:latin typeface="RobotoRegular"/>
                <a:cs typeface="RobotoRegular"/>
              </a:rPr>
              <a:t>Score </a:t>
            </a:r>
            <a:r>
              <a:rPr dirty="0" sz="1200" spc="-5">
                <a:solidFill>
                  <a:srgbClr val="FFFFFF"/>
                </a:solidFill>
                <a:latin typeface="RobotoRegular"/>
                <a:cs typeface="RobotoRegular"/>
              </a:rPr>
              <a:t>plot  we observe that </a:t>
            </a:r>
            <a:r>
              <a:rPr dirty="0" sz="1200" spc="-10">
                <a:solidFill>
                  <a:srgbClr val="FFFFFF"/>
                </a:solidFill>
                <a:latin typeface="RobotoRegular"/>
                <a:cs typeface="RobotoRegular"/>
              </a:rPr>
              <a:t>customers </a:t>
            </a:r>
            <a:r>
              <a:rPr dirty="0" sz="1200" spc="-5">
                <a:solidFill>
                  <a:srgbClr val="FFFFFF"/>
                </a:solidFill>
                <a:latin typeface="RobotoRegular"/>
                <a:cs typeface="RobotoRegular"/>
              </a:rPr>
              <a:t>whose  spending </a:t>
            </a:r>
            <a:r>
              <a:rPr dirty="0" sz="1200" spc="-10">
                <a:solidFill>
                  <a:srgbClr val="FFFFFF"/>
                </a:solidFill>
                <a:latin typeface="RobotoRegular"/>
                <a:cs typeface="RobotoRegular"/>
              </a:rPr>
              <a:t>score </a:t>
            </a:r>
            <a:r>
              <a:rPr dirty="0" sz="1200" spc="-5">
                <a:solidFill>
                  <a:srgbClr val="FFFFFF"/>
                </a:solidFill>
                <a:latin typeface="RobotoRegular"/>
                <a:cs typeface="RobotoRegular"/>
              </a:rPr>
              <a:t>is </a:t>
            </a:r>
            <a:r>
              <a:rPr dirty="0" sz="1200" spc="-10">
                <a:solidFill>
                  <a:srgbClr val="FFFFFF"/>
                </a:solidFill>
                <a:latin typeface="RobotoRegular"/>
                <a:cs typeface="RobotoRegular"/>
              </a:rPr>
              <a:t>more </a:t>
            </a:r>
            <a:r>
              <a:rPr dirty="0" sz="1200" spc="-5">
                <a:solidFill>
                  <a:srgbClr val="FFFFFF"/>
                </a:solidFill>
                <a:latin typeface="RobotoRegular"/>
                <a:cs typeface="RobotoRegular"/>
              </a:rPr>
              <a:t>than 65 </a:t>
            </a:r>
            <a:r>
              <a:rPr dirty="0" sz="1200" spc="-10">
                <a:solidFill>
                  <a:srgbClr val="FFFFFF"/>
                </a:solidFill>
                <a:latin typeface="RobotoRegular"/>
                <a:cs typeface="RobotoRegular"/>
              </a:rPr>
              <a:t>have </a:t>
            </a:r>
            <a:r>
              <a:rPr dirty="0" sz="1200" spc="-5">
                <a:solidFill>
                  <a:srgbClr val="FFFFFF"/>
                </a:solidFill>
                <a:latin typeface="RobotoRegular"/>
                <a:cs typeface="RobotoRegular"/>
              </a:rPr>
              <a:t>their  Age in the </a:t>
            </a:r>
            <a:r>
              <a:rPr dirty="0" sz="1200" spc="-10">
                <a:solidFill>
                  <a:srgbClr val="FFFFFF"/>
                </a:solidFill>
                <a:latin typeface="RobotoRegular"/>
                <a:cs typeface="RobotoRegular"/>
              </a:rPr>
              <a:t>range </a:t>
            </a:r>
            <a:r>
              <a:rPr dirty="0" sz="1200" spc="-5">
                <a:solidFill>
                  <a:srgbClr val="FFFFFF"/>
                </a:solidFill>
                <a:latin typeface="RobotoRegular"/>
                <a:cs typeface="RobotoRegular"/>
              </a:rPr>
              <a:t>of 15-42 years. Also  </a:t>
            </a:r>
            <a:r>
              <a:rPr dirty="0" sz="1200" spc="-10">
                <a:solidFill>
                  <a:srgbClr val="FFFFFF"/>
                </a:solidFill>
                <a:latin typeface="RobotoRegular"/>
                <a:cs typeface="RobotoRegular"/>
              </a:rPr>
              <a:t>from </a:t>
            </a:r>
            <a:r>
              <a:rPr dirty="0" sz="1200" spc="-5">
                <a:solidFill>
                  <a:srgbClr val="FFFFFF"/>
                </a:solidFill>
                <a:latin typeface="RobotoRegular"/>
                <a:cs typeface="RobotoRegular"/>
              </a:rPr>
              <a:t>the Scatter plot it is observed that  </a:t>
            </a:r>
            <a:r>
              <a:rPr dirty="0" sz="1200" spc="-10">
                <a:solidFill>
                  <a:srgbClr val="FFFFFF"/>
                </a:solidFill>
                <a:latin typeface="RobotoRegular"/>
                <a:cs typeface="RobotoRegular"/>
              </a:rPr>
              <a:t>customers </a:t>
            </a:r>
            <a:r>
              <a:rPr dirty="0" sz="1200" spc="-5">
                <a:solidFill>
                  <a:srgbClr val="FFFFFF"/>
                </a:solidFill>
                <a:latin typeface="RobotoRegular"/>
                <a:cs typeface="RobotoRegular"/>
              </a:rPr>
              <a:t>whose spending </a:t>
            </a:r>
            <a:r>
              <a:rPr dirty="0" sz="1200" spc="-10">
                <a:solidFill>
                  <a:srgbClr val="FFFFFF"/>
                </a:solidFill>
                <a:latin typeface="RobotoRegular"/>
                <a:cs typeface="RobotoRegular"/>
              </a:rPr>
              <a:t>score </a:t>
            </a:r>
            <a:r>
              <a:rPr dirty="0" sz="1200" spc="-5">
                <a:solidFill>
                  <a:srgbClr val="FFFFFF"/>
                </a:solidFill>
                <a:latin typeface="RobotoRegular"/>
                <a:cs typeface="RobotoRegular"/>
              </a:rPr>
              <a:t>is </a:t>
            </a:r>
            <a:r>
              <a:rPr dirty="0" sz="1200" spc="-10">
                <a:solidFill>
                  <a:srgbClr val="FFFFFF"/>
                </a:solidFill>
                <a:latin typeface="RobotoRegular"/>
                <a:cs typeface="RobotoRegular"/>
              </a:rPr>
              <a:t>more  </a:t>
            </a:r>
            <a:r>
              <a:rPr dirty="0" sz="1200" spc="-5">
                <a:solidFill>
                  <a:srgbClr val="FFFFFF"/>
                </a:solidFill>
                <a:latin typeface="RobotoRegular"/>
                <a:cs typeface="RobotoRegular"/>
              </a:rPr>
              <a:t>than 65 consists of </a:t>
            </a:r>
            <a:r>
              <a:rPr dirty="0" sz="1200" spc="-10">
                <a:solidFill>
                  <a:srgbClr val="FFFFFF"/>
                </a:solidFill>
                <a:latin typeface="RobotoRegular"/>
                <a:cs typeface="RobotoRegular"/>
              </a:rPr>
              <a:t>more Females </a:t>
            </a:r>
            <a:r>
              <a:rPr dirty="0" sz="1200" spc="-5">
                <a:solidFill>
                  <a:srgbClr val="FFFFFF"/>
                </a:solidFill>
                <a:latin typeface="RobotoRegular"/>
                <a:cs typeface="RobotoRegular"/>
              </a:rPr>
              <a:t>than  Males.</a:t>
            </a:r>
            <a:endParaRPr sz="12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RobotoRegular"/>
              <a:buAutoNum type="arabicPeriod"/>
            </a:pPr>
            <a:endParaRPr sz="1300">
              <a:latin typeface="RobotoRegular"/>
              <a:cs typeface="RobotoRegular"/>
            </a:endParaRPr>
          </a:p>
          <a:p>
            <a:pPr algn="just" marL="12700" marR="6985">
              <a:lnSpc>
                <a:spcPct val="114599"/>
              </a:lnSpc>
              <a:buAutoNum type="arabicPeriod"/>
              <a:tabLst>
                <a:tab algn="l" pos="320040"/>
              </a:tabLst>
            </a:pPr>
            <a:r>
              <a:rPr dirty="0" sz="1200" spc="-5">
                <a:solidFill>
                  <a:srgbClr val="FFFFFF"/>
                </a:solidFill>
                <a:latin typeface="RobotoRegular"/>
                <a:cs typeface="RobotoRegular"/>
              </a:rPr>
              <a:t>The </a:t>
            </a:r>
            <a:r>
              <a:rPr dirty="0" sz="1200" spc="-10">
                <a:solidFill>
                  <a:srgbClr val="FFFFFF"/>
                </a:solidFill>
                <a:latin typeface="RobotoRegular"/>
                <a:cs typeface="RobotoRegular"/>
              </a:rPr>
              <a:t>customers </a:t>
            </a:r>
            <a:r>
              <a:rPr dirty="0" sz="1200" spc="-5">
                <a:solidFill>
                  <a:srgbClr val="FFFFFF"/>
                </a:solidFill>
                <a:latin typeface="RobotoRegular"/>
                <a:cs typeface="RobotoRegular"/>
              </a:rPr>
              <a:t>having </a:t>
            </a:r>
            <a:r>
              <a:rPr dirty="0" sz="1200" spc="-10">
                <a:solidFill>
                  <a:srgbClr val="FFFFFF"/>
                </a:solidFill>
                <a:latin typeface="RobotoRegular"/>
                <a:cs typeface="RobotoRegular"/>
              </a:rPr>
              <a:t>average  </a:t>
            </a:r>
            <a:r>
              <a:rPr dirty="0" sz="1200" spc="-5">
                <a:solidFill>
                  <a:srgbClr val="FFFFFF"/>
                </a:solidFill>
                <a:latin typeface="RobotoRegular"/>
                <a:cs typeface="RobotoRegular"/>
              </a:rPr>
              <a:t>spending </a:t>
            </a:r>
            <a:r>
              <a:rPr dirty="0" sz="1200" spc="-10">
                <a:solidFill>
                  <a:srgbClr val="FFFFFF"/>
                </a:solidFill>
                <a:latin typeface="RobotoRegular"/>
                <a:cs typeface="RobotoRegular"/>
              </a:rPr>
              <a:t>score </a:t>
            </a:r>
            <a:r>
              <a:rPr dirty="0" sz="1200" spc="-5">
                <a:solidFill>
                  <a:srgbClr val="FFFFFF"/>
                </a:solidFill>
                <a:latin typeface="RobotoRegular"/>
                <a:cs typeface="RobotoRegular"/>
              </a:rPr>
              <a:t>ie: in the </a:t>
            </a:r>
            <a:r>
              <a:rPr dirty="0" sz="1200" spc="-10">
                <a:solidFill>
                  <a:srgbClr val="FFFFFF"/>
                </a:solidFill>
                <a:latin typeface="RobotoRegular"/>
                <a:cs typeface="RobotoRegular"/>
              </a:rPr>
              <a:t>range </a:t>
            </a:r>
            <a:r>
              <a:rPr dirty="0" sz="1200" spc="-5">
                <a:solidFill>
                  <a:srgbClr val="FFFFFF"/>
                </a:solidFill>
                <a:latin typeface="RobotoRegular"/>
                <a:cs typeface="RobotoRegular"/>
              </a:rPr>
              <a:t>of 40-60  consists of the age group of the </a:t>
            </a:r>
            <a:r>
              <a:rPr dirty="0" sz="1200" spc="-10">
                <a:solidFill>
                  <a:srgbClr val="FFFFFF"/>
                </a:solidFill>
                <a:latin typeface="RobotoRegular"/>
                <a:cs typeface="RobotoRegular"/>
              </a:rPr>
              <a:t>range  </a:t>
            </a:r>
            <a:r>
              <a:rPr dirty="0" sz="1200" spc="-5">
                <a:solidFill>
                  <a:srgbClr val="FFFFFF"/>
                </a:solidFill>
                <a:latin typeface="RobotoRegular"/>
                <a:cs typeface="RobotoRegular"/>
              </a:rPr>
              <a:t>15-75 years and the count of males and  </a:t>
            </a:r>
            <a:r>
              <a:rPr dirty="0" sz="1200" spc="-10">
                <a:solidFill>
                  <a:srgbClr val="FFFFFF"/>
                </a:solidFill>
                <a:latin typeface="RobotoRegular"/>
                <a:cs typeface="RobotoRegular"/>
              </a:rPr>
              <a:t>females </a:t>
            </a:r>
            <a:r>
              <a:rPr dirty="0" sz="1200" spc="-5">
                <a:solidFill>
                  <a:srgbClr val="FFFFFF"/>
                </a:solidFill>
                <a:latin typeface="RobotoRegular"/>
                <a:cs typeface="RobotoRegular"/>
              </a:rPr>
              <a:t>in this age group is also  </a:t>
            </a:r>
            <a:r>
              <a:rPr dirty="0" sz="1200" spc="-10">
                <a:solidFill>
                  <a:srgbClr val="FFFFFF"/>
                </a:solidFill>
                <a:latin typeface="RobotoRegular"/>
                <a:cs typeface="RobotoRegular"/>
              </a:rPr>
              <a:t>approximately </a:t>
            </a:r>
            <a:r>
              <a:rPr dirty="0" sz="1200" spc="-5">
                <a:solidFill>
                  <a:srgbClr val="FFFFFF"/>
                </a:solidFill>
                <a:latin typeface="RobotoRegular"/>
                <a:cs typeface="RobotoRegular"/>
              </a:rPr>
              <a:t>the same.</a:t>
            </a:r>
            <a:endParaRPr sz="12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object 2"/>
          <p:cNvGrpSpPr/>
          <p:nvPr/>
        </p:nvGrpSpPr>
        <p:grpSpPr>
          <a:xfrm>
            <a:off x="3276593" y="0"/>
            <a:ext cx="5867400" cy="5144135"/>
            <a:chOff x="3276593" y="0"/>
            <a:chExt cx="5867400" cy="5144135"/>
          </a:xfrm>
        </p:grpSpPr>
        <p:sp>
          <p:nvSpPr>
            <p:cNvPr id="1048642" name="object 3"/>
            <p:cNvSpPr/>
            <p:nvPr/>
          </p:nvSpPr>
          <p:spPr>
            <a:xfrm>
              <a:off x="3276593" y="0"/>
              <a:ext cx="108599" cy="5143489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43" name="object 4"/>
            <p:cNvSpPr/>
            <p:nvPr/>
          </p:nvSpPr>
          <p:spPr>
            <a:xfrm>
              <a:off x="3700617" y="910173"/>
              <a:ext cx="4964589" cy="3323168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</p:grpSp>
      <p:sp>
        <p:nvSpPr>
          <p:cNvPr id="1048644" name="object 5"/>
          <p:cNvSpPr txBox="1">
            <a:spLocks noGrp="1"/>
          </p:cNvSpPr>
          <p:nvPr>
            <p:ph type="title"/>
          </p:nvPr>
        </p:nvSpPr>
        <p:spPr>
          <a:xfrm>
            <a:off x="345116" y="497857"/>
            <a:ext cx="2567940" cy="753110"/>
          </a:xfrm>
          <a:prstGeom prst="rect"/>
        </p:spPr>
        <p:txBody>
          <a:bodyPr bIns="0" lIns="0" rIns="0" rtlCol="0" tIns="27939" vert="horz" wrap="square">
            <a:spAutoFit/>
          </a:bodyPr>
          <a:p>
            <a:pPr indent="6985" marL="12700" marR="5080">
              <a:lnSpc>
                <a:spcPts val="2850"/>
              </a:lnSpc>
              <a:spcBef>
                <a:spcPts val="219"/>
              </a:spcBef>
            </a:pPr>
            <a:r>
              <a:rPr dirty="0" sz="2400" spc="-5"/>
              <a:t>5.4 Annual Income  Vs Spending</a:t>
            </a:r>
            <a:r>
              <a:rPr dirty="0" sz="2400" spc="-85"/>
              <a:t> </a:t>
            </a:r>
            <a:r>
              <a:rPr dirty="0" sz="2400" spc="-10"/>
              <a:t>Score</a:t>
            </a:r>
            <a:endParaRPr sz="2400"/>
          </a:p>
        </p:txBody>
      </p:sp>
      <p:sp>
        <p:nvSpPr>
          <p:cNvPr id="1048645" name="object 6"/>
          <p:cNvSpPr txBox="1"/>
          <p:nvPr/>
        </p:nvSpPr>
        <p:spPr>
          <a:xfrm>
            <a:off x="133199" y="1526298"/>
            <a:ext cx="2988310" cy="315341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 spc="-25">
                <a:solidFill>
                  <a:srgbClr val="FFFFFF"/>
                </a:solidFill>
                <a:latin typeface="Roboto"/>
                <a:cs typeface="Roboto"/>
              </a:rPr>
              <a:t>Annual </a:t>
            </a:r>
            <a:r>
              <a:rPr dirty="0" sz="1200" i="1" spc="-10">
                <a:solidFill>
                  <a:srgbClr val="FFFFFF"/>
                </a:solidFill>
                <a:latin typeface="Roboto"/>
                <a:cs typeface="Roboto"/>
              </a:rPr>
              <a:t>Income </a:t>
            </a:r>
            <a:r>
              <a:rPr dirty="0" sz="1200" i="1" spc="-15">
                <a:solidFill>
                  <a:srgbClr val="FFFFFF"/>
                </a:solidFill>
                <a:latin typeface="Roboto"/>
                <a:cs typeface="Roboto"/>
              </a:rPr>
              <a:t>Vs </a:t>
            </a:r>
            <a:r>
              <a:rPr dirty="0" sz="1200" i="1" spc="-25">
                <a:solidFill>
                  <a:srgbClr val="FFFFFF"/>
                </a:solidFill>
                <a:latin typeface="Roboto"/>
                <a:cs typeface="Roboto"/>
              </a:rPr>
              <a:t>Spending Score</a:t>
            </a:r>
            <a:r>
              <a:rPr dirty="0" sz="1200" i="1" spc="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i="1" spc="-25">
                <a:solidFill>
                  <a:srgbClr val="FFFFFF"/>
                </a:solidFill>
                <a:latin typeface="Roboto"/>
                <a:cs typeface="Roboto"/>
              </a:rPr>
              <a:t>Analysis</a:t>
            </a: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Roboto"/>
              <a:cs typeface="Roboto"/>
            </a:endParaRPr>
          </a:p>
          <a:p>
            <a:pPr marL="12700" marR="9525">
              <a:lnSpc>
                <a:spcPct val="114599"/>
              </a:lnSpc>
            </a:pPr>
            <a:r>
              <a:rPr dirty="0" sz="1200" spc="-10">
                <a:solidFill>
                  <a:srgbClr val="FFFFFF"/>
                </a:solidFill>
                <a:latin typeface="RobotoRegular"/>
                <a:cs typeface="RobotoRegular"/>
              </a:rPr>
              <a:t>We </a:t>
            </a:r>
            <a:r>
              <a:rPr dirty="0" sz="1200" spc="-5">
                <a:solidFill>
                  <a:srgbClr val="FFFFFF"/>
                </a:solidFill>
                <a:latin typeface="RobotoRegular"/>
                <a:cs typeface="RobotoRegular"/>
              </a:rPr>
              <a:t>observe that </a:t>
            </a:r>
            <a:r>
              <a:rPr dirty="0" sz="1200" spc="-10">
                <a:solidFill>
                  <a:srgbClr val="FFFFFF"/>
                </a:solidFill>
                <a:latin typeface="RobotoRegular"/>
                <a:cs typeface="RobotoRegular"/>
              </a:rPr>
              <a:t>there are </a:t>
            </a:r>
            <a:r>
              <a:rPr dirty="0" sz="1200">
                <a:solidFill>
                  <a:srgbClr val="FFFFFF"/>
                </a:solidFill>
                <a:latin typeface="RobotoRegular"/>
                <a:cs typeface="RobotoRegular"/>
              </a:rPr>
              <a:t>5 </a:t>
            </a:r>
            <a:r>
              <a:rPr dirty="0" sz="1200" spc="-5">
                <a:solidFill>
                  <a:srgbClr val="FFFFFF"/>
                </a:solidFill>
                <a:latin typeface="RobotoRegular"/>
                <a:cs typeface="RobotoRegular"/>
              </a:rPr>
              <a:t>clusters and  can be categorized</a:t>
            </a:r>
            <a:r>
              <a:rPr dirty="0" sz="1200" spc="-15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RobotoRegular"/>
                <a:cs typeface="RobotoRegular"/>
              </a:rPr>
              <a:t>as:</a:t>
            </a:r>
            <a:endParaRPr sz="12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RobotoRegular"/>
              <a:cs typeface="RobotoRegular"/>
            </a:endParaRPr>
          </a:p>
          <a:p>
            <a:pPr marL="12700" marR="17145">
              <a:lnSpc>
                <a:spcPct val="114599"/>
              </a:lnSpc>
              <a:buAutoNum type="alphaLcPeriod"/>
              <a:tabLst>
                <a:tab algn="l" pos="191770"/>
              </a:tabLst>
            </a:pPr>
            <a:r>
              <a:rPr dirty="0" sz="1200" spc="-5">
                <a:solidFill>
                  <a:srgbClr val="FFFFFF"/>
                </a:solidFill>
                <a:latin typeface="RobotoRegular"/>
                <a:cs typeface="RobotoRegular"/>
              </a:rPr>
              <a:t>High Income, High Spending </a:t>
            </a:r>
            <a:r>
              <a:rPr dirty="0" sz="1200" spc="-10">
                <a:solidFill>
                  <a:srgbClr val="FFFFFF"/>
                </a:solidFill>
                <a:latin typeface="RobotoRegular"/>
                <a:cs typeface="RobotoRegular"/>
              </a:rPr>
              <a:t>Score </a:t>
            </a:r>
            <a:r>
              <a:rPr dirty="0" sz="1200" i="1" spc="-30">
                <a:solidFill>
                  <a:srgbClr val="FFFFFF"/>
                </a:solidFill>
                <a:latin typeface="Roboto"/>
                <a:cs typeface="Roboto"/>
              </a:rPr>
              <a:t>(Top  </a:t>
            </a:r>
            <a:r>
              <a:rPr dirty="0" sz="1200" i="1" spc="-35">
                <a:solidFill>
                  <a:srgbClr val="FFFFFF"/>
                </a:solidFill>
                <a:latin typeface="Roboto"/>
                <a:cs typeface="Roboto"/>
              </a:rPr>
              <a:t>Right</a:t>
            </a:r>
            <a:r>
              <a:rPr dirty="0" sz="1200" i="1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i="1" spc="-25">
                <a:solidFill>
                  <a:srgbClr val="FFFFFF"/>
                </a:solidFill>
                <a:latin typeface="Roboto"/>
                <a:cs typeface="Roboto"/>
              </a:rPr>
              <a:t>Cluster)</a:t>
            </a:r>
            <a:endParaRPr sz="1200">
              <a:latin typeface="Roboto"/>
              <a:cs typeface="Roboto"/>
            </a:endParaRPr>
          </a:p>
          <a:p>
            <a:pPr indent="-262890" marL="274955">
              <a:lnSpc>
                <a:spcPct val="100000"/>
              </a:lnSpc>
              <a:spcBef>
                <a:spcPts val="210"/>
              </a:spcBef>
              <a:buAutoNum type="alphaLcPeriod"/>
              <a:tabLst>
                <a:tab algn="l" pos="274955"/>
                <a:tab algn="l" pos="275590"/>
                <a:tab algn="l" pos="725805"/>
                <a:tab algn="l" pos="1397000"/>
                <a:tab algn="l" pos="1817370"/>
                <a:tab algn="l" pos="2586355"/>
              </a:tabLst>
            </a:pPr>
            <a:r>
              <a:rPr dirty="0" sz="1200" spc="-5">
                <a:solidFill>
                  <a:srgbClr val="FFFFFF"/>
                </a:solidFill>
                <a:latin typeface="RobotoRegular"/>
                <a:cs typeface="RobotoRegular"/>
              </a:rPr>
              <a:t>High	Income,	Low	Spending	</a:t>
            </a:r>
            <a:r>
              <a:rPr dirty="0" sz="1200" spc="-10">
                <a:solidFill>
                  <a:srgbClr val="FFFFFF"/>
                </a:solidFill>
                <a:latin typeface="RobotoRegular"/>
                <a:cs typeface="RobotoRegular"/>
              </a:rPr>
              <a:t>Score</a:t>
            </a:r>
            <a:endParaRPr sz="12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i="1" spc="-15">
                <a:solidFill>
                  <a:srgbClr val="FFFFFF"/>
                </a:solidFill>
                <a:latin typeface="Roboto"/>
                <a:cs typeface="Roboto"/>
              </a:rPr>
              <a:t>(Bottom </a:t>
            </a:r>
            <a:r>
              <a:rPr dirty="0" sz="1200" i="1" spc="-35">
                <a:solidFill>
                  <a:srgbClr val="FFFFFF"/>
                </a:solidFill>
                <a:latin typeface="Roboto"/>
                <a:cs typeface="Roboto"/>
              </a:rPr>
              <a:t>Right</a:t>
            </a:r>
            <a:r>
              <a:rPr dirty="0" sz="1200" i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i="1" spc="-25">
                <a:solidFill>
                  <a:srgbClr val="FFFFFF"/>
                </a:solidFill>
                <a:latin typeface="Roboto"/>
                <a:cs typeface="Roboto"/>
              </a:rPr>
              <a:t>Cluster)</a:t>
            </a:r>
            <a:endParaRPr sz="1200">
              <a:latin typeface="Roboto"/>
              <a:cs typeface="Roboto"/>
            </a:endParaRPr>
          </a:p>
          <a:p>
            <a:pPr indent="-157480" marL="169545">
              <a:lnSpc>
                <a:spcPct val="100000"/>
              </a:lnSpc>
              <a:spcBef>
                <a:spcPts val="210"/>
              </a:spcBef>
              <a:buAutoNum type="alphaLcPeriod" startAt="3"/>
              <a:tabLst>
                <a:tab algn="l" pos="170180"/>
              </a:tabLst>
            </a:pPr>
            <a:r>
              <a:rPr dirty="0" sz="1200" spc="-15">
                <a:solidFill>
                  <a:srgbClr val="FFFFFF"/>
                </a:solidFill>
                <a:latin typeface="RobotoRegular"/>
                <a:cs typeface="RobotoRegular"/>
              </a:rPr>
              <a:t>Average </a:t>
            </a:r>
            <a:r>
              <a:rPr dirty="0" sz="1200" spc="-5">
                <a:solidFill>
                  <a:srgbClr val="FFFFFF"/>
                </a:solidFill>
                <a:latin typeface="RobotoRegular"/>
                <a:cs typeface="RobotoRegular"/>
              </a:rPr>
              <a:t>Income, </a:t>
            </a:r>
            <a:r>
              <a:rPr dirty="0" sz="1200" spc="-15">
                <a:solidFill>
                  <a:srgbClr val="FFFFFF"/>
                </a:solidFill>
                <a:latin typeface="RobotoRegular"/>
                <a:cs typeface="RobotoRegular"/>
              </a:rPr>
              <a:t>Average </a:t>
            </a:r>
            <a:r>
              <a:rPr dirty="0" sz="1200" spc="-5">
                <a:solidFill>
                  <a:srgbClr val="FFFFFF"/>
                </a:solidFill>
                <a:latin typeface="RobotoRegular"/>
                <a:cs typeface="RobotoRegular"/>
              </a:rPr>
              <a:t>Spending</a:t>
            </a:r>
            <a:r>
              <a:rPr dirty="0" sz="1200" spc="4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RobotoRegular"/>
                <a:cs typeface="RobotoRegular"/>
              </a:rPr>
              <a:t>Score</a:t>
            </a:r>
            <a:endParaRPr sz="12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i="1" spc="-25">
                <a:solidFill>
                  <a:srgbClr val="FFFFFF"/>
                </a:solidFill>
                <a:latin typeface="Roboto"/>
                <a:cs typeface="Roboto"/>
              </a:rPr>
              <a:t>(Center</a:t>
            </a:r>
            <a:r>
              <a:rPr dirty="0" sz="1200" i="1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i="1" spc="-25">
                <a:solidFill>
                  <a:srgbClr val="FFFFFF"/>
                </a:solidFill>
                <a:latin typeface="Roboto"/>
                <a:cs typeface="Roboto"/>
              </a:rPr>
              <a:t>Cluster)</a:t>
            </a:r>
            <a:endParaRPr sz="1200">
              <a:latin typeface="Roboto"/>
              <a:cs typeface="Roboto"/>
            </a:endParaRPr>
          </a:p>
          <a:p>
            <a:pPr marL="12700" marR="19685">
              <a:lnSpc>
                <a:spcPct val="114599"/>
              </a:lnSpc>
              <a:buAutoNum type="alphaLcPeriod" startAt="4"/>
              <a:tabLst>
                <a:tab algn="l" pos="198755"/>
              </a:tabLst>
            </a:pPr>
            <a:r>
              <a:rPr dirty="0" sz="1200" spc="-5">
                <a:solidFill>
                  <a:srgbClr val="FFFFFF"/>
                </a:solidFill>
                <a:latin typeface="RobotoRegular"/>
                <a:cs typeface="RobotoRegular"/>
              </a:rPr>
              <a:t>Low Income, High Spending </a:t>
            </a:r>
            <a:r>
              <a:rPr dirty="0" sz="1200" spc="-10">
                <a:solidFill>
                  <a:srgbClr val="FFFFFF"/>
                </a:solidFill>
                <a:latin typeface="RobotoRegular"/>
                <a:cs typeface="RobotoRegular"/>
              </a:rPr>
              <a:t>Score </a:t>
            </a:r>
            <a:r>
              <a:rPr dirty="0" sz="1200" i="1" spc="-30">
                <a:solidFill>
                  <a:srgbClr val="FFFFFF"/>
                </a:solidFill>
                <a:latin typeface="Roboto"/>
                <a:cs typeface="Roboto"/>
              </a:rPr>
              <a:t>(Top  </a:t>
            </a:r>
            <a:r>
              <a:rPr dirty="0" sz="1200" i="1" spc="-20">
                <a:solidFill>
                  <a:srgbClr val="FFFFFF"/>
                </a:solidFill>
                <a:latin typeface="Roboto"/>
                <a:cs typeface="Roboto"/>
              </a:rPr>
              <a:t>Left</a:t>
            </a:r>
            <a:r>
              <a:rPr dirty="0" sz="1200" i="1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i="1" spc="-25">
                <a:solidFill>
                  <a:srgbClr val="FFFFFF"/>
                </a:solidFill>
                <a:latin typeface="Roboto"/>
                <a:cs typeface="Roboto"/>
              </a:rPr>
              <a:t>Cluster)</a:t>
            </a:r>
            <a:endParaRPr sz="1200">
              <a:latin typeface="Roboto"/>
              <a:cs typeface="Roboto"/>
            </a:endParaRPr>
          </a:p>
          <a:p>
            <a:pPr indent="-264795" marL="276860">
              <a:lnSpc>
                <a:spcPct val="100000"/>
              </a:lnSpc>
              <a:spcBef>
                <a:spcPts val="210"/>
              </a:spcBef>
              <a:buAutoNum type="alphaLcPeriod" startAt="4"/>
              <a:tabLst>
                <a:tab algn="l" pos="276860"/>
                <a:tab algn="l" pos="277495"/>
                <a:tab algn="l" pos="704215"/>
                <a:tab algn="l" pos="1383030"/>
                <a:tab algn="l" pos="1810385"/>
                <a:tab algn="l" pos="2586990"/>
              </a:tabLst>
            </a:pPr>
            <a:r>
              <a:rPr dirty="0" sz="1200" spc="-5">
                <a:solidFill>
                  <a:srgbClr val="FFFFFF"/>
                </a:solidFill>
                <a:latin typeface="RobotoRegular"/>
                <a:cs typeface="RobotoRegular"/>
              </a:rPr>
              <a:t>Low	Income,	Low	Spending	</a:t>
            </a:r>
            <a:r>
              <a:rPr dirty="0" sz="1200" spc="-10">
                <a:solidFill>
                  <a:srgbClr val="FFFFFF"/>
                </a:solidFill>
                <a:latin typeface="RobotoRegular"/>
                <a:cs typeface="RobotoRegular"/>
              </a:rPr>
              <a:t>Score</a:t>
            </a:r>
            <a:endParaRPr sz="12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i="1" spc="-15">
                <a:solidFill>
                  <a:srgbClr val="FFFFFF"/>
                </a:solidFill>
                <a:latin typeface="Roboto"/>
                <a:cs typeface="Roboto"/>
              </a:rPr>
              <a:t>(Bottom </a:t>
            </a:r>
            <a:r>
              <a:rPr dirty="0" sz="1200" i="1" spc="-20">
                <a:solidFill>
                  <a:srgbClr val="FFFFFF"/>
                </a:solidFill>
                <a:latin typeface="Roboto"/>
                <a:cs typeface="Roboto"/>
              </a:rPr>
              <a:t>Left</a:t>
            </a:r>
            <a:r>
              <a:rPr dirty="0" sz="1200" i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i="1" spc="-25">
                <a:solidFill>
                  <a:srgbClr val="FFFFFF"/>
                </a:solidFill>
                <a:latin typeface="Roboto"/>
                <a:cs typeface="Roboto"/>
              </a:rPr>
              <a:t>Cluster)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2"/>
          <p:cNvSpPr txBox="1">
            <a:spLocks noGrp="1"/>
          </p:cNvSpPr>
          <p:nvPr>
            <p:ph type="title"/>
          </p:nvPr>
        </p:nvSpPr>
        <p:spPr>
          <a:xfrm>
            <a:off x="533973" y="2218626"/>
            <a:ext cx="3242945" cy="6350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"/>
              <a:t>6.</a:t>
            </a:r>
            <a:r>
              <a:rPr dirty="0" sz="4200" spc="-100"/>
              <a:t> </a:t>
            </a:r>
            <a:r>
              <a:rPr dirty="0" sz="4200" spc="-5"/>
              <a:t>Conclusion</a:t>
            </a:r>
            <a:endParaRPr sz="4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/>
          <p:nvPr/>
        </p:nvSpPr>
        <p:spPr>
          <a:xfrm>
            <a:off x="4571990" y="0"/>
            <a:ext cx="4572000" cy="5143500"/>
          </a:xfrm>
          <a:custGeom>
            <a:avLst/>
            <a:ahLst/>
            <a:rect l="l" t="t" r="r" b="b"/>
            <a:pathLst>
              <a:path w="4572000" h="5143500">
                <a:moveTo>
                  <a:pt x="0" y="5143489"/>
                </a:moveTo>
                <a:lnTo>
                  <a:pt x="4571990" y="5143489"/>
                </a:lnTo>
                <a:lnTo>
                  <a:pt x="4571990" y="0"/>
                </a:lnTo>
                <a:lnTo>
                  <a:pt x="0" y="0"/>
                </a:lnTo>
                <a:lnTo>
                  <a:pt x="0" y="5143489"/>
                </a:lnTo>
                <a:close/>
              </a:path>
            </a:pathLst>
          </a:custGeom>
          <a:solidFill>
            <a:srgbClr val="4285F4"/>
          </a:solidFill>
        </p:spPr>
        <p:txBody>
          <a:bodyPr bIns="0" lIns="0" rIns="0" rtlCol="0" tIns="0" wrap="square"/>
          <a:p/>
        </p:txBody>
      </p:sp>
      <p:grpSp>
        <p:nvGrpSpPr>
          <p:cNvPr id="54" name="object 3"/>
          <p:cNvGrpSpPr/>
          <p:nvPr/>
        </p:nvGrpSpPr>
        <p:grpSpPr>
          <a:xfrm>
            <a:off x="0" y="0"/>
            <a:ext cx="4572635" cy="5143500"/>
            <a:chOff x="0" y="0"/>
            <a:chExt cx="4572635" cy="5143500"/>
          </a:xfrm>
        </p:grpSpPr>
        <p:sp>
          <p:nvSpPr>
            <p:cNvPr id="1048648" name="object 4"/>
            <p:cNvSpPr/>
            <p:nvPr/>
          </p:nvSpPr>
          <p:spPr>
            <a:xfrm>
              <a:off x="0" y="0"/>
              <a:ext cx="4572000" cy="5143500"/>
            </a:xfrm>
            <a:custGeom>
              <a:avLst/>
              <a:ahLst/>
              <a:rect l="l" t="t" r="r" b="b"/>
              <a:pathLst>
                <a:path w="4572000" h="5143500">
                  <a:moveTo>
                    <a:pt x="45719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71990" y="0"/>
                  </a:lnTo>
                  <a:lnTo>
                    <a:pt x="4571990" y="514348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5"/>
            <p:cNvSpPr/>
            <p:nvPr/>
          </p:nvSpPr>
          <p:spPr>
            <a:xfrm>
              <a:off x="4463566" y="599"/>
              <a:ext cx="108599" cy="5142889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50" name="object 6"/>
            <p:cNvSpPr/>
            <p:nvPr/>
          </p:nvSpPr>
          <p:spPr>
            <a:xfrm>
              <a:off x="0" y="964248"/>
              <a:ext cx="4571990" cy="3215018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</p:grpSp>
      <p:sp>
        <p:nvSpPr>
          <p:cNvPr id="1048651" name="object 7"/>
          <p:cNvSpPr txBox="1"/>
          <p:nvPr/>
        </p:nvSpPr>
        <p:spPr>
          <a:xfrm>
            <a:off x="4876586" y="892375"/>
            <a:ext cx="4007485" cy="438213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just" marL="12700" marR="5080">
              <a:lnSpc>
                <a:spcPct val="113599"/>
              </a:lnSpc>
              <a:spcBef>
                <a:spcPts val="100"/>
              </a:spcBef>
              <a:buAutoNum type="alphaLcPeriod"/>
              <a:tabLst>
                <a:tab algn="l" pos="177165"/>
              </a:tabLst>
            </a:pPr>
            <a:r>
              <a:rPr dirty="0" sz="1100" i="1" spc="-20">
                <a:solidFill>
                  <a:srgbClr val="FFFFFF"/>
                </a:solidFill>
                <a:latin typeface="Roboto"/>
                <a:cs typeface="Roboto"/>
              </a:rPr>
              <a:t>High Income, High </a:t>
            </a:r>
            <a:r>
              <a:rPr dirty="0" sz="1100" i="1" spc="-25">
                <a:solidFill>
                  <a:srgbClr val="FFFFFF"/>
                </a:solidFill>
                <a:latin typeface="Roboto"/>
                <a:cs typeface="Roboto"/>
              </a:rPr>
              <a:t>Spending Score (Cluster </a:t>
            </a:r>
            <a:r>
              <a:rPr dirty="0" sz="1100" i="1" spc="-15">
                <a:solidFill>
                  <a:srgbClr val="FFFFFF"/>
                </a:solidFill>
                <a:latin typeface="Roboto"/>
                <a:cs typeface="Roboto"/>
              </a:rPr>
              <a:t>5) </a:t>
            </a:r>
            <a:r>
              <a:rPr dirty="0" sz="1100" i="1" spc="-190">
                <a:solidFill>
                  <a:srgbClr val="FFFFFF"/>
                </a:solidFill>
                <a:latin typeface="Roboto"/>
                <a:cs typeface="Roboto"/>
              </a:rPr>
              <a:t>-</a:t>
            </a:r>
            <a:r>
              <a:rPr dirty="0" sz="1100" i="1" spc="-1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100" i="1" spc="-35">
                <a:solidFill>
                  <a:srgbClr val="FFFFFF"/>
                </a:solidFill>
                <a:latin typeface="Roboto"/>
                <a:cs typeface="Roboto"/>
              </a:rPr>
              <a:t>Target </a:t>
            </a:r>
            <a:r>
              <a:rPr dirty="0" sz="1100" i="1" spc="-20">
                <a:solidFill>
                  <a:srgbClr val="FFFFFF"/>
                </a:solidFill>
                <a:latin typeface="Roboto"/>
                <a:cs typeface="Roboto"/>
              </a:rPr>
              <a:t>these  </a:t>
            </a:r>
            <a:r>
              <a:rPr dirty="0" sz="1100" i="1" spc="-15">
                <a:solidFill>
                  <a:srgbClr val="FFFFFF"/>
                </a:solidFill>
                <a:latin typeface="Roboto"/>
                <a:cs typeface="Roboto"/>
              </a:rPr>
              <a:t>customers </a:t>
            </a:r>
            <a:r>
              <a:rPr dirty="0" sz="1100" i="1" spc="-30">
                <a:solidFill>
                  <a:srgbClr val="FFFFFF"/>
                </a:solidFill>
                <a:latin typeface="Roboto"/>
                <a:cs typeface="Roboto"/>
              </a:rPr>
              <a:t>by </a:t>
            </a:r>
            <a:r>
              <a:rPr dirty="0" sz="1100" i="1" spc="-20">
                <a:solidFill>
                  <a:srgbClr val="FFFFFF"/>
                </a:solidFill>
                <a:latin typeface="Roboto"/>
                <a:cs typeface="Roboto"/>
              </a:rPr>
              <a:t>sending </a:t>
            </a:r>
            <a:r>
              <a:rPr dirty="0" sz="1100" i="1" spc="-5">
                <a:solidFill>
                  <a:srgbClr val="FFFFFF"/>
                </a:solidFill>
                <a:latin typeface="Roboto"/>
                <a:cs typeface="Roboto"/>
              </a:rPr>
              <a:t>new </a:t>
            </a:r>
            <a:r>
              <a:rPr dirty="0" sz="1100" i="1" spc="-15">
                <a:solidFill>
                  <a:srgbClr val="FFFFFF"/>
                </a:solidFill>
                <a:latin typeface="Roboto"/>
                <a:cs typeface="Roboto"/>
              </a:rPr>
              <a:t>product alerts which </a:t>
            </a:r>
            <a:r>
              <a:rPr dirty="0" sz="1100" i="1" spc="-10">
                <a:solidFill>
                  <a:srgbClr val="FFFFFF"/>
                </a:solidFill>
                <a:latin typeface="Roboto"/>
                <a:cs typeface="Roboto"/>
              </a:rPr>
              <a:t>would </a:t>
            </a:r>
            <a:r>
              <a:rPr dirty="0" sz="1100" i="1" spc="-15">
                <a:solidFill>
                  <a:srgbClr val="FFFFFF"/>
                </a:solidFill>
                <a:latin typeface="Roboto"/>
                <a:cs typeface="Roboto"/>
              </a:rPr>
              <a:t>lead to </a:t>
            </a:r>
            <a:r>
              <a:rPr dirty="0" sz="1100" i="1" spc="-5">
                <a:solidFill>
                  <a:srgbClr val="FFFFFF"/>
                </a:solidFill>
                <a:latin typeface="Roboto"/>
                <a:cs typeface="Roboto"/>
              </a:rPr>
              <a:t>an  </a:t>
            </a:r>
            <a:r>
              <a:rPr dirty="0" sz="1100" i="1" spc="-20">
                <a:solidFill>
                  <a:srgbClr val="FFFFFF"/>
                </a:solidFill>
                <a:latin typeface="Roboto"/>
                <a:cs typeface="Roboto"/>
              </a:rPr>
              <a:t>increase </a:t>
            </a:r>
            <a:r>
              <a:rPr dirty="0" sz="1100" i="1" spc="-30">
                <a:solidFill>
                  <a:srgbClr val="FFFFFF"/>
                </a:solidFill>
                <a:latin typeface="Roboto"/>
                <a:cs typeface="Roboto"/>
              </a:rPr>
              <a:t>in </a:t>
            </a:r>
            <a:r>
              <a:rPr dirty="0" sz="1100" i="1" spc="-2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dirty="0" sz="1100" i="1" spc="-30">
                <a:solidFill>
                  <a:srgbClr val="FFFFFF"/>
                </a:solidFill>
                <a:latin typeface="Roboto"/>
                <a:cs typeface="Roboto"/>
              </a:rPr>
              <a:t>revenue </a:t>
            </a:r>
            <a:r>
              <a:rPr dirty="0" sz="1100" i="1" spc="-20">
                <a:solidFill>
                  <a:srgbClr val="FFFFFF"/>
                </a:solidFill>
                <a:latin typeface="Roboto"/>
                <a:cs typeface="Roboto"/>
              </a:rPr>
              <a:t>collected </a:t>
            </a:r>
            <a:r>
              <a:rPr dirty="0" sz="1100" i="1" spc="-30">
                <a:solidFill>
                  <a:srgbClr val="FFFFFF"/>
                </a:solidFill>
                <a:latin typeface="Roboto"/>
                <a:cs typeface="Roboto"/>
              </a:rPr>
              <a:t>by </a:t>
            </a:r>
            <a:r>
              <a:rPr dirty="0" sz="1100" i="1" spc="-2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dirty="0" sz="1100" i="1" spc="-15">
                <a:solidFill>
                  <a:srgbClr val="FFFFFF"/>
                </a:solidFill>
                <a:latin typeface="Roboto"/>
                <a:cs typeface="Roboto"/>
              </a:rPr>
              <a:t>mall </a:t>
            </a:r>
            <a:r>
              <a:rPr dirty="0" sz="1100" i="1" spc="5">
                <a:solidFill>
                  <a:srgbClr val="FFFFFF"/>
                </a:solidFill>
                <a:latin typeface="Roboto"/>
                <a:cs typeface="Roboto"/>
              </a:rPr>
              <a:t>as </a:t>
            </a:r>
            <a:r>
              <a:rPr dirty="0" sz="1100" i="1" spc="-30">
                <a:solidFill>
                  <a:srgbClr val="FFFFFF"/>
                </a:solidFill>
                <a:latin typeface="Roboto"/>
                <a:cs typeface="Roboto"/>
              </a:rPr>
              <a:t>they </a:t>
            </a:r>
            <a:r>
              <a:rPr dirty="0" sz="1100" i="1" spc="-25">
                <a:solidFill>
                  <a:srgbClr val="FFFFFF"/>
                </a:solidFill>
                <a:latin typeface="Roboto"/>
                <a:cs typeface="Roboto"/>
              </a:rPr>
              <a:t>are </a:t>
            </a:r>
            <a:r>
              <a:rPr dirty="0" sz="1100" i="1" spc="-30">
                <a:solidFill>
                  <a:srgbClr val="FFFFFF"/>
                </a:solidFill>
                <a:latin typeface="Roboto"/>
                <a:cs typeface="Roboto"/>
              </a:rPr>
              <a:t>loyal  </a:t>
            </a:r>
            <a:r>
              <a:rPr dirty="0" sz="1100" i="1" spc="-20">
                <a:solidFill>
                  <a:srgbClr val="FFFFFF"/>
                </a:solidFill>
                <a:latin typeface="Roboto"/>
                <a:cs typeface="Roboto"/>
              </a:rPr>
              <a:t>customers.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Roboto"/>
              <a:buAutoNum type="alphaLcPeriod"/>
            </a:pPr>
            <a:endParaRPr sz="1250">
              <a:latin typeface="Roboto"/>
              <a:cs typeface="Roboto"/>
            </a:endParaRPr>
          </a:p>
          <a:p>
            <a:pPr algn="just" marL="12700" marR="6985">
              <a:lnSpc>
                <a:spcPct val="113599"/>
              </a:lnSpc>
              <a:buAutoNum type="alphaLcPeriod"/>
              <a:tabLst>
                <a:tab algn="l" pos="182245"/>
              </a:tabLst>
            </a:pPr>
            <a:r>
              <a:rPr dirty="0" sz="1100" i="1" spc="-20">
                <a:solidFill>
                  <a:srgbClr val="FFFFFF"/>
                </a:solidFill>
                <a:latin typeface="Roboto"/>
                <a:cs typeface="Roboto"/>
              </a:rPr>
              <a:t>High Income, </a:t>
            </a:r>
            <a:r>
              <a:rPr dirty="0" sz="1100" i="1" spc="5">
                <a:solidFill>
                  <a:srgbClr val="FFFFFF"/>
                </a:solidFill>
                <a:latin typeface="Roboto"/>
                <a:cs typeface="Roboto"/>
              </a:rPr>
              <a:t>Low </a:t>
            </a:r>
            <a:r>
              <a:rPr dirty="0" sz="1100" i="1" spc="-25">
                <a:solidFill>
                  <a:srgbClr val="FFFFFF"/>
                </a:solidFill>
                <a:latin typeface="Roboto"/>
                <a:cs typeface="Roboto"/>
              </a:rPr>
              <a:t>Spending Score (Cluster </a:t>
            </a:r>
            <a:r>
              <a:rPr dirty="0" sz="1100" i="1" spc="-15">
                <a:solidFill>
                  <a:srgbClr val="FFFFFF"/>
                </a:solidFill>
                <a:latin typeface="Roboto"/>
                <a:cs typeface="Roboto"/>
              </a:rPr>
              <a:t>2) </a:t>
            </a:r>
            <a:r>
              <a:rPr dirty="0" sz="1100" i="1" spc="-190">
                <a:solidFill>
                  <a:srgbClr val="FFFFFF"/>
                </a:solidFill>
                <a:latin typeface="Roboto"/>
                <a:cs typeface="Roboto"/>
              </a:rPr>
              <a:t>-</a:t>
            </a:r>
            <a:r>
              <a:rPr dirty="0" sz="1100" i="1" spc="-1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100" i="1" spc="-35">
                <a:solidFill>
                  <a:srgbClr val="FFFFFF"/>
                </a:solidFill>
                <a:latin typeface="Roboto"/>
                <a:cs typeface="Roboto"/>
              </a:rPr>
              <a:t>Target </a:t>
            </a:r>
            <a:r>
              <a:rPr dirty="0" sz="1100" i="1" spc="-20">
                <a:solidFill>
                  <a:srgbClr val="FFFFFF"/>
                </a:solidFill>
                <a:latin typeface="Roboto"/>
                <a:cs typeface="Roboto"/>
              </a:rPr>
              <a:t>these  </a:t>
            </a:r>
            <a:r>
              <a:rPr dirty="0" sz="1100" i="1" spc="-15">
                <a:solidFill>
                  <a:srgbClr val="FFFFFF"/>
                </a:solidFill>
                <a:latin typeface="Roboto"/>
                <a:cs typeface="Roboto"/>
              </a:rPr>
              <a:t>customers </a:t>
            </a:r>
            <a:r>
              <a:rPr dirty="0" sz="1100" i="1" spc="-30">
                <a:solidFill>
                  <a:srgbClr val="FFFFFF"/>
                </a:solidFill>
                <a:latin typeface="Roboto"/>
                <a:cs typeface="Roboto"/>
              </a:rPr>
              <a:t>by </a:t>
            </a:r>
            <a:r>
              <a:rPr dirty="0" sz="1100" i="1" spc="-20">
                <a:solidFill>
                  <a:srgbClr val="FFFFFF"/>
                </a:solidFill>
                <a:latin typeface="Roboto"/>
                <a:cs typeface="Roboto"/>
              </a:rPr>
              <a:t>asking the </a:t>
            </a:r>
            <a:r>
              <a:rPr dirty="0" sz="1100" i="1" spc="-15">
                <a:solidFill>
                  <a:srgbClr val="FFFFFF"/>
                </a:solidFill>
                <a:latin typeface="Roboto"/>
                <a:cs typeface="Roboto"/>
              </a:rPr>
              <a:t>feedback </a:t>
            </a:r>
            <a:r>
              <a:rPr dirty="0" sz="1100" i="1" spc="-5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dirty="0" sz="1100" i="1" spc="-20">
                <a:solidFill>
                  <a:srgbClr val="FFFFFF"/>
                </a:solidFill>
                <a:latin typeface="Roboto"/>
                <a:cs typeface="Roboto"/>
              </a:rPr>
              <a:t>advertising the </a:t>
            </a:r>
            <a:r>
              <a:rPr dirty="0" sz="1100" i="1" spc="-15">
                <a:solidFill>
                  <a:srgbClr val="FFFFFF"/>
                </a:solidFill>
                <a:latin typeface="Roboto"/>
                <a:cs typeface="Roboto"/>
              </a:rPr>
              <a:t>product </a:t>
            </a:r>
            <a:r>
              <a:rPr dirty="0" sz="1100" i="1" spc="-30">
                <a:solidFill>
                  <a:srgbClr val="FFFFFF"/>
                </a:solidFill>
                <a:latin typeface="Roboto"/>
                <a:cs typeface="Roboto"/>
              </a:rPr>
              <a:t>in  </a:t>
            </a:r>
            <a:r>
              <a:rPr dirty="0" sz="1100" i="1" spc="10">
                <a:solidFill>
                  <a:srgbClr val="FFFFFF"/>
                </a:solidFill>
                <a:latin typeface="Roboto"/>
                <a:cs typeface="Roboto"/>
              </a:rPr>
              <a:t>a </a:t>
            </a:r>
            <a:r>
              <a:rPr dirty="0" sz="1100" i="1" spc="-25">
                <a:solidFill>
                  <a:srgbClr val="FFFFFF"/>
                </a:solidFill>
                <a:latin typeface="Roboto"/>
                <a:cs typeface="Roboto"/>
              </a:rPr>
              <a:t>better </a:t>
            </a:r>
            <a:r>
              <a:rPr dirty="0" sz="1100" i="1" spc="-10">
                <a:solidFill>
                  <a:srgbClr val="FFFFFF"/>
                </a:solidFill>
                <a:latin typeface="Roboto"/>
                <a:cs typeface="Roboto"/>
              </a:rPr>
              <a:t>way </a:t>
            </a:r>
            <a:r>
              <a:rPr dirty="0" sz="1100" i="1" spc="-15">
                <a:solidFill>
                  <a:srgbClr val="FFFFFF"/>
                </a:solidFill>
                <a:latin typeface="Roboto"/>
                <a:cs typeface="Roboto"/>
              </a:rPr>
              <a:t>to </a:t>
            </a:r>
            <a:r>
              <a:rPr dirty="0" sz="1100" i="1" spc="-20">
                <a:solidFill>
                  <a:srgbClr val="FFFFFF"/>
                </a:solidFill>
                <a:latin typeface="Roboto"/>
                <a:cs typeface="Roboto"/>
              </a:rPr>
              <a:t>convert </a:t>
            </a:r>
            <a:r>
              <a:rPr dirty="0" sz="1100" i="1" spc="-15">
                <a:solidFill>
                  <a:srgbClr val="FFFFFF"/>
                </a:solidFill>
                <a:latin typeface="Roboto"/>
                <a:cs typeface="Roboto"/>
              </a:rPr>
              <a:t>them </a:t>
            </a:r>
            <a:r>
              <a:rPr dirty="0" sz="1100" i="1" spc="-25">
                <a:solidFill>
                  <a:srgbClr val="FFFFFF"/>
                </a:solidFill>
                <a:latin typeface="Roboto"/>
                <a:cs typeface="Roboto"/>
              </a:rPr>
              <a:t>into Cluster </a:t>
            </a:r>
            <a:r>
              <a:rPr dirty="0" sz="1100" i="1" spc="-20">
                <a:solidFill>
                  <a:srgbClr val="FFFFFF"/>
                </a:solidFill>
                <a:latin typeface="Roboto"/>
                <a:cs typeface="Roboto"/>
              </a:rPr>
              <a:t>5</a:t>
            </a:r>
            <a:r>
              <a:rPr dirty="0" sz="1100" i="1" spc="9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100" i="1" spc="-20">
                <a:solidFill>
                  <a:srgbClr val="FFFFFF"/>
                </a:solidFill>
                <a:latin typeface="Roboto"/>
                <a:cs typeface="Roboto"/>
              </a:rPr>
              <a:t>customers.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Roboto"/>
              <a:buAutoNum type="alphaLcPeriod"/>
            </a:pPr>
            <a:endParaRPr sz="1250">
              <a:latin typeface="Roboto"/>
              <a:cs typeface="Roboto"/>
            </a:endParaRPr>
          </a:p>
          <a:p>
            <a:pPr algn="just" marL="12700" marR="6985">
              <a:lnSpc>
                <a:spcPct val="113599"/>
              </a:lnSpc>
              <a:spcBef>
                <a:spcPts val="5"/>
              </a:spcBef>
              <a:buAutoNum type="alphaLcPeriod"/>
              <a:tabLst>
                <a:tab algn="l" pos="167005"/>
              </a:tabLst>
            </a:pPr>
            <a:r>
              <a:rPr dirty="0" sz="1100" i="1" spc="-35">
                <a:solidFill>
                  <a:srgbClr val="FFFFFF"/>
                </a:solidFill>
                <a:latin typeface="Roboto"/>
                <a:cs typeface="Roboto"/>
              </a:rPr>
              <a:t>Average </a:t>
            </a:r>
            <a:r>
              <a:rPr dirty="0" sz="1100" i="1" spc="-20">
                <a:solidFill>
                  <a:srgbClr val="FFFFFF"/>
                </a:solidFill>
                <a:latin typeface="Roboto"/>
                <a:cs typeface="Roboto"/>
              </a:rPr>
              <a:t>Income, </a:t>
            </a:r>
            <a:r>
              <a:rPr dirty="0" sz="1100" i="1" spc="-35">
                <a:solidFill>
                  <a:srgbClr val="FFFFFF"/>
                </a:solidFill>
                <a:latin typeface="Roboto"/>
                <a:cs typeface="Roboto"/>
              </a:rPr>
              <a:t>Average </a:t>
            </a:r>
            <a:r>
              <a:rPr dirty="0" sz="1100" i="1" spc="-25">
                <a:solidFill>
                  <a:srgbClr val="FFFFFF"/>
                </a:solidFill>
                <a:latin typeface="Roboto"/>
                <a:cs typeface="Roboto"/>
              </a:rPr>
              <a:t>Spending Score (Cluster </a:t>
            </a:r>
            <a:r>
              <a:rPr dirty="0" sz="1100" i="1" spc="-15">
                <a:solidFill>
                  <a:srgbClr val="FFFFFF"/>
                </a:solidFill>
                <a:latin typeface="Roboto"/>
                <a:cs typeface="Roboto"/>
              </a:rPr>
              <a:t>1) </a:t>
            </a:r>
            <a:r>
              <a:rPr dirty="0" sz="1100" i="1" spc="-190">
                <a:solidFill>
                  <a:srgbClr val="FFFFFF"/>
                </a:solidFill>
                <a:latin typeface="Roboto"/>
                <a:cs typeface="Roboto"/>
              </a:rPr>
              <a:t>- </a:t>
            </a:r>
            <a:r>
              <a:rPr dirty="0" sz="1100" i="1" spc="-20">
                <a:solidFill>
                  <a:srgbClr val="FFFFFF"/>
                </a:solidFill>
                <a:latin typeface="Roboto"/>
                <a:cs typeface="Roboto"/>
              </a:rPr>
              <a:t>May </a:t>
            </a:r>
            <a:r>
              <a:rPr dirty="0" sz="1100" i="1" spc="-25">
                <a:solidFill>
                  <a:srgbClr val="FFFFFF"/>
                </a:solidFill>
                <a:latin typeface="Roboto"/>
                <a:cs typeface="Roboto"/>
              </a:rPr>
              <a:t>or  </a:t>
            </a:r>
            <a:r>
              <a:rPr dirty="0" sz="1100" i="1" spc="-15">
                <a:solidFill>
                  <a:srgbClr val="FFFFFF"/>
                </a:solidFill>
                <a:latin typeface="Roboto"/>
                <a:cs typeface="Roboto"/>
              </a:rPr>
              <a:t>may not </a:t>
            </a:r>
            <a:r>
              <a:rPr dirty="0" sz="1100" i="1" spc="-25">
                <a:solidFill>
                  <a:srgbClr val="FFFFFF"/>
                </a:solidFill>
                <a:latin typeface="Roboto"/>
                <a:cs typeface="Roboto"/>
              </a:rPr>
              <a:t>target </a:t>
            </a:r>
            <a:r>
              <a:rPr dirty="0" sz="1100" i="1" spc="-20">
                <a:solidFill>
                  <a:srgbClr val="FFFFFF"/>
                </a:solidFill>
                <a:latin typeface="Roboto"/>
                <a:cs typeface="Roboto"/>
              </a:rPr>
              <a:t>these groups </a:t>
            </a:r>
            <a:r>
              <a:rPr dirty="0" sz="1100" i="1" spc="-1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dirty="0" sz="1100" i="1" spc="-15">
                <a:solidFill>
                  <a:srgbClr val="FFFFFF"/>
                </a:solidFill>
                <a:latin typeface="Roboto"/>
                <a:cs typeface="Roboto"/>
              </a:rPr>
              <a:t>customers </a:t>
            </a:r>
            <a:r>
              <a:rPr dirty="0" sz="1100" i="1" spc="-5">
                <a:solidFill>
                  <a:srgbClr val="FFFFFF"/>
                </a:solidFill>
                <a:latin typeface="Roboto"/>
                <a:cs typeface="Roboto"/>
              </a:rPr>
              <a:t>based on </a:t>
            </a:r>
            <a:r>
              <a:rPr dirty="0" sz="1100" i="1" spc="-2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dirty="0" sz="1100" i="1" spc="-25">
                <a:solidFill>
                  <a:srgbClr val="FFFFFF"/>
                </a:solidFill>
                <a:latin typeface="Roboto"/>
                <a:cs typeface="Roboto"/>
              </a:rPr>
              <a:t>policy </a:t>
            </a:r>
            <a:r>
              <a:rPr dirty="0" sz="1100" i="1" spc="-10">
                <a:solidFill>
                  <a:srgbClr val="FFFFFF"/>
                </a:solidFill>
                <a:latin typeface="Roboto"/>
                <a:cs typeface="Roboto"/>
              </a:rPr>
              <a:t>of  </a:t>
            </a:r>
            <a:r>
              <a:rPr dirty="0" sz="1100" i="1" spc="-2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dirty="0" sz="1100" i="1" spc="-1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100" i="1" spc="-25">
                <a:solidFill>
                  <a:srgbClr val="FFFFFF"/>
                </a:solidFill>
                <a:latin typeface="Roboto"/>
                <a:cs typeface="Roboto"/>
              </a:rPr>
              <a:t>mall.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Roboto"/>
              <a:buAutoNum type="alphaLcPeriod"/>
            </a:pPr>
            <a:endParaRPr sz="1250">
              <a:latin typeface="Roboto"/>
              <a:cs typeface="Roboto"/>
            </a:endParaRPr>
          </a:p>
          <a:p>
            <a:pPr algn="just" marL="12700" marR="6350">
              <a:lnSpc>
                <a:spcPct val="113599"/>
              </a:lnSpc>
              <a:buAutoNum type="alphaLcPeriod"/>
              <a:tabLst>
                <a:tab algn="l" pos="195580"/>
              </a:tabLst>
            </a:pPr>
            <a:r>
              <a:rPr dirty="0" sz="1100" i="1" spc="5">
                <a:solidFill>
                  <a:srgbClr val="FFFFFF"/>
                </a:solidFill>
                <a:latin typeface="Roboto"/>
                <a:cs typeface="Roboto"/>
              </a:rPr>
              <a:t>Low </a:t>
            </a:r>
            <a:r>
              <a:rPr dirty="0" sz="1100" i="1" spc="-20">
                <a:solidFill>
                  <a:srgbClr val="FFFFFF"/>
                </a:solidFill>
                <a:latin typeface="Roboto"/>
                <a:cs typeface="Roboto"/>
              </a:rPr>
              <a:t>Income, High </a:t>
            </a:r>
            <a:r>
              <a:rPr dirty="0" sz="1100" i="1" spc="-25">
                <a:solidFill>
                  <a:srgbClr val="FFFFFF"/>
                </a:solidFill>
                <a:latin typeface="Roboto"/>
                <a:cs typeface="Roboto"/>
              </a:rPr>
              <a:t>Spending Score (Cluster </a:t>
            </a:r>
            <a:r>
              <a:rPr dirty="0" sz="1100" i="1" spc="-15">
                <a:solidFill>
                  <a:srgbClr val="FFFFFF"/>
                </a:solidFill>
                <a:latin typeface="Roboto"/>
                <a:cs typeface="Roboto"/>
              </a:rPr>
              <a:t>4) </a:t>
            </a:r>
            <a:r>
              <a:rPr dirty="0" sz="1100" i="1" spc="-190">
                <a:solidFill>
                  <a:srgbClr val="FFFFFF"/>
                </a:solidFill>
                <a:latin typeface="Roboto"/>
                <a:cs typeface="Roboto"/>
              </a:rPr>
              <a:t>- </a:t>
            </a:r>
            <a:r>
              <a:rPr dirty="0" sz="1100" i="1" spc="-5">
                <a:solidFill>
                  <a:srgbClr val="FFFFFF"/>
                </a:solidFill>
                <a:latin typeface="Roboto"/>
                <a:cs typeface="Roboto"/>
              </a:rPr>
              <a:t>Can </a:t>
            </a:r>
            <a:r>
              <a:rPr dirty="0" sz="1100" i="1" spc="-25">
                <a:solidFill>
                  <a:srgbClr val="FFFFFF"/>
                </a:solidFill>
                <a:latin typeface="Roboto"/>
                <a:cs typeface="Roboto"/>
              </a:rPr>
              <a:t>target  </a:t>
            </a:r>
            <a:r>
              <a:rPr dirty="0" sz="1100" i="1" spc="-20">
                <a:solidFill>
                  <a:srgbClr val="FFFFFF"/>
                </a:solidFill>
                <a:latin typeface="Roboto"/>
                <a:cs typeface="Roboto"/>
              </a:rPr>
              <a:t>these </a:t>
            </a:r>
            <a:r>
              <a:rPr dirty="0" sz="1100" i="1" spc="-15">
                <a:solidFill>
                  <a:srgbClr val="FFFFFF"/>
                </a:solidFill>
                <a:latin typeface="Roboto"/>
                <a:cs typeface="Roboto"/>
              </a:rPr>
              <a:t>set </a:t>
            </a:r>
            <a:r>
              <a:rPr dirty="0" sz="1100" i="1" spc="-1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dirty="0" sz="1100" i="1" spc="-15">
                <a:solidFill>
                  <a:srgbClr val="FFFFFF"/>
                </a:solidFill>
                <a:latin typeface="Roboto"/>
                <a:cs typeface="Roboto"/>
              </a:rPr>
              <a:t>customers </a:t>
            </a:r>
            <a:r>
              <a:rPr dirty="0" sz="1100" i="1" spc="-30">
                <a:solidFill>
                  <a:srgbClr val="FFFFFF"/>
                </a:solidFill>
                <a:latin typeface="Roboto"/>
                <a:cs typeface="Roboto"/>
              </a:rPr>
              <a:t>by </a:t>
            </a:r>
            <a:r>
              <a:rPr dirty="0" sz="1100" i="1" spc="-25">
                <a:solidFill>
                  <a:srgbClr val="FFFFFF"/>
                </a:solidFill>
                <a:latin typeface="Roboto"/>
                <a:cs typeface="Roboto"/>
              </a:rPr>
              <a:t>providing </a:t>
            </a:r>
            <a:r>
              <a:rPr dirty="0" sz="1100" i="1" spc="-15">
                <a:solidFill>
                  <a:srgbClr val="FFFFFF"/>
                </a:solidFill>
                <a:latin typeface="Roboto"/>
                <a:cs typeface="Roboto"/>
              </a:rPr>
              <a:t>them with </a:t>
            </a:r>
            <a:r>
              <a:rPr dirty="0" sz="1100" i="1" spc="-25">
                <a:solidFill>
                  <a:srgbClr val="FFFFFF"/>
                </a:solidFill>
                <a:latin typeface="Roboto"/>
                <a:cs typeface="Roboto"/>
              </a:rPr>
              <a:t>Low-cost EMI's,  etc.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Roboto"/>
              <a:buAutoNum type="alphaLcPeriod"/>
            </a:pPr>
            <a:endParaRPr sz="1250">
              <a:latin typeface="Roboto"/>
              <a:cs typeface="Roboto"/>
            </a:endParaRPr>
          </a:p>
          <a:p>
            <a:pPr algn="just" marL="12700" marR="8890">
              <a:lnSpc>
                <a:spcPct val="113599"/>
              </a:lnSpc>
              <a:buAutoNum type="alphaLcPeriod"/>
              <a:tabLst>
                <a:tab algn="l" pos="187325"/>
              </a:tabLst>
            </a:pPr>
            <a:r>
              <a:rPr dirty="0" sz="1100" i="1" spc="5">
                <a:solidFill>
                  <a:srgbClr val="FFFFFF"/>
                </a:solidFill>
                <a:latin typeface="Roboto"/>
                <a:cs typeface="Roboto"/>
              </a:rPr>
              <a:t>Low </a:t>
            </a:r>
            <a:r>
              <a:rPr dirty="0" sz="1100" i="1" spc="-20">
                <a:solidFill>
                  <a:srgbClr val="FFFFFF"/>
                </a:solidFill>
                <a:latin typeface="Roboto"/>
                <a:cs typeface="Roboto"/>
              </a:rPr>
              <a:t>Income, </a:t>
            </a:r>
            <a:r>
              <a:rPr dirty="0" sz="1100" i="1" spc="5">
                <a:solidFill>
                  <a:srgbClr val="FFFFFF"/>
                </a:solidFill>
                <a:latin typeface="Roboto"/>
                <a:cs typeface="Roboto"/>
              </a:rPr>
              <a:t>Low </a:t>
            </a:r>
            <a:r>
              <a:rPr dirty="0" sz="1100" i="1" spc="-25">
                <a:solidFill>
                  <a:srgbClr val="FFFFFF"/>
                </a:solidFill>
                <a:latin typeface="Roboto"/>
                <a:cs typeface="Roboto"/>
              </a:rPr>
              <a:t>Spending Score (Cluster </a:t>
            </a:r>
            <a:r>
              <a:rPr dirty="0" sz="1100" i="1" spc="-15">
                <a:solidFill>
                  <a:srgbClr val="FFFFFF"/>
                </a:solidFill>
                <a:latin typeface="Roboto"/>
                <a:cs typeface="Roboto"/>
              </a:rPr>
              <a:t>3) </a:t>
            </a:r>
            <a:r>
              <a:rPr dirty="0" sz="1100" i="1" spc="-190">
                <a:solidFill>
                  <a:srgbClr val="FFFFFF"/>
                </a:solidFill>
                <a:latin typeface="Roboto"/>
                <a:cs typeface="Roboto"/>
              </a:rPr>
              <a:t>- </a:t>
            </a:r>
            <a:r>
              <a:rPr dirty="0" sz="1100" i="1" spc="-15">
                <a:solidFill>
                  <a:srgbClr val="FFFFFF"/>
                </a:solidFill>
                <a:latin typeface="Roboto"/>
                <a:cs typeface="Roboto"/>
              </a:rPr>
              <a:t>Don't </a:t>
            </a:r>
            <a:r>
              <a:rPr dirty="0" sz="1100" i="1" spc="-25">
                <a:solidFill>
                  <a:srgbClr val="FFFFFF"/>
                </a:solidFill>
                <a:latin typeface="Roboto"/>
                <a:cs typeface="Roboto"/>
              </a:rPr>
              <a:t>target  </a:t>
            </a:r>
            <a:r>
              <a:rPr dirty="0" sz="1100" i="1" spc="-20">
                <a:solidFill>
                  <a:srgbClr val="FFFFFF"/>
                </a:solidFill>
                <a:latin typeface="Roboto"/>
                <a:cs typeface="Roboto"/>
              </a:rPr>
              <a:t>these </a:t>
            </a:r>
            <a:r>
              <a:rPr dirty="0" sz="1100" i="1" spc="-15">
                <a:solidFill>
                  <a:srgbClr val="FFFFFF"/>
                </a:solidFill>
                <a:latin typeface="Roboto"/>
                <a:cs typeface="Roboto"/>
              </a:rPr>
              <a:t>customers </a:t>
            </a:r>
            <a:r>
              <a:rPr dirty="0" sz="1100" i="1" spc="-20">
                <a:solidFill>
                  <a:srgbClr val="FFFFFF"/>
                </a:solidFill>
                <a:latin typeface="Roboto"/>
                <a:cs typeface="Roboto"/>
              </a:rPr>
              <a:t>since </a:t>
            </a:r>
            <a:r>
              <a:rPr dirty="0" sz="1100" i="1" spc="-30">
                <a:solidFill>
                  <a:srgbClr val="FFFFFF"/>
                </a:solidFill>
                <a:latin typeface="Roboto"/>
                <a:cs typeface="Roboto"/>
              </a:rPr>
              <a:t>they </a:t>
            </a:r>
            <a:r>
              <a:rPr dirty="0" sz="1100" i="1" spc="-20">
                <a:solidFill>
                  <a:srgbClr val="FFFFFF"/>
                </a:solidFill>
                <a:latin typeface="Roboto"/>
                <a:cs typeface="Roboto"/>
              </a:rPr>
              <a:t>have </a:t>
            </a:r>
            <a:r>
              <a:rPr dirty="0" sz="1100" i="1" spc="-15">
                <a:solidFill>
                  <a:srgbClr val="FFFFFF"/>
                </a:solidFill>
                <a:latin typeface="Roboto"/>
                <a:cs typeface="Roboto"/>
              </a:rPr>
              <a:t>less </a:t>
            </a:r>
            <a:r>
              <a:rPr dirty="0" sz="1100" i="1" spc="-10">
                <a:solidFill>
                  <a:srgbClr val="FFFFFF"/>
                </a:solidFill>
                <a:latin typeface="Roboto"/>
                <a:cs typeface="Roboto"/>
              </a:rPr>
              <a:t>income </a:t>
            </a:r>
            <a:r>
              <a:rPr dirty="0" sz="1100" i="1" spc="-5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dirty="0" sz="1100" i="1" spc="-15">
                <a:solidFill>
                  <a:srgbClr val="FFFFFF"/>
                </a:solidFill>
                <a:latin typeface="Roboto"/>
                <a:cs typeface="Roboto"/>
              </a:rPr>
              <a:t>need to save  </a:t>
            </a:r>
            <a:r>
              <a:rPr dirty="0" sz="1100" i="1" spc="-30">
                <a:solidFill>
                  <a:srgbClr val="FFFFFF"/>
                </a:solidFill>
                <a:latin typeface="Roboto"/>
                <a:cs typeface="Roboto"/>
              </a:rPr>
              <a:t>money.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048652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2700" vert="horz" wrap="square">
            <a:spAutoFit/>
          </a:bodyPr>
          <a:p>
            <a:pPr marL="463105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Clustering</a:t>
            </a:r>
            <a:r>
              <a:rPr dirty="0" spc="-80"/>
              <a:t> </a:t>
            </a:r>
            <a:r>
              <a:rPr dirty="0" spc="-5"/>
              <a:t>Analysis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 txBox="1">
            <a:spLocks noGrp="1"/>
          </p:cNvSpPr>
          <p:nvPr>
            <p:ph type="title"/>
          </p:nvPr>
        </p:nvSpPr>
        <p:spPr>
          <a:xfrm>
            <a:off x="3124200" y="1047750"/>
            <a:ext cx="3242945" cy="6350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lang="en-IN" spc="-5"/>
              <a:t>Thank you</a:t>
            </a:r>
            <a:endParaRPr dirty="0" sz="4200"/>
          </a:p>
        </p:txBody>
      </p:sp>
      <p:sp>
        <p:nvSpPr>
          <p:cNvPr id="1048654" name="TextBox 3"/>
          <p:cNvSpPr txBox="1"/>
          <p:nvPr/>
        </p:nvSpPr>
        <p:spPr>
          <a:xfrm>
            <a:off x="1981200" y="1823720"/>
            <a:ext cx="5791200" cy="1412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4400" lang="en-IN">
                <a:solidFill>
                  <a:schemeClr val="bg1"/>
                </a:solidFill>
              </a:rPr>
              <a:t>EXPOSYS DATA LABS</a:t>
            </a:r>
          </a:p>
        </p:txBody>
      </p:sp>
      <p:sp>
        <p:nvSpPr>
          <p:cNvPr id="1048655" name="TextBox 4"/>
          <p:cNvSpPr txBox="1"/>
          <p:nvPr/>
        </p:nvSpPr>
        <p:spPr>
          <a:xfrm>
            <a:off x="3398592" y="3565634"/>
            <a:ext cx="2346817" cy="8026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solidFill>
                  <a:schemeClr val="bg1"/>
                </a:solidFill>
              </a:rPr>
              <a:t>BY </a:t>
            </a:r>
          </a:p>
          <a:p>
            <a:r>
              <a:rPr dirty="0" sz="2400" lang="en-IN">
                <a:solidFill>
                  <a:schemeClr val="bg1"/>
                </a:solidFill>
              </a:rPr>
              <a:t>R</a:t>
            </a:r>
            <a:r>
              <a:rPr dirty="0" sz="2400" lang="en-US">
                <a:solidFill>
                  <a:schemeClr val="bg1"/>
                </a:solidFill>
              </a:rPr>
              <a:t>.</a:t>
            </a:r>
            <a:r>
              <a:rPr dirty="0" sz="2400" lang="en-US">
                <a:solidFill>
                  <a:schemeClr val="bg1"/>
                </a:solidFill>
              </a:rPr>
              <a:t> </a:t>
            </a:r>
            <a:r>
              <a:rPr dirty="0" sz="2400" lang="en-US">
                <a:solidFill>
                  <a:schemeClr val="bg1"/>
                </a:solidFill>
              </a:rPr>
              <a:t>J</a:t>
            </a:r>
            <a:r>
              <a:rPr dirty="0" sz="2400" lang="en-US">
                <a:solidFill>
                  <a:schemeClr val="bg1"/>
                </a:solidFill>
              </a:rPr>
              <a:t>a</a:t>
            </a:r>
            <a:r>
              <a:rPr dirty="0" sz="2400" lang="en-US">
                <a:solidFill>
                  <a:schemeClr val="bg1"/>
                </a:solidFill>
              </a:rPr>
              <a:t>y</a:t>
            </a:r>
            <a:r>
              <a:rPr dirty="0" sz="2400" lang="en-US">
                <a:solidFill>
                  <a:schemeClr val="bg1"/>
                </a:solidFill>
              </a:rPr>
              <a:t>a</a:t>
            </a:r>
            <a:r>
              <a:rPr dirty="0" sz="2400" lang="en-US">
                <a:solidFill>
                  <a:schemeClr val="bg1"/>
                </a:solidFill>
              </a:rPr>
              <a:t>w</a:t>
            </a:r>
            <a:r>
              <a:rPr dirty="0" sz="2400" lang="en-US">
                <a:solidFill>
                  <a:schemeClr val="bg1"/>
                </a:solidFill>
              </a:rPr>
              <a:t>a</a:t>
            </a:r>
            <a:r>
              <a:rPr dirty="0" sz="2400" lang="en-US">
                <a:solidFill>
                  <a:schemeClr val="bg1"/>
                </a:solidFill>
              </a:rPr>
              <a:t>r</a:t>
            </a:r>
            <a:r>
              <a:rPr dirty="0" sz="2400" lang="en-US">
                <a:solidFill>
                  <a:schemeClr val="bg1"/>
                </a:solidFill>
              </a:rPr>
              <a:t>s</a:t>
            </a:r>
            <a:r>
              <a:rPr dirty="0" sz="2400" lang="en-US">
                <a:solidFill>
                  <a:schemeClr val="bg1"/>
                </a:solidFill>
              </a:rPr>
              <a:t>h</a:t>
            </a:r>
            <a:r>
              <a:rPr dirty="0" sz="2400" lang="en-US">
                <a:solidFill>
                  <a:schemeClr val="bg1"/>
                </a:solidFill>
              </a:rPr>
              <a:t>i</a:t>
            </a:r>
            <a:r>
              <a:rPr dirty="0" sz="2400" lang="en-US">
                <a:solidFill>
                  <a:schemeClr val="bg1"/>
                </a:solidFill>
              </a:rPr>
              <a:t>ni</a:t>
            </a:r>
            <a:endParaRPr altLang="en-US"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3B50"/>
        </a:solid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object 2"/>
          <p:cNvSpPr txBox="1">
            <a:spLocks noGrp="1"/>
          </p:cNvSpPr>
          <p:nvPr>
            <p:ph type="title"/>
          </p:nvPr>
        </p:nvSpPr>
        <p:spPr>
          <a:xfrm>
            <a:off x="533973" y="2218626"/>
            <a:ext cx="3462654" cy="6350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"/>
              <a:t>1.</a:t>
            </a:r>
            <a:r>
              <a:rPr dirty="0" sz="4200" spc="-80"/>
              <a:t> </a:t>
            </a:r>
            <a:r>
              <a:rPr dirty="0" sz="4200" spc="-10"/>
              <a:t>Introduction</a:t>
            </a:r>
            <a:endParaRPr sz="4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2"/>
          <p:cNvSpPr/>
          <p:nvPr/>
        </p:nvSpPr>
        <p:spPr>
          <a:xfrm>
            <a:off x="0" y="0"/>
            <a:ext cx="9144000" cy="1686560"/>
          </a:xfrm>
          <a:custGeom>
            <a:avLst/>
            <a:ahLst/>
            <a:rect l="l" t="t" r="r" b="b"/>
            <a:pathLst>
              <a:path w="9144000" h="1686560">
                <a:moveTo>
                  <a:pt x="0" y="1685996"/>
                </a:moveTo>
                <a:lnTo>
                  <a:pt x="9143981" y="1685996"/>
                </a:lnTo>
                <a:lnTo>
                  <a:pt x="9143981" y="0"/>
                </a:lnTo>
                <a:lnTo>
                  <a:pt x="0" y="0"/>
                </a:lnTo>
                <a:lnTo>
                  <a:pt x="0" y="1685996"/>
                </a:lnTo>
                <a:close/>
              </a:path>
            </a:pathLst>
          </a:custGeom>
          <a:solidFill>
            <a:srgbClr val="D04617"/>
          </a:solidFill>
        </p:spPr>
        <p:txBody>
          <a:bodyPr bIns="0" lIns="0" rIns="0" rtlCol="0" tIns="0" wrap="square"/>
          <a:p/>
        </p:txBody>
      </p:sp>
      <p:grpSp>
        <p:nvGrpSpPr>
          <p:cNvPr id="31" name="object 3"/>
          <p:cNvGrpSpPr/>
          <p:nvPr/>
        </p:nvGrpSpPr>
        <p:grpSpPr>
          <a:xfrm>
            <a:off x="0" y="1685996"/>
            <a:ext cx="9144000" cy="3457575"/>
            <a:chOff x="0" y="1685996"/>
            <a:chExt cx="9144000" cy="3457575"/>
          </a:xfrm>
        </p:grpSpPr>
        <p:sp>
          <p:nvSpPr>
            <p:cNvPr id="1048603" name="object 4"/>
            <p:cNvSpPr/>
            <p:nvPr/>
          </p:nvSpPr>
          <p:spPr>
            <a:xfrm>
              <a:off x="0" y="1685996"/>
              <a:ext cx="9144000" cy="3457575"/>
            </a:xfrm>
            <a:custGeom>
              <a:avLst/>
              <a:ahLst/>
              <a:rect l="l" t="t" r="r" b="b"/>
              <a:pathLst>
                <a:path w="9144000" h="3457575">
                  <a:moveTo>
                    <a:pt x="9143981" y="3457493"/>
                  </a:moveTo>
                  <a:lnTo>
                    <a:pt x="0" y="3457493"/>
                  </a:lnTo>
                  <a:lnTo>
                    <a:pt x="0" y="0"/>
                  </a:lnTo>
                  <a:lnTo>
                    <a:pt x="9143981" y="0"/>
                  </a:lnTo>
                  <a:lnTo>
                    <a:pt x="9143981" y="345749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4" name="object 5"/>
            <p:cNvSpPr/>
            <p:nvPr/>
          </p:nvSpPr>
          <p:spPr>
            <a:xfrm>
              <a:off x="0" y="1685996"/>
              <a:ext cx="9143981" cy="108599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</p:grpSp>
      <p:sp>
        <p:nvSpPr>
          <p:cNvPr id="1048605" name="object 6"/>
          <p:cNvSpPr txBox="1">
            <a:spLocks noGrp="1"/>
          </p:cNvSpPr>
          <p:nvPr>
            <p:ph type="title"/>
          </p:nvPr>
        </p:nvSpPr>
        <p:spPr>
          <a:xfrm>
            <a:off x="544923" y="905966"/>
            <a:ext cx="4177029" cy="51308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1.1 </a:t>
            </a:r>
            <a:r>
              <a:rPr dirty="0" sz="3200" spc="-10"/>
              <a:t>Problem</a:t>
            </a:r>
            <a:r>
              <a:rPr dirty="0" sz="3200" spc="-90"/>
              <a:t> </a:t>
            </a:r>
            <a:r>
              <a:rPr dirty="0" sz="3200" spc="-5"/>
              <a:t>Statement</a:t>
            </a:r>
            <a:endParaRPr sz="3200"/>
          </a:p>
        </p:txBody>
      </p:sp>
      <p:sp>
        <p:nvSpPr>
          <p:cNvPr id="1048606" name="object 7"/>
          <p:cNvSpPr txBox="1"/>
          <p:nvPr/>
        </p:nvSpPr>
        <p:spPr>
          <a:xfrm>
            <a:off x="544923" y="1950697"/>
            <a:ext cx="8063865" cy="165227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just"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1400" spc="-10">
                <a:solidFill>
                  <a:srgbClr val="727272"/>
                </a:solidFill>
                <a:latin typeface="RobotoRegular"/>
                <a:cs typeface="RobotoRegular"/>
              </a:rPr>
              <a:t>Customer </a:t>
            </a:r>
            <a:r>
              <a:rPr dirty="0" sz="1400" spc="-5">
                <a:solidFill>
                  <a:srgbClr val="727272"/>
                </a:solidFill>
                <a:latin typeface="RobotoRegular"/>
                <a:cs typeface="RobotoRegular"/>
              </a:rPr>
              <a:t>Segmentation is </a:t>
            </a:r>
            <a:r>
              <a:rPr dirty="0" sz="1400">
                <a:solidFill>
                  <a:srgbClr val="727272"/>
                </a:solidFill>
                <a:latin typeface="RobotoRegular"/>
                <a:cs typeface="RobotoRegular"/>
              </a:rPr>
              <a:t>a </a:t>
            </a:r>
            <a:r>
              <a:rPr dirty="0" sz="1400" spc="-5">
                <a:solidFill>
                  <a:srgbClr val="727272"/>
                </a:solidFill>
                <a:latin typeface="RobotoRegular"/>
                <a:cs typeface="RobotoRegular"/>
              </a:rPr>
              <a:t>popular application of unsupervised learning. Using clustering, identify  segments of </a:t>
            </a:r>
            <a:r>
              <a:rPr dirty="0" sz="1400" spc="-10">
                <a:solidFill>
                  <a:srgbClr val="727272"/>
                </a:solidFill>
                <a:latin typeface="RobotoRegular"/>
                <a:cs typeface="RobotoRegular"/>
              </a:rPr>
              <a:t>customers to target </a:t>
            </a:r>
            <a:r>
              <a:rPr dirty="0" sz="1400" spc="-5">
                <a:solidFill>
                  <a:srgbClr val="727272"/>
                </a:solidFill>
                <a:latin typeface="RobotoRegular"/>
                <a:cs typeface="RobotoRegular"/>
              </a:rPr>
              <a:t>the potential user base. They divide </a:t>
            </a:r>
            <a:r>
              <a:rPr dirty="0" sz="1400" spc="-10">
                <a:solidFill>
                  <a:srgbClr val="727272"/>
                </a:solidFill>
                <a:latin typeface="RobotoRegular"/>
                <a:cs typeface="RobotoRegular"/>
              </a:rPr>
              <a:t>customers into groups  according to </a:t>
            </a:r>
            <a:r>
              <a:rPr dirty="0" sz="1400" spc="-5">
                <a:solidFill>
                  <a:srgbClr val="727272"/>
                </a:solidFill>
                <a:latin typeface="RobotoRegular"/>
                <a:cs typeface="RobotoRegular"/>
              </a:rPr>
              <a:t>common </a:t>
            </a:r>
            <a:r>
              <a:rPr dirty="0" sz="1400" spc="-10">
                <a:solidFill>
                  <a:srgbClr val="727272"/>
                </a:solidFill>
                <a:latin typeface="RobotoRegular"/>
                <a:cs typeface="RobotoRegular"/>
              </a:rPr>
              <a:t>characteristics like </a:t>
            </a:r>
            <a:r>
              <a:rPr dirty="0" sz="1400" spc="-15">
                <a:solidFill>
                  <a:srgbClr val="727272"/>
                </a:solidFill>
                <a:latin typeface="RobotoRegular"/>
                <a:cs typeface="RobotoRegular"/>
              </a:rPr>
              <a:t>gender, </a:t>
            </a:r>
            <a:r>
              <a:rPr dirty="0" sz="1400" spc="-5">
                <a:solidFill>
                  <a:srgbClr val="727272"/>
                </a:solidFill>
                <a:latin typeface="RobotoRegular"/>
                <a:cs typeface="RobotoRegular"/>
              </a:rPr>
              <a:t>age, </a:t>
            </a:r>
            <a:r>
              <a:rPr dirty="0" sz="1400" spc="-10">
                <a:solidFill>
                  <a:srgbClr val="727272"/>
                </a:solidFill>
                <a:latin typeface="RobotoRegular"/>
                <a:cs typeface="RobotoRegular"/>
              </a:rPr>
              <a:t>interests, </a:t>
            </a:r>
            <a:r>
              <a:rPr dirty="0" sz="1400" spc="-5">
                <a:solidFill>
                  <a:srgbClr val="727272"/>
                </a:solidFill>
                <a:latin typeface="RobotoRegular"/>
                <a:cs typeface="RobotoRegular"/>
              </a:rPr>
              <a:t>and spending habits so they can  </a:t>
            </a:r>
            <a:r>
              <a:rPr dirty="0" sz="1400" spc="-10">
                <a:solidFill>
                  <a:srgbClr val="727272"/>
                </a:solidFill>
                <a:latin typeface="RobotoRegular"/>
                <a:cs typeface="RobotoRegular"/>
              </a:rPr>
              <a:t>market to </a:t>
            </a:r>
            <a:r>
              <a:rPr dirty="0" sz="1400" spc="-5">
                <a:solidFill>
                  <a:srgbClr val="727272"/>
                </a:solidFill>
                <a:latin typeface="RobotoRegular"/>
                <a:cs typeface="RobotoRegular"/>
              </a:rPr>
              <a:t>each group</a:t>
            </a:r>
            <a:r>
              <a:rPr dirty="0" sz="1400">
                <a:solidFill>
                  <a:srgbClr val="727272"/>
                </a:solidFill>
                <a:latin typeface="RobotoRegular"/>
                <a:cs typeface="RobotoRegular"/>
              </a:rPr>
              <a:t> </a:t>
            </a:r>
            <a:r>
              <a:rPr dirty="0" sz="1400" spc="-15">
                <a:solidFill>
                  <a:srgbClr val="727272"/>
                </a:solidFill>
                <a:latin typeface="RobotoRegular"/>
                <a:cs typeface="RobotoRegular"/>
              </a:rPr>
              <a:t>effectively.</a:t>
            </a:r>
            <a:endParaRPr sz="14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RobotoRegular"/>
              <a:cs typeface="RobotoRegular"/>
            </a:endParaRPr>
          </a:p>
          <a:p>
            <a:pPr algn="just" marL="12700" marR="22225">
              <a:lnSpc>
                <a:spcPct val="116100"/>
              </a:lnSpc>
            </a:pPr>
            <a:r>
              <a:rPr dirty="0" sz="1400" spc="-5">
                <a:solidFill>
                  <a:srgbClr val="727272"/>
                </a:solidFill>
                <a:latin typeface="RobotoRegular"/>
                <a:cs typeface="RobotoRegular"/>
              </a:rPr>
              <a:t>Use </a:t>
            </a:r>
            <a:r>
              <a:rPr dirty="0" sz="1400" spc="-10">
                <a:solidFill>
                  <a:srgbClr val="727272"/>
                </a:solidFill>
                <a:latin typeface="RobotoRegular"/>
                <a:cs typeface="RobotoRegular"/>
              </a:rPr>
              <a:t>K-means </a:t>
            </a:r>
            <a:r>
              <a:rPr dirty="0" sz="1400" spc="-5">
                <a:solidFill>
                  <a:srgbClr val="727272"/>
                </a:solidFill>
                <a:latin typeface="RobotoRegular"/>
                <a:cs typeface="RobotoRegular"/>
              </a:rPr>
              <a:t>clustering and also </a:t>
            </a:r>
            <a:r>
              <a:rPr dirty="0" sz="1400" spc="-10">
                <a:solidFill>
                  <a:srgbClr val="727272"/>
                </a:solidFill>
                <a:latin typeface="RobotoRegular"/>
                <a:cs typeface="RobotoRegular"/>
              </a:rPr>
              <a:t>visualize </a:t>
            </a:r>
            <a:r>
              <a:rPr dirty="0" sz="1400" spc="-5">
                <a:solidFill>
                  <a:srgbClr val="727272"/>
                </a:solidFill>
                <a:latin typeface="RobotoRegular"/>
                <a:cs typeface="RobotoRegular"/>
              </a:rPr>
              <a:t>the gender and age distributions. Then </a:t>
            </a:r>
            <a:r>
              <a:rPr dirty="0" sz="1400" spc="-10">
                <a:solidFill>
                  <a:srgbClr val="727272"/>
                </a:solidFill>
                <a:latin typeface="RobotoRegular"/>
                <a:cs typeface="RobotoRegular"/>
              </a:rPr>
              <a:t>analyze </a:t>
            </a:r>
            <a:r>
              <a:rPr dirty="0" sz="1400" spc="-5">
                <a:solidFill>
                  <a:srgbClr val="727272"/>
                </a:solidFill>
                <a:latin typeface="RobotoRegular"/>
                <a:cs typeface="RobotoRegular"/>
              </a:rPr>
              <a:t>their annual  incomes and spending</a:t>
            </a:r>
            <a:r>
              <a:rPr dirty="0" sz="1400" spc="-10">
                <a:solidFill>
                  <a:srgbClr val="727272"/>
                </a:solidFill>
                <a:latin typeface="RobotoRegular"/>
                <a:cs typeface="RobotoRegular"/>
              </a:rPr>
              <a:t> scores.</a:t>
            </a:r>
            <a:endParaRPr sz="1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2"/>
          <p:cNvSpPr/>
          <p:nvPr/>
        </p:nvSpPr>
        <p:spPr>
          <a:xfrm>
            <a:off x="0" y="0"/>
            <a:ext cx="9144000" cy="1686560"/>
          </a:xfrm>
          <a:custGeom>
            <a:avLst/>
            <a:ahLst/>
            <a:rect l="l" t="t" r="r" b="b"/>
            <a:pathLst>
              <a:path w="9144000" h="1686560">
                <a:moveTo>
                  <a:pt x="0" y="1685996"/>
                </a:moveTo>
                <a:lnTo>
                  <a:pt x="9143981" y="1685996"/>
                </a:lnTo>
                <a:lnTo>
                  <a:pt x="9143981" y="0"/>
                </a:lnTo>
                <a:lnTo>
                  <a:pt x="0" y="0"/>
                </a:lnTo>
                <a:lnTo>
                  <a:pt x="0" y="1685996"/>
                </a:lnTo>
                <a:close/>
              </a:path>
            </a:pathLst>
          </a:custGeom>
          <a:solidFill>
            <a:srgbClr val="D04617"/>
          </a:solidFill>
        </p:spPr>
        <p:txBody>
          <a:bodyPr bIns="0" lIns="0" rIns="0" rtlCol="0" tIns="0" wrap="square"/>
          <a:p/>
        </p:txBody>
      </p:sp>
      <p:grpSp>
        <p:nvGrpSpPr>
          <p:cNvPr id="33" name="object 3"/>
          <p:cNvGrpSpPr/>
          <p:nvPr/>
        </p:nvGrpSpPr>
        <p:grpSpPr>
          <a:xfrm>
            <a:off x="0" y="1685996"/>
            <a:ext cx="9144000" cy="3457575"/>
            <a:chOff x="0" y="1685996"/>
            <a:chExt cx="9144000" cy="3457575"/>
          </a:xfrm>
        </p:grpSpPr>
        <p:sp>
          <p:nvSpPr>
            <p:cNvPr id="1048608" name="object 4"/>
            <p:cNvSpPr/>
            <p:nvPr/>
          </p:nvSpPr>
          <p:spPr>
            <a:xfrm>
              <a:off x="0" y="1685996"/>
              <a:ext cx="9144000" cy="3457575"/>
            </a:xfrm>
            <a:custGeom>
              <a:avLst/>
              <a:ahLst/>
              <a:rect l="l" t="t" r="r" b="b"/>
              <a:pathLst>
                <a:path w="9144000" h="3457575">
                  <a:moveTo>
                    <a:pt x="9143981" y="3457493"/>
                  </a:moveTo>
                  <a:lnTo>
                    <a:pt x="0" y="3457493"/>
                  </a:lnTo>
                  <a:lnTo>
                    <a:pt x="0" y="0"/>
                  </a:lnTo>
                  <a:lnTo>
                    <a:pt x="9143981" y="0"/>
                  </a:lnTo>
                  <a:lnTo>
                    <a:pt x="9143981" y="345749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9" name="object 5"/>
            <p:cNvSpPr/>
            <p:nvPr/>
          </p:nvSpPr>
          <p:spPr>
            <a:xfrm>
              <a:off x="0" y="1685996"/>
              <a:ext cx="9143981" cy="108599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</p:grpSp>
      <p:sp>
        <p:nvSpPr>
          <p:cNvPr id="1048610" name="object 6"/>
          <p:cNvSpPr txBox="1">
            <a:spLocks noGrp="1"/>
          </p:cNvSpPr>
          <p:nvPr>
            <p:ph type="title"/>
          </p:nvPr>
        </p:nvSpPr>
        <p:spPr>
          <a:xfrm>
            <a:off x="544923" y="905966"/>
            <a:ext cx="6921500" cy="51308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1.2 </a:t>
            </a:r>
            <a:r>
              <a:rPr dirty="0" sz="3200" spc="-10"/>
              <a:t>Introduction </a:t>
            </a:r>
            <a:r>
              <a:rPr dirty="0" sz="3200" spc="-20"/>
              <a:t>to </a:t>
            </a:r>
            <a:r>
              <a:rPr dirty="0" sz="3200" spc="-10"/>
              <a:t>Problem</a:t>
            </a:r>
            <a:r>
              <a:rPr dirty="0" sz="3200" spc="-35"/>
              <a:t> </a:t>
            </a:r>
            <a:r>
              <a:rPr dirty="0" sz="3200" spc="-5"/>
              <a:t>Statement</a:t>
            </a:r>
            <a:endParaRPr sz="3200"/>
          </a:p>
        </p:txBody>
      </p:sp>
      <p:sp>
        <p:nvSpPr>
          <p:cNvPr id="1048611" name="object 7"/>
          <p:cNvSpPr txBox="1"/>
          <p:nvPr/>
        </p:nvSpPr>
        <p:spPr>
          <a:xfrm>
            <a:off x="544923" y="1950697"/>
            <a:ext cx="8061325" cy="2327276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just" marL="12700" marR="15875">
              <a:lnSpc>
                <a:spcPct val="116100"/>
              </a:lnSpc>
              <a:spcBef>
                <a:spcPts val="100"/>
              </a:spcBef>
            </a:pPr>
            <a:r>
              <a:rPr dirty="0" sz="1400" spc="-35">
                <a:solidFill>
                  <a:srgbClr val="727272"/>
                </a:solidFill>
                <a:latin typeface="RobotoRegular"/>
                <a:cs typeface="RobotoRegular"/>
              </a:rPr>
              <a:t>To </a:t>
            </a:r>
            <a:r>
              <a:rPr dirty="0" sz="1400" spc="-10">
                <a:solidFill>
                  <a:srgbClr val="727272"/>
                </a:solidFill>
                <a:latin typeface="RobotoRegular"/>
                <a:cs typeface="RobotoRegular"/>
              </a:rPr>
              <a:t>make </a:t>
            </a:r>
            <a:r>
              <a:rPr dirty="0" sz="1400" spc="-5">
                <a:solidFill>
                  <a:srgbClr val="727272"/>
                </a:solidFill>
                <a:latin typeface="RobotoRegular"/>
                <a:cs typeface="RobotoRegular"/>
              </a:rPr>
              <a:t>predictions and ﬁnd the clusters of potential </a:t>
            </a:r>
            <a:r>
              <a:rPr dirty="0" sz="1400" spc="-10">
                <a:solidFill>
                  <a:srgbClr val="727272"/>
                </a:solidFill>
                <a:latin typeface="RobotoRegular"/>
                <a:cs typeface="RobotoRegular"/>
              </a:rPr>
              <a:t>customers </a:t>
            </a:r>
            <a:r>
              <a:rPr dirty="0" sz="1400" spc="-5">
                <a:solidFill>
                  <a:srgbClr val="727272"/>
                </a:solidFill>
                <a:latin typeface="RobotoRegular"/>
                <a:cs typeface="RobotoRegular"/>
              </a:rPr>
              <a:t>of the mall and thus ﬁnd </a:t>
            </a:r>
            <a:r>
              <a:rPr dirty="0" sz="1400" spc="-10">
                <a:solidFill>
                  <a:srgbClr val="727272"/>
                </a:solidFill>
                <a:latin typeface="RobotoRegular"/>
                <a:cs typeface="RobotoRegular"/>
              </a:rPr>
              <a:t>appropriate  measures to increase </a:t>
            </a:r>
            <a:r>
              <a:rPr dirty="0" sz="1400" spc="-5">
                <a:solidFill>
                  <a:srgbClr val="727272"/>
                </a:solidFill>
                <a:latin typeface="RobotoRegular"/>
                <a:cs typeface="RobotoRegular"/>
              </a:rPr>
              <a:t>the </a:t>
            </a:r>
            <a:r>
              <a:rPr dirty="0" sz="1400" spc="-10">
                <a:solidFill>
                  <a:srgbClr val="727272"/>
                </a:solidFill>
                <a:latin typeface="RobotoRegular"/>
                <a:cs typeface="RobotoRegular"/>
              </a:rPr>
              <a:t>revenue </a:t>
            </a:r>
            <a:r>
              <a:rPr dirty="0" sz="1400" spc="-5">
                <a:solidFill>
                  <a:srgbClr val="727272"/>
                </a:solidFill>
                <a:latin typeface="RobotoRegular"/>
                <a:cs typeface="RobotoRegular"/>
              </a:rPr>
              <a:t>of the mall is one of the </a:t>
            </a:r>
            <a:r>
              <a:rPr dirty="0" sz="1400" spc="-10">
                <a:solidFill>
                  <a:srgbClr val="727272"/>
                </a:solidFill>
                <a:latin typeface="RobotoRegular"/>
                <a:cs typeface="RobotoRegular"/>
              </a:rPr>
              <a:t>prevailing </a:t>
            </a:r>
            <a:r>
              <a:rPr dirty="0" sz="1400" spc="-5">
                <a:solidFill>
                  <a:srgbClr val="727272"/>
                </a:solidFill>
                <a:latin typeface="RobotoRegular"/>
                <a:cs typeface="RobotoRegular"/>
              </a:rPr>
              <a:t>applications of unsupervised  learning.</a:t>
            </a:r>
            <a:endParaRPr sz="14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RobotoRegular"/>
              <a:cs typeface="RobotoRegular"/>
            </a:endParaRPr>
          </a:p>
          <a:p>
            <a:pPr algn="just" marL="12700" marR="5080">
              <a:lnSpc>
                <a:spcPct val="116100"/>
              </a:lnSpc>
            </a:pPr>
            <a:r>
              <a:rPr dirty="0" sz="1400" spc="-10">
                <a:solidFill>
                  <a:srgbClr val="727272"/>
                </a:solidFill>
                <a:latin typeface="RobotoRegular"/>
                <a:cs typeface="RobotoRegular"/>
              </a:rPr>
              <a:t>For </a:t>
            </a:r>
            <a:r>
              <a:rPr dirty="0" sz="1400" spc="-5">
                <a:solidFill>
                  <a:srgbClr val="727272"/>
                </a:solidFill>
                <a:latin typeface="RobotoRegular"/>
                <a:cs typeface="RobotoRegular"/>
              </a:rPr>
              <a:t>example, </a:t>
            </a:r>
            <a:r>
              <a:rPr dirty="0" sz="1400">
                <a:solidFill>
                  <a:srgbClr val="727272"/>
                </a:solidFill>
                <a:latin typeface="RobotoRegular"/>
                <a:cs typeface="RobotoRegular"/>
              </a:rPr>
              <a:t>a </a:t>
            </a:r>
            <a:r>
              <a:rPr dirty="0" sz="1400" spc="-5">
                <a:solidFill>
                  <a:srgbClr val="727272"/>
                </a:solidFill>
                <a:latin typeface="RobotoRegular"/>
                <a:cs typeface="RobotoRegular"/>
              </a:rPr>
              <a:t>group of </a:t>
            </a:r>
            <a:r>
              <a:rPr dirty="0" sz="1400" spc="-10">
                <a:solidFill>
                  <a:srgbClr val="727272"/>
                </a:solidFill>
                <a:latin typeface="RobotoRegular"/>
                <a:cs typeface="RobotoRegular"/>
              </a:rPr>
              <a:t>customers have </a:t>
            </a:r>
            <a:r>
              <a:rPr dirty="0" sz="1400" spc="-5">
                <a:solidFill>
                  <a:srgbClr val="727272"/>
                </a:solidFill>
                <a:latin typeface="RobotoRegular"/>
                <a:cs typeface="RobotoRegular"/>
              </a:rPr>
              <a:t>high income but their spending </a:t>
            </a:r>
            <a:r>
              <a:rPr dirty="0" sz="1400" spc="-10">
                <a:solidFill>
                  <a:srgbClr val="727272"/>
                </a:solidFill>
                <a:latin typeface="RobotoRegular"/>
                <a:cs typeface="RobotoRegular"/>
              </a:rPr>
              <a:t>score </a:t>
            </a:r>
            <a:r>
              <a:rPr dirty="0" sz="1400" spc="-5">
                <a:solidFill>
                  <a:srgbClr val="727272"/>
                </a:solidFill>
                <a:latin typeface="RobotoRegular"/>
                <a:cs typeface="RobotoRegular"/>
              </a:rPr>
              <a:t>(amount spent in the  mall) is low so </a:t>
            </a:r>
            <a:r>
              <a:rPr dirty="0" sz="1400" spc="-10">
                <a:solidFill>
                  <a:srgbClr val="727272"/>
                </a:solidFill>
                <a:latin typeface="RobotoRegular"/>
                <a:cs typeface="RobotoRegular"/>
              </a:rPr>
              <a:t>from </a:t>
            </a:r>
            <a:r>
              <a:rPr dirty="0" sz="1400" spc="-5">
                <a:solidFill>
                  <a:srgbClr val="727272"/>
                </a:solidFill>
                <a:latin typeface="RobotoRegular"/>
                <a:cs typeface="RobotoRegular"/>
              </a:rPr>
              <a:t>the analysis we can </a:t>
            </a:r>
            <a:r>
              <a:rPr dirty="0" sz="1400">
                <a:solidFill>
                  <a:srgbClr val="727272"/>
                </a:solidFill>
                <a:latin typeface="RobotoRegular"/>
                <a:cs typeface="RobotoRegular"/>
              </a:rPr>
              <a:t>convert </a:t>
            </a:r>
            <a:r>
              <a:rPr dirty="0" sz="1400" spc="-5">
                <a:solidFill>
                  <a:srgbClr val="727272"/>
                </a:solidFill>
                <a:latin typeface="RobotoRegular"/>
                <a:cs typeface="RobotoRegular"/>
              </a:rPr>
              <a:t>such type of </a:t>
            </a:r>
            <a:r>
              <a:rPr dirty="0" sz="1400" spc="-10">
                <a:solidFill>
                  <a:srgbClr val="727272"/>
                </a:solidFill>
                <a:latin typeface="RobotoRegular"/>
                <a:cs typeface="RobotoRegular"/>
              </a:rPr>
              <a:t>customers into </a:t>
            </a:r>
            <a:r>
              <a:rPr dirty="0" sz="1400" spc="-5">
                <a:solidFill>
                  <a:srgbClr val="727272"/>
                </a:solidFill>
                <a:latin typeface="RobotoRegular"/>
                <a:cs typeface="RobotoRegular"/>
              </a:rPr>
              <a:t>potential </a:t>
            </a:r>
            <a:r>
              <a:rPr dirty="0" sz="1400" spc="-10">
                <a:solidFill>
                  <a:srgbClr val="727272"/>
                </a:solidFill>
                <a:latin typeface="RobotoRegular"/>
                <a:cs typeface="RobotoRegular"/>
              </a:rPr>
              <a:t>customers  </a:t>
            </a:r>
            <a:r>
              <a:rPr dirty="0" sz="1400" spc="-5">
                <a:solidFill>
                  <a:srgbClr val="727272"/>
                </a:solidFill>
                <a:latin typeface="RobotoRegular"/>
                <a:cs typeface="RobotoRegular"/>
              </a:rPr>
              <a:t>(whose spending </a:t>
            </a:r>
            <a:r>
              <a:rPr dirty="0" sz="1400" spc="-10">
                <a:solidFill>
                  <a:srgbClr val="727272"/>
                </a:solidFill>
                <a:latin typeface="RobotoRegular"/>
                <a:cs typeface="RobotoRegular"/>
              </a:rPr>
              <a:t>score </a:t>
            </a:r>
            <a:r>
              <a:rPr dirty="0" sz="1400" spc="-5">
                <a:solidFill>
                  <a:srgbClr val="727272"/>
                </a:solidFill>
                <a:latin typeface="RobotoRegular"/>
                <a:cs typeface="RobotoRegular"/>
              </a:rPr>
              <a:t>is high) by using </a:t>
            </a:r>
            <a:r>
              <a:rPr dirty="0" sz="1400" spc="-10">
                <a:solidFill>
                  <a:srgbClr val="727272"/>
                </a:solidFill>
                <a:latin typeface="RobotoRegular"/>
                <a:cs typeface="RobotoRegular"/>
              </a:rPr>
              <a:t>strategies like </a:t>
            </a:r>
            <a:r>
              <a:rPr dirty="0" sz="1400" spc="-5">
                <a:solidFill>
                  <a:srgbClr val="727272"/>
                </a:solidFill>
                <a:latin typeface="RobotoRegular"/>
                <a:cs typeface="RobotoRegular"/>
              </a:rPr>
              <a:t>better advertising, accepting </a:t>
            </a:r>
            <a:r>
              <a:rPr dirty="0" sz="1400" spc="-10">
                <a:solidFill>
                  <a:srgbClr val="727272"/>
                </a:solidFill>
                <a:latin typeface="RobotoRegular"/>
                <a:cs typeface="RobotoRegular"/>
              </a:rPr>
              <a:t>feedback </a:t>
            </a:r>
            <a:r>
              <a:rPr dirty="0" sz="1400" spc="-5">
                <a:solidFill>
                  <a:srgbClr val="727272"/>
                </a:solidFill>
                <a:latin typeface="RobotoRegular"/>
                <a:cs typeface="RobotoRegular"/>
              </a:rPr>
              <a:t>and  </a:t>
            </a:r>
            <a:r>
              <a:rPr dirty="0" sz="1400" spc="-10">
                <a:solidFill>
                  <a:srgbClr val="727272"/>
                </a:solidFill>
                <a:latin typeface="RobotoRegular"/>
                <a:cs typeface="RobotoRegular"/>
              </a:rPr>
              <a:t>improving </a:t>
            </a:r>
            <a:r>
              <a:rPr dirty="0" sz="1400" spc="-5">
                <a:solidFill>
                  <a:srgbClr val="727272"/>
                </a:solidFill>
                <a:latin typeface="RobotoRegular"/>
                <a:cs typeface="RobotoRegular"/>
              </a:rPr>
              <a:t>the quality of </a:t>
            </a:r>
            <a:r>
              <a:rPr dirty="0" sz="1400" spc="-10">
                <a:solidFill>
                  <a:srgbClr val="727272"/>
                </a:solidFill>
                <a:latin typeface="RobotoRegular"/>
                <a:cs typeface="RobotoRegular"/>
              </a:rPr>
              <a:t>products.</a:t>
            </a:r>
            <a:endParaRPr sz="14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RobotoRegular"/>
              <a:cs typeface="RobotoRegular"/>
            </a:endParaRPr>
          </a:p>
          <a:p>
            <a:pPr algn="just" marL="12700" marR="17780">
              <a:lnSpc>
                <a:spcPct val="116100"/>
              </a:lnSpc>
            </a:pPr>
            <a:r>
              <a:rPr dirty="0" sz="1400" spc="-35">
                <a:solidFill>
                  <a:srgbClr val="727272"/>
                </a:solidFill>
                <a:latin typeface="RobotoRegular"/>
                <a:cs typeface="RobotoRegular"/>
              </a:rPr>
              <a:t>To </a:t>
            </a:r>
            <a:r>
              <a:rPr dirty="0" sz="1400" spc="-5">
                <a:solidFill>
                  <a:srgbClr val="727272"/>
                </a:solidFill>
                <a:latin typeface="RobotoRegular"/>
                <a:cs typeface="RobotoRegular"/>
              </a:rPr>
              <a:t>identify such </a:t>
            </a:r>
            <a:r>
              <a:rPr dirty="0" sz="1400" spc="-10">
                <a:solidFill>
                  <a:srgbClr val="727272"/>
                </a:solidFill>
                <a:latin typeface="RobotoRegular"/>
                <a:cs typeface="RobotoRegular"/>
              </a:rPr>
              <a:t>customers, </a:t>
            </a:r>
            <a:r>
              <a:rPr dirty="0" sz="1400" spc="-5">
                <a:solidFill>
                  <a:srgbClr val="727272"/>
                </a:solidFill>
                <a:latin typeface="RobotoRegular"/>
                <a:cs typeface="RobotoRegular"/>
              </a:rPr>
              <a:t>this project analyses and forms clusters based on </a:t>
            </a:r>
            <a:r>
              <a:rPr dirty="0" sz="1400" spc="-10">
                <a:solidFill>
                  <a:srgbClr val="727272"/>
                </a:solidFill>
                <a:latin typeface="RobotoRegular"/>
                <a:cs typeface="RobotoRegular"/>
              </a:rPr>
              <a:t>different </a:t>
            </a:r>
            <a:r>
              <a:rPr dirty="0" sz="1400" spc="-5">
                <a:solidFill>
                  <a:srgbClr val="727272"/>
                </a:solidFill>
                <a:latin typeface="RobotoRegular"/>
                <a:cs typeface="RobotoRegular"/>
              </a:rPr>
              <a:t>criteria which  </a:t>
            </a:r>
            <a:r>
              <a:rPr dirty="0" sz="1400" spc="-10">
                <a:solidFill>
                  <a:srgbClr val="727272"/>
                </a:solidFill>
                <a:latin typeface="RobotoRegular"/>
                <a:cs typeface="RobotoRegular"/>
              </a:rPr>
              <a:t>are </a:t>
            </a:r>
            <a:r>
              <a:rPr dirty="0" sz="1400" spc="-5">
                <a:solidFill>
                  <a:srgbClr val="727272"/>
                </a:solidFill>
                <a:latin typeface="RobotoRegular"/>
                <a:cs typeface="RobotoRegular"/>
              </a:rPr>
              <a:t>discussed in the </a:t>
            </a:r>
            <a:r>
              <a:rPr dirty="0" sz="1400">
                <a:solidFill>
                  <a:srgbClr val="727272"/>
                </a:solidFill>
                <a:latin typeface="RobotoRegular"/>
                <a:cs typeface="RobotoRegular"/>
              </a:rPr>
              <a:t>further</a:t>
            </a:r>
            <a:r>
              <a:rPr dirty="0" sz="1400" spc="-5">
                <a:solidFill>
                  <a:srgbClr val="727272"/>
                </a:solidFill>
                <a:latin typeface="RobotoRegular"/>
                <a:cs typeface="RobotoRegular"/>
              </a:rPr>
              <a:t> sections.</a:t>
            </a:r>
            <a:endParaRPr sz="1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>
            <a:spLocks noGrp="1"/>
          </p:cNvSpPr>
          <p:nvPr>
            <p:ph type="title"/>
          </p:nvPr>
        </p:nvSpPr>
        <p:spPr>
          <a:xfrm>
            <a:off x="533973" y="2218626"/>
            <a:ext cx="2429510" cy="6350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"/>
              <a:t>2.</a:t>
            </a:r>
            <a:r>
              <a:rPr dirty="0" sz="4200" spc="-100"/>
              <a:t> </a:t>
            </a:r>
            <a:r>
              <a:rPr dirty="0" sz="4200" spc="-5"/>
              <a:t>Dataset</a:t>
            </a:r>
            <a:endParaRPr sz="4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3276593" y="0"/>
            <a:ext cx="5867400" cy="5144135"/>
            <a:chOff x="3276593" y="0"/>
            <a:chExt cx="5867400" cy="5144135"/>
          </a:xfrm>
        </p:grpSpPr>
        <p:sp>
          <p:nvSpPr>
            <p:cNvPr id="1048613" name="object 3"/>
            <p:cNvSpPr/>
            <p:nvPr/>
          </p:nvSpPr>
          <p:spPr>
            <a:xfrm>
              <a:off x="3276593" y="0"/>
              <a:ext cx="108599" cy="5143489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  <p:sp>
          <p:nvSpPr>
            <p:cNvPr id="1048614" name="object 4"/>
            <p:cNvSpPr/>
            <p:nvPr/>
          </p:nvSpPr>
          <p:spPr>
            <a:xfrm>
              <a:off x="4020441" y="196174"/>
              <a:ext cx="4434416" cy="4751165"/>
            </a:xfrm>
            <a:prstGeom prst="rect"/>
            <a:blipFill>
              <a:blip xmlns:r="http://schemas.openxmlformats.org/officeDocument/2006/relationships" r:embed="rId2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</p:grpSp>
      <p:sp>
        <p:nvSpPr>
          <p:cNvPr id="1048615" name="object 5"/>
          <p:cNvSpPr txBox="1">
            <a:spLocks noGrp="1"/>
          </p:cNvSpPr>
          <p:nvPr>
            <p:ph type="title"/>
          </p:nvPr>
        </p:nvSpPr>
        <p:spPr>
          <a:xfrm>
            <a:off x="260135" y="859806"/>
            <a:ext cx="2736215" cy="3911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Overview of</a:t>
            </a:r>
            <a:r>
              <a:rPr dirty="0" sz="2400" spc="-80"/>
              <a:t> </a:t>
            </a:r>
            <a:r>
              <a:rPr dirty="0" sz="2400" spc="-5"/>
              <a:t>Dataset</a:t>
            </a:r>
            <a:endParaRPr sz="2400"/>
          </a:p>
        </p:txBody>
      </p:sp>
      <p:sp>
        <p:nvSpPr>
          <p:cNvPr id="1048616" name="object 6"/>
          <p:cNvSpPr txBox="1"/>
          <p:nvPr/>
        </p:nvSpPr>
        <p:spPr>
          <a:xfrm>
            <a:off x="202349" y="1372632"/>
            <a:ext cx="2849880" cy="162750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just"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RobotoRegular"/>
                <a:cs typeface="RobotoRegular"/>
              </a:rPr>
              <a:t>The dataset name is </a:t>
            </a:r>
            <a:r>
              <a:rPr dirty="0" sz="1200" i="1" spc="-20">
                <a:solidFill>
                  <a:srgbClr val="FFFFFF"/>
                </a:solidFill>
                <a:latin typeface="Roboto"/>
                <a:cs typeface="Roboto"/>
              </a:rPr>
              <a:t>Mall_Customers.csv  </a:t>
            </a:r>
            <a:r>
              <a:rPr dirty="0" sz="1200" spc="-5">
                <a:solidFill>
                  <a:srgbClr val="FFFFFF"/>
                </a:solidFill>
                <a:latin typeface="RobotoRegular"/>
                <a:cs typeface="RobotoRegular"/>
              </a:rPr>
              <a:t>consists of </a:t>
            </a:r>
            <a:r>
              <a:rPr dirty="0" sz="1200">
                <a:solidFill>
                  <a:srgbClr val="FFFFFF"/>
                </a:solidFill>
                <a:latin typeface="RobotoRegular"/>
                <a:cs typeface="RobotoRegular"/>
              </a:rPr>
              <a:t>5 </a:t>
            </a:r>
            <a:r>
              <a:rPr dirty="0" sz="1200" spc="-5">
                <a:solidFill>
                  <a:srgbClr val="FFFFFF"/>
                </a:solidFill>
                <a:latin typeface="RobotoRegular"/>
                <a:cs typeface="RobotoRegular"/>
              </a:rPr>
              <a:t>columns which </a:t>
            </a:r>
            <a:r>
              <a:rPr dirty="0" sz="1200" spc="-10">
                <a:solidFill>
                  <a:srgbClr val="FFFFFF"/>
                </a:solidFill>
                <a:latin typeface="RobotoRegular"/>
                <a:cs typeface="RobotoRegular"/>
              </a:rPr>
              <a:t>are  </a:t>
            </a:r>
            <a:r>
              <a:rPr dirty="0" sz="1200" spc="-15">
                <a:solidFill>
                  <a:srgbClr val="FFFFFF"/>
                </a:solidFill>
                <a:latin typeface="RobotoRegular"/>
                <a:cs typeface="RobotoRegular"/>
              </a:rPr>
              <a:t>CustomerID, Gender, </a:t>
            </a:r>
            <a:r>
              <a:rPr dirty="0" sz="1200" spc="-5">
                <a:solidFill>
                  <a:srgbClr val="FFFFFF"/>
                </a:solidFill>
                <a:latin typeface="RobotoRegular"/>
                <a:cs typeface="RobotoRegular"/>
              </a:rPr>
              <a:t>Age, Annual Income  (k$), Spending </a:t>
            </a:r>
            <a:r>
              <a:rPr dirty="0" sz="1200" spc="-10">
                <a:solidFill>
                  <a:srgbClr val="FFFFFF"/>
                </a:solidFill>
                <a:latin typeface="RobotoRegular"/>
                <a:cs typeface="RobotoRegular"/>
              </a:rPr>
              <a:t>Score </a:t>
            </a:r>
            <a:r>
              <a:rPr dirty="0" sz="1200" spc="-5">
                <a:solidFill>
                  <a:srgbClr val="FFFFFF"/>
                </a:solidFill>
                <a:latin typeface="RobotoRegular"/>
                <a:cs typeface="RobotoRegular"/>
              </a:rPr>
              <a:t>(1-100) </a:t>
            </a:r>
            <a:r>
              <a:rPr dirty="0" sz="1200" spc="-10">
                <a:solidFill>
                  <a:srgbClr val="FFFFFF"/>
                </a:solidFill>
                <a:latin typeface="RobotoRegular"/>
                <a:cs typeface="RobotoRegular"/>
              </a:rPr>
              <a:t>where  </a:t>
            </a:r>
            <a:r>
              <a:rPr dirty="0" sz="1200" spc="-5">
                <a:solidFill>
                  <a:srgbClr val="FFFFFF"/>
                </a:solidFill>
                <a:latin typeface="RobotoRegular"/>
                <a:cs typeface="RobotoRegular"/>
              </a:rPr>
              <a:t>Gender is </a:t>
            </a:r>
            <a:r>
              <a:rPr dirty="0" sz="1200">
                <a:solidFill>
                  <a:srgbClr val="FFFFFF"/>
                </a:solidFill>
                <a:latin typeface="RobotoRegular"/>
                <a:cs typeface="RobotoRegular"/>
              </a:rPr>
              <a:t>a </a:t>
            </a:r>
            <a:r>
              <a:rPr dirty="0" sz="1200" spc="-5">
                <a:solidFill>
                  <a:srgbClr val="FFFFFF"/>
                </a:solidFill>
                <a:latin typeface="RobotoRegular"/>
                <a:cs typeface="RobotoRegular"/>
              </a:rPr>
              <a:t>categorical value and </a:t>
            </a:r>
            <a:r>
              <a:rPr dirty="0" sz="1200" spc="-10">
                <a:solidFill>
                  <a:srgbClr val="FFFFFF"/>
                </a:solidFill>
                <a:latin typeface="RobotoRegular"/>
                <a:cs typeface="RobotoRegular"/>
              </a:rPr>
              <a:t>rest </a:t>
            </a:r>
            <a:r>
              <a:rPr dirty="0" sz="1200" spc="-5">
                <a:solidFill>
                  <a:srgbClr val="FFFFFF"/>
                </a:solidFill>
                <a:latin typeface="RobotoRegular"/>
                <a:cs typeface="RobotoRegular"/>
              </a:rPr>
              <a:t>all  </a:t>
            </a:r>
            <a:r>
              <a:rPr dirty="0" sz="1200" spc="-10">
                <a:solidFill>
                  <a:srgbClr val="FFFFFF"/>
                </a:solidFill>
                <a:latin typeface="RobotoRegular"/>
                <a:cs typeface="RobotoRegular"/>
              </a:rPr>
              <a:t>features are</a:t>
            </a:r>
            <a:r>
              <a:rPr dirty="0" sz="1200" spc="-5">
                <a:solidFill>
                  <a:srgbClr val="FFFFFF"/>
                </a:solidFill>
                <a:latin typeface="RobotoRegular"/>
                <a:cs typeface="RobotoRegular"/>
              </a:rPr>
              <a:t> numeric.</a:t>
            </a:r>
            <a:endParaRPr sz="12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RobotoRegular"/>
              <a:cs typeface="RobotoRegular"/>
            </a:endParaRPr>
          </a:p>
          <a:p>
            <a:pPr algn="just" marL="12700" marR="8890">
              <a:lnSpc>
                <a:spcPct val="114599"/>
              </a:lnSpc>
              <a:spcBef>
                <a:spcPts val="5"/>
              </a:spcBef>
            </a:pPr>
            <a:r>
              <a:rPr dirty="0" sz="1200" spc="-5">
                <a:solidFill>
                  <a:srgbClr val="FFFFFF"/>
                </a:solidFill>
                <a:latin typeface="RobotoRegular"/>
                <a:cs typeface="RobotoRegular"/>
              </a:rPr>
              <a:t>The size of the dataset is (200, 5) which  is 200 </a:t>
            </a:r>
            <a:r>
              <a:rPr dirty="0" sz="1200" spc="-10">
                <a:solidFill>
                  <a:srgbClr val="FFFFFF"/>
                </a:solidFill>
                <a:latin typeface="RobotoRegular"/>
                <a:cs typeface="RobotoRegular"/>
              </a:rPr>
              <a:t>rows </a:t>
            </a:r>
            <a:r>
              <a:rPr dirty="0" sz="1200" spc="-5">
                <a:solidFill>
                  <a:srgbClr val="FFFFFF"/>
                </a:solidFill>
                <a:latin typeface="RobotoRegular"/>
                <a:cs typeface="RobotoRegular"/>
              </a:rPr>
              <a:t>and </a:t>
            </a:r>
            <a:r>
              <a:rPr dirty="0" sz="1200">
                <a:solidFill>
                  <a:srgbClr val="FFFFFF"/>
                </a:solidFill>
                <a:latin typeface="RobotoRegular"/>
                <a:cs typeface="RobotoRegular"/>
              </a:rPr>
              <a:t>5</a:t>
            </a:r>
            <a:r>
              <a:rPr dirty="0" sz="1200" spc="-15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RobotoRegular"/>
                <a:cs typeface="RobotoRegular"/>
              </a:rPr>
              <a:t>columns.</a:t>
            </a:r>
            <a:endParaRPr sz="12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object 2"/>
          <p:cNvSpPr txBox="1">
            <a:spLocks noGrp="1"/>
          </p:cNvSpPr>
          <p:nvPr>
            <p:ph type="title"/>
          </p:nvPr>
        </p:nvSpPr>
        <p:spPr>
          <a:xfrm>
            <a:off x="461248" y="2218626"/>
            <a:ext cx="8305165" cy="6350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"/>
              <a:t>3. </a:t>
            </a:r>
            <a:r>
              <a:rPr dirty="0" sz="4200" spc="-10"/>
              <a:t>Proposed </a:t>
            </a:r>
            <a:r>
              <a:rPr dirty="0" sz="4200" spc="-5"/>
              <a:t>Method </a:t>
            </a:r>
            <a:r>
              <a:rPr dirty="0" sz="4200"/>
              <a:t>&amp;</a:t>
            </a:r>
            <a:r>
              <a:rPr dirty="0" sz="4200" spc="-40"/>
              <a:t> </a:t>
            </a:r>
            <a:r>
              <a:rPr dirty="0" sz="4200" spc="-15"/>
              <a:t>Architecture</a:t>
            </a:r>
            <a:endParaRPr sz="4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object 2"/>
          <p:cNvSpPr/>
          <p:nvPr/>
        </p:nvSpPr>
        <p:spPr>
          <a:xfrm>
            <a:off x="0" y="0"/>
            <a:ext cx="9144000" cy="1686560"/>
          </a:xfrm>
          <a:custGeom>
            <a:avLst/>
            <a:ahLst/>
            <a:rect l="l" t="t" r="r" b="b"/>
            <a:pathLst>
              <a:path w="9144000" h="1686560">
                <a:moveTo>
                  <a:pt x="0" y="1685996"/>
                </a:moveTo>
                <a:lnTo>
                  <a:pt x="9143981" y="1685996"/>
                </a:lnTo>
                <a:lnTo>
                  <a:pt x="9143981" y="0"/>
                </a:lnTo>
                <a:lnTo>
                  <a:pt x="0" y="0"/>
                </a:lnTo>
                <a:lnTo>
                  <a:pt x="0" y="1685996"/>
                </a:lnTo>
                <a:close/>
              </a:path>
            </a:pathLst>
          </a:custGeom>
          <a:solidFill>
            <a:srgbClr val="D04617"/>
          </a:solidFill>
        </p:spPr>
        <p:txBody>
          <a:bodyPr bIns="0" lIns="0" rIns="0" rtlCol="0" tIns="0" wrap="square"/>
          <a:p/>
        </p:txBody>
      </p:sp>
      <p:grpSp>
        <p:nvGrpSpPr>
          <p:cNvPr id="39" name="object 3"/>
          <p:cNvGrpSpPr/>
          <p:nvPr/>
        </p:nvGrpSpPr>
        <p:grpSpPr>
          <a:xfrm>
            <a:off x="0" y="1685996"/>
            <a:ext cx="9144000" cy="3457575"/>
            <a:chOff x="0" y="1685996"/>
            <a:chExt cx="9144000" cy="3457575"/>
          </a:xfrm>
        </p:grpSpPr>
        <p:sp>
          <p:nvSpPr>
            <p:cNvPr id="1048619" name="object 4"/>
            <p:cNvSpPr/>
            <p:nvPr/>
          </p:nvSpPr>
          <p:spPr>
            <a:xfrm>
              <a:off x="0" y="1685996"/>
              <a:ext cx="9144000" cy="3457575"/>
            </a:xfrm>
            <a:custGeom>
              <a:avLst/>
              <a:ahLst/>
              <a:rect l="l" t="t" r="r" b="b"/>
              <a:pathLst>
                <a:path w="9144000" h="3457575">
                  <a:moveTo>
                    <a:pt x="9143981" y="3457493"/>
                  </a:moveTo>
                  <a:lnTo>
                    <a:pt x="0" y="3457493"/>
                  </a:lnTo>
                  <a:lnTo>
                    <a:pt x="0" y="0"/>
                  </a:lnTo>
                  <a:lnTo>
                    <a:pt x="9143981" y="0"/>
                  </a:lnTo>
                  <a:lnTo>
                    <a:pt x="9143981" y="3457493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5"/>
            <p:cNvSpPr/>
            <p:nvPr/>
          </p:nvSpPr>
          <p:spPr>
            <a:xfrm>
              <a:off x="0" y="1685996"/>
              <a:ext cx="9143981" cy="108599"/>
            </a:xfrm>
            <a:prstGeom prst="rect"/>
            <a:blipFill>
              <a:blip xmlns:r="http://schemas.openxmlformats.org/officeDocument/2006/relationships" r:embed="rId1" cstate="print"/>
              <a:stretch>
                <a:fillRect/>
              </a:stretch>
            </a:blipFill>
          </p:spPr>
          <p:txBody>
            <a:bodyPr bIns="0" lIns="0" rIns="0" rtlCol="0" tIns="0" wrap="square"/>
            <a:p/>
          </p:txBody>
        </p:sp>
      </p:grpSp>
      <p:sp>
        <p:nvSpPr>
          <p:cNvPr id="1048621" name="object 6"/>
          <p:cNvSpPr txBox="1">
            <a:spLocks noGrp="1"/>
          </p:cNvSpPr>
          <p:nvPr>
            <p:ph type="title"/>
          </p:nvPr>
        </p:nvSpPr>
        <p:spPr>
          <a:xfrm>
            <a:off x="544923" y="905966"/>
            <a:ext cx="4265295" cy="51308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3.2 </a:t>
            </a:r>
            <a:r>
              <a:rPr dirty="0" sz="3200" spc="-10"/>
              <a:t>Project</a:t>
            </a:r>
            <a:r>
              <a:rPr dirty="0" sz="3200" spc="-80"/>
              <a:t> </a:t>
            </a:r>
            <a:r>
              <a:rPr dirty="0" sz="3200" spc="-10"/>
              <a:t>Architecture</a:t>
            </a:r>
            <a:endParaRPr sz="3200"/>
          </a:p>
        </p:txBody>
      </p:sp>
      <p:sp>
        <p:nvSpPr>
          <p:cNvPr id="1048622" name="object 7"/>
          <p:cNvSpPr txBox="1"/>
          <p:nvPr/>
        </p:nvSpPr>
        <p:spPr>
          <a:xfrm>
            <a:off x="544923" y="1955015"/>
            <a:ext cx="8049895" cy="252158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b="1" dirty="0" sz="1300" i="1" spc="-5">
                <a:solidFill>
                  <a:srgbClr val="727272"/>
                </a:solidFill>
                <a:latin typeface="Roboto"/>
                <a:cs typeface="Roboto"/>
              </a:rPr>
              <a:t>Data: </a:t>
            </a:r>
            <a:r>
              <a:rPr dirty="0" sz="1300" spc="-5">
                <a:solidFill>
                  <a:srgbClr val="727272"/>
                </a:solidFill>
                <a:latin typeface="RobotoRegular"/>
                <a:cs typeface="RobotoRegular"/>
              </a:rPr>
              <a:t>The size of the dataset is (200, 5) which is 200 </a:t>
            </a:r>
            <a:r>
              <a:rPr dirty="0" sz="1300" spc="-10">
                <a:solidFill>
                  <a:srgbClr val="727272"/>
                </a:solidFill>
                <a:latin typeface="RobotoRegular"/>
                <a:cs typeface="RobotoRegular"/>
              </a:rPr>
              <a:t>rows </a:t>
            </a:r>
            <a:r>
              <a:rPr dirty="0" sz="1300" spc="-5">
                <a:solidFill>
                  <a:srgbClr val="727272"/>
                </a:solidFill>
                <a:latin typeface="RobotoRegular"/>
                <a:cs typeface="RobotoRegular"/>
              </a:rPr>
              <a:t>and </a:t>
            </a:r>
            <a:r>
              <a:rPr dirty="0" sz="1300">
                <a:solidFill>
                  <a:srgbClr val="727272"/>
                </a:solidFill>
                <a:latin typeface="RobotoRegular"/>
                <a:cs typeface="RobotoRegular"/>
              </a:rPr>
              <a:t>5 </a:t>
            </a:r>
            <a:r>
              <a:rPr dirty="0" sz="1300" spc="-5">
                <a:solidFill>
                  <a:srgbClr val="727272"/>
                </a:solidFill>
                <a:latin typeface="RobotoRegular"/>
                <a:cs typeface="RobotoRegular"/>
              </a:rPr>
              <a:t>columns. Also on dataset does not contain  any NULL or NaN</a:t>
            </a:r>
            <a:r>
              <a:rPr dirty="0" sz="1300" spc="-10">
                <a:solidFill>
                  <a:srgbClr val="727272"/>
                </a:solidFill>
                <a:latin typeface="RobotoRegular"/>
                <a:cs typeface="RobotoRegular"/>
              </a:rPr>
              <a:t> values.</a:t>
            </a:r>
            <a:endParaRPr sz="13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RobotoRegular"/>
              <a:cs typeface="RobotoRegular"/>
            </a:endParaRPr>
          </a:p>
          <a:p>
            <a:pPr marL="12700" marR="12065">
              <a:lnSpc>
                <a:spcPct val="115399"/>
              </a:lnSpc>
              <a:spcBef>
                <a:spcPts val="5"/>
              </a:spcBef>
            </a:pPr>
            <a:r>
              <a:rPr b="1" dirty="0" sz="1300" i="1" spc="-5">
                <a:solidFill>
                  <a:srgbClr val="727272"/>
                </a:solidFill>
                <a:latin typeface="Roboto"/>
                <a:cs typeface="Roboto"/>
              </a:rPr>
              <a:t>Algorithms: </a:t>
            </a:r>
            <a:r>
              <a:rPr dirty="0" sz="1300" spc="-10">
                <a:solidFill>
                  <a:srgbClr val="727272"/>
                </a:solidFill>
                <a:latin typeface="RobotoRegular"/>
                <a:cs typeface="RobotoRegular"/>
              </a:rPr>
              <a:t>K-means </a:t>
            </a:r>
            <a:r>
              <a:rPr dirty="0" sz="1300" spc="-5">
                <a:solidFill>
                  <a:srgbClr val="727272"/>
                </a:solidFill>
                <a:latin typeface="RobotoRegular"/>
                <a:cs typeface="RobotoRegular"/>
              </a:rPr>
              <a:t>algorithm is used in this project </a:t>
            </a:r>
            <a:r>
              <a:rPr dirty="0" sz="1300" spc="-10">
                <a:solidFill>
                  <a:srgbClr val="727272"/>
                </a:solidFill>
                <a:latin typeface="RobotoRegular"/>
                <a:cs typeface="RobotoRegular"/>
              </a:rPr>
              <a:t>to analyze </a:t>
            </a:r>
            <a:r>
              <a:rPr dirty="0" sz="1300" spc="-5">
                <a:solidFill>
                  <a:srgbClr val="727272"/>
                </a:solidFill>
                <a:latin typeface="RobotoRegular"/>
                <a:cs typeface="RobotoRegular"/>
              </a:rPr>
              <a:t>and form clusters of </a:t>
            </a:r>
            <a:r>
              <a:rPr dirty="0" sz="1300" spc="-10">
                <a:solidFill>
                  <a:srgbClr val="727272"/>
                </a:solidFill>
                <a:latin typeface="RobotoRegular"/>
                <a:cs typeface="RobotoRegular"/>
              </a:rPr>
              <a:t>customers </a:t>
            </a:r>
            <a:r>
              <a:rPr dirty="0" sz="1300" spc="-5">
                <a:solidFill>
                  <a:srgbClr val="727272"/>
                </a:solidFill>
                <a:latin typeface="RobotoRegular"/>
                <a:cs typeface="RobotoRegular"/>
              </a:rPr>
              <a:t>based on  their income and spending </a:t>
            </a:r>
            <a:r>
              <a:rPr dirty="0" sz="1300" spc="-10">
                <a:solidFill>
                  <a:srgbClr val="727272"/>
                </a:solidFill>
                <a:latin typeface="RobotoRegular"/>
                <a:cs typeface="RobotoRegular"/>
              </a:rPr>
              <a:t>score features.</a:t>
            </a:r>
            <a:endParaRPr sz="13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RobotoRegular"/>
              <a:cs typeface="RobotoRegular"/>
            </a:endParaRPr>
          </a:p>
          <a:p>
            <a:pPr marL="12700" marR="12700">
              <a:lnSpc>
                <a:spcPct val="115399"/>
              </a:lnSpc>
            </a:pPr>
            <a:r>
              <a:rPr b="1" dirty="0" sz="1300" i="1" spc="-5">
                <a:solidFill>
                  <a:srgbClr val="727272"/>
                </a:solidFill>
                <a:latin typeface="Roboto"/>
                <a:cs typeface="Roboto"/>
              </a:rPr>
              <a:t>Model: </a:t>
            </a:r>
            <a:r>
              <a:rPr dirty="0" sz="1300" spc="-10">
                <a:solidFill>
                  <a:srgbClr val="727272"/>
                </a:solidFill>
                <a:latin typeface="RobotoRegular"/>
                <a:cs typeface="RobotoRegular"/>
              </a:rPr>
              <a:t>K-means </a:t>
            </a:r>
            <a:r>
              <a:rPr dirty="0" sz="1300" spc="-5">
                <a:solidFill>
                  <a:srgbClr val="727272"/>
                </a:solidFill>
                <a:latin typeface="RobotoRegular"/>
                <a:cs typeface="RobotoRegular"/>
              </a:rPr>
              <a:t>model is used and is hyper tuned </a:t>
            </a:r>
            <a:r>
              <a:rPr dirty="0" sz="1300" spc="-10">
                <a:solidFill>
                  <a:srgbClr val="727272"/>
                </a:solidFill>
                <a:latin typeface="RobotoRegular"/>
                <a:cs typeface="RobotoRegular"/>
              </a:rPr>
              <a:t>parameters like </a:t>
            </a:r>
            <a:r>
              <a:rPr dirty="0" sz="1300" spc="-5">
                <a:solidFill>
                  <a:srgbClr val="727272"/>
                </a:solidFill>
                <a:latin typeface="RobotoRegular"/>
                <a:cs typeface="RobotoRegular"/>
              </a:rPr>
              <a:t>n_clusters=5 using elbow method </a:t>
            </a:r>
            <a:r>
              <a:rPr dirty="0" sz="1300" spc="-10">
                <a:solidFill>
                  <a:srgbClr val="727272"/>
                </a:solidFill>
                <a:latin typeface="RobotoRegular"/>
                <a:cs typeface="RobotoRegular"/>
              </a:rPr>
              <a:t>to </a:t>
            </a:r>
            <a:r>
              <a:rPr dirty="0" sz="1300" spc="-5">
                <a:solidFill>
                  <a:srgbClr val="727272"/>
                </a:solidFill>
                <a:latin typeface="RobotoRegular"/>
                <a:cs typeface="RobotoRegular"/>
              </a:rPr>
              <a:t>ﬁnd  the optimal number of clusters also init=’k-means++’ </a:t>
            </a:r>
            <a:r>
              <a:rPr dirty="0" sz="1300" spc="-10">
                <a:solidFill>
                  <a:srgbClr val="727272"/>
                </a:solidFill>
                <a:latin typeface="RobotoRegular"/>
                <a:cs typeface="RobotoRegular"/>
              </a:rPr>
              <a:t>to avoid random </a:t>
            </a:r>
            <a:r>
              <a:rPr dirty="0" sz="1300" spc="-5">
                <a:solidFill>
                  <a:srgbClr val="727272"/>
                </a:solidFill>
                <a:latin typeface="RobotoRegular"/>
                <a:cs typeface="RobotoRegular"/>
              </a:rPr>
              <a:t>initialization</a:t>
            </a:r>
            <a:r>
              <a:rPr dirty="0" sz="1300" spc="5">
                <a:solidFill>
                  <a:srgbClr val="727272"/>
                </a:solidFill>
                <a:latin typeface="RobotoRegular"/>
                <a:cs typeface="RobotoRegular"/>
              </a:rPr>
              <a:t> </a:t>
            </a:r>
            <a:r>
              <a:rPr dirty="0" sz="1300" spc="-10">
                <a:solidFill>
                  <a:srgbClr val="727272"/>
                </a:solidFill>
                <a:latin typeface="RobotoRegular"/>
                <a:cs typeface="RobotoRegular"/>
              </a:rPr>
              <a:t>trap.</a:t>
            </a:r>
            <a:endParaRPr sz="13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</a:pPr>
            <a:r>
              <a:rPr b="1" dirty="0" sz="1300" i="1" spc="-10">
                <a:solidFill>
                  <a:srgbClr val="727272"/>
                </a:solidFill>
                <a:latin typeface="Roboto"/>
                <a:cs typeface="Roboto"/>
              </a:rPr>
              <a:t>Programming </a:t>
            </a:r>
            <a:r>
              <a:rPr b="1" dirty="0" sz="1300" i="1" spc="-5">
                <a:solidFill>
                  <a:srgbClr val="727272"/>
                </a:solidFill>
                <a:latin typeface="Roboto"/>
                <a:cs typeface="Roboto"/>
              </a:rPr>
              <a:t>Language: </a:t>
            </a:r>
            <a:r>
              <a:rPr dirty="0" sz="1300" spc="-5">
                <a:solidFill>
                  <a:srgbClr val="727272"/>
                </a:solidFill>
                <a:latin typeface="RobotoRegular"/>
                <a:cs typeface="RobotoRegular"/>
              </a:rPr>
              <a:t>Python</a:t>
            </a:r>
            <a:r>
              <a:rPr dirty="0" sz="1300" spc="10">
                <a:solidFill>
                  <a:srgbClr val="727272"/>
                </a:solidFill>
                <a:latin typeface="RobotoRegular"/>
                <a:cs typeface="RobotoRegular"/>
              </a:rPr>
              <a:t> </a:t>
            </a:r>
            <a:r>
              <a:rPr dirty="0" sz="1300" spc="-5">
                <a:solidFill>
                  <a:srgbClr val="727272"/>
                </a:solidFill>
                <a:latin typeface="RobotoRegular"/>
                <a:cs typeface="RobotoRegular"/>
              </a:rPr>
              <a:t>3.6</a:t>
            </a:r>
            <a:endParaRPr sz="13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RobotoRegular"/>
              <a:cs typeface="RobotoRegular"/>
            </a:endParaRPr>
          </a:p>
          <a:p>
            <a:pPr marL="12700" marR="27940">
              <a:lnSpc>
                <a:spcPct val="115399"/>
              </a:lnSpc>
            </a:pPr>
            <a:r>
              <a:rPr b="1" dirty="0" sz="1300" i="1" spc="-10">
                <a:solidFill>
                  <a:srgbClr val="727272"/>
                </a:solidFill>
                <a:latin typeface="Roboto"/>
                <a:cs typeface="Roboto"/>
              </a:rPr>
              <a:t>Environment (Libraries </a:t>
            </a:r>
            <a:r>
              <a:rPr b="1" dirty="0" sz="1300" i="1" spc="-5">
                <a:solidFill>
                  <a:srgbClr val="727272"/>
                </a:solidFill>
                <a:latin typeface="Roboto"/>
                <a:cs typeface="Roboto"/>
              </a:rPr>
              <a:t>and </a:t>
            </a:r>
            <a:r>
              <a:rPr b="1" dirty="0" sz="1300" i="1" spc="-10">
                <a:solidFill>
                  <a:srgbClr val="727272"/>
                </a:solidFill>
                <a:latin typeface="Roboto"/>
                <a:cs typeface="Roboto"/>
              </a:rPr>
              <a:t>Technologies): </a:t>
            </a:r>
            <a:r>
              <a:rPr dirty="0" sz="1300" spc="-20">
                <a:solidFill>
                  <a:srgbClr val="727272"/>
                </a:solidFill>
                <a:latin typeface="RobotoRegular"/>
                <a:cs typeface="RobotoRegular"/>
              </a:rPr>
              <a:t>Numpy, </a:t>
            </a:r>
            <a:r>
              <a:rPr dirty="0" sz="1300" spc="-5">
                <a:solidFill>
                  <a:srgbClr val="727272"/>
                </a:solidFill>
                <a:latin typeface="RobotoRegular"/>
                <a:cs typeface="RobotoRegular"/>
              </a:rPr>
              <a:t>Pandas, Matplotlib, Seaborn, Jupyter Notebook, Google  Colab.</a:t>
            </a:r>
            <a:endParaRPr sz="13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 txBox="1">
            <a:spLocks noGrp="1"/>
          </p:cNvSpPr>
          <p:nvPr>
            <p:ph type="title"/>
          </p:nvPr>
        </p:nvSpPr>
        <p:spPr>
          <a:xfrm>
            <a:off x="533973" y="2218626"/>
            <a:ext cx="3706495" cy="6350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"/>
              <a:t>4.</a:t>
            </a:r>
            <a:r>
              <a:rPr dirty="0" sz="4200" spc="-95"/>
              <a:t> </a:t>
            </a:r>
            <a:r>
              <a:rPr dirty="0" sz="4200" spc="-5"/>
              <a:t>Methodology</a:t>
            </a:r>
            <a:endParaRPr sz="4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Kaarthiga Ragava</dc:creator>
  <cp:lastModifiedBy>Kaarthiga Ragava</cp:lastModifiedBy>
  <dcterms:created xsi:type="dcterms:W3CDTF">2021-10-05T21:02:48Z</dcterms:created>
  <dcterms:modified xsi:type="dcterms:W3CDTF">2021-10-15T05:07:43Z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2021-10-06T00:00:00Z</vt:filetime>
  </property>
  <property fmtid="{D5CDD505-2E9C-101B-9397-08002B2CF9AE}" pid="4" name="ICV">
    <vt:lpwstr>8c96ac7d8f7549638393ccfa2e64ae30</vt:lpwstr>
  </property>
</Properties>
</file>