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3"/>
  </p:notesMasterIdLst>
  <p:handoutMasterIdLst>
    <p:handoutMasterId r:id="rId44"/>
  </p:handoutMasterIdLst>
  <p:sldIdLst>
    <p:sldId id="476" r:id="rId3"/>
    <p:sldId id="477" r:id="rId4"/>
    <p:sldId id="404" r:id="rId5"/>
    <p:sldId id="478" r:id="rId6"/>
    <p:sldId id="452" r:id="rId7"/>
    <p:sldId id="453" r:id="rId8"/>
    <p:sldId id="479" r:id="rId9"/>
    <p:sldId id="455" r:id="rId10"/>
    <p:sldId id="489" r:id="rId11"/>
    <p:sldId id="488" r:id="rId12"/>
    <p:sldId id="490" r:id="rId13"/>
    <p:sldId id="458" r:id="rId14"/>
    <p:sldId id="491" r:id="rId15"/>
    <p:sldId id="459" r:id="rId16"/>
    <p:sldId id="460" r:id="rId17"/>
    <p:sldId id="461" r:id="rId18"/>
    <p:sldId id="462" r:id="rId19"/>
    <p:sldId id="494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80" r:id="rId28"/>
    <p:sldId id="471" r:id="rId29"/>
    <p:sldId id="472" r:id="rId30"/>
    <p:sldId id="481" r:id="rId31"/>
    <p:sldId id="475" r:id="rId32"/>
    <p:sldId id="495" r:id="rId33"/>
    <p:sldId id="474" r:id="rId34"/>
    <p:sldId id="492" r:id="rId35"/>
    <p:sldId id="493" r:id="rId36"/>
    <p:sldId id="487" r:id="rId37"/>
    <p:sldId id="482" r:id="rId38"/>
    <p:sldId id="483" r:id="rId39"/>
    <p:sldId id="484" r:id="rId40"/>
    <p:sldId id="485" r:id="rId41"/>
    <p:sldId id="486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</p14:sldIdLst>
        </p14:section>
        <p14:section name="Query Basics" id="{54083675-7767-4D3E-A81A-34053BCA503C}">
          <p14:sldIdLst>
            <p14:sldId id="478"/>
            <p14:sldId id="452"/>
            <p14:sldId id="453"/>
          </p14:sldIdLst>
        </p14:section>
        <p14:section name="Retrieving Data" id="{8C9B2028-B8F2-44DB-8E62-CCC941262FD0}">
          <p14:sldIdLst>
            <p14:sldId id="479"/>
            <p14:sldId id="455"/>
            <p14:sldId id="489"/>
            <p14:sldId id="488"/>
            <p14:sldId id="490"/>
            <p14:sldId id="458"/>
            <p14:sldId id="491"/>
            <p14:sldId id="459"/>
            <p14:sldId id="460"/>
            <p14:sldId id="461"/>
            <p14:sldId id="462"/>
            <p14:sldId id="494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Writing Data" id="{A8DE8DEC-D481-4F4E-AD76-C7F7EB860802}">
          <p14:sldIdLst>
            <p14:sldId id="480"/>
            <p14:sldId id="471"/>
            <p14:sldId id="472"/>
          </p14:sldIdLst>
        </p14:section>
        <p14:section name="Updating and Deleting" id="{98F96385-65F2-4689-BF84-EC8DFAD50B98}">
          <p14:sldIdLst>
            <p14:sldId id="481"/>
            <p14:sldId id="475"/>
            <p14:sldId id="495"/>
            <p14:sldId id="474"/>
            <p14:sldId id="492"/>
            <p14:sldId id="493"/>
          </p14:sldIdLst>
        </p14:section>
        <p14:section name="Conclusion" id="{10E03AB1-9AA8-4E86-9A64-D741901E50A2}">
          <p14:sldIdLst>
            <p14:sldId id="487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7"/>
    <a:srgbClr val="000000"/>
    <a:srgbClr val="FFA72A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3979" autoAdjust="0"/>
  </p:normalViewPr>
  <p:slideViewPr>
    <p:cSldViewPr>
      <p:cViewPr varScale="1">
        <p:scale>
          <a:sx n="65" d="100"/>
          <a:sy n="65" d="100"/>
        </p:scale>
        <p:origin x="516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F4482-E835-4D6D-A703-2ECE310B629A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02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53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8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2957-6182-4E9B-A2CC-870C5CF9040D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83E75-DA76-4813-B316-C64EF6206043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0336-F467-488C-BA9A-FF63DD7FC134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9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25F89-D88C-455F-8A69-83D987A61408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6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071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0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0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1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3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2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31#5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31#5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3.gif"/><Relationship Id="rId5" Type="http://schemas.openxmlformats.org/officeDocument/2006/relationships/image" Target="../media/image5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Create, Retrieve, Update, </a:t>
            </a:r>
            <a:r>
              <a:rPr lang="en-US" dirty="0" smtClean="0"/>
              <a:t>Delete - using </a:t>
            </a:r>
            <a:r>
              <a:rPr lang="en-US" dirty="0"/>
              <a:t>SQL queries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CRUD in MySQL Server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2" descr="database, storage icon">
            <a:extLst>
              <a:ext uri="{FF2B5EF4-FFF2-40B4-BE49-F238E27FC236}">
                <a16:creationId xmlns:a16="http://schemas.microsoft.com/office/drawing/2014/main" id="{11678739-3282-42AB-98F6-A8C525D9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02" y="2246170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>
            <a:extLst>
              <a:ext uri="{FF2B5EF4-FFF2-40B4-BE49-F238E27FC236}">
                <a16:creationId xmlns:a16="http://schemas.microsoft.com/office/drawing/2014/main" id="{C43BE171-1D75-4182-B854-8ADBA0CD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45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</a:t>
            </a:r>
            <a:r>
              <a:rPr lang="en-GB" dirty="0" smtClean="0"/>
              <a:t>employees</a:t>
            </a:r>
            <a:r>
              <a:rPr lang="en-US" dirty="0"/>
              <a:t> </a:t>
            </a:r>
            <a:r>
              <a:rPr lang="en-US" dirty="0" smtClean="0"/>
              <a:t>from "hospital" database</a:t>
            </a:r>
            <a:endParaRPr lang="en-GB" dirty="0" smtClean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b="1" dirty="0" smtClean="0">
                <a:solidFill>
                  <a:schemeClr val="bg1"/>
                </a:solidFill>
              </a:rPr>
              <a:t>etrieve</a:t>
            </a:r>
            <a:r>
              <a:rPr lang="en-GB" dirty="0" smtClean="0"/>
              <a:t> </a:t>
            </a:r>
            <a:r>
              <a:rPr lang="en-GB" dirty="0"/>
              <a:t>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 smtClean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</a:t>
            </a:r>
            <a:r>
              <a:rPr lang="en-GB" b="1" dirty="0" smtClean="0">
                <a:solidFill>
                  <a:schemeClr val="bg1"/>
                </a:solidFill>
              </a:rPr>
              <a:t>rdered</a:t>
            </a:r>
            <a:r>
              <a:rPr lang="en-GB" b="1" dirty="0" smtClean="0"/>
              <a:t> </a:t>
            </a:r>
            <a:r>
              <a:rPr lang="en-GB" dirty="0"/>
              <a:t>by </a:t>
            </a:r>
            <a:r>
              <a:rPr lang="en-GB" dirty="0" smtClean="0"/>
              <a:t>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  <a:p>
            <a:pPr>
              <a:buClr>
                <a:schemeClr val="tx1"/>
              </a:buClr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06263"/>
              </p:ext>
            </p:extLst>
          </p:nvPr>
        </p:nvGraphicFramePr>
        <p:xfrm>
          <a:off x="2086756" y="4444968"/>
          <a:ext cx="8046720" cy="1962595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0121755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https://judge.softuni.bg/Contests/Practice/Index/731#0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205824"/>
            <a:ext cx="10958580" cy="16498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id, first_name, last_name, job_title 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GB" dirty="0"/>
              <a:t>Select Employee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878252" y="1299226"/>
            <a:ext cx="2514600" cy="600968"/>
          </a:xfrm>
          <a:prstGeom prst="wedgeRoundRectCallout">
            <a:avLst>
              <a:gd name="adj1" fmla="val -83028"/>
              <a:gd name="adj2" fmla="val -1911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</a:t>
            </a:r>
            <a:r>
              <a:rPr lang="en-US" sz="2800" noProof="1" smtClean="0">
                <a:solidFill>
                  <a:schemeClr val="bg2"/>
                </a:solidFill>
              </a:rPr>
              <a:t>columns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89759" y="1321074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118292" y="2332969"/>
            <a:ext cx="2514600" cy="600968"/>
          </a:xfrm>
          <a:prstGeom prst="wedgeRoundRectCallout">
            <a:avLst>
              <a:gd name="adj1" fmla="val -84240"/>
              <a:gd name="adj2" fmla="val -10270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Table name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39194" y="1859554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3695" y="3712521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'First_Name</a:t>
            </a:r>
            <a:r>
              <a:rPr lang="en-US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'Last_Name</a:t>
            </a:r>
            <a:r>
              <a:rPr lang="en-US" dirty="0" smtClean="0">
                <a:solidFill>
                  <a:schemeClr val="tx1"/>
                </a:solidFill>
              </a:rPr>
              <a:t>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'Job_Title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476" y="2993375"/>
            <a:ext cx="11815018" cy="6502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</a:t>
            </a:r>
            <a:r>
              <a:rPr lang="en-US" sz="3600" dirty="0" smtClean="0"/>
              <a:t>heading:</a:t>
            </a:r>
            <a:endParaRPr lang="en-US" dirty="0" smtClean="0"/>
          </a:p>
        </p:txBody>
      </p:sp>
      <p:sp>
        <p:nvSpPr>
          <p:cNvPr id="14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https://judge.softuni.bg/Contests/Practice/Index/731#0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1925" y="1143000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You can concatenate column names or strings using the </a:t>
            </a:r>
            <a:r>
              <a:rPr lang="en-US" sz="3000" b="1" dirty="0" smtClean="0">
                <a:solidFill>
                  <a:schemeClr val="bg1"/>
                </a:solidFill>
              </a:rPr>
              <a:t>concat() </a:t>
            </a:r>
            <a:r>
              <a:rPr lang="en-US" sz="3000" dirty="0" smtClean="0"/>
              <a:t>function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</a:t>
            </a:r>
            <a:r>
              <a:rPr lang="en-US" sz="3000" b="1" dirty="0" smtClean="0">
                <a:solidFill>
                  <a:schemeClr val="bg1"/>
                </a:solidFill>
              </a:rPr>
              <a:t>oncat() </a:t>
            </a:r>
            <a:r>
              <a:rPr lang="en-US" sz="3000" dirty="0" smtClean="0"/>
              <a:t>- </a:t>
            </a:r>
            <a:r>
              <a:rPr lang="en-US" sz="3000" dirty="0"/>
              <a:t>r</a:t>
            </a:r>
            <a:r>
              <a:rPr lang="en-US" sz="3000" dirty="0" smtClean="0"/>
              <a:t>eturns </a:t>
            </a:r>
            <a:r>
              <a:rPr lang="en-US" sz="3000" dirty="0"/>
              <a:t>the string that results from concatenating the 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 smtClean="0"/>
              <a:t>arguments</a:t>
            </a:r>
            <a:r>
              <a:rPr lang="en-US" sz="3000" dirty="0"/>
              <a:t>.</a:t>
            </a:r>
            <a:r>
              <a:rPr lang="en-US" dirty="0"/>
              <a:t> 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700" dirty="0"/>
              <a:t>String literals are enclosed in [</a:t>
            </a:r>
            <a:r>
              <a:rPr lang="en-US" sz="28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700" dirty="0"/>
              <a:t>](</a:t>
            </a:r>
            <a:r>
              <a:rPr lang="en-US" sz="2700" b="1" dirty="0">
                <a:solidFill>
                  <a:srgbClr val="FFA72A"/>
                </a:solidFill>
              </a:rPr>
              <a:t>single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b="1" dirty="0">
                <a:solidFill>
                  <a:srgbClr val="FFA72A"/>
                </a:solidFill>
              </a:rPr>
              <a:t>quotes</a:t>
            </a:r>
            <a:r>
              <a:rPr lang="en-US" sz="27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Table and column names containing special symbols use 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[</a:t>
            </a:r>
            <a:r>
              <a:rPr lang="en-US" sz="2700" b="1" dirty="0">
                <a:solidFill>
                  <a:srgbClr val="FFA72A"/>
                </a:solidFill>
              </a:rPr>
              <a:t>`</a:t>
            </a:r>
            <a:r>
              <a:rPr lang="en-US" sz="2700" dirty="0"/>
              <a:t>]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(</a:t>
            </a:r>
            <a:r>
              <a:rPr lang="en-US" sz="2700" b="1" dirty="0">
                <a:solidFill>
                  <a:srgbClr val="FFA72A"/>
                </a:solidFill>
              </a:rPr>
              <a:t>backtick</a:t>
            </a:r>
            <a:r>
              <a:rPr lang="en-US" sz="27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4212" y="4555125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0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function of concatenation is </a:t>
            </a:r>
            <a:r>
              <a:rPr lang="en-US" b="1" dirty="0" smtClean="0">
                <a:solidFill>
                  <a:schemeClr val="bg1"/>
                </a:solidFill>
              </a:rPr>
              <a:t>concat_ws()</a:t>
            </a:r>
            <a:r>
              <a:rPr lang="bg-BG" dirty="0"/>
              <a:t> </a:t>
            </a:r>
            <a:r>
              <a:rPr lang="bg-BG" dirty="0" smtClean="0"/>
              <a:t>- </a:t>
            </a:r>
            <a:r>
              <a:rPr lang="en-US" dirty="0" smtClean="0"/>
              <a:t>stands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oncatenate with </a:t>
            </a:r>
            <a:r>
              <a:rPr lang="en-US" b="1" dirty="0" smtClean="0">
                <a:solidFill>
                  <a:schemeClr val="bg1"/>
                </a:solidFill>
              </a:rPr>
              <a:t>separator</a:t>
            </a:r>
            <a:r>
              <a:rPr lang="en-US" dirty="0" smtClean="0"/>
              <a:t> </a:t>
            </a:r>
            <a:r>
              <a:rPr lang="en-US" dirty="0"/>
              <a:t>and is a special form of CONCAT</a:t>
            </a:r>
            <a:r>
              <a:rPr lang="en-US" dirty="0" smtClean="0"/>
              <a:t>().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en-US" dirty="0" smtClean="0"/>
              <a:t>Skip </a:t>
            </a:r>
            <a:r>
              <a:rPr lang="en-US" dirty="0"/>
              <a:t>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1567" y="3429000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bg-BG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ws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noProof="1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	</a:t>
            </a:r>
            <a:endParaRPr lang="en-US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1070" y="3505200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49308" y="2566151"/>
            <a:ext cx="2514600" cy="600968"/>
          </a:xfrm>
          <a:prstGeom prst="wedgeRoundRectCallout">
            <a:avLst>
              <a:gd name="adj1" fmla="val 79592"/>
              <a:gd name="adj2" fmla="val 10017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Separator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04012" y="2499844"/>
            <a:ext cx="2514600" cy="600968"/>
          </a:xfrm>
          <a:prstGeom prst="wedgeRoundRectCallout">
            <a:avLst>
              <a:gd name="adj1" fmla="val -65863"/>
              <a:gd name="adj2" fmla="val 11489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bg2"/>
                </a:solidFill>
              </a:rPr>
              <a:t>Arguments</a:t>
            </a:r>
            <a:endParaRPr lang="en-US" sz="2800" noProof="1"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7627" y="3505200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5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Salary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smtClean="0"/>
              <a:t>S</a:t>
            </a:r>
            <a:r>
              <a:rPr lang="en-US" dirty="0"/>
              <a:t>elect Employees with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https://judge.softuni.bg/Contests/Practice/Index/731#1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Select Employees with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819400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salary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741612" y="1752600"/>
            <a:ext cx="2439945" cy="646687"/>
          </a:xfrm>
          <a:prstGeom prst="wedgeRoundRectCallout">
            <a:avLst>
              <a:gd name="adj1" fmla="val -42577"/>
              <a:gd name="adj2" fmla="val 12375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8075612" y="3810000"/>
            <a:ext cx="2652151" cy="646687"/>
          </a:xfrm>
          <a:prstGeom prst="wedgeRoundRectCallout">
            <a:avLst>
              <a:gd name="adj1" fmla="val -86004"/>
              <a:gd name="adj2" fmla="val 1246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https://judge.softuni.bg/Contests/Practice/Index/731#1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2" y="1196124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 smtClean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</a:t>
            </a:r>
            <a:r>
              <a:rPr lang="en-US" dirty="0" smtClean="0"/>
              <a:t>better </a:t>
            </a:r>
            <a:r>
              <a:rPr lang="en-US" dirty="0"/>
              <a:t>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2412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0824" y="5373950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2413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`employees`;</a:t>
            </a:r>
          </a:p>
        </p:txBody>
      </p:sp>
    </p:spTree>
    <p:extLst>
      <p:ext uri="{BB962C8B-B14F-4D97-AF65-F5344CB8AC3E}">
        <p14:creationId xmlns:p14="http://schemas.microsoft.com/office/powerpoint/2010/main" val="5469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Conditions </a:t>
            </a:r>
            <a:r>
              <a:rPr lang="en-US" dirty="0" smtClean="0"/>
              <a:t>can </a:t>
            </a:r>
            <a:r>
              <a:rPr lang="en-US" dirty="0"/>
              <a:t>be combined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2412" y="3588603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salary` FROM `employees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BETWEEN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2412" y="5341203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2412" y="1836003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`manager_id` = 4);</a:t>
            </a:r>
          </a:p>
        </p:txBody>
      </p:sp>
    </p:spTree>
    <p:extLst>
      <p:ext uri="{BB962C8B-B14F-4D97-AF65-F5344CB8AC3E}">
        <p14:creationId xmlns:p14="http://schemas.microsoft.com/office/powerpoint/2010/main" val="3256463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</a:t>
            </a:r>
            <a:r>
              <a:rPr lang="en-GB" sz="3200" dirty="0" smtClean="0"/>
              <a:t>employees</a:t>
            </a:r>
            <a:r>
              <a:rPr lang="en-US" sz="3200" dirty="0" smtClean="0"/>
              <a:t>, order by id</a:t>
            </a:r>
            <a:endParaRPr lang="en-GB" sz="3200" dirty="0" smtClean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  <a:endParaRPr lang="en-GB" sz="3200" dirty="0" smtClean="0"/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</a:t>
            </a:r>
            <a:r>
              <a:rPr lang="en-GB" sz="3200" b="1" dirty="0" smtClean="0"/>
              <a:t>1600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28" y="3274869"/>
            <a:ext cx="7687342" cy="95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615123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1600;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2412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https://judge.softuni.bg/Contests/Practice/Index/731#4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NULL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29691" y="4113559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NULL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29691" y="5440337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NOT NULL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29691" y="2790292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450772" y="3071331"/>
            <a:ext cx="3188837" cy="523812"/>
          </a:xfrm>
          <a:prstGeom prst="wedgeRoundRectCallout">
            <a:avLst>
              <a:gd name="adj1" fmla="val -80048"/>
              <a:gd name="adj2" fmla="val 450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180332" cy="5181597"/>
          </a:xfrm>
        </p:spPr>
        <p:txBody>
          <a:bodyPr>
            <a:noAutofit/>
          </a:bodyPr>
          <a:lstStyle/>
          <a:p>
            <a:r>
              <a:rPr lang="en-US" sz="3600" dirty="0"/>
              <a:t>Query </a:t>
            </a:r>
            <a:r>
              <a:rPr lang="en-US" sz="3600" dirty="0" smtClean="0"/>
              <a:t>Basics</a:t>
            </a:r>
          </a:p>
          <a:p>
            <a:r>
              <a:rPr lang="en-US" sz="3600" dirty="0"/>
              <a:t>Retrieving </a:t>
            </a:r>
            <a:r>
              <a:rPr lang="en-US" sz="3600" dirty="0" smtClean="0"/>
              <a:t>Data</a:t>
            </a:r>
          </a:p>
          <a:p>
            <a:r>
              <a:rPr lang="en-US" sz="3600" dirty="0"/>
              <a:t>Writing Data in </a:t>
            </a:r>
            <a:r>
              <a:rPr lang="en-US" sz="3600" dirty="0" smtClean="0"/>
              <a:t>Tables</a:t>
            </a:r>
          </a:p>
          <a:p>
            <a:r>
              <a:rPr lang="en-US" sz="3600" dirty="0"/>
              <a:t>Modifying Existing Records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2812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55142"/>
              </p:ext>
            </p:extLst>
          </p:nvPr>
        </p:nvGraphicFramePr>
        <p:xfrm>
          <a:off x="7557461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2812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69589"/>
              </p:ext>
            </p:extLst>
          </p:nvPr>
        </p:nvGraphicFramePr>
        <p:xfrm>
          <a:off x="7557461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790122" y="2383578"/>
            <a:ext cx="2891406" cy="874403"/>
          </a:xfrm>
          <a:prstGeom prst="wedgeRoundRectCallout">
            <a:avLst>
              <a:gd name="adj1" fmla="val -65668"/>
              <a:gd name="adj2" fmla="val 6018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ASC is the default sorting order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05598"/>
              </p:ext>
            </p:extLst>
          </p:nvPr>
        </p:nvGraphicFramePr>
        <p:xfrm>
          <a:off x="760412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3062806984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0188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416"/>
              </p:ext>
            </p:extLst>
          </p:nvPr>
        </p:nvGraphicFramePr>
        <p:xfrm>
          <a:off x="760411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3062806984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0188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18996"/>
              </p:ext>
            </p:extLst>
          </p:nvPr>
        </p:nvGraphicFramePr>
        <p:xfrm>
          <a:off x="6994413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3062806984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0188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7301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069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7069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`v_hr_result_set`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employee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Name the view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hospital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Arrow: Down 6"/>
          <p:cNvSpPr/>
          <p:nvPr/>
        </p:nvSpPr>
        <p:spPr>
          <a:xfrm>
            <a:off x="5637212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40" y="4699860"/>
            <a:ext cx="7387686" cy="69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https://judge.softuni.bg/Contests/Practice/Index/731#3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9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 LIMIT 1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237412" y="4221480"/>
            <a:ext cx="3228989" cy="640710"/>
          </a:xfrm>
          <a:prstGeom prst="wedgeRoundRectCallout">
            <a:avLst>
              <a:gd name="adj1" fmla="val -9212"/>
              <a:gd name="adj2" fmla="val -12938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741612" y="4069080"/>
            <a:ext cx="2743200" cy="640710"/>
          </a:xfrm>
          <a:prstGeom prst="wedgeRoundRectCallout">
            <a:avLst>
              <a:gd name="adj1" fmla="val 49502"/>
              <a:gd name="adj2" fmla="val -10682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4876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`v_top_paid_employee`;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https://judge.softuni.bg/Contests/Practice/Index/731#3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Data in Tables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</a:t>
            </a:r>
            <a:r>
              <a:rPr lang="en-US" dirty="0" smtClean="0"/>
              <a:t>INSERT</a:t>
            </a:r>
            <a:endParaRPr lang="bg-BG" dirty="0"/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26" y="1553130"/>
            <a:ext cx="2706373" cy="23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188" indent="-357188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905000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235845" y="896089"/>
            <a:ext cx="2430567" cy="956145"/>
          </a:xfrm>
          <a:prstGeom prst="wedgeRoundRectCallout">
            <a:avLst>
              <a:gd name="adj1" fmla="val -69720"/>
              <a:gd name="adj2" fmla="val 6613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4724400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9066212" y="2611740"/>
            <a:ext cx="1676400" cy="1079164"/>
          </a:xfrm>
          <a:prstGeom prst="wedgeRoundRectCallout">
            <a:avLst>
              <a:gd name="adj1" fmla="val -92646"/>
              <a:gd name="adj2" fmla="val -156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188" indent="-357188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6613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3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SELECT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444623" y="1695700"/>
            <a:ext cx="2819400" cy="596911"/>
          </a:xfrm>
          <a:prstGeom prst="wedgeRoundRectCallout">
            <a:avLst>
              <a:gd name="adj1" fmla="val -76756"/>
              <a:gd name="adj2" fmla="val 4080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991289" y="3377371"/>
            <a:ext cx="2636523" cy="596911"/>
          </a:xfrm>
          <a:prstGeom prst="wedgeRoundRectCallout">
            <a:avLst>
              <a:gd name="adj1" fmla="val -58454"/>
              <a:gd name="adj2" fmla="val -9488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6003812" y="4127489"/>
            <a:ext cx="2452800" cy="596911"/>
          </a:xfrm>
          <a:prstGeom prst="wedgeRoundRectCallout">
            <a:avLst>
              <a:gd name="adj1" fmla="val -35677"/>
              <a:gd name="adj2" fmla="val 10792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77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Modifying Existing Records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UPDATE and </a:t>
            </a:r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34" y="1447800"/>
            <a:ext cx="2461758" cy="24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#JavaDB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188" indent="-357188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rgbClr val="FFA72A"/>
                </a:solidFill>
                <a:latin typeface="Consolas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6346" y="1981200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4496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1315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08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“</a:t>
            </a:r>
            <a:r>
              <a:rPr lang="en-GB" b="1" dirty="0"/>
              <a:t>Therapist</a:t>
            </a:r>
            <a:r>
              <a:rPr lang="en-GB" dirty="0"/>
              <a:t>” by </a:t>
            </a:r>
            <a:r>
              <a:rPr lang="en-GB" b="1" dirty="0"/>
              <a:t>10%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b="1" dirty="0"/>
              <a:t>all salaries</a:t>
            </a:r>
            <a:r>
              <a:rPr lang="en-GB" dirty="0"/>
              <a:t> </a:t>
            </a:r>
            <a:r>
              <a:rPr lang="en-GB" b="1" dirty="0"/>
              <a:t>ordered ascending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2209800"/>
            <a:ext cx="1600200" cy="331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Down 6"/>
          <p:cNvSpPr/>
          <p:nvPr/>
        </p:nvSpPr>
        <p:spPr>
          <a:xfrm rot="16200000">
            <a:off x="7389211" y="2389877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613" y="3603618"/>
            <a:ext cx="83058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= salary + (salary * 0.1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 = 'Therapist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5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sz="2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salary ASC;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 smtClean="0">
                <a:solidFill>
                  <a:srgbClr val="FFA000"/>
                </a:solidFill>
                <a:hlinkClick r:id="rId3"/>
              </a:rPr>
              <a:t>https://judge.softuni.bg/Contests/Practice/Index/731#2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8026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79616" y="5334000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TRUNCATE TABLE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313612" y="1267964"/>
            <a:ext cx="1791184" cy="679926"/>
          </a:xfrm>
          <a:prstGeom prst="wedgeRoundRectCallout">
            <a:avLst>
              <a:gd name="adj1" fmla="val -90662"/>
              <a:gd name="adj2" fmla="val 1414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03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b="1" dirty="0" smtClean="0">
                <a:solidFill>
                  <a:schemeClr val="bg1"/>
                </a:solidFill>
              </a:rPr>
              <a:t>elete</a:t>
            </a:r>
            <a:r>
              <a:rPr lang="en-GB" dirty="0" smtClean="0"/>
              <a:t> </a:t>
            </a:r>
            <a:r>
              <a:rPr lang="en-GB" dirty="0"/>
              <a:t>all employees from the “</a:t>
            </a:r>
            <a:r>
              <a:rPr lang="en-GB" b="1" dirty="0"/>
              <a:t>employees</a:t>
            </a:r>
            <a:r>
              <a:rPr lang="en-GB" dirty="0"/>
              <a:t>”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  <a:endParaRPr lang="en-GB" dirty="0" smtClean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</a:t>
            </a:r>
            <a:r>
              <a:rPr lang="en-GB" dirty="0" smtClean="0"/>
              <a:t>by </a:t>
            </a:r>
            <a:r>
              <a:rPr lang="en-GB" dirty="0"/>
              <a:t>id</a:t>
            </a:r>
            <a:r>
              <a:rPr lang="en-GB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Delete From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6" y="3533954"/>
            <a:ext cx="8684277" cy="201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https://judge.softuni.bg/Contests/Practice/Index/731#5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13241" y="2440074"/>
            <a:ext cx="9962345" cy="215710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FROM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department_id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department_id =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FROM employees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From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629092" y="5130800"/>
            <a:ext cx="2636523" cy="596911"/>
          </a:xfrm>
          <a:prstGeom prst="wedgeRoundRectCallout">
            <a:avLst>
              <a:gd name="adj1" fmla="val -55757"/>
              <a:gd name="adj2" fmla="val -24126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3884612" y="1451779"/>
            <a:ext cx="2636523" cy="596911"/>
          </a:xfrm>
          <a:prstGeom prst="wedgeRoundRectCallout">
            <a:avLst>
              <a:gd name="adj1" fmla="val -128589"/>
              <a:gd name="adj2" fmla="val 12468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412" y="644303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https://judge.softuni.bg/Contests/Practice/Index/731#5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</a:t>
            </a:r>
            <a:r>
              <a:rPr lang="en-US" sz="3200" dirty="0" smtClean="0">
                <a:solidFill>
                  <a:schemeClr val="bg2"/>
                </a:solidFill>
              </a:rPr>
              <a:t>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</a:t>
            </a:r>
            <a:r>
              <a:rPr lang="en-US" sz="3200" dirty="0" smtClean="0">
                <a:solidFill>
                  <a:schemeClr val="bg2"/>
                </a:solidFill>
              </a:rPr>
              <a:t>records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115981B-B168-48F8-9625-666FA2F4E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7" y="3090092"/>
            <a:ext cx="634923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`start_date` = '2006-01-01';</a:t>
            </a:r>
          </a:p>
        </p:txBody>
      </p:sp>
    </p:spTree>
    <p:extLst>
      <p:ext uri="{BB962C8B-B14F-4D97-AF65-F5344CB8AC3E}">
        <p14:creationId xmlns:p14="http://schemas.microsoft.com/office/powerpoint/2010/main" val="6153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70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87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Basics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14" y="1603600"/>
            <a:ext cx="2318395" cy="23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43000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2312" y="1773025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2312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2314" y="3155473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start_date='2003-06-01';</a:t>
            </a:r>
          </a:p>
        </p:txBody>
      </p:sp>
    </p:spTree>
    <p:extLst>
      <p:ext uri="{BB962C8B-B14F-4D97-AF65-F5344CB8AC3E}">
        <p14:creationId xmlns:p14="http://schemas.microsoft.com/office/powerpoint/2010/main" val="49013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nimBg="1"/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1763" y="1942710"/>
            <a:ext cx="1074102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1763" y="4489987"/>
            <a:ext cx="1074102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start_date = '2006-01-01';</a:t>
            </a:r>
          </a:p>
        </p:txBody>
      </p:sp>
    </p:spTree>
    <p:extLst>
      <p:ext uri="{BB962C8B-B14F-4D97-AF65-F5344CB8AC3E}">
        <p14:creationId xmlns:p14="http://schemas.microsoft.com/office/powerpoint/2010/main" val="371663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 animBg="1"/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Retrieving Data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SQL </a:t>
            </a:r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51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191248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>
                <a:grpSpLocks/>
              </p:cNvGrpSpPr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124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>
                <a:grpSpLocks/>
              </p:cNvGrpSpPr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Projection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7124" y="4417505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</a:t>
            </a:r>
            <a:r>
              <a:rPr lang="en-US" dirty="0" smtClean="0"/>
              <a:t>"employees" </a:t>
            </a:r>
            <a:r>
              <a:rPr lang="en-US" dirty="0"/>
              <a:t>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4371144"/>
            <a:ext cx="74056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35407"/>
              </p:ext>
            </p:extLst>
          </p:nvPr>
        </p:nvGraphicFramePr>
        <p:xfrm>
          <a:off x="552596" y="2022296"/>
          <a:ext cx="11125200" cy="196259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12175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72639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524597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98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2398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131021" y="5256766"/>
            <a:ext cx="2514600" cy="1054111"/>
          </a:xfrm>
          <a:prstGeom prst="wedgeRoundRectCallout">
            <a:avLst>
              <a:gd name="adj1" fmla="val 53941"/>
              <a:gd name="adj2" fmla="val -970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994867" y="5344851"/>
            <a:ext cx="2108454" cy="646687"/>
          </a:xfrm>
          <a:prstGeom prst="wedgeRoundRectCallout">
            <a:avLst>
              <a:gd name="adj1" fmla="val -45213"/>
              <a:gd name="adj2" fmla="val -13098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2365</Words>
  <Application>Microsoft Office PowerPoint</Application>
  <PresentationFormat>Custom</PresentationFormat>
  <Paragraphs>458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SoftUni3_1</vt:lpstr>
      <vt:lpstr>Basic CRUD in MySQL Server</vt:lpstr>
      <vt:lpstr>Table of Content</vt:lpstr>
      <vt:lpstr>Have a Question?</vt:lpstr>
      <vt:lpstr>PowerPoint Presentation</vt:lpstr>
      <vt:lpstr>SQL Queries – Few Examples</vt:lpstr>
      <vt:lpstr>SQL Queries – Few Examples</vt:lpstr>
      <vt:lpstr>PowerPoint Presentation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- Example</vt:lpstr>
      <vt:lpstr>Problem: Top Paid Employee</vt:lpstr>
      <vt:lpstr>Solution: Top Paid Employee</vt:lpstr>
      <vt:lpstr>PowerPoint Presentation</vt:lpstr>
      <vt:lpstr>Inserting Data</vt:lpstr>
      <vt:lpstr>Inserting Data (2)</vt:lpstr>
      <vt:lpstr>PowerPoint Presentation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Veronika</cp:lastModifiedBy>
  <cp:revision>129</cp:revision>
  <dcterms:created xsi:type="dcterms:W3CDTF">2014-01-02T17:00:34Z</dcterms:created>
  <dcterms:modified xsi:type="dcterms:W3CDTF">2018-09-21T13:03:20Z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