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1" r:id="rId2"/>
  </p:sldMasterIdLst>
  <p:notesMasterIdLst>
    <p:notesMasterId r:id="rId39"/>
  </p:notesMasterIdLst>
  <p:handoutMasterIdLst>
    <p:handoutMasterId r:id="rId40"/>
  </p:handoutMasterIdLst>
  <p:sldIdLst>
    <p:sldId id="697" r:id="rId3"/>
    <p:sldId id="698" r:id="rId4"/>
    <p:sldId id="699" r:id="rId5"/>
    <p:sldId id="576" r:id="rId6"/>
    <p:sldId id="671" r:id="rId7"/>
    <p:sldId id="672" r:id="rId8"/>
    <p:sldId id="620" r:id="rId9"/>
    <p:sldId id="652" r:id="rId10"/>
    <p:sldId id="653" r:id="rId11"/>
    <p:sldId id="690" r:id="rId12"/>
    <p:sldId id="691" r:id="rId13"/>
    <p:sldId id="654" r:id="rId14"/>
    <p:sldId id="692" r:id="rId15"/>
    <p:sldId id="657" r:id="rId16"/>
    <p:sldId id="656" r:id="rId17"/>
    <p:sldId id="658" r:id="rId18"/>
    <p:sldId id="659" r:id="rId19"/>
    <p:sldId id="693" r:id="rId20"/>
    <p:sldId id="694" r:id="rId21"/>
    <p:sldId id="662" r:id="rId22"/>
    <p:sldId id="696" r:id="rId23"/>
    <p:sldId id="674" r:id="rId24"/>
    <p:sldId id="676" r:id="rId25"/>
    <p:sldId id="695" r:id="rId26"/>
    <p:sldId id="684" r:id="rId27"/>
    <p:sldId id="685" r:id="rId28"/>
    <p:sldId id="686" r:id="rId29"/>
    <p:sldId id="687" r:id="rId30"/>
    <p:sldId id="688" r:id="rId31"/>
    <p:sldId id="677" r:id="rId32"/>
    <p:sldId id="700" r:id="rId33"/>
    <p:sldId id="701" r:id="rId34"/>
    <p:sldId id="702" r:id="rId35"/>
    <p:sldId id="703" r:id="rId36"/>
    <p:sldId id="704" r:id="rId37"/>
    <p:sldId id="705" r:id="rId3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D06E64D-76A5-454E-9796-2017EAC3F2F7}">
          <p14:sldIdLst>
            <p14:sldId id="697"/>
            <p14:sldId id="698"/>
            <p14:sldId id="699"/>
          </p14:sldIdLst>
        </p14:section>
        <p14:section name="Query Methods" id="{813DF7E2-74AB-4E3A-9B46-2566DC216237}">
          <p14:sldIdLst>
            <p14:sldId id="576"/>
            <p14:sldId id="671"/>
            <p14:sldId id="672"/>
            <p14:sldId id="620"/>
            <p14:sldId id="652"/>
            <p14:sldId id="653"/>
            <p14:sldId id="690"/>
            <p14:sldId id="691"/>
          </p14:sldIdLst>
        </p14:section>
        <p14:section name="JPQL" id="{1F470985-33D9-494D-98E7-4B09792F1D4B}">
          <p14:sldIdLst>
            <p14:sldId id="654"/>
            <p14:sldId id="692"/>
            <p14:sldId id="657"/>
            <p14:sldId id="656"/>
            <p14:sldId id="658"/>
            <p14:sldId id="659"/>
            <p14:sldId id="693"/>
            <p14:sldId id="694"/>
          </p14:sldIdLst>
        </p14:section>
        <p14:section name="Advanced Repositories" id="{4BCDD688-7B45-494B-AE3B-43D48CDFE7F7}">
          <p14:sldIdLst>
            <p14:sldId id="662"/>
            <p14:sldId id="696"/>
            <p14:sldId id="674"/>
            <p14:sldId id="676"/>
          </p14:sldIdLst>
        </p14:section>
        <p14:section name="Spring Custom Configuration" id="{97B20FC7-9995-4559-A3C5-C63F24D8058C}">
          <p14:sldIdLst>
            <p14:sldId id="695"/>
            <p14:sldId id="684"/>
            <p14:sldId id="685"/>
            <p14:sldId id="686"/>
            <p14:sldId id="687"/>
            <p14:sldId id="688"/>
            <p14:sldId id="677"/>
          </p14:sldIdLst>
        </p14:section>
        <p14:section name="Summary" id="{BD60B6E9-85E7-49E8-9F66-AE28A5DD5D66}">
          <p14:sldIdLst>
            <p14:sldId id="700"/>
            <p14:sldId id="701"/>
            <p14:sldId id="702"/>
            <p14:sldId id="703"/>
            <p14:sldId id="704"/>
            <p14:sldId id="7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D60"/>
    <a:srgbClr val="F8F8F8"/>
    <a:srgbClr val="F0A22E"/>
    <a:srgbClr val="FF5050"/>
    <a:srgbClr val="E85C0E"/>
    <a:srgbClr val="FBEEDC"/>
    <a:srgbClr val="CC0000"/>
    <a:srgbClr val="603A14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90" autoAdjust="0"/>
    <p:restoredTop sz="89926" autoAdjust="0"/>
  </p:normalViewPr>
  <p:slideViewPr>
    <p:cSldViewPr>
      <p:cViewPr varScale="1">
        <p:scale>
          <a:sx n="70" d="100"/>
          <a:sy n="70" d="100"/>
        </p:scale>
        <p:origin x="360" y="6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microsoft.com/office/2015/10/relationships/revisionInfo" Target="revisionInfo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11/12/2018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3080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942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787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517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870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03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965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90654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44842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823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445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11/12/2018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89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11/12/2018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590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3491932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11/12/2018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75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587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11/12/2018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70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11/12/2018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22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11/12/2018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38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872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11/12/2018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64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11/12/2018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51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11/12/2018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3429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45.png"/><Relationship Id="rId26" Type="http://schemas.openxmlformats.org/officeDocument/2006/relationships/image" Target="../media/image49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codexio.bg" TargetMode="External"/><Relationship Id="rId12" Type="http://schemas.openxmlformats.org/officeDocument/2006/relationships/image" Target="../media/image42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44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48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50.png"/><Relationship Id="rId10" Type="http://schemas.openxmlformats.org/officeDocument/2006/relationships/image" Target="../media/image41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38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43.png"/><Relationship Id="rId22" Type="http://schemas.openxmlformats.org/officeDocument/2006/relationships/image" Target="../media/image47.png"/><Relationship Id="rId27" Type="http://schemas.openxmlformats.org/officeDocument/2006/relationships/hyperlink" Target="http://smartit.bg/" TargetMode="Externa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51.jpe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55.gif"/><Relationship Id="rId5" Type="http://schemas.openxmlformats.org/officeDocument/2006/relationships/image" Target="../media/image52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codexio.bg" TargetMode="External"/><Relationship Id="rId9" Type="http://schemas.openxmlformats.org/officeDocument/2006/relationships/image" Target="../media/image54.jpe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5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5"/>
          <p:cNvSpPr>
            <a:spLocks noGrp="1"/>
          </p:cNvSpPr>
          <p:nvPr>
            <p:ph type="subTitle" idx="1"/>
          </p:nvPr>
        </p:nvSpPr>
        <p:spPr>
          <a:xfrm>
            <a:off x="637189" y="1303142"/>
            <a:ext cx="10962447" cy="882654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rgbClr val="234465"/>
                </a:solidFill>
              </a:rPr>
              <a:t>Query Methods, JPQL </a:t>
            </a:r>
            <a:r>
              <a:rPr lang="en-GB" sz="3600" dirty="0" smtClean="0">
                <a:solidFill>
                  <a:srgbClr val="234465"/>
                </a:solidFill>
              </a:rPr>
              <a:t>Advanced Repositories</a:t>
            </a:r>
            <a:r>
              <a:rPr lang="bg-BG" sz="3600" dirty="0" smtClean="0">
                <a:solidFill>
                  <a:srgbClr val="234465"/>
                </a:solidFill>
              </a:rPr>
              <a:t>,</a:t>
            </a:r>
            <a:r>
              <a:rPr lang="en-GB" sz="3600" dirty="0" smtClean="0">
                <a:solidFill>
                  <a:srgbClr val="234465"/>
                </a:solidFill>
              </a:rPr>
              <a:t> Spring </a:t>
            </a:r>
            <a:br>
              <a:rPr lang="en-GB" sz="3600" dirty="0" smtClean="0">
                <a:solidFill>
                  <a:srgbClr val="234465"/>
                </a:solidFill>
              </a:rPr>
            </a:br>
            <a:r>
              <a:rPr lang="en-GB" sz="3600" dirty="0" smtClean="0">
                <a:solidFill>
                  <a:srgbClr val="234465"/>
                </a:solidFill>
              </a:rPr>
              <a:t>Configuration</a:t>
            </a:r>
            <a:endParaRPr lang="en-GB" sz="3600" dirty="0">
              <a:solidFill>
                <a:srgbClr val="234465"/>
              </a:solidFill>
            </a:endParaRPr>
          </a:p>
        </p:txBody>
      </p:sp>
      <p:sp>
        <p:nvSpPr>
          <p:cNvPr id="19" name="Title 4"/>
          <p:cNvSpPr>
            <a:spLocks noGrp="1"/>
          </p:cNvSpPr>
          <p:nvPr>
            <p:ph type="title"/>
          </p:nvPr>
        </p:nvSpPr>
        <p:spPr>
          <a:xfrm>
            <a:off x="617525" y="254857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Spring Data </a:t>
            </a:r>
            <a:r>
              <a:rPr lang="en-US" dirty="0" smtClean="0"/>
              <a:t>Advanced </a:t>
            </a:r>
            <a:r>
              <a:rPr lang="en-US" dirty="0"/>
              <a:t>Querying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27810" y="4856450"/>
            <a:ext cx="2950749" cy="506796"/>
          </a:xfrm>
        </p:spPr>
        <p:txBody>
          <a:bodyPr/>
          <a:lstStyle/>
          <a:p>
            <a:pPr algn="l"/>
            <a:r>
              <a:rPr lang="en-US" sz="2800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627810" y="5394418"/>
            <a:ext cx="2950749" cy="444793"/>
          </a:xfrm>
        </p:spPr>
        <p:txBody>
          <a:bodyPr/>
          <a:lstStyle/>
          <a:p>
            <a:pPr algn="l"/>
            <a:r>
              <a:rPr lang="en-US" sz="24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645797" y="5915031"/>
            <a:ext cx="2950749" cy="382788"/>
          </a:xfrm>
        </p:spPr>
        <p:txBody>
          <a:bodyPr/>
          <a:lstStyle/>
          <a:p>
            <a:pPr algn="r"/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645797" y="6352153"/>
            <a:ext cx="2950749" cy="351754"/>
          </a:xfrm>
        </p:spPr>
        <p:txBody>
          <a:bodyPr/>
          <a:lstStyle/>
          <a:p>
            <a:pPr algn="r"/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grpSp>
        <p:nvGrpSpPr>
          <p:cNvPr id="9" name="Групиране 15">
            <a:extLst>
              <a:ext uri="{FF2B5EF4-FFF2-40B4-BE49-F238E27FC236}">
                <a16:creationId xmlns:a16="http://schemas.microsoft.com/office/drawing/2014/main" id="{AE29F725-5793-41D2-B581-4765AD8EC50C}"/>
              </a:ext>
            </a:extLst>
          </p:cNvPr>
          <p:cNvGrpSpPr/>
          <p:nvPr/>
        </p:nvGrpSpPr>
        <p:grpSpPr>
          <a:xfrm>
            <a:off x="637189" y="2514600"/>
            <a:ext cx="2895600" cy="2078716"/>
            <a:chOff x="8258722" y="3779485"/>
            <a:chExt cx="3540955" cy="2438626"/>
          </a:xfrm>
        </p:grpSpPr>
        <p:pic>
          <p:nvPicPr>
            <p:cNvPr id="10" name="Картина 3">
              <a:extLst>
                <a:ext uri="{FF2B5EF4-FFF2-40B4-BE49-F238E27FC236}">
                  <a16:creationId xmlns:a16="http://schemas.microsoft.com/office/drawing/2014/main" id="{335C733B-47FD-4ED9-A581-2A6370F545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9112" y="3779485"/>
              <a:ext cx="2390565" cy="2390565"/>
            </a:xfrm>
            <a:prstGeom prst="rect">
              <a:avLst/>
            </a:prstGeom>
          </p:spPr>
        </p:pic>
        <p:pic>
          <p:nvPicPr>
            <p:cNvPr id="13" name="Картина 9">
              <a:extLst>
                <a:ext uri="{FF2B5EF4-FFF2-40B4-BE49-F238E27FC236}">
                  <a16:creationId xmlns:a16="http://schemas.microsoft.com/office/drawing/2014/main" id="{B8152D35-4212-4001-B1CC-4BCACE779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8722" y="4357668"/>
              <a:ext cx="1860443" cy="18604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741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Select Shampoos by Size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29350B99-85CA-4D70-9E42-C7736737571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9413" y="1190927"/>
            <a:ext cx="11626199" cy="533369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noProof="1"/>
              <a:t>Write a method that selects all shampoos by input size</a:t>
            </a:r>
          </a:p>
          <a:p>
            <a:pPr lvl="1">
              <a:lnSpc>
                <a:spcPct val="100000"/>
              </a:lnSpc>
            </a:pPr>
            <a:r>
              <a:rPr lang="en-US" noProof="1"/>
              <a:t>Order the result by shampoo id</a:t>
            </a:r>
          </a:p>
          <a:p>
            <a:pPr>
              <a:lnSpc>
                <a:spcPct val="100000"/>
              </a:lnSpc>
            </a:pPr>
            <a:r>
              <a:rPr lang="en-US" noProof="1"/>
              <a:t>Example input-output:</a:t>
            </a:r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2E2AF12B-D73B-4142-ADC6-AAC2BAD9E583}"/>
              </a:ext>
            </a:extLst>
          </p:cNvPr>
          <p:cNvSpPr txBox="1">
            <a:spLocks/>
          </p:cNvSpPr>
          <p:nvPr/>
        </p:nvSpPr>
        <p:spPr>
          <a:xfrm>
            <a:off x="989012" y="3642332"/>
            <a:ext cx="1905000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noProof="1">
                <a:solidFill>
                  <a:schemeClr val="tx1"/>
                </a:solidFill>
              </a:rPr>
              <a:t>MEDIUM</a:t>
            </a:r>
          </a:p>
        </p:txBody>
      </p:sp>
      <p:sp>
        <p:nvSpPr>
          <p:cNvPr id="8" name="Стрелка надясно 7">
            <a:extLst>
              <a:ext uri="{FF2B5EF4-FFF2-40B4-BE49-F238E27FC236}">
                <a16:creationId xmlns:a16="http://schemas.microsoft.com/office/drawing/2014/main" id="{E9529137-F42A-48A4-B61A-79C66FB8E5BB}"/>
              </a:ext>
            </a:extLst>
          </p:cNvPr>
          <p:cNvSpPr/>
          <p:nvPr/>
        </p:nvSpPr>
        <p:spPr>
          <a:xfrm>
            <a:off x="3122612" y="3762690"/>
            <a:ext cx="457200" cy="304800"/>
          </a:xfrm>
          <a:prstGeom prst="rightArrow">
            <a:avLst/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b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8981CB7E-48E2-40F7-9925-40FF0E9CC3C9}"/>
              </a:ext>
            </a:extLst>
          </p:cNvPr>
          <p:cNvSpPr txBox="1">
            <a:spLocks/>
          </p:cNvSpPr>
          <p:nvPr/>
        </p:nvSpPr>
        <p:spPr>
          <a:xfrm>
            <a:off x="3808412" y="3642332"/>
            <a:ext cx="7500600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l"/>
            <a:r>
              <a:rPr lang="en-US" dirty="0"/>
              <a:t>Nature Moments Mediterranean Olive Oil &amp; Aloe Vera MEDIUM 6.50lv.</a:t>
            </a:r>
          </a:p>
          <a:p>
            <a:pPr algn="l"/>
            <a:r>
              <a:rPr lang="en-US" dirty="0"/>
              <a:t>Volume &amp; Fullness Lavender MEDIUM 5.50lv.</a:t>
            </a:r>
          </a:p>
          <a:p>
            <a:pPr algn="l"/>
            <a:r>
              <a:rPr lang="en-US" dirty="0"/>
              <a:t>Rose Shine &amp; Hydration MEDIUM 6.50lv.</a:t>
            </a:r>
          </a:p>
          <a:p>
            <a:pPr algn="l"/>
            <a:r>
              <a:rPr lang="en-US" dirty="0"/>
              <a:t>Color Protection &amp; Radiance MEDIUM 6.75lv</a:t>
            </a:r>
            <a:r>
              <a:rPr lang="en-US" dirty="0" smtClean="0"/>
              <a:t>.</a:t>
            </a:r>
          </a:p>
          <a:p>
            <a:pPr algn="l"/>
            <a:r>
              <a:rPr lang="en-US" noProof="1" smtClean="0">
                <a:solidFill>
                  <a:schemeClr val="tx1"/>
                </a:solidFill>
              </a:rPr>
              <a:t>…</a:t>
            </a:r>
            <a:endParaRPr lang="en-US" noProof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68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Select Shampoos by Size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8981CB7E-48E2-40F7-9925-40FF0E9CC3C9}"/>
              </a:ext>
            </a:extLst>
          </p:cNvPr>
          <p:cNvSpPr txBox="1">
            <a:spLocks/>
          </p:cNvSpPr>
          <p:nvPr/>
        </p:nvSpPr>
        <p:spPr>
          <a:xfrm>
            <a:off x="684212" y="2604175"/>
            <a:ext cx="10882200" cy="15723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@Repository</a:t>
            </a:r>
          </a:p>
          <a:p>
            <a:r>
              <a:rPr lang="en-US" dirty="0">
                <a:solidFill>
                  <a:schemeClr val="tx1"/>
                </a:solidFill>
              </a:rPr>
              <a:t>public interface ShampooRepository extends </a:t>
            </a:r>
            <a:r>
              <a:rPr lang="en-US" dirty="0" err="1" smtClean="0">
                <a:solidFill>
                  <a:schemeClr val="tx1"/>
                </a:solidFill>
              </a:rPr>
              <a:t>JpaRepository</a:t>
            </a:r>
            <a:r>
              <a:rPr lang="en-US" dirty="0" smtClean="0">
                <a:solidFill>
                  <a:schemeClr val="tx1"/>
                </a:solidFill>
              </a:rPr>
              <a:t>&lt;Shampoo</a:t>
            </a:r>
            <a:r>
              <a:rPr lang="en-US" dirty="0">
                <a:solidFill>
                  <a:schemeClr val="tx1"/>
                </a:solidFill>
              </a:rPr>
              <a:t>, Long&gt; 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smtClean="0">
                <a:solidFill>
                  <a:schemeClr val="tx1"/>
                </a:solidFill>
              </a:rPr>
              <a:t>List&lt;</a:t>
            </a:r>
            <a:r>
              <a:rPr lang="en-US" dirty="0" smtClean="0"/>
              <a:t>Shampoo</a:t>
            </a:r>
            <a:r>
              <a:rPr lang="en-US" dirty="0">
                <a:solidFill>
                  <a:schemeClr val="tx1"/>
                </a:solidFill>
              </a:rPr>
              <a:t>&gt; </a:t>
            </a:r>
            <a:r>
              <a:rPr lang="en-US" dirty="0"/>
              <a:t>getAllBySizeOrderById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Size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sizeValue</a:t>
            </a:r>
            <a:r>
              <a:rPr lang="en-US" dirty="0">
                <a:solidFill>
                  <a:schemeClr val="tx1"/>
                </a:solidFill>
              </a:rPr>
              <a:t>);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8EF06C16-2111-44C8-8811-3083BE9EBEEF}"/>
              </a:ext>
            </a:extLst>
          </p:cNvPr>
          <p:cNvSpPr txBox="1">
            <a:spLocks/>
          </p:cNvSpPr>
          <p:nvPr/>
        </p:nvSpPr>
        <p:spPr>
          <a:xfrm>
            <a:off x="679381" y="1998267"/>
            <a:ext cx="10882200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ShampooRepository.java</a:t>
            </a:r>
          </a:p>
        </p:txBody>
      </p:sp>
    </p:spTree>
    <p:extLst>
      <p:ext uri="{BB962C8B-B14F-4D97-AF65-F5344CB8AC3E}">
        <p14:creationId xmlns:p14="http://schemas.microsoft.com/office/powerpoint/2010/main" val="323177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JPQL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Java Persistence Query </a:t>
            </a:r>
            <a:r>
              <a:rPr lang="en-GB" dirty="0" smtClean="0"/>
              <a:t>Language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9C605459-A5A4-4A17-B006-2EE9AE113003}"/>
              </a:ext>
            </a:extLst>
          </p:cNvPr>
          <p:cNvSpPr txBox="1">
            <a:spLocks/>
          </p:cNvSpPr>
          <p:nvPr/>
        </p:nvSpPr>
        <p:spPr>
          <a:xfrm>
            <a:off x="4722812" y="4703828"/>
            <a:ext cx="2667000" cy="1239772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5400" dirty="0"/>
          </a:p>
        </p:txBody>
      </p:sp>
      <p:sp>
        <p:nvSpPr>
          <p:cNvPr id="8" name="Subtitle 5">
            <a:extLst>
              <a:ext uri="{FF2B5EF4-FFF2-40B4-BE49-F238E27FC236}">
                <a16:creationId xmlns:a16="http://schemas.microsoft.com/office/drawing/2014/main" id="{66087C68-EE00-463E-9747-7CF856E0A276}"/>
              </a:ext>
            </a:extLst>
          </p:cNvPr>
          <p:cNvSpPr txBox="1">
            <a:spLocks/>
          </p:cNvSpPr>
          <p:nvPr/>
        </p:nvSpPr>
        <p:spPr>
          <a:xfrm>
            <a:off x="1674812" y="5574115"/>
            <a:ext cx="8839200" cy="674285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spc="200" dirty="0">
              <a:solidFill>
                <a:srgbClr val="F0A22E"/>
              </a:solidFill>
            </a:endParaRPr>
          </a:p>
        </p:txBody>
      </p:sp>
      <p:grpSp>
        <p:nvGrpSpPr>
          <p:cNvPr id="13" name="Групиране 12">
            <a:extLst>
              <a:ext uri="{FF2B5EF4-FFF2-40B4-BE49-F238E27FC236}">
                <a16:creationId xmlns:a16="http://schemas.microsoft.com/office/drawing/2014/main" id="{22778237-8E41-4A25-992F-EFF3B02B24BF}"/>
              </a:ext>
            </a:extLst>
          </p:cNvPr>
          <p:cNvGrpSpPr/>
          <p:nvPr/>
        </p:nvGrpSpPr>
        <p:grpSpPr>
          <a:xfrm>
            <a:off x="4799012" y="1600200"/>
            <a:ext cx="2762250" cy="2007719"/>
            <a:chOff x="3656012" y="788677"/>
            <a:chExt cx="5372100" cy="4316723"/>
          </a:xfrm>
        </p:grpSpPr>
        <p:pic>
          <p:nvPicPr>
            <p:cNvPr id="6" name="Картина 5">
              <a:extLst>
                <a:ext uri="{FF2B5EF4-FFF2-40B4-BE49-F238E27FC236}">
                  <a16:creationId xmlns:a16="http://schemas.microsoft.com/office/drawing/2014/main" id="{4DF25DBC-88EC-4D4B-9962-7B4965AA8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6012" y="788677"/>
              <a:ext cx="3411141" cy="3718144"/>
            </a:xfrm>
            <a:prstGeom prst="rect">
              <a:avLst/>
            </a:prstGeom>
          </p:spPr>
        </p:pic>
        <p:pic>
          <p:nvPicPr>
            <p:cNvPr id="12" name="Картина 11">
              <a:extLst>
                <a:ext uri="{FF2B5EF4-FFF2-40B4-BE49-F238E27FC236}">
                  <a16:creationId xmlns:a16="http://schemas.microsoft.com/office/drawing/2014/main" id="{D33214C7-A816-4AFD-B628-47CC631B6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0612" y="2247900"/>
              <a:ext cx="2857500" cy="2857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687358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JPQL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29350B99-85CA-4D70-9E42-C7736737571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0355" y="1171472"/>
            <a:ext cx="11771457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noProof="1">
                <a:solidFill>
                  <a:schemeClr val="bg1"/>
                </a:solidFill>
              </a:rPr>
              <a:t>Object-oriented</a:t>
            </a:r>
            <a:r>
              <a:rPr lang="en-US" noProof="1"/>
              <a:t> query language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noProof="1"/>
              <a:t>Part of the Java Persistence API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noProof="1"/>
              <a:t>Used to make queries against entities stored in a relational </a:t>
            </a:r>
            <a:r>
              <a:rPr lang="en-US" noProof="1" smtClean="0"/>
              <a:t/>
            </a:r>
            <a:br>
              <a:rPr lang="en-US" noProof="1" smtClean="0"/>
            </a:br>
            <a:r>
              <a:rPr lang="en-US" noProof="1" smtClean="0"/>
              <a:t>database</a:t>
            </a:r>
            <a:endParaRPr lang="en-US" noProof="1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SQL syntax </a:t>
            </a:r>
            <a:r>
              <a:rPr lang="en-US" dirty="0">
                <a:solidFill>
                  <a:schemeClr val="bg1"/>
                </a:solidFill>
              </a:rPr>
              <a:t>operating with entities</a:t>
            </a:r>
            <a:r>
              <a:rPr lang="en-US" dirty="0"/>
              <a:t>, not tables in the data source</a:t>
            </a:r>
            <a:endParaRPr lang="en-US" noProof="1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70152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JPQL Functionalities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75255" y="1865119"/>
            <a:ext cx="3276600" cy="7998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76153" algn="ctr" defTabSz="1218438" latinLnBrk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3600" b="1" dirty="0">
                <a:solidFill>
                  <a:schemeClr val="tx1"/>
                </a:solidFill>
                <a:latin typeface="Consolas" panose="020B0609020204030204" pitchFamily="49" charset="0"/>
              </a:rPr>
              <a:t>JPQL</a:t>
            </a:r>
            <a:endParaRPr lang="bg-BG" sz="26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1812" y="4371871"/>
            <a:ext cx="3276600" cy="7731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76153" algn="ctr" defTabSz="1218438" latinLnBrk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36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SELECT</a:t>
            </a:r>
          </a:p>
        </p:txBody>
      </p:sp>
      <p:sp>
        <p:nvSpPr>
          <p:cNvPr id="7" name="Rectangle 6"/>
          <p:cNvSpPr/>
          <p:nvPr/>
        </p:nvSpPr>
        <p:spPr>
          <a:xfrm>
            <a:off x="4510046" y="4953000"/>
            <a:ext cx="3276600" cy="7731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76153" algn="ctr" defTabSz="1218438" latinLnBrk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3600" b="1" dirty="0">
                <a:solidFill>
                  <a:schemeClr val="tx1"/>
                </a:solidFill>
                <a:latin typeface="Consolas" panose="020B0609020204030204" pitchFamily="49" charset="0"/>
              </a:rPr>
              <a:t>UPDATE</a:t>
            </a:r>
            <a:endParaRPr lang="bg-BG" sz="26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88280" y="4371871"/>
            <a:ext cx="3276600" cy="7998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76153" algn="ctr" defTabSz="1218438" latinLnBrk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3600" b="1" dirty="0">
                <a:solidFill>
                  <a:schemeClr val="tx1"/>
                </a:solidFill>
                <a:latin typeface="Consolas" panose="020B0609020204030204" pitchFamily="49" charset="0"/>
              </a:rPr>
              <a:t>DELETE</a:t>
            </a:r>
            <a:endParaRPr lang="bg-BG" sz="36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 flipH="1">
            <a:off x="3732212" y="3094221"/>
            <a:ext cx="1133107" cy="88647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</p:cNvCxnSpPr>
          <p:nvPr/>
        </p:nvCxnSpPr>
        <p:spPr>
          <a:xfrm>
            <a:off x="7361188" y="3117195"/>
            <a:ext cx="943024" cy="89245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>
            <a:off x="6113253" y="3117195"/>
            <a:ext cx="0" cy="139690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16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JPQL Select Syntax</a:t>
            </a:r>
            <a:endParaRPr lang="bg-BG" dirty="0"/>
          </a:p>
        </p:txBody>
      </p:sp>
      <p:sp>
        <p:nvSpPr>
          <p:cNvPr id="5" name="Text Placeholder 5"/>
          <p:cNvSpPr txBox="1">
            <a:spLocks noGrp="1"/>
          </p:cNvSpPr>
          <p:nvPr>
            <p:ph idx="4294967295"/>
          </p:nvPr>
        </p:nvSpPr>
        <p:spPr>
          <a:xfrm>
            <a:off x="434484" y="3733800"/>
            <a:ext cx="11084069" cy="6382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7615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noProof="1" smtClean="0">
                <a:latin typeface="Consolas" panose="020B0609020204030204" pitchFamily="49" charset="0"/>
              </a:rPr>
              <a:t>"</a:t>
            </a:r>
            <a:r>
              <a:rPr lang="en-US" sz="2600" b="1" noProof="1">
                <a:latin typeface="Consolas" panose="020B0609020204030204" pitchFamily="49" charset="0"/>
              </a:rPr>
              <a:t>SELECT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r>
              <a:rPr lang="en-US" sz="2600" b="1" noProof="1">
                <a:latin typeface="Consolas" panose="020B0609020204030204" pitchFamily="49" charset="0"/>
              </a:rPr>
              <a:t> FROM </a:t>
            </a:r>
            <a:r>
              <a:rPr lang="en-US" sz="26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Ingredient</a:t>
            </a:r>
            <a:r>
              <a:rPr lang="en-US" sz="2600" b="1" noProof="1" smtClean="0">
                <a:latin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</a:rPr>
              <a:t>AS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r>
              <a:rPr lang="en-US" sz="2600" b="1" noProof="1">
                <a:latin typeface="Consolas" panose="020B0609020204030204" pitchFamily="49" charset="0"/>
              </a:rPr>
              <a:t> WHERE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b.name</a:t>
            </a:r>
            <a:r>
              <a:rPr lang="en-US" sz="2600" b="1" noProof="1">
                <a:latin typeface="Consolas" panose="020B0609020204030204" pitchFamily="49" charset="0"/>
              </a:rPr>
              <a:t> IN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:names</a:t>
            </a:r>
            <a:r>
              <a:rPr lang="en-US" sz="2600" b="1" noProof="1">
                <a:latin typeface="Consolas" panose="020B0609020204030204" pitchFamily="49" charset="0"/>
              </a:rPr>
              <a:t>"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3839732" y="3151450"/>
            <a:ext cx="2136786" cy="547698"/>
          </a:xfrm>
          <a:prstGeom prst="wedgeRoundRectCallout">
            <a:avLst>
              <a:gd name="adj1" fmla="val -6248"/>
              <a:gd name="adj2" fmla="val 83741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 Class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475412" y="4406676"/>
            <a:ext cx="1143000" cy="584964"/>
          </a:xfrm>
          <a:prstGeom prst="wedgeRoundRectCallout">
            <a:avLst>
              <a:gd name="adj1" fmla="val -30526"/>
              <a:gd name="adj2" fmla="val -76180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Aalias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1674812" y="4408625"/>
            <a:ext cx="1371600" cy="456568"/>
          </a:xfrm>
          <a:prstGeom prst="wedgeRoundRectCallout">
            <a:avLst>
              <a:gd name="adj1" fmla="val -11744"/>
              <a:gd name="adj2" fmla="val -82930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456612" y="3240631"/>
            <a:ext cx="1070756" cy="456568"/>
          </a:xfrm>
          <a:prstGeom prst="wedgeRoundRectCallout">
            <a:avLst>
              <a:gd name="adj1" fmla="val -39000"/>
              <a:gd name="adj2" fmla="val 87519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9371012" y="4406676"/>
            <a:ext cx="1900361" cy="609284"/>
          </a:xfrm>
          <a:prstGeom prst="wedgeRoundRectCallout">
            <a:avLst>
              <a:gd name="adj1" fmla="val 2670"/>
              <a:gd name="adj2" fmla="val -75809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</a:t>
            </a:r>
          </a:p>
        </p:txBody>
      </p:sp>
    </p:spTree>
    <p:extLst>
      <p:ext uri="{BB962C8B-B14F-4D97-AF65-F5344CB8AC3E}">
        <p14:creationId xmlns:p14="http://schemas.microsoft.com/office/powerpoint/2010/main" val="339447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JPQL Join Syntax</a:t>
            </a:r>
            <a:endParaRPr lang="bg-BG" dirty="0"/>
          </a:p>
        </p:txBody>
      </p:sp>
      <p:sp>
        <p:nvSpPr>
          <p:cNvPr id="5" name="Text Placeholder 5"/>
          <p:cNvSpPr txBox="1">
            <a:spLocks noGrp="1"/>
          </p:cNvSpPr>
          <p:nvPr>
            <p:ph idx="4294967295"/>
          </p:nvPr>
        </p:nvSpPr>
        <p:spPr>
          <a:xfrm>
            <a:off x="2583851" y="2704310"/>
            <a:ext cx="7124700" cy="25653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76153" indent="0">
              <a:buNone/>
            </a:pPr>
            <a:r>
              <a:rPr lang="en-US" noProof="1"/>
              <a:t> </a:t>
            </a:r>
            <a:r>
              <a:rPr lang="en-US" sz="2800" b="1" noProof="1">
                <a:latin typeface="Consolas" panose="020B0609020204030204" pitchFamily="49" charset="0"/>
              </a:rPr>
              <a:t>"SELECT s </a:t>
            </a:r>
          </a:p>
          <a:p>
            <a:pPr marL="76153" indent="0">
              <a:buNone/>
            </a:pPr>
            <a:r>
              <a:rPr lang="en-US" sz="2800" b="1" noProof="1">
                <a:latin typeface="Consolas" panose="020B0609020204030204" pitchFamily="49" charset="0"/>
              </a:rPr>
              <a:t>    FROM </a:t>
            </a:r>
            <a:r>
              <a:rPr lang="en-US" sz="28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Shampoo</a:t>
            </a:r>
            <a:r>
              <a:rPr lang="en-US" sz="2800" b="1" noProof="1" smtClean="0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AS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sz="2800" b="1" noProof="1">
                <a:latin typeface="Consolas" panose="020B0609020204030204" pitchFamily="49" charset="0"/>
              </a:rPr>
              <a:t> </a:t>
            </a:r>
          </a:p>
          <a:p>
            <a:pPr marL="76153" indent="0">
              <a:buNone/>
            </a:pPr>
            <a:r>
              <a:rPr lang="en-US" sz="2800" b="1" noProof="1">
                <a:latin typeface="Consolas" panose="020B0609020204030204" pitchFamily="49" charset="0"/>
              </a:rPr>
              <a:t>   INNER JOIN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s.batch</a:t>
            </a:r>
            <a:r>
              <a:rPr lang="en-US" sz="2800" b="1" noProof="1">
                <a:latin typeface="Consolas" panose="020B0609020204030204" pitchFamily="49" charset="0"/>
              </a:rPr>
              <a:t> AS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r>
              <a:rPr lang="en-US" sz="2800" b="1" noProof="1">
                <a:latin typeface="Consolas" panose="020B0609020204030204" pitchFamily="49" charset="0"/>
              </a:rPr>
              <a:t> </a:t>
            </a:r>
          </a:p>
          <a:p>
            <a:pPr marL="76153" indent="0">
              <a:buNone/>
            </a:pPr>
            <a:r>
              <a:rPr lang="en-US" sz="2800" b="1" noProof="1">
                <a:latin typeface="Consolas" panose="020B0609020204030204" pitchFamily="49" charset="0"/>
              </a:rPr>
              <a:t>   WHERE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b.batchDate</a:t>
            </a:r>
            <a:r>
              <a:rPr lang="en-US" sz="2800" b="1" noProof="1">
                <a:latin typeface="Consolas" panose="020B0609020204030204" pitchFamily="49" charset="0"/>
              </a:rPr>
              <a:t> &lt; :batchDate"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256212" y="2895600"/>
            <a:ext cx="1069986" cy="456568"/>
          </a:xfrm>
          <a:prstGeom prst="wedgeRoundRectCallout">
            <a:avLst>
              <a:gd name="adj1" fmla="val -118"/>
              <a:gd name="adj2" fmla="val 91764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875212" y="5334000"/>
            <a:ext cx="1040423" cy="456568"/>
          </a:xfrm>
          <a:prstGeom prst="wedgeRoundRectCallout">
            <a:avLst>
              <a:gd name="adj1" fmla="val -2599"/>
              <a:gd name="adj2" fmla="val -96380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2436812" y="2247742"/>
            <a:ext cx="1269023" cy="456568"/>
          </a:xfrm>
          <a:prstGeom prst="wedgeRoundRectCallout">
            <a:avLst>
              <a:gd name="adj1" fmla="val 69938"/>
              <a:gd name="adj2" fmla="val 62991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075612" y="3740569"/>
            <a:ext cx="888023" cy="456568"/>
          </a:xfrm>
          <a:prstGeom prst="wedgeRoundRectCallout">
            <a:avLst>
              <a:gd name="adj1" fmla="val -76036"/>
              <a:gd name="adj2" fmla="val 2101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535617" y="5334000"/>
            <a:ext cx="1968011" cy="456568"/>
          </a:xfrm>
          <a:prstGeom prst="wedgeRoundRectCallout">
            <a:avLst>
              <a:gd name="adj1" fmla="val 2182"/>
              <a:gd name="adj2" fmla="val -91452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Paramater</a:t>
            </a:r>
          </a:p>
        </p:txBody>
      </p:sp>
    </p:spTree>
    <p:extLst>
      <p:ext uri="{BB962C8B-B14F-4D97-AF65-F5344CB8AC3E}">
        <p14:creationId xmlns:p14="http://schemas.microsoft.com/office/powerpoint/2010/main" val="347282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JPQL Syntax</a:t>
            </a:r>
            <a:endParaRPr lang="bg-BG" dirty="0"/>
          </a:p>
        </p:txBody>
      </p:sp>
      <p:sp>
        <p:nvSpPr>
          <p:cNvPr id="5" name="Text Placeholder 5"/>
          <p:cNvSpPr txBox="1">
            <a:spLocks noGrp="1"/>
          </p:cNvSpPr>
          <p:nvPr>
            <p:ph idx="4294967295"/>
          </p:nvPr>
        </p:nvSpPr>
        <p:spPr>
          <a:xfrm>
            <a:off x="989012" y="1929051"/>
            <a:ext cx="6210300" cy="16892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76153" indent="0">
              <a:buNone/>
            </a:pPr>
            <a:r>
              <a:rPr lang="en-US" sz="2400" b="1" noProof="1">
                <a:latin typeface="Consolas" panose="020B0609020204030204" pitchFamily="49" charset="0"/>
              </a:rPr>
              <a:t>"UPDATE </a:t>
            </a:r>
            <a:r>
              <a:rPr lang="en-US" sz="24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Ingredient</a:t>
            </a:r>
            <a:r>
              <a:rPr lang="en-US" sz="2400" b="1" noProof="1" smtClean="0">
                <a:latin typeface="Consolas" panose="020B0609020204030204" pitchFamily="49" charset="0"/>
              </a:rPr>
              <a:t> </a:t>
            </a:r>
            <a:r>
              <a:rPr lang="en-US" sz="2400" b="1" noProof="1">
                <a:latin typeface="Consolas" panose="020B0609020204030204" pitchFamily="49" charset="0"/>
              </a:rPr>
              <a:t>AS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r>
              <a:rPr lang="en-US" sz="2400" b="1" noProof="1">
                <a:latin typeface="Consolas" panose="020B0609020204030204" pitchFamily="49" charset="0"/>
              </a:rPr>
              <a:t> </a:t>
            </a:r>
          </a:p>
          <a:p>
            <a:pPr marL="76153" indent="0">
              <a:buNone/>
            </a:pPr>
            <a:r>
              <a:rPr lang="en-US" sz="2400" b="1" noProof="1">
                <a:latin typeface="Consolas" panose="020B0609020204030204" pitchFamily="49" charset="0"/>
              </a:rPr>
              <a:t>    SET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b.price</a:t>
            </a:r>
            <a:r>
              <a:rPr lang="en-US" sz="2400" b="1" noProof="1">
                <a:latin typeface="Consolas" panose="020B0609020204030204" pitchFamily="49" charset="0"/>
              </a:rPr>
              <a:t>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b.price</a:t>
            </a:r>
            <a:r>
              <a:rPr lang="en-US" sz="2400" b="1" noProof="1">
                <a:latin typeface="Consolas" panose="020B0609020204030204" pitchFamily="49" charset="0"/>
              </a:rPr>
              <a:t>*1.10 </a:t>
            </a:r>
          </a:p>
          <a:p>
            <a:pPr marL="76153" indent="0">
              <a:buNone/>
            </a:pPr>
            <a:r>
              <a:rPr lang="en-US" sz="2400" b="1" noProof="1">
                <a:latin typeface="Consolas" panose="020B0609020204030204" pitchFamily="49" charset="0"/>
              </a:rPr>
              <a:t>  WHERE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b.name</a:t>
            </a:r>
            <a:r>
              <a:rPr lang="en-US" sz="2400" b="1" noProof="1">
                <a:latin typeface="Consolas" panose="020B0609020204030204" pitchFamily="49" charset="0"/>
              </a:rPr>
              <a:t> IN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:names</a:t>
            </a:r>
            <a:r>
              <a:rPr lang="en-US" sz="2400" b="1" noProof="1">
                <a:latin typeface="Consolas" panose="020B0609020204030204" pitchFamily="49" charset="0"/>
              </a:rPr>
              <a:t>"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942140" y="3600572"/>
            <a:ext cx="1676400" cy="456568"/>
          </a:xfrm>
          <a:prstGeom prst="wedgeRoundRectCallout">
            <a:avLst>
              <a:gd name="adj1" fmla="val -37217"/>
              <a:gd name="adj2" fmla="val -75372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83DA2C27-CDF7-4940-967E-1BB61AC38706}"/>
              </a:ext>
            </a:extLst>
          </p:cNvPr>
          <p:cNvSpPr txBox="1">
            <a:spLocks/>
          </p:cNvSpPr>
          <p:nvPr/>
        </p:nvSpPr>
        <p:spPr>
          <a:xfrm>
            <a:off x="989012" y="4815525"/>
            <a:ext cx="6635517" cy="11475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76153" indent="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76153" lvl="1" indent="0">
              <a:buNone/>
            </a:pPr>
            <a:r>
              <a:rPr lang="en-US" sz="2400" b="1" noProof="1">
                <a:latin typeface="Consolas" panose="020B0609020204030204" pitchFamily="49" charset="0"/>
              </a:rPr>
              <a:t>"DELETE FROM </a:t>
            </a:r>
            <a:r>
              <a:rPr lang="en-US" sz="24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Ingredient</a:t>
            </a:r>
            <a:r>
              <a:rPr lang="en-US" sz="2400" b="1" noProof="1" smtClean="0">
                <a:latin typeface="Consolas" panose="020B0609020204030204" pitchFamily="49" charset="0"/>
              </a:rPr>
              <a:t> </a:t>
            </a:r>
            <a:r>
              <a:rPr lang="en-US" sz="2400" b="1" noProof="1">
                <a:latin typeface="Consolas" panose="020B0609020204030204" pitchFamily="49" charset="0"/>
              </a:rPr>
              <a:t>AS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r>
              <a:rPr lang="en-US" sz="2400" b="1" noProof="1">
                <a:latin typeface="Consolas" panose="020B0609020204030204" pitchFamily="49" charset="0"/>
              </a:rPr>
              <a:t> </a:t>
            </a:r>
          </a:p>
          <a:p>
            <a:pPr marL="76153" lvl="1" indent="0">
              <a:buNone/>
            </a:pPr>
            <a:r>
              <a:rPr lang="en-US" sz="2400" b="1" noProof="1">
                <a:latin typeface="Consolas" panose="020B0609020204030204" pitchFamily="49" charset="0"/>
              </a:rPr>
              <a:t>  WHERE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b.name</a:t>
            </a:r>
            <a:r>
              <a:rPr lang="en-US" sz="2400" b="1" noProof="1">
                <a:latin typeface="Consolas" panose="020B0609020204030204" pitchFamily="49" charset="0"/>
              </a:rPr>
              <a:t> = :name"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2FAF517A-D8FB-4D0A-8CF1-4095DA5484DE}"/>
              </a:ext>
            </a:extLst>
          </p:cNvPr>
          <p:cNvSpPr txBox="1">
            <a:spLocks/>
          </p:cNvSpPr>
          <p:nvPr/>
        </p:nvSpPr>
        <p:spPr>
          <a:xfrm>
            <a:off x="190355" y="1218622"/>
            <a:ext cx="11701709" cy="5306003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noProof="1"/>
              <a:t>Update: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noProof="1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noProof="1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noProof="1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noProof="1"/>
              <a:t>Delete:</a:t>
            </a:r>
          </a:p>
        </p:txBody>
      </p:sp>
    </p:spTree>
    <p:extLst>
      <p:ext uri="{BB962C8B-B14F-4D97-AF65-F5344CB8AC3E}">
        <p14:creationId xmlns:p14="http://schemas.microsoft.com/office/powerpoint/2010/main" val="207123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Select Shampoos by Ingredients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29350B99-85CA-4D70-9E42-C7736737571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0812" y="1219200"/>
            <a:ext cx="11887200" cy="550227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noProof="1"/>
              <a:t>Write a method that selects all shampoos with ingredients in a </a:t>
            </a:r>
            <a:r>
              <a:rPr lang="en-US" noProof="1" smtClean="0"/>
              <a:t/>
            </a:r>
            <a:br>
              <a:rPr lang="en-US" noProof="1" smtClean="0"/>
            </a:br>
            <a:r>
              <a:rPr lang="en-US" noProof="1" smtClean="0"/>
              <a:t>given </a:t>
            </a:r>
            <a:r>
              <a:rPr lang="en-US" noProof="1"/>
              <a:t>list</a:t>
            </a:r>
          </a:p>
          <a:p>
            <a:pPr>
              <a:lnSpc>
                <a:spcPct val="100000"/>
              </a:lnSpc>
            </a:pPr>
            <a:r>
              <a:rPr lang="en-US" noProof="1"/>
              <a:t>Example input-output:</a:t>
            </a:r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2E2AF12B-D73B-4142-ADC6-AAC2BAD9E583}"/>
              </a:ext>
            </a:extLst>
          </p:cNvPr>
          <p:cNvSpPr txBox="1">
            <a:spLocks/>
          </p:cNvSpPr>
          <p:nvPr/>
        </p:nvSpPr>
        <p:spPr>
          <a:xfrm>
            <a:off x="531812" y="3242096"/>
            <a:ext cx="28194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/>
              <a:t>Berry</a:t>
            </a:r>
          </a:p>
          <a:p>
            <a:r>
              <a:rPr lang="en-US" sz="2400" dirty="0"/>
              <a:t>Mineral-Colagen</a:t>
            </a:r>
          </a:p>
        </p:txBody>
      </p:sp>
      <p:sp>
        <p:nvSpPr>
          <p:cNvPr id="8" name="Стрелка надясно 7">
            <a:extLst>
              <a:ext uri="{FF2B5EF4-FFF2-40B4-BE49-F238E27FC236}">
                <a16:creationId xmlns:a16="http://schemas.microsoft.com/office/drawing/2014/main" id="{E9529137-F42A-48A4-B61A-79C66FB8E5BB}"/>
              </a:ext>
            </a:extLst>
          </p:cNvPr>
          <p:cNvSpPr/>
          <p:nvPr/>
        </p:nvSpPr>
        <p:spPr>
          <a:xfrm>
            <a:off x="3568173" y="3415682"/>
            <a:ext cx="457200" cy="304800"/>
          </a:xfrm>
          <a:prstGeom prst="rightArrow">
            <a:avLst/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b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8981CB7E-48E2-40F7-9925-40FF0E9CC3C9}"/>
              </a:ext>
            </a:extLst>
          </p:cNvPr>
          <p:cNvSpPr txBox="1">
            <a:spLocks/>
          </p:cNvSpPr>
          <p:nvPr/>
        </p:nvSpPr>
        <p:spPr>
          <a:xfrm>
            <a:off x="4242334" y="3200400"/>
            <a:ext cx="7500600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l"/>
            <a:r>
              <a:rPr lang="en-US" sz="2400" dirty="0"/>
              <a:t>Color Protection &amp; Radiance</a:t>
            </a:r>
          </a:p>
          <a:p>
            <a:pPr algn="l"/>
            <a:r>
              <a:rPr lang="en-US" sz="2400" dirty="0"/>
              <a:t>Fresh it Up!</a:t>
            </a:r>
          </a:p>
          <a:p>
            <a:pPr algn="l"/>
            <a:r>
              <a:rPr lang="en-US" sz="2400" dirty="0"/>
              <a:t>Nectar Nutrition</a:t>
            </a:r>
          </a:p>
          <a:p>
            <a:pPr algn="l"/>
            <a:r>
              <a:rPr lang="en-US" sz="2400" dirty="0"/>
              <a:t>Superfruit Nutrition</a:t>
            </a:r>
          </a:p>
          <a:p>
            <a:pPr algn="l"/>
            <a:r>
              <a:rPr lang="en-US" sz="2400" dirty="0"/>
              <a:t>Color Protection &amp; Radiance</a:t>
            </a:r>
          </a:p>
          <a:p>
            <a:pPr algn="l"/>
            <a:r>
              <a:rPr lang="en-US" sz="2400" dirty="0"/>
              <a:t>Nectar Nutrition</a:t>
            </a:r>
          </a:p>
          <a:p>
            <a:pPr algn="l"/>
            <a:r>
              <a:rPr lang="en-US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7561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Select Shampoos by Ingredients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CEAAC0E-D3EC-442C-BC58-FDE1F6CD2396}"/>
              </a:ext>
            </a:extLst>
          </p:cNvPr>
          <p:cNvSpPr txBox="1">
            <a:spLocks/>
          </p:cNvSpPr>
          <p:nvPr/>
        </p:nvSpPr>
        <p:spPr>
          <a:xfrm>
            <a:off x="293852" y="2286000"/>
            <a:ext cx="11741040" cy="32650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@Repository</a:t>
            </a:r>
          </a:p>
          <a:p>
            <a:r>
              <a:rPr lang="en-US" noProof="1">
                <a:solidFill>
                  <a:schemeClr val="tx1"/>
                </a:solidFill>
              </a:rPr>
              <a:t>public interface </a:t>
            </a:r>
            <a:r>
              <a:rPr lang="en-US" noProof="1" smtClean="0">
                <a:solidFill>
                  <a:schemeClr val="tx1"/>
                </a:solidFill>
              </a:rPr>
              <a:t>IngredientRepository </a:t>
            </a:r>
            <a:r>
              <a:rPr lang="en-US" noProof="1">
                <a:solidFill>
                  <a:schemeClr val="tx1"/>
                </a:solidFill>
              </a:rPr>
              <a:t>extends </a:t>
            </a:r>
            <a:r>
              <a:rPr lang="en-US" noProof="1" smtClean="0">
                <a:solidFill>
                  <a:schemeClr val="tx1"/>
                </a:solidFill>
              </a:rPr>
              <a:t>JpaRepository&lt;Ingredient</a:t>
            </a:r>
            <a:r>
              <a:rPr lang="en-US" noProof="1">
                <a:solidFill>
                  <a:schemeClr val="tx1"/>
                </a:solidFill>
              </a:rPr>
              <a:t>, Long&gt;{</a:t>
            </a:r>
          </a:p>
          <a:p>
            <a:endParaRPr lang="en-US" noProof="1">
              <a:solidFill>
                <a:schemeClr val="tx1"/>
              </a:solidFill>
            </a:endParaRPr>
          </a:p>
          <a:p>
            <a:r>
              <a:rPr lang="en-US" noProof="1">
                <a:solidFill>
                  <a:schemeClr val="tx1"/>
                </a:solidFill>
              </a:rPr>
              <a:t>     </a:t>
            </a:r>
            <a:r>
              <a:rPr lang="en-US" noProof="1"/>
              <a:t>@Query</a:t>
            </a:r>
            <a:r>
              <a:rPr lang="en-US" noProof="1">
                <a:solidFill>
                  <a:schemeClr val="tx1"/>
                </a:solidFill>
              </a:rPr>
              <a:t>(value = "</a:t>
            </a:r>
            <a:r>
              <a:rPr lang="en-US" noProof="1"/>
              <a:t>select s from </a:t>
            </a:r>
            <a:r>
              <a:rPr lang="en-US" noProof="1" smtClean="0"/>
              <a:t>Shampoo </a:t>
            </a:r>
            <a:r>
              <a:rPr lang="en-US" noProof="1"/>
              <a:t>s</a:t>
            </a:r>
            <a:r>
              <a:rPr lang="en-US" noProof="1">
                <a:solidFill>
                  <a:schemeClr val="tx1"/>
                </a:solidFill>
              </a:rPr>
              <a:t> " </a:t>
            </a:r>
            <a:r>
              <a:rPr lang="en-US" noProof="1"/>
              <a:t>+</a:t>
            </a:r>
          </a:p>
          <a:p>
            <a:r>
              <a:rPr lang="en-US" noProof="1">
                <a:solidFill>
                  <a:schemeClr val="tx1"/>
                </a:solidFill>
              </a:rPr>
              <a:t>      "</a:t>
            </a:r>
            <a:r>
              <a:rPr lang="en-US" noProof="1"/>
              <a:t>join s.ingredients i where i in :ingredients</a:t>
            </a:r>
            <a:r>
              <a:rPr lang="en-US" noProof="1">
                <a:solidFill>
                  <a:schemeClr val="tx1"/>
                </a:solidFill>
              </a:rPr>
              <a:t>")</a:t>
            </a:r>
          </a:p>
          <a:p>
            <a:r>
              <a:rPr lang="en-US" noProof="1">
                <a:solidFill>
                  <a:schemeClr val="tx1"/>
                </a:solidFill>
              </a:rPr>
              <a:t>     </a:t>
            </a:r>
            <a:r>
              <a:rPr lang="en-US" noProof="1" smtClean="0">
                <a:solidFill>
                  <a:schemeClr val="tx1"/>
                </a:solidFill>
              </a:rPr>
              <a:t>List&lt;Shampoo</a:t>
            </a:r>
            <a:r>
              <a:rPr lang="en-US" noProof="1">
                <a:solidFill>
                  <a:schemeClr val="tx1"/>
                </a:solidFill>
              </a:rPr>
              <a:t>&gt; </a:t>
            </a:r>
            <a:r>
              <a:rPr lang="en-US" noProof="1"/>
              <a:t>findByIngredientsIn</a:t>
            </a:r>
            <a:r>
              <a:rPr lang="en-US" noProof="1">
                <a:solidFill>
                  <a:schemeClr val="tx1"/>
                </a:solidFill>
              </a:rPr>
              <a:t>(</a:t>
            </a:r>
            <a:r>
              <a:rPr lang="en-US" noProof="1"/>
              <a:t>@Param</a:t>
            </a:r>
            <a:r>
              <a:rPr lang="en-US" noProof="1">
                <a:solidFill>
                  <a:schemeClr val="tx1"/>
                </a:solidFill>
              </a:rPr>
              <a:t>(value = "</a:t>
            </a:r>
            <a:r>
              <a:rPr lang="en-US" noProof="1"/>
              <a:t>ingredients</a:t>
            </a:r>
            <a:r>
              <a:rPr lang="en-US" noProof="1">
                <a:solidFill>
                  <a:schemeClr val="tx1"/>
                </a:solidFill>
              </a:rPr>
              <a:t>")   </a:t>
            </a:r>
            <a:r>
              <a:rPr lang="en-US" noProof="1" smtClean="0">
                <a:solidFill>
                  <a:schemeClr val="tx1"/>
                </a:solidFill>
              </a:rPr>
              <a:t>Set&lt;Ingredient</a:t>
            </a:r>
            <a:r>
              <a:rPr lang="en-US" noProof="1">
                <a:solidFill>
                  <a:schemeClr val="tx1"/>
                </a:solidFill>
              </a:rPr>
              <a:t>&gt; ingredients);</a:t>
            </a:r>
          </a:p>
          <a:p>
            <a:r>
              <a:rPr lang="en-US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EB566FF-6E0C-4EB0-8358-0BA156C79401}"/>
              </a:ext>
            </a:extLst>
          </p:cNvPr>
          <p:cNvSpPr txBox="1">
            <a:spLocks/>
          </p:cNvSpPr>
          <p:nvPr/>
        </p:nvSpPr>
        <p:spPr>
          <a:xfrm>
            <a:off x="293852" y="1680092"/>
            <a:ext cx="11741040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ShampooRepository.java</a:t>
            </a:r>
          </a:p>
        </p:txBody>
      </p:sp>
    </p:spTree>
    <p:extLst>
      <p:ext uri="{BB962C8B-B14F-4D97-AF65-F5344CB8AC3E}">
        <p14:creationId xmlns:p14="http://schemas.microsoft.com/office/powerpoint/2010/main" val="212299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Retrieving Data by Custom </a:t>
            </a:r>
            <a:r>
              <a:rPr lang="en-GB" dirty="0" smtClean="0"/>
              <a:t>Queries</a:t>
            </a:r>
            <a:r>
              <a:rPr lang="en-US" dirty="0" smtClean="0"/>
              <a:t>.</a:t>
            </a:r>
          </a:p>
          <a:p>
            <a:r>
              <a:rPr lang="en-US" dirty="0"/>
              <a:t>Java Persistence Query </a:t>
            </a:r>
            <a:r>
              <a:rPr lang="en-US" dirty="0" smtClean="0"/>
              <a:t>Language.</a:t>
            </a:r>
          </a:p>
          <a:p>
            <a:r>
              <a:rPr lang="en-US" dirty="0">
                <a:solidFill>
                  <a:srgbClr val="234465"/>
                </a:solidFill>
              </a:rPr>
              <a:t>Repository </a:t>
            </a:r>
            <a:r>
              <a:rPr lang="en-US" dirty="0" smtClean="0">
                <a:solidFill>
                  <a:srgbClr val="234465"/>
                </a:solidFill>
              </a:rPr>
              <a:t>Inheritance.</a:t>
            </a:r>
            <a:endParaRPr lang="en-US" dirty="0">
              <a:solidFill>
                <a:srgbClr val="234465"/>
              </a:solidFill>
            </a:endParaRPr>
          </a:p>
          <a:p>
            <a:r>
              <a:rPr lang="en-US" dirty="0">
                <a:solidFill>
                  <a:srgbClr val="234465"/>
                </a:solidFill>
              </a:rPr>
              <a:t>Spring Custom </a:t>
            </a:r>
            <a:r>
              <a:rPr lang="en-US" dirty="0" smtClean="0">
                <a:solidFill>
                  <a:srgbClr val="234465"/>
                </a:solidFill>
              </a:rPr>
              <a:t>Configuration.</a:t>
            </a:r>
            <a:endParaRPr lang="en-US" dirty="0">
              <a:solidFill>
                <a:srgbClr val="234465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40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Advanced </a:t>
            </a:r>
            <a:r>
              <a:rPr lang="en-GB" dirty="0" smtClean="0"/>
              <a:t>Repositories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Repository </a:t>
            </a:r>
            <a:r>
              <a:rPr lang="en-GB" dirty="0" smtClean="0"/>
              <a:t>Inheritance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35AC3A41-0821-4B40-BCDB-E0F7186DA50A}"/>
              </a:ext>
            </a:extLst>
          </p:cNvPr>
          <p:cNvSpPr txBox="1">
            <a:spLocks/>
          </p:cNvSpPr>
          <p:nvPr/>
        </p:nvSpPr>
        <p:spPr>
          <a:xfrm>
            <a:off x="2817812" y="4703828"/>
            <a:ext cx="6629400" cy="1239772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5400" dirty="0"/>
          </a:p>
        </p:txBody>
      </p:sp>
      <p:sp>
        <p:nvSpPr>
          <p:cNvPr id="8" name="Subtitle 5">
            <a:extLst>
              <a:ext uri="{FF2B5EF4-FFF2-40B4-BE49-F238E27FC236}">
                <a16:creationId xmlns:a16="http://schemas.microsoft.com/office/drawing/2014/main" id="{A0DE114F-59EA-41BA-8419-795B405CECD3}"/>
              </a:ext>
            </a:extLst>
          </p:cNvPr>
          <p:cNvSpPr txBox="1">
            <a:spLocks/>
          </p:cNvSpPr>
          <p:nvPr/>
        </p:nvSpPr>
        <p:spPr>
          <a:xfrm>
            <a:off x="1674812" y="5574115"/>
            <a:ext cx="8839200" cy="674285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spc="200" dirty="0">
              <a:solidFill>
                <a:srgbClr val="F0A22E"/>
              </a:solidFill>
            </a:endParaRPr>
          </a:p>
        </p:txBody>
      </p:sp>
      <p:grpSp>
        <p:nvGrpSpPr>
          <p:cNvPr id="14" name="Групиране 13">
            <a:extLst>
              <a:ext uri="{FF2B5EF4-FFF2-40B4-BE49-F238E27FC236}">
                <a16:creationId xmlns:a16="http://schemas.microsoft.com/office/drawing/2014/main" id="{D0F5DBFE-23B7-4E14-9E08-9DC8CEFD23B7}"/>
              </a:ext>
            </a:extLst>
          </p:cNvPr>
          <p:cNvGrpSpPr/>
          <p:nvPr/>
        </p:nvGrpSpPr>
        <p:grpSpPr>
          <a:xfrm>
            <a:off x="4494212" y="1983081"/>
            <a:ext cx="3200400" cy="1369719"/>
            <a:chOff x="3076454" y="1770128"/>
            <a:chExt cx="5932608" cy="2628900"/>
          </a:xfrm>
        </p:grpSpPr>
        <p:pic>
          <p:nvPicPr>
            <p:cNvPr id="6" name="Картина 5">
              <a:extLst>
                <a:ext uri="{FF2B5EF4-FFF2-40B4-BE49-F238E27FC236}">
                  <a16:creationId xmlns:a16="http://schemas.microsoft.com/office/drawing/2014/main" id="{E939E056-52BD-4B0B-906C-140AE8C8E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6454" y="1770128"/>
              <a:ext cx="2628900" cy="2628900"/>
            </a:xfrm>
            <a:prstGeom prst="rect">
              <a:avLst/>
            </a:prstGeom>
          </p:spPr>
        </p:pic>
        <p:pic>
          <p:nvPicPr>
            <p:cNvPr id="12" name="Картина 11">
              <a:extLst>
                <a:ext uri="{FF2B5EF4-FFF2-40B4-BE49-F238E27FC236}">
                  <a16:creationId xmlns:a16="http://schemas.microsoft.com/office/drawing/2014/main" id="{C8F2D8DA-BD00-4D6A-ADBB-624AA5CD0C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7812" y="2017778"/>
              <a:ext cx="2381250" cy="2381250"/>
            </a:xfrm>
            <a:prstGeom prst="rect">
              <a:avLst/>
            </a:prstGeom>
          </p:spPr>
        </p:pic>
        <p:sp>
          <p:nvSpPr>
            <p:cNvPr id="13" name="Стрелка надясно 12">
              <a:extLst>
                <a:ext uri="{FF2B5EF4-FFF2-40B4-BE49-F238E27FC236}">
                  <a16:creationId xmlns:a16="http://schemas.microsoft.com/office/drawing/2014/main" id="{538C48B5-88AB-4D92-964A-216E4828616D}"/>
                </a:ext>
              </a:extLst>
            </p:cNvPr>
            <p:cNvSpPr/>
            <p:nvPr/>
          </p:nvSpPr>
          <p:spPr>
            <a:xfrm>
              <a:off x="5918933" y="2955999"/>
              <a:ext cx="495300" cy="504807"/>
            </a:xfrm>
            <a:prstGeom prst="rightArrow">
              <a:avLst>
                <a:gd name="adj1" fmla="val 36329"/>
                <a:gd name="adj2" fmla="val 5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24920485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 bigger applications we have similar entities extending </a:t>
            </a:r>
            <a:r>
              <a:rPr lang="en-GB" dirty="0" smtClean="0"/>
              <a:t>an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GB" dirty="0" smtClean="0"/>
              <a:t>abstract </a:t>
            </a:r>
            <a:r>
              <a:rPr lang="en-GB" dirty="0"/>
              <a:t>class</a:t>
            </a:r>
          </a:p>
          <a:p>
            <a:r>
              <a:rPr lang="en-GB" dirty="0"/>
              <a:t>Their base attributes and actions towards them are the same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GB" dirty="0" smtClean="0"/>
              <a:t>regardless </a:t>
            </a:r>
            <a:r>
              <a:rPr lang="en-GB" dirty="0"/>
              <a:t>differences</a:t>
            </a:r>
          </a:p>
          <a:p>
            <a:r>
              <a:rPr lang="en-GB" dirty="0"/>
              <a:t>We can set up a </a:t>
            </a:r>
            <a:r>
              <a:rPr lang="en-GB" dirty="0">
                <a:solidFill>
                  <a:schemeClr val="bg1"/>
                </a:solidFill>
              </a:rPr>
              <a:t>base repository </a:t>
            </a:r>
            <a:r>
              <a:rPr lang="en-GB" dirty="0"/>
              <a:t>to reduce query and code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GB" dirty="0" smtClean="0"/>
              <a:t>duplication</a:t>
            </a:r>
            <a:endParaRPr lang="en-GB" dirty="0"/>
          </a:p>
          <a:p>
            <a:r>
              <a:rPr lang="en-GB" dirty="0"/>
              <a:t>It can be inherited to clear up specifics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Repository Inheritance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886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Repository Inheritance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17612" y="1819810"/>
            <a:ext cx="9677400" cy="18954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@NoRepositoryBean</a:t>
            </a:r>
          </a:p>
          <a:p>
            <a:r>
              <a:rPr lang="en-US" noProof="1">
                <a:solidFill>
                  <a:schemeClr val="tx1"/>
                </a:solidFill>
              </a:rPr>
              <a:t>public interface </a:t>
            </a:r>
            <a:r>
              <a:rPr lang="en-US" noProof="1"/>
              <a:t>IngredientRepository</a:t>
            </a:r>
            <a:r>
              <a:rPr lang="en-US" noProof="1">
                <a:solidFill>
                  <a:schemeClr val="tx1"/>
                </a:solidFill>
              </a:rPr>
              <a:t>&lt;T extends Ingredient&gt; extends JpaRepository&lt;T, Long&gt;{</a:t>
            </a:r>
          </a:p>
          <a:p>
            <a:r>
              <a:rPr lang="en-US" noProof="1">
                <a:solidFill>
                  <a:schemeClr val="tx1"/>
                </a:solidFill>
              </a:rPr>
              <a:t>	//…</a:t>
            </a:r>
          </a:p>
          <a:p>
            <a:r>
              <a:rPr lang="en-US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217612" y="1211253"/>
            <a:ext cx="9677400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IngredientRepository.java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08012" y="1285923"/>
            <a:ext cx="2362200" cy="456568"/>
          </a:xfrm>
          <a:prstGeom prst="wedgeRoundRectCallout">
            <a:avLst>
              <a:gd name="adj1" fmla="val 6725"/>
              <a:gd name="adj2" fmla="val 83345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a repository</a:t>
            </a: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199605" y="4444491"/>
            <a:ext cx="11734800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@Repository</a:t>
            </a:r>
          </a:p>
          <a:p>
            <a:r>
              <a:rPr lang="en-US" noProof="1"/>
              <a:t>public interface </a:t>
            </a:r>
            <a:r>
              <a:rPr lang="en-US" noProof="1">
                <a:solidFill>
                  <a:schemeClr val="bg1"/>
                </a:solidFill>
              </a:rPr>
              <a:t>ChemicalIngredientRepository</a:t>
            </a:r>
            <a:r>
              <a:rPr lang="en-US" noProof="1"/>
              <a:t> </a:t>
            </a:r>
            <a:r>
              <a:rPr lang="en-US" noProof="1">
                <a:solidFill>
                  <a:schemeClr val="bg1"/>
                </a:solidFill>
              </a:rPr>
              <a:t>extends</a:t>
            </a:r>
            <a:r>
              <a:rPr lang="en-US" noProof="1"/>
              <a:t> </a:t>
            </a:r>
            <a:r>
              <a:rPr lang="en-US" noProof="1" smtClean="0">
                <a:solidFill>
                  <a:schemeClr val="bg1"/>
                </a:solidFill>
              </a:rPr>
              <a:t>IngredientRepository</a:t>
            </a:r>
            <a:r>
              <a:rPr lang="en-US" noProof="1" smtClean="0"/>
              <a:t> </a:t>
            </a:r>
            <a:r>
              <a:rPr lang="en-US" noProof="1"/>
              <a:t>&lt;BasicChemicalIngredient&gt; {</a:t>
            </a:r>
          </a:p>
          <a:p>
            <a:r>
              <a:rPr lang="en-US" noProof="1"/>
              <a:t>   </a:t>
            </a:r>
            <a:r>
              <a:rPr lang="en-US" noProof="1" smtClean="0"/>
              <a:t>List&lt;ChemicalIngredient</a:t>
            </a:r>
            <a:r>
              <a:rPr lang="en-US" noProof="1"/>
              <a:t>&gt; findByChemicalFormula(String chemicalFormula);</a:t>
            </a:r>
          </a:p>
          <a:p>
            <a:r>
              <a:rPr lang="en-US" noProof="1"/>
              <a:t>}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199605" y="3838583"/>
            <a:ext cx="11734799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ChemicalIngredientRepository.java</a:t>
            </a:r>
          </a:p>
        </p:txBody>
      </p:sp>
    </p:spTree>
    <p:extLst>
      <p:ext uri="{BB962C8B-B14F-4D97-AF65-F5344CB8AC3E}">
        <p14:creationId xmlns:p14="http://schemas.microsoft.com/office/powerpoint/2010/main" val="3379616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Repository Inheritance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65412" y="1792791"/>
            <a:ext cx="6934200" cy="14492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>
                <a:solidFill>
                  <a:schemeClr val="tx1"/>
                </a:solidFill>
              </a:rPr>
              <a:t>public interface CustomShampooRepository {</a:t>
            </a:r>
          </a:p>
          <a:p>
            <a:endParaRPr lang="en-US" sz="2000" noProof="1">
              <a:solidFill>
                <a:schemeClr val="tx1"/>
              </a:solidFill>
            </a:endParaRPr>
          </a:p>
          <a:p>
            <a:r>
              <a:rPr lang="en-US" sz="2000" noProof="1">
                <a:solidFill>
                  <a:schemeClr val="tx1"/>
                </a:solidFill>
              </a:rPr>
              <a:t>    void create(BasicShampoo basicShampoo);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665412" y="1219200"/>
            <a:ext cx="6934200" cy="5735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sz="2200" noProof="1"/>
              <a:t>CustomShampooRepository.java</a:t>
            </a: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1522412" y="3870720"/>
            <a:ext cx="9220200" cy="27111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noProof="1"/>
              <a:t>public class CustomShampooDaoImpl implements CustomShampooRepository {</a:t>
            </a:r>
          </a:p>
          <a:p>
            <a:r>
              <a:rPr lang="en-US" sz="1800" noProof="1">
                <a:solidFill>
                  <a:schemeClr val="bg1"/>
                </a:solidFill>
              </a:rPr>
              <a:t>    @PersistenceContext</a:t>
            </a:r>
          </a:p>
          <a:p>
            <a:r>
              <a:rPr lang="en-US" sz="1800" noProof="1"/>
              <a:t>    private EntityManager entityManager;</a:t>
            </a:r>
          </a:p>
          <a:p>
            <a:endParaRPr lang="en-US" sz="1800" noProof="1"/>
          </a:p>
          <a:p>
            <a:r>
              <a:rPr lang="en-US" sz="1800" noProof="1"/>
              <a:t>    </a:t>
            </a:r>
            <a:r>
              <a:rPr lang="en-US" sz="1800" noProof="1">
                <a:solidFill>
                  <a:schemeClr val="bg1"/>
                </a:solidFill>
              </a:rPr>
              <a:t>@Transactional</a:t>
            </a:r>
          </a:p>
          <a:p>
            <a:r>
              <a:rPr lang="en-US" sz="1800" noProof="1"/>
              <a:t>    public void create(BasicShampoo basicShampoo){</a:t>
            </a:r>
          </a:p>
          <a:p>
            <a:r>
              <a:rPr lang="en-US" sz="1800" noProof="1"/>
              <a:t>        entityManager.persist(basicShampoo);</a:t>
            </a:r>
          </a:p>
          <a:p>
            <a:r>
              <a:rPr lang="en-US" sz="1800" noProof="1"/>
              <a:t>    }</a:t>
            </a:r>
          </a:p>
          <a:p>
            <a:r>
              <a:rPr lang="en-US" sz="1800" noProof="1"/>
              <a:t>}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1522412" y="3328653"/>
            <a:ext cx="9220200" cy="5412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sz="2000" noProof="1"/>
              <a:t>CustomShampooRepositoryImpl.java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190354" y="4419600"/>
            <a:ext cx="1748725" cy="986190"/>
          </a:xfrm>
          <a:prstGeom prst="wedgeRoundRectCallout">
            <a:avLst>
              <a:gd name="adj1" fmla="val 58872"/>
              <a:gd name="adj2" fmla="val -49744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Inject </a:t>
            </a:r>
          </a:p>
          <a:p>
            <a:pPr algn="ctr"/>
            <a:r>
              <a:rPr lang="en-US" sz="20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 Manager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132512" y="6116752"/>
            <a:ext cx="2324100" cy="407873"/>
          </a:xfrm>
          <a:prstGeom prst="wedgeRoundRectCallout">
            <a:avLst>
              <a:gd name="adj1" fmla="val -42504"/>
              <a:gd name="adj2" fmla="val -89026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 Transaction</a:t>
            </a:r>
          </a:p>
        </p:txBody>
      </p:sp>
    </p:spTree>
    <p:extLst>
      <p:ext uri="{BB962C8B-B14F-4D97-AF65-F5344CB8AC3E}">
        <p14:creationId xmlns:p14="http://schemas.microsoft.com/office/powerpoint/2010/main" val="424351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7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Spring Custom </a:t>
            </a:r>
            <a:r>
              <a:rPr lang="en-GB" dirty="0" smtClean="0"/>
              <a:t>Configuration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Java-Based </a:t>
            </a:r>
            <a:r>
              <a:rPr lang="en-GB" dirty="0" smtClean="0"/>
              <a:t>Setup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35AC3A41-0821-4B40-BCDB-E0F7186DA50A}"/>
              </a:ext>
            </a:extLst>
          </p:cNvPr>
          <p:cNvSpPr txBox="1">
            <a:spLocks/>
          </p:cNvSpPr>
          <p:nvPr/>
        </p:nvSpPr>
        <p:spPr>
          <a:xfrm>
            <a:off x="2290148" y="4671485"/>
            <a:ext cx="8001000" cy="1239772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5400" dirty="0"/>
          </a:p>
        </p:txBody>
      </p:sp>
      <p:sp>
        <p:nvSpPr>
          <p:cNvPr id="8" name="Subtitle 5">
            <a:extLst>
              <a:ext uri="{FF2B5EF4-FFF2-40B4-BE49-F238E27FC236}">
                <a16:creationId xmlns:a16="http://schemas.microsoft.com/office/drawing/2014/main" id="{A0DE114F-59EA-41BA-8419-795B405CECD3}"/>
              </a:ext>
            </a:extLst>
          </p:cNvPr>
          <p:cNvSpPr txBox="1">
            <a:spLocks/>
          </p:cNvSpPr>
          <p:nvPr/>
        </p:nvSpPr>
        <p:spPr>
          <a:xfrm>
            <a:off x="1674812" y="5574115"/>
            <a:ext cx="8839200" cy="674285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spc="200" dirty="0">
              <a:solidFill>
                <a:srgbClr val="F0A22E"/>
              </a:solidFill>
            </a:endParaRP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FA689E5F-ECA0-4FBB-91A5-20066AE5EC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199" y="1606668"/>
            <a:ext cx="2086425" cy="208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7273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Properties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CFE995B5-FFFD-4E8E-89B6-CE258B41664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08222" y="1212279"/>
            <a:ext cx="11829790" cy="541712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noProof="1"/>
              <a:t>So far we've configured our project with a spring properties file: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23441" y="2921162"/>
            <a:ext cx="11118958" cy="20653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#Data Source Properties</a:t>
            </a:r>
          </a:p>
          <a:p>
            <a:r>
              <a:rPr lang="en-US" noProof="1"/>
              <a:t>spring.datasource.driverClassName = com.mysql.jdbc.Driver</a:t>
            </a:r>
          </a:p>
          <a:p>
            <a:r>
              <a:rPr lang="en-US" noProof="1"/>
              <a:t>spring.datasource.url = jdbc:mysql://localhost:3306/neck_and_elbow?useSSL=false&amp;createDatabaseIfNotExist=true</a:t>
            </a:r>
          </a:p>
          <a:p>
            <a:r>
              <a:rPr lang="en-US" noProof="1"/>
              <a:t>spring.datasource.username = root</a:t>
            </a:r>
          </a:p>
          <a:p>
            <a:r>
              <a:rPr lang="en-US" noProof="1"/>
              <a:t>spring.datasource.password = 1234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23441" y="2347571"/>
            <a:ext cx="11118957" cy="5735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application.properties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789612" y="4075929"/>
            <a:ext cx="3206640" cy="456568"/>
          </a:xfrm>
          <a:prstGeom prst="wedgeRoundRectCallout">
            <a:avLst>
              <a:gd name="adj1" fmla="val 4521"/>
              <a:gd name="adj2" fmla="val -72718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Connection properties</a:t>
            </a:r>
          </a:p>
        </p:txBody>
      </p:sp>
    </p:spTree>
    <p:extLst>
      <p:ext uri="{BB962C8B-B14F-4D97-AF65-F5344CB8AC3E}">
        <p14:creationId xmlns:p14="http://schemas.microsoft.com/office/powerpoint/2010/main" val="243480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Java-Based Configuration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0450" y="2729358"/>
            <a:ext cx="10744200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/>
              <a:t>@Configuration</a:t>
            </a:r>
          </a:p>
          <a:p>
            <a:r>
              <a:rPr lang="en-US" sz="2400" noProof="1"/>
              <a:t>@EnableJpaRepositories(basePackages = "com.neckandelbows.dao")</a:t>
            </a:r>
          </a:p>
          <a:p>
            <a:r>
              <a:rPr lang="en-US" sz="2400" noProof="1"/>
              <a:t>@EnableTransactionManagement</a:t>
            </a:r>
          </a:p>
          <a:p>
            <a:r>
              <a:rPr lang="en-US" sz="2400" noProof="1"/>
              <a:t>@PropertySource(value = "application.properties" )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public class JavaConfig {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	//Add configuration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30450" y="2058817"/>
            <a:ext cx="10744200" cy="6705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sz="2800" noProof="1"/>
              <a:t>JavaConfig.java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30450" y="1904413"/>
            <a:ext cx="2119200" cy="688306"/>
          </a:xfrm>
          <a:prstGeom prst="wedgeRoundRectCallout">
            <a:avLst>
              <a:gd name="adj1" fmla="val -1531"/>
              <a:gd name="adj2" fmla="val 81869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Configuration </a:t>
            </a:r>
          </a:p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579050" y="2224741"/>
            <a:ext cx="2039803" cy="735957"/>
          </a:xfrm>
          <a:prstGeom prst="wedgeRoundRectCallout">
            <a:avLst>
              <a:gd name="adj1" fmla="val 390"/>
              <a:gd name="adj2" fmla="val 76618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Repositories </a:t>
            </a:r>
          </a:p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Directory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893250" y="4724400"/>
            <a:ext cx="1861299" cy="456568"/>
          </a:xfrm>
          <a:prstGeom prst="wedgeRoundRectCallout">
            <a:avLst>
              <a:gd name="adj1" fmla="val -1189"/>
              <a:gd name="adj2" fmla="val -92617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 File</a:t>
            </a:r>
          </a:p>
        </p:txBody>
      </p:sp>
    </p:spTree>
    <p:extLst>
      <p:ext uri="{BB962C8B-B14F-4D97-AF65-F5344CB8AC3E}">
        <p14:creationId xmlns:p14="http://schemas.microsoft.com/office/powerpoint/2010/main" val="209547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Java-Based Configuration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31812" y="1920414"/>
            <a:ext cx="11118958" cy="46500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noProof="1">
                <a:solidFill>
                  <a:schemeClr val="tx1"/>
                </a:solidFill>
              </a:rPr>
              <a:t>    </a:t>
            </a:r>
            <a:r>
              <a:rPr lang="en-US" sz="1800" noProof="1"/>
              <a:t>@Autowired</a:t>
            </a:r>
          </a:p>
          <a:p>
            <a:r>
              <a:rPr lang="en-US" sz="1800" noProof="1">
                <a:solidFill>
                  <a:schemeClr val="tx1"/>
                </a:solidFill>
              </a:rPr>
              <a:t>    private Environment environment;</a:t>
            </a:r>
          </a:p>
          <a:p>
            <a:endParaRPr lang="en-US" sz="1800" noProof="1">
              <a:solidFill>
                <a:schemeClr val="tx1"/>
              </a:solidFill>
            </a:endParaRPr>
          </a:p>
          <a:p>
            <a:r>
              <a:rPr lang="en-US" sz="1800" noProof="1">
                <a:solidFill>
                  <a:schemeClr val="tx1"/>
                </a:solidFill>
              </a:rPr>
              <a:t>    </a:t>
            </a:r>
            <a:r>
              <a:rPr lang="en-US" sz="1800" noProof="1"/>
              <a:t>@Bean</a:t>
            </a:r>
          </a:p>
          <a:p>
            <a:r>
              <a:rPr lang="en-US" sz="1800" noProof="1">
                <a:solidFill>
                  <a:schemeClr val="tx1"/>
                </a:solidFill>
              </a:rPr>
              <a:t>    public DataSource dataSource() {</a:t>
            </a:r>
          </a:p>
          <a:p>
            <a:endParaRPr lang="en-US" sz="1800" noProof="1">
              <a:solidFill>
                <a:schemeClr val="tx1"/>
              </a:solidFill>
            </a:endParaRPr>
          </a:p>
          <a:p>
            <a:r>
              <a:rPr lang="en-US" sz="1800" noProof="1">
                <a:solidFill>
                  <a:schemeClr val="tx1"/>
                </a:solidFill>
              </a:rPr>
              <a:t>    DriverManagerDataSource driverManagerDataSource = new DriverManagerDataSource();     driverManagerDataSource.setDriverClassName(environment.getProperty("</a:t>
            </a:r>
            <a:r>
              <a:rPr lang="en-US" sz="1800" noProof="1"/>
              <a:t>spring.datasource.driverClassName</a:t>
            </a:r>
            <a:r>
              <a:rPr lang="en-US" sz="1800" noProof="1">
                <a:solidFill>
                  <a:schemeClr val="tx1"/>
                </a:solidFill>
              </a:rPr>
              <a:t>"));</a:t>
            </a:r>
          </a:p>
          <a:p>
            <a:r>
              <a:rPr lang="en-US" sz="1800" noProof="1">
                <a:solidFill>
                  <a:schemeClr val="tx1"/>
                </a:solidFill>
              </a:rPr>
              <a:t>    driverManagerDataSource.setUrl(environment.getProperty("</a:t>
            </a:r>
            <a:r>
              <a:rPr lang="en-US" sz="1800" noProof="1"/>
              <a:t>spring.datasource.url</a:t>
            </a:r>
            <a:r>
              <a:rPr lang="en-US" sz="1800" noProof="1">
                <a:solidFill>
                  <a:schemeClr val="tx1"/>
                </a:solidFill>
              </a:rPr>
              <a:t>"));</a:t>
            </a:r>
          </a:p>
          <a:p>
            <a:r>
              <a:rPr lang="en-US" sz="1800" noProof="1">
                <a:solidFill>
                  <a:schemeClr val="tx1"/>
                </a:solidFill>
              </a:rPr>
              <a:t>    driverManagerDataSource.setUsername(environment.getProperty("</a:t>
            </a:r>
            <a:r>
              <a:rPr lang="en-US" sz="1800" noProof="1"/>
              <a:t>spring.datasource</a:t>
            </a:r>
            <a:r>
              <a:rPr lang="en-US" sz="1800" noProof="1" smtClean="0"/>
              <a:t>.</a:t>
            </a:r>
            <a:r>
              <a:rPr lang="bg-BG" sz="1800" noProof="1" smtClean="0"/>
              <a:t/>
            </a:r>
            <a:br>
              <a:rPr lang="bg-BG" sz="1800" noProof="1" smtClean="0"/>
            </a:br>
            <a:r>
              <a:rPr lang="en-US" sz="1800" noProof="1" smtClean="0"/>
              <a:t>username</a:t>
            </a:r>
            <a:r>
              <a:rPr lang="en-US" sz="1800" noProof="1">
                <a:solidFill>
                  <a:schemeClr val="tx1"/>
                </a:solidFill>
              </a:rPr>
              <a:t>"));</a:t>
            </a:r>
          </a:p>
          <a:p>
            <a:r>
              <a:rPr lang="en-US" sz="1800" noProof="1">
                <a:solidFill>
                  <a:schemeClr val="tx1"/>
                </a:solidFill>
              </a:rPr>
              <a:t>    driverManagerDataSource.setPassword(environment.getProperty("</a:t>
            </a:r>
            <a:r>
              <a:rPr lang="en-US" sz="1800" noProof="1"/>
              <a:t>spring.datasource</a:t>
            </a:r>
            <a:r>
              <a:rPr lang="en-US" sz="1800" noProof="1" smtClean="0"/>
              <a:t>.</a:t>
            </a:r>
            <a:r>
              <a:rPr lang="bg-BG" sz="1800" noProof="1" smtClean="0"/>
              <a:t/>
            </a:r>
            <a:br>
              <a:rPr lang="bg-BG" sz="1800" noProof="1" smtClean="0"/>
            </a:br>
            <a:r>
              <a:rPr lang="en-US" sz="1800" noProof="1" smtClean="0"/>
              <a:t>password</a:t>
            </a:r>
            <a:r>
              <a:rPr lang="en-US" sz="1800" noProof="1">
                <a:solidFill>
                  <a:schemeClr val="tx1"/>
                </a:solidFill>
              </a:rPr>
              <a:t>"));   </a:t>
            </a:r>
          </a:p>
          <a:p>
            <a:r>
              <a:rPr lang="en-US" sz="1800" noProof="1">
                <a:solidFill>
                  <a:schemeClr val="tx1"/>
                </a:solidFill>
              </a:rPr>
              <a:t>    return driverManagerDataSource;</a:t>
            </a:r>
          </a:p>
          <a:p>
            <a:r>
              <a:rPr lang="en-US" sz="18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1812" y="1394848"/>
            <a:ext cx="11118958" cy="5255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sz="1998" noProof="1"/>
              <a:t>JavaConfig.java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265612" y="2667000"/>
            <a:ext cx="3358667" cy="352143"/>
          </a:xfrm>
          <a:prstGeom prst="wedgeRoundRectCallout">
            <a:avLst>
              <a:gd name="adj1" fmla="val -41423"/>
              <a:gd name="adj2" fmla="val 80588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Source Connection</a:t>
            </a:r>
          </a:p>
        </p:txBody>
      </p:sp>
    </p:spTree>
    <p:extLst>
      <p:ext uri="{BB962C8B-B14F-4D97-AF65-F5344CB8AC3E}">
        <p14:creationId xmlns:p14="http://schemas.microsoft.com/office/powerpoint/2010/main" val="177974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Java-Based Configuration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18916" y="1827542"/>
            <a:ext cx="11734800" cy="46808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    </a:t>
            </a:r>
            <a:r>
              <a:rPr lang="en-US" sz="1600" noProof="1">
                <a:solidFill>
                  <a:schemeClr val="bg1"/>
                </a:solidFill>
              </a:rPr>
              <a:t>@Bean</a:t>
            </a:r>
          </a:p>
          <a:p>
            <a:r>
              <a:rPr lang="en-US" sz="1600" noProof="1"/>
              <a:t>    public EntityManagerFactory entityManagerFactory() {</a:t>
            </a:r>
          </a:p>
          <a:p>
            <a:endParaRPr lang="en-US" sz="1600" noProof="1"/>
          </a:p>
          <a:p>
            <a:r>
              <a:rPr lang="en-US" sz="1600" noProof="1"/>
              <a:t>        HibernateJpaVendorAdapter vendorAdapter = new HibernateJpaVendorAdapter();</a:t>
            </a:r>
          </a:p>
          <a:p>
            <a:r>
              <a:rPr lang="en-US" sz="1600" noProof="1"/>
              <a:t>        vendorAdapter.setDatabase(</a:t>
            </a:r>
            <a:r>
              <a:rPr lang="en-US" sz="1600" noProof="1">
                <a:solidFill>
                  <a:schemeClr val="bg1"/>
                </a:solidFill>
              </a:rPr>
              <a:t>Database.MYSQL</a:t>
            </a:r>
            <a:r>
              <a:rPr lang="en-US" sz="1600" noProof="1"/>
              <a:t>);</a:t>
            </a:r>
          </a:p>
          <a:p>
            <a:r>
              <a:rPr lang="en-US" sz="1600" noProof="1"/>
              <a:t>        vendorAdapter.setGenerateDdl(</a:t>
            </a:r>
            <a:r>
              <a:rPr lang="en-US" sz="1600" noProof="1">
                <a:solidFill>
                  <a:schemeClr val="bg1"/>
                </a:solidFill>
              </a:rPr>
              <a:t>true</a:t>
            </a:r>
            <a:r>
              <a:rPr lang="en-US" sz="1600" noProof="1"/>
              <a:t>);</a:t>
            </a:r>
          </a:p>
          <a:p>
            <a:r>
              <a:rPr lang="en-US" sz="1600" noProof="1"/>
              <a:t>        vendorAdapter.setShowSql(</a:t>
            </a:r>
            <a:r>
              <a:rPr lang="en-US" sz="1600" noProof="1">
                <a:solidFill>
                  <a:schemeClr val="bg1"/>
                </a:solidFill>
              </a:rPr>
              <a:t>true</a:t>
            </a:r>
            <a:r>
              <a:rPr lang="en-US" sz="1600" noProof="1"/>
              <a:t>);</a:t>
            </a:r>
          </a:p>
          <a:p>
            <a:r>
              <a:rPr lang="en-US" sz="1600" noProof="1"/>
              <a:t>        LocalContainerEntityManagerFactoryBean factory = new LocalContainerEntityManagerFactoryBean();</a:t>
            </a:r>
          </a:p>
          <a:p>
            <a:r>
              <a:rPr lang="en-US" sz="1600" noProof="1"/>
              <a:t>        factory.setJpaVendorAdapter(vendorAdapter);</a:t>
            </a:r>
          </a:p>
          <a:p>
            <a:r>
              <a:rPr lang="en-US" sz="1600" noProof="1"/>
              <a:t>        factory.setPackagesToScan("</a:t>
            </a:r>
            <a:r>
              <a:rPr lang="en-US" sz="1600" noProof="1">
                <a:solidFill>
                  <a:schemeClr val="bg1"/>
                </a:solidFill>
              </a:rPr>
              <a:t>com.neckandelbows.domain</a:t>
            </a:r>
            <a:r>
              <a:rPr lang="en-US" sz="1600" noProof="1"/>
              <a:t>");</a:t>
            </a:r>
          </a:p>
          <a:p>
            <a:r>
              <a:rPr lang="en-US" sz="1600" noProof="1"/>
              <a:t>        factory.setDataSource(dataSource());</a:t>
            </a:r>
          </a:p>
          <a:p>
            <a:r>
              <a:rPr lang="en-US" sz="1600" noProof="1"/>
              <a:t>        Properties jpaProperties = new Properties();</a:t>
            </a:r>
          </a:p>
          <a:p>
            <a:r>
              <a:rPr lang="en-US" sz="1600" noProof="1"/>
              <a:t>        jpaProperties.setProperty("</a:t>
            </a:r>
            <a:r>
              <a:rPr lang="en-US" sz="1600" noProof="1">
                <a:solidFill>
                  <a:schemeClr val="bg1"/>
                </a:solidFill>
              </a:rPr>
              <a:t>hibernate.hbm2ddl.auto</a:t>
            </a:r>
            <a:r>
              <a:rPr lang="en-US" sz="1600" noProof="1"/>
              <a:t>","</a:t>
            </a:r>
            <a:r>
              <a:rPr lang="en-US" sz="1600" noProof="1">
                <a:solidFill>
                  <a:schemeClr val="bg1"/>
                </a:solidFill>
              </a:rPr>
              <a:t>validate</a:t>
            </a:r>
            <a:r>
              <a:rPr lang="en-US" sz="1600" noProof="1"/>
              <a:t>");</a:t>
            </a:r>
          </a:p>
          <a:p>
            <a:r>
              <a:rPr lang="en-US" sz="1600" noProof="1"/>
              <a:t>        jpaProperties.setProperty("</a:t>
            </a:r>
            <a:r>
              <a:rPr lang="en-US" sz="1600" noProof="1">
                <a:solidFill>
                  <a:schemeClr val="bg1"/>
                </a:solidFill>
              </a:rPr>
              <a:t>hibernate.format_sql</a:t>
            </a:r>
            <a:r>
              <a:rPr lang="en-US" sz="1600" noProof="1"/>
              <a:t>", "</a:t>
            </a:r>
            <a:r>
              <a:rPr lang="en-US" sz="1600" noProof="1">
                <a:solidFill>
                  <a:schemeClr val="bg1"/>
                </a:solidFill>
              </a:rPr>
              <a:t>true</a:t>
            </a:r>
            <a:r>
              <a:rPr lang="en-US" sz="1600" noProof="1"/>
              <a:t>");</a:t>
            </a:r>
          </a:p>
          <a:p>
            <a:r>
              <a:rPr lang="en-US" sz="1600" noProof="1"/>
              <a:t>        factory.setJpaProperties(jpaProperties);</a:t>
            </a:r>
          </a:p>
          <a:p>
            <a:r>
              <a:rPr lang="en-US" sz="1600" noProof="1"/>
              <a:t>        factory.afterPropertiesSet();</a:t>
            </a:r>
          </a:p>
          <a:p>
            <a:r>
              <a:rPr lang="en-US" sz="1600" noProof="1"/>
              <a:t>        return factory.getObject();</a:t>
            </a:r>
          </a:p>
          <a:p>
            <a:r>
              <a:rPr lang="en-US" sz="1600" noProof="1"/>
              <a:t>    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18916" y="1287888"/>
            <a:ext cx="11734800" cy="5412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19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sz="2000" noProof="1"/>
              <a:t>JavaConfig.java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856412" y="2133647"/>
            <a:ext cx="2529000" cy="487956"/>
          </a:xfrm>
          <a:prstGeom prst="wedgeRoundRectCallout">
            <a:avLst>
              <a:gd name="adj1" fmla="val -55036"/>
              <a:gd name="adj2" fmla="val 8765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JPA Configuration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287985" y="4267200"/>
            <a:ext cx="2438400" cy="457200"/>
          </a:xfrm>
          <a:prstGeom prst="wedgeRoundRectCallout">
            <a:avLst>
              <a:gd name="adj1" fmla="val -55871"/>
              <a:gd name="adj2" fmla="val 2107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Models Package</a:t>
            </a:r>
          </a:p>
        </p:txBody>
      </p:sp>
    </p:spTree>
    <p:extLst>
      <p:ext uri="{BB962C8B-B14F-4D97-AF65-F5344CB8AC3E}">
        <p14:creationId xmlns:p14="http://schemas.microsoft.com/office/powerpoint/2010/main" val="41271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Java-Based Configuration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46212" y="2803102"/>
            <a:ext cx="9372600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 smtClean="0">
                <a:solidFill>
                  <a:schemeClr val="bg1"/>
                </a:solidFill>
              </a:rPr>
              <a:t>@</a:t>
            </a:r>
            <a:r>
              <a:rPr lang="en-US" sz="2000" noProof="1">
                <a:solidFill>
                  <a:schemeClr val="bg1"/>
                </a:solidFill>
              </a:rPr>
              <a:t>Bean</a:t>
            </a:r>
          </a:p>
          <a:p>
            <a:r>
              <a:rPr lang="en-US" sz="2000" noProof="1" smtClean="0"/>
              <a:t>public </a:t>
            </a:r>
            <a:r>
              <a:rPr lang="en-US" sz="2000" noProof="1"/>
              <a:t>PlatformTransactionManager transactionManager() {</a:t>
            </a:r>
          </a:p>
          <a:p>
            <a:r>
              <a:rPr lang="bg-BG" sz="2000" noProof="1"/>
              <a:t> </a:t>
            </a:r>
            <a:r>
              <a:rPr lang="bg-BG" sz="2000" noProof="1" smtClean="0"/>
              <a:t>  </a:t>
            </a:r>
            <a:br>
              <a:rPr lang="bg-BG" sz="2000" noProof="1" smtClean="0"/>
            </a:br>
            <a:r>
              <a:rPr lang="bg-BG" sz="2000" noProof="1" smtClean="0"/>
              <a:t>   </a:t>
            </a:r>
            <a:r>
              <a:rPr lang="en-US" sz="2000" noProof="1" smtClean="0"/>
              <a:t>JpaTransactionManager </a:t>
            </a:r>
            <a:r>
              <a:rPr lang="en-US" sz="2000" noProof="1"/>
              <a:t>txManager = new JpaTransactionManager();</a:t>
            </a:r>
          </a:p>
          <a:p>
            <a:r>
              <a:rPr lang="en-US" sz="2000" noProof="1"/>
              <a:t>   </a:t>
            </a:r>
            <a:r>
              <a:rPr lang="bg-BG" sz="2000" noProof="1" smtClean="0"/>
              <a:t/>
            </a:r>
            <a:br>
              <a:rPr lang="bg-BG" sz="2000" noProof="1" smtClean="0"/>
            </a:br>
            <a:r>
              <a:rPr lang="bg-BG" sz="2000" noProof="1" smtClean="0"/>
              <a:t>   </a:t>
            </a:r>
            <a:r>
              <a:rPr lang="en-US" sz="2000" noProof="1" smtClean="0"/>
              <a:t>txManager.setEntityManagerFactory(entityManagerFactory</a:t>
            </a:r>
            <a:r>
              <a:rPr lang="en-US" sz="2000" noProof="1"/>
              <a:t>());</a:t>
            </a:r>
          </a:p>
          <a:p>
            <a:r>
              <a:rPr lang="en-US" sz="2000" noProof="1"/>
              <a:t>   </a:t>
            </a:r>
            <a:r>
              <a:rPr lang="bg-BG" sz="2000" noProof="1" smtClean="0"/>
              <a:t/>
            </a:r>
            <a:br>
              <a:rPr lang="bg-BG" sz="2000" noProof="1" smtClean="0"/>
            </a:br>
            <a:r>
              <a:rPr lang="bg-BG" sz="2000" noProof="1" smtClean="0"/>
              <a:t>   </a:t>
            </a:r>
            <a:r>
              <a:rPr lang="en-US" sz="2000" noProof="1" smtClean="0"/>
              <a:t>return </a:t>
            </a:r>
            <a:r>
              <a:rPr lang="en-US" sz="2000" noProof="1"/>
              <a:t>txManager</a:t>
            </a:r>
            <a:r>
              <a:rPr lang="en-US" sz="2000" noProof="1" smtClean="0"/>
              <a:t>;</a:t>
            </a:r>
          </a:p>
          <a:p>
            <a:r>
              <a:rPr lang="en-US" sz="2000" noProof="1" smtClean="0"/>
              <a:t>}</a:t>
            </a:r>
            <a:endParaRPr lang="en-US" sz="2000" noProof="1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446212" y="2197194"/>
            <a:ext cx="9372600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19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sz="2400" noProof="1"/>
              <a:t>JavaConfig.java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228012" y="2197194"/>
            <a:ext cx="3358667" cy="726978"/>
          </a:xfrm>
          <a:prstGeom prst="wedgeRoundRectCallout">
            <a:avLst>
              <a:gd name="adj1" fmla="val -40368"/>
              <a:gd name="adj2" fmla="val 87081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Transaction Manager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52381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37388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 smtClean="0">
                <a:solidFill>
                  <a:srgbClr val="FFA000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9600" b="1" dirty="0" smtClean="0"/>
              <a:t>#</a:t>
            </a:r>
            <a:r>
              <a:rPr lang="en-US" sz="9600" b="1" dirty="0" err="1" smtClean="0"/>
              <a:t>JavaDb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124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Java-Based Configuration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370012" y="2197895"/>
            <a:ext cx="9518762" cy="40505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@Configuration</a:t>
            </a:r>
          </a:p>
          <a:p>
            <a:r>
              <a:rPr lang="en-US" noProof="1"/>
              <a:t>@EnableJpaRepositories(basePackages = "com.neckandelbows.dao")</a:t>
            </a:r>
          </a:p>
          <a:p>
            <a:r>
              <a:rPr lang="en-US" noProof="1"/>
              <a:t>@EnableTransactionManagement</a:t>
            </a:r>
          </a:p>
          <a:p>
            <a:r>
              <a:rPr lang="en-US" noProof="1"/>
              <a:t>@PropertySource(value = "application.properties" )</a:t>
            </a:r>
          </a:p>
          <a:p>
            <a:r>
              <a:rPr lang="en-US" noProof="1">
                <a:solidFill>
                  <a:schemeClr val="tx1"/>
                </a:solidFill>
              </a:rPr>
              <a:t>public class JavaConfig {</a:t>
            </a:r>
          </a:p>
          <a:p>
            <a:r>
              <a:rPr lang="en-US" noProof="1">
                <a:solidFill>
                  <a:schemeClr val="tx1"/>
                </a:solidFill>
              </a:rPr>
              <a:t>	//Add configuration</a:t>
            </a:r>
          </a:p>
          <a:p>
            <a:endParaRPr lang="en-US" noProof="1">
              <a:solidFill>
                <a:schemeClr val="tx1"/>
              </a:solidFill>
            </a:endParaRPr>
          </a:p>
          <a:p>
            <a:r>
              <a:rPr lang="en-US" noProof="1">
                <a:solidFill>
                  <a:schemeClr val="tx1"/>
                </a:solidFill>
              </a:rPr>
              <a:t>    </a:t>
            </a:r>
            <a:r>
              <a:rPr lang="en-US" noProof="1"/>
              <a:t>@Bean</a:t>
            </a:r>
          </a:p>
          <a:p>
            <a:r>
              <a:rPr lang="en-US" noProof="1">
                <a:solidFill>
                  <a:schemeClr val="tx1"/>
                </a:solidFill>
              </a:rPr>
              <a:t>    public CustomShampooDaoImpl shampooDaoImpl(){</a:t>
            </a:r>
          </a:p>
          <a:p>
            <a:r>
              <a:rPr lang="en-US" noProof="1">
                <a:solidFill>
                  <a:schemeClr val="tx1"/>
                </a:solidFill>
              </a:rPr>
              <a:t>        return new CustomShampooDaoImpl();</a:t>
            </a:r>
          </a:p>
          <a:p>
            <a:r>
              <a:rPr lang="en-US" noProof="1">
                <a:solidFill>
                  <a:schemeClr val="tx1"/>
                </a:solidFill>
              </a:rPr>
              <a:t>    }</a:t>
            </a:r>
          </a:p>
          <a:p>
            <a:r>
              <a:rPr lang="en-US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370012" y="1591987"/>
            <a:ext cx="9518762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19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JavaConfig.java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008812" y="4114800"/>
            <a:ext cx="2286000" cy="456568"/>
          </a:xfrm>
          <a:prstGeom prst="wedgeRoundRectCallout">
            <a:avLst>
              <a:gd name="adj1" fmla="val -39789"/>
              <a:gd name="adj2" fmla="val 83346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Bean Definition</a:t>
            </a:r>
          </a:p>
        </p:txBody>
      </p:sp>
    </p:spTree>
    <p:extLst>
      <p:ext uri="{BB962C8B-B14F-4D97-AF65-F5344CB8AC3E}">
        <p14:creationId xmlns:p14="http://schemas.microsoft.com/office/powerpoint/2010/main" val="417256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7907864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bg2"/>
                </a:solidFill>
              </a:rPr>
              <a:t>Spring Data translates methods to SQL </a:t>
            </a:r>
            <a:r>
              <a:rPr lang="bg-BG" sz="3200" dirty="0" smtClean="0">
                <a:solidFill>
                  <a:schemeClr val="bg2"/>
                </a:solidFill>
              </a:rPr>
              <a:t/>
            </a:r>
            <a:br>
              <a:rPr lang="bg-BG" sz="3200" dirty="0" smtClean="0">
                <a:solidFill>
                  <a:schemeClr val="bg2"/>
                </a:solidFill>
              </a:rPr>
            </a:br>
            <a:r>
              <a:rPr lang="en-GB" sz="3200" dirty="0" smtClean="0">
                <a:solidFill>
                  <a:schemeClr val="bg2"/>
                </a:solidFill>
              </a:rPr>
              <a:t>Queries</a:t>
            </a:r>
            <a:endParaRPr lang="en-GB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bg2"/>
                </a:solidFill>
              </a:rPr>
              <a:t>We can write custom queries 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JPQL syntax on entity classes</a:t>
            </a:r>
          </a:p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chemeClr val="bg2"/>
                </a:solidFill>
              </a:rPr>
              <a:t>Repositories </a:t>
            </a:r>
            <a:r>
              <a:rPr lang="en-US" sz="3200" dirty="0">
                <a:solidFill>
                  <a:schemeClr val="bg2"/>
                </a:solidFill>
              </a:rPr>
              <a:t>can be </a:t>
            </a:r>
            <a:r>
              <a:rPr lang="en-US" sz="3200" dirty="0" smtClean="0">
                <a:solidFill>
                  <a:schemeClr val="bg2"/>
                </a:solidFill>
              </a:rPr>
              <a:t>inherited</a:t>
            </a:r>
            <a:endParaRPr lang="bg-BG" sz="3200" dirty="0" smtClean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GB" sz="3000" dirty="0">
                <a:solidFill>
                  <a:schemeClr val="bg2"/>
                </a:solidFill>
              </a:rPr>
              <a:t>Reduces code duplication </a:t>
            </a:r>
            <a:r>
              <a:rPr lang="en-GB" sz="3000" dirty="0" smtClean="0">
                <a:solidFill>
                  <a:schemeClr val="bg2"/>
                </a:solidFill>
              </a:rPr>
              <a:t>for </a:t>
            </a:r>
            <a:r>
              <a:rPr lang="en-GB" sz="3000" dirty="0">
                <a:solidFill>
                  <a:schemeClr val="bg2"/>
                </a:solidFill>
              </a:rPr>
              <a:t>inherited </a:t>
            </a:r>
            <a:r>
              <a:rPr lang="bg-BG" sz="3000" dirty="0" smtClean="0">
                <a:solidFill>
                  <a:schemeClr val="bg2"/>
                </a:solidFill>
              </a:rPr>
              <a:t/>
            </a:r>
            <a:br>
              <a:rPr lang="bg-BG" sz="3000" dirty="0" smtClean="0">
                <a:solidFill>
                  <a:schemeClr val="bg2"/>
                </a:solidFill>
              </a:rPr>
            </a:br>
            <a:r>
              <a:rPr lang="en-GB" sz="3000" dirty="0" smtClean="0">
                <a:solidFill>
                  <a:schemeClr val="bg2"/>
                </a:solidFill>
              </a:rPr>
              <a:t>entities</a:t>
            </a:r>
            <a:endParaRPr lang="en-GB" sz="30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 smtClean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accent6"/>
              </a:buClr>
            </a:pPr>
            <a:endParaRPr lang="en-GB" sz="36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33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987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190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5799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2799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5799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1566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186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5799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849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5799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361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284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772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5799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8864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29420" y="2067924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18809" y="4064376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4527" y="2067924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59194" y="2067924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29421" y="4064376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3742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61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88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Querying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Retrieving Data by Custom </a:t>
            </a:r>
            <a:r>
              <a:rPr lang="en-GB" dirty="0" smtClean="0"/>
              <a:t>Queries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42E3B0B8-1374-48CB-95EA-3C59A2A5BC09}"/>
              </a:ext>
            </a:extLst>
          </p:cNvPr>
          <p:cNvSpPr txBox="1">
            <a:spLocks/>
          </p:cNvSpPr>
          <p:nvPr/>
        </p:nvSpPr>
        <p:spPr>
          <a:xfrm>
            <a:off x="4722812" y="4703828"/>
            <a:ext cx="2667000" cy="1239772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sz="5400" dirty="0"/>
          </a:p>
        </p:txBody>
      </p:sp>
      <p:grpSp>
        <p:nvGrpSpPr>
          <p:cNvPr id="13" name="Групиране 12">
            <a:extLst>
              <a:ext uri="{FF2B5EF4-FFF2-40B4-BE49-F238E27FC236}">
                <a16:creationId xmlns:a16="http://schemas.microsoft.com/office/drawing/2014/main" id="{D3A61DD6-13ED-434F-A83F-69B4AFD6A437}"/>
              </a:ext>
            </a:extLst>
          </p:cNvPr>
          <p:cNvGrpSpPr/>
          <p:nvPr/>
        </p:nvGrpSpPr>
        <p:grpSpPr>
          <a:xfrm>
            <a:off x="4696905" y="1524000"/>
            <a:ext cx="2686455" cy="2133600"/>
            <a:chOff x="3637549" y="1066800"/>
            <a:chExt cx="4742863" cy="3647214"/>
          </a:xfrm>
        </p:grpSpPr>
        <p:pic>
          <p:nvPicPr>
            <p:cNvPr id="12" name="Картина 11">
              <a:extLst>
                <a:ext uri="{FF2B5EF4-FFF2-40B4-BE49-F238E27FC236}">
                  <a16:creationId xmlns:a16="http://schemas.microsoft.com/office/drawing/2014/main" id="{67521B94-7F91-4F0E-BBD6-D466A93D7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9787" y="1066800"/>
              <a:ext cx="2970625" cy="3237981"/>
            </a:xfrm>
            <a:prstGeom prst="rect">
              <a:avLst/>
            </a:prstGeom>
          </p:spPr>
        </p:pic>
        <p:pic>
          <p:nvPicPr>
            <p:cNvPr id="6" name="Картина 5">
              <a:extLst>
                <a:ext uri="{FF2B5EF4-FFF2-40B4-BE49-F238E27FC236}">
                  <a16:creationId xmlns:a16="http://schemas.microsoft.com/office/drawing/2014/main" id="{7818EC00-3F67-434D-9430-7A0715646C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7549" y="2351814"/>
              <a:ext cx="2362200" cy="2362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79023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Project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785" y="2106497"/>
            <a:ext cx="9434988" cy="36313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028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Project (2)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64921F39-0DC6-4462-8793-73C99975B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12" y="1322424"/>
            <a:ext cx="5810250" cy="52022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0C280351-C3D0-4654-975E-AA1246408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977" y="2728136"/>
            <a:ext cx="5772150" cy="2390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264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methods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865365"/>
            <a:ext cx="11118958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noProof="1">
                <a:solidFill>
                  <a:schemeClr val="bg1"/>
                </a:solidFill>
              </a:rPr>
              <a:t>@Repository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noProof="1"/>
              <a:t>public interface </a:t>
            </a:r>
            <a:r>
              <a:rPr lang="en-US" sz="2200" noProof="1" smtClean="0"/>
              <a:t>ShampooDao </a:t>
            </a:r>
            <a:r>
              <a:rPr lang="en-US" sz="2200" noProof="1"/>
              <a:t>extends </a:t>
            </a:r>
            <a:r>
              <a:rPr lang="en-US" sz="2200" noProof="1" smtClean="0"/>
              <a:t>JpaRepository</a:t>
            </a:r>
            <a:br>
              <a:rPr lang="en-US" sz="2200" noProof="1" smtClean="0"/>
            </a:br>
            <a:r>
              <a:rPr lang="en-US" sz="2200" noProof="1" smtClean="0"/>
              <a:t>&lt;Shampoo</a:t>
            </a:r>
            <a:r>
              <a:rPr lang="en-US" sz="2200" noProof="1"/>
              <a:t>, Long&gt;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2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noProof="1"/>
              <a:t>    </a:t>
            </a:r>
            <a:r>
              <a:rPr lang="en-US" sz="2200" noProof="1" smtClean="0"/>
              <a:t>List&lt;Shampoo</a:t>
            </a:r>
            <a:r>
              <a:rPr lang="en-US" sz="2200" noProof="1"/>
              <a:t>&gt; </a:t>
            </a:r>
            <a:r>
              <a:rPr lang="en-US" sz="2200" noProof="1">
                <a:solidFill>
                  <a:schemeClr val="bg1"/>
                </a:solidFill>
              </a:rPr>
              <a:t>findByBrand</a:t>
            </a:r>
            <a:r>
              <a:rPr lang="en-US" sz="2200" noProof="1"/>
              <a:t>(String brand);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noProof="1"/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8012" y="1259457"/>
            <a:ext cx="11125196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ShampooRepository.java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209150" y="2759978"/>
            <a:ext cx="2133600" cy="456568"/>
          </a:xfrm>
          <a:prstGeom prst="wedgeRoundRectCallout">
            <a:avLst>
              <a:gd name="adj1" fmla="val -42746"/>
              <a:gd name="adj2" fmla="val 77873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 method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489904" y="5091468"/>
            <a:ext cx="3511438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SELECT * </a:t>
            </a:r>
          </a:p>
          <a:p>
            <a:r>
              <a:rPr lang="en-US" noProof="1">
                <a:solidFill>
                  <a:schemeClr val="bg1"/>
                </a:solidFill>
              </a:rPr>
              <a:t>  FROM shampoos AS s</a:t>
            </a:r>
          </a:p>
          <a:p>
            <a:r>
              <a:rPr lang="en-US" noProof="1">
                <a:solidFill>
                  <a:schemeClr val="bg1"/>
                </a:solidFill>
              </a:rPr>
              <a:t> WHERE s.brand = ?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489904" y="4485560"/>
            <a:ext cx="3511438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noProof="1"/>
              <a:t>SQL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342750" y="3804869"/>
            <a:ext cx="1600200" cy="417758"/>
          </a:xfrm>
          <a:prstGeom prst="wedgeRoundRectCallout">
            <a:avLst>
              <a:gd name="adj1" fmla="val -44078"/>
              <a:gd name="adj2" fmla="val -82531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Paramater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9676125" y="5868672"/>
            <a:ext cx="1565070" cy="456568"/>
          </a:xfrm>
          <a:prstGeom prst="wedgeRoundRectCallout">
            <a:avLst>
              <a:gd name="adj1" fmla="val -65969"/>
              <a:gd name="adj2" fmla="val -6013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Paramater</a:t>
            </a:r>
          </a:p>
        </p:txBody>
      </p:sp>
      <p:sp>
        <p:nvSpPr>
          <p:cNvPr id="8" name="Стрелка: наляво и нагоре 7">
            <a:extLst>
              <a:ext uri="{FF2B5EF4-FFF2-40B4-BE49-F238E27FC236}">
                <a16:creationId xmlns:a16="http://schemas.microsoft.com/office/drawing/2014/main" id="{F5B2EF47-9C96-4096-A0E4-57820300B169}"/>
              </a:ext>
            </a:extLst>
          </p:cNvPr>
          <p:cNvSpPr/>
          <p:nvPr/>
        </p:nvSpPr>
        <p:spPr>
          <a:xfrm flipH="1">
            <a:off x="5506627" y="4202109"/>
            <a:ext cx="685800" cy="889359"/>
          </a:xfrm>
          <a:prstGeom prst="leftUpArrow">
            <a:avLst/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b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0BBDC474-DB2D-4435-923E-B82152B8060B}"/>
              </a:ext>
            </a:extLst>
          </p:cNvPr>
          <p:cNvSpPr txBox="1"/>
          <p:nvPr/>
        </p:nvSpPr>
        <p:spPr>
          <a:xfrm>
            <a:off x="1661832" y="4367736"/>
            <a:ext cx="35473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 method translates </a:t>
            </a:r>
          </a:p>
          <a:p>
            <a:r>
              <a:rPr lang="en-US" sz="2800" dirty="0"/>
              <a:t>to the following query: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97185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8" grpId="0" animBg="1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Lookup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065212" y="1905000"/>
            <a:ext cx="9159722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noProof="1" smtClean="0">
                <a:solidFill>
                  <a:schemeClr val="tx1"/>
                </a:solidFill>
              </a:rPr>
              <a:t>List&lt;Shampoo</a:t>
            </a:r>
            <a:r>
              <a:rPr lang="en-US" sz="2800" noProof="1">
                <a:solidFill>
                  <a:schemeClr val="tx1"/>
                </a:solidFill>
              </a:rPr>
              <a:t>&gt; findByBrand(String brand);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2360612" y="2622055"/>
            <a:ext cx="2286000" cy="456568"/>
          </a:xfrm>
          <a:prstGeom prst="wedgeRoundRectCallout">
            <a:avLst>
              <a:gd name="adj1" fmla="val -42321"/>
              <a:gd name="adj2" fmla="val -81931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Type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079854" y="1453965"/>
            <a:ext cx="0" cy="156031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151027" y="1137156"/>
            <a:ext cx="1378841" cy="456568"/>
          </a:xfrm>
          <a:prstGeom prst="wedgeRoundRectCallout">
            <a:avLst>
              <a:gd name="adj1" fmla="val -45556"/>
              <a:gd name="adj2" fmla="val 104024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1065212" y="4059817"/>
            <a:ext cx="8877397" cy="10798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800"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 smtClean="0"/>
              <a:t>List&lt;Shampoo</a:t>
            </a:r>
            <a:r>
              <a:rPr lang="en-US" noProof="1"/>
              <a:t>&gt; findByBrandAndSize</a:t>
            </a:r>
            <a:br>
              <a:rPr lang="en-US" noProof="1"/>
            </a:br>
            <a:r>
              <a:rPr lang="en-US" noProof="1"/>
              <a:t>(String brand, Size size);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6094412" y="3850845"/>
            <a:ext cx="0" cy="780155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085012" y="3850845"/>
            <a:ext cx="0" cy="780155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618412" y="3850845"/>
            <a:ext cx="0" cy="780155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3351212" y="1134945"/>
            <a:ext cx="2590800" cy="494569"/>
          </a:xfrm>
          <a:prstGeom prst="wedgeRoundRectCallout">
            <a:avLst>
              <a:gd name="adj1" fmla="val 44708"/>
              <a:gd name="adj2" fmla="val 92907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 Prefix</a:t>
            </a:r>
          </a:p>
        </p:txBody>
      </p: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3160712" y="3442802"/>
            <a:ext cx="2438400" cy="478417"/>
          </a:xfrm>
          <a:prstGeom prst="wedgeRoundRectCallout">
            <a:avLst>
              <a:gd name="adj1" fmla="val 52107"/>
              <a:gd name="adj2" fmla="val 102598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 Prefix</a:t>
            </a: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6246813" y="3437423"/>
            <a:ext cx="1295400" cy="456568"/>
          </a:xfrm>
          <a:prstGeom prst="wedgeRoundRectCallout">
            <a:avLst>
              <a:gd name="adj1" fmla="val -43325"/>
              <a:gd name="adj2" fmla="val 106155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</a:t>
            </a: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7092887" y="4796826"/>
            <a:ext cx="3519600" cy="465080"/>
          </a:xfrm>
          <a:prstGeom prst="wedgeRoundRectCallout">
            <a:avLst>
              <a:gd name="adj1" fmla="val -42441"/>
              <a:gd name="adj2" fmla="val -94643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Predicate Keyword</a:t>
            </a:r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auto">
          <a:xfrm>
            <a:off x="8041598" y="3399485"/>
            <a:ext cx="1210637" cy="456568"/>
          </a:xfrm>
          <a:prstGeom prst="wedgeRoundRectCallout">
            <a:avLst>
              <a:gd name="adj1" fmla="val -44668"/>
              <a:gd name="adj2" fmla="val 117817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</a:t>
            </a:r>
          </a:p>
        </p:txBody>
      </p:sp>
    </p:spTree>
    <p:extLst>
      <p:ext uri="{BB962C8B-B14F-4D97-AF65-F5344CB8AC3E}">
        <p14:creationId xmlns:p14="http://schemas.microsoft.com/office/powerpoint/2010/main" val="89870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methods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98565" y="1770882"/>
            <a:ext cx="11118958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@Repository</a:t>
            </a:r>
          </a:p>
          <a:p>
            <a:r>
              <a:rPr lang="en-US" noProof="1">
                <a:solidFill>
                  <a:schemeClr val="tx1"/>
                </a:solidFill>
              </a:rPr>
              <a:t>public interface </a:t>
            </a:r>
            <a:r>
              <a:rPr lang="en-US" noProof="1" smtClean="0">
                <a:solidFill>
                  <a:schemeClr val="tx1"/>
                </a:solidFill>
              </a:rPr>
              <a:t>ShampooRepository </a:t>
            </a:r>
            <a:r>
              <a:rPr lang="en-US" noProof="1">
                <a:solidFill>
                  <a:schemeClr val="tx1"/>
                </a:solidFill>
              </a:rPr>
              <a:t>extends </a:t>
            </a:r>
            <a:r>
              <a:rPr lang="en-US" noProof="1" smtClean="0">
                <a:solidFill>
                  <a:schemeClr val="tx1"/>
                </a:solidFill>
              </a:rPr>
              <a:t>JpaRepository&lt;Shampoo</a:t>
            </a:r>
            <a:r>
              <a:rPr lang="en-US" noProof="1">
                <a:solidFill>
                  <a:schemeClr val="tx1"/>
                </a:solidFill>
              </a:rPr>
              <a:t>, </a:t>
            </a:r>
            <a:r>
              <a:rPr lang="en-US" noProof="1" smtClean="0">
                <a:solidFill>
                  <a:schemeClr val="tx1"/>
                </a:solidFill>
              </a:rPr>
              <a:t/>
            </a:r>
            <a:br>
              <a:rPr lang="en-US" noProof="1" smtClean="0">
                <a:solidFill>
                  <a:schemeClr val="tx1"/>
                </a:solidFill>
              </a:rPr>
            </a:br>
            <a:r>
              <a:rPr lang="en-US" noProof="1" smtClean="0">
                <a:solidFill>
                  <a:schemeClr val="tx1"/>
                </a:solidFill>
              </a:rPr>
              <a:t>Long</a:t>
            </a:r>
            <a:r>
              <a:rPr lang="en-US" noProof="1">
                <a:solidFill>
                  <a:schemeClr val="tx1"/>
                </a:solidFill>
              </a:rPr>
              <a:t>&gt; {</a:t>
            </a:r>
          </a:p>
          <a:p>
            <a:endParaRPr lang="en-US" noProof="1">
              <a:solidFill>
                <a:schemeClr val="tx1"/>
              </a:solidFill>
            </a:endParaRPr>
          </a:p>
          <a:p>
            <a:r>
              <a:rPr lang="en-US" noProof="1">
                <a:solidFill>
                  <a:schemeClr val="tx1"/>
                </a:solidFill>
              </a:rPr>
              <a:t>    </a:t>
            </a:r>
            <a:r>
              <a:rPr lang="en-US" noProof="1" smtClean="0">
                <a:solidFill>
                  <a:schemeClr val="tx1"/>
                </a:solidFill>
              </a:rPr>
              <a:t>List&lt;Shampoo</a:t>
            </a:r>
            <a:r>
              <a:rPr lang="en-US" noProof="1">
                <a:solidFill>
                  <a:schemeClr val="tx1"/>
                </a:solidFill>
              </a:rPr>
              <a:t>&gt; </a:t>
            </a:r>
            <a:r>
              <a:rPr lang="en-US" noProof="1"/>
              <a:t>findByBrandAndSize</a:t>
            </a:r>
            <a:r>
              <a:rPr lang="en-US" noProof="1">
                <a:solidFill>
                  <a:schemeClr val="tx1"/>
                </a:solidFill>
              </a:rPr>
              <a:t>(String brand, Size size);</a:t>
            </a:r>
          </a:p>
          <a:p>
            <a:r>
              <a:rPr lang="en-US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98565" y="1164974"/>
            <a:ext cx="11118958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ShampooRepository.java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924339" y="2645388"/>
            <a:ext cx="2133600" cy="456568"/>
          </a:xfrm>
          <a:prstGeom prst="wedgeRoundRectCallout">
            <a:avLst>
              <a:gd name="adj1" fmla="val 2377"/>
              <a:gd name="adj2" fmla="val 80072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 method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3978432" y="4980874"/>
            <a:ext cx="3663838" cy="15723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SELECT * </a:t>
            </a:r>
          </a:p>
          <a:p>
            <a:r>
              <a:rPr lang="en-US" noProof="1"/>
              <a:t>  FROM shampoos AS s</a:t>
            </a:r>
          </a:p>
          <a:p>
            <a:r>
              <a:rPr lang="en-US" noProof="1"/>
              <a:t> WHERE s.brand = ?</a:t>
            </a:r>
          </a:p>
          <a:p>
            <a:r>
              <a:rPr lang="en-US" noProof="1"/>
              <a:t>   AND s.size = ?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3978432" y="4374966"/>
            <a:ext cx="3663838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noProof="1"/>
              <a:t>SQL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549531" y="2642777"/>
            <a:ext cx="1676400" cy="456568"/>
          </a:xfrm>
          <a:prstGeom prst="wedgeRoundRectCallout">
            <a:avLst>
              <a:gd name="adj1" fmla="val -43483"/>
              <a:gd name="adj2" fmla="val 82022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Paramater</a:t>
            </a:r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>
          <a:xfrm flipH="1">
            <a:off x="7057939" y="3600333"/>
            <a:ext cx="1837951" cy="23432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</p:cNvCxnSpPr>
          <p:nvPr/>
        </p:nvCxnSpPr>
        <p:spPr>
          <a:xfrm flipH="1">
            <a:off x="6856412" y="3614108"/>
            <a:ext cx="3369519" cy="263429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9732477" y="3741074"/>
            <a:ext cx="1800000" cy="456568"/>
          </a:xfrm>
          <a:prstGeom prst="wedgeRoundRectCallout">
            <a:avLst>
              <a:gd name="adj1" fmla="val -885"/>
              <a:gd name="adj2" fmla="val -82861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Paramater</a:t>
            </a:r>
          </a:p>
        </p:txBody>
      </p:sp>
    </p:spTree>
    <p:extLst>
      <p:ext uri="{BB962C8B-B14F-4D97-AF65-F5344CB8AC3E}">
        <p14:creationId xmlns:p14="http://schemas.microsoft.com/office/powerpoint/2010/main" val="26679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3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0</TotalTime>
  <Words>1024</Words>
  <Application>Microsoft Office PowerPoint</Application>
  <PresentationFormat>Custom</PresentationFormat>
  <Paragraphs>341</Paragraphs>
  <Slides>36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Spring Data Advanced Querying</vt:lpstr>
      <vt:lpstr>Table of Content</vt:lpstr>
      <vt:lpstr>Questions</vt:lpstr>
      <vt:lpstr>PowerPoint Presentation</vt:lpstr>
      <vt:lpstr>Spring Project</vt:lpstr>
      <vt:lpstr>Spring Project (2)</vt:lpstr>
      <vt:lpstr>Query methods</vt:lpstr>
      <vt:lpstr>Query Lookup</vt:lpstr>
      <vt:lpstr>Query methods</vt:lpstr>
      <vt:lpstr>Problem: Select Shampoos by Size</vt:lpstr>
      <vt:lpstr>Solution: Select Shampoos by Size</vt:lpstr>
      <vt:lpstr>PowerPoint Presentation</vt:lpstr>
      <vt:lpstr>JPQL</vt:lpstr>
      <vt:lpstr>JPQL Functionalities</vt:lpstr>
      <vt:lpstr>JPQL Select Syntax</vt:lpstr>
      <vt:lpstr>JPQL Join Syntax</vt:lpstr>
      <vt:lpstr>JPQL Syntax</vt:lpstr>
      <vt:lpstr>Problem: Select Shampoos by Ingredients</vt:lpstr>
      <vt:lpstr>Solution: Select Shampoos by Ingredients</vt:lpstr>
      <vt:lpstr>PowerPoint Presentation</vt:lpstr>
      <vt:lpstr>Repository Inheritance</vt:lpstr>
      <vt:lpstr>Example: Repository Inheritance</vt:lpstr>
      <vt:lpstr>Example: Repository Inheritance</vt:lpstr>
      <vt:lpstr>PowerPoint Presentation</vt:lpstr>
      <vt:lpstr>Application Properties</vt:lpstr>
      <vt:lpstr>Java-Based Configuration</vt:lpstr>
      <vt:lpstr>Java-Based Configuration</vt:lpstr>
      <vt:lpstr>Java-Based Configuration</vt:lpstr>
      <vt:lpstr>Java-Based Configuration</vt:lpstr>
      <vt:lpstr>Java-Based Configuration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Data Advanced Querying</dc:title>
  <dc:subject>Databases Frameworks – Hibernate and Spring Data Practical Course @ SoftUni</dc:subject>
  <dc:creator/>
  <cp:keywords>softuni, databases, hibernate, ef, ORM, JDBC</cp:keywords>
  <dc:description>https://softuni.bg/courses/databases-advanced-hibernate</dc:description>
  <cp:lastModifiedBy/>
  <cp:revision>1</cp:revision>
  <dcterms:created xsi:type="dcterms:W3CDTF">2014-01-02T17:00:34Z</dcterms:created>
  <dcterms:modified xsi:type="dcterms:W3CDTF">2018-11-12T08:54:38Z</dcterms:modified>
  <cp:category>https://softuni.bg/trainings/1444/databases-advanced-hibernate-october-2016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