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1" r:id="rId2"/>
  </p:sldMasterIdLst>
  <p:notesMasterIdLst>
    <p:notesMasterId r:id="rId27"/>
  </p:notesMasterIdLst>
  <p:handoutMasterIdLst>
    <p:handoutMasterId r:id="rId28"/>
  </p:handoutMasterIdLst>
  <p:sldIdLst>
    <p:sldId id="728" r:id="rId3"/>
    <p:sldId id="729" r:id="rId4"/>
    <p:sldId id="730" r:id="rId5"/>
    <p:sldId id="576" r:id="rId6"/>
    <p:sldId id="707" r:id="rId7"/>
    <p:sldId id="709" r:id="rId8"/>
    <p:sldId id="708" r:id="rId9"/>
    <p:sldId id="710" r:id="rId10"/>
    <p:sldId id="711" r:id="rId11"/>
    <p:sldId id="727" r:id="rId12"/>
    <p:sldId id="713" r:id="rId13"/>
    <p:sldId id="714" r:id="rId14"/>
    <p:sldId id="715" r:id="rId15"/>
    <p:sldId id="716" r:id="rId16"/>
    <p:sldId id="717" r:id="rId17"/>
    <p:sldId id="718" r:id="rId18"/>
    <p:sldId id="720" r:id="rId19"/>
    <p:sldId id="721" r:id="rId20"/>
    <p:sldId id="731" r:id="rId21"/>
    <p:sldId id="732" r:id="rId22"/>
    <p:sldId id="733" r:id="rId23"/>
    <p:sldId id="734" r:id="rId24"/>
    <p:sldId id="735" r:id="rId25"/>
    <p:sldId id="736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D06E64D-76A5-454E-9796-2017EAC3F2F7}">
          <p14:sldIdLst>
            <p14:sldId id="728"/>
            <p14:sldId id="729"/>
            <p14:sldId id="730"/>
          </p14:sldIdLst>
        </p14:section>
        <p14:section name="JSON" id="{813DF7E2-74AB-4E3A-9B46-2566DC216237}">
          <p14:sldIdLst>
            <p14:sldId id="576"/>
            <p14:sldId id="707"/>
            <p14:sldId id="709"/>
            <p14:sldId id="708"/>
            <p14:sldId id="710"/>
            <p14:sldId id="711"/>
          </p14:sldIdLst>
        </p14:section>
        <p14:section name="GSON" id="{BAD0698F-0F93-4A52-BCA6-9AE0DB7E1D17}">
          <p14:sldIdLst>
            <p14:sldId id="727"/>
            <p14:sldId id="713"/>
            <p14:sldId id="714"/>
            <p14:sldId id="715"/>
            <p14:sldId id="716"/>
            <p14:sldId id="717"/>
            <p14:sldId id="718"/>
            <p14:sldId id="720"/>
            <p14:sldId id="721"/>
          </p14:sldIdLst>
        </p14:section>
        <p14:section name="Summary" id="{BD60B6E9-85E7-49E8-9F66-AE28A5DD5D66}">
          <p14:sldIdLst>
            <p14:sldId id="731"/>
            <p14:sldId id="732"/>
            <p14:sldId id="733"/>
            <p14:sldId id="734"/>
            <p14:sldId id="735"/>
            <p14:sldId id="7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FF5050"/>
    <a:srgbClr val="E85C0E"/>
    <a:srgbClr val="FBEEDC"/>
    <a:srgbClr val="CC0000"/>
    <a:srgbClr val="F0A22E"/>
    <a:srgbClr val="603A14"/>
    <a:srgbClr val="BAB398"/>
    <a:srgbClr val="ADA485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44" autoAdjust="0"/>
    <p:restoredTop sz="79484" autoAdjust="0"/>
  </p:normalViewPr>
  <p:slideViewPr>
    <p:cSldViewPr>
      <p:cViewPr varScale="1">
        <p:scale>
          <a:sx n="69" d="100"/>
          <a:sy n="69" d="100"/>
        </p:scale>
        <p:origin x="288" y="4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11/18/2018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47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22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850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935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0739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99754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814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085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4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82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60205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45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57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12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4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544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11/18/2018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9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3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11/18/2018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468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2.png"/><Relationship Id="rId10" Type="http://schemas.openxmlformats.org/officeDocument/2006/relationships/image" Target="../media/image33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hyperlink" Target="http://smartit.bg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43.jpe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47.gif"/><Relationship Id="rId5" Type="http://schemas.openxmlformats.org/officeDocument/2006/relationships/image" Target="../media/image44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46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7189" y="1303142"/>
            <a:ext cx="10962447" cy="882654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rgbClr val="234465"/>
                </a:solidFill>
              </a:rPr>
              <a:t>Exporting and Importing Data from JSON format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7525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JSON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7810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7810" y="5394418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5797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5797" y="6352153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grpSp>
        <p:nvGrpSpPr>
          <p:cNvPr id="9" name="Групиране 15">
            <a:extLst>
              <a:ext uri="{FF2B5EF4-FFF2-40B4-BE49-F238E27FC236}">
                <a16:creationId xmlns:a16="http://schemas.microsoft.com/office/drawing/2014/main" id="{145C101C-8711-4D1A-BD98-8103C87F05B9}"/>
              </a:ext>
            </a:extLst>
          </p:cNvPr>
          <p:cNvGrpSpPr/>
          <p:nvPr/>
        </p:nvGrpSpPr>
        <p:grpSpPr>
          <a:xfrm>
            <a:off x="615336" y="1953979"/>
            <a:ext cx="3581399" cy="2770421"/>
            <a:chOff x="6930459" y="2396460"/>
            <a:chExt cx="4686108" cy="3834013"/>
          </a:xfrm>
        </p:grpSpPr>
        <p:pic>
          <p:nvPicPr>
            <p:cNvPr id="10" name="Картина 3">
              <a:extLst>
                <a:ext uri="{FF2B5EF4-FFF2-40B4-BE49-F238E27FC236}">
                  <a16:creationId xmlns:a16="http://schemas.microsoft.com/office/drawing/2014/main" id="{B71EA248-AA4E-4640-A50F-5DBDDF25D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5091" y="3658997"/>
              <a:ext cx="2571476" cy="2571476"/>
            </a:xfrm>
            <a:prstGeom prst="rect">
              <a:avLst/>
            </a:prstGeom>
          </p:spPr>
        </p:pic>
        <p:pic>
          <p:nvPicPr>
            <p:cNvPr id="13" name="Картина 9">
              <a:extLst>
                <a:ext uri="{FF2B5EF4-FFF2-40B4-BE49-F238E27FC236}">
                  <a16:creationId xmlns:a16="http://schemas.microsoft.com/office/drawing/2014/main" id="{8E1AC587-56C5-4C0D-BF3A-6D2D045A6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0459" y="2396460"/>
              <a:ext cx="2718491" cy="2718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506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GSON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Serialize and </a:t>
            </a:r>
            <a:r>
              <a:rPr lang="en-GB" dirty="0" smtClean="0"/>
              <a:t>de</a:t>
            </a:r>
            <a:r>
              <a:rPr lang="bg-BG" dirty="0" smtClean="0"/>
              <a:t>-</a:t>
            </a:r>
            <a:r>
              <a:rPr lang="en-GB" dirty="0" smtClean="0"/>
              <a:t>serialize</a:t>
            </a:r>
            <a:r>
              <a:rPr lang="en-GB" dirty="0"/>
              <a:t> </a:t>
            </a:r>
            <a:r>
              <a:rPr lang="en-GB" dirty="0" smtClean="0"/>
              <a:t>objects </a:t>
            </a:r>
            <a:r>
              <a:rPr lang="en-GB" dirty="0"/>
              <a:t>with </a:t>
            </a:r>
            <a:r>
              <a:rPr lang="en-GB" dirty="0" smtClean="0"/>
              <a:t>Java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AFC5DB75-6D0F-4503-AF81-C61C4B9F175D}"/>
              </a:ext>
            </a:extLst>
          </p:cNvPr>
          <p:cNvSpPr txBox="1">
            <a:spLocks/>
          </p:cNvSpPr>
          <p:nvPr/>
        </p:nvSpPr>
        <p:spPr>
          <a:xfrm>
            <a:off x="5252396" y="4412192"/>
            <a:ext cx="1755144" cy="1201106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/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A886F5F3-E5ED-4078-AB51-FE9445F7E2FA}"/>
              </a:ext>
            </a:extLst>
          </p:cNvPr>
          <p:cNvSpPr txBox="1">
            <a:spLocks/>
          </p:cNvSpPr>
          <p:nvPr/>
        </p:nvSpPr>
        <p:spPr>
          <a:xfrm>
            <a:off x="1674812" y="5371767"/>
            <a:ext cx="8910312" cy="114299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46" lvl="1" indent="0" algn="ctr">
              <a:buNone/>
            </a:pPr>
            <a:endParaRPr lang="en-US" sz="3500" spc="200" dirty="0">
              <a:solidFill>
                <a:schemeClr val="accent1"/>
              </a:solidFill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D6D84077-A25F-431A-95FA-E13F34046B3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600200"/>
            <a:ext cx="2169426" cy="213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27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9862" y="1219200"/>
            <a:ext cx="11804650" cy="22018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Provides easy to use mechanisms to convert </a:t>
            </a:r>
            <a:r>
              <a:rPr lang="en-US" b="1" dirty="0">
                <a:solidFill>
                  <a:schemeClr val="bg1"/>
                </a:solidFill>
              </a:rPr>
              <a:t>Java to JSON </a:t>
            </a:r>
            <a:r>
              <a:rPr lang="en-US" dirty="0"/>
              <a:t>and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vice-versa</a:t>
            </a:r>
            <a:endParaRPr lang="en-US" dirty="0"/>
          </a:p>
          <a:p>
            <a:pPr lvl="1"/>
            <a:r>
              <a:rPr lang="en-US" dirty="0"/>
              <a:t>Originally developed by Google</a:t>
            </a:r>
          </a:p>
          <a:p>
            <a:r>
              <a:rPr lang="en-US" dirty="0" smtClean="0"/>
              <a:t>Generate</a:t>
            </a:r>
            <a:r>
              <a:rPr lang="en-GB" dirty="0"/>
              <a:t>s</a:t>
            </a:r>
            <a:r>
              <a:rPr lang="en-US" dirty="0" smtClean="0"/>
              <a:t> </a:t>
            </a:r>
            <a:r>
              <a:rPr lang="en-US" dirty="0"/>
              <a:t>compact and readability JSON output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133935" y="4505505"/>
            <a:ext cx="7689962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 &lt;dependency&gt;</a:t>
            </a:r>
          </a:p>
          <a:p>
            <a:r>
              <a:rPr lang="en-US" sz="2000" noProof="1"/>
              <a:t>            &lt;groupId&gt;com.google.code.gson&lt;/groupId&gt;</a:t>
            </a:r>
          </a:p>
          <a:p>
            <a:r>
              <a:rPr lang="en-US" sz="2000" noProof="1"/>
              <a:t>            &lt;artifactId&gt;gson&lt;/artifactId&gt;</a:t>
            </a:r>
          </a:p>
          <a:p>
            <a:r>
              <a:rPr lang="en-US" sz="2000" noProof="1"/>
              <a:t> &lt;/dependency&gt;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133936" y="3918064"/>
            <a:ext cx="768996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395348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GSON Initialization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9862" y="1211828"/>
            <a:ext cx="11804650" cy="3040062"/>
          </a:xfrm>
        </p:spPr>
        <p:txBody>
          <a:bodyPr>
            <a:normAutofit fontScale="85000" lnSpcReduction="20000"/>
          </a:bodyPr>
          <a:lstStyle/>
          <a:p>
            <a:r>
              <a:rPr lang="en-US" noProof="1"/>
              <a:t>Gson</a:t>
            </a:r>
            <a:r>
              <a:rPr lang="en-US" dirty="0"/>
              <a:t> objects are responsible for the JSON manipulations</a:t>
            </a:r>
          </a:p>
          <a:p>
            <a:pPr lvl="1"/>
            <a:r>
              <a:rPr lang="en-US" noProof="1"/>
              <a:t>GsonBuilder</a:t>
            </a:r>
            <a:r>
              <a:rPr lang="en-US" dirty="0"/>
              <a:t> creates an instance of GSON</a:t>
            </a:r>
          </a:p>
          <a:p>
            <a:pPr lvl="1"/>
            <a:r>
              <a:rPr lang="en-GB" noProof="1"/>
              <a:t>excludeFieldsWithoutExposeAnnotation</a:t>
            </a:r>
            <a:r>
              <a:rPr lang="en-GB" dirty="0"/>
              <a:t>() – excludes fields without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b="1" dirty="0" smtClean="0">
                <a:solidFill>
                  <a:schemeClr val="bg1"/>
                </a:solidFill>
              </a:rPr>
              <a:t>@</a:t>
            </a:r>
            <a:r>
              <a:rPr lang="en-GB" b="1" dirty="0">
                <a:solidFill>
                  <a:schemeClr val="bg1"/>
                </a:solidFill>
              </a:rPr>
              <a:t>Expose </a:t>
            </a:r>
            <a:r>
              <a:rPr lang="en-GB" dirty="0"/>
              <a:t>annotation</a:t>
            </a:r>
          </a:p>
          <a:p>
            <a:pPr lvl="1"/>
            <a:r>
              <a:rPr lang="en-GB" noProof="1"/>
              <a:t>setPrettyPrinting</a:t>
            </a:r>
            <a:r>
              <a:rPr lang="en-GB" dirty="0"/>
              <a:t>() – aligns and justifies the created JSON format</a:t>
            </a:r>
          </a:p>
          <a:p>
            <a:pPr lvl="1"/>
            <a:r>
              <a:rPr lang="en-GB" dirty="0"/>
              <a:t>create() – creates an instance of </a:t>
            </a:r>
            <a:r>
              <a:rPr lang="en-GB" dirty="0" err="1"/>
              <a:t>Gson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060006" y="5025508"/>
            <a:ext cx="7994762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Gson gson = new GsonBuilder()</a:t>
            </a:r>
          </a:p>
          <a:p>
            <a:r>
              <a:rPr lang="en-US" noProof="1"/>
              <a:t>                .</a:t>
            </a:r>
            <a:r>
              <a:rPr lang="en-US" noProof="1">
                <a:solidFill>
                  <a:schemeClr val="bg1"/>
                </a:solidFill>
              </a:rPr>
              <a:t>excludeFieldsWithoutExposeAnnotation()</a:t>
            </a:r>
          </a:p>
          <a:p>
            <a:r>
              <a:rPr lang="en-US" noProof="1"/>
              <a:t>                .</a:t>
            </a:r>
            <a:r>
              <a:rPr lang="en-US" noProof="1">
                <a:solidFill>
                  <a:schemeClr val="bg1"/>
                </a:solidFill>
              </a:rPr>
              <a:t>setPrettyPrinting()</a:t>
            </a:r>
          </a:p>
          <a:p>
            <a:r>
              <a:rPr lang="en-US" noProof="1"/>
              <a:t>                .</a:t>
            </a:r>
            <a:r>
              <a:rPr lang="en-US" noProof="1">
                <a:solidFill>
                  <a:schemeClr val="bg1"/>
                </a:solidFill>
              </a:rPr>
              <a:t>create()</a:t>
            </a:r>
            <a:r>
              <a:rPr lang="en-US" noProof="1"/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060006" y="4419600"/>
            <a:ext cx="7994762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JsonParser.java</a:t>
            </a:r>
          </a:p>
        </p:txBody>
      </p:sp>
    </p:spTree>
    <p:extLst>
      <p:ext uri="{BB962C8B-B14F-4D97-AF65-F5344CB8AC3E}">
        <p14:creationId xmlns:p14="http://schemas.microsoft.com/office/powerpoint/2010/main" val="12048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Single Object to JSON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95450" y="1696637"/>
            <a:ext cx="6713758" cy="2926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/>
              <a:t>public class AddressJsonDto implements Serializable {</a:t>
            </a:r>
          </a:p>
          <a:p>
            <a:endParaRPr lang="en-US" sz="1600" noProof="1"/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@Expose</a:t>
            </a:r>
          </a:p>
          <a:p>
            <a:r>
              <a:rPr lang="en-US" sz="1600" noProof="1"/>
              <a:t>    private String country;</a:t>
            </a:r>
          </a:p>
          <a:p>
            <a:endParaRPr lang="en-US" sz="1600" noProof="1"/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@Expose</a:t>
            </a:r>
          </a:p>
          <a:p>
            <a:r>
              <a:rPr lang="en-US" sz="1600" noProof="1"/>
              <a:t>    private String city;</a:t>
            </a:r>
          </a:p>
          <a:p>
            <a:endParaRPr lang="en-US" sz="1600" noProof="1"/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@Expose</a:t>
            </a:r>
          </a:p>
          <a:p>
            <a:r>
              <a:rPr lang="en-US" sz="1600" noProof="1"/>
              <a:t>    private String street;</a:t>
            </a:r>
          </a:p>
          <a:p>
            <a:r>
              <a:rPr lang="en-US" sz="1600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95450" y="1201529"/>
            <a:ext cx="6713758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AddressJsonDto.java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06940" y="5276619"/>
            <a:ext cx="7094758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/>
              <a:t>AddressJsonDto addressJsonDto = new AddressJsonDto();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/>
              <a:t>addressJsonDto.setCountry("Bulgaria");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/>
              <a:t>addressJsonDto.setCity("Sofia");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/>
              <a:t>addressJsonDto.setStreet("Mladost 4");</a:t>
            </a:r>
            <a:br>
              <a:rPr lang="en-US" sz="1600" noProof="1"/>
            </a:br>
            <a:r>
              <a:rPr lang="en-US" sz="1600" noProof="1"/>
              <a:t>String content = this.gson.toJson(addressJsonDto);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02960" y="4781511"/>
            <a:ext cx="7098738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JsonParser.java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942012" y="2253326"/>
            <a:ext cx="2743200" cy="794674"/>
          </a:xfrm>
          <a:prstGeom prst="wedgeRoundRectCallout">
            <a:avLst>
              <a:gd name="adj1" fmla="val -56055"/>
              <a:gd name="adj2" fmla="val -1645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field will be imported/exported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511098" y="5771727"/>
            <a:ext cx="1981200" cy="572010"/>
          </a:xfrm>
          <a:prstGeom prst="wedgeRoundRectCallout">
            <a:avLst>
              <a:gd name="adj1" fmla="val -57399"/>
              <a:gd name="adj2" fmla="val 4649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Creates JSON</a:t>
            </a:r>
          </a:p>
        </p:txBody>
      </p:sp>
    </p:spTree>
    <p:extLst>
      <p:ext uri="{BB962C8B-B14F-4D97-AF65-F5344CB8AC3E}">
        <p14:creationId xmlns:p14="http://schemas.microsoft.com/office/powerpoint/2010/main" val="120853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Single Object to JSON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47200" y="2111697"/>
            <a:ext cx="7080362" cy="16031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AddressJsonDto addressJsonDto = new AddressJsonDto();</a:t>
            </a:r>
          </a:p>
          <a:p>
            <a:r>
              <a:rPr lang="en-US" sz="1800" noProof="1"/>
              <a:t>addressJsonDto.setCountry("Bulgaria");</a:t>
            </a:r>
          </a:p>
          <a:p>
            <a:r>
              <a:rPr lang="en-US" sz="1800" noProof="1"/>
              <a:t>addressJsonDto.setCity("Sofia");</a:t>
            </a:r>
          </a:p>
          <a:p>
            <a:r>
              <a:rPr lang="en-US" sz="1800" noProof="1"/>
              <a:t>addressJsonDto.setStreet("Mladost 4");</a:t>
            </a:r>
            <a:br>
              <a:rPr lang="en-US" sz="1800" noProof="1"/>
            </a:br>
            <a:r>
              <a:rPr lang="en-US" sz="1800" noProof="1"/>
              <a:t>String content = this.gson.toJson(addressJsonDto);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47200" y="1585811"/>
            <a:ext cx="7080362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JsonParser.java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317219" y="4253410"/>
            <a:ext cx="3340325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address.json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4317220" y="4779296"/>
            <a:ext cx="3340325" cy="16031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{</a:t>
            </a:r>
          </a:p>
          <a:p>
            <a:r>
              <a:rPr lang="en-US" sz="1800" noProof="1"/>
              <a:t>  "country": "Bulgaria",</a:t>
            </a:r>
          </a:p>
          <a:p>
            <a:r>
              <a:rPr lang="en-US" sz="1800" noProof="1"/>
              <a:t>  "city": "Sofia",</a:t>
            </a:r>
          </a:p>
          <a:p>
            <a:r>
              <a:rPr lang="en-US" sz="1800" noProof="1"/>
              <a:t>  "street": "Mladost 4"</a:t>
            </a:r>
          </a:p>
          <a:p>
            <a:r>
              <a:rPr lang="en-US" sz="18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243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Multiple Object to JSON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80053" y="1703984"/>
            <a:ext cx="6755103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/>
              <a:t>List&lt;AddressJsonDto&gt; addressJsonDtos = new ArrayList&lt;&gt;();</a:t>
            </a:r>
          </a:p>
          <a:p>
            <a:r>
              <a:rPr lang="en-US" sz="1600" noProof="1"/>
              <a:t>addressJsonDtos.add(addressJsonDtoBulgaria);</a:t>
            </a:r>
          </a:p>
          <a:p>
            <a:r>
              <a:rPr lang="en-US" sz="1600" noProof="1"/>
              <a:t>addressJsonDtos.add(addressJsonDtoSpain);</a:t>
            </a:r>
          </a:p>
          <a:p>
            <a:r>
              <a:rPr lang="en-US" sz="1600" noProof="1"/>
              <a:t>String content = this.gson.toJson(addressJsonDtos);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80053" y="1208876"/>
            <a:ext cx="6752243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JsonParser.java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914982" y="3024704"/>
            <a:ext cx="4088103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addresses.json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3914982" y="3519812"/>
            <a:ext cx="4088103" cy="32343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/>
              <a:t>[</a:t>
            </a:r>
          </a:p>
          <a:p>
            <a:r>
              <a:rPr lang="en-US" sz="1600" noProof="1"/>
              <a:t>  {</a:t>
            </a:r>
          </a:p>
          <a:p>
            <a:r>
              <a:rPr lang="en-US" sz="1600" noProof="1"/>
              <a:t>    "country": "Bulgaria",</a:t>
            </a:r>
          </a:p>
          <a:p>
            <a:r>
              <a:rPr lang="en-US" sz="1600" noProof="1"/>
              <a:t>    "city": "Sofia",</a:t>
            </a:r>
          </a:p>
          <a:p>
            <a:r>
              <a:rPr lang="en-US" sz="1600" noProof="1"/>
              <a:t>    "street": "Mladost 4"</a:t>
            </a:r>
          </a:p>
          <a:p>
            <a:r>
              <a:rPr lang="en-US" sz="1600" noProof="1"/>
              <a:t>  },</a:t>
            </a:r>
          </a:p>
          <a:p>
            <a:r>
              <a:rPr lang="en-US" sz="1600" noProof="1"/>
              <a:t>  {</a:t>
            </a:r>
          </a:p>
          <a:p>
            <a:r>
              <a:rPr lang="en-US" sz="1600" noProof="1"/>
              <a:t>    "country": "Spain",</a:t>
            </a:r>
          </a:p>
          <a:p>
            <a:r>
              <a:rPr lang="en-US" sz="1600" noProof="1"/>
              <a:t>    "city": "Barcelona",</a:t>
            </a:r>
          </a:p>
          <a:p>
            <a:r>
              <a:rPr lang="en-US" sz="1600" noProof="1"/>
              <a:t>    "street": "Las Ramblas"</a:t>
            </a:r>
          </a:p>
          <a:p>
            <a:r>
              <a:rPr lang="en-US" sz="1600" noProof="1"/>
              <a:t>  }</a:t>
            </a:r>
          </a:p>
          <a:p>
            <a:r>
              <a:rPr lang="en-US" sz="1600" noProof="1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4090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Single Object to JSON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89212" y="1718423"/>
            <a:ext cx="7066977" cy="32650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public class AddressJsonDto implements Serializable {</a:t>
            </a:r>
          </a:p>
          <a:p>
            <a:endParaRPr lang="en-US" sz="1800" noProof="1"/>
          </a:p>
          <a:p>
            <a:r>
              <a:rPr lang="en-US" sz="1800" noProof="1">
                <a:solidFill>
                  <a:schemeClr val="bg1"/>
                </a:solidFill>
              </a:rPr>
              <a:t>    @Expose</a:t>
            </a:r>
          </a:p>
          <a:p>
            <a:r>
              <a:rPr lang="en-US" sz="1800" noProof="1"/>
              <a:t>    private String country;</a:t>
            </a:r>
          </a:p>
          <a:p>
            <a:endParaRPr lang="en-US" sz="1800" noProof="1"/>
          </a:p>
          <a:p>
            <a:r>
              <a:rPr lang="en-US" sz="1800" noProof="1"/>
              <a:t>    </a:t>
            </a:r>
            <a:r>
              <a:rPr lang="en-US" sz="1800" noProof="1">
                <a:solidFill>
                  <a:schemeClr val="bg1"/>
                </a:solidFill>
              </a:rPr>
              <a:t>@Expose</a:t>
            </a:r>
          </a:p>
          <a:p>
            <a:r>
              <a:rPr lang="en-US" sz="1800" noProof="1"/>
              <a:t>    private String city;</a:t>
            </a:r>
          </a:p>
          <a:p>
            <a:endParaRPr lang="en-US" sz="1800" noProof="1"/>
          </a:p>
          <a:p>
            <a:r>
              <a:rPr lang="en-US" sz="1800" noProof="1"/>
              <a:t>    </a:t>
            </a:r>
            <a:r>
              <a:rPr lang="en-US" sz="1800" noProof="1">
                <a:solidFill>
                  <a:schemeClr val="bg1"/>
                </a:solidFill>
              </a:rPr>
              <a:t>@Expose</a:t>
            </a:r>
          </a:p>
          <a:p>
            <a:r>
              <a:rPr lang="en-US" sz="1800" noProof="1"/>
              <a:t>    private String street;</a:t>
            </a:r>
          </a:p>
          <a:p>
            <a:r>
              <a:rPr lang="en-US" sz="1800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89212" y="1192537"/>
            <a:ext cx="706697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AddressJsonDto.java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1938" y="5741632"/>
            <a:ext cx="11712574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AddressJsonDto addressJsonDto = </a:t>
            </a:r>
          </a:p>
          <a:p>
            <a:r>
              <a:rPr lang="en-US" sz="1800" noProof="1"/>
              <a:t>                this.gson.fromJson(AddressJsonDto.class, "/files/input/json/address.json");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1938" y="5215746"/>
            <a:ext cx="11712574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JsonParser.java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379589" y="2292747"/>
            <a:ext cx="2743200" cy="794674"/>
          </a:xfrm>
          <a:prstGeom prst="wedgeRoundRectCallout">
            <a:avLst>
              <a:gd name="adj1" fmla="val -56055"/>
              <a:gd name="adj2" fmla="val -1645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field will be imported/exported</a:t>
            </a:r>
          </a:p>
        </p:txBody>
      </p:sp>
    </p:spTree>
    <p:extLst>
      <p:ext uri="{BB962C8B-B14F-4D97-AF65-F5344CB8AC3E}">
        <p14:creationId xmlns:p14="http://schemas.microsoft.com/office/powerpoint/2010/main" val="151217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Single Object to JSON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2477704"/>
            <a:ext cx="5105400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public class AddressJsonDto implements Serializable {</a:t>
            </a:r>
          </a:p>
          <a:p>
            <a:endParaRPr lang="en-US" noProof="1"/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@Expose</a:t>
            </a:r>
          </a:p>
          <a:p>
            <a:r>
              <a:rPr lang="en-US" noProof="1"/>
              <a:t>    private String country;</a:t>
            </a:r>
          </a:p>
          <a:p>
            <a:endParaRPr lang="en-US" noProof="1"/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@Expose</a:t>
            </a:r>
          </a:p>
          <a:p>
            <a:r>
              <a:rPr lang="en-US" noProof="1"/>
              <a:t>    private String city;</a:t>
            </a:r>
          </a:p>
          <a:p>
            <a:endParaRPr lang="en-US" noProof="1"/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@Expose</a:t>
            </a:r>
          </a:p>
          <a:p>
            <a:r>
              <a:rPr lang="en-US" noProof="1"/>
              <a:t>    private String street;</a:t>
            </a:r>
          </a:p>
          <a:p>
            <a:r>
              <a:rPr lang="en-US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1951818"/>
            <a:ext cx="510540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AddressJsonDto.java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763675" y="3421486"/>
            <a:ext cx="4808758" cy="16031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{</a:t>
            </a:r>
          </a:p>
          <a:p>
            <a:r>
              <a:rPr lang="en-US" noProof="1"/>
              <a:t>  "country": "Bulgaria",</a:t>
            </a:r>
          </a:p>
          <a:p>
            <a:r>
              <a:rPr lang="en-US" noProof="1"/>
              <a:t>  "city": "Sofia",</a:t>
            </a:r>
          </a:p>
          <a:p>
            <a:r>
              <a:rPr lang="en-US" noProof="1"/>
              <a:t>  "street": "Mladost 4"</a:t>
            </a:r>
          </a:p>
          <a:p>
            <a:r>
              <a:rPr lang="en-US" noProof="1"/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763675" y="2895600"/>
            <a:ext cx="480875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address.json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138128" y="3843169"/>
            <a:ext cx="3048000" cy="762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884612" y="4201741"/>
            <a:ext cx="3301516" cy="464277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025264" y="4519561"/>
            <a:ext cx="3199674" cy="91586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48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Multiple Object to JSON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6648" y="1850816"/>
            <a:ext cx="10874984" cy="7105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/>
              <a:t>AddressJsonDto[] addressJsonDtos =</a:t>
            </a:r>
          </a:p>
          <a:p>
            <a:r>
              <a:rPr lang="en-US" sz="1600" noProof="1"/>
              <a:t>                this.gson.fromJson(AddressJsonDto[].class, "/files/input/json/addresses.json");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06648" y="1341858"/>
            <a:ext cx="10874984" cy="5089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1800" noProof="1"/>
              <a:t>JsonParser.java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657189" y="2873590"/>
            <a:ext cx="4773903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addresses.json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3657190" y="3368698"/>
            <a:ext cx="4773903" cy="32343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/>
              <a:t>[</a:t>
            </a:r>
          </a:p>
          <a:p>
            <a:r>
              <a:rPr lang="en-US" sz="1600" noProof="1"/>
              <a:t>  {</a:t>
            </a:r>
          </a:p>
          <a:p>
            <a:r>
              <a:rPr lang="en-US" sz="1600" noProof="1"/>
              <a:t>    "country": "Bulgaria",</a:t>
            </a:r>
          </a:p>
          <a:p>
            <a:r>
              <a:rPr lang="en-US" sz="1600" noProof="1"/>
              <a:t>    "city": "Sofia",</a:t>
            </a:r>
          </a:p>
          <a:p>
            <a:r>
              <a:rPr lang="en-US" sz="1600" noProof="1"/>
              <a:t>    "street": "Mladost 4"</a:t>
            </a:r>
          </a:p>
          <a:p>
            <a:r>
              <a:rPr lang="en-US" sz="1600" noProof="1"/>
              <a:t>  },</a:t>
            </a:r>
          </a:p>
          <a:p>
            <a:r>
              <a:rPr lang="en-US" sz="1600" noProof="1"/>
              <a:t>  {</a:t>
            </a:r>
          </a:p>
          <a:p>
            <a:r>
              <a:rPr lang="en-US" sz="1600" noProof="1"/>
              <a:t>    "country": "Spain",</a:t>
            </a:r>
          </a:p>
          <a:p>
            <a:r>
              <a:rPr lang="en-US" sz="1600" noProof="1"/>
              <a:t>    "city": "Barcelona",</a:t>
            </a:r>
          </a:p>
          <a:p>
            <a:r>
              <a:rPr lang="en-US" sz="1600" noProof="1"/>
              <a:t>    "street": "Las Ramblas"</a:t>
            </a:r>
          </a:p>
          <a:p>
            <a:r>
              <a:rPr lang="en-US" sz="1600" noProof="1"/>
              <a:t>  }</a:t>
            </a:r>
          </a:p>
          <a:p>
            <a:r>
              <a:rPr lang="en-US" sz="1600" noProof="1"/>
              <a:t>]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03212" y="2396179"/>
            <a:ext cx="1981200" cy="456430"/>
          </a:xfrm>
          <a:prstGeom prst="wedgeRoundRectCallout">
            <a:avLst>
              <a:gd name="adj1" fmla="val 3743"/>
              <a:gd name="adj2" fmla="val -7722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Array</a:t>
            </a:r>
          </a:p>
        </p:txBody>
      </p:sp>
    </p:spTree>
    <p:extLst>
      <p:ext uri="{BB962C8B-B14F-4D97-AF65-F5344CB8AC3E}">
        <p14:creationId xmlns:p14="http://schemas.microsoft.com/office/powerpoint/2010/main" val="372741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JSON is a very easy to use and understand </a:t>
            </a:r>
            <a:r>
              <a:rPr lang="bg-BG" sz="3200" dirty="0" smtClean="0">
                <a:solidFill>
                  <a:schemeClr val="bg2"/>
                </a:solidFill>
              </a:rPr>
              <a:t/>
            </a:r>
            <a:br>
              <a:rPr lang="bg-BG" sz="3200" dirty="0" smtClean="0">
                <a:solidFill>
                  <a:schemeClr val="bg2"/>
                </a:solidFill>
              </a:rPr>
            </a:br>
            <a:r>
              <a:rPr lang="en-GB" sz="3200" dirty="0" smtClean="0">
                <a:solidFill>
                  <a:schemeClr val="bg2"/>
                </a:solidFill>
              </a:rPr>
              <a:t>format </a:t>
            </a:r>
            <a:endParaRPr lang="en-GB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GSON is a java library to operate with JSON files</a:t>
            </a:r>
          </a:p>
          <a:p>
            <a:pPr lvl="1">
              <a:lnSpc>
                <a:spcPct val="100000"/>
              </a:lnSpc>
            </a:pPr>
            <a:r>
              <a:rPr lang="en-GB" sz="3000" dirty="0">
                <a:solidFill>
                  <a:schemeClr val="bg2"/>
                </a:solidFill>
              </a:rPr>
              <a:t>Easy import and export</a:t>
            </a:r>
          </a:p>
        </p:txBody>
      </p:sp>
    </p:spTree>
    <p:extLst>
      <p:ext uri="{BB962C8B-B14F-4D97-AF65-F5344CB8AC3E}">
        <p14:creationId xmlns:p14="http://schemas.microsoft.com/office/powerpoint/2010/main" val="204060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JSON.</a:t>
            </a:r>
          </a:p>
          <a:p>
            <a:r>
              <a:rPr lang="en-US" dirty="0" smtClean="0"/>
              <a:t>GSON</a:t>
            </a:r>
            <a:r>
              <a:rPr lang="bg-BG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1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04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0036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6842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4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96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 smtClean="0">
                <a:solidFill>
                  <a:srgbClr val="FFA000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 smtClean="0"/>
              <a:t>#</a:t>
            </a:r>
            <a:r>
              <a:rPr lang="en-US" sz="9600" b="1" dirty="0" err="1" smtClean="0"/>
              <a:t>JavaDb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JSON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Transmitting data objects via attribute-value </a:t>
            </a:r>
            <a:r>
              <a:rPr lang="en-GB" dirty="0" smtClean="0"/>
              <a:t>pairs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AFC5DB75-6D0F-4503-AF81-C61C4B9F175D}"/>
              </a:ext>
            </a:extLst>
          </p:cNvPr>
          <p:cNvSpPr txBox="1">
            <a:spLocks/>
          </p:cNvSpPr>
          <p:nvPr/>
        </p:nvSpPr>
        <p:spPr>
          <a:xfrm>
            <a:off x="5329868" y="4457367"/>
            <a:ext cx="1600200" cy="10873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/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A886F5F3-E5ED-4078-AB51-FE9445F7E2FA}"/>
              </a:ext>
            </a:extLst>
          </p:cNvPr>
          <p:cNvSpPr txBox="1">
            <a:spLocks/>
          </p:cNvSpPr>
          <p:nvPr/>
        </p:nvSpPr>
        <p:spPr>
          <a:xfrm>
            <a:off x="1674812" y="5371767"/>
            <a:ext cx="8910312" cy="114299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46" lvl="1" indent="0" algn="ctr">
              <a:buNone/>
            </a:pPr>
            <a:endParaRPr lang="en-US" sz="3500" spc="200" dirty="0">
              <a:solidFill>
                <a:schemeClr val="accent1"/>
              </a:solidFill>
            </a:endParaRPr>
          </a:p>
        </p:txBody>
      </p:sp>
      <p:grpSp>
        <p:nvGrpSpPr>
          <p:cNvPr id="22" name="Групиране 21">
            <a:extLst>
              <a:ext uri="{FF2B5EF4-FFF2-40B4-BE49-F238E27FC236}">
                <a16:creationId xmlns:a16="http://schemas.microsoft.com/office/drawing/2014/main" id="{7AD28C45-47CB-461F-8ED6-5B48E80340CA}"/>
              </a:ext>
            </a:extLst>
          </p:cNvPr>
          <p:cNvGrpSpPr/>
          <p:nvPr/>
        </p:nvGrpSpPr>
        <p:grpSpPr>
          <a:xfrm>
            <a:off x="4570412" y="2100768"/>
            <a:ext cx="3048000" cy="1328232"/>
            <a:chOff x="2319768" y="1421664"/>
            <a:chExt cx="7279845" cy="3065273"/>
          </a:xfrm>
        </p:grpSpPr>
        <p:pic>
          <p:nvPicPr>
            <p:cNvPr id="14" name="Картина 13">
              <a:extLst>
                <a:ext uri="{FF2B5EF4-FFF2-40B4-BE49-F238E27FC236}">
                  <a16:creationId xmlns:a16="http://schemas.microsoft.com/office/drawing/2014/main" id="{61DAC549-CA74-44AE-ADC1-F0ECEFBD2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0212" y="3037480"/>
              <a:ext cx="1160860" cy="1160860"/>
            </a:xfrm>
            <a:prstGeom prst="rect">
              <a:avLst/>
            </a:prstGeom>
          </p:spPr>
        </p:pic>
        <p:pic>
          <p:nvPicPr>
            <p:cNvPr id="16" name="Картина 15">
              <a:extLst>
                <a:ext uri="{FF2B5EF4-FFF2-40B4-BE49-F238E27FC236}">
                  <a16:creationId xmlns:a16="http://schemas.microsoft.com/office/drawing/2014/main" id="{6BBC91A6-3CF6-4375-BC95-237E5B962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9768" y="1619484"/>
              <a:ext cx="2867453" cy="2867453"/>
            </a:xfrm>
            <a:prstGeom prst="rect">
              <a:avLst/>
            </a:prstGeom>
          </p:spPr>
        </p:pic>
        <p:sp>
          <p:nvSpPr>
            <p:cNvPr id="17" name="Стрелка надясно 16">
              <a:extLst>
                <a:ext uri="{FF2B5EF4-FFF2-40B4-BE49-F238E27FC236}">
                  <a16:creationId xmlns:a16="http://schemas.microsoft.com/office/drawing/2014/main" id="{996E1D27-39C1-4775-AD8E-B19337EDF79A}"/>
                </a:ext>
              </a:extLst>
            </p:cNvPr>
            <p:cNvSpPr/>
            <p:nvPr/>
          </p:nvSpPr>
          <p:spPr>
            <a:xfrm>
              <a:off x="5364703" y="2780110"/>
              <a:ext cx="1130503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8" name="Title 4">
              <a:extLst>
                <a:ext uri="{FF2B5EF4-FFF2-40B4-BE49-F238E27FC236}">
                  <a16:creationId xmlns:a16="http://schemas.microsoft.com/office/drawing/2014/main" id="{36867BAB-F57C-4533-8C0C-990925F9861B}"/>
                </a:ext>
              </a:extLst>
            </p:cNvPr>
            <p:cNvSpPr txBox="1">
              <a:spLocks/>
            </p:cNvSpPr>
            <p:nvPr/>
          </p:nvSpPr>
          <p:spPr>
            <a:xfrm>
              <a:off x="5462475" y="1537985"/>
              <a:ext cx="937307" cy="1419963"/>
            </a:xfrm>
            <a:prstGeom prst="rect">
              <a:avLst/>
            </a:prstGeom>
          </p:spPr>
          <p:txBody>
            <a:bodyPr vert="horz" lIns="108000" tIns="36000" rIns="108000" bIns="36000" rtlCol="0" anchor="ctr" anchorCtr="0">
              <a:normAutofit fontScale="47500" lnSpcReduction="20000"/>
            </a:bodyPr>
            <a:lstStyle>
              <a:lvl1pPr algn="l" defTabSz="121898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kern="1200">
                  <a:solidFill>
                    <a:srgbClr val="F3BE60"/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9600" dirty="0"/>
                <a:t>?</a:t>
              </a:r>
            </a:p>
          </p:txBody>
        </p:sp>
        <p:pic>
          <p:nvPicPr>
            <p:cNvPr id="20" name="Картина 19">
              <a:extLst>
                <a:ext uri="{FF2B5EF4-FFF2-40B4-BE49-F238E27FC236}">
                  <a16:creationId xmlns:a16="http://schemas.microsoft.com/office/drawing/2014/main" id="{50665E24-AE3A-497A-9E15-0281CB840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7767" y="1421664"/>
              <a:ext cx="1891846" cy="1891846"/>
            </a:xfrm>
            <a:prstGeom prst="rect">
              <a:avLst/>
            </a:prstGeom>
          </p:spPr>
        </p:pic>
        <p:sp>
          <p:nvSpPr>
            <p:cNvPr id="21" name="Стрелка надясно 20">
              <a:extLst>
                <a:ext uri="{FF2B5EF4-FFF2-40B4-BE49-F238E27FC236}">
                  <a16:creationId xmlns:a16="http://schemas.microsoft.com/office/drawing/2014/main" id="{55ED0185-A4DA-41C3-AC14-EAA56B80E41C}"/>
                </a:ext>
              </a:extLst>
            </p:cNvPr>
            <p:cNvSpPr/>
            <p:nvPr/>
          </p:nvSpPr>
          <p:spPr>
            <a:xfrm flipH="1">
              <a:off x="5364703" y="3352038"/>
              <a:ext cx="1130503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537902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9971" y="1150938"/>
            <a:ext cx="11804650" cy="55705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cript </a:t>
            </a: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dirty="0"/>
              <a:t>bject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otation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Human-readable format to transmit </a:t>
            </a:r>
            <a:r>
              <a:rPr lang="en-US" b="1" dirty="0">
                <a:solidFill>
                  <a:schemeClr val="bg1"/>
                </a:solidFill>
              </a:rPr>
              <a:t>data objects </a:t>
            </a:r>
            <a:r>
              <a:rPr lang="en-US" dirty="0"/>
              <a:t>consisting of 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b="1" dirty="0" smtClean="0">
                <a:solidFill>
                  <a:schemeClr val="bg1"/>
                </a:solidFill>
              </a:rPr>
              <a:t>attribute–value </a:t>
            </a:r>
            <a:r>
              <a:rPr lang="en-US" b="1" dirty="0">
                <a:solidFill>
                  <a:schemeClr val="bg1"/>
                </a:solidFill>
              </a:rPr>
              <a:t>pairs</a:t>
            </a:r>
            <a:r>
              <a:rPr lang="en-US" b="1" dirty="0">
                <a:solidFill>
                  <a:srgbClr val="F3CD6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Subset of JavaScript syntax</a:t>
            </a:r>
          </a:p>
          <a:p>
            <a:pPr>
              <a:buClr>
                <a:schemeClr val="tx1"/>
              </a:buClr>
            </a:pPr>
            <a:r>
              <a:rPr lang="en-US" dirty="0"/>
              <a:t>Supports several data types: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Number, String, Boolean, Array, Object, null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2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06934" y="3052299"/>
            <a:ext cx="4724400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{</a:t>
            </a:r>
          </a:p>
          <a:p>
            <a:r>
              <a:rPr lang="en-US" sz="2400" noProof="1"/>
              <a:t>  </a:t>
            </a:r>
            <a:r>
              <a:rPr lang="en-US" sz="2400" noProof="1">
                <a:solidFill>
                  <a:schemeClr val="bg1"/>
                </a:solidFill>
              </a:rPr>
              <a:t>"firstName"</a:t>
            </a:r>
            <a:r>
              <a:rPr lang="en-US" sz="2400" noProof="1"/>
              <a:t>: "Daniel",</a:t>
            </a:r>
          </a:p>
          <a:p>
            <a:r>
              <a:rPr lang="en-US" sz="2400" noProof="1"/>
              <a:t>  </a:t>
            </a:r>
            <a:r>
              <a:rPr lang="en-US" sz="2400" noProof="1">
                <a:solidFill>
                  <a:schemeClr val="bg1"/>
                </a:solidFill>
              </a:rPr>
              <a:t>"lastName"</a:t>
            </a:r>
            <a:r>
              <a:rPr lang="en-US" sz="2400" noProof="1"/>
              <a:t>: "Sempre",</a:t>
            </a:r>
          </a:p>
          <a:p>
            <a:r>
              <a:rPr lang="en-US" sz="2400" noProof="1"/>
              <a:t>  </a:t>
            </a:r>
            <a:r>
              <a:rPr lang="en-US" sz="2400" noProof="1">
                <a:solidFill>
                  <a:schemeClr val="bg1"/>
                </a:solidFill>
              </a:rPr>
              <a:t>"age"</a:t>
            </a:r>
            <a:r>
              <a:rPr lang="en-US" sz="2400" noProof="1"/>
              <a:t>: 24,</a:t>
            </a:r>
          </a:p>
          <a:p>
            <a:r>
              <a:rPr lang="en-US" sz="2400" noProof="1"/>
              <a:t>  </a:t>
            </a:r>
            <a:r>
              <a:rPr lang="en-US" sz="2400" noProof="1">
                <a:solidFill>
                  <a:schemeClr val="bg1"/>
                </a:solidFill>
              </a:rPr>
              <a:t>"isMarried"</a:t>
            </a:r>
            <a:r>
              <a:rPr lang="en-US" sz="2400" noProof="1"/>
              <a:t>: true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09584" y="2434080"/>
            <a:ext cx="472705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600" noProof="1"/>
              <a:t>person.json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87542" y="3753236"/>
            <a:ext cx="800197" cy="512479"/>
          </a:xfrm>
          <a:prstGeom prst="wedgeRoundRectCallout">
            <a:avLst>
              <a:gd name="adj1" fmla="val 79611"/>
              <a:gd name="adj2" fmla="val 50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799012" y="4419600"/>
            <a:ext cx="1066800" cy="503003"/>
          </a:xfrm>
          <a:prstGeom prst="wedgeRoundRectCallout">
            <a:avLst>
              <a:gd name="adj1" fmla="val -66052"/>
              <a:gd name="adj2" fmla="val -4271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933B24E2-F43D-47F8-8093-7AA76B547CAD}"/>
              </a:ext>
            </a:extLst>
          </p:cNvPr>
          <p:cNvSpPr txBox="1">
            <a:spLocks/>
          </p:cNvSpPr>
          <p:nvPr/>
        </p:nvSpPr>
        <p:spPr>
          <a:xfrm>
            <a:off x="6321897" y="1762376"/>
            <a:ext cx="4724400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{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"firstName"</a:t>
            </a:r>
            <a:r>
              <a:rPr lang="en-US" noProof="1"/>
              <a:t>: "Daniel",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"lastName"</a:t>
            </a:r>
            <a:r>
              <a:rPr lang="en-US" noProof="1"/>
              <a:t>: "Sempre",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"age"</a:t>
            </a:r>
            <a:r>
              <a:rPr lang="en-US" noProof="1"/>
              <a:t>: 24,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"courses"</a:t>
            </a:r>
            <a:r>
              <a:rPr lang="en-US" noProof="1"/>
              <a:t>: </a:t>
            </a:r>
            <a:r>
              <a:rPr lang="en-US" noProof="1">
                <a:solidFill>
                  <a:schemeClr val="bg1"/>
                </a:solidFill>
              </a:rPr>
              <a:t>[</a:t>
            </a:r>
          </a:p>
          <a:p>
            <a:r>
              <a:rPr lang="en-US" noProof="1"/>
              <a:t>    {</a:t>
            </a:r>
          </a:p>
          <a:p>
            <a:r>
              <a:rPr lang="en-US" noProof="1"/>
              <a:t>      </a:t>
            </a:r>
            <a:r>
              <a:rPr lang="en-US" noProof="1">
                <a:solidFill>
                  <a:schemeClr val="bg1"/>
                </a:solidFill>
              </a:rPr>
              <a:t>"name"</a:t>
            </a:r>
            <a:r>
              <a:rPr lang="en-US" noProof="1"/>
              <a:t>: "Java DB",</a:t>
            </a:r>
          </a:p>
          <a:p>
            <a:r>
              <a:rPr lang="en-US" noProof="1"/>
              <a:t>    },</a:t>
            </a:r>
          </a:p>
          <a:p>
            <a:r>
              <a:rPr lang="en-US" noProof="1"/>
              <a:t>    {</a:t>
            </a:r>
          </a:p>
          <a:p>
            <a:r>
              <a:rPr lang="en-US" noProof="1"/>
              <a:t>      </a:t>
            </a:r>
            <a:r>
              <a:rPr lang="en-US" noProof="1">
                <a:solidFill>
                  <a:schemeClr val="bg1"/>
                </a:solidFill>
              </a:rPr>
              <a:t>"name"</a:t>
            </a:r>
            <a:r>
              <a:rPr lang="en-US" noProof="1"/>
              <a:t>: "HTML",</a:t>
            </a:r>
          </a:p>
          <a:p>
            <a:r>
              <a:rPr lang="en-US" noProof="1"/>
              <a:t>    },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]</a:t>
            </a:r>
          </a:p>
          <a:p>
            <a:r>
              <a:rPr lang="en-US" noProof="1"/>
              <a:t>}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BC9D3FA-7D7D-4AD7-8966-C068DC78B055}"/>
              </a:ext>
            </a:extLst>
          </p:cNvPr>
          <p:cNvSpPr txBox="1">
            <a:spLocks/>
          </p:cNvSpPr>
          <p:nvPr/>
        </p:nvSpPr>
        <p:spPr>
          <a:xfrm>
            <a:off x="6321897" y="1144157"/>
            <a:ext cx="47244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student.json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427A25E0-3F5C-4486-94E3-26F6AA8D5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212" y="3155657"/>
            <a:ext cx="1828800" cy="744287"/>
          </a:xfrm>
          <a:prstGeom prst="wedgeRoundRectCallout">
            <a:avLst>
              <a:gd name="adj1" fmla="val -58146"/>
              <a:gd name="adj2" fmla="val -733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type value</a:t>
            </a:r>
          </a:p>
        </p:txBody>
      </p:sp>
    </p:spTree>
    <p:extLst>
      <p:ext uri="{BB962C8B-B14F-4D97-AF65-F5344CB8AC3E}">
        <p14:creationId xmlns:p14="http://schemas.microsoft.com/office/powerpoint/2010/main" val="39969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Function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98612" y="2438400"/>
            <a:ext cx="2057400" cy="297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Client</a:t>
            </a:r>
            <a:endParaRPr lang="bg-BG" sz="20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3412" y="3200400"/>
            <a:ext cx="144780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person.js</a:t>
            </a:r>
            <a:endParaRPr lang="bg-BG" b="1" dirty="0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8450" y="4267200"/>
            <a:ext cx="144780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car.js</a:t>
            </a:r>
            <a:endParaRPr lang="bg-BG" b="1" dirty="0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92333" y="2438400"/>
            <a:ext cx="3408055" cy="261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Server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56514" y="3079122"/>
            <a:ext cx="2986098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PersonController.java</a:t>
            </a:r>
            <a:endParaRPr lang="bg-BG" b="1" dirty="0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32077" y="3989861"/>
            <a:ext cx="2566487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CarController.java</a:t>
            </a:r>
            <a:endParaRPr lang="bg-BG" b="1" dirty="0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97189" y="3203782"/>
            <a:ext cx="1954999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person.json</a:t>
            </a:r>
            <a:endParaRPr lang="bg-BG" b="1" dirty="0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26225" y="4245547"/>
            <a:ext cx="132332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car.json</a:t>
            </a:r>
            <a:endParaRPr lang="bg-BG" b="1" dirty="0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2635310" y="1584882"/>
            <a:ext cx="1566367" cy="472518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7892767" y="1553817"/>
            <a:ext cx="2093221" cy="543302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Java, PHP, C#</a:t>
            </a: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5998900" y="2312895"/>
            <a:ext cx="955322" cy="548697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</a:p>
        </p:txBody>
      </p:sp>
      <p:sp>
        <p:nvSpPr>
          <p:cNvPr id="16" name="Стрелка надясно 15">
            <a:extLst>
              <a:ext uri="{FF2B5EF4-FFF2-40B4-BE49-F238E27FC236}">
                <a16:creationId xmlns:a16="http://schemas.microsoft.com/office/drawing/2014/main" id="{3C92AF19-37DB-484C-A069-6A312217182A}"/>
              </a:ext>
            </a:extLst>
          </p:cNvPr>
          <p:cNvSpPr/>
          <p:nvPr/>
        </p:nvSpPr>
        <p:spPr>
          <a:xfrm>
            <a:off x="4858193" y="5369177"/>
            <a:ext cx="859384" cy="349044"/>
          </a:xfrm>
          <a:prstGeom prst="rightArrow">
            <a:avLst/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Стрелка надясно 26">
            <a:extLst>
              <a:ext uri="{FF2B5EF4-FFF2-40B4-BE49-F238E27FC236}">
                <a16:creationId xmlns:a16="http://schemas.microsoft.com/office/drawing/2014/main" id="{6EFC2359-72A7-44C1-9172-1C7C0084E1E4}"/>
              </a:ext>
            </a:extLst>
          </p:cNvPr>
          <p:cNvSpPr/>
          <p:nvPr/>
        </p:nvSpPr>
        <p:spPr>
          <a:xfrm flipH="1">
            <a:off x="4844996" y="4881573"/>
            <a:ext cx="859384" cy="349044"/>
          </a:xfrm>
          <a:prstGeom prst="rightArrow">
            <a:avLst/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Стрелка надясно 27">
            <a:extLst>
              <a:ext uri="{FF2B5EF4-FFF2-40B4-BE49-F238E27FC236}">
                <a16:creationId xmlns:a16="http://schemas.microsoft.com/office/drawing/2014/main" id="{5C9829BF-9F05-4264-9F19-EB32C504D5A8}"/>
              </a:ext>
            </a:extLst>
          </p:cNvPr>
          <p:cNvSpPr/>
          <p:nvPr/>
        </p:nvSpPr>
        <p:spPr>
          <a:xfrm>
            <a:off x="4808741" y="2614363"/>
            <a:ext cx="859384" cy="349044"/>
          </a:xfrm>
          <a:prstGeom prst="rightArrow">
            <a:avLst/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Стрелка надясно 28">
            <a:extLst>
              <a:ext uri="{FF2B5EF4-FFF2-40B4-BE49-F238E27FC236}">
                <a16:creationId xmlns:a16="http://schemas.microsoft.com/office/drawing/2014/main" id="{27C77C0E-0363-4D69-B901-8C453CB73015}"/>
              </a:ext>
            </a:extLst>
          </p:cNvPr>
          <p:cNvSpPr/>
          <p:nvPr/>
        </p:nvSpPr>
        <p:spPr>
          <a:xfrm flipH="1">
            <a:off x="4761125" y="2126759"/>
            <a:ext cx="859384" cy="349044"/>
          </a:xfrm>
          <a:prstGeom prst="rightArrow">
            <a:avLst/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672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16" grpId="0" animBg="1"/>
      <p:bldP spid="27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Structure</a:t>
            </a:r>
            <a:endParaRPr lang="bg-BG" dirty="0"/>
          </a:p>
        </p:txBody>
      </p:sp>
      <p:sp>
        <p:nvSpPr>
          <p:cNvPr id="10" name="Content Placeholder 2"/>
          <p:cNvSpPr>
            <a:spLocks noGrp="1"/>
          </p:cNvSpPr>
          <p:nvPr>
            <p:ph idx="4294967295"/>
          </p:nvPr>
        </p:nvSpPr>
        <p:spPr>
          <a:xfrm>
            <a:off x="169862" y="1213692"/>
            <a:ext cx="11804650" cy="2312987"/>
          </a:xfrm>
        </p:spPr>
        <p:txBody>
          <a:bodyPr/>
          <a:lstStyle/>
          <a:p>
            <a:r>
              <a:rPr lang="en-US" dirty="0"/>
              <a:t>Data is represented in </a:t>
            </a:r>
            <a:r>
              <a:rPr lang="en-US" b="1" dirty="0">
                <a:solidFill>
                  <a:schemeClr val="bg1"/>
                </a:solidFill>
              </a:rPr>
              <a:t>name/value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pairs</a:t>
            </a:r>
          </a:p>
          <a:p>
            <a:r>
              <a:rPr lang="en-GB" dirty="0"/>
              <a:t>Curly braces hold objects</a:t>
            </a:r>
          </a:p>
          <a:p>
            <a:r>
              <a:rPr lang="en-GB" dirty="0"/>
              <a:t>Square brackets hold </a:t>
            </a:r>
            <a:r>
              <a:rPr lang="en-GB" b="1" dirty="0">
                <a:solidFill>
                  <a:schemeClr val="bg1"/>
                </a:solidFill>
              </a:rPr>
              <a:t>arrays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46412" y="4045979"/>
            <a:ext cx="5867400" cy="25295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{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"firstName"</a:t>
            </a:r>
            <a:r>
              <a:rPr lang="en-US" noProof="1"/>
              <a:t>: "Daniel"</a:t>
            </a:r>
            <a:r>
              <a:rPr lang="en-US" noProof="1">
                <a:solidFill>
                  <a:schemeClr val="bg1"/>
                </a:solidFill>
              </a:rPr>
              <a:t>,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"lastName"</a:t>
            </a:r>
            <a:r>
              <a:rPr lang="en-US" noProof="1"/>
              <a:t>: "Sempre"</a:t>
            </a:r>
            <a:r>
              <a:rPr lang="en-US" noProof="1">
                <a:solidFill>
                  <a:schemeClr val="bg1"/>
                </a:solidFill>
              </a:rPr>
              <a:t>,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"age"</a:t>
            </a:r>
            <a:r>
              <a:rPr lang="en-US" noProof="1"/>
              <a:t>: 24</a:t>
            </a:r>
            <a:r>
              <a:rPr lang="en-US" noProof="1">
                <a:solidFill>
                  <a:schemeClr val="bg1"/>
                </a:solidFill>
              </a:rPr>
              <a:t>,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"isMarried"</a:t>
            </a:r>
            <a:r>
              <a:rPr lang="en-US" noProof="1"/>
              <a:t>: true</a:t>
            </a:r>
          </a:p>
          <a:p>
            <a:r>
              <a:rPr lang="en-US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046412" y="3429000"/>
            <a:ext cx="5870692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person.json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154619" y="3986018"/>
            <a:ext cx="743847" cy="447837"/>
          </a:xfrm>
          <a:prstGeom prst="wedgeRoundRectCallout">
            <a:avLst>
              <a:gd name="adj1" fmla="val -6318"/>
              <a:gd name="adj2" fmla="val 7967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06673" y="4084012"/>
            <a:ext cx="1143000" cy="344803"/>
          </a:xfrm>
          <a:prstGeom prst="wedgeRoundRectCallout">
            <a:avLst>
              <a:gd name="adj1" fmla="val -37653"/>
              <a:gd name="adj2" fmla="val 8477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92523" y="4040843"/>
            <a:ext cx="1967715" cy="510009"/>
          </a:xfrm>
          <a:prstGeom prst="wedgeRoundRectCallout">
            <a:avLst>
              <a:gd name="adj1" fmla="val 60746"/>
              <a:gd name="adj2" fmla="val -372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holder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313612" y="4903969"/>
            <a:ext cx="2913495" cy="407385"/>
          </a:xfrm>
          <a:prstGeom prst="wedgeRoundRectCallout">
            <a:avLst>
              <a:gd name="adj1" fmla="val -58777"/>
              <a:gd name="adj2" fmla="val 1302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 separated</a:t>
            </a:r>
          </a:p>
        </p:txBody>
      </p:sp>
    </p:spTree>
    <p:extLst>
      <p:ext uri="{BB962C8B-B14F-4D97-AF65-F5344CB8AC3E}">
        <p14:creationId xmlns:p14="http://schemas.microsoft.com/office/powerpoint/2010/main" val="281589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Structure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198812" y="1797231"/>
            <a:ext cx="5570758" cy="49270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{</a:t>
            </a:r>
          </a:p>
          <a:p>
            <a:r>
              <a:rPr lang="en-US" sz="1800" noProof="1"/>
              <a:t>  </a:t>
            </a:r>
            <a:r>
              <a:rPr lang="en-US" sz="1800" noProof="1">
                <a:solidFill>
                  <a:schemeClr val="bg1"/>
                </a:solidFill>
              </a:rPr>
              <a:t>"firstName"</a:t>
            </a:r>
            <a:r>
              <a:rPr lang="en-US" sz="1800" noProof="1"/>
              <a:t>: "John",</a:t>
            </a:r>
          </a:p>
          <a:p>
            <a:r>
              <a:rPr lang="en-US" sz="1800" noProof="1"/>
              <a:t>  </a:t>
            </a:r>
            <a:r>
              <a:rPr lang="en-US" sz="1800" noProof="1">
                <a:solidFill>
                  <a:schemeClr val="bg1"/>
                </a:solidFill>
              </a:rPr>
              <a:t>"lastName"</a:t>
            </a:r>
            <a:r>
              <a:rPr lang="en-US" sz="1800" noProof="1"/>
              <a:t>: "Snow",</a:t>
            </a:r>
          </a:p>
          <a:p>
            <a:r>
              <a:rPr lang="en-US" sz="1800" noProof="1"/>
              <a:t>  </a:t>
            </a:r>
            <a:r>
              <a:rPr lang="en-US" sz="1800" noProof="1">
                <a:solidFill>
                  <a:schemeClr val="bg1"/>
                </a:solidFill>
              </a:rPr>
              <a:t>"address"</a:t>
            </a:r>
            <a:r>
              <a:rPr lang="en-US" sz="1800" noProof="1"/>
              <a:t>: </a:t>
            </a:r>
            <a:r>
              <a:rPr lang="en-US" sz="1800" noProof="1">
                <a:solidFill>
                  <a:schemeClr val="bg1"/>
                </a:solidFill>
              </a:rPr>
              <a:t>{</a:t>
            </a:r>
          </a:p>
          <a:p>
            <a:r>
              <a:rPr lang="en-US" sz="1800" noProof="1"/>
              <a:t>    </a:t>
            </a:r>
            <a:r>
              <a:rPr lang="en-US" sz="1800" noProof="1">
                <a:solidFill>
                  <a:schemeClr val="bg1"/>
                </a:solidFill>
              </a:rPr>
              <a:t>"country"</a:t>
            </a:r>
            <a:r>
              <a:rPr lang="en-US" sz="1800" noProof="1"/>
              <a:t>: "Spain",</a:t>
            </a:r>
          </a:p>
          <a:p>
            <a:r>
              <a:rPr lang="en-US" sz="1800" noProof="1"/>
              <a:t>    </a:t>
            </a:r>
            <a:r>
              <a:rPr lang="en-US" sz="1800" noProof="1">
                <a:solidFill>
                  <a:schemeClr val="bg1"/>
                </a:solidFill>
              </a:rPr>
              <a:t>"city"</a:t>
            </a:r>
            <a:r>
              <a:rPr lang="en-US" sz="1800" noProof="1"/>
              <a:t>: "Barcelona",</a:t>
            </a:r>
          </a:p>
          <a:p>
            <a:r>
              <a:rPr lang="en-US" sz="1800" noProof="1"/>
              <a:t>    </a:t>
            </a:r>
            <a:r>
              <a:rPr lang="en-US" sz="1800" noProof="1">
                <a:solidFill>
                  <a:schemeClr val="bg1"/>
                </a:solidFill>
              </a:rPr>
              <a:t>"street"</a:t>
            </a:r>
            <a:r>
              <a:rPr lang="en-US" sz="1800" noProof="1"/>
              <a:t>: "Barcelona"</a:t>
            </a:r>
          </a:p>
          <a:p>
            <a:r>
              <a:rPr lang="en-US" sz="1800" noProof="1"/>
              <a:t>  </a:t>
            </a:r>
            <a:r>
              <a:rPr lang="en-US" sz="1800" noProof="1">
                <a:solidFill>
                  <a:schemeClr val="bg1"/>
                </a:solidFill>
              </a:rPr>
              <a:t>}</a:t>
            </a:r>
            <a:r>
              <a:rPr lang="en-US" sz="1800" noProof="1"/>
              <a:t>,</a:t>
            </a:r>
          </a:p>
          <a:p>
            <a:r>
              <a:rPr lang="en-US" sz="1800" noProof="1"/>
              <a:t>  </a:t>
            </a:r>
            <a:r>
              <a:rPr lang="en-US" sz="1800" noProof="1">
                <a:solidFill>
                  <a:schemeClr val="bg1"/>
                </a:solidFill>
              </a:rPr>
              <a:t>"phoneNumbers"</a:t>
            </a:r>
            <a:r>
              <a:rPr lang="en-US" sz="1800" noProof="1"/>
              <a:t>: </a:t>
            </a:r>
            <a:r>
              <a:rPr lang="en-US" sz="1800" noProof="1">
                <a:solidFill>
                  <a:schemeClr val="bg1"/>
                </a:solidFill>
              </a:rPr>
              <a:t>[</a:t>
            </a:r>
          </a:p>
          <a:p>
            <a:r>
              <a:rPr lang="en-US" sz="1800" noProof="1"/>
              <a:t>    {</a:t>
            </a:r>
          </a:p>
          <a:p>
            <a:r>
              <a:rPr lang="en-US" sz="1800" noProof="1"/>
              <a:t>      </a:t>
            </a:r>
            <a:r>
              <a:rPr lang="en-US" sz="1800" noProof="1">
                <a:solidFill>
                  <a:schemeClr val="bg1"/>
                </a:solidFill>
              </a:rPr>
              <a:t>"number"</a:t>
            </a:r>
            <a:r>
              <a:rPr lang="en-US" sz="1800" noProof="1"/>
              <a:t>: "1e341341"</a:t>
            </a:r>
          </a:p>
          <a:p>
            <a:r>
              <a:rPr lang="en-US" sz="1800" noProof="1"/>
              <a:t>    },</a:t>
            </a:r>
          </a:p>
          <a:p>
            <a:r>
              <a:rPr lang="en-US" sz="1800" noProof="1"/>
              <a:t>    {</a:t>
            </a:r>
          </a:p>
          <a:p>
            <a:r>
              <a:rPr lang="en-US" sz="1800" noProof="1"/>
              <a:t>      </a:t>
            </a:r>
            <a:r>
              <a:rPr lang="en-US" sz="1800" noProof="1">
                <a:solidFill>
                  <a:schemeClr val="bg1"/>
                </a:solidFill>
              </a:rPr>
              <a:t>"number"</a:t>
            </a:r>
            <a:r>
              <a:rPr lang="en-US" sz="1800" noProof="1"/>
              <a:t>: "542152"</a:t>
            </a:r>
          </a:p>
          <a:p>
            <a:r>
              <a:rPr lang="en-US" sz="1800" noProof="1"/>
              <a:t>    }</a:t>
            </a:r>
          </a:p>
          <a:p>
            <a:r>
              <a:rPr lang="en-US" sz="1800" noProof="1"/>
              <a:t>  </a:t>
            </a:r>
            <a:r>
              <a:rPr lang="en-US" sz="1800" noProof="1">
                <a:solidFill>
                  <a:schemeClr val="bg1"/>
                </a:solidFill>
              </a:rPr>
              <a:t>]</a:t>
            </a:r>
          </a:p>
          <a:p>
            <a:r>
              <a:rPr lang="en-US" sz="1800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198812" y="1271345"/>
            <a:ext cx="5570759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person.json</a:t>
            </a:r>
            <a:endParaRPr lang="en-US" noProof="1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808412" y="1638359"/>
            <a:ext cx="955737" cy="423814"/>
          </a:xfrm>
          <a:prstGeom prst="wedgeRoundRectCallout">
            <a:avLst>
              <a:gd name="adj1" fmla="val -6331"/>
              <a:gd name="adj2" fmla="val 7209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169764" y="1899303"/>
            <a:ext cx="1120752" cy="423814"/>
          </a:xfrm>
          <a:prstGeom prst="wedgeRoundRectCallout">
            <a:avLst>
              <a:gd name="adj1" fmla="val -64766"/>
              <a:gd name="adj2" fmla="val 2491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99212" y="2785801"/>
            <a:ext cx="1980817" cy="398205"/>
          </a:xfrm>
          <a:prstGeom prst="wedgeRoundRectCallout">
            <a:avLst>
              <a:gd name="adj1" fmla="val -57634"/>
              <a:gd name="adj2" fmla="val -1588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holder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1293812" y="2725995"/>
            <a:ext cx="2057400" cy="486538"/>
          </a:xfrm>
          <a:prstGeom prst="wedgeRoundRectCallout">
            <a:avLst>
              <a:gd name="adj1" fmla="val 58700"/>
              <a:gd name="adj2" fmla="val -2639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object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399801" y="4969609"/>
            <a:ext cx="2139063" cy="762000"/>
          </a:xfrm>
          <a:prstGeom prst="wedgeRoundRectCallout">
            <a:avLst>
              <a:gd name="adj1" fmla="val -55962"/>
              <a:gd name="adj2" fmla="val -4234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array of objects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399212" y="4058700"/>
            <a:ext cx="1919713" cy="417215"/>
          </a:xfrm>
          <a:prstGeom prst="wedgeRoundRectCallout">
            <a:avLst>
              <a:gd name="adj1" fmla="val -57528"/>
              <a:gd name="adj2" fmla="val -1617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holder</a:t>
            </a:r>
          </a:p>
        </p:txBody>
      </p:sp>
    </p:spTree>
    <p:extLst>
      <p:ext uri="{BB962C8B-B14F-4D97-AF65-F5344CB8AC3E}">
        <p14:creationId xmlns:p14="http://schemas.microsoft.com/office/powerpoint/2010/main" val="188829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933</Words>
  <Application>Microsoft Office PowerPoint</Application>
  <PresentationFormat>Custom</PresentationFormat>
  <Paragraphs>287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JSON</vt:lpstr>
      <vt:lpstr>Table of Content</vt:lpstr>
      <vt:lpstr>Questions</vt:lpstr>
      <vt:lpstr>PowerPoint Presentation</vt:lpstr>
      <vt:lpstr>JSON</vt:lpstr>
      <vt:lpstr>JSON Example</vt:lpstr>
      <vt:lpstr>JSON Function</vt:lpstr>
      <vt:lpstr>JSON Structure</vt:lpstr>
      <vt:lpstr>JSON Structure</vt:lpstr>
      <vt:lpstr>PowerPoint Presentation</vt:lpstr>
      <vt:lpstr>GSON</vt:lpstr>
      <vt:lpstr>GSON Initialization</vt:lpstr>
      <vt:lpstr>Export Single Object to JSON</vt:lpstr>
      <vt:lpstr>Export Single Object to JSON</vt:lpstr>
      <vt:lpstr>Export Multiple Object to JSON</vt:lpstr>
      <vt:lpstr>Import Single Object to JSON</vt:lpstr>
      <vt:lpstr>Import Single Object to JSON</vt:lpstr>
      <vt:lpstr>Import Multiple Object to JSON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Processing</dc:title>
  <dc:subject>Databases Advanced – Hibernate and Spring Data Practical Course @ Softuni</dc:subject>
  <dc:creator/>
  <cp:keywords>softuni, databases, hibernate, ef, ORM, JDBC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2018-11-18T11:07:58Z</dcterms:modified>
  <cp:category>https://softuni.bg/trainings/1444/databases-advanced-hibernate-october-2016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