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Dosis Bold" charset="1" panose="02010803020202060003"/>
      <p:regular r:id="rId35"/>
    </p:embeddedFont>
    <p:embeddedFont>
      <p:font typeface="Lazydog" charset="1" panose="00000000000000000000"/>
      <p:regular r:id="rId36"/>
    </p:embeddedFont>
    <p:embeddedFont>
      <p:font typeface="Dosis" charset="1" panose="02010503020202060003"/>
      <p:regular r:id="rId37"/>
    </p:embeddedFont>
    <p:embeddedFont>
      <p:font typeface="Inter Bold" charset="1" panose="020B0802030000000004"/>
      <p:regular r:id="rId38"/>
    </p:embeddedFont>
    <p:embeddedFont>
      <p:font typeface="Inter" charset="1" panose="020B05020300000000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jpeg" Type="http://schemas.openxmlformats.org/officeDocument/2006/relationships/image"/><Relationship Id="rId5" Target="../media/image24.png" Type="http://schemas.openxmlformats.org/officeDocument/2006/relationships/image"/><Relationship Id="rId6" Target="../media/image3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jpeg" Type="http://schemas.openxmlformats.org/officeDocument/2006/relationships/image"/><Relationship Id="rId5" Target="../media/image24.png" Type="http://schemas.openxmlformats.org/officeDocument/2006/relationships/image"/><Relationship Id="rId6" Target="../media/image3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jpe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jpeg" Type="http://schemas.openxmlformats.org/officeDocument/2006/relationships/image"/><Relationship Id="rId5"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67631" y="2223828"/>
            <a:ext cx="9480395" cy="6565710"/>
          </a:xfrm>
          <a:custGeom>
            <a:avLst/>
            <a:gdLst/>
            <a:ahLst/>
            <a:cxnLst/>
            <a:rect r="r" b="b" t="t" l="l"/>
            <a:pathLst>
              <a:path h="6565710" w="9480395">
                <a:moveTo>
                  <a:pt x="0" y="0"/>
                </a:moveTo>
                <a:lnTo>
                  <a:pt x="9480395" y="0"/>
                </a:lnTo>
                <a:lnTo>
                  <a:pt x="9480395" y="6565710"/>
                </a:lnTo>
                <a:lnTo>
                  <a:pt x="0" y="6565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273879" y="7745308"/>
            <a:ext cx="9575959" cy="1847007"/>
            <a:chOff x="0" y="0"/>
            <a:chExt cx="2522063" cy="486455"/>
          </a:xfrm>
        </p:grpSpPr>
        <p:sp>
          <p:nvSpPr>
            <p:cNvPr name="Freeform 6" id="6"/>
            <p:cNvSpPr/>
            <p:nvPr/>
          </p:nvSpPr>
          <p:spPr>
            <a:xfrm flipH="false" flipV="false" rot="0">
              <a:off x="0" y="0"/>
              <a:ext cx="2522063" cy="486455"/>
            </a:xfrm>
            <a:custGeom>
              <a:avLst/>
              <a:gdLst/>
              <a:ahLst/>
              <a:cxnLst/>
              <a:rect r="r" b="b" t="t" l="l"/>
              <a:pathLst>
                <a:path h="486455" w="2522063">
                  <a:moveTo>
                    <a:pt x="80847" y="0"/>
                  </a:moveTo>
                  <a:lnTo>
                    <a:pt x="2441216" y="0"/>
                  </a:lnTo>
                  <a:cubicBezTo>
                    <a:pt x="2485867" y="0"/>
                    <a:pt x="2522063" y="36197"/>
                    <a:pt x="2522063" y="80847"/>
                  </a:cubicBezTo>
                  <a:lnTo>
                    <a:pt x="2522063" y="405607"/>
                  </a:lnTo>
                  <a:cubicBezTo>
                    <a:pt x="2522063" y="450258"/>
                    <a:pt x="2485867" y="486455"/>
                    <a:pt x="2441216" y="486455"/>
                  </a:cubicBezTo>
                  <a:lnTo>
                    <a:pt x="80847" y="486455"/>
                  </a:lnTo>
                  <a:cubicBezTo>
                    <a:pt x="36197" y="486455"/>
                    <a:pt x="0" y="450258"/>
                    <a:pt x="0" y="405607"/>
                  </a:cubicBezTo>
                  <a:lnTo>
                    <a:pt x="0" y="80847"/>
                  </a:lnTo>
                  <a:cubicBezTo>
                    <a:pt x="0" y="36197"/>
                    <a:pt x="36197" y="0"/>
                    <a:pt x="80847" y="0"/>
                  </a:cubicBezTo>
                  <a:close/>
                </a:path>
              </a:pathLst>
            </a:custGeom>
            <a:solidFill>
              <a:srgbClr val="FFB000"/>
            </a:solidFill>
          </p:spPr>
        </p:sp>
        <p:sp>
          <p:nvSpPr>
            <p:cNvPr name="TextBox 7" id="7"/>
            <p:cNvSpPr txBox="true"/>
            <p:nvPr/>
          </p:nvSpPr>
          <p:spPr>
            <a:xfrm>
              <a:off x="0" y="-47625"/>
              <a:ext cx="2522063" cy="534080"/>
            </a:xfrm>
            <a:prstGeom prst="rect">
              <a:avLst/>
            </a:prstGeom>
          </p:spPr>
          <p:txBody>
            <a:bodyPr anchor="ctr" rtlCol="false" tIns="50800" lIns="50800" bIns="50800" rIns="50800"/>
            <a:lstStyle/>
            <a:p>
              <a:pPr algn="ctr">
                <a:lnSpc>
                  <a:spcPts val="3693"/>
                </a:lnSpc>
              </a:pPr>
            </a:p>
          </p:txBody>
        </p:sp>
      </p:grpSp>
      <p:sp>
        <p:nvSpPr>
          <p:cNvPr name="Freeform 8" id="8"/>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003179" y="-66306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462874" y="6522434"/>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111091" y="8732388"/>
            <a:ext cx="4372649" cy="529811"/>
          </a:xfrm>
          <a:prstGeom prst="rect">
            <a:avLst/>
          </a:prstGeom>
        </p:spPr>
        <p:txBody>
          <a:bodyPr anchor="t" rtlCol="false" tIns="0" lIns="0" bIns="0" rIns="0">
            <a:spAutoFit/>
          </a:bodyPr>
          <a:lstStyle/>
          <a:p>
            <a:pPr algn="l" marL="0" indent="0" lvl="0">
              <a:lnSpc>
                <a:spcPts val="4397"/>
              </a:lnSpc>
              <a:spcBef>
                <a:spcPct val="0"/>
              </a:spcBef>
            </a:pPr>
            <a:r>
              <a:rPr lang="en-US" sz="3141">
                <a:solidFill>
                  <a:srgbClr val="FFFFFF"/>
                </a:solidFill>
                <a:latin typeface="Dosis Bold"/>
                <a:ea typeface="Dosis Bold"/>
                <a:cs typeface="Dosis Bold"/>
                <a:sym typeface="Dosis Bold"/>
              </a:rPr>
              <a:t>28 June, 2024</a:t>
            </a:r>
          </a:p>
        </p:txBody>
      </p:sp>
      <p:sp>
        <p:nvSpPr>
          <p:cNvPr name="TextBox 12" id="12"/>
          <p:cNvSpPr txBox="true"/>
          <p:nvPr/>
        </p:nvSpPr>
        <p:spPr>
          <a:xfrm rot="0">
            <a:off x="1111091" y="8096544"/>
            <a:ext cx="4247919" cy="572356"/>
          </a:xfrm>
          <a:prstGeom prst="rect">
            <a:avLst/>
          </a:prstGeom>
        </p:spPr>
        <p:txBody>
          <a:bodyPr anchor="t" rtlCol="false" tIns="0" lIns="0" bIns="0" rIns="0">
            <a:spAutoFit/>
          </a:bodyPr>
          <a:lstStyle/>
          <a:p>
            <a:pPr algn="l" marL="0" indent="0" lvl="0">
              <a:lnSpc>
                <a:spcPts val="4677"/>
              </a:lnSpc>
              <a:spcBef>
                <a:spcPct val="0"/>
              </a:spcBef>
            </a:pPr>
            <a:r>
              <a:rPr lang="en-US" sz="3341">
                <a:solidFill>
                  <a:srgbClr val="FFFFFF"/>
                </a:solidFill>
                <a:latin typeface="Dosis Bold"/>
                <a:ea typeface="Dosis Bold"/>
                <a:cs typeface="Dosis Bold"/>
                <a:sym typeface="Dosis Bold"/>
              </a:rPr>
              <a:t>Prepared by Group 2</a:t>
            </a:r>
          </a:p>
        </p:txBody>
      </p:sp>
      <p:sp>
        <p:nvSpPr>
          <p:cNvPr name="TextBox 13" id="13"/>
          <p:cNvSpPr txBox="true"/>
          <p:nvPr/>
        </p:nvSpPr>
        <p:spPr>
          <a:xfrm rot="0">
            <a:off x="1111091" y="1012018"/>
            <a:ext cx="9466406" cy="4528681"/>
          </a:xfrm>
          <a:prstGeom prst="rect">
            <a:avLst/>
          </a:prstGeom>
        </p:spPr>
        <p:txBody>
          <a:bodyPr anchor="t" rtlCol="false" tIns="0" lIns="0" bIns="0" rIns="0">
            <a:spAutoFit/>
          </a:bodyPr>
          <a:lstStyle/>
          <a:p>
            <a:pPr algn="l" marL="0" indent="0" lvl="0">
              <a:lnSpc>
                <a:spcPts val="17744"/>
              </a:lnSpc>
            </a:pPr>
            <a:r>
              <a:rPr lang="en-US" sz="15565">
                <a:solidFill>
                  <a:srgbClr val="014225"/>
                </a:solidFill>
                <a:latin typeface="Lazydog"/>
                <a:ea typeface="Lazydog"/>
                <a:cs typeface="Lazydog"/>
                <a:sym typeface="Lazydog"/>
              </a:rPr>
              <a:t>Capstone project</a:t>
            </a:r>
          </a:p>
        </p:txBody>
      </p:sp>
      <p:sp>
        <p:nvSpPr>
          <p:cNvPr name="TextBox 14" id="14"/>
          <p:cNvSpPr txBox="true"/>
          <p:nvPr/>
        </p:nvSpPr>
        <p:spPr>
          <a:xfrm rot="0">
            <a:off x="1111091" y="6000077"/>
            <a:ext cx="9234716" cy="1384579"/>
          </a:xfrm>
          <a:prstGeom prst="rect">
            <a:avLst/>
          </a:prstGeom>
        </p:spPr>
        <p:txBody>
          <a:bodyPr anchor="t" rtlCol="false" tIns="0" lIns="0" bIns="0" rIns="0">
            <a:spAutoFit/>
          </a:bodyPr>
          <a:lstStyle/>
          <a:p>
            <a:pPr algn="l" marL="0" indent="0" lvl="0">
              <a:lnSpc>
                <a:spcPts val="5584"/>
              </a:lnSpc>
              <a:spcBef>
                <a:spcPct val="0"/>
              </a:spcBef>
            </a:pPr>
            <a:r>
              <a:rPr lang="en-US" sz="3989">
                <a:solidFill>
                  <a:srgbClr val="795913"/>
                </a:solidFill>
                <a:latin typeface="Dosis Bold"/>
                <a:ea typeface="Dosis Bold"/>
                <a:cs typeface="Dosis Bold"/>
                <a:sym typeface="Dosis Bold"/>
              </a:rPr>
              <a:t>Understanding Customer Responses to Marketing Campaigns</a:t>
            </a:r>
          </a:p>
        </p:txBody>
      </p:sp>
      <p:sp>
        <p:nvSpPr>
          <p:cNvPr name="Freeform 15" id="15"/>
          <p:cNvSpPr/>
          <p:nvPr/>
        </p:nvSpPr>
        <p:spPr>
          <a:xfrm flipH="false" flipV="false" rot="0">
            <a:off x="17022278" y="9133420"/>
            <a:ext cx="925748" cy="2307159"/>
          </a:xfrm>
          <a:custGeom>
            <a:avLst/>
            <a:gdLst/>
            <a:ahLst/>
            <a:cxnLst/>
            <a:rect r="r" b="b" t="t" l="l"/>
            <a:pathLst>
              <a:path h="2307159" w="925748">
                <a:moveTo>
                  <a:pt x="0" y="0"/>
                </a:moveTo>
                <a:lnTo>
                  <a:pt x="925748" y="0"/>
                </a:lnTo>
                <a:lnTo>
                  <a:pt x="925748" y="2307160"/>
                </a:lnTo>
                <a:lnTo>
                  <a:pt x="0" y="23071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003179" y="-66306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1028700" y="2523493"/>
          <a:ext cx="16230600" cy="6419850"/>
        </p:xfrm>
        <a:graphic>
          <a:graphicData uri="http://schemas.openxmlformats.org/drawingml/2006/table">
            <a:tbl>
              <a:tblPr/>
              <a:tblGrid>
                <a:gridCol w="5410200"/>
                <a:gridCol w="5410200"/>
                <a:gridCol w="5410200"/>
              </a:tblGrid>
              <a:tr h="1863174">
                <a:tc>
                  <a:txBody>
                    <a:bodyPr anchor="t" rtlCol="false"/>
                    <a:lstStyle/>
                    <a:p>
                      <a:pPr algn="ctr">
                        <a:lnSpc>
                          <a:spcPts val="5319"/>
                        </a:lnSpc>
                        <a:defRPr/>
                      </a:pPr>
                      <a:r>
                        <a:rPr lang="en-US" sz="3799">
                          <a:solidFill>
                            <a:srgbClr val="FFFFFF"/>
                          </a:solidFill>
                          <a:latin typeface="Dosis Bold"/>
                          <a:ea typeface="Dosis Bold"/>
                          <a:cs typeface="Dosis Bold"/>
                          <a:sym typeface="Dosis Bold"/>
                        </a:rPr>
                        <a:t>Exploratory Data Analysis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014225"/>
                    </a:solidFill>
                  </a:tcPr>
                </a:tc>
                <a:tc>
                  <a:txBody>
                    <a:bodyPr anchor="t" rtlCol="false"/>
                    <a:lstStyle/>
                    <a:p>
                      <a:pPr algn="ctr">
                        <a:lnSpc>
                          <a:spcPts val="5320"/>
                        </a:lnSpc>
                        <a:defRPr/>
                      </a:pPr>
                      <a:r>
                        <a:rPr lang="en-US" sz="3800">
                          <a:solidFill>
                            <a:srgbClr val="FFFFFF"/>
                          </a:solidFill>
                          <a:latin typeface="Dosis Bold"/>
                          <a:ea typeface="Dosis Bold"/>
                          <a:cs typeface="Dosis Bold"/>
                          <a:sym typeface="Dosis Bold"/>
                        </a:rPr>
                        <a:t>Brainstorming Sessions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014225"/>
                    </a:solidFill>
                  </a:tcPr>
                </a:tc>
                <a:tc>
                  <a:txBody>
                    <a:bodyPr anchor="t" rtlCol="false"/>
                    <a:lstStyle/>
                    <a:p>
                      <a:pPr algn="ctr">
                        <a:lnSpc>
                          <a:spcPts val="5320"/>
                        </a:lnSpc>
                        <a:defRPr/>
                      </a:pPr>
                      <a:r>
                        <a:rPr lang="en-US" sz="3800">
                          <a:solidFill>
                            <a:srgbClr val="FFFFFF"/>
                          </a:solidFill>
                          <a:latin typeface="Dosis Bold"/>
                          <a:ea typeface="Dosis Bold"/>
                          <a:cs typeface="Dosis Bold"/>
                          <a:sym typeface="Dosis Bold"/>
                        </a:rPr>
                        <a:t>Modeling and Deployment</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014225"/>
                    </a:solidFill>
                  </a:tcPr>
                </a:tc>
              </a:tr>
              <a:tr h="2015063">
                <a:tc>
                  <a:txBody>
                    <a:bodyPr anchor="t" rtlCol="false"/>
                    <a:lstStyle/>
                    <a:p>
                      <a:pPr algn="ctr">
                        <a:lnSpc>
                          <a:spcPts val="3919"/>
                        </a:lnSpc>
                        <a:defRPr/>
                      </a:pPr>
                      <a:r>
                        <a:rPr lang="en-US" sz="2799">
                          <a:solidFill>
                            <a:srgbClr val="000000"/>
                          </a:solidFill>
                          <a:latin typeface="Dosis"/>
                          <a:ea typeface="Dosis"/>
                          <a:cs typeface="Dosis"/>
                          <a:sym typeface="Dosis"/>
                        </a:rPr>
                        <a:t>Joining and Cleaning the collected data and perform thorough data integrity check.</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9D56E"/>
                    </a:solidFill>
                  </a:tcPr>
                </a:tc>
                <a:tc>
                  <a:txBody>
                    <a:bodyPr anchor="t" rtlCol="false"/>
                    <a:lstStyle/>
                    <a:p>
                      <a:pPr algn="ctr">
                        <a:lnSpc>
                          <a:spcPts val="3919"/>
                        </a:lnSpc>
                        <a:defRPr/>
                      </a:pPr>
                      <a:r>
                        <a:rPr lang="en-US" sz="2799">
                          <a:solidFill>
                            <a:srgbClr val="000000"/>
                          </a:solidFill>
                          <a:latin typeface="Dosis"/>
                          <a:ea typeface="Dosis"/>
                          <a:cs typeface="Dosis"/>
                          <a:sym typeface="Dosis"/>
                        </a:rPr>
                        <a:t>Collaborate to generate customer profile to design more targeted campaigns.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9D56E"/>
                    </a:solidFill>
                  </a:tcPr>
                </a:tc>
                <a:tc>
                  <a:txBody>
                    <a:bodyPr anchor="t" rtlCol="false"/>
                    <a:lstStyle/>
                    <a:p>
                      <a:pPr algn="ctr">
                        <a:lnSpc>
                          <a:spcPts val="3919"/>
                        </a:lnSpc>
                        <a:defRPr/>
                      </a:pPr>
                      <a:r>
                        <a:rPr lang="en-US" sz="2799">
                          <a:solidFill>
                            <a:srgbClr val="000000"/>
                          </a:solidFill>
                          <a:latin typeface="Dosis"/>
                          <a:ea typeface="Dosis"/>
                          <a:cs typeface="Dosis"/>
                          <a:sym typeface="Dosis"/>
                        </a:rPr>
                        <a:t>Create various model and compare their performance to identify most suited model for the collected data. </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9D56E"/>
                    </a:solidFill>
                  </a:tcPr>
                </a:tc>
              </a:tr>
              <a:tr h="2541613">
                <a:tc>
                  <a:txBody>
                    <a:bodyPr anchor="t" rtlCol="false"/>
                    <a:lstStyle/>
                    <a:p>
                      <a:pPr algn="ctr">
                        <a:lnSpc>
                          <a:spcPts val="3919"/>
                        </a:lnSpc>
                        <a:defRPr/>
                      </a:pPr>
                      <a:r>
                        <a:rPr lang="en-US" sz="2799">
                          <a:solidFill>
                            <a:srgbClr val="000000"/>
                          </a:solidFill>
                          <a:latin typeface="Dosis"/>
                          <a:ea typeface="Dosis"/>
                          <a:cs typeface="Dosis"/>
                          <a:sym typeface="Dosis"/>
                        </a:rPr>
                        <a:t>Generate campaign performance and customer’s demography and spending behaviour to design targeted campaign stretagies. </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9D56E"/>
                    </a:solidFill>
                  </a:tcPr>
                </a:tc>
                <a:tc>
                  <a:txBody>
                    <a:bodyPr anchor="t" rtlCol="false"/>
                    <a:lstStyle/>
                    <a:p>
                      <a:pPr algn="ctr">
                        <a:lnSpc>
                          <a:spcPts val="3919"/>
                        </a:lnSpc>
                        <a:defRPr/>
                      </a:pPr>
                      <a:r>
                        <a:rPr lang="en-US" sz="2799">
                          <a:solidFill>
                            <a:srgbClr val="000000"/>
                          </a:solidFill>
                          <a:latin typeface="Dosis"/>
                          <a:ea typeface="Dosis"/>
                          <a:cs typeface="Dosis"/>
                          <a:sym typeface="Dosis"/>
                        </a:rPr>
                        <a:t>Consider various product categories selling trends to expand the product line and design offers to run the capmaigns.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9D56E"/>
                    </a:solidFill>
                  </a:tcPr>
                </a:tc>
                <a:tc>
                  <a:txBody>
                    <a:bodyPr anchor="t" rtlCol="false"/>
                    <a:lstStyle/>
                    <a:p>
                      <a:pPr algn="ctr">
                        <a:lnSpc>
                          <a:spcPts val="3919"/>
                        </a:lnSpc>
                        <a:defRPr/>
                      </a:pPr>
                      <a:r>
                        <a:rPr lang="en-US" sz="2799">
                          <a:solidFill>
                            <a:srgbClr val="000000"/>
                          </a:solidFill>
                          <a:latin typeface="Dosis"/>
                          <a:ea typeface="Dosis"/>
                          <a:cs typeface="Dosis"/>
                          <a:sym typeface="Dosis"/>
                        </a:rPr>
                        <a:t>Train the model on balanced data and create an interface to check the customer’s campaign acceptance.</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9D56E"/>
                    </a:solidFill>
                  </a:tcPr>
                </a:tc>
              </a:tr>
            </a:tbl>
          </a:graphicData>
        </a:graphic>
      </p:graphicFrame>
      <p:sp>
        <p:nvSpPr>
          <p:cNvPr name="TextBox 7" id="7"/>
          <p:cNvSpPr txBox="true"/>
          <p:nvPr/>
        </p:nvSpPr>
        <p:spPr>
          <a:xfrm rot="0">
            <a:off x="4191748" y="210348"/>
            <a:ext cx="9904504" cy="1611011"/>
          </a:xfrm>
          <a:prstGeom prst="rect">
            <a:avLst/>
          </a:prstGeom>
        </p:spPr>
        <p:txBody>
          <a:bodyPr anchor="t" rtlCol="false" tIns="0" lIns="0" bIns="0" rIns="0">
            <a:spAutoFit/>
          </a:bodyPr>
          <a:lstStyle/>
          <a:p>
            <a:pPr algn="ctr" marL="0" indent="0" lvl="0">
              <a:lnSpc>
                <a:spcPts val="13050"/>
              </a:lnSpc>
              <a:spcBef>
                <a:spcPct val="0"/>
              </a:spcBef>
            </a:pPr>
            <a:r>
              <a:rPr lang="en-US" sz="9321">
                <a:solidFill>
                  <a:srgbClr val="014225"/>
                </a:solidFill>
                <a:latin typeface="Lazydog"/>
                <a:ea typeface="Lazydog"/>
                <a:cs typeface="Lazydog"/>
                <a:sym typeface="Lazydog"/>
              </a:rPr>
              <a:t>Methodology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31598" y="626751"/>
            <a:ext cx="870065" cy="2168387"/>
          </a:xfrm>
          <a:custGeom>
            <a:avLst/>
            <a:gdLst/>
            <a:ahLst/>
            <a:cxnLst/>
            <a:rect r="r" b="b" t="t" l="l"/>
            <a:pathLst>
              <a:path h="2168387" w="870065">
                <a:moveTo>
                  <a:pt x="0" y="0"/>
                </a:moveTo>
                <a:lnTo>
                  <a:pt x="870065" y="0"/>
                </a:lnTo>
                <a:lnTo>
                  <a:pt x="870065" y="2168388"/>
                </a:lnTo>
                <a:lnTo>
                  <a:pt x="0" y="2168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52056" y="72655"/>
            <a:ext cx="15057923" cy="1203258"/>
          </a:xfrm>
          <a:prstGeom prst="rect">
            <a:avLst/>
          </a:prstGeom>
        </p:spPr>
        <p:txBody>
          <a:bodyPr anchor="t" rtlCol="false" tIns="0" lIns="0" bIns="0" rIns="0">
            <a:spAutoFit/>
          </a:bodyPr>
          <a:lstStyle/>
          <a:p>
            <a:pPr algn="l" marL="0" indent="0" lvl="0">
              <a:lnSpc>
                <a:spcPts val="9803"/>
              </a:lnSpc>
              <a:spcBef>
                <a:spcPct val="0"/>
              </a:spcBef>
            </a:pPr>
            <a:r>
              <a:rPr lang="en-US" sz="7002">
                <a:solidFill>
                  <a:srgbClr val="014225"/>
                </a:solidFill>
                <a:latin typeface="Lazydog"/>
                <a:ea typeface="Lazydog"/>
                <a:cs typeface="Lazydog"/>
                <a:sym typeface="Lazydog"/>
              </a:rPr>
              <a:t>Campaign Performance Analysis</a:t>
            </a:r>
          </a:p>
        </p:txBody>
      </p:sp>
      <p:sp>
        <p:nvSpPr>
          <p:cNvPr name="Freeform 5" id="5"/>
          <p:cNvSpPr/>
          <p:nvPr/>
        </p:nvSpPr>
        <p:spPr>
          <a:xfrm flipH="false" flipV="false" rot="0">
            <a:off x="-3273879" y="-2057400"/>
            <a:ext cx="5688614" cy="4344679"/>
          </a:xfrm>
          <a:custGeom>
            <a:avLst/>
            <a:gdLst/>
            <a:ahLst/>
            <a:cxnLst/>
            <a:rect r="r" b="b" t="t" l="l"/>
            <a:pathLst>
              <a:path h="4344679" w="5688614">
                <a:moveTo>
                  <a:pt x="0" y="0"/>
                </a:moveTo>
                <a:lnTo>
                  <a:pt x="5688614" y="0"/>
                </a:lnTo>
                <a:lnTo>
                  <a:pt x="5688614" y="4344679"/>
                </a:lnTo>
                <a:lnTo>
                  <a:pt x="0" y="43446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6278" y="2681525"/>
            <a:ext cx="10269467" cy="5394154"/>
          </a:xfrm>
          <a:custGeom>
            <a:avLst/>
            <a:gdLst/>
            <a:ahLst/>
            <a:cxnLst/>
            <a:rect r="r" b="b" t="t" l="l"/>
            <a:pathLst>
              <a:path h="5394154" w="10269467">
                <a:moveTo>
                  <a:pt x="0" y="0"/>
                </a:moveTo>
                <a:lnTo>
                  <a:pt x="10269467" y="0"/>
                </a:lnTo>
                <a:lnTo>
                  <a:pt x="10269467" y="5394155"/>
                </a:lnTo>
                <a:lnTo>
                  <a:pt x="0" y="5394155"/>
                </a:lnTo>
                <a:lnTo>
                  <a:pt x="0" y="0"/>
                </a:lnTo>
                <a:close/>
              </a:path>
            </a:pathLst>
          </a:custGeom>
          <a:blipFill>
            <a:blip r:embed="rId8"/>
            <a:stretch>
              <a:fillRect l="0" t="0" r="0" b="-4475"/>
            </a:stretch>
          </a:blipFill>
        </p:spPr>
      </p:sp>
      <p:grpSp>
        <p:nvGrpSpPr>
          <p:cNvPr name="Group 8" id="8"/>
          <p:cNvGrpSpPr/>
          <p:nvPr/>
        </p:nvGrpSpPr>
        <p:grpSpPr>
          <a:xfrm rot="0">
            <a:off x="11292599" y="1800227"/>
            <a:ext cx="6995401" cy="9825595"/>
            <a:chOff x="0" y="0"/>
            <a:chExt cx="1842410" cy="2587811"/>
          </a:xfrm>
        </p:grpSpPr>
        <p:sp>
          <p:nvSpPr>
            <p:cNvPr name="Freeform 9" id="9"/>
            <p:cNvSpPr/>
            <p:nvPr/>
          </p:nvSpPr>
          <p:spPr>
            <a:xfrm flipH="false" flipV="false" rot="0">
              <a:off x="0" y="0"/>
              <a:ext cx="1842410" cy="2587811"/>
            </a:xfrm>
            <a:custGeom>
              <a:avLst/>
              <a:gdLst/>
              <a:ahLst/>
              <a:cxnLst/>
              <a:rect r="r" b="b" t="t" l="l"/>
              <a:pathLst>
                <a:path h="2587811" w="1842410">
                  <a:moveTo>
                    <a:pt x="110672" y="0"/>
                  </a:moveTo>
                  <a:lnTo>
                    <a:pt x="1731739" y="0"/>
                  </a:lnTo>
                  <a:cubicBezTo>
                    <a:pt x="1792861" y="0"/>
                    <a:pt x="1842410" y="49549"/>
                    <a:pt x="1842410" y="110672"/>
                  </a:cubicBezTo>
                  <a:lnTo>
                    <a:pt x="1842410" y="2477139"/>
                  </a:lnTo>
                  <a:cubicBezTo>
                    <a:pt x="1842410" y="2506491"/>
                    <a:pt x="1830750" y="2534641"/>
                    <a:pt x="1809995" y="2555396"/>
                  </a:cubicBezTo>
                  <a:cubicBezTo>
                    <a:pt x="1789240" y="2576151"/>
                    <a:pt x="1761091" y="2587811"/>
                    <a:pt x="1731739" y="2587811"/>
                  </a:cubicBezTo>
                  <a:lnTo>
                    <a:pt x="110672" y="2587811"/>
                  </a:lnTo>
                  <a:cubicBezTo>
                    <a:pt x="49549" y="2587811"/>
                    <a:pt x="0" y="2538262"/>
                    <a:pt x="0" y="2477139"/>
                  </a:cubicBezTo>
                  <a:lnTo>
                    <a:pt x="0" y="110672"/>
                  </a:lnTo>
                  <a:cubicBezTo>
                    <a:pt x="0" y="81320"/>
                    <a:pt x="11660" y="53170"/>
                    <a:pt x="32415" y="32415"/>
                  </a:cubicBezTo>
                  <a:cubicBezTo>
                    <a:pt x="53170" y="11660"/>
                    <a:pt x="81320" y="0"/>
                    <a:pt x="110672" y="0"/>
                  </a:cubicBezTo>
                  <a:close/>
                </a:path>
              </a:pathLst>
            </a:custGeom>
            <a:solidFill>
              <a:srgbClr val="014225"/>
            </a:solidFill>
          </p:spPr>
        </p:sp>
        <p:sp>
          <p:nvSpPr>
            <p:cNvPr name="TextBox 10" id="10"/>
            <p:cNvSpPr txBox="true"/>
            <p:nvPr/>
          </p:nvSpPr>
          <p:spPr>
            <a:xfrm>
              <a:off x="0" y="-47625"/>
              <a:ext cx="1842410" cy="2635436"/>
            </a:xfrm>
            <a:prstGeom prst="rect">
              <a:avLst/>
            </a:prstGeom>
          </p:spPr>
          <p:txBody>
            <a:bodyPr anchor="ctr" rtlCol="false" tIns="50800" lIns="50800" bIns="50800" rIns="50800"/>
            <a:lstStyle/>
            <a:p>
              <a:pPr algn="ctr">
                <a:lnSpc>
                  <a:spcPts val="3693"/>
                </a:lnSpc>
              </a:pPr>
            </a:p>
          </p:txBody>
        </p:sp>
      </p:grpSp>
      <p:sp>
        <p:nvSpPr>
          <p:cNvPr name="TextBox 11" id="11"/>
          <p:cNvSpPr txBox="true"/>
          <p:nvPr/>
        </p:nvSpPr>
        <p:spPr>
          <a:xfrm rot="0">
            <a:off x="11894051" y="2473453"/>
            <a:ext cx="5792496" cy="7171203"/>
          </a:xfrm>
          <a:prstGeom prst="rect">
            <a:avLst/>
          </a:prstGeom>
        </p:spPr>
        <p:txBody>
          <a:bodyPr anchor="t" rtlCol="false" tIns="0" lIns="0" bIns="0" rIns="0">
            <a:spAutoFit/>
          </a:bodyPr>
          <a:lstStyle/>
          <a:p>
            <a:pPr algn="l">
              <a:lnSpc>
                <a:spcPts val="4786"/>
              </a:lnSpc>
            </a:pPr>
            <a:r>
              <a:rPr lang="en-US" sz="3419">
                <a:solidFill>
                  <a:srgbClr val="FFFFFF"/>
                </a:solidFill>
                <a:latin typeface="Dosis"/>
                <a:ea typeface="Dosis"/>
                <a:cs typeface="Dosis"/>
                <a:sym typeface="Dosis"/>
              </a:rPr>
              <a:t>Dataset tenure: 1st Jan 2013 to 31st Dec 2014</a:t>
            </a:r>
          </a:p>
          <a:p>
            <a:pPr algn="l">
              <a:lnSpc>
                <a:spcPts val="4786"/>
              </a:lnSpc>
            </a:pPr>
          </a:p>
          <a:p>
            <a:pPr algn="l">
              <a:lnSpc>
                <a:spcPts val="4786"/>
              </a:lnSpc>
            </a:pPr>
            <a:r>
              <a:rPr lang="en-US" sz="3419">
                <a:solidFill>
                  <a:srgbClr val="FFFFFF"/>
                </a:solidFill>
                <a:latin typeface="Dosis"/>
                <a:ea typeface="Dosis"/>
                <a:cs typeface="Dosis"/>
                <a:sym typeface="Dosis"/>
              </a:rPr>
              <a:t>In the current trend, the customer acceptance rate for various campaigns falls within a range of 2% to 15%.</a:t>
            </a:r>
          </a:p>
          <a:p>
            <a:pPr algn="l">
              <a:lnSpc>
                <a:spcPts val="4786"/>
              </a:lnSpc>
            </a:pPr>
          </a:p>
          <a:p>
            <a:pPr algn="l" marL="0" indent="0" lvl="0">
              <a:lnSpc>
                <a:spcPts val="4786"/>
              </a:lnSpc>
              <a:spcBef>
                <a:spcPct val="0"/>
              </a:spcBef>
            </a:pPr>
            <a:r>
              <a:rPr lang="en-US" sz="3419">
                <a:solidFill>
                  <a:srgbClr val="FFFFFF"/>
                </a:solidFill>
                <a:latin typeface="Dosis"/>
                <a:ea typeface="Dosis"/>
                <a:cs typeface="Dosis"/>
                <a:sym typeface="Dosis"/>
              </a:rPr>
              <a:t>Campaign 6's higher acceptance rate suggests it had a more compelling offer or better-targeted audience.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10800000">
            <a:off x="-6409091" y="-6706756"/>
            <a:ext cx="20438660" cy="18113763"/>
          </a:xfrm>
          <a:custGeom>
            <a:avLst/>
            <a:gdLst/>
            <a:ahLst/>
            <a:cxnLst/>
            <a:rect r="r" b="b" t="t" l="l"/>
            <a:pathLst>
              <a:path h="18113763" w="20438660">
                <a:moveTo>
                  <a:pt x="0" y="18113763"/>
                </a:moveTo>
                <a:lnTo>
                  <a:pt x="20438660" y="18113763"/>
                </a:lnTo>
                <a:lnTo>
                  <a:pt x="20438660" y="0"/>
                </a:lnTo>
                <a:lnTo>
                  <a:pt x="0" y="0"/>
                </a:lnTo>
                <a:lnTo>
                  <a:pt x="0" y="1811376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663679" y="8193411"/>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10800000">
            <a:off x="16028846" y="-2292887"/>
            <a:ext cx="6647166" cy="5076773"/>
          </a:xfrm>
          <a:custGeom>
            <a:avLst/>
            <a:gdLst/>
            <a:ahLst/>
            <a:cxnLst/>
            <a:rect r="r" b="b" t="t" l="l"/>
            <a:pathLst>
              <a:path h="5076773" w="6647166">
                <a:moveTo>
                  <a:pt x="0" y="5076773"/>
                </a:moveTo>
                <a:lnTo>
                  <a:pt x="6647166" y="5076773"/>
                </a:lnTo>
                <a:lnTo>
                  <a:pt x="6647166" y="0"/>
                </a:lnTo>
                <a:lnTo>
                  <a:pt x="0" y="0"/>
                </a:lnTo>
                <a:lnTo>
                  <a:pt x="0" y="507677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85537" y="2535913"/>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301508" y="2814687"/>
            <a:ext cx="10986492" cy="6101873"/>
          </a:xfrm>
          <a:custGeom>
            <a:avLst/>
            <a:gdLst/>
            <a:ahLst/>
            <a:cxnLst/>
            <a:rect r="r" b="b" t="t" l="l"/>
            <a:pathLst>
              <a:path h="6101873" w="10986492">
                <a:moveTo>
                  <a:pt x="0" y="0"/>
                </a:moveTo>
                <a:lnTo>
                  <a:pt x="10986492" y="0"/>
                </a:lnTo>
                <a:lnTo>
                  <a:pt x="10986492" y="6101873"/>
                </a:lnTo>
                <a:lnTo>
                  <a:pt x="0" y="6101873"/>
                </a:lnTo>
                <a:lnTo>
                  <a:pt x="0" y="0"/>
                </a:lnTo>
                <a:close/>
              </a:path>
            </a:pathLst>
          </a:custGeom>
          <a:blipFill>
            <a:blip r:embed="rId10"/>
            <a:stretch>
              <a:fillRect l="0" t="0" r="0" b="0"/>
            </a:stretch>
          </a:blipFill>
        </p:spPr>
      </p:sp>
      <p:sp>
        <p:nvSpPr>
          <p:cNvPr name="TextBox 7" id="7"/>
          <p:cNvSpPr txBox="true"/>
          <p:nvPr/>
        </p:nvSpPr>
        <p:spPr>
          <a:xfrm rot="0">
            <a:off x="1305575" y="857250"/>
            <a:ext cx="9809892" cy="1492964"/>
          </a:xfrm>
          <a:prstGeom prst="rect">
            <a:avLst/>
          </a:prstGeom>
        </p:spPr>
        <p:txBody>
          <a:bodyPr anchor="t" rtlCol="false" tIns="0" lIns="0" bIns="0" rIns="0">
            <a:spAutoFit/>
          </a:bodyPr>
          <a:lstStyle/>
          <a:p>
            <a:pPr algn="l" marL="0" indent="0" lvl="0">
              <a:lnSpc>
                <a:spcPts val="12210"/>
              </a:lnSpc>
              <a:spcBef>
                <a:spcPct val="0"/>
              </a:spcBef>
            </a:pPr>
            <a:r>
              <a:rPr lang="en-US" sz="8721">
                <a:solidFill>
                  <a:srgbClr val="014225"/>
                </a:solidFill>
                <a:latin typeface="Lazydog"/>
                <a:ea typeface="Lazydog"/>
                <a:cs typeface="Lazydog"/>
                <a:sym typeface="Lazydog"/>
              </a:rPr>
              <a:t>Funnel Analysis</a:t>
            </a:r>
          </a:p>
        </p:txBody>
      </p:sp>
      <p:sp>
        <p:nvSpPr>
          <p:cNvPr name="TextBox 8" id="8"/>
          <p:cNvSpPr txBox="true"/>
          <p:nvPr/>
        </p:nvSpPr>
        <p:spPr>
          <a:xfrm rot="0">
            <a:off x="779724" y="4302497"/>
            <a:ext cx="6061029" cy="3069103"/>
          </a:xfrm>
          <a:prstGeom prst="rect">
            <a:avLst/>
          </a:prstGeom>
        </p:spPr>
        <p:txBody>
          <a:bodyPr anchor="t" rtlCol="false" tIns="0" lIns="0" bIns="0" rIns="0">
            <a:spAutoFit/>
          </a:bodyPr>
          <a:lstStyle/>
          <a:p>
            <a:pPr algn="l">
              <a:lnSpc>
                <a:spcPts val="4086"/>
              </a:lnSpc>
            </a:pPr>
            <a:r>
              <a:rPr lang="en-US" sz="2919">
                <a:solidFill>
                  <a:srgbClr val="795913"/>
                </a:solidFill>
                <a:latin typeface="Inter Bold"/>
                <a:ea typeface="Inter Bold"/>
                <a:cs typeface="Inter Bold"/>
                <a:sym typeface="Inter Bold"/>
              </a:rPr>
              <a:t>Campaign</a:t>
            </a:r>
            <a:r>
              <a:rPr lang="en-US" sz="2919">
                <a:solidFill>
                  <a:srgbClr val="795913"/>
                </a:solidFill>
                <a:latin typeface="Inter"/>
                <a:ea typeface="Inter"/>
                <a:cs typeface="Inter"/>
                <a:sym typeface="Inter"/>
              </a:rPr>
              <a:t>  </a:t>
            </a:r>
            <a:r>
              <a:rPr lang="en-US" sz="2919">
                <a:solidFill>
                  <a:srgbClr val="795913"/>
                </a:solidFill>
                <a:latin typeface="Inter Bold"/>
                <a:ea typeface="Inter Bold"/>
                <a:cs typeface="Inter Bold"/>
                <a:sym typeface="Inter Bold"/>
              </a:rPr>
              <a:t>Accept    Percentage</a:t>
            </a:r>
          </a:p>
          <a:p>
            <a:pPr algn="l">
              <a:lnSpc>
                <a:spcPts val="4086"/>
              </a:lnSpc>
            </a:pPr>
            <a:r>
              <a:rPr lang="en-US" sz="2919">
                <a:solidFill>
                  <a:srgbClr val="795913"/>
                </a:solidFill>
                <a:latin typeface="Inter"/>
                <a:ea typeface="Inter"/>
                <a:cs typeface="Inter"/>
                <a:sym typeface="Inter"/>
              </a:rPr>
              <a:t>Campaign 1       144          6.4</a:t>
            </a:r>
          </a:p>
          <a:p>
            <a:pPr algn="l">
              <a:lnSpc>
                <a:spcPts val="4086"/>
              </a:lnSpc>
            </a:pPr>
            <a:r>
              <a:rPr lang="en-US" sz="2919">
                <a:solidFill>
                  <a:srgbClr val="795913"/>
                </a:solidFill>
                <a:latin typeface="Inter"/>
                <a:ea typeface="Inter"/>
                <a:cs typeface="Inter"/>
                <a:sym typeface="Inter"/>
              </a:rPr>
              <a:t>Campaign 2        30          1.3</a:t>
            </a:r>
          </a:p>
          <a:p>
            <a:pPr algn="l">
              <a:lnSpc>
                <a:spcPts val="4086"/>
              </a:lnSpc>
            </a:pPr>
            <a:r>
              <a:rPr lang="en-US" sz="2919">
                <a:solidFill>
                  <a:srgbClr val="795913"/>
                </a:solidFill>
                <a:latin typeface="Inter"/>
                <a:ea typeface="Inter"/>
                <a:cs typeface="Inter"/>
                <a:sym typeface="Inter"/>
              </a:rPr>
              <a:t>Campaign 3       163         7.3</a:t>
            </a:r>
          </a:p>
          <a:p>
            <a:pPr algn="l">
              <a:lnSpc>
                <a:spcPts val="4086"/>
              </a:lnSpc>
            </a:pPr>
            <a:r>
              <a:rPr lang="en-US" sz="2919">
                <a:solidFill>
                  <a:srgbClr val="795913"/>
                </a:solidFill>
                <a:latin typeface="Inter"/>
                <a:ea typeface="Inter"/>
                <a:cs typeface="Inter"/>
                <a:sym typeface="Inter"/>
              </a:rPr>
              <a:t>Campaign 4       167         7.5</a:t>
            </a:r>
          </a:p>
          <a:p>
            <a:pPr algn="l" marL="0" indent="0" lvl="0">
              <a:lnSpc>
                <a:spcPts val="4086"/>
              </a:lnSpc>
              <a:spcBef>
                <a:spcPct val="0"/>
              </a:spcBef>
            </a:pPr>
            <a:r>
              <a:rPr lang="en-US" sz="2919">
                <a:solidFill>
                  <a:srgbClr val="795913"/>
                </a:solidFill>
                <a:latin typeface="Inter"/>
                <a:ea typeface="Inter"/>
                <a:cs typeface="Inter"/>
                <a:sym typeface="Inter"/>
              </a:rPr>
              <a:t>Campaign 5       163         7.3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31598" y="626751"/>
            <a:ext cx="870065" cy="2168387"/>
          </a:xfrm>
          <a:custGeom>
            <a:avLst/>
            <a:gdLst/>
            <a:ahLst/>
            <a:cxnLst/>
            <a:rect r="r" b="b" t="t" l="l"/>
            <a:pathLst>
              <a:path h="2168387" w="870065">
                <a:moveTo>
                  <a:pt x="0" y="0"/>
                </a:moveTo>
                <a:lnTo>
                  <a:pt x="870065" y="0"/>
                </a:lnTo>
                <a:lnTo>
                  <a:pt x="870065" y="2168388"/>
                </a:lnTo>
                <a:lnTo>
                  <a:pt x="0" y="2168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3000" y="72655"/>
            <a:ext cx="15057923" cy="1203258"/>
          </a:xfrm>
          <a:prstGeom prst="rect">
            <a:avLst/>
          </a:prstGeom>
        </p:spPr>
        <p:txBody>
          <a:bodyPr anchor="t" rtlCol="false" tIns="0" lIns="0" bIns="0" rIns="0">
            <a:spAutoFit/>
          </a:bodyPr>
          <a:lstStyle/>
          <a:p>
            <a:pPr algn="l" marL="0" indent="0" lvl="0">
              <a:lnSpc>
                <a:spcPts val="9803"/>
              </a:lnSpc>
              <a:spcBef>
                <a:spcPct val="0"/>
              </a:spcBef>
            </a:pPr>
            <a:r>
              <a:rPr lang="en-US" sz="7002">
                <a:solidFill>
                  <a:srgbClr val="014225"/>
                </a:solidFill>
                <a:latin typeface="Lazydog"/>
                <a:ea typeface="Lazydog"/>
                <a:cs typeface="Lazydog"/>
                <a:sym typeface="Lazydog"/>
              </a:rPr>
              <a:t>Behavior Impact on Campaign </a:t>
            </a:r>
          </a:p>
        </p:txBody>
      </p:sp>
      <p:sp>
        <p:nvSpPr>
          <p:cNvPr name="Freeform 5" id="5"/>
          <p:cNvSpPr/>
          <p:nvPr/>
        </p:nvSpPr>
        <p:spPr>
          <a:xfrm flipH="false" flipV="false" rot="0">
            <a:off x="-3273879" y="-2057400"/>
            <a:ext cx="5688614" cy="4344679"/>
          </a:xfrm>
          <a:custGeom>
            <a:avLst/>
            <a:gdLst/>
            <a:ahLst/>
            <a:cxnLst/>
            <a:rect r="r" b="b" t="t" l="l"/>
            <a:pathLst>
              <a:path h="4344679" w="5688614">
                <a:moveTo>
                  <a:pt x="0" y="0"/>
                </a:moveTo>
                <a:lnTo>
                  <a:pt x="5688614" y="0"/>
                </a:lnTo>
                <a:lnTo>
                  <a:pt x="5688614" y="4344679"/>
                </a:lnTo>
                <a:lnTo>
                  <a:pt x="0" y="43446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144000" y="1800227"/>
            <a:ext cx="9961422" cy="9825595"/>
            <a:chOff x="0" y="0"/>
            <a:chExt cx="2623584" cy="2587811"/>
          </a:xfrm>
        </p:grpSpPr>
        <p:sp>
          <p:nvSpPr>
            <p:cNvPr name="Freeform 8" id="8"/>
            <p:cNvSpPr/>
            <p:nvPr/>
          </p:nvSpPr>
          <p:spPr>
            <a:xfrm flipH="false" flipV="false" rot="0">
              <a:off x="0" y="0"/>
              <a:ext cx="2623584" cy="2587811"/>
            </a:xfrm>
            <a:custGeom>
              <a:avLst/>
              <a:gdLst/>
              <a:ahLst/>
              <a:cxnLst/>
              <a:rect r="r" b="b" t="t" l="l"/>
              <a:pathLst>
                <a:path h="2587811" w="2623584">
                  <a:moveTo>
                    <a:pt x="77719" y="0"/>
                  </a:moveTo>
                  <a:lnTo>
                    <a:pt x="2545865" y="0"/>
                  </a:lnTo>
                  <a:cubicBezTo>
                    <a:pt x="2566478" y="0"/>
                    <a:pt x="2586246" y="8188"/>
                    <a:pt x="2600821" y="22763"/>
                  </a:cubicBezTo>
                  <a:cubicBezTo>
                    <a:pt x="2615396" y="37339"/>
                    <a:pt x="2623584" y="57107"/>
                    <a:pt x="2623584" y="77719"/>
                  </a:cubicBezTo>
                  <a:lnTo>
                    <a:pt x="2623584" y="2510092"/>
                  </a:lnTo>
                  <a:cubicBezTo>
                    <a:pt x="2623584" y="2553015"/>
                    <a:pt x="2588788" y="2587811"/>
                    <a:pt x="2545865" y="2587811"/>
                  </a:cubicBezTo>
                  <a:lnTo>
                    <a:pt x="77719" y="2587811"/>
                  </a:lnTo>
                  <a:cubicBezTo>
                    <a:pt x="34796" y="2587811"/>
                    <a:pt x="0" y="2553015"/>
                    <a:pt x="0" y="2510092"/>
                  </a:cubicBezTo>
                  <a:lnTo>
                    <a:pt x="0" y="77719"/>
                  </a:lnTo>
                  <a:cubicBezTo>
                    <a:pt x="0" y="34796"/>
                    <a:pt x="34796" y="0"/>
                    <a:pt x="77719" y="0"/>
                  </a:cubicBezTo>
                  <a:close/>
                </a:path>
              </a:pathLst>
            </a:custGeom>
            <a:solidFill>
              <a:srgbClr val="014225"/>
            </a:solidFill>
          </p:spPr>
        </p:sp>
        <p:sp>
          <p:nvSpPr>
            <p:cNvPr name="TextBox 9" id="9"/>
            <p:cNvSpPr txBox="true"/>
            <p:nvPr/>
          </p:nvSpPr>
          <p:spPr>
            <a:xfrm>
              <a:off x="0" y="-47625"/>
              <a:ext cx="2623584" cy="2635436"/>
            </a:xfrm>
            <a:prstGeom prst="rect">
              <a:avLst/>
            </a:prstGeom>
          </p:spPr>
          <p:txBody>
            <a:bodyPr anchor="ctr" rtlCol="false" tIns="50800" lIns="50800" bIns="50800" rIns="50800"/>
            <a:lstStyle/>
            <a:p>
              <a:pPr algn="ctr">
                <a:lnSpc>
                  <a:spcPts val="3693"/>
                </a:lnSpc>
              </a:pPr>
            </a:p>
          </p:txBody>
        </p:sp>
      </p:grpSp>
      <p:sp>
        <p:nvSpPr>
          <p:cNvPr name="Freeform 10" id="10"/>
          <p:cNvSpPr/>
          <p:nvPr/>
        </p:nvSpPr>
        <p:spPr>
          <a:xfrm flipH="false" flipV="false" rot="0">
            <a:off x="972925" y="2715956"/>
            <a:ext cx="7829350" cy="6097682"/>
          </a:xfrm>
          <a:custGeom>
            <a:avLst/>
            <a:gdLst/>
            <a:ahLst/>
            <a:cxnLst/>
            <a:rect r="r" b="b" t="t" l="l"/>
            <a:pathLst>
              <a:path h="6097682" w="7829350">
                <a:moveTo>
                  <a:pt x="0" y="0"/>
                </a:moveTo>
                <a:lnTo>
                  <a:pt x="7829349" y="0"/>
                </a:lnTo>
                <a:lnTo>
                  <a:pt x="7829349" y="6097681"/>
                </a:lnTo>
                <a:lnTo>
                  <a:pt x="0" y="6097681"/>
                </a:lnTo>
                <a:lnTo>
                  <a:pt x="0" y="0"/>
                </a:lnTo>
                <a:close/>
              </a:path>
            </a:pathLst>
          </a:custGeom>
          <a:blipFill>
            <a:blip r:embed="rId8"/>
            <a:stretch>
              <a:fillRect l="0" t="0" r="0" b="0"/>
            </a:stretch>
          </a:blipFill>
        </p:spPr>
      </p:sp>
      <p:sp>
        <p:nvSpPr>
          <p:cNvPr name="TextBox 11" id="11"/>
          <p:cNvSpPr txBox="true"/>
          <p:nvPr/>
        </p:nvSpPr>
        <p:spPr>
          <a:xfrm rot="0">
            <a:off x="9487131" y="2079303"/>
            <a:ext cx="8407938" cy="7854739"/>
          </a:xfrm>
          <a:prstGeom prst="rect">
            <a:avLst/>
          </a:prstGeom>
        </p:spPr>
        <p:txBody>
          <a:bodyPr anchor="t" rtlCol="false" tIns="0" lIns="0" bIns="0" rIns="0">
            <a:spAutoFit/>
          </a:bodyPr>
          <a:lstStyle/>
          <a:p>
            <a:pPr algn="l" marL="745275" indent="-372638" lvl="1">
              <a:lnSpc>
                <a:spcPts val="4832"/>
              </a:lnSpc>
              <a:buFont typeface="Arial"/>
              <a:buChar char="•"/>
            </a:pPr>
            <a:r>
              <a:rPr lang="en-US" sz="3451">
                <a:solidFill>
                  <a:srgbClr val="FFFFFF"/>
                </a:solidFill>
                <a:latin typeface="Dosis"/>
                <a:ea typeface="Dosis"/>
                <a:cs typeface="Dosis"/>
                <a:sym typeface="Dosis"/>
              </a:rPr>
              <a:t>Customers who accepted campaign offers tend to spend more across most product categories compared to those who did not accept.</a:t>
            </a:r>
          </a:p>
          <a:p>
            <a:pPr algn="l" marL="745275" indent="-372638" lvl="1">
              <a:lnSpc>
                <a:spcPts val="4832"/>
              </a:lnSpc>
              <a:buFont typeface="Arial"/>
              <a:buChar char="•"/>
            </a:pPr>
            <a:r>
              <a:rPr lang="en-US" sz="3451">
                <a:solidFill>
                  <a:srgbClr val="FFFFFF"/>
                </a:solidFill>
                <a:latin typeface="Dosis"/>
                <a:ea typeface="Dosis"/>
                <a:cs typeface="Dosis"/>
                <a:sym typeface="Dosis"/>
              </a:rPr>
              <a:t>The most significant differences in spending are observed in the categories of wines and meat products.</a:t>
            </a:r>
          </a:p>
          <a:p>
            <a:pPr algn="l" marL="745275" indent="-372638" lvl="1">
              <a:lnSpc>
                <a:spcPts val="4832"/>
              </a:lnSpc>
              <a:buFont typeface="Arial"/>
              <a:buChar char="•"/>
            </a:pPr>
            <a:r>
              <a:rPr lang="en-US" sz="3451">
                <a:solidFill>
                  <a:srgbClr val="FFFFFF"/>
                </a:solidFill>
                <a:latin typeface="Dosis"/>
                <a:ea typeface="Dosis"/>
                <a:cs typeface="Dosis"/>
                <a:sym typeface="Dosis"/>
              </a:rPr>
              <a:t>Pearson correlation: 0.4892112144220273, p-value: 3.9538783211580286e-135 </a:t>
            </a:r>
          </a:p>
          <a:p>
            <a:pPr algn="l" marL="745275" indent="-372638" lvl="1">
              <a:lnSpc>
                <a:spcPts val="4832"/>
              </a:lnSpc>
              <a:buFont typeface="Arial"/>
              <a:buChar char="•"/>
            </a:pPr>
            <a:r>
              <a:rPr lang="en-US" sz="3451">
                <a:solidFill>
                  <a:srgbClr val="FFFFFF"/>
                </a:solidFill>
                <a:latin typeface="Dosis"/>
                <a:ea typeface="Dosis"/>
                <a:cs typeface="Dosis"/>
                <a:sym typeface="Dosis"/>
              </a:rPr>
              <a:t>There is a statistically significant correlation between the amount spent on wines and the number of campaigns accepted.</a:t>
            </a:r>
          </a:p>
          <a:p>
            <a:pPr algn="l" marL="0" indent="0" lvl="0">
              <a:lnSpc>
                <a:spcPts val="4832"/>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31598" y="626751"/>
            <a:ext cx="870065" cy="2168387"/>
          </a:xfrm>
          <a:custGeom>
            <a:avLst/>
            <a:gdLst/>
            <a:ahLst/>
            <a:cxnLst/>
            <a:rect r="r" b="b" t="t" l="l"/>
            <a:pathLst>
              <a:path h="2168387" w="870065">
                <a:moveTo>
                  <a:pt x="0" y="0"/>
                </a:moveTo>
                <a:lnTo>
                  <a:pt x="870065" y="0"/>
                </a:lnTo>
                <a:lnTo>
                  <a:pt x="870065" y="2168388"/>
                </a:lnTo>
                <a:lnTo>
                  <a:pt x="0" y="2168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3000" y="72655"/>
            <a:ext cx="15057923" cy="1203258"/>
          </a:xfrm>
          <a:prstGeom prst="rect">
            <a:avLst/>
          </a:prstGeom>
        </p:spPr>
        <p:txBody>
          <a:bodyPr anchor="t" rtlCol="false" tIns="0" lIns="0" bIns="0" rIns="0">
            <a:spAutoFit/>
          </a:bodyPr>
          <a:lstStyle/>
          <a:p>
            <a:pPr algn="l" marL="0" indent="0" lvl="0">
              <a:lnSpc>
                <a:spcPts val="9803"/>
              </a:lnSpc>
              <a:spcBef>
                <a:spcPct val="0"/>
              </a:spcBef>
            </a:pPr>
            <a:r>
              <a:rPr lang="en-US" sz="7002">
                <a:solidFill>
                  <a:srgbClr val="014225"/>
                </a:solidFill>
                <a:latin typeface="Lazydog"/>
                <a:ea typeface="Lazydog"/>
                <a:cs typeface="Lazydog"/>
                <a:sym typeface="Lazydog"/>
              </a:rPr>
              <a:t>Income Impact on amount spent </a:t>
            </a:r>
          </a:p>
        </p:txBody>
      </p:sp>
      <p:sp>
        <p:nvSpPr>
          <p:cNvPr name="Freeform 5" id="5"/>
          <p:cNvSpPr/>
          <p:nvPr/>
        </p:nvSpPr>
        <p:spPr>
          <a:xfrm flipH="false" flipV="false" rot="0">
            <a:off x="-3273879" y="-2057400"/>
            <a:ext cx="5688614" cy="4344679"/>
          </a:xfrm>
          <a:custGeom>
            <a:avLst/>
            <a:gdLst/>
            <a:ahLst/>
            <a:cxnLst/>
            <a:rect r="r" b="b" t="t" l="l"/>
            <a:pathLst>
              <a:path h="4344679" w="5688614">
                <a:moveTo>
                  <a:pt x="0" y="0"/>
                </a:moveTo>
                <a:lnTo>
                  <a:pt x="5688614" y="0"/>
                </a:lnTo>
                <a:lnTo>
                  <a:pt x="5688614" y="4344679"/>
                </a:lnTo>
                <a:lnTo>
                  <a:pt x="0" y="43446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57715" y="1800227"/>
            <a:ext cx="9214451" cy="9825595"/>
            <a:chOff x="0" y="0"/>
            <a:chExt cx="2426851" cy="2587811"/>
          </a:xfrm>
        </p:grpSpPr>
        <p:sp>
          <p:nvSpPr>
            <p:cNvPr name="Freeform 8" id="8"/>
            <p:cNvSpPr/>
            <p:nvPr/>
          </p:nvSpPr>
          <p:spPr>
            <a:xfrm flipH="false" flipV="false" rot="0">
              <a:off x="0" y="0"/>
              <a:ext cx="2426851" cy="2587811"/>
            </a:xfrm>
            <a:custGeom>
              <a:avLst/>
              <a:gdLst/>
              <a:ahLst/>
              <a:cxnLst/>
              <a:rect r="r" b="b" t="t" l="l"/>
              <a:pathLst>
                <a:path h="2587811" w="2426851">
                  <a:moveTo>
                    <a:pt x="84019" y="0"/>
                  </a:moveTo>
                  <a:lnTo>
                    <a:pt x="2342832" y="0"/>
                  </a:lnTo>
                  <a:cubicBezTo>
                    <a:pt x="2365115" y="0"/>
                    <a:pt x="2386486" y="8852"/>
                    <a:pt x="2402243" y="24609"/>
                  </a:cubicBezTo>
                  <a:cubicBezTo>
                    <a:pt x="2417999" y="40365"/>
                    <a:pt x="2426851" y="61736"/>
                    <a:pt x="2426851" y="84019"/>
                  </a:cubicBezTo>
                  <a:lnTo>
                    <a:pt x="2426851" y="2503792"/>
                  </a:lnTo>
                  <a:cubicBezTo>
                    <a:pt x="2426851" y="2550194"/>
                    <a:pt x="2389235" y="2587811"/>
                    <a:pt x="2342832" y="2587811"/>
                  </a:cubicBezTo>
                  <a:lnTo>
                    <a:pt x="84019" y="2587811"/>
                  </a:lnTo>
                  <a:cubicBezTo>
                    <a:pt x="37617" y="2587811"/>
                    <a:pt x="0" y="2550194"/>
                    <a:pt x="0" y="2503792"/>
                  </a:cubicBezTo>
                  <a:lnTo>
                    <a:pt x="0" y="84019"/>
                  </a:lnTo>
                  <a:cubicBezTo>
                    <a:pt x="0" y="37617"/>
                    <a:pt x="37617" y="0"/>
                    <a:pt x="84019" y="0"/>
                  </a:cubicBezTo>
                  <a:close/>
                </a:path>
              </a:pathLst>
            </a:custGeom>
            <a:solidFill>
              <a:srgbClr val="014225"/>
            </a:solidFill>
          </p:spPr>
        </p:sp>
        <p:sp>
          <p:nvSpPr>
            <p:cNvPr name="TextBox 9" id="9"/>
            <p:cNvSpPr txBox="true"/>
            <p:nvPr/>
          </p:nvSpPr>
          <p:spPr>
            <a:xfrm>
              <a:off x="0" y="-47625"/>
              <a:ext cx="2426851" cy="2635436"/>
            </a:xfrm>
            <a:prstGeom prst="rect">
              <a:avLst/>
            </a:prstGeom>
          </p:spPr>
          <p:txBody>
            <a:bodyPr anchor="ctr" rtlCol="false" tIns="50800" lIns="50800" bIns="50800" rIns="50800"/>
            <a:lstStyle/>
            <a:p>
              <a:pPr algn="ctr">
                <a:lnSpc>
                  <a:spcPts val="3693"/>
                </a:lnSpc>
              </a:pPr>
            </a:p>
          </p:txBody>
        </p:sp>
      </p:grpSp>
      <p:sp>
        <p:nvSpPr>
          <p:cNvPr name="TextBox 10" id="10"/>
          <p:cNvSpPr txBox="true"/>
          <p:nvPr/>
        </p:nvSpPr>
        <p:spPr>
          <a:xfrm rot="0">
            <a:off x="307427" y="2107878"/>
            <a:ext cx="7217054" cy="6753175"/>
          </a:xfrm>
          <a:prstGeom prst="rect">
            <a:avLst/>
          </a:prstGeom>
        </p:spPr>
        <p:txBody>
          <a:bodyPr anchor="t" rtlCol="false" tIns="0" lIns="0" bIns="0" rIns="0">
            <a:spAutoFit/>
          </a:bodyPr>
          <a:lstStyle/>
          <a:p>
            <a:pPr algn="l">
              <a:lnSpc>
                <a:spcPts val="3572"/>
              </a:lnSpc>
            </a:pPr>
          </a:p>
          <a:p>
            <a:pPr algn="l">
              <a:lnSpc>
                <a:spcPts val="3572"/>
              </a:lnSpc>
            </a:pPr>
            <a:r>
              <a:rPr lang="en-US" sz="2551">
                <a:solidFill>
                  <a:srgbClr val="FFFFFF"/>
                </a:solidFill>
                <a:latin typeface="Dosis"/>
                <a:ea typeface="Dosis"/>
                <a:cs typeface="Dosis"/>
                <a:sym typeface="Dosis"/>
              </a:rPr>
              <a:t>Correlation between Income and MntWines: 0.71 </a:t>
            </a:r>
          </a:p>
          <a:p>
            <a:pPr algn="l">
              <a:lnSpc>
                <a:spcPts val="3572"/>
              </a:lnSpc>
            </a:pPr>
            <a:r>
              <a:rPr lang="en-US" sz="2551">
                <a:solidFill>
                  <a:srgbClr val="FFFFFF"/>
                </a:solidFill>
                <a:latin typeface="Dosis"/>
                <a:ea typeface="Dosis"/>
                <a:cs typeface="Dosis"/>
                <a:sym typeface="Dosis"/>
              </a:rPr>
              <a:t>Correlation between Income and MntMeatProducts: 0.74 </a:t>
            </a:r>
          </a:p>
          <a:p>
            <a:pPr algn="l">
              <a:lnSpc>
                <a:spcPts val="3572"/>
              </a:lnSpc>
            </a:pPr>
            <a:r>
              <a:rPr lang="en-US" sz="2551">
                <a:solidFill>
                  <a:srgbClr val="FFFFFF"/>
                </a:solidFill>
                <a:latin typeface="Dosis"/>
                <a:ea typeface="Dosis"/>
                <a:cs typeface="Dosis"/>
                <a:sym typeface="Dosis"/>
              </a:rPr>
              <a:t>Correlation between Income and MntGoldProds: 0.44 </a:t>
            </a:r>
          </a:p>
          <a:p>
            <a:pPr algn="l">
              <a:lnSpc>
                <a:spcPts val="3572"/>
              </a:lnSpc>
            </a:pPr>
            <a:r>
              <a:rPr lang="en-US" sz="2551">
                <a:solidFill>
                  <a:srgbClr val="FFFFFF"/>
                </a:solidFill>
                <a:latin typeface="Dosis"/>
                <a:ea typeface="Dosis"/>
                <a:cs typeface="Dosis"/>
                <a:sym typeface="Dosis"/>
              </a:rPr>
              <a:t>Correlation between Income and MntFishProducts: 0.58</a:t>
            </a:r>
          </a:p>
          <a:p>
            <a:pPr algn="l">
              <a:lnSpc>
                <a:spcPts val="3572"/>
              </a:lnSpc>
            </a:pPr>
          </a:p>
          <a:p>
            <a:pPr algn="l">
              <a:lnSpc>
                <a:spcPts val="3572"/>
              </a:lnSpc>
            </a:pPr>
          </a:p>
          <a:p>
            <a:pPr algn="l" marL="745274" indent="-372637" lvl="1">
              <a:lnSpc>
                <a:spcPts val="4832"/>
              </a:lnSpc>
              <a:buFont typeface="Arial"/>
              <a:buChar char="•"/>
            </a:pPr>
            <a:r>
              <a:rPr lang="en-US" sz="3451">
                <a:solidFill>
                  <a:srgbClr val="FFFFFF"/>
                </a:solidFill>
                <a:latin typeface="Dosis"/>
                <a:ea typeface="Dosis"/>
                <a:cs typeface="Dosis"/>
                <a:sym typeface="Dosis"/>
              </a:rPr>
              <a:t>Wines and Meat Products: These categories show a strong correlation with income, indicating that marketing strategies focusing on higher-income customers for these products may yield better results.</a:t>
            </a:r>
          </a:p>
        </p:txBody>
      </p:sp>
      <p:sp>
        <p:nvSpPr>
          <p:cNvPr name="Freeform 11" id="11"/>
          <p:cNvSpPr/>
          <p:nvPr/>
        </p:nvSpPr>
        <p:spPr>
          <a:xfrm flipH="false" flipV="false" rot="0">
            <a:off x="9276706" y="1452691"/>
            <a:ext cx="8788107" cy="8571117"/>
          </a:xfrm>
          <a:custGeom>
            <a:avLst/>
            <a:gdLst/>
            <a:ahLst/>
            <a:cxnLst/>
            <a:rect r="r" b="b" t="t" l="l"/>
            <a:pathLst>
              <a:path h="8571117" w="8788107">
                <a:moveTo>
                  <a:pt x="0" y="0"/>
                </a:moveTo>
                <a:lnTo>
                  <a:pt x="8788107" y="0"/>
                </a:lnTo>
                <a:lnTo>
                  <a:pt x="8788107" y="8571117"/>
                </a:lnTo>
                <a:lnTo>
                  <a:pt x="0" y="8571117"/>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31598" y="626751"/>
            <a:ext cx="870065" cy="2168387"/>
          </a:xfrm>
          <a:custGeom>
            <a:avLst/>
            <a:gdLst/>
            <a:ahLst/>
            <a:cxnLst/>
            <a:rect r="r" b="b" t="t" l="l"/>
            <a:pathLst>
              <a:path h="2168387" w="870065">
                <a:moveTo>
                  <a:pt x="0" y="0"/>
                </a:moveTo>
                <a:lnTo>
                  <a:pt x="870065" y="0"/>
                </a:lnTo>
                <a:lnTo>
                  <a:pt x="870065" y="2168388"/>
                </a:lnTo>
                <a:lnTo>
                  <a:pt x="0" y="2168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3000" y="72655"/>
            <a:ext cx="15057923" cy="1203258"/>
          </a:xfrm>
          <a:prstGeom prst="rect">
            <a:avLst/>
          </a:prstGeom>
        </p:spPr>
        <p:txBody>
          <a:bodyPr anchor="t" rtlCol="false" tIns="0" lIns="0" bIns="0" rIns="0">
            <a:spAutoFit/>
          </a:bodyPr>
          <a:lstStyle/>
          <a:p>
            <a:pPr algn="ctr" marL="0" indent="0" lvl="0">
              <a:lnSpc>
                <a:spcPts val="9803"/>
              </a:lnSpc>
              <a:spcBef>
                <a:spcPct val="0"/>
              </a:spcBef>
            </a:pPr>
            <a:r>
              <a:rPr lang="en-US" sz="7002">
                <a:solidFill>
                  <a:srgbClr val="014225"/>
                </a:solidFill>
                <a:latin typeface="Lazydog"/>
                <a:ea typeface="Lazydog"/>
                <a:cs typeface="Lazydog"/>
                <a:sym typeface="Lazydog"/>
              </a:rPr>
              <a:t>Customer profiling </a:t>
            </a:r>
          </a:p>
        </p:txBody>
      </p:sp>
      <p:sp>
        <p:nvSpPr>
          <p:cNvPr name="Freeform 5" id="5"/>
          <p:cNvSpPr/>
          <p:nvPr/>
        </p:nvSpPr>
        <p:spPr>
          <a:xfrm flipH="false" flipV="false" rot="0">
            <a:off x="-3273879" y="-2057400"/>
            <a:ext cx="5688614" cy="4344679"/>
          </a:xfrm>
          <a:custGeom>
            <a:avLst/>
            <a:gdLst/>
            <a:ahLst/>
            <a:cxnLst/>
            <a:rect r="r" b="b" t="t" l="l"/>
            <a:pathLst>
              <a:path h="4344679" w="5688614">
                <a:moveTo>
                  <a:pt x="0" y="0"/>
                </a:moveTo>
                <a:lnTo>
                  <a:pt x="5688614" y="0"/>
                </a:lnTo>
                <a:lnTo>
                  <a:pt x="5688614" y="4344679"/>
                </a:lnTo>
                <a:lnTo>
                  <a:pt x="0" y="43446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57715" y="1800227"/>
            <a:ext cx="8482197" cy="9825595"/>
            <a:chOff x="0" y="0"/>
            <a:chExt cx="2233994" cy="2587811"/>
          </a:xfrm>
        </p:grpSpPr>
        <p:sp>
          <p:nvSpPr>
            <p:cNvPr name="Freeform 8" id="8"/>
            <p:cNvSpPr/>
            <p:nvPr/>
          </p:nvSpPr>
          <p:spPr>
            <a:xfrm flipH="false" flipV="false" rot="0">
              <a:off x="0" y="0"/>
              <a:ext cx="2233994" cy="2587811"/>
            </a:xfrm>
            <a:custGeom>
              <a:avLst/>
              <a:gdLst/>
              <a:ahLst/>
              <a:cxnLst/>
              <a:rect r="r" b="b" t="t" l="l"/>
              <a:pathLst>
                <a:path h="2587811" w="2233994">
                  <a:moveTo>
                    <a:pt x="91273" y="0"/>
                  </a:moveTo>
                  <a:lnTo>
                    <a:pt x="2142722" y="0"/>
                  </a:lnTo>
                  <a:cubicBezTo>
                    <a:pt x="2193130" y="0"/>
                    <a:pt x="2233994" y="40864"/>
                    <a:pt x="2233994" y="91273"/>
                  </a:cubicBezTo>
                  <a:lnTo>
                    <a:pt x="2233994" y="2496539"/>
                  </a:lnTo>
                  <a:cubicBezTo>
                    <a:pt x="2233994" y="2520745"/>
                    <a:pt x="2224378" y="2543961"/>
                    <a:pt x="2207261" y="2561078"/>
                  </a:cubicBezTo>
                  <a:cubicBezTo>
                    <a:pt x="2190144" y="2578195"/>
                    <a:pt x="2166929" y="2587811"/>
                    <a:pt x="2142722" y="2587811"/>
                  </a:cubicBezTo>
                  <a:lnTo>
                    <a:pt x="91273" y="2587811"/>
                  </a:lnTo>
                  <a:cubicBezTo>
                    <a:pt x="40864" y="2587811"/>
                    <a:pt x="0" y="2546947"/>
                    <a:pt x="0" y="2496539"/>
                  </a:cubicBezTo>
                  <a:lnTo>
                    <a:pt x="0" y="91273"/>
                  </a:lnTo>
                  <a:cubicBezTo>
                    <a:pt x="0" y="67066"/>
                    <a:pt x="9616" y="43850"/>
                    <a:pt x="26733" y="26733"/>
                  </a:cubicBezTo>
                  <a:cubicBezTo>
                    <a:pt x="43850" y="9616"/>
                    <a:pt x="67066" y="0"/>
                    <a:pt x="91273" y="0"/>
                  </a:cubicBezTo>
                  <a:close/>
                </a:path>
              </a:pathLst>
            </a:custGeom>
            <a:solidFill>
              <a:srgbClr val="014225"/>
            </a:solidFill>
          </p:spPr>
        </p:sp>
        <p:sp>
          <p:nvSpPr>
            <p:cNvPr name="TextBox 9" id="9"/>
            <p:cNvSpPr txBox="true"/>
            <p:nvPr/>
          </p:nvSpPr>
          <p:spPr>
            <a:xfrm>
              <a:off x="0" y="-47625"/>
              <a:ext cx="2233994" cy="2635436"/>
            </a:xfrm>
            <a:prstGeom prst="rect">
              <a:avLst/>
            </a:prstGeom>
          </p:spPr>
          <p:txBody>
            <a:bodyPr anchor="ctr" rtlCol="false" tIns="50800" lIns="50800" bIns="50800" rIns="50800"/>
            <a:lstStyle/>
            <a:p>
              <a:pPr algn="ctr">
                <a:lnSpc>
                  <a:spcPts val="3693"/>
                </a:lnSpc>
              </a:pPr>
            </a:p>
          </p:txBody>
        </p:sp>
      </p:grpSp>
      <p:sp>
        <p:nvSpPr>
          <p:cNvPr name="Freeform 10" id="10"/>
          <p:cNvSpPr/>
          <p:nvPr/>
        </p:nvSpPr>
        <p:spPr>
          <a:xfrm flipH="false" flipV="false" rot="0">
            <a:off x="7921098" y="2493101"/>
            <a:ext cx="9973028" cy="5949531"/>
          </a:xfrm>
          <a:custGeom>
            <a:avLst/>
            <a:gdLst/>
            <a:ahLst/>
            <a:cxnLst/>
            <a:rect r="r" b="b" t="t" l="l"/>
            <a:pathLst>
              <a:path h="5949531" w="9973028">
                <a:moveTo>
                  <a:pt x="0" y="0"/>
                </a:moveTo>
                <a:lnTo>
                  <a:pt x="9973028" y="0"/>
                </a:lnTo>
                <a:lnTo>
                  <a:pt x="9973028" y="5949532"/>
                </a:lnTo>
                <a:lnTo>
                  <a:pt x="0" y="5949532"/>
                </a:lnTo>
                <a:lnTo>
                  <a:pt x="0" y="0"/>
                </a:lnTo>
                <a:close/>
              </a:path>
            </a:pathLst>
          </a:custGeom>
          <a:blipFill>
            <a:blip r:embed="rId8"/>
            <a:stretch>
              <a:fillRect l="0" t="0" r="0" b="0"/>
            </a:stretch>
          </a:blipFill>
        </p:spPr>
      </p:sp>
      <p:sp>
        <p:nvSpPr>
          <p:cNvPr name="TextBox 11" id="11"/>
          <p:cNvSpPr txBox="true"/>
          <p:nvPr/>
        </p:nvSpPr>
        <p:spPr>
          <a:xfrm rot="0">
            <a:off x="139014" y="2230129"/>
            <a:ext cx="7217054" cy="8092796"/>
          </a:xfrm>
          <a:prstGeom prst="rect">
            <a:avLst/>
          </a:prstGeom>
        </p:spPr>
        <p:txBody>
          <a:bodyPr anchor="t" rtlCol="false" tIns="0" lIns="0" bIns="0" rIns="0">
            <a:spAutoFit/>
          </a:bodyPr>
          <a:lstStyle/>
          <a:p>
            <a:pPr algn="l">
              <a:lnSpc>
                <a:spcPts val="4788"/>
              </a:lnSpc>
            </a:pPr>
            <a:r>
              <a:rPr lang="en-US" sz="3420">
                <a:solidFill>
                  <a:srgbClr val="FFFFFF"/>
                </a:solidFill>
                <a:latin typeface="Dosis"/>
                <a:ea typeface="Dosis"/>
                <a:cs typeface="Dosis"/>
                <a:sym typeface="Dosis"/>
              </a:rPr>
              <a:t>Customers more likely to respond to the campaign:</a:t>
            </a:r>
          </a:p>
          <a:p>
            <a:pPr algn="l" marL="738378" indent="-369189" lvl="1">
              <a:lnSpc>
                <a:spcPts val="4788"/>
              </a:lnSpc>
              <a:buFont typeface="Arial"/>
              <a:buChar char="•"/>
            </a:pPr>
            <a:r>
              <a:rPr lang="en-US" sz="3420">
                <a:solidFill>
                  <a:srgbClr val="FFFFFF"/>
                </a:solidFill>
                <a:latin typeface="Dosis"/>
                <a:ea typeface="Dosis"/>
                <a:cs typeface="Dosis"/>
                <a:sym typeface="Dosis"/>
              </a:rPr>
              <a:t>Higher income customers tend to respond more to campaigns.</a:t>
            </a:r>
          </a:p>
          <a:p>
            <a:pPr algn="l" marL="738378" indent="-369189" lvl="1">
              <a:lnSpc>
                <a:spcPts val="4788"/>
              </a:lnSpc>
              <a:buFont typeface="Arial"/>
              <a:buChar char="•"/>
            </a:pPr>
            <a:r>
              <a:rPr lang="en-US" sz="3420">
                <a:solidFill>
                  <a:srgbClr val="FFFFFF"/>
                </a:solidFill>
                <a:latin typeface="Dosis"/>
                <a:ea typeface="Dosis"/>
                <a:cs typeface="Dosis"/>
                <a:sym typeface="Dosis"/>
              </a:rPr>
              <a:t>The presence of children or teenagers at home tends to lower the response rate.</a:t>
            </a:r>
          </a:p>
          <a:p>
            <a:pPr algn="l" marL="738378" indent="-369189" lvl="1">
              <a:lnSpc>
                <a:spcPts val="4788"/>
              </a:lnSpc>
              <a:buFont typeface="Arial"/>
              <a:buChar char="•"/>
            </a:pPr>
            <a:r>
              <a:rPr lang="en-US" sz="3420">
                <a:solidFill>
                  <a:srgbClr val="FFFFFF"/>
                </a:solidFill>
                <a:latin typeface="Dosis"/>
                <a:ea typeface="Dosis"/>
                <a:cs typeface="Dosis"/>
                <a:sym typeface="Dosis"/>
              </a:rPr>
              <a:t>The age distribution suggests that middle-aged customers are more likely to respond, with older and younger customers showing less engagement.</a:t>
            </a:r>
          </a:p>
          <a:p>
            <a:pPr algn="l">
              <a:lnSpc>
                <a:spcPts val="3992"/>
              </a:lnSpc>
            </a:pPr>
          </a:p>
          <a:p>
            <a:pPr algn="l">
              <a:lnSpc>
                <a:spcPts val="3992"/>
              </a:lnSpc>
            </a:pPr>
          </a:p>
          <a:p>
            <a:pPr algn="l">
              <a:lnSpc>
                <a:spcPts val="399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2477594">
            <a:off x="-3867943" y="966025"/>
            <a:ext cx="19834656" cy="17578464"/>
          </a:xfrm>
          <a:custGeom>
            <a:avLst/>
            <a:gdLst/>
            <a:ahLst/>
            <a:cxnLst/>
            <a:rect r="r" b="b" t="t" l="l"/>
            <a:pathLst>
              <a:path h="17578464" w="19834656">
                <a:moveTo>
                  <a:pt x="0" y="0"/>
                </a:moveTo>
                <a:lnTo>
                  <a:pt x="19834656" y="0"/>
                </a:lnTo>
                <a:lnTo>
                  <a:pt x="19834656" y="17578464"/>
                </a:lnTo>
                <a:lnTo>
                  <a:pt x="0" y="17578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6543" y="2389029"/>
            <a:ext cx="15634913" cy="1471443"/>
          </a:xfrm>
          <a:prstGeom prst="rect">
            <a:avLst/>
          </a:prstGeom>
        </p:spPr>
        <p:txBody>
          <a:bodyPr anchor="t" rtlCol="false" tIns="0" lIns="0" bIns="0" rIns="0">
            <a:spAutoFit/>
          </a:bodyPr>
          <a:lstStyle/>
          <a:p>
            <a:pPr algn="l" marL="608663" indent="-304332" lvl="1">
              <a:lnSpc>
                <a:spcPts val="3946"/>
              </a:lnSpc>
              <a:buFont typeface="Arial"/>
              <a:buChar char="•"/>
            </a:pPr>
            <a:r>
              <a:rPr lang="en-US" sz="2819">
                <a:solidFill>
                  <a:srgbClr val="000000"/>
                </a:solidFill>
                <a:latin typeface="Dosis"/>
                <a:ea typeface="Dosis"/>
                <a:cs typeface="Dosis"/>
                <a:sym typeface="Dosis"/>
              </a:rPr>
              <a:t>Customer with higher education tends to respond more to the campaigns.</a:t>
            </a:r>
          </a:p>
          <a:p>
            <a:pPr algn="l" marL="608663" indent="-304332" lvl="1">
              <a:lnSpc>
                <a:spcPts val="3946"/>
              </a:lnSpc>
              <a:buFont typeface="Arial"/>
              <a:buChar char="•"/>
            </a:pPr>
            <a:r>
              <a:rPr lang="en-US" sz="2819">
                <a:solidFill>
                  <a:srgbClr val="000000"/>
                </a:solidFill>
                <a:latin typeface="Dosis"/>
                <a:ea typeface="Dosis"/>
                <a:cs typeface="Dosis"/>
                <a:sym typeface="Dosis"/>
              </a:rPr>
              <a:t>Married, Together, and Single people tend to respond more to the campaigns.</a:t>
            </a:r>
          </a:p>
          <a:p>
            <a:pPr algn="l" marL="608663" indent="-304332" lvl="1">
              <a:lnSpc>
                <a:spcPts val="3946"/>
              </a:lnSpc>
              <a:buFont typeface="Arial"/>
              <a:buChar char="•"/>
            </a:pPr>
            <a:r>
              <a:rPr lang="en-US" sz="2819">
                <a:solidFill>
                  <a:srgbClr val="000000"/>
                </a:solidFill>
                <a:latin typeface="Dosis"/>
                <a:ea typeface="Dosis"/>
                <a:cs typeface="Dosis"/>
                <a:sym typeface="Dosis"/>
              </a:rPr>
              <a:t>The campaign seemed to have a higher yield in Spain than any other country.</a:t>
            </a:r>
          </a:p>
        </p:txBody>
      </p:sp>
      <p:sp>
        <p:nvSpPr>
          <p:cNvPr name="Freeform 4" id="4"/>
          <p:cNvSpPr/>
          <p:nvPr/>
        </p:nvSpPr>
        <p:spPr>
          <a:xfrm flipH="false" flipV="false" rot="-5400000">
            <a:off x="15128266" y="-1147796"/>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003179" y="-66306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789417" y="4660307"/>
            <a:ext cx="15139509" cy="4990118"/>
          </a:xfrm>
          <a:custGeom>
            <a:avLst/>
            <a:gdLst/>
            <a:ahLst/>
            <a:cxnLst/>
            <a:rect r="r" b="b" t="t" l="l"/>
            <a:pathLst>
              <a:path h="4990118" w="15139509">
                <a:moveTo>
                  <a:pt x="0" y="0"/>
                </a:moveTo>
                <a:lnTo>
                  <a:pt x="15139510" y="0"/>
                </a:lnTo>
                <a:lnTo>
                  <a:pt x="15139510" y="4990118"/>
                </a:lnTo>
                <a:lnTo>
                  <a:pt x="0" y="4990118"/>
                </a:lnTo>
                <a:lnTo>
                  <a:pt x="0" y="0"/>
                </a:lnTo>
                <a:close/>
              </a:path>
            </a:pathLst>
          </a:custGeom>
          <a:blipFill>
            <a:blip r:embed="rId10"/>
            <a:stretch>
              <a:fillRect l="0" t="0" r="0" b="0"/>
            </a:stretch>
          </a:blipFill>
        </p:spPr>
      </p:sp>
      <p:sp>
        <p:nvSpPr>
          <p:cNvPr name="TextBox 8" id="8"/>
          <p:cNvSpPr txBox="true"/>
          <p:nvPr/>
        </p:nvSpPr>
        <p:spPr>
          <a:xfrm rot="0">
            <a:off x="2757294" y="212309"/>
            <a:ext cx="12006779" cy="12033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14225"/>
                </a:solidFill>
                <a:latin typeface="Lazydog"/>
                <a:ea typeface="Lazydog"/>
                <a:cs typeface="Lazydog"/>
                <a:sym typeface="Lazydog"/>
              </a:rPr>
              <a:t>Customer profiling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2477594">
            <a:off x="-3867943" y="966025"/>
            <a:ext cx="19834656" cy="17578464"/>
          </a:xfrm>
          <a:custGeom>
            <a:avLst/>
            <a:gdLst/>
            <a:ahLst/>
            <a:cxnLst/>
            <a:rect r="r" b="b" t="t" l="l"/>
            <a:pathLst>
              <a:path h="17578464" w="19834656">
                <a:moveTo>
                  <a:pt x="0" y="0"/>
                </a:moveTo>
                <a:lnTo>
                  <a:pt x="19834656" y="0"/>
                </a:lnTo>
                <a:lnTo>
                  <a:pt x="19834656" y="17578464"/>
                </a:lnTo>
                <a:lnTo>
                  <a:pt x="0" y="17578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6543" y="2000250"/>
            <a:ext cx="15634913" cy="8164465"/>
          </a:xfrm>
          <a:prstGeom prst="rect">
            <a:avLst/>
          </a:prstGeom>
        </p:spPr>
        <p:txBody>
          <a:bodyPr anchor="t" rtlCol="false" tIns="0" lIns="0" bIns="0" rIns="0">
            <a:spAutoFit/>
          </a:bodyPr>
          <a:lstStyle/>
          <a:p>
            <a:pPr algn="l">
              <a:lnSpc>
                <a:spcPts val="3946"/>
              </a:lnSpc>
            </a:pPr>
            <a:r>
              <a:rPr lang="en-US" sz="2819">
                <a:solidFill>
                  <a:srgbClr val="000000"/>
                </a:solidFill>
                <a:latin typeface="Dosis Bold"/>
                <a:ea typeface="Dosis Bold"/>
                <a:cs typeface="Dosis Bold"/>
                <a:sym typeface="Dosis Bold"/>
              </a:rPr>
              <a:t>Do recent customers complain less in general compared to older customers?</a:t>
            </a:r>
          </a:p>
          <a:p>
            <a:pPr algn="l">
              <a:lnSpc>
                <a:spcPts val="866"/>
              </a:lnSpc>
            </a:pPr>
          </a:p>
          <a:p>
            <a:pPr algn="l">
              <a:lnSpc>
                <a:spcPts val="3946"/>
              </a:lnSpc>
            </a:pPr>
            <a:r>
              <a:rPr lang="en-US" sz="2819">
                <a:solidFill>
                  <a:srgbClr val="000000"/>
                </a:solidFill>
                <a:latin typeface="Dosis"/>
                <a:ea typeface="Dosis"/>
                <a:cs typeface="Dosis"/>
                <a:sym typeface="Dosis"/>
              </a:rPr>
              <a:t>Customer_Type</a:t>
            </a:r>
          </a:p>
          <a:p>
            <a:pPr algn="l">
              <a:lnSpc>
                <a:spcPts val="3946"/>
              </a:lnSpc>
            </a:pPr>
            <a:r>
              <a:rPr lang="en-US" sz="2819">
                <a:solidFill>
                  <a:srgbClr val="000000"/>
                </a:solidFill>
                <a:latin typeface="Dosis"/>
                <a:ea typeface="Dosis"/>
                <a:cs typeface="Dosis"/>
                <a:sym typeface="Dosis"/>
              </a:rPr>
              <a:t>Older     0.010714</a:t>
            </a:r>
          </a:p>
          <a:p>
            <a:pPr algn="l">
              <a:lnSpc>
                <a:spcPts val="3946"/>
              </a:lnSpc>
            </a:pPr>
            <a:r>
              <a:rPr lang="en-US" sz="2819">
                <a:solidFill>
                  <a:srgbClr val="000000"/>
                </a:solidFill>
                <a:latin typeface="Dosis"/>
                <a:ea typeface="Dosis"/>
                <a:cs typeface="Dosis"/>
                <a:sym typeface="Dosis"/>
              </a:rPr>
              <a:t>Recent    0.008036</a:t>
            </a:r>
          </a:p>
          <a:p>
            <a:pPr algn="l">
              <a:lnSpc>
                <a:spcPts val="3946"/>
              </a:lnSpc>
            </a:pPr>
            <a:r>
              <a:rPr lang="en-US" sz="2819">
                <a:solidFill>
                  <a:srgbClr val="000000"/>
                </a:solidFill>
                <a:latin typeface="Dosis"/>
                <a:ea typeface="Dosis"/>
                <a:cs typeface="Dosis"/>
                <a:sym typeface="Dosis"/>
              </a:rPr>
              <a:t>Chi-Square Statistic: 0.19227880426618596, P-Value: 0.6610267177005811</a:t>
            </a:r>
          </a:p>
          <a:p>
            <a:pPr algn="l">
              <a:lnSpc>
                <a:spcPts val="3946"/>
              </a:lnSpc>
            </a:pPr>
            <a:r>
              <a:rPr lang="en-US" sz="2819">
                <a:solidFill>
                  <a:srgbClr val="000000"/>
                </a:solidFill>
                <a:latin typeface="Dosis Bold"/>
                <a:ea typeface="Dosis Bold"/>
                <a:cs typeface="Dosis Bold"/>
                <a:sym typeface="Dosis Bold"/>
              </a:rPr>
              <a:t>Result: There is no significant difference in complaint rates between recent and older customers.</a:t>
            </a:r>
          </a:p>
          <a:p>
            <a:pPr algn="l">
              <a:lnSpc>
                <a:spcPts val="3946"/>
              </a:lnSpc>
            </a:pPr>
          </a:p>
          <a:p>
            <a:pPr algn="l">
              <a:lnSpc>
                <a:spcPts val="3946"/>
              </a:lnSpc>
            </a:pPr>
            <a:r>
              <a:rPr lang="en-US" sz="2819">
                <a:solidFill>
                  <a:srgbClr val="000000"/>
                </a:solidFill>
                <a:latin typeface="Dosis Bold"/>
                <a:ea typeface="Dosis Bold"/>
                <a:cs typeface="Dosis Bold"/>
                <a:sym typeface="Dosis Bold"/>
              </a:rPr>
              <a:t>Do people who accept the offer in the first campaign also participate in another campaign?</a:t>
            </a:r>
          </a:p>
          <a:p>
            <a:pPr algn="l">
              <a:lnSpc>
                <a:spcPts val="867"/>
              </a:lnSpc>
            </a:pPr>
          </a:p>
          <a:p>
            <a:pPr algn="l">
              <a:lnSpc>
                <a:spcPts val="3946"/>
              </a:lnSpc>
            </a:pPr>
            <a:r>
              <a:rPr lang="en-US" sz="2819">
                <a:solidFill>
                  <a:srgbClr val="000000"/>
                </a:solidFill>
                <a:latin typeface="Dosis"/>
                <a:ea typeface="Dosis"/>
                <a:cs typeface="Dosis"/>
                <a:sym typeface="Dosis"/>
              </a:rPr>
              <a:t>The proportion of customers who accepted the first campaign and also accepted the second campaign: 0.09</a:t>
            </a:r>
          </a:p>
          <a:p>
            <a:pPr algn="l">
              <a:lnSpc>
                <a:spcPts val="3946"/>
              </a:lnSpc>
            </a:pPr>
            <a:r>
              <a:rPr lang="en-US" sz="2819">
                <a:solidFill>
                  <a:srgbClr val="000000"/>
                </a:solidFill>
                <a:latin typeface="Dosis"/>
                <a:ea typeface="Dosis"/>
                <a:cs typeface="Dosis"/>
                <a:sym typeface="Dosis"/>
              </a:rPr>
              <a:t>The proportion of customers who accepted the first campaign and also accepted the third campaign: 0.17</a:t>
            </a:r>
          </a:p>
          <a:p>
            <a:pPr algn="l">
              <a:lnSpc>
                <a:spcPts val="3946"/>
              </a:lnSpc>
            </a:pPr>
            <a:r>
              <a:rPr lang="en-US" sz="2819">
                <a:solidFill>
                  <a:srgbClr val="000000"/>
                </a:solidFill>
                <a:latin typeface="Dosis"/>
                <a:ea typeface="Dosis"/>
                <a:cs typeface="Dosis"/>
                <a:sym typeface="Dosis"/>
              </a:rPr>
              <a:t>The proportion of customers who accepted the first campaign and also accepted the fourth campaign: 0.33</a:t>
            </a:r>
          </a:p>
          <a:p>
            <a:pPr algn="l">
              <a:lnSpc>
                <a:spcPts val="3946"/>
              </a:lnSpc>
            </a:pPr>
            <a:r>
              <a:rPr lang="en-US" sz="2819">
                <a:solidFill>
                  <a:srgbClr val="000000"/>
                </a:solidFill>
                <a:latin typeface="Dosis"/>
                <a:ea typeface="Dosis"/>
                <a:cs typeface="Dosis"/>
                <a:sym typeface="Dosis"/>
              </a:rPr>
              <a:t>The proportion of customers who accepted the first campaign and also accepted the fifth campaign: 0.47</a:t>
            </a:r>
          </a:p>
          <a:p>
            <a:pPr algn="l">
              <a:lnSpc>
                <a:spcPts val="3946"/>
              </a:lnSpc>
            </a:pPr>
            <a:r>
              <a:rPr lang="en-US" sz="2819">
                <a:solidFill>
                  <a:srgbClr val="000000"/>
                </a:solidFill>
                <a:latin typeface="Dosis"/>
                <a:ea typeface="Dosis"/>
                <a:cs typeface="Dosis"/>
                <a:sym typeface="Dosis"/>
              </a:rPr>
              <a:t>The proportion of customers who accepted the first campaign and also accepted any other campaign: 0.64</a:t>
            </a:r>
          </a:p>
          <a:p>
            <a:pPr algn="l">
              <a:lnSpc>
                <a:spcPts val="3946"/>
              </a:lnSpc>
            </a:pPr>
            <a:r>
              <a:rPr lang="en-US" sz="2819">
                <a:solidFill>
                  <a:srgbClr val="000000"/>
                </a:solidFill>
                <a:latin typeface="Dosis Bold"/>
                <a:ea typeface="Dosis Bold"/>
                <a:cs typeface="Dosis Bold"/>
                <a:sym typeface="Dosis Bold"/>
              </a:rPr>
              <a:t>Result: The proportion of customers who accepted the first campaign and also accepted each of the other campaigns.</a:t>
            </a:r>
          </a:p>
          <a:p>
            <a:pPr algn="l">
              <a:lnSpc>
                <a:spcPts val="3946"/>
              </a:lnSpc>
            </a:pPr>
          </a:p>
        </p:txBody>
      </p:sp>
      <p:sp>
        <p:nvSpPr>
          <p:cNvPr name="Freeform 4" id="4"/>
          <p:cNvSpPr/>
          <p:nvPr/>
        </p:nvSpPr>
        <p:spPr>
          <a:xfrm flipH="false" flipV="false" rot="-5400000">
            <a:off x="15128266" y="-1147796"/>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003179" y="-66306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757294" y="212309"/>
            <a:ext cx="12006779" cy="12033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14225"/>
                </a:solidFill>
                <a:latin typeface="Lazydog"/>
                <a:ea typeface="Lazydog"/>
                <a:cs typeface="Lazydog"/>
                <a:sym typeface="Lazydog"/>
              </a:rPr>
              <a:t>Customer profiling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3359501" y="6196931"/>
            <a:ext cx="6431113" cy="5699574"/>
          </a:xfrm>
          <a:custGeom>
            <a:avLst/>
            <a:gdLst/>
            <a:ahLst/>
            <a:cxnLst/>
            <a:rect r="r" b="b" t="t" l="l"/>
            <a:pathLst>
              <a:path h="5699574" w="6431113">
                <a:moveTo>
                  <a:pt x="0" y="5699574"/>
                </a:moveTo>
                <a:lnTo>
                  <a:pt x="6431113" y="5699574"/>
                </a:lnTo>
                <a:lnTo>
                  <a:pt x="6431113" y="0"/>
                </a:lnTo>
                <a:lnTo>
                  <a:pt x="0" y="0"/>
                </a:lnTo>
                <a:lnTo>
                  <a:pt x="0" y="56995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106467" y="8186934"/>
            <a:ext cx="841066" cy="2096115"/>
          </a:xfrm>
          <a:custGeom>
            <a:avLst/>
            <a:gdLst/>
            <a:ahLst/>
            <a:cxnLst/>
            <a:rect r="r" b="b" t="t" l="l"/>
            <a:pathLst>
              <a:path h="2096115" w="841066">
                <a:moveTo>
                  <a:pt x="0" y="0"/>
                </a:moveTo>
                <a:lnTo>
                  <a:pt x="841066" y="0"/>
                </a:lnTo>
                <a:lnTo>
                  <a:pt x="841066" y="2096115"/>
                </a:lnTo>
                <a:lnTo>
                  <a:pt x="0" y="209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524822" y="8135042"/>
            <a:ext cx="4132231" cy="3155991"/>
          </a:xfrm>
          <a:custGeom>
            <a:avLst/>
            <a:gdLst/>
            <a:ahLst/>
            <a:cxnLst/>
            <a:rect r="r" b="b" t="t" l="l"/>
            <a:pathLst>
              <a:path h="3155991" w="4132231">
                <a:moveTo>
                  <a:pt x="0" y="0"/>
                </a:moveTo>
                <a:lnTo>
                  <a:pt x="4132231" y="0"/>
                </a:lnTo>
                <a:lnTo>
                  <a:pt x="4132231" y="3155991"/>
                </a:lnTo>
                <a:lnTo>
                  <a:pt x="0" y="31559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0800000">
            <a:off x="14933034" y="-2674058"/>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119029"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48057" y="1266274"/>
            <a:ext cx="14478942" cy="1236349"/>
          </a:xfrm>
          <a:prstGeom prst="rect">
            <a:avLst/>
          </a:prstGeom>
        </p:spPr>
        <p:txBody>
          <a:bodyPr anchor="t" rtlCol="false" tIns="0" lIns="0" bIns="0" rIns="0">
            <a:spAutoFit/>
          </a:bodyPr>
          <a:lstStyle/>
          <a:p>
            <a:pPr algn="ctr" marL="0" indent="0" lvl="0">
              <a:lnSpc>
                <a:spcPts val="10079"/>
              </a:lnSpc>
              <a:spcBef>
                <a:spcPct val="0"/>
              </a:spcBef>
            </a:pPr>
            <a:r>
              <a:rPr lang="en-US" sz="7199">
                <a:solidFill>
                  <a:srgbClr val="014225"/>
                </a:solidFill>
                <a:latin typeface="Lazydog"/>
                <a:ea typeface="Lazydog"/>
                <a:cs typeface="Lazydog"/>
                <a:sym typeface="Lazydog"/>
              </a:rPr>
              <a:t>Business Recommendation</a:t>
            </a:r>
          </a:p>
        </p:txBody>
      </p:sp>
      <p:sp>
        <p:nvSpPr>
          <p:cNvPr name="TextBox 10" id="10"/>
          <p:cNvSpPr txBox="true"/>
          <p:nvPr/>
        </p:nvSpPr>
        <p:spPr>
          <a:xfrm rot="0">
            <a:off x="1340814" y="2958374"/>
            <a:ext cx="15918486" cy="6688419"/>
          </a:xfrm>
          <a:prstGeom prst="rect">
            <a:avLst/>
          </a:prstGeom>
        </p:spPr>
        <p:txBody>
          <a:bodyPr anchor="t" rtlCol="false" tIns="0" lIns="0" bIns="0" rIns="0">
            <a:spAutoFit/>
          </a:bodyPr>
          <a:lstStyle/>
          <a:p>
            <a:pPr algn="l" marL="728970" indent="-364485" lvl="1">
              <a:lnSpc>
                <a:spcPts val="4726"/>
              </a:lnSpc>
              <a:buAutoNum type="arabicPeriod" startAt="1"/>
            </a:pPr>
            <a:r>
              <a:rPr lang="en-US" sz="3376">
                <a:solidFill>
                  <a:srgbClr val="014225"/>
                </a:solidFill>
                <a:latin typeface="Dosis Bold"/>
                <a:ea typeface="Dosis Bold"/>
                <a:cs typeface="Dosis Bold"/>
                <a:sym typeface="Dosis Bold"/>
              </a:rPr>
              <a:t>Target High-Spending Customers:</a:t>
            </a:r>
            <a:r>
              <a:rPr lang="en-US" sz="3376">
                <a:solidFill>
                  <a:srgbClr val="014225"/>
                </a:solidFill>
                <a:latin typeface="Dosis"/>
                <a:ea typeface="Dosis"/>
                <a:cs typeface="Dosis"/>
                <a:sym typeface="Dosis"/>
              </a:rPr>
              <a:t> </a:t>
            </a:r>
            <a:r>
              <a:rPr lang="en-US" sz="3376">
                <a:solidFill>
                  <a:srgbClr val="014225"/>
                </a:solidFill>
                <a:latin typeface="Dosis"/>
                <a:ea typeface="Dosis"/>
                <a:cs typeface="Dosis"/>
                <a:sym typeface="Dosis"/>
              </a:rPr>
              <a:t>Tailor offers that cater specifically to their preferences, especially in high-expenditure categories like wines and meat products.</a:t>
            </a:r>
          </a:p>
          <a:p>
            <a:pPr algn="l" marL="728970" indent="-364485" lvl="1">
              <a:lnSpc>
                <a:spcPts val="4726"/>
              </a:lnSpc>
              <a:buAutoNum type="arabicPeriod" startAt="1"/>
            </a:pPr>
            <a:r>
              <a:rPr lang="en-US" sz="3376">
                <a:solidFill>
                  <a:srgbClr val="014225"/>
                </a:solidFill>
                <a:latin typeface="Dosis Bold"/>
                <a:ea typeface="Dosis Bold"/>
                <a:cs typeface="Dosis Bold"/>
                <a:sym typeface="Dosis Bold"/>
              </a:rPr>
              <a:t>Leverage Significant Product Categories:</a:t>
            </a:r>
            <a:r>
              <a:rPr lang="en-US" sz="3376">
                <a:solidFill>
                  <a:srgbClr val="014225"/>
                </a:solidFill>
                <a:latin typeface="Dosis"/>
                <a:ea typeface="Dosis"/>
                <a:cs typeface="Dosis"/>
                <a:sym typeface="Dosis"/>
              </a:rPr>
              <a:t> Develop targeted marketing campaigns that emphasize wines and meat products. </a:t>
            </a:r>
          </a:p>
          <a:p>
            <a:pPr algn="l" marL="728970" indent="-364485" lvl="1">
              <a:lnSpc>
                <a:spcPts val="4726"/>
              </a:lnSpc>
              <a:buAutoNum type="arabicPeriod" startAt="1"/>
            </a:pPr>
            <a:r>
              <a:rPr lang="en-US" sz="3376">
                <a:solidFill>
                  <a:srgbClr val="014225"/>
                </a:solidFill>
                <a:latin typeface="Dosis Bold"/>
                <a:ea typeface="Dosis Bold"/>
                <a:cs typeface="Dosis Bold"/>
                <a:sym typeface="Dosis Bold"/>
              </a:rPr>
              <a:t>Focus on Higher-Income Customers: </a:t>
            </a:r>
            <a:r>
              <a:rPr lang="en-US" sz="3376">
                <a:solidFill>
                  <a:srgbClr val="014225"/>
                </a:solidFill>
                <a:latin typeface="Dosis"/>
                <a:ea typeface="Dosis"/>
                <a:cs typeface="Dosis"/>
                <a:sym typeface="Dosis"/>
              </a:rPr>
              <a:t>Direct marketing efforts toward higher-income customers, as they are more likely to spend on these categories. </a:t>
            </a:r>
          </a:p>
          <a:p>
            <a:pPr algn="l" marL="728970" indent="-364485" lvl="1">
              <a:lnSpc>
                <a:spcPts val="4726"/>
              </a:lnSpc>
              <a:buAutoNum type="arabicPeriod" startAt="1"/>
            </a:pPr>
            <a:r>
              <a:rPr lang="en-US" sz="3376">
                <a:solidFill>
                  <a:srgbClr val="014225"/>
                </a:solidFill>
                <a:latin typeface="Dosis Bold"/>
                <a:ea typeface="Dosis Bold"/>
                <a:cs typeface="Dosis Bold"/>
                <a:sym typeface="Dosis Bold"/>
              </a:rPr>
              <a:t>Demographic-Based Targeting:</a:t>
            </a:r>
            <a:r>
              <a:rPr lang="en-US" sz="3376">
                <a:solidFill>
                  <a:srgbClr val="014225"/>
                </a:solidFill>
                <a:latin typeface="Dosis"/>
                <a:ea typeface="Dosis"/>
                <a:cs typeface="Dosis"/>
                <a:sym typeface="Dosis"/>
              </a:rPr>
              <a:t> Segment your customer base by education level, marital status, and age. Create personalized campaigns that resonate with middle-aged, higher-educated individuals. Additionally, consider targeting households without children or teenagers.</a:t>
            </a:r>
          </a:p>
          <a:p>
            <a:pPr algn="l">
              <a:lnSpc>
                <a:spcPts val="5566"/>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3359501" y="6196931"/>
            <a:ext cx="6431113" cy="5699574"/>
          </a:xfrm>
          <a:custGeom>
            <a:avLst/>
            <a:gdLst/>
            <a:ahLst/>
            <a:cxnLst/>
            <a:rect r="r" b="b" t="t" l="l"/>
            <a:pathLst>
              <a:path h="5699574" w="6431113">
                <a:moveTo>
                  <a:pt x="0" y="5699574"/>
                </a:moveTo>
                <a:lnTo>
                  <a:pt x="6431113" y="5699574"/>
                </a:lnTo>
                <a:lnTo>
                  <a:pt x="6431113" y="0"/>
                </a:lnTo>
                <a:lnTo>
                  <a:pt x="0" y="0"/>
                </a:lnTo>
                <a:lnTo>
                  <a:pt x="0" y="56995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106467" y="8186934"/>
            <a:ext cx="841066" cy="2096115"/>
          </a:xfrm>
          <a:custGeom>
            <a:avLst/>
            <a:gdLst/>
            <a:ahLst/>
            <a:cxnLst/>
            <a:rect r="r" b="b" t="t" l="l"/>
            <a:pathLst>
              <a:path h="2096115" w="841066">
                <a:moveTo>
                  <a:pt x="0" y="0"/>
                </a:moveTo>
                <a:lnTo>
                  <a:pt x="841066" y="0"/>
                </a:lnTo>
                <a:lnTo>
                  <a:pt x="841066" y="2096115"/>
                </a:lnTo>
                <a:lnTo>
                  <a:pt x="0" y="209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524822" y="8135042"/>
            <a:ext cx="4132231" cy="3155991"/>
          </a:xfrm>
          <a:custGeom>
            <a:avLst/>
            <a:gdLst/>
            <a:ahLst/>
            <a:cxnLst/>
            <a:rect r="r" b="b" t="t" l="l"/>
            <a:pathLst>
              <a:path h="3155991" w="4132231">
                <a:moveTo>
                  <a:pt x="0" y="0"/>
                </a:moveTo>
                <a:lnTo>
                  <a:pt x="4132231" y="0"/>
                </a:lnTo>
                <a:lnTo>
                  <a:pt x="4132231" y="3155991"/>
                </a:lnTo>
                <a:lnTo>
                  <a:pt x="0" y="31559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0800000">
            <a:off x="14933034" y="-2674058"/>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119029"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15889" y="2482049"/>
            <a:ext cx="15543411" cy="5981573"/>
          </a:xfrm>
          <a:prstGeom prst="rect">
            <a:avLst/>
          </a:prstGeom>
        </p:spPr>
        <p:txBody>
          <a:bodyPr anchor="t" rtlCol="false" tIns="0" lIns="0" bIns="0" rIns="0">
            <a:spAutoFit/>
          </a:bodyPr>
          <a:lstStyle/>
          <a:p>
            <a:pPr algn="l" marL="729743" indent="-364871" lvl="1">
              <a:lnSpc>
                <a:spcPts val="4732"/>
              </a:lnSpc>
              <a:buFont typeface="Arial"/>
              <a:buChar char="•"/>
            </a:pPr>
            <a:r>
              <a:rPr lang="en-US" sz="3380">
                <a:solidFill>
                  <a:srgbClr val="014225"/>
                </a:solidFill>
                <a:latin typeface="Dosis Bold"/>
                <a:ea typeface="Dosis Bold"/>
                <a:cs typeface="Dosis Bold"/>
                <a:sym typeface="Dosis Bold"/>
              </a:rPr>
              <a:t>Geographic Targeting:</a:t>
            </a:r>
            <a:r>
              <a:rPr lang="en-US" sz="3380">
                <a:solidFill>
                  <a:srgbClr val="014225"/>
                </a:solidFill>
                <a:latin typeface="Dosis"/>
                <a:ea typeface="Dosis"/>
                <a:cs typeface="Dosis"/>
                <a:sym typeface="Dosis"/>
              </a:rPr>
              <a:t> Prioritize marketing efforts in Spain. Consider launching country-specific campaigns that cater to cultural preferences and purchasing behaviors. Analyze regional data to identify further opportunities for geographic targeting.</a:t>
            </a:r>
          </a:p>
          <a:p>
            <a:pPr algn="l" marL="729743" indent="-364871" lvl="1">
              <a:lnSpc>
                <a:spcPts val="4732"/>
              </a:lnSpc>
              <a:buFont typeface="Arial"/>
              <a:buChar char="•"/>
            </a:pPr>
            <a:r>
              <a:rPr lang="en-US" sz="3380">
                <a:solidFill>
                  <a:srgbClr val="014225"/>
                </a:solidFill>
                <a:latin typeface="Dosis Bold"/>
                <a:ea typeface="Dosis Bold"/>
                <a:cs typeface="Dosis Bold"/>
                <a:sym typeface="Dosis Bold"/>
              </a:rPr>
              <a:t>Enhance Campaign Offers: </a:t>
            </a:r>
            <a:r>
              <a:rPr lang="en-US" sz="3380">
                <a:solidFill>
                  <a:srgbClr val="014225"/>
                </a:solidFill>
                <a:latin typeface="Dosis"/>
                <a:ea typeface="Dosis"/>
                <a:cs typeface="Dosis"/>
                <a:sym typeface="Dosis"/>
              </a:rPr>
              <a:t>Structure campaign offers to highlight and promote wines, as this product category significantly influences campaign acceptance. Bundle wine offers with other popular products to increase overall engagement.</a:t>
            </a:r>
          </a:p>
          <a:p>
            <a:pPr algn="l" marL="729743" indent="-364871" lvl="1">
              <a:lnSpc>
                <a:spcPts val="4732"/>
              </a:lnSpc>
              <a:buFont typeface="Arial"/>
              <a:buChar char="•"/>
            </a:pPr>
            <a:r>
              <a:rPr lang="en-US" sz="3380">
                <a:solidFill>
                  <a:srgbClr val="014225"/>
                </a:solidFill>
                <a:latin typeface="Dosis Bold"/>
                <a:ea typeface="Dosis Bold"/>
                <a:cs typeface="Dosis Bold"/>
                <a:sym typeface="Dosis Bold"/>
              </a:rPr>
              <a:t>Monitor and Adjust Campaign Strategies: </a:t>
            </a:r>
            <a:r>
              <a:rPr lang="en-US" sz="3380">
                <a:solidFill>
                  <a:srgbClr val="014225"/>
                </a:solidFill>
                <a:latin typeface="Dosis"/>
                <a:ea typeface="Dosis"/>
                <a:cs typeface="Dosis"/>
                <a:sym typeface="Dosis"/>
              </a:rPr>
              <a:t>Continuously monitor campaign performance metrics. Conduct A/B testing to experiment with different offers, messages, and delivery times to identify the most effective strategies. Adjust campaigns based on customer feedback and performance data.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grpSp>
        <p:nvGrpSpPr>
          <p:cNvPr name="Group 2" id="2"/>
          <p:cNvGrpSpPr/>
          <p:nvPr/>
        </p:nvGrpSpPr>
        <p:grpSpPr>
          <a:xfrm rot="0">
            <a:off x="10528815" y="2285702"/>
            <a:ext cx="3695613" cy="5246370"/>
            <a:chOff x="0" y="0"/>
            <a:chExt cx="572547" cy="812800"/>
          </a:xfrm>
        </p:grpSpPr>
        <p:sp>
          <p:nvSpPr>
            <p:cNvPr name="Freeform 3" id="3"/>
            <p:cNvSpPr/>
            <p:nvPr/>
          </p:nvSpPr>
          <p:spPr>
            <a:xfrm flipH="false" flipV="false" rot="0">
              <a:off x="0" y="0"/>
              <a:ext cx="572547" cy="812800"/>
            </a:xfrm>
            <a:custGeom>
              <a:avLst/>
              <a:gdLst/>
              <a:ahLst/>
              <a:cxnLst/>
              <a:rect r="r" b="b" t="t" l="l"/>
              <a:pathLst>
                <a:path h="812800" w="572547">
                  <a:moveTo>
                    <a:pt x="123599" y="0"/>
                  </a:moveTo>
                  <a:lnTo>
                    <a:pt x="448948" y="0"/>
                  </a:lnTo>
                  <a:cubicBezTo>
                    <a:pt x="517210" y="0"/>
                    <a:pt x="572547" y="55337"/>
                    <a:pt x="572547" y="123599"/>
                  </a:cubicBezTo>
                  <a:lnTo>
                    <a:pt x="572547" y="689201"/>
                  </a:lnTo>
                  <a:cubicBezTo>
                    <a:pt x="572547" y="757463"/>
                    <a:pt x="517210" y="812800"/>
                    <a:pt x="448948" y="812800"/>
                  </a:cubicBezTo>
                  <a:lnTo>
                    <a:pt x="123599" y="812800"/>
                  </a:lnTo>
                  <a:cubicBezTo>
                    <a:pt x="55337" y="812800"/>
                    <a:pt x="0" y="757463"/>
                    <a:pt x="0" y="689201"/>
                  </a:cubicBezTo>
                  <a:lnTo>
                    <a:pt x="0" y="123599"/>
                  </a:lnTo>
                  <a:cubicBezTo>
                    <a:pt x="0" y="55337"/>
                    <a:pt x="55337" y="0"/>
                    <a:pt x="123599" y="0"/>
                  </a:cubicBezTo>
                  <a:close/>
                </a:path>
              </a:pathLst>
            </a:custGeom>
            <a:blipFill>
              <a:blip r:embed="rId2"/>
              <a:stretch>
                <a:fillRect l="-1008" t="0" r="-1008" b="0"/>
              </a:stretch>
            </a:blipFill>
          </p:spPr>
        </p:sp>
      </p:grpSp>
      <p:grpSp>
        <p:nvGrpSpPr>
          <p:cNvPr name="Group 4" id="4"/>
          <p:cNvGrpSpPr/>
          <p:nvPr/>
        </p:nvGrpSpPr>
        <p:grpSpPr>
          <a:xfrm rot="0">
            <a:off x="4856605" y="2285702"/>
            <a:ext cx="3695613" cy="5246370"/>
            <a:chOff x="0" y="0"/>
            <a:chExt cx="572547" cy="812800"/>
          </a:xfrm>
        </p:grpSpPr>
        <p:sp>
          <p:nvSpPr>
            <p:cNvPr name="Freeform 5" id="5"/>
            <p:cNvSpPr/>
            <p:nvPr/>
          </p:nvSpPr>
          <p:spPr>
            <a:xfrm flipH="false" flipV="false" rot="0">
              <a:off x="0" y="0"/>
              <a:ext cx="572547" cy="812800"/>
            </a:xfrm>
            <a:custGeom>
              <a:avLst/>
              <a:gdLst/>
              <a:ahLst/>
              <a:cxnLst/>
              <a:rect r="r" b="b" t="t" l="l"/>
              <a:pathLst>
                <a:path h="812800" w="572547">
                  <a:moveTo>
                    <a:pt x="123599" y="0"/>
                  </a:moveTo>
                  <a:lnTo>
                    <a:pt x="448948" y="0"/>
                  </a:lnTo>
                  <a:cubicBezTo>
                    <a:pt x="517210" y="0"/>
                    <a:pt x="572547" y="55337"/>
                    <a:pt x="572547" y="123599"/>
                  </a:cubicBezTo>
                  <a:lnTo>
                    <a:pt x="572547" y="689201"/>
                  </a:lnTo>
                  <a:cubicBezTo>
                    <a:pt x="572547" y="757463"/>
                    <a:pt x="517210" y="812800"/>
                    <a:pt x="448948" y="812800"/>
                  </a:cubicBezTo>
                  <a:lnTo>
                    <a:pt x="123599" y="812800"/>
                  </a:lnTo>
                  <a:cubicBezTo>
                    <a:pt x="55337" y="812800"/>
                    <a:pt x="0" y="757463"/>
                    <a:pt x="0" y="689201"/>
                  </a:cubicBezTo>
                  <a:lnTo>
                    <a:pt x="0" y="123599"/>
                  </a:lnTo>
                  <a:cubicBezTo>
                    <a:pt x="0" y="55337"/>
                    <a:pt x="55337" y="0"/>
                    <a:pt x="123599" y="0"/>
                  </a:cubicBezTo>
                  <a:close/>
                </a:path>
              </a:pathLst>
            </a:custGeom>
            <a:blipFill>
              <a:blip r:embed="rId3"/>
              <a:stretch>
                <a:fillRect l="-11301" t="0" r="-11301" b="0"/>
              </a:stretch>
            </a:blipFill>
          </p:spPr>
        </p:sp>
      </p:grpSp>
      <p:sp>
        <p:nvSpPr>
          <p:cNvPr name="Freeform 6" id="6"/>
          <p:cNvSpPr/>
          <p:nvPr/>
        </p:nvSpPr>
        <p:spPr>
          <a:xfrm flipH="true" flipV="true" rot="-5400000">
            <a:off x="-1640230" y="6474482"/>
            <a:ext cx="7411105" cy="6568092"/>
          </a:xfrm>
          <a:custGeom>
            <a:avLst/>
            <a:gdLst/>
            <a:ahLst/>
            <a:cxnLst/>
            <a:rect r="r" b="b" t="t" l="l"/>
            <a:pathLst>
              <a:path h="6568092" w="7411105">
                <a:moveTo>
                  <a:pt x="7411106" y="6568092"/>
                </a:moveTo>
                <a:lnTo>
                  <a:pt x="0" y="6568092"/>
                </a:lnTo>
                <a:lnTo>
                  <a:pt x="0" y="0"/>
                </a:lnTo>
                <a:lnTo>
                  <a:pt x="7411106" y="0"/>
                </a:lnTo>
                <a:lnTo>
                  <a:pt x="7411106" y="65680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2692704" y="9411552"/>
            <a:ext cx="2656665" cy="2029028"/>
          </a:xfrm>
          <a:custGeom>
            <a:avLst/>
            <a:gdLst/>
            <a:ahLst/>
            <a:cxnLst/>
            <a:rect r="r" b="b" t="t" l="l"/>
            <a:pathLst>
              <a:path h="2029028" w="2656665">
                <a:moveTo>
                  <a:pt x="0" y="0"/>
                </a:moveTo>
                <a:lnTo>
                  <a:pt x="2656665" y="0"/>
                </a:lnTo>
                <a:lnTo>
                  <a:pt x="2656665" y="2029028"/>
                </a:lnTo>
                <a:lnTo>
                  <a:pt x="0" y="20290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10800000">
            <a:off x="13759738" y="-811752"/>
            <a:ext cx="2656665" cy="2029028"/>
          </a:xfrm>
          <a:custGeom>
            <a:avLst/>
            <a:gdLst/>
            <a:ahLst/>
            <a:cxnLst/>
            <a:rect r="r" b="b" t="t" l="l"/>
            <a:pathLst>
              <a:path h="2029028" w="2656665">
                <a:moveTo>
                  <a:pt x="0" y="2029028"/>
                </a:moveTo>
                <a:lnTo>
                  <a:pt x="2656664" y="2029028"/>
                </a:lnTo>
                <a:lnTo>
                  <a:pt x="2656664" y="0"/>
                </a:lnTo>
                <a:lnTo>
                  <a:pt x="0" y="0"/>
                </a:lnTo>
                <a:lnTo>
                  <a:pt x="0" y="20290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7065563" y="8391058"/>
            <a:ext cx="870065" cy="2168387"/>
          </a:xfrm>
          <a:custGeom>
            <a:avLst/>
            <a:gdLst/>
            <a:ahLst/>
            <a:cxnLst/>
            <a:rect r="r" b="b" t="t" l="l"/>
            <a:pathLst>
              <a:path h="2168387" w="870065">
                <a:moveTo>
                  <a:pt x="0" y="0"/>
                </a:moveTo>
                <a:lnTo>
                  <a:pt x="870066" y="0"/>
                </a:lnTo>
                <a:lnTo>
                  <a:pt x="870066" y="2168388"/>
                </a:lnTo>
                <a:lnTo>
                  <a:pt x="0" y="21683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33813" y="-179064"/>
            <a:ext cx="969230" cy="2415527"/>
          </a:xfrm>
          <a:custGeom>
            <a:avLst/>
            <a:gdLst/>
            <a:ahLst/>
            <a:cxnLst/>
            <a:rect r="r" b="b" t="t" l="l"/>
            <a:pathLst>
              <a:path h="2415527" w="969230">
                <a:moveTo>
                  <a:pt x="0" y="0"/>
                </a:moveTo>
                <a:lnTo>
                  <a:pt x="969231" y="0"/>
                </a:lnTo>
                <a:lnTo>
                  <a:pt x="969231" y="2415528"/>
                </a:lnTo>
                <a:lnTo>
                  <a:pt x="0" y="24155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4167582" y="315771"/>
            <a:ext cx="9952836" cy="1461594"/>
          </a:xfrm>
          <a:prstGeom prst="rect">
            <a:avLst/>
          </a:prstGeom>
        </p:spPr>
        <p:txBody>
          <a:bodyPr anchor="t" rtlCol="false" tIns="0" lIns="0" bIns="0" rIns="0">
            <a:spAutoFit/>
          </a:bodyPr>
          <a:lstStyle/>
          <a:p>
            <a:pPr algn="ctr" marL="0" indent="0" lvl="0">
              <a:lnSpc>
                <a:spcPts val="11834"/>
              </a:lnSpc>
              <a:spcBef>
                <a:spcPct val="0"/>
              </a:spcBef>
            </a:pPr>
            <a:r>
              <a:rPr lang="en-US" sz="8453">
                <a:solidFill>
                  <a:srgbClr val="014225"/>
                </a:solidFill>
                <a:latin typeface="Lazydog"/>
                <a:ea typeface="Lazydog"/>
                <a:cs typeface="Lazydog"/>
                <a:sym typeface="Lazydog"/>
              </a:rPr>
              <a:t>Team Members</a:t>
            </a:r>
          </a:p>
        </p:txBody>
      </p:sp>
      <p:sp>
        <p:nvSpPr>
          <p:cNvPr name="TextBox 13" id="13"/>
          <p:cNvSpPr txBox="true"/>
          <p:nvPr/>
        </p:nvSpPr>
        <p:spPr>
          <a:xfrm rot="0">
            <a:off x="9665173" y="7799764"/>
            <a:ext cx="5422896" cy="596413"/>
          </a:xfrm>
          <a:prstGeom prst="rect">
            <a:avLst/>
          </a:prstGeom>
        </p:spPr>
        <p:txBody>
          <a:bodyPr anchor="t" rtlCol="false" tIns="0" lIns="0" bIns="0" rIns="0">
            <a:spAutoFit/>
          </a:bodyPr>
          <a:lstStyle/>
          <a:p>
            <a:pPr algn="ctr" marL="0" indent="0" lvl="0">
              <a:lnSpc>
                <a:spcPts val="4926"/>
              </a:lnSpc>
              <a:spcBef>
                <a:spcPct val="0"/>
              </a:spcBef>
            </a:pPr>
            <a:r>
              <a:rPr lang="en-US" sz="3519">
                <a:solidFill>
                  <a:srgbClr val="795913"/>
                </a:solidFill>
                <a:latin typeface="Dosis Bold"/>
                <a:ea typeface="Dosis Bold"/>
                <a:cs typeface="Dosis Bold"/>
                <a:sym typeface="Dosis Bold"/>
              </a:rPr>
              <a:t>Mukti Bhuyan Kuber</a:t>
            </a:r>
          </a:p>
        </p:txBody>
      </p:sp>
      <p:sp>
        <p:nvSpPr>
          <p:cNvPr name="TextBox 14" id="14"/>
          <p:cNvSpPr txBox="true"/>
          <p:nvPr/>
        </p:nvSpPr>
        <p:spPr>
          <a:xfrm rot="0">
            <a:off x="4543751" y="7837829"/>
            <a:ext cx="4321323" cy="596413"/>
          </a:xfrm>
          <a:prstGeom prst="rect">
            <a:avLst/>
          </a:prstGeom>
        </p:spPr>
        <p:txBody>
          <a:bodyPr anchor="t" rtlCol="false" tIns="0" lIns="0" bIns="0" rIns="0">
            <a:spAutoFit/>
          </a:bodyPr>
          <a:lstStyle/>
          <a:p>
            <a:pPr algn="ctr" marL="0" indent="0" lvl="0">
              <a:lnSpc>
                <a:spcPts val="4926"/>
              </a:lnSpc>
              <a:spcBef>
                <a:spcPct val="0"/>
              </a:spcBef>
            </a:pPr>
            <a:r>
              <a:rPr lang="en-US" sz="3519">
                <a:solidFill>
                  <a:srgbClr val="795913"/>
                </a:solidFill>
                <a:latin typeface="Dosis Bold"/>
                <a:ea typeface="Dosis Bold"/>
                <a:cs typeface="Dosis Bold"/>
                <a:sym typeface="Dosis Bold"/>
              </a:rPr>
              <a:t>Warun Kumar</a:t>
            </a:r>
          </a:p>
        </p:txBody>
      </p:sp>
      <p:sp>
        <p:nvSpPr>
          <p:cNvPr name="TextBox 15" id="15"/>
          <p:cNvSpPr txBox="true"/>
          <p:nvPr/>
        </p:nvSpPr>
        <p:spPr>
          <a:xfrm rot="0">
            <a:off x="10743636" y="8405742"/>
            <a:ext cx="3265971" cy="596303"/>
          </a:xfrm>
          <a:prstGeom prst="rect">
            <a:avLst/>
          </a:prstGeom>
        </p:spPr>
        <p:txBody>
          <a:bodyPr anchor="t" rtlCol="false" tIns="0" lIns="0" bIns="0" rIns="0">
            <a:spAutoFit/>
          </a:bodyPr>
          <a:lstStyle/>
          <a:p>
            <a:pPr algn="ctr" marL="0" indent="0" lvl="0">
              <a:lnSpc>
                <a:spcPts val="4926"/>
              </a:lnSpc>
              <a:spcBef>
                <a:spcPct val="0"/>
              </a:spcBef>
            </a:pPr>
            <a:r>
              <a:rPr lang="en-US" sz="3519">
                <a:solidFill>
                  <a:srgbClr val="000000"/>
                </a:solidFill>
                <a:latin typeface="Dosis"/>
                <a:ea typeface="Dosis"/>
                <a:cs typeface="Dosis"/>
                <a:sym typeface="Dosis"/>
              </a:rPr>
              <a:t>Member</a:t>
            </a:r>
          </a:p>
        </p:txBody>
      </p:sp>
      <p:sp>
        <p:nvSpPr>
          <p:cNvPr name="TextBox 16" id="16"/>
          <p:cNvSpPr txBox="true"/>
          <p:nvPr/>
        </p:nvSpPr>
        <p:spPr>
          <a:xfrm rot="0">
            <a:off x="5241897" y="8443806"/>
            <a:ext cx="2925031" cy="596413"/>
          </a:xfrm>
          <a:prstGeom prst="rect">
            <a:avLst/>
          </a:prstGeom>
        </p:spPr>
        <p:txBody>
          <a:bodyPr anchor="t" rtlCol="false" tIns="0" lIns="0" bIns="0" rIns="0">
            <a:spAutoFit/>
          </a:bodyPr>
          <a:lstStyle/>
          <a:p>
            <a:pPr algn="ctr" marL="0" indent="0" lvl="0">
              <a:lnSpc>
                <a:spcPts val="4926"/>
              </a:lnSpc>
              <a:spcBef>
                <a:spcPct val="0"/>
              </a:spcBef>
            </a:pPr>
            <a:r>
              <a:rPr lang="en-US" sz="3519">
                <a:solidFill>
                  <a:srgbClr val="000000"/>
                </a:solidFill>
                <a:latin typeface="Dosis"/>
                <a:ea typeface="Dosis"/>
                <a:cs typeface="Dosis"/>
                <a:sym typeface="Dosis"/>
              </a:rPr>
              <a:t>Member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2435245" y="5272675"/>
            <a:ext cx="7411105" cy="6568092"/>
          </a:xfrm>
          <a:custGeom>
            <a:avLst/>
            <a:gdLst/>
            <a:ahLst/>
            <a:cxnLst/>
            <a:rect r="r" b="b" t="t" l="l"/>
            <a:pathLst>
              <a:path h="6568092" w="7411105">
                <a:moveTo>
                  <a:pt x="0" y="6568093"/>
                </a:moveTo>
                <a:lnTo>
                  <a:pt x="7411106" y="6568093"/>
                </a:lnTo>
                <a:lnTo>
                  <a:pt x="7411106" y="0"/>
                </a:lnTo>
                <a:lnTo>
                  <a:pt x="0" y="0"/>
                </a:lnTo>
                <a:lnTo>
                  <a:pt x="0" y="656809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4448419" y="7565921"/>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513269" y="6713024"/>
            <a:ext cx="7856008" cy="6000026"/>
          </a:xfrm>
          <a:custGeom>
            <a:avLst/>
            <a:gdLst/>
            <a:ahLst/>
            <a:cxnLst/>
            <a:rect r="r" b="b" t="t" l="l"/>
            <a:pathLst>
              <a:path h="6000026" w="7856008">
                <a:moveTo>
                  <a:pt x="0" y="0"/>
                </a:moveTo>
                <a:lnTo>
                  <a:pt x="7856008" y="0"/>
                </a:lnTo>
                <a:lnTo>
                  <a:pt x="7856008" y="6000027"/>
                </a:lnTo>
                <a:lnTo>
                  <a:pt x="0" y="6000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1977775"/>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97465" y="6417426"/>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0961" y="3576683"/>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029278"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667666" y="3739732"/>
            <a:ext cx="14952668" cy="2521877"/>
          </a:xfrm>
          <a:prstGeom prst="rect">
            <a:avLst/>
          </a:prstGeom>
        </p:spPr>
        <p:txBody>
          <a:bodyPr anchor="t" rtlCol="false" tIns="0" lIns="0" bIns="0" rIns="0">
            <a:spAutoFit/>
          </a:bodyPr>
          <a:lstStyle/>
          <a:p>
            <a:pPr algn="ctr" marL="0" indent="0" lvl="0">
              <a:lnSpc>
                <a:spcPts val="20604"/>
              </a:lnSpc>
              <a:spcBef>
                <a:spcPct val="0"/>
              </a:spcBef>
            </a:pPr>
            <a:r>
              <a:rPr lang="en-US" sz="14717">
                <a:solidFill>
                  <a:srgbClr val="014225"/>
                </a:solidFill>
                <a:latin typeface="Lazydog"/>
                <a:ea typeface="Lazydog"/>
                <a:cs typeface="Lazydog"/>
                <a:sym typeface="Lazydog"/>
              </a:rPr>
              <a:t>Modeling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01326" y="3406241"/>
            <a:ext cx="7559357" cy="5852059"/>
          </a:xfrm>
          <a:custGeom>
            <a:avLst/>
            <a:gdLst/>
            <a:ahLst/>
            <a:cxnLst/>
            <a:rect r="r" b="b" t="t" l="l"/>
            <a:pathLst>
              <a:path h="5852059" w="7559357">
                <a:moveTo>
                  <a:pt x="0" y="0"/>
                </a:moveTo>
                <a:lnTo>
                  <a:pt x="7559357" y="0"/>
                </a:lnTo>
                <a:lnTo>
                  <a:pt x="7559357" y="5852059"/>
                </a:lnTo>
                <a:lnTo>
                  <a:pt x="0" y="5852059"/>
                </a:lnTo>
                <a:lnTo>
                  <a:pt x="0" y="0"/>
                </a:lnTo>
                <a:close/>
              </a:path>
            </a:pathLst>
          </a:custGeom>
          <a:blipFill>
            <a:blip r:embed="rId6"/>
            <a:stretch>
              <a:fillRect l="0" t="0" r="0" b="0"/>
            </a:stretch>
          </a:blipFill>
        </p:spPr>
      </p:sp>
      <p:sp>
        <p:nvSpPr>
          <p:cNvPr name="TextBox 5" id="5"/>
          <p:cNvSpPr txBox="true"/>
          <p:nvPr/>
        </p:nvSpPr>
        <p:spPr>
          <a:xfrm rot="0">
            <a:off x="2757294" y="212309"/>
            <a:ext cx="12006779" cy="12033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14225"/>
                </a:solidFill>
                <a:latin typeface="Lazydog"/>
                <a:ea typeface="Lazydog"/>
                <a:cs typeface="Lazydog"/>
                <a:sym typeface="Lazydog"/>
              </a:rPr>
              <a:t>Checking Imbalace</a:t>
            </a:r>
          </a:p>
        </p:txBody>
      </p:sp>
      <p:grpSp>
        <p:nvGrpSpPr>
          <p:cNvPr name="Group 6" id="6"/>
          <p:cNvGrpSpPr/>
          <p:nvPr/>
        </p:nvGrpSpPr>
        <p:grpSpPr>
          <a:xfrm rot="0">
            <a:off x="10449425" y="1800620"/>
            <a:ext cx="9961422" cy="9825595"/>
            <a:chOff x="0" y="0"/>
            <a:chExt cx="2623584" cy="2587811"/>
          </a:xfrm>
        </p:grpSpPr>
        <p:sp>
          <p:nvSpPr>
            <p:cNvPr name="Freeform 7" id="7"/>
            <p:cNvSpPr/>
            <p:nvPr/>
          </p:nvSpPr>
          <p:spPr>
            <a:xfrm flipH="false" flipV="false" rot="0">
              <a:off x="0" y="0"/>
              <a:ext cx="2623584" cy="2587811"/>
            </a:xfrm>
            <a:custGeom>
              <a:avLst/>
              <a:gdLst/>
              <a:ahLst/>
              <a:cxnLst/>
              <a:rect r="r" b="b" t="t" l="l"/>
              <a:pathLst>
                <a:path h="2587811" w="2623584">
                  <a:moveTo>
                    <a:pt x="77719" y="0"/>
                  </a:moveTo>
                  <a:lnTo>
                    <a:pt x="2545865" y="0"/>
                  </a:lnTo>
                  <a:cubicBezTo>
                    <a:pt x="2566478" y="0"/>
                    <a:pt x="2586246" y="8188"/>
                    <a:pt x="2600821" y="22763"/>
                  </a:cubicBezTo>
                  <a:cubicBezTo>
                    <a:pt x="2615396" y="37339"/>
                    <a:pt x="2623584" y="57107"/>
                    <a:pt x="2623584" y="77719"/>
                  </a:cubicBezTo>
                  <a:lnTo>
                    <a:pt x="2623584" y="2510092"/>
                  </a:lnTo>
                  <a:cubicBezTo>
                    <a:pt x="2623584" y="2553015"/>
                    <a:pt x="2588788" y="2587811"/>
                    <a:pt x="2545865" y="2587811"/>
                  </a:cubicBezTo>
                  <a:lnTo>
                    <a:pt x="77719" y="2587811"/>
                  </a:lnTo>
                  <a:cubicBezTo>
                    <a:pt x="34796" y="2587811"/>
                    <a:pt x="0" y="2553015"/>
                    <a:pt x="0" y="2510092"/>
                  </a:cubicBezTo>
                  <a:lnTo>
                    <a:pt x="0" y="77719"/>
                  </a:lnTo>
                  <a:cubicBezTo>
                    <a:pt x="0" y="34796"/>
                    <a:pt x="34796" y="0"/>
                    <a:pt x="77719" y="0"/>
                  </a:cubicBezTo>
                  <a:close/>
                </a:path>
              </a:pathLst>
            </a:custGeom>
            <a:solidFill>
              <a:srgbClr val="014225"/>
            </a:solidFill>
          </p:spPr>
        </p:sp>
        <p:sp>
          <p:nvSpPr>
            <p:cNvPr name="TextBox 8" id="8"/>
            <p:cNvSpPr txBox="true"/>
            <p:nvPr/>
          </p:nvSpPr>
          <p:spPr>
            <a:xfrm>
              <a:off x="0" y="-47625"/>
              <a:ext cx="2623584" cy="2635436"/>
            </a:xfrm>
            <a:prstGeom prst="rect">
              <a:avLst/>
            </a:prstGeom>
          </p:spPr>
          <p:txBody>
            <a:bodyPr anchor="ctr" rtlCol="false" tIns="50800" lIns="50800" bIns="50800" rIns="50800"/>
            <a:lstStyle/>
            <a:p>
              <a:pPr algn="ctr">
                <a:lnSpc>
                  <a:spcPts val="3693"/>
                </a:lnSpc>
              </a:pPr>
            </a:p>
          </p:txBody>
        </p:sp>
      </p:grpSp>
      <p:sp>
        <p:nvSpPr>
          <p:cNvPr name="TextBox 9" id="9"/>
          <p:cNvSpPr txBox="true"/>
          <p:nvPr/>
        </p:nvSpPr>
        <p:spPr>
          <a:xfrm rot="0">
            <a:off x="11155546" y="3349091"/>
            <a:ext cx="7217054" cy="5187671"/>
          </a:xfrm>
          <a:prstGeom prst="rect">
            <a:avLst/>
          </a:prstGeom>
        </p:spPr>
        <p:txBody>
          <a:bodyPr anchor="t" rtlCol="false" tIns="0" lIns="0" bIns="0" rIns="0">
            <a:spAutoFit/>
          </a:bodyPr>
          <a:lstStyle/>
          <a:p>
            <a:pPr algn="l">
              <a:lnSpc>
                <a:spcPts val="4788"/>
              </a:lnSpc>
            </a:pPr>
            <a:r>
              <a:rPr lang="en-US" sz="3420">
                <a:solidFill>
                  <a:srgbClr val="FFFFFF"/>
                </a:solidFill>
                <a:latin typeface="Dosis"/>
                <a:ea typeface="Dosis"/>
                <a:cs typeface="Dosis"/>
                <a:sym typeface="Dosis"/>
              </a:rPr>
              <a:t>Why Class Imbalance is an issue:</a:t>
            </a:r>
          </a:p>
          <a:p>
            <a:pPr algn="l">
              <a:lnSpc>
                <a:spcPts val="4788"/>
              </a:lnSpc>
            </a:pPr>
          </a:p>
          <a:p>
            <a:pPr algn="l" marL="738378" indent="-369189" lvl="1">
              <a:lnSpc>
                <a:spcPts val="4788"/>
              </a:lnSpc>
              <a:buFont typeface="Arial"/>
              <a:buChar char="•"/>
            </a:pPr>
            <a:r>
              <a:rPr lang="en-US" sz="3420">
                <a:solidFill>
                  <a:srgbClr val="FFFFFF"/>
                </a:solidFill>
                <a:latin typeface="Dosis"/>
                <a:ea typeface="Dosis"/>
                <a:cs typeface="Dosis"/>
                <a:sym typeface="Dosis"/>
              </a:rPr>
              <a:t>Bias Towards Majority Class.</a:t>
            </a:r>
          </a:p>
          <a:p>
            <a:pPr algn="l">
              <a:lnSpc>
                <a:spcPts val="4788"/>
              </a:lnSpc>
            </a:pPr>
          </a:p>
          <a:p>
            <a:pPr algn="l" marL="738378" indent="-369189" lvl="1">
              <a:lnSpc>
                <a:spcPts val="4788"/>
              </a:lnSpc>
              <a:buFont typeface="Arial"/>
              <a:buChar char="•"/>
            </a:pPr>
            <a:r>
              <a:rPr lang="en-US" sz="3420">
                <a:solidFill>
                  <a:srgbClr val="FFFFFF"/>
                </a:solidFill>
                <a:latin typeface="Dosis"/>
                <a:ea typeface="Dosis"/>
                <a:cs typeface="Dosis"/>
                <a:sym typeface="Dosis"/>
              </a:rPr>
              <a:t>Skewed Performance Metrics</a:t>
            </a:r>
            <a:r>
              <a:rPr lang="en-US" sz="3420">
                <a:solidFill>
                  <a:srgbClr val="FFFFFF"/>
                </a:solidFill>
                <a:latin typeface="Dosis"/>
                <a:ea typeface="Dosis"/>
                <a:cs typeface="Dosis"/>
                <a:sym typeface="Dosis"/>
              </a:rPr>
              <a:t>.</a:t>
            </a:r>
          </a:p>
          <a:p>
            <a:pPr algn="l">
              <a:lnSpc>
                <a:spcPts val="4788"/>
              </a:lnSpc>
            </a:pPr>
          </a:p>
          <a:p>
            <a:pPr algn="l" marL="738378" indent="-369189" lvl="1">
              <a:lnSpc>
                <a:spcPts val="4788"/>
              </a:lnSpc>
              <a:buFont typeface="Arial"/>
              <a:buChar char="•"/>
            </a:pPr>
            <a:r>
              <a:rPr lang="en-US" sz="3420">
                <a:solidFill>
                  <a:srgbClr val="FFFFFF"/>
                </a:solidFill>
                <a:latin typeface="Dosis"/>
                <a:ea typeface="Dosis"/>
                <a:cs typeface="Dosis"/>
                <a:sym typeface="Dosis"/>
              </a:rPr>
              <a:t>Poor Recall for Minority Class</a:t>
            </a:r>
          </a:p>
          <a:p>
            <a:pPr algn="l">
              <a:lnSpc>
                <a:spcPts val="3992"/>
              </a:lnSpc>
            </a:pPr>
          </a:p>
          <a:p>
            <a:pPr algn="l">
              <a:lnSpc>
                <a:spcPts val="3992"/>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5964165" y="-1198405"/>
            <a:ext cx="14272423" cy="12648935"/>
          </a:xfrm>
          <a:custGeom>
            <a:avLst/>
            <a:gdLst/>
            <a:ahLst/>
            <a:cxnLst/>
            <a:rect r="r" b="b" t="t" l="l"/>
            <a:pathLst>
              <a:path h="12648935" w="14272423">
                <a:moveTo>
                  <a:pt x="0" y="12648935"/>
                </a:moveTo>
                <a:lnTo>
                  <a:pt x="14272423" y="12648935"/>
                </a:lnTo>
                <a:lnTo>
                  <a:pt x="14272423" y="0"/>
                </a:lnTo>
                <a:lnTo>
                  <a:pt x="0" y="0"/>
                </a:lnTo>
                <a:lnTo>
                  <a:pt x="0" y="1264893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24294" y="1919556"/>
            <a:ext cx="8727006" cy="9506546"/>
            <a:chOff x="0" y="0"/>
            <a:chExt cx="4197095" cy="4572000"/>
          </a:xfrm>
        </p:grpSpPr>
        <p:sp>
          <p:nvSpPr>
            <p:cNvPr name="Freeform 4" id="4"/>
            <p:cNvSpPr/>
            <p:nvPr/>
          </p:nvSpPr>
          <p:spPr>
            <a:xfrm flipH="false" flipV="false" rot="0">
              <a:off x="-24295" y="-86437"/>
              <a:ext cx="4273710" cy="4662895"/>
            </a:xfrm>
            <a:custGeom>
              <a:avLst/>
              <a:gdLst/>
              <a:ahLst/>
              <a:cxnLst/>
              <a:rect r="r" b="b" t="t" l="l"/>
              <a:pathLst>
                <a:path h="4662895" w="4273710">
                  <a:moveTo>
                    <a:pt x="67221" y="2844944"/>
                  </a:moveTo>
                  <a:cubicBezTo>
                    <a:pt x="22448" y="2400963"/>
                    <a:pt x="0" y="1929090"/>
                    <a:pt x="71114" y="1551846"/>
                  </a:cubicBezTo>
                  <a:cubicBezTo>
                    <a:pt x="150461" y="1130919"/>
                    <a:pt x="329910" y="716290"/>
                    <a:pt x="646904" y="428214"/>
                  </a:cubicBezTo>
                  <a:cubicBezTo>
                    <a:pt x="963898" y="140139"/>
                    <a:pt x="1432970" y="0"/>
                    <a:pt x="1836723" y="143018"/>
                  </a:cubicBezTo>
                  <a:cubicBezTo>
                    <a:pt x="2054627" y="220205"/>
                    <a:pt x="2260078" y="469731"/>
                    <a:pt x="2475923" y="552498"/>
                  </a:cubicBezTo>
                  <a:cubicBezTo>
                    <a:pt x="2799369" y="676525"/>
                    <a:pt x="3138090" y="460911"/>
                    <a:pt x="3464321" y="577415"/>
                  </a:cubicBezTo>
                  <a:cubicBezTo>
                    <a:pt x="3828455" y="707454"/>
                    <a:pt x="4121772" y="1116796"/>
                    <a:pt x="4197742" y="1495920"/>
                  </a:cubicBezTo>
                  <a:cubicBezTo>
                    <a:pt x="4273710" y="1875046"/>
                    <a:pt x="4148921" y="2219182"/>
                    <a:pt x="3863003" y="2479483"/>
                  </a:cubicBezTo>
                  <a:cubicBezTo>
                    <a:pt x="3502939" y="2807285"/>
                    <a:pt x="3004478" y="3058937"/>
                    <a:pt x="2650346" y="3393139"/>
                  </a:cubicBezTo>
                  <a:cubicBezTo>
                    <a:pt x="2348033" y="3678439"/>
                    <a:pt x="2162226" y="4015086"/>
                    <a:pt x="1817752" y="4247739"/>
                  </a:cubicBezTo>
                  <a:cubicBezTo>
                    <a:pt x="1452137" y="4494671"/>
                    <a:pt x="970647" y="4405437"/>
                    <a:pt x="634767" y="4150309"/>
                  </a:cubicBezTo>
                  <a:cubicBezTo>
                    <a:pt x="226878" y="3840483"/>
                    <a:pt x="116018" y="3328845"/>
                    <a:pt x="67221" y="2844944"/>
                  </a:cubicBezTo>
                  <a:close/>
                  <a:moveTo>
                    <a:pt x="3463856" y="4459325"/>
                  </a:moveTo>
                  <a:cubicBezTo>
                    <a:pt x="3632307" y="4347385"/>
                    <a:pt x="3856375" y="4353815"/>
                    <a:pt x="4012548" y="4229041"/>
                  </a:cubicBezTo>
                  <a:cubicBezTo>
                    <a:pt x="4155118" y="4115132"/>
                    <a:pt x="4234164" y="3923682"/>
                    <a:pt x="4195875" y="3744836"/>
                  </a:cubicBezTo>
                  <a:cubicBezTo>
                    <a:pt x="4133197" y="3452074"/>
                    <a:pt x="3808939" y="3299542"/>
                    <a:pt x="3537030" y="3398102"/>
                  </a:cubicBezTo>
                  <a:cubicBezTo>
                    <a:pt x="3157304" y="3535742"/>
                    <a:pt x="2773814" y="3927012"/>
                    <a:pt x="2668989" y="4319438"/>
                  </a:cubicBezTo>
                  <a:cubicBezTo>
                    <a:pt x="2617580" y="4511898"/>
                    <a:pt x="2769885" y="4621190"/>
                    <a:pt x="2939077" y="4651454"/>
                  </a:cubicBezTo>
                  <a:cubicBezTo>
                    <a:pt x="3003034" y="4662895"/>
                    <a:pt x="3061599" y="4659572"/>
                    <a:pt x="3116782" y="4646329"/>
                  </a:cubicBezTo>
                  <a:cubicBezTo>
                    <a:pt x="3242079" y="4616257"/>
                    <a:pt x="3349933" y="4535031"/>
                    <a:pt x="3463856" y="4459325"/>
                  </a:cubicBezTo>
                  <a:close/>
                </a:path>
              </a:pathLst>
            </a:custGeom>
            <a:blipFill>
              <a:blip r:embed="rId4"/>
              <a:stretch>
                <a:fillRect l="-31807" t="0" r="-31807" b="0"/>
              </a:stretch>
            </a:blipFill>
          </p:spPr>
        </p:sp>
        <p:sp>
          <p:nvSpPr>
            <p:cNvPr name="Freeform 5" id="5"/>
            <p:cNvSpPr/>
            <p:nvPr/>
          </p:nvSpPr>
          <p:spPr>
            <a:xfrm flipH="false" flipV="false" rot="0">
              <a:off x="0" y="10"/>
              <a:ext cx="4197095" cy="4571979"/>
            </a:xfrm>
            <a:custGeom>
              <a:avLst/>
              <a:gdLst/>
              <a:ahLst/>
              <a:cxnLst/>
              <a:rect r="r" b="b" t="t" l="l"/>
              <a:pathLst>
                <a:path h="4571979" w="4197095">
                  <a:moveTo>
                    <a:pt x="4197095" y="4571980"/>
                  </a:moveTo>
                  <a:lnTo>
                    <a:pt x="0" y="4571980"/>
                  </a:lnTo>
                  <a:lnTo>
                    <a:pt x="0" y="0"/>
                  </a:lnTo>
                  <a:lnTo>
                    <a:pt x="4197095" y="0"/>
                  </a:lnTo>
                  <a:lnTo>
                    <a:pt x="4197095" y="4571980"/>
                  </a:lnTo>
                  <a:close/>
                </a:path>
              </a:pathLst>
            </a:custGeom>
            <a:blipFill>
              <a:blip r:embed="rId5"/>
              <a:stretch>
                <a:fillRect l="-40" t="0" r="-40" b="0"/>
              </a:stretch>
            </a:blipFill>
          </p:spPr>
        </p:sp>
      </p:grpSp>
      <p:grpSp>
        <p:nvGrpSpPr>
          <p:cNvPr name="Group 6" id="6"/>
          <p:cNvGrpSpPr/>
          <p:nvPr/>
        </p:nvGrpSpPr>
        <p:grpSpPr>
          <a:xfrm rot="0">
            <a:off x="-2057400" y="2278953"/>
            <a:ext cx="13831177" cy="1958077"/>
            <a:chOff x="0" y="0"/>
            <a:chExt cx="3642779" cy="515708"/>
          </a:xfrm>
        </p:grpSpPr>
        <p:sp>
          <p:nvSpPr>
            <p:cNvPr name="Freeform 7" id="7"/>
            <p:cNvSpPr/>
            <p:nvPr/>
          </p:nvSpPr>
          <p:spPr>
            <a:xfrm flipH="false" flipV="false" rot="0">
              <a:off x="0" y="0"/>
              <a:ext cx="3642779" cy="515708"/>
            </a:xfrm>
            <a:custGeom>
              <a:avLst/>
              <a:gdLst/>
              <a:ahLst/>
              <a:cxnLst/>
              <a:rect r="r" b="b" t="t" l="l"/>
              <a:pathLst>
                <a:path h="515708" w="3642779">
                  <a:moveTo>
                    <a:pt x="55974" y="0"/>
                  </a:moveTo>
                  <a:lnTo>
                    <a:pt x="3586805" y="0"/>
                  </a:lnTo>
                  <a:cubicBezTo>
                    <a:pt x="3617719" y="0"/>
                    <a:pt x="3642779" y="25061"/>
                    <a:pt x="3642779" y="55974"/>
                  </a:cubicBezTo>
                  <a:lnTo>
                    <a:pt x="3642779" y="459733"/>
                  </a:lnTo>
                  <a:cubicBezTo>
                    <a:pt x="3642779" y="490647"/>
                    <a:pt x="3617719" y="515708"/>
                    <a:pt x="3586805" y="515708"/>
                  </a:cubicBezTo>
                  <a:lnTo>
                    <a:pt x="55974" y="515708"/>
                  </a:lnTo>
                  <a:cubicBezTo>
                    <a:pt x="25061" y="515708"/>
                    <a:pt x="0" y="490647"/>
                    <a:pt x="0" y="459733"/>
                  </a:cubicBezTo>
                  <a:lnTo>
                    <a:pt x="0" y="55974"/>
                  </a:lnTo>
                  <a:cubicBezTo>
                    <a:pt x="0" y="25061"/>
                    <a:pt x="25061" y="0"/>
                    <a:pt x="55974" y="0"/>
                  </a:cubicBezTo>
                  <a:close/>
                </a:path>
              </a:pathLst>
            </a:custGeom>
            <a:solidFill>
              <a:srgbClr val="F9D56E"/>
            </a:solidFill>
          </p:spPr>
        </p:sp>
        <p:sp>
          <p:nvSpPr>
            <p:cNvPr name="TextBox 8" id="8"/>
            <p:cNvSpPr txBox="true"/>
            <p:nvPr/>
          </p:nvSpPr>
          <p:spPr>
            <a:xfrm>
              <a:off x="0" y="-47625"/>
              <a:ext cx="3642779" cy="563333"/>
            </a:xfrm>
            <a:prstGeom prst="rect">
              <a:avLst/>
            </a:prstGeom>
          </p:spPr>
          <p:txBody>
            <a:bodyPr anchor="ctr" rtlCol="false" tIns="50800" lIns="50800" bIns="50800" rIns="50800"/>
            <a:lstStyle/>
            <a:p>
              <a:pPr algn="ctr">
                <a:lnSpc>
                  <a:spcPts val="3693"/>
                </a:lnSpc>
              </a:pPr>
            </a:p>
          </p:txBody>
        </p:sp>
      </p:grpSp>
      <p:grpSp>
        <p:nvGrpSpPr>
          <p:cNvPr name="Group 9" id="9"/>
          <p:cNvGrpSpPr/>
          <p:nvPr/>
        </p:nvGrpSpPr>
        <p:grpSpPr>
          <a:xfrm rot="0">
            <a:off x="-2057400" y="4646605"/>
            <a:ext cx="13831177" cy="5314265"/>
            <a:chOff x="0" y="0"/>
            <a:chExt cx="3642779" cy="1399642"/>
          </a:xfrm>
        </p:grpSpPr>
        <p:sp>
          <p:nvSpPr>
            <p:cNvPr name="Freeform 10" id="10"/>
            <p:cNvSpPr/>
            <p:nvPr/>
          </p:nvSpPr>
          <p:spPr>
            <a:xfrm flipH="false" flipV="false" rot="0">
              <a:off x="0" y="0"/>
              <a:ext cx="3642779" cy="1399642"/>
            </a:xfrm>
            <a:custGeom>
              <a:avLst/>
              <a:gdLst/>
              <a:ahLst/>
              <a:cxnLst/>
              <a:rect r="r" b="b" t="t" l="l"/>
              <a:pathLst>
                <a:path h="1399642" w="3642779">
                  <a:moveTo>
                    <a:pt x="55974" y="0"/>
                  </a:moveTo>
                  <a:lnTo>
                    <a:pt x="3586805" y="0"/>
                  </a:lnTo>
                  <a:cubicBezTo>
                    <a:pt x="3617719" y="0"/>
                    <a:pt x="3642779" y="25061"/>
                    <a:pt x="3642779" y="55974"/>
                  </a:cubicBezTo>
                  <a:lnTo>
                    <a:pt x="3642779" y="1343667"/>
                  </a:lnTo>
                  <a:cubicBezTo>
                    <a:pt x="3642779" y="1374581"/>
                    <a:pt x="3617719" y="1399642"/>
                    <a:pt x="3586805" y="1399642"/>
                  </a:cubicBezTo>
                  <a:lnTo>
                    <a:pt x="55974" y="1399642"/>
                  </a:lnTo>
                  <a:cubicBezTo>
                    <a:pt x="25061" y="1399642"/>
                    <a:pt x="0" y="1374581"/>
                    <a:pt x="0" y="1343667"/>
                  </a:cubicBezTo>
                  <a:lnTo>
                    <a:pt x="0" y="55974"/>
                  </a:lnTo>
                  <a:cubicBezTo>
                    <a:pt x="0" y="25061"/>
                    <a:pt x="25061" y="0"/>
                    <a:pt x="55974" y="0"/>
                  </a:cubicBezTo>
                  <a:close/>
                </a:path>
              </a:pathLst>
            </a:custGeom>
            <a:solidFill>
              <a:srgbClr val="F9D56E"/>
            </a:solidFill>
          </p:spPr>
        </p:sp>
        <p:sp>
          <p:nvSpPr>
            <p:cNvPr name="TextBox 11" id="11"/>
            <p:cNvSpPr txBox="true"/>
            <p:nvPr/>
          </p:nvSpPr>
          <p:spPr>
            <a:xfrm>
              <a:off x="0" y="-47625"/>
              <a:ext cx="3642779" cy="1447267"/>
            </a:xfrm>
            <a:prstGeom prst="rect">
              <a:avLst/>
            </a:prstGeom>
          </p:spPr>
          <p:txBody>
            <a:bodyPr anchor="ctr" rtlCol="false" tIns="50800" lIns="50800" bIns="50800" rIns="50800"/>
            <a:lstStyle/>
            <a:p>
              <a:pPr algn="ctr">
                <a:lnSpc>
                  <a:spcPts val="3693"/>
                </a:lnSpc>
              </a:pPr>
            </a:p>
          </p:txBody>
        </p:sp>
      </p:grpSp>
      <p:sp>
        <p:nvSpPr>
          <p:cNvPr name="Freeform 12" id="12"/>
          <p:cNvSpPr/>
          <p:nvPr/>
        </p:nvSpPr>
        <p:spPr>
          <a:xfrm flipH="false" flipV="false" rot="0">
            <a:off x="722735" y="5495245"/>
            <a:ext cx="9936478" cy="4209203"/>
          </a:xfrm>
          <a:custGeom>
            <a:avLst/>
            <a:gdLst/>
            <a:ahLst/>
            <a:cxnLst/>
            <a:rect r="r" b="b" t="t" l="l"/>
            <a:pathLst>
              <a:path h="4209203" w="9936478">
                <a:moveTo>
                  <a:pt x="0" y="0"/>
                </a:moveTo>
                <a:lnTo>
                  <a:pt x="9936478" y="0"/>
                </a:lnTo>
                <a:lnTo>
                  <a:pt x="9936478" y="4209203"/>
                </a:lnTo>
                <a:lnTo>
                  <a:pt x="0" y="4209203"/>
                </a:lnTo>
                <a:lnTo>
                  <a:pt x="0" y="0"/>
                </a:lnTo>
                <a:close/>
              </a:path>
            </a:pathLst>
          </a:custGeom>
          <a:blipFill>
            <a:blip r:embed="rId6"/>
            <a:stretch>
              <a:fillRect l="0" t="0" r="0" b="0"/>
            </a:stretch>
          </a:blipFill>
        </p:spPr>
      </p:sp>
      <p:sp>
        <p:nvSpPr>
          <p:cNvPr name="TextBox 13" id="13"/>
          <p:cNvSpPr txBox="true"/>
          <p:nvPr/>
        </p:nvSpPr>
        <p:spPr>
          <a:xfrm rot="0">
            <a:off x="722735" y="3185421"/>
            <a:ext cx="9428432" cy="904532"/>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795913"/>
                </a:solidFill>
                <a:latin typeface="Dosis"/>
                <a:ea typeface="Dosis"/>
                <a:cs typeface="Dosis"/>
                <a:sym typeface="Dosis"/>
              </a:rPr>
              <a:t>Use SMOTE to oversample the minority class and RandomUnderSampler to undersample the majority class.</a:t>
            </a:r>
          </a:p>
        </p:txBody>
      </p:sp>
      <p:sp>
        <p:nvSpPr>
          <p:cNvPr name="TextBox 14" id="14"/>
          <p:cNvSpPr txBox="true"/>
          <p:nvPr/>
        </p:nvSpPr>
        <p:spPr>
          <a:xfrm rot="0">
            <a:off x="722735" y="2524729"/>
            <a:ext cx="6645404" cy="555917"/>
          </a:xfrm>
          <a:prstGeom prst="rect">
            <a:avLst/>
          </a:prstGeom>
        </p:spPr>
        <p:txBody>
          <a:bodyPr anchor="t" rtlCol="false" tIns="0" lIns="0" bIns="0" rIns="0">
            <a:spAutoFit/>
          </a:bodyPr>
          <a:lstStyle/>
          <a:p>
            <a:pPr algn="l" marL="0" indent="0" lvl="0">
              <a:lnSpc>
                <a:spcPts val="4533"/>
              </a:lnSpc>
              <a:spcBef>
                <a:spcPct val="0"/>
              </a:spcBef>
            </a:pPr>
            <a:r>
              <a:rPr lang="en-US" sz="3238">
                <a:solidFill>
                  <a:srgbClr val="014225"/>
                </a:solidFill>
                <a:latin typeface="Dosis Bold"/>
                <a:ea typeface="Dosis Bold"/>
                <a:cs typeface="Dosis Bold"/>
                <a:sym typeface="Dosis Bold"/>
              </a:rPr>
              <a:t>SMOTE</a:t>
            </a:r>
          </a:p>
        </p:txBody>
      </p:sp>
      <p:sp>
        <p:nvSpPr>
          <p:cNvPr name="TextBox 15" id="15"/>
          <p:cNvSpPr txBox="true"/>
          <p:nvPr/>
        </p:nvSpPr>
        <p:spPr>
          <a:xfrm rot="0">
            <a:off x="722735" y="4796453"/>
            <a:ext cx="6176620" cy="555917"/>
          </a:xfrm>
          <a:prstGeom prst="rect">
            <a:avLst/>
          </a:prstGeom>
        </p:spPr>
        <p:txBody>
          <a:bodyPr anchor="t" rtlCol="false" tIns="0" lIns="0" bIns="0" rIns="0">
            <a:spAutoFit/>
          </a:bodyPr>
          <a:lstStyle/>
          <a:p>
            <a:pPr algn="l" marL="0" indent="0" lvl="0">
              <a:lnSpc>
                <a:spcPts val="4533"/>
              </a:lnSpc>
              <a:spcBef>
                <a:spcPct val="0"/>
              </a:spcBef>
            </a:pPr>
            <a:r>
              <a:rPr lang="en-US" sz="3238">
                <a:solidFill>
                  <a:srgbClr val="014225"/>
                </a:solidFill>
                <a:latin typeface="Dosis Bold"/>
                <a:ea typeface="Dosis Bold"/>
                <a:cs typeface="Dosis Bold"/>
                <a:sym typeface="Dosis Bold"/>
              </a:rPr>
              <a:t>Training and evaluating models</a:t>
            </a:r>
          </a:p>
        </p:txBody>
      </p:sp>
      <p:sp>
        <p:nvSpPr>
          <p:cNvPr name="TextBox 16" id="16"/>
          <p:cNvSpPr txBox="true"/>
          <p:nvPr/>
        </p:nvSpPr>
        <p:spPr>
          <a:xfrm rot="0">
            <a:off x="722735" y="308544"/>
            <a:ext cx="13632110" cy="1611078"/>
          </a:xfrm>
          <a:prstGeom prst="rect">
            <a:avLst/>
          </a:prstGeom>
        </p:spPr>
        <p:txBody>
          <a:bodyPr anchor="t" rtlCol="false" tIns="0" lIns="0" bIns="0" rIns="0">
            <a:spAutoFit/>
          </a:bodyPr>
          <a:lstStyle/>
          <a:p>
            <a:pPr algn="l" marL="0" indent="0" lvl="0">
              <a:lnSpc>
                <a:spcPts val="13050"/>
              </a:lnSpc>
              <a:spcBef>
                <a:spcPct val="0"/>
              </a:spcBef>
            </a:pPr>
            <a:r>
              <a:rPr lang="en-US" sz="9321">
                <a:solidFill>
                  <a:srgbClr val="014225"/>
                </a:solidFill>
                <a:latin typeface="Lazydog"/>
                <a:ea typeface="Lazydog"/>
                <a:cs typeface="Lazydog"/>
                <a:sym typeface="Lazydog"/>
              </a:rPr>
              <a:t>Training &amp; Modeling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5964165" y="-1198405"/>
            <a:ext cx="14272423" cy="12648935"/>
          </a:xfrm>
          <a:custGeom>
            <a:avLst/>
            <a:gdLst/>
            <a:ahLst/>
            <a:cxnLst/>
            <a:rect r="r" b="b" t="t" l="l"/>
            <a:pathLst>
              <a:path h="12648935" w="14272423">
                <a:moveTo>
                  <a:pt x="0" y="12648935"/>
                </a:moveTo>
                <a:lnTo>
                  <a:pt x="14272423" y="12648935"/>
                </a:lnTo>
                <a:lnTo>
                  <a:pt x="14272423" y="0"/>
                </a:lnTo>
                <a:lnTo>
                  <a:pt x="0" y="0"/>
                </a:lnTo>
                <a:lnTo>
                  <a:pt x="0" y="1264893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24294" y="1919556"/>
            <a:ext cx="8727006" cy="9506546"/>
            <a:chOff x="0" y="0"/>
            <a:chExt cx="4197095" cy="4572000"/>
          </a:xfrm>
        </p:grpSpPr>
        <p:sp>
          <p:nvSpPr>
            <p:cNvPr name="Freeform 4" id="4"/>
            <p:cNvSpPr/>
            <p:nvPr/>
          </p:nvSpPr>
          <p:spPr>
            <a:xfrm flipH="false" flipV="false" rot="0">
              <a:off x="-24295" y="-86437"/>
              <a:ext cx="4273710" cy="4662895"/>
            </a:xfrm>
            <a:custGeom>
              <a:avLst/>
              <a:gdLst/>
              <a:ahLst/>
              <a:cxnLst/>
              <a:rect r="r" b="b" t="t" l="l"/>
              <a:pathLst>
                <a:path h="4662895" w="4273710">
                  <a:moveTo>
                    <a:pt x="67221" y="2844944"/>
                  </a:moveTo>
                  <a:cubicBezTo>
                    <a:pt x="22448" y="2400963"/>
                    <a:pt x="0" y="1929090"/>
                    <a:pt x="71114" y="1551846"/>
                  </a:cubicBezTo>
                  <a:cubicBezTo>
                    <a:pt x="150461" y="1130919"/>
                    <a:pt x="329910" y="716290"/>
                    <a:pt x="646904" y="428214"/>
                  </a:cubicBezTo>
                  <a:cubicBezTo>
                    <a:pt x="963898" y="140139"/>
                    <a:pt x="1432970" y="0"/>
                    <a:pt x="1836723" y="143018"/>
                  </a:cubicBezTo>
                  <a:cubicBezTo>
                    <a:pt x="2054627" y="220205"/>
                    <a:pt x="2260078" y="469731"/>
                    <a:pt x="2475923" y="552498"/>
                  </a:cubicBezTo>
                  <a:cubicBezTo>
                    <a:pt x="2799369" y="676525"/>
                    <a:pt x="3138090" y="460911"/>
                    <a:pt x="3464321" y="577415"/>
                  </a:cubicBezTo>
                  <a:cubicBezTo>
                    <a:pt x="3828455" y="707454"/>
                    <a:pt x="4121772" y="1116796"/>
                    <a:pt x="4197742" y="1495920"/>
                  </a:cubicBezTo>
                  <a:cubicBezTo>
                    <a:pt x="4273710" y="1875046"/>
                    <a:pt x="4148921" y="2219182"/>
                    <a:pt x="3863003" y="2479483"/>
                  </a:cubicBezTo>
                  <a:cubicBezTo>
                    <a:pt x="3502939" y="2807285"/>
                    <a:pt x="3004478" y="3058937"/>
                    <a:pt x="2650346" y="3393139"/>
                  </a:cubicBezTo>
                  <a:cubicBezTo>
                    <a:pt x="2348033" y="3678439"/>
                    <a:pt x="2162226" y="4015086"/>
                    <a:pt x="1817752" y="4247739"/>
                  </a:cubicBezTo>
                  <a:cubicBezTo>
                    <a:pt x="1452137" y="4494671"/>
                    <a:pt x="970647" y="4405437"/>
                    <a:pt x="634767" y="4150309"/>
                  </a:cubicBezTo>
                  <a:cubicBezTo>
                    <a:pt x="226878" y="3840483"/>
                    <a:pt x="116018" y="3328845"/>
                    <a:pt x="67221" y="2844944"/>
                  </a:cubicBezTo>
                  <a:close/>
                  <a:moveTo>
                    <a:pt x="3463856" y="4459325"/>
                  </a:moveTo>
                  <a:cubicBezTo>
                    <a:pt x="3632307" y="4347385"/>
                    <a:pt x="3856375" y="4353815"/>
                    <a:pt x="4012548" y="4229041"/>
                  </a:cubicBezTo>
                  <a:cubicBezTo>
                    <a:pt x="4155118" y="4115132"/>
                    <a:pt x="4234164" y="3923682"/>
                    <a:pt x="4195875" y="3744836"/>
                  </a:cubicBezTo>
                  <a:cubicBezTo>
                    <a:pt x="4133197" y="3452074"/>
                    <a:pt x="3808939" y="3299542"/>
                    <a:pt x="3537030" y="3398102"/>
                  </a:cubicBezTo>
                  <a:cubicBezTo>
                    <a:pt x="3157304" y="3535742"/>
                    <a:pt x="2773814" y="3927012"/>
                    <a:pt x="2668989" y="4319438"/>
                  </a:cubicBezTo>
                  <a:cubicBezTo>
                    <a:pt x="2617580" y="4511898"/>
                    <a:pt x="2769885" y="4621190"/>
                    <a:pt x="2939077" y="4651454"/>
                  </a:cubicBezTo>
                  <a:cubicBezTo>
                    <a:pt x="3003034" y="4662895"/>
                    <a:pt x="3061599" y="4659572"/>
                    <a:pt x="3116782" y="4646329"/>
                  </a:cubicBezTo>
                  <a:cubicBezTo>
                    <a:pt x="3242079" y="4616257"/>
                    <a:pt x="3349933" y="4535031"/>
                    <a:pt x="3463856" y="4459325"/>
                  </a:cubicBezTo>
                  <a:close/>
                </a:path>
              </a:pathLst>
            </a:custGeom>
            <a:blipFill>
              <a:blip r:embed="rId4"/>
              <a:stretch>
                <a:fillRect l="-31807" t="0" r="-31807" b="0"/>
              </a:stretch>
            </a:blipFill>
          </p:spPr>
        </p:sp>
        <p:sp>
          <p:nvSpPr>
            <p:cNvPr name="Freeform 5" id="5"/>
            <p:cNvSpPr/>
            <p:nvPr/>
          </p:nvSpPr>
          <p:spPr>
            <a:xfrm flipH="false" flipV="false" rot="0">
              <a:off x="0" y="10"/>
              <a:ext cx="4197095" cy="4571979"/>
            </a:xfrm>
            <a:custGeom>
              <a:avLst/>
              <a:gdLst/>
              <a:ahLst/>
              <a:cxnLst/>
              <a:rect r="r" b="b" t="t" l="l"/>
              <a:pathLst>
                <a:path h="4571979" w="4197095">
                  <a:moveTo>
                    <a:pt x="4197095" y="4571980"/>
                  </a:moveTo>
                  <a:lnTo>
                    <a:pt x="0" y="4571980"/>
                  </a:lnTo>
                  <a:lnTo>
                    <a:pt x="0" y="0"/>
                  </a:lnTo>
                  <a:lnTo>
                    <a:pt x="4197095" y="0"/>
                  </a:lnTo>
                  <a:lnTo>
                    <a:pt x="4197095" y="4571980"/>
                  </a:lnTo>
                  <a:close/>
                </a:path>
              </a:pathLst>
            </a:custGeom>
            <a:blipFill>
              <a:blip r:embed="rId5"/>
              <a:stretch>
                <a:fillRect l="-40" t="0" r="-40" b="0"/>
              </a:stretch>
            </a:blipFill>
          </p:spPr>
        </p:sp>
      </p:grpSp>
      <p:grpSp>
        <p:nvGrpSpPr>
          <p:cNvPr name="Group 6" id="6"/>
          <p:cNvGrpSpPr/>
          <p:nvPr/>
        </p:nvGrpSpPr>
        <p:grpSpPr>
          <a:xfrm rot="0">
            <a:off x="-2428105" y="7300223"/>
            <a:ext cx="13831177" cy="2467797"/>
            <a:chOff x="0" y="0"/>
            <a:chExt cx="3642779" cy="649955"/>
          </a:xfrm>
        </p:grpSpPr>
        <p:sp>
          <p:nvSpPr>
            <p:cNvPr name="Freeform 7" id="7"/>
            <p:cNvSpPr/>
            <p:nvPr/>
          </p:nvSpPr>
          <p:spPr>
            <a:xfrm flipH="false" flipV="false" rot="0">
              <a:off x="0" y="0"/>
              <a:ext cx="3642779" cy="649955"/>
            </a:xfrm>
            <a:custGeom>
              <a:avLst/>
              <a:gdLst/>
              <a:ahLst/>
              <a:cxnLst/>
              <a:rect r="r" b="b" t="t" l="l"/>
              <a:pathLst>
                <a:path h="649955" w="3642779">
                  <a:moveTo>
                    <a:pt x="55974" y="0"/>
                  </a:moveTo>
                  <a:lnTo>
                    <a:pt x="3586805" y="0"/>
                  </a:lnTo>
                  <a:cubicBezTo>
                    <a:pt x="3617719" y="0"/>
                    <a:pt x="3642779" y="25061"/>
                    <a:pt x="3642779" y="55974"/>
                  </a:cubicBezTo>
                  <a:lnTo>
                    <a:pt x="3642779" y="593980"/>
                  </a:lnTo>
                  <a:cubicBezTo>
                    <a:pt x="3642779" y="624894"/>
                    <a:pt x="3617719" y="649955"/>
                    <a:pt x="3586805" y="649955"/>
                  </a:cubicBezTo>
                  <a:lnTo>
                    <a:pt x="55974" y="649955"/>
                  </a:lnTo>
                  <a:cubicBezTo>
                    <a:pt x="25061" y="649955"/>
                    <a:pt x="0" y="624894"/>
                    <a:pt x="0" y="593980"/>
                  </a:cubicBezTo>
                  <a:lnTo>
                    <a:pt x="0" y="55974"/>
                  </a:lnTo>
                  <a:cubicBezTo>
                    <a:pt x="0" y="25061"/>
                    <a:pt x="25061" y="0"/>
                    <a:pt x="55974" y="0"/>
                  </a:cubicBezTo>
                  <a:close/>
                </a:path>
              </a:pathLst>
            </a:custGeom>
            <a:solidFill>
              <a:srgbClr val="F9D56E"/>
            </a:solidFill>
          </p:spPr>
        </p:sp>
        <p:sp>
          <p:nvSpPr>
            <p:cNvPr name="TextBox 8" id="8"/>
            <p:cNvSpPr txBox="true"/>
            <p:nvPr/>
          </p:nvSpPr>
          <p:spPr>
            <a:xfrm>
              <a:off x="0" y="-47625"/>
              <a:ext cx="3642779" cy="697580"/>
            </a:xfrm>
            <a:prstGeom prst="rect">
              <a:avLst/>
            </a:prstGeom>
          </p:spPr>
          <p:txBody>
            <a:bodyPr anchor="ctr" rtlCol="false" tIns="50800" lIns="50800" bIns="50800" rIns="50800"/>
            <a:lstStyle/>
            <a:p>
              <a:pPr algn="ctr">
                <a:lnSpc>
                  <a:spcPts val="3693"/>
                </a:lnSpc>
              </a:pPr>
            </a:p>
          </p:txBody>
        </p:sp>
      </p:grpSp>
      <p:grpSp>
        <p:nvGrpSpPr>
          <p:cNvPr name="Group 9" id="9"/>
          <p:cNvGrpSpPr/>
          <p:nvPr/>
        </p:nvGrpSpPr>
        <p:grpSpPr>
          <a:xfrm rot="0">
            <a:off x="-2428105" y="1432821"/>
            <a:ext cx="13831177" cy="5314265"/>
            <a:chOff x="0" y="0"/>
            <a:chExt cx="3642779" cy="1399642"/>
          </a:xfrm>
        </p:grpSpPr>
        <p:sp>
          <p:nvSpPr>
            <p:cNvPr name="Freeform 10" id="10"/>
            <p:cNvSpPr/>
            <p:nvPr/>
          </p:nvSpPr>
          <p:spPr>
            <a:xfrm flipH="false" flipV="false" rot="0">
              <a:off x="0" y="0"/>
              <a:ext cx="3642779" cy="1399642"/>
            </a:xfrm>
            <a:custGeom>
              <a:avLst/>
              <a:gdLst/>
              <a:ahLst/>
              <a:cxnLst/>
              <a:rect r="r" b="b" t="t" l="l"/>
              <a:pathLst>
                <a:path h="1399642" w="3642779">
                  <a:moveTo>
                    <a:pt x="55974" y="0"/>
                  </a:moveTo>
                  <a:lnTo>
                    <a:pt x="3586805" y="0"/>
                  </a:lnTo>
                  <a:cubicBezTo>
                    <a:pt x="3617719" y="0"/>
                    <a:pt x="3642779" y="25061"/>
                    <a:pt x="3642779" y="55974"/>
                  </a:cubicBezTo>
                  <a:lnTo>
                    <a:pt x="3642779" y="1343667"/>
                  </a:lnTo>
                  <a:cubicBezTo>
                    <a:pt x="3642779" y="1374581"/>
                    <a:pt x="3617719" y="1399642"/>
                    <a:pt x="3586805" y="1399642"/>
                  </a:cubicBezTo>
                  <a:lnTo>
                    <a:pt x="55974" y="1399642"/>
                  </a:lnTo>
                  <a:cubicBezTo>
                    <a:pt x="25061" y="1399642"/>
                    <a:pt x="0" y="1374581"/>
                    <a:pt x="0" y="1343667"/>
                  </a:cubicBezTo>
                  <a:lnTo>
                    <a:pt x="0" y="55974"/>
                  </a:lnTo>
                  <a:cubicBezTo>
                    <a:pt x="0" y="25061"/>
                    <a:pt x="25061" y="0"/>
                    <a:pt x="55974" y="0"/>
                  </a:cubicBezTo>
                  <a:close/>
                </a:path>
              </a:pathLst>
            </a:custGeom>
            <a:solidFill>
              <a:srgbClr val="F9D56E"/>
            </a:solidFill>
          </p:spPr>
        </p:sp>
        <p:sp>
          <p:nvSpPr>
            <p:cNvPr name="TextBox 11" id="11"/>
            <p:cNvSpPr txBox="true"/>
            <p:nvPr/>
          </p:nvSpPr>
          <p:spPr>
            <a:xfrm>
              <a:off x="0" y="-47625"/>
              <a:ext cx="3642779" cy="1447267"/>
            </a:xfrm>
            <a:prstGeom prst="rect">
              <a:avLst/>
            </a:prstGeom>
          </p:spPr>
          <p:txBody>
            <a:bodyPr anchor="ctr" rtlCol="false" tIns="50800" lIns="50800" bIns="50800" rIns="50800"/>
            <a:lstStyle/>
            <a:p>
              <a:pPr algn="ctr">
                <a:lnSpc>
                  <a:spcPts val="3693"/>
                </a:lnSpc>
              </a:pPr>
            </a:p>
          </p:txBody>
        </p:sp>
      </p:grpSp>
      <p:sp>
        <p:nvSpPr>
          <p:cNvPr name="Freeform 12" id="12"/>
          <p:cNvSpPr/>
          <p:nvPr/>
        </p:nvSpPr>
        <p:spPr>
          <a:xfrm flipH="false" flipV="false" rot="0">
            <a:off x="722735" y="1848094"/>
            <a:ext cx="9901546" cy="4483719"/>
          </a:xfrm>
          <a:custGeom>
            <a:avLst/>
            <a:gdLst/>
            <a:ahLst/>
            <a:cxnLst/>
            <a:rect r="r" b="b" t="t" l="l"/>
            <a:pathLst>
              <a:path h="4483719" w="9901546">
                <a:moveTo>
                  <a:pt x="0" y="0"/>
                </a:moveTo>
                <a:lnTo>
                  <a:pt x="9901546" y="0"/>
                </a:lnTo>
                <a:lnTo>
                  <a:pt x="9901546" y="4483719"/>
                </a:lnTo>
                <a:lnTo>
                  <a:pt x="0" y="4483719"/>
                </a:lnTo>
                <a:lnTo>
                  <a:pt x="0" y="0"/>
                </a:lnTo>
                <a:close/>
              </a:path>
            </a:pathLst>
          </a:custGeom>
          <a:blipFill>
            <a:blip r:embed="rId6"/>
            <a:stretch>
              <a:fillRect l="0" t="0" r="0" b="0"/>
            </a:stretch>
          </a:blipFill>
        </p:spPr>
      </p:sp>
      <p:sp>
        <p:nvSpPr>
          <p:cNvPr name="TextBox 13" id="13"/>
          <p:cNvSpPr txBox="true"/>
          <p:nvPr/>
        </p:nvSpPr>
        <p:spPr>
          <a:xfrm rot="0">
            <a:off x="437106" y="8128829"/>
            <a:ext cx="9428432" cy="1371257"/>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000000"/>
                </a:solidFill>
                <a:latin typeface="Dosis"/>
                <a:ea typeface="Dosis"/>
                <a:cs typeface="Dosis"/>
                <a:sym typeface="Dosis"/>
              </a:rPr>
              <a:t>Cross-Validation Scores: [0.96977439 0.97764301 0.98540551 0.9696193  0.97462669]</a:t>
            </a:r>
          </a:p>
          <a:p>
            <a:pPr algn="l" marL="569654" indent="-284827" lvl="1">
              <a:lnSpc>
                <a:spcPts val="3693"/>
              </a:lnSpc>
              <a:buFont typeface="Arial"/>
              <a:buChar char="•"/>
            </a:pPr>
            <a:r>
              <a:rPr lang="en-US" sz="2638">
                <a:solidFill>
                  <a:srgbClr val="000000"/>
                </a:solidFill>
                <a:latin typeface="Dosis"/>
                <a:ea typeface="Dosis"/>
                <a:cs typeface="Dosis"/>
                <a:sym typeface="Dosis"/>
              </a:rPr>
              <a:t>Mean CV Score: 0.9754137808329707</a:t>
            </a:r>
          </a:p>
        </p:txBody>
      </p:sp>
      <p:sp>
        <p:nvSpPr>
          <p:cNvPr name="TextBox 14" id="14"/>
          <p:cNvSpPr txBox="true"/>
          <p:nvPr/>
        </p:nvSpPr>
        <p:spPr>
          <a:xfrm rot="0">
            <a:off x="599289" y="7449087"/>
            <a:ext cx="6176620" cy="555917"/>
          </a:xfrm>
          <a:prstGeom prst="rect">
            <a:avLst/>
          </a:prstGeom>
        </p:spPr>
        <p:txBody>
          <a:bodyPr anchor="t" rtlCol="false" tIns="0" lIns="0" bIns="0" rIns="0">
            <a:spAutoFit/>
          </a:bodyPr>
          <a:lstStyle/>
          <a:p>
            <a:pPr algn="l" marL="0" indent="0" lvl="0">
              <a:lnSpc>
                <a:spcPts val="4533"/>
              </a:lnSpc>
              <a:spcBef>
                <a:spcPct val="0"/>
              </a:spcBef>
            </a:pPr>
            <a:r>
              <a:rPr lang="en-US" sz="3238">
                <a:solidFill>
                  <a:srgbClr val="014225"/>
                </a:solidFill>
                <a:latin typeface="Dosis Bold"/>
                <a:ea typeface="Dosis Bold"/>
                <a:cs typeface="Dosis Bold"/>
                <a:sym typeface="Dosis Bold"/>
              </a:rPr>
              <a:t>Cross-Validation</a:t>
            </a:r>
          </a:p>
        </p:txBody>
      </p:sp>
      <p:sp>
        <p:nvSpPr>
          <p:cNvPr name="TextBox 15" id="15"/>
          <p:cNvSpPr txBox="true"/>
          <p:nvPr/>
        </p:nvSpPr>
        <p:spPr>
          <a:xfrm rot="0">
            <a:off x="722735" y="394269"/>
            <a:ext cx="14790564" cy="879545"/>
          </a:xfrm>
          <a:prstGeom prst="rect">
            <a:avLst/>
          </a:prstGeom>
        </p:spPr>
        <p:txBody>
          <a:bodyPr anchor="t" rtlCol="false" tIns="0" lIns="0" bIns="0" rIns="0">
            <a:spAutoFit/>
          </a:bodyPr>
          <a:lstStyle/>
          <a:p>
            <a:pPr algn="l" marL="0" indent="0" lvl="0">
              <a:lnSpc>
                <a:spcPts val="7171"/>
              </a:lnSpc>
              <a:spcBef>
                <a:spcPct val="0"/>
              </a:spcBef>
            </a:pPr>
            <a:r>
              <a:rPr lang="en-US" sz="5122">
                <a:solidFill>
                  <a:srgbClr val="014225"/>
                </a:solidFill>
                <a:latin typeface="Lazydog"/>
                <a:ea typeface="Lazydog"/>
                <a:cs typeface="Lazydog"/>
                <a:sym typeface="Lazydog"/>
              </a:rPr>
              <a:t>Regularization and Hyperparameter Tuning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2477594">
            <a:off x="-3867943" y="966025"/>
            <a:ext cx="19834656" cy="17578464"/>
          </a:xfrm>
          <a:custGeom>
            <a:avLst/>
            <a:gdLst/>
            <a:ahLst/>
            <a:cxnLst/>
            <a:rect r="r" b="b" t="t" l="l"/>
            <a:pathLst>
              <a:path h="17578464" w="19834656">
                <a:moveTo>
                  <a:pt x="0" y="0"/>
                </a:moveTo>
                <a:lnTo>
                  <a:pt x="19834656" y="0"/>
                </a:lnTo>
                <a:lnTo>
                  <a:pt x="19834656" y="17578464"/>
                </a:lnTo>
                <a:lnTo>
                  <a:pt x="0" y="17578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128266" y="-1147796"/>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003179" y="-66306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256661" y="2057400"/>
            <a:ext cx="13440376" cy="8018020"/>
          </a:xfrm>
          <a:custGeom>
            <a:avLst/>
            <a:gdLst/>
            <a:ahLst/>
            <a:cxnLst/>
            <a:rect r="r" b="b" t="t" l="l"/>
            <a:pathLst>
              <a:path h="8018020" w="13440376">
                <a:moveTo>
                  <a:pt x="0" y="0"/>
                </a:moveTo>
                <a:lnTo>
                  <a:pt x="13440376" y="0"/>
                </a:lnTo>
                <a:lnTo>
                  <a:pt x="13440376" y="8018020"/>
                </a:lnTo>
                <a:lnTo>
                  <a:pt x="0" y="8018020"/>
                </a:lnTo>
                <a:lnTo>
                  <a:pt x="0" y="0"/>
                </a:lnTo>
                <a:close/>
              </a:path>
            </a:pathLst>
          </a:custGeom>
          <a:blipFill>
            <a:blip r:embed="rId10"/>
            <a:stretch>
              <a:fillRect l="0" t="0" r="0" b="0"/>
            </a:stretch>
          </a:blipFill>
        </p:spPr>
      </p:sp>
      <p:sp>
        <p:nvSpPr>
          <p:cNvPr name="TextBox 7" id="7"/>
          <p:cNvSpPr txBox="true"/>
          <p:nvPr/>
        </p:nvSpPr>
        <p:spPr>
          <a:xfrm rot="0">
            <a:off x="2757294" y="212309"/>
            <a:ext cx="12006779" cy="12033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14225"/>
                </a:solidFill>
                <a:latin typeface="Lazydog"/>
                <a:ea typeface="Lazydog"/>
                <a:cs typeface="Lazydog"/>
                <a:sym typeface="Lazydog"/>
              </a:rPr>
              <a:t>feature importance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2435245" y="5272675"/>
            <a:ext cx="7411105" cy="6568092"/>
          </a:xfrm>
          <a:custGeom>
            <a:avLst/>
            <a:gdLst/>
            <a:ahLst/>
            <a:cxnLst/>
            <a:rect r="r" b="b" t="t" l="l"/>
            <a:pathLst>
              <a:path h="6568092" w="7411105">
                <a:moveTo>
                  <a:pt x="0" y="6568093"/>
                </a:moveTo>
                <a:lnTo>
                  <a:pt x="7411106" y="6568093"/>
                </a:lnTo>
                <a:lnTo>
                  <a:pt x="7411106" y="0"/>
                </a:lnTo>
                <a:lnTo>
                  <a:pt x="0" y="0"/>
                </a:lnTo>
                <a:lnTo>
                  <a:pt x="0" y="656809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4448419" y="7565921"/>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513269" y="6713024"/>
            <a:ext cx="7856008" cy="6000026"/>
          </a:xfrm>
          <a:custGeom>
            <a:avLst/>
            <a:gdLst/>
            <a:ahLst/>
            <a:cxnLst/>
            <a:rect r="r" b="b" t="t" l="l"/>
            <a:pathLst>
              <a:path h="6000026" w="7856008">
                <a:moveTo>
                  <a:pt x="0" y="0"/>
                </a:moveTo>
                <a:lnTo>
                  <a:pt x="7856008" y="0"/>
                </a:lnTo>
                <a:lnTo>
                  <a:pt x="7856008" y="6000027"/>
                </a:lnTo>
                <a:lnTo>
                  <a:pt x="0" y="6000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1977775"/>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97465" y="6417426"/>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0961" y="3576683"/>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029278"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667666" y="3739732"/>
            <a:ext cx="14952668" cy="2521877"/>
          </a:xfrm>
          <a:prstGeom prst="rect">
            <a:avLst/>
          </a:prstGeom>
        </p:spPr>
        <p:txBody>
          <a:bodyPr anchor="t" rtlCol="false" tIns="0" lIns="0" bIns="0" rIns="0">
            <a:spAutoFit/>
          </a:bodyPr>
          <a:lstStyle/>
          <a:p>
            <a:pPr algn="ctr" marL="0" indent="0" lvl="0">
              <a:lnSpc>
                <a:spcPts val="20604"/>
              </a:lnSpc>
              <a:spcBef>
                <a:spcPct val="0"/>
              </a:spcBef>
            </a:pPr>
            <a:r>
              <a:rPr lang="en-US" sz="14717">
                <a:solidFill>
                  <a:srgbClr val="014225"/>
                </a:solidFill>
                <a:latin typeface="Lazydog"/>
                <a:ea typeface="Lazydog"/>
                <a:cs typeface="Lazydog"/>
                <a:sym typeface="Lazydog"/>
              </a:rPr>
              <a:t>Deployment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3359501" y="6196931"/>
            <a:ext cx="6431113" cy="5699574"/>
          </a:xfrm>
          <a:custGeom>
            <a:avLst/>
            <a:gdLst/>
            <a:ahLst/>
            <a:cxnLst/>
            <a:rect r="r" b="b" t="t" l="l"/>
            <a:pathLst>
              <a:path h="5699574" w="6431113">
                <a:moveTo>
                  <a:pt x="0" y="5699574"/>
                </a:moveTo>
                <a:lnTo>
                  <a:pt x="6431113" y="5699574"/>
                </a:lnTo>
                <a:lnTo>
                  <a:pt x="6431113" y="0"/>
                </a:lnTo>
                <a:lnTo>
                  <a:pt x="0" y="0"/>
                </a:lnTo>
                <a:lnTo>
                  <a:pt x="0" y="56995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5106467" y="8186934"/>
            <a:ext cx="841066" cy="2096115"/>
          </a:xfrm>
          <a:custGeom>
            <a:avLst/>
            <a:gdLst/>
            <a:ahLst/>
            <a:cxnLst/>
            <a:rect r="r" b="b" t="t" l="l"/>
            <a:pathLst>
              <a:path h="2096115" w="841066">
                <a:moveTo>
                  <a:pt x="0" y="0"/>
                </a:moveTo>
                <a:lnTo>
                  <a:pt x="841066" y="0"/>
                </a:lnTo>
                <a:lnTo>
                  <a:pt x="841066" y="2096115"/>
                </a:lnTo>
                <a:lnTo>
                  <a:pt x="0" y="209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524822" y="8135042"/>
            <a:ext cx="4132231" cy="3155991"/>
          </a:xfrm>
          <a:custGeom>
            <a:avLst/>
            <a:gdLst/>
            <a:ahLst/>
            <a:cxnLst/>
            <a:rect r="r" b="b" t="t" l="l"/>
            <a:pathLst>
              <a:path h="3155991" w="4132231">
                <a:moveTo>
                  <a:pt x="0" y="0"/>
                </a:moveTo>
                <a:lnTo>
                  <a:pt x="4132231" y="0"/>
                </a:lnTo>
                <a:lnTo>
                  <a:pt x="4132231" y="3155991"/>
                </a:lnTo>
                <a:lnTo>
                  <a:pt x="0" y="31559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2674058"/>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119029"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104719" y="2077018"/>
            <a:ext cx="9659354" cy="7271649"/>
          </a:xfrm>
          <a:custGeom>
            <a:avLst/>
            <a:gdLst/>
            <a:ahLst/>
            <a:cxnLst/>
            <a:rect r="r" b="b" t="t" l="l"/>
            <a:pathLst>
              <a:path h="7271649" w="9659354">
                <a:moveTo>
                  <a:pt x="0" y="0"/>
                </a:moveTo>
                <a:lnTo>
                  <a:pt x="9659354" y="0"/>
                </a:lnTo>
                <a:lnTo>
                  <a:pt x="9659354" y="7271649"/>
                </a:lnTo>
                <a:lnTo>
                  <a:pt x="0" y="7271649"/>
                </a:lnTo>
                <a:lnTo>
                  <a:pt x="0" y="0"/>
                </a:lnTo>
                <a:close/>
              </a:path>
            </a:pathLst>
          </a:custGeom>
          <a:blipFill>
            <a:blip r:embed="rId10"/>
            <a:stretch>
              <a:fillRect l="0" t="0" r="0" b="0"/>
            </a:stretch>
          </a:blipFill>
        </p:spPr>
      </p:sp>
      <p:sp>
        <p:nvSpPr>
          <p:cNvPr name="TextBox 11" id="11"/>
          <p:cNvSpPr txBox="true"/>
          <p:nvPr/>
        </p:nvSpPr>
        <p:spPr>
          <a:xfrm rot="0">
            <a:off x="2757294" y="212309"/>
            <a:ext cx="12006779" cy="12033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14225"/>
                </a:solidFill>
                <a:latin typeface="Lazydog"/>
                <a:ea typeface="Lazydog"/>
                <a:cs typeface="Lazydog"/>
                <a:sym typeface="Lazydog"/>
              </a:rPr>
              <a:t>Deploy.py</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3359501" y="6196931"/>
            <a:ext cx="6431113" cy="5699574"/>
          </a:xfrm>
          <a:custGeom>
            <a:avLst/>
            <a:gdLst/>
            <a:ahLst/>
            <a:cxnLst/>
            <a:rect r="r" b="b" t="t" l="l"/>
            <a:pathLst>
              <a:path h="5699574" w="6431113">
                <a:moveTo>
                  <a:pt x="0" y="5699574"/>
                </a:moveTo>
                <a:lnTo>
                  <a:pt x="6431113" y="5699574"/>
                </a:lnTo>
                <a:lnTo>
                  <a:pt x="6431113" y="0"/>
                </a:lnTo>
                <a:lnTo>
                  <a:pt x="0" y="0"/>
                </a:lnTo>
                <a:lnTo>
                  <a:pt x="0" y="56995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5106467" y="8186934"/>
            <a:ext cx="841066" cy="2096115"/>
          </a:xfrm>
          <a:custGeom>
            <a:avLst/>
            <a:gdLst/>
            <a:ahLst/>
            <a:cxnLst/>
            <a:rect r="r" b="b" t="t" l="l"/>
            <a:pathLst>
              <a:path h="2096115" w="841066">
                <a:moveTo>
                  <a:pt x="0" y="0"/>
                </a:moveTo>
                <a:lnTo>
                  <a:pt x="841066" y="0"/>
                </a:lnTo>
                <a:lnTo>
                  <a:pt x="841066" y="2096115"/>
                </a:lnTo>
                <a:lnTo>
                  <a:pt x="0" y="209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524822" y="8135042"/>
            <a:ext cx="4132231" cy="3155991"/>
          </a:xfrm>
          <a:custGeom>
            <a:avLst/>
            <a:gdLst/>
            <a:ahLst/>
            <a:cxnLst/>
            <a:rect r="r" b="b" t="t" l="l"/>
            <a:pathLst>
              <a:path h="3155991" w="4132231">
                <a:moveTo>
                  <a:pt x="0" y="0"/>
                </a:moveTo>
                <a:lnTo>
                  <a:pt x="4132231" y="0"/>
                </a:lnTo>
                <a:lnTo>
                  <a:pt x="4132231" y="3155991"/>
                </a:lnTo>
                <a:lnTo>
                  <a:pt x="0" y="31559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2674058"/>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119029"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167381" y="2945548"/>
            <a:ext cx="5397061" cy="5771226"/>
          </a:xfrm>
          <a:custGeom>
            <a:avLst/>
            <a:gdLst/>
            <a:ahLst/>
            <a:cxnLst/>
            <a:rect r="r" b="b" t="t" l="l"/>
            <a:pathLst>
              <a:path h="5771226" w="5397061">
                <a:moveTo>
                  <a:pt x="0" y="0"/>
                </a:moveTo>
                <a:lnTo>
                  <a:pt x="5397061" y="0"/>
                </a:lnTo>
                <a:lnTo>
                  <a:pt x="5397061" y="5771227"/>
                </a:lnTo>
                <a:lnTo>
                  <a:pt x="0" y="5771227"/>
                </a:lnTo>
                <a:lnTo>
                  <a:pt x="0" y="0"/>
                </a:lnTo>
                <a:close/>
              </a:path>
            </a:pathLst>
          </a:custGeom>
          <a:blipFill>
            <a:blip r:embed="rId10"/>
            <a:stretch>
              <a:fillRect l="0" t="0" r="0" b="0"/>
            </a:stretch>
          </a:blipFill>
        </p:spPr>
      </p:sp>
      <p:sp>
        <p:nvSpPr>
          <p:cNvPr name="Freeform 11" id="11"/>
          <p:cNvSpPr/>
          <p:nvPr/>
        </p:nvSpPr>
        <p:spPr>
          <a:xfrm flipH="false" flipV="false" rot="0">
            <a:off x="9167729" y="2945548"/>
            <a:ext cx="6359271" cy="5438273"/>
          </a:xfrm>
          <a:custGeom>
            <a:avLst/>
            <a:gdLst/>
            <a:ahLst/>
            <a:cxnLst/>
            <a:rect r="r" b="b" t="t" l="l"/>
            <a:pathLst>
              <a:path h="5438273" w="6359271">
                <a:moveTo>
                  <a:pt x="0" y="0"/>
                </a:moveTo>
                <a:lnTo>
                  <a:pt x="6359271" y="0"/>
                </a:lnTo>
                <a:lnTo>
                  <a:pt x="6359271" y="5438273"/>
                </a:lnTo>
                <a:lnTo>
                  <a:pt x="0" y="5438273"/>
                </a:lnTo>
                <a:lnTo>
                  <a:pt x="0" y="0"/>
                </a:lnTo>
                <a:close/>
              </a:path>
            </a:pathLst>
          </a:custGeom>
          <a:blipFill>
            <a:blip r:embed="rId11"/>
            <a:stretch>
              <a:fillRect l="0" t="0" r="0" b="0"/>
            </a:stretch>
          </a:blipFill>
        </p:spPr>
      </p:sp>
      <p:sp>
        <p:nvSpPr>
          <p:cNvPr name="TextBox 12" id="12"/>
          <p:cNvSpPr txBox="true"/>
          <p:nvPr/>
        </p:nvSpPr>
        <p:spPr>
          <a:xfrm rot="0">
            <a:off x="2757294" y="212309"/>
            <a:ext cx="12006779" cy="1203325"/>
          </a:xfrm>
          <a:prstGeom prst="rect">
            <a:avLst/>
          </a:prstGeom>
        </p:spPr>
        <p:txBody>
          <a:bodyPr anchor="t" rtlCol="false" tIns="0" lIns="0" bIns="0" rIns="0">
            <a:spAutoFit/>
          </a:bodyPr>
          <a:lstStyle/>
          <a:p>
            <a:pPr algn="ctr" marL="0" indent="0" lvl="0">
              <a:lnSpc>
                <a:spcPts val="9799"/>
              </a:lnSpc>
              <a:spcBef>
                <a:spcPct val="0"/>
              </a:spcBef>
            </a:pPr>
            <a:r>
              <a:rPr lang="en-US" sz="6999">
                <a:solidFill>
                  <a:srgbClr val="014225"/>
                </a:solidFill>
                <a:latin typeface="Lazydog"/>
                <a:ea typeface="Lazydog"/>
                <a:cs typeface="Lazydog"/>
                <a:sym typeface="Lazydog"/>
              </a:rPr>
              <a:t>Campaign Prediction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3359501" y="6196931"/>
            <a:ext cx="6431113" cy="5699574"/>
          </a:xfrm>
          <a:custGeom>
            <a:avLst/>
            <a:gdLst/>
            <a:ahLst/>
            <a:cxnLst/>
            <a:rect r="r" b="b" t="t" l="l"/>
            <a:pathLst>
              <a:path h="5699574" w="6431113">
                <a:moveTo>
                  <a:pt x="0" y="5699574"/>
                </a:moveTo>
                <a:lnTo>
                  <a:pt x="6431113" y="5699574"/>
                </a:lnTo>
                <a:lnTo>
                  <a:pt x="6431113" y="0"/>
                </a:lnTo>
                <a:lnTo>
                  <a:pt x="0" y="0"/>
                </a:lnTo>
                <a:lnTo>
                  <a:pt x="0" y="56995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5106467" y="8186934"/>
            <a:ext cx="841066" cy="2096115"/>
          </a:xfrm>
          <a:custGeom>
            <a:avLst/>
            <a:gdLst/>
            <a:ahLst/>
            <a:cxnLst/>
            <a:rect r="r" b="b" t="t" l="l"/>
            <a:pathLst>
              <a:path h="2096115" w="841066">
                <a:moveTo>
                  <a:pt x="0" y="0"/>
                </a:moveTo>
                <a:lnTo>
                  <a:pt x="841066" y="0"/>
                </a:lnTo>
                <a:lnTo>
                  <a:pt x="841066" y="2096115"/>
                </a:lnTo>
                <a:lnTo>
                  <a:pt x="0" y="209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524822" y="8135042"/>
            <a:ext cx="4132231" cy="3155991"/>
          </a:xfrm>
          <a:custGeom>
            <a:avLst/>
            <a:gdLst/>
            <a:ahLst/>
            <a:cxnLst/>
            <a:rect r="r" b="b" t="t" l="l"/>
            <a:pathLst>
              <a:path h="3155991" w="4132231">
                <a:moveTo>
                  <a:pt x="0" y="0"/>
                </a:moveTo>
                <a:lnTo>
                  <a:pt x="4132231" y="0"/>
                </a:lnTo>
                <a:lnTo>
                  <a:pt x="4132231" y="3155991"/>
                </a:lnTo>
                <a:lnTo>
                  <a:pt x="0" y="31559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2674058"/>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119029"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689288" y="2171397"/>
            <a:ext cx="10909424" cy="1910414"/>
          </a:xfrm>
          <a:prstGeom prst="rect">
            <a:avLst/>
          </a:prstGeom>
        </p:spPr>
        <p:txBody>
          <a:bodyPr anchor="t" rtlCol="false" tIns="0" lIns="0" bIns="0" rIns="0">
            <a:spAutoFit/>
          </a:bodyPr>
          <a:lstStyle/>
          <a:p>
            <a:pPr algn="ctr" marL="0" indent="0" lvl="0">
              <a:lnSpc>
                <a:spcPts val="15538"/>
              </a:lnSpc>
              <a:spcBef>
                <a:spcPct val="0"/>
              </a:spcBef>
            </a:pPr>
            <a:r>
              <a:rPr lang="en-US" sz="11098">
                <a:solidFill>
                  <a:srgbClr val="014225"/>
                </a:solidFill>
                <a:latin typeface="Lazydog"/>
                <a:ea typeface="Lazydog"/>
                <a:cs typeface="Lazydog"/>
                <a:sym typeface="Lazydog"/>
              </a:rPr>
              <a:t>Conclusion</a:t>
            </a:r>
          </a:p>
        </p:txBody>
      </p:sp>
      <p:sp>
        <p:nvSpPr>
          <p:cNvPr name="TextBox 11" id="11"/>
          <p:cNvSpPr txBox="true"/>
          <p:nvPr/>
        </p:nvSpPr>
        <p:spPr>
          <a:xfrm rot="0">
            <a:off x="2761000" y="4994448"/>
            <a:ext cx="12765999" cy="2831613"/>
          </a:xfrm>
          <a:prstGeom prst="rect">
            <a:avLst/>
          </a:prstGeom>
        </p:spPr>
        <p:txBody>
          <a:bodyPr anchor="t" rtlCol="false" tIns="0" lIns="0" bIns="0" rIns="0">
            <a:spAutoFit/>
          </a:bodyPr>
          <a:lstStyle/>
          <a:p>
            <a:pPr algn="ctr" marL="0" indent="0" lvl="0">
              <a:lnSpc>
                <a:spcPts val="5626"/>
              </a:lnSpc>
              <a:spcBef>
                <a:spcPct val="0"/>
              </a:spcBef>
            </a:pPr>
            <a:r>
              <a:rPr lang="en-US" sz="4019">
                <a:solidFill>
                  <a:srgbClr val="014225"/>
                </a:solidFill>
                <a:latin typeface="Dosis"/>
                <a:ea typeface="Dosis"/>
                <a:cs typeface="Dosis"/>
                <a:sym typeface="Dosis"/>
              </a:rPr>
              <a:t>By implementing a well-researched and innovative campaign strategy, our goal is not only to boost immediate campaign response but also to establish a sustainable framework for continued growth and success.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473078" y="-532399"/>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477594">
            <a:off x="1091433" y="3298129"/>
            <a:ext cx="15421682" cy="13667466"/>
          </a:xfrm>
          <a:custGeom>
            <a:avLst/>
            <a:gdLst/>
            <a:ahLst/>
            <a:cxnLst/>
            <a:rect r="r" b="b" t="t" l="l"/>
            <a:pathLst>
              <a:path h="13667466" w="15421682">
                <a:moveTo>
                  <a:pt x="0" y="0"/>
                </a:moveTo>
                <a:lnTo>
                  <a:pt x="15421682" y="0"/>
                </a:lnTo>
                <a:lnTo>
                  <a:pt x="15421682" y="13667466"/>
                </a:lnTo>
                <a:lnTo>
                  <a:pt x="0" y="13667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279982" y="4273676"/>
            <a:ext cx="9374532" cy="6492394"/>
          </a:xfrm>
          <a:custGeom>
            <a:avLst/>
            <a:gdLst/>
            <a:ahLst/>
            <a:cxnLst/>
            <a:rect r="r" b="b" t="t" l="l"/>
            <a:pathLst>
              <a:path h="6492394" w="9374532">
                <a:moveTo>
                  <a:pt x="0" y="0"/>
                </a:moveTo>
                <a:lnTo>
                  <a:pt x="9374532" y="0"/>
                </a:lnTo>
                <a:lnTo>
                  <a:pt x="9374532" y="6492395"/>
                </a:lnTo>
                <a:lnTo>
                  <a:pt x="0" y="6492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003179" y="-66306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462874" y="6522434"/>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720772" y="642917"/>
            <a:ext cx="12464467" cy="8266772"/>
          </a:xfrm>
          <a:prstGeom prst="rect">
            <a:avLst/>
          </a:prstGeom>
        </p:spPr>
        <p:txBody>
          <a:bodyPr anchor="t" rtlCol="false" tIns="0" lIns="0" bIns="0" rIns="0">
            <a:spAutoFit/>
          </a:bodyPr>
          <a:lstStyle/>
          <a:p>
            <a:pPr algn="l" marL="0" indent="0" lvl="0">
              <a:lnSpc>
                <a:spcPts val="32375"/>
              </a:lnSpc>
            </a:pPr>
            <a:r>
              <a:rPr lang="en-US" sz="28399">
                <a:solidFill>
                  <a:srgbClr val="014225"/>
                </a:solidFill>
                <a:latin typeface="Lazydog"/>
                <a:ea typeface="Lazydog"/>
                <a:cs typeface="Lazydog"/>
                <a:sym typeface="Lazydog"/>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014528" y="-1474845"/>
            <a:ext cx="14203834" cy="8072957"/>
            <a:chOff x="0" y="0"/>
            <a:chExt cx="4547616" cy="2584704"/>
          </a:xfrm>
        </p:grpSpPr>
        <p:sp>
          <p:nvSpPr>
            <p:cNvPr name="Freeform 3" id="3"/>
            <p:cNvSpPr/>
            <p:nvPr/>
          </p:nvSpPr>
          <p:spPr>
            <a:xfrm flipH="false" flipV="false" rot="0">
              <a:off x="0" y="0"/>
              <a:ext cx="4547616" cy="2584704"/>
            </a:xfrm>
            <a:custGeom>
              <a:avLst/>
              <a:gdLst/>
              <a:ahLst/>
              <a:cxnLst/>
              <a:rect r="r" b="b" t="t" l="l"/>
              <a:pathLst>
                <a:path h="2584704" w="4547616">
                  <a:moveTo>
                    <a:pt x="4547616" y="2584704"/>
                  </a:moveTo>
                  <a:lnTo>
                    <a:pt x="0" y="2584704"/>
                  </a:lnTo>
                  <a:lnTo>
                    <a:pt x="0" y="0"/>
                  </a:lnTo>
                  <a:lnTo>
                    <a:pt x="4547616" y="0"/>
                  </a:lnTo>
                  <a:lnTo>
                    <a:pt x="4547616" y="2584704"/>
                  </a:lnTo>
                  <a:close/>
                </a:path>
              </a:pathLst>
            </a:custGeom>
            <a:blipFill>
              <a:blip r:embed="rId2"/>
              <a:stretch>
                <a:fillRect l="0" t="-33" r="0" b="-33"/>
              </a:stretch>
            </a:blipFill>
          </p:spPr>
        </p:sp>
        <p:sp>
          <p:nvSpPr>
            <p:cNvPr name="Freeform 4" id="4"/>
            <p:cNvSpPr/>
            <p:nvPr/>
          </p:nvSpPr>
          <p:spPr>
            <a:xfrm flipH="false" flipV="false" rot="0">
              <a:off x="38418" y="49420"/>
              <a:ext cx="4473128" cy="2451241"/>
            </a:xfrm>
            <a:custGeom>
              <a:avLst/>
              <a:gdLst/>
              <a:ahLst/>
              <a:cxnLst/>
              <a:rect r="r" b="b" t="t" l="l"/>
              <a:pathLst>
                <a:path h="2451241" w="4473128">
                  <a:moveTo>
                    <a:pt x="3806137" y="2224714"/>
                  </a:moveTo>
                  <a:cubicBezTo>
                    <a:pt x="4040534" y="2160616"/>
                    <a:pt x="4250942" y="2021088"/>
                    <a:pt x="4364350" y="1794622"/>
                  </a:cubicBezTo>
                  <a:cubicBezTo>
                    <a:pt x="4473127" y="1577406"/>
                    <a:pt x="4451920" y="1287641"/>
                    <a:pt x="4276200" y="1119887"/>
                  </a:cubicBezTo>
                  <a:cubicBezTo>
                    <a:pt x="4087738" y="939970"/>
                    <a:pt x="3790734" y="940461"/>
                    <a:pt x="3565019" y="810294"/>
                  </a:cubicBezTo>
                  <a:cubicBezTo>
                    <a:pt x="3372524" y="699283"/>
                    <a:pt x="3247955" y="503663"/>
                    <a:pt x="3106075" y="332651"/>
                  </a:cubicBezTo>
                  <a:cubicBezTo>
                    <a:pt x="2964196" y="161639"/>
                    <a:pt x="2774430" y="0"/>
                    <a:pt x="2552260" y="4471"/>
                  </a:cubicBezTo>
                  <a:cubicBezTo>
                    <a:pt x="2397795" y="7580"/>
                    <a:pt x="2258303" y="90694"/>
                    <a:pt x="2119909" y="159367"/>
                  </a:cubicBezTo>
                  <a:cubicBezTo>
                    <a:pt x="1899043" y="268964"/>
                    <a:pt x="1662409" y="346727"/>
                    <a:pt x="1419584" y="389512"/>
                  </a:cubicBezTo>
                  <a:cubicBezTo>
                    <a:pt x="1028401" y="458435"/>
                    <a:pt x="588440" y="451093"/>
                    <a:pt x="293528" y="717158"/>
                  </a:cubicBezTo>
                  <a:cubicBezTo>
                    <a:pt x="90084" y="900701"/>
                    <a:pt x="0" y="1200787"/>
                    <a:pt x="68756" y="1466013"/>
                  </a:cubicBezTo>
                  <a:cubicBezTo>
                    <a:pt x="137511" y="1731237"/>
                    <a:pt x="362060" y="1949786"/>
                    <a:pt x="629074" y="2011318"/>
                  </a:cubicBezTo>
                  <a:cubicBezTo>
                    <a:pt x="813702" y="2053864"/>
                    <a:pt x="1008656" y="2025801"/>
                    <a:pt x="1194116" y="2064574"/>
                  </a:cubicBezTo>
                  <a:cubicBezTo>
                    <a:pt x="1510477" y="2130714"/>
                    <a:pt x="1769446" y="2384148"/>
                    <a:pt x="2090558" y="2420848"/>
                  </a:cubicBezTo>
                  <a:cubicBezTo>
                    <a:pt x="2356471" y="2451241"/>
                    <a:pt x="2612011" y="2327835"/>
                    <a:pt x="2867231" y="2247245"/>
                  </a:cubicBezTo>
                  <a:cubicBezTo>
                    <a:pt x="3041872" y="2192102"/>
                    <a:pt x="3227440" y="2251354"/>
                    <a:pt x="3404183" y="2263564"/>
                  </a:cubicBezTo>
                  <a:cubicBezTo>
                    <a:pt x="3537184" y="2272752"/>
                    <a:pt x="3675392" y="2260467"/>
                    <a:pt x="3806137" y="2224714"/>
                  </a:cubicBezTo>
                  <a:close/>
                </a:path>
              </a:pathLst>
            </a:custGeom>
            <a:blipFill>
              <a:blip r:embed="rId3"/>
              <a:stretch>
                <a:fillRect l="0" t="0" r="0" b="-20739"/>
              </a:stretch>
            </a:blipFill>
          </p:spPr>
        </p:sp>
      </p:grpSp>
      <p:sp>
        <p:nvSpPr>
          <p:cNvPr name="Freeform 5" id="5"/>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5085759"/>
            <a:ext cx="10108212" cy="1611078"/>
          </a:xfrm>
          <a:prstGeom prst="rect">
            <a:avLst/>
          </a:prstGeom>
        </p:spPr>
        <p:txBody>
          <a:bodyPr anchor="t" rtlCol="false" tIns="0" lIns="0" bIns="0" rIns="0">
            <a:spAutoFit/>
          </a:bodyPr>
          <a:lstStyle/>
          <a:p>
            <a:pPr algn="l" marL="0" indent="0" lvl="0">
              <a:lnSpc>
                <a:spcPts val="13050"/>
              </a:lnSpc>
              <a:spcBef>
                <a:spcPct val="0"/>
              </a:spcBef>
            </a:pPr>
            <a:r>
              <a:rPr lang="en-US" sz="9321">
                <a:solidFill>
                  <a:srgbClr val="014225"/>
                </a:solidFill>
                <a:latin typeface="Lazydog"/>
                <a:ea typeface="Lazydog"/>
                <a:cs typeface="Lazydog"/>
                <a:sym typeface="Lazydog"/>
              </a:rPr>
              <a:t>Introduction</a:t>
            </a:r>
          </a:p>
        </p:txBody>
      </p:sp>
      <p:sp>
        <p:nvSpPr>
          <p:cNvPr name="TextBox 7" id="7"/>
          <p:cNvSpPr txBox="true"/>
          <p:nvPr/>
        </p:nvSpPr>
        <p:spPr>
          <a:xfrm rot="0">
            <a:off x="1028700" y="6975910"/>
            <a:ext cx="14996312" cy="2370603"/>
          </a:xfrm>
          <a:prstGeom prst="rect">
            <a:avLst/>
          </a:prstGeom>
        </p:spPr>
        <p:txBody>
          <a:bodyPr anchor="t" rtlCol="false" tIns="0" lIns="0" bIns="0" rIns="0">
            <a:spAutoFit/>
          </a:bodyPr>
          <a:lstStyle/>
          <a:p>
            <a:pPr algn="l" marL="0" indent="0" lvl="0">
              <a:lnSpc>
                <a:spcPts val="4786"/>
              </a:lnSpc>
              <a:spcBef>
                <a:spcPct val="0"/>
              </a:spcBef>
            </a:pPr>
            <a:r>
              <a:rPr lang="en-US" sz="3419">
                <a:solidFill>
                  <a:srgbClr val="795913"/>
                </a:solidFill>
                <a:latin typeface="Dosis"/>
                <a:ea typeface="Dosis"/>
                <a:cs typeface="Dosis"/>
                <a:sym typeface="Dosis"/>
              </a:rPr>
              <a:t>Our project aims to provide valuable insights into the types of customers most likely to respond to specific marketing campaigns. These findings will help the retailer tailor their future marketing efforts more effectively, ultimately improving customer satisfaction and increasing sales.</a:t>
            </a:r>
          </a:p>
        </p:txBody>
      </p:sp>
      <p:sp>
        <p:nvSpPr>
          <p:cNvPr name="Freeform 8" id="8"/>
          <p:cNvSpPr/>
          <p:nvPr/>
        </p:nvSpPr>
        <p:spPr>
          <a:xfrm flipH="false" flipV="false" rot="-10800000">
            <a:off x="16310043" y="7585372"/>
            <a:ext cx="4380825" cy="3345855"/>
          </a:xfrm>
          <a:custGeom>
            <a:avLst/>
            <a:gdLst/>
            <a:ahLst/>
            <a:cxnLst/>
            <a:rect r="r" b="b" t="t" l="l"/>
            <a:pathLst>
              <a:path h="3345855" w="4380825">
                <a:moveTo>
                  <a:pt x="0" y="0"/>
                </a:moveTo>
                <a:lnTo>
                  <a:pt x="4380825" y="0"/>
                </a:lnTo>
                <a:lnTo>
                  <a:pt x="4380825" y="3345856"/>
                </a:lnTo>
                <a:lnTo>
                  <a:pt x="0" y="33458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4589825" y="8645049"/>
            <a:ext cx="821936" cy="2048438"/>
          </a:xfrm>
          <a:custGeom>
            <a:avLst/>
            <a:gdLst/>
            <a:ahLst/>
            <a:cxnLst/>
            <a:rect r="r" b="b" t="t" l="l"/>
            <a:pathLst>
              <a:path h="2048438" w="821936">
                <a:moveTo>
                  <a:pt x="0" y="0"/>
                </a:moveTo>
                <a:lnTo>
                  <a:pt x="821936" y="0"/>
                </a:lnTo>
                <a:lnTo>
                  <a:pt x="821936" y="2048438"/>
                </a:lnTo>
                <a:lnTo>
                  <a:pt x="0" y="20484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2435245" y="5272675"/>
            <a:ext cx="7411105" cy="6568092"/>
          </a:xfrm>
          <a:custGeom>
            <a:avLst/>
            <a:gdLst/>
            <a:ahLst/>
            <a:cxnLst/>
            <a:rect r="r" b="b" t="t" l="l"/>
            <a:pathLst>
              <a:path h="6568092" w="7411105">
                <a:moveTo>
                  <a:pt x="0" y="6568093"/>
                </a:moveTo>
                <a:lnTo>
                  <a:pt x="7411106" y="6568093"/>
                </a:lnTo>
                <a:lnTo>
                  <a:pt x="7411106" y="0"/>
                </a:lnTo>
                <a:lnTo>
                  <a:pt x="0" y="0"/>
                </a:lnTo>
                <a:lnTo>
                  <a:pt x="0" y="656809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4448419" y="7565921"/>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513269" y="6713024"/>
            <a:ext cx="7856008" cy="6000026"/>
          </a:xfrm>
          <a:custGeom>
            <a:avLst/>
            <a:gdLst/>
            <a:ahLst/>
            <a:cxnLst/>
            <a:rect r="r" b="b" t="t" l="l"/>
            <a:pathLst>
              <a:path h="6000026" w="7856008">
                <a:moveTo>
                  <a:pt x="0" y="0"/>
                </a:moveTo>
                <a:lnTo>
                  <a:pt x="7856008" y="0"/>
                </a:lnTo>
                <a:lnTo>
                  <a:pt x="7856008" y="6000027"/>
                </a:lnTo>
                <a:lnTo>
                  <a:pt x="0" y="6000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1977775"/>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97465" y="6417426"/>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0961" y="3576683"/>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029278"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2414735" y="3739732"/>
            <a:ext cx="13458530" cy="2521785"/>
          </a:xfrm>
          <a:prstGeom prst="rect">
            <a:avLst/>
          </a:prstGeom>
        </p:spPr>
        <p:txBody>
          <a:bodyPr anchor="t" rtlCol="false" tIns="0" lIns="0" bIns="0" rIns="0">
            <a:spAutoFit/>
          </a:bodyPr>
          <a:lstStyle/>
          <a:p>
            <a:pPr algn="ctr" marL="0" indent="0" lvl="0">
              <a:lnSpc>
                <a:spcPts val="20604"/>
              </a:lnSpc>
              <a:spcBef>
                <a:spcPct val="0"/>
              </a:spcBef>
            </a:pPr>
            <a:r>
              <a:rPr lang="en-US" sz="14717">
                <a:solidFill>
                  <a:srgbClr val="014225"/>
                </a:solidFill>
                <a:latin typeface="Lazydog"/>
                <a:ea typeface="Lazydog"/>
                <a:cs typeface="Lazydog"/>
                <a:sym typeface="Lazydog"/>
              </a:rPr>
              <a:t>Background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419887" y="-972423"/>
            <a:ext cx="4911697" cy="4352991"/>
          </a:xfrm>
          <a:custGeom>
            <a:avLst/>
            <a:gdLst/>
            <a:ahLst/>
            <a:cxnLst/>
            <a:rect r="r" b="b" t="t" l="l"/>
            <a:pathLst>
              <a:path h="4352991" w="4911697">
                <a:moveTo>
                  <a:pt x="0" y="0"/>
                </a:moveTo>
                <a:lnTo>
                  <a:pt x="4911697" y="0"/>
                </a:lnTo>
                <a:lnTo>
                  <a:pt x="4911697" y="4352992"/>
                </a:lnTo>
                <a:lnTo>
                  <a:pt x="0" y="435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4232" y="2627216"/>
            <a:ext cx="8739768" cy="6631084"/>
          </a:xfrm>
          <a:custGeom>
            <a:avLst/>
            <a:gdLst/>
            <a:ahLst/>
            <a:cxnLst/>
            <a:rect r="r" b="b" t="t" l="l"/>
            <a:pathLst>
              <a:path h="6631084" w="8739768">
                <a:moveTo>
                  <a:pt x="0" y="0"/>
                </a:moveTo>
                <a:lnTo>
                  <a:pt x="8739768" y="0"/>
                </a:lnTo>
                <a:lnTo>
                  <a:pt x="8739768" y="6631084"/>
                </a:lnTo>
                <a:lnTo>
                  <a:pt x="0" y="6631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387419" y="-458884"/>
            <a:ext cx="7871881" cy="11563708"/>
            <a:chOff x="0" y="0"/>
            <a:chExt cx="2073253" cy="3045586"/>
          </a:xfrm>
        </p:grpSpPr>
        <p:sp>
          <p:nvSpPr>
            <p:cNvPr name="Freeform 5" id="5"/>
            <p:cNvSpPr/>
            <p:nvPr/>
          </p:nvSpPr>
          <p:spPr>
            <a:xfrm flipH="false" flipV="false" rot="0">
              <a:off x="0" y="0"/>
              <a:ext cx="2073253" cy="3045586"/>
            </a:xfrm>
            <a:custGeom>
              <a:avLst/>
              <a:gdLst/>
              <a:ahLst/>
              <a:cxnLst/>
              <a:rect r="r" b="b" t="t" l="l"/>
              <a:pathLst>
                <a:path h="3045586" w="2073253">
                  <a:moveTo>
                    <a:pt x="0" y="0"/>
                  </a:moveTo>
                  <a:lnTo>
                    <a:pt x="2073253" y="0"/>
                  </a:lnTo>
                  <a:lnTo>
                    <a:pt x="2073253" y="3045586"/>
                  </a:lnTo>
                  <a:lnTo>
                    <a:pt x="0" y="3045586"/>
                  </a:lnTo>
                  <a:close/>
                </a:path>
              </a:pathLst>
            </a:custGeom>
            <a:solidFill>
              <a:srgbClr val="014225"/>
            </a:solidFill>
          </p:spPr>
        </p:sp>
        <p:sp>
          <p:nvSpPr>
            <p:cNvPr name="TextBox 6" id="6"/>
            <p:cNvSpPr txBox="true"/>
            <p:nvPr/>
          </p:nvSpPr>
          <p:spPr>
            <a:xfrm>
              <a:off x="0" y="-47625"/>
              <a:ext cx="2073253" cy="3093211"/>
            </a:xfrm>
            <a:prstGeom prst="rect">
              <a:avLst/>
            </a:prstGeom>
          </p:spPr>
          <p:txBody>
            <a:bodyPr anchor="ctr" rtlCol="false" tIns="50800" lIns="50800" bIns="50800" rIns="50800"/>
            <a:lstStyle/>
            <a:p>
              <a:pPr algn="ctr">
                <a:lnSpc>
                  <a:spcPts val="3693"/>
                </a:lnSpc>
              </a:pPr>
            </a:p>
          </p:txBody>
        </p:sp>
      </p:grpSp>
      <p:sp>
        <p:nvSpPr>
          <p:cNvPr name="TextBox 7" id="7"/>
          <p:cNvSpPr txBox="true"/>
          <p:nvPr/>
        </p:nvSpPr>
        <p:spPr>
          <a:xfrm rot="0">
            <a:off x="10052232" y="612153"/>
            <a:ext cx="6279047" cy="2370458"/>
          </a:xfrm>
          <a:prstGeom prst="rect">
            <a:avLst/>
          </a:prstGeom>
        </p:spPr>
        <p:txBody>
          <a:bodyPr anchor="t" rtlCol="false" tIns="0" lIns="0" bIns="0" rIns="0">
            <a:spAutoFit/>
          </a:bodyPr>
          <a:lstStyle/>
          <a:p>
            <a:pPr algn="l" marL="0" indent="0" lvl="0">
              <a:lnSpc>
                <a:spcPts val="9514"/>
              </a:lnSpc>
              <a:spcBef>
                <a:spcPct val="0"/>
              </a:spcBef>
            </a:pPr>
            <a:r>
              <a:rPr lang="en-US" sz="6796">
                <a:solidFill>
                  <a:srgbClr val="FFFFFF"/>
                </a:solidFill>
                <a:latin typeface="Lazydog"/>
                <a:ea typeface="Lazydog"/>
                <a:cs typeface="Lazydog"/>
                <a:sym typeface="Lazydog"/>
              </a:rPr>
              <a:t>Background project</a:t>
            </a:r>
          </a:p>
        </p:txBody>
      </p:sp>
      <p:sp>
        <p:nvSpPr>
          <p:cNvPr name="TextBox 8" id="8"/>
          <p:cNvSpPr txBox="true"/>
          <p:nvPr/>
        </p:nvSpPr>
        <p:spPr>
          <a:xfrm rot="0">
            <a:off x="10052232" y="4161192"/>
            <a:ext cx="6279047" cy="4170828"/>
          </a:xfrm>
          <a:prstGeom prst="rect">
            <a:avLst/>
          </a:prstGeom>
        </p:spPr>
        <p:txBody>
          <a:bodyPr anchor="t" rtlCol="false" tIns="0" lIns="0" bIns="0" rIns="0">
            <a:spAutoFit/>
          </a:bodyPr>
          <a:lstStyle/>
          <a:p>
            <a:pPr algn="l" marL="0" indent="0" lvl="0">
              <a:lnSpc>
                <a:spcPts val="4786"/>
              </a:lnSpc>
              <a:spcBef>
                <a:spcPct val="0"/>
              </a:spcBef>
            </a:pPr>
            <a:r>
              <a:rPr lang="en-US" sz="3419">
                <a:solidFill>
                  <a:srgbClr val="FFFFFF"/>
                </a:solidFill>
                <a:latin typeface="Dosis"/>
                <a:ea typeface="Dosis"/>
                <a:cs typeface="Dosis"/>
                <a:sym typeface="Dosis"/>
              </a:rPr>
              <a:t>Our client is a retail giant that serves customers across multiple countries with a diverse range of products. Recognizing the evolving market dynamics, they need to adapt their campaign strategies to maintain sales and enhance their competitive edge.</a:t>
            </a:r>
          </a:p>
        </p:txBody>
      </p:sp>
      <p:sp>
        <p:nvSpPr>
          <p:cNvPr name="TextBox 9" id="9"/>
          <p:cNvSpPr txBox="true"/>
          <p:nvPr/>
        </p:nvSpPr>
        <p:spPr>
          <a:xfrm rot="0">
            <a:off x="10052232" y="3346169"/>
            <a:ext cx="6985106" cy="570356"/>
          </a:xfrm>
          <a:prstGeom prst="rect">
            <a:avLst/>
          </a:prstGeom>
        </p:spPr>
        <p:txBody>
          <a:bodyPr anchor="t" rtlCol="false" tIns="0" lIns="0" bIns="0" rIns="0">
            <a:spAutoFit/>
          </a:bodyPr>
          <a:lstStyle/>
          <a:p>
            <a:pPr algn="l" marL="0" indent="0" lvl="0">
              <a:lnSpc>
                <a:spcPts val="4786"/>
              </a:lnSpc>
              <a:spcBef>
                <a:spcPct val="0"/>
              </a:spcBef>
            </a:pPr>
            <a:r>
              <a:rPr lang="en-US" sz="3419">
                <a:solidFill>
                  <a:srgbClr val="FFFFFF"/>
                </a:solidFill>
                <a:latin typeface="Dosis Bold"/>
                <a:ea typeface="Dosis Bold"/>
                <a:cs typeface="Dosis Bold"/>
                <a:sym typeface="Dosis Bold"/>
              </a:rPr>
              <a:t>Current scenario:</a:t>
            </a:r>
          </a:p>
        </p:txBody>
      </p:sp>
      <p:sp>
        <p:nvSpPr>
          <p:cNvPr name="Freeform 10" id="10"/>
          <p:cNvSpPr/>
          <p:nvPr/>
        </p:nvSpPr>
        <p:spPr>
          <a:xfrm flipH="false" flipV="false" rot="0">
            <a:off x="-3273879" y="-2057400"/>
            <a:ext cx="5387627" cy="4114800"/>
          </a:xfrm>
          <a:custGeom>
            <a:avLst/>
            <a:gdLst/>
            <a:ahLst/>
            <a:cxnLst/>
            <a:rect r="r" b="b" t="t" l="l"/>
            <a:pathLst>
              <a:path h="4114800" w="5387627">
                <a:moveTo>
                  <a:pt x="0" y="0"/>
                </a:moveTo>
                <a:lnTo>
                  <a:pt x="5387627" y="0"/>
                </a:lnTo>
                <a:lnTo>
                  <a:pt x="538762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6796426" y="8386352"/>
            <a:ext cx="925748" cy="2307159"/>
          </a:xfrm>
          <a:custGeom>
            <a:avLst/>
            <a:gdLst/>
            <a:ahLst/>
            <a:cxnLst/>
            <a:rect r="r" b="b" t="t" l="l"/>
            <a:pathLst>
              <a:path h="2307159" w="925748">
                <a:moveTo>
                  <a:pt x="0" y="0"/>
                </a:moveTo>
                <a:lnTo>
                  <a:pt x="925748" y="0"/>
                </a:lnTo>
                <a:lnTo>
                  <a:pt x="925748" y="2307159"/>
                </a:lnTo>
                <a:lnTo>
                  <a:pt x="0" y="23071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5400000">
            <a:off x="6389946" y="252366"/>
            <a:ext cx="925748" cy="2307159"/>
          </a:xfrm>
          <a:custGeom>
            <a:avLst/>
            <a:gdLst/>
            <a:ahLst/>
            <a:cxnLst/>
            <a:rect r="r" b="b" t="t" l="l"/>
            <a:pathLst>
              <a:path h="2307159" w="925748">
                <a:moveTo>
                  <a:pt x="0" y="0"/>
                </a:moveTo>
                <a:lnTo>
                  <a:pt x="925747" y="0"/>
                </a:lnTo>
                <a:lnTo>
                  <a:pt x="925747" y="2307159"/>
                </a:lnTo>
                <a:lnTo>
                  <a:pt x="0" y="23071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2435245" y="5272675"/>
            <a:ext cx="7411105" cy="6568092"/>
          </a:xfrm>
          <a:custGeom>
            <a:avLst/>
            <a:gdLst/>
            <a:ahLst/>
            <a:cxnLst/>
            <a:rect r="r" b="b" t="t" l="l"/>
            <a:pathLst>
              <a:path h="6568092" w="7411105">
                <a:moveTo>
                  <a:pt x="0" y="6568093"/>
                </a:moveTo>
                <a:lnTo>
                  <a:pt x="7411106" y="6568093"/>
                </a:lnTo>
                <a:lnTo>
                  <a:pt x="7411106" y="0"/>
                </a:lnTo>
                <a:lnTo>
                  <a:pt x="0" y="0"/>
                </a:lnTo>
                <a:lnTo>
                  <a:pt x="0" y="656809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4448419" y="7565921"/>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513269" y="6713024"/>
            <a:ext cx="7856008" cy="6000026"/>
          </a:xfrm>
          <a:custGeom>
            <a:avLst/>
            <a:gdLst/>
            <a:ahLst/>
            <a:cxnLst/>
            <a:rect r="r" b="b" t="t" l="l"/>
            <a:pathLst>
              <a:path h="6000026" w="7856008">
                <a:moveTo>
                  <a:pt x="0" y="0"/>
                </a:moveTo>
                <a:lnTo>
                  <a:pt x="7856008" y="0"/>
                </a:lnTo>
                <a:lnTo>
                  <a:pt x="7856008" y="6000027"/>
                </a:lnTo>
                <a:lnTo>
                  <a:pt x="0" y="6000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1977775"/>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97465" y="6417426"/>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0961" y="3576683"/>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029278"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2414735" y="3739732"/>
            <a:ext cx="13458530" cy="2521785"/>
          </a:xfrm>
          <a:prstGeom prst="rect">
            <a:avLst/>
          </a:prstGeom>
        </p:spPr>
        <p:txBody>
          <a:bodyPr anchor="t" rtlCol="false" tIns="0" lIns="0" bIns="0" rIns="0">
            <a:spAutoFit/>
          </a:bodyPr>
          <a:lstStyle/>
          <a:p>
            <a:pPr algn="ctr" marL="0" indent="0" lvl="0">
              <a:lnSpc>
                <a:spcPts val="20604"/>
              </a:lnSpc>
              <a:spcBef>
                <a:spcPct val="0"/>
              </a:spcBef>
            </a:pPr>
            <a:r>
              <a:rPr lang="en-US" sz="14717">
                <a:solidFill>
                  <a:srgbClr val="014225"/>
                </a:solidFill>
                <a:latin typeface="Lazydog"/>
                <a:ea typeface="Lazydog"/>
                <a:cs typeface="Lazydog"/>
                <a:sym typeface="Lazydog"/>
              </a:rPr>
              <a:t>Objectives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grpSp>
        <p:nvGrpSpPr>
          <p:cNvPr name="Group 2" id="2"/>
          <p:cNvGrpSpPr/>
          <p:nvPr/>
        </p:nvGrpSpPr>
        <p:grpSpPr>
          <a:xfrm rot="0">
            <a:off x="1028700" y="2608922"/>
            <a:ext cx="4738935" cy="7088409"/>
            <a:chOff x="0" y="0"/>
            <a:chExt cx="1248115" cy="1866906"/>
          </a:xfrm>
        </p:grpSpPr>
        <p:sp>
          <p:nvSpPr>
            <p:cNvPr name="Freeform 3" id="3"/>
            <p:cNvSpPr/>
            <p:nvPr/>
          </p:nvSpPr>
          <p:spPr>
            <a:xfrm flipH="false" flipV="false" rot="0">
              <a:off x="0" y="0"/>
              <a:ext cx="1248115" cy="1866906"/>
            </a:xfrm>
            <a:custGeom>
              <a:avLst/>
              <a:gdLst/>
              <a:ahLst/>
              <a:cxnLst/>
              <a:rect r="r" b="b" t="t" l="l"/>
              <a:pathLst>
                <a:path h="1866906" w="1248115">
                  <a:moveTo>
                    <a:pt x="94754" y="0"/>
                  </a:moveTo>
                  <a:lnTo>
                    <a:pt x="1153361" y="0"/>
                  </a:lnTo>
                  <a:cubicBezTo>
                    <a:pt x="1205692" y="0"/>
                    <a:pt x="1248115" y="42423"/>
                    <a:pt x="1248115" y="94754"/>
                  </a:cubicBezTo>
                  <a:lnTo>
                    <a:pt x="1248115" y="1772152"/>
                  </a:lnTo>
                  <a:cubicBezTo>
                    <a:pt x="1248115" y="1824484"/>
                    <a:pt x="1205692" y="1866906"/>
                    <a:pt x="1153361" y="1866906"/>
                  </a:cubicBezTo>
                  <a:lnTo>
                    <a:pt x="94754" y="1866906"/>
                  </a:lnTo>
                  <a:cubicBezTo>
                    <a:pt x="42423" y="1866906"/>
                    <a:pt x="0" y="1824484"/>
                    <a:pt x="0" y="1772152"/>
                  </a:cubicBezTo>
                  <a:lnTo>
                    <a:pt x="0" y="94754"/>
                  </a:lnTo>
                  <a:cubicBezTo>
                    <a:pt x="0" y="42423"/>
                    <a:pt x="42423" y="0"/>
                    <a:pt x="94754" y="0"/>
                  </a:cubicBezTo>
                  <a:close/>
                </a:path>
              </a:pathLst>
            </a:custGeom>
            <a:solidFill>
              <a:srgbClr val="F9D56E"/>
            </a:solidFill>
          </p:spPr>
        </p:sp>
        <p:sp>
          <p:nvSpPr>
            <p:cNvPr name="TextBox 4" id="4"/>
            <p:cNvSpPr txBox="true"/>
            <p:nvPr/>
          </p:nvSpPr>
          <p:spPr>
            <a:xfrm>
              <a:off x="0" y="-47625"/>
              <a:ext cx="1248115" cy="1914531"/>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true" rot="5400000">
            <a:off x="5964165" y="-1198405"/>
            <a:ext cx="14272423" cy="12648935"/>
          </a:xfrm>
          <a:custGeom>
            <a:avLst/>
            <a:gdLst/>
            <a:ahLst/>
            <a:cxnLst/>
            <a:rect r="r" b="b" t="t" l="l"/>
            <a:pathLst>
              <a:path h="12648935" w="14272423">
                <a:moveTo>
                  <a:pt x="0" y="12648935"/>
                </a:moveTo>
                <a:lnTo>
                  <a:pt x="14272423" y="12648935"/>
                </a:lnTo>
                <a:lnTo>
                  <a:pt x="14272423" y="0"/>
                </a:lnTo>
                <a:lnTo>
                  <a:pt x="0" y="0"/>
                </a:lnTo>
                <a:lnTo>
                  <a:pt x="0" y="1264893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520365" y="2608922"/>
            <a:ext cx="4738935" cy="7088409"/>
            <a:chOff x="0" y="0"/>
            <a:chExt cx="1248115" cy="1866906"/>
          </a:xfrm>
        </p:grpSpPr>
        <p:sp>
          <p:nvSpPr>
            <p:cNvPr name="Freeform 7" id="7"/>
            <p:cNvSpPr/>
            <p:nvPr/>
          </p:nvSpPr>
          <p:spPr>
            <a:xfrm flipH="false" flipV="false" rot="0">
              <a:off x="0" y="0"/>
              <a:ext cx="1248115" cy="1866906"/>
            </a:xfrm>
            <a:custGeom>
              <a:avLst/>
              <a:gdLst/>
              <a:ahLst/>
              <a:cxnLst/>
              <a:rect r="r" b="b" t="t" l="l"/>
              <a:pathLst>
                <a:path h="1866906" w="1248115">
                  <a:moveTo>
                    <a:pt x="94754" y="0"/>
                  </a:moveTo>
                  <a:lnTo>
                    <a:pt x="1153361" y="0"/>
                  </a:lnTo>
                  <a:cubicBezTo>
                    <a:pt x="1205692" y="0"/>
                    <a:pt x="1248115" y="42423"/>
                    <a:pt x="1248115" y="94754"/>
                  </a:cubicBezTo>
                  <a:lnTo>
                    <a:pt x="1248115" y="1772152"/>
                  </a:lnTo>
                  <a:cubicBezTo>
                    <a:pt x="1248115" y="1824484"/>
                    <a:pt x="1205692" y="1866906"/>
                    <a:pt x="1153361" y="1866906"/>
                  </a:cubicBezTo>
                  <a:lnTo>
                    <a:pt x="94754" y="1866906"/>
                  </a:lnTo>
                  <a:cubicBezTo>
                    <a:pt x="42423" y="1866906"/>
                    <a:pt x="0" y="1824484"/>
                    <a:pt x="0" y="1772152"/>
                  </a:cubicBezTo>
                  <a:lnTo>
                    <a:pt x="0" y="94754"/>
                  </a:lnTo>
                  <a:cubicBezTo>
                    <a:pt x="0" y="42423"/>
                    <a:pt x="42423" y="0"/>
                    <a:pt x="94754" y="0"/>
                  </a:cubicBezTo>
                  <a:close/>
                </a:path>
              </a:pathLst>
            </a:custGeom>
            <a:solidFill>
              <a:srgbClr val="F9D56E"/>
            </a:solidFill>
          </p:spPr>
        </p:sp>
        <p:sp>
          <p:nvSpPr>
            <p:cNvPr name="TextBox 8" id="8"/>
            <p:cNvSpPr txBox="true"/>
            <p:nvPr/>
          </p:nvSpPr>
          <p:spPr>
            <a:xfrm>
              <a:off x="0" y="-47625"/>
              <a:ext cx="1248115" cy="1914531"/>
            </a:xfrm>
            <a:prstGeom prst="rect">
              <a:avLst/>
            </a:prstGeom>
          </p:spPr>
          <p:txBody>
            <a:bodyPr anchor="ctr" rtlCol="false" tIns="50800" lIns="50800" bIns="50800" rIns="50800"/>
            <a:lstStyle/>
            <a:p>
              <a:pPr algn="ctr">
                <a:lnSpc>
                  <a:spcPts val="3693"/>
                </a:lnSpc>
              </a:pPr>
            </a:p>
          </p:txBody>
        </p:sp>
      </p:grpSp>
      <p:grpSp>
        <p:nvGrpSpPr>
          <p:cNvPr name="Group 9" id="9"/>
          <p:cNvGrpSpPr/>
          <p:nvPr/>
        </p:nvGrpSpPr>
        <p:grpSpPr>
          <a:xfrm rot="0">
            <a:off x="6775909" y="2608922"/>
            <a:ext cx="4738935" cy="7088409"/>
            <a:chOff x="0" y="0"/>
            <a:chExt cx="1248115" cy="1866906"/>
          </a:xfrm>
        </p:grpSpPr>
        <p:sp>
          <p:nvSpPr>
            <p:cNvPr name="Freeform 10" id="10"/>
            <p:cNvSpPr/>
            <p:nvPr/>
          </p:nvSpPr>
          <p:spPr>
            <a:xfrm flipH="false" flipV="false" rot="0">
              <a:off x="0" y="0"/>
              <a:ext cx="1248115" cy="1866906"/>
            </a:xfrm>
            <a:custGeom>
              <a:avLst/>
              <a:gdLst/>
              <a:ahLst/>
              <a:cxnLst/>
              <a:rect r="r" b="b" t="t" l="l"/>
              <a:pathLst>
                <a:path h="1866906" w="1248115">
                  <a:moveTo>
                    <a:pt x="94754" y="0"/>
                  </a:moveTo>
                  <a:lnTo>
                    <a:pt x="1153361" y="0"/>
                  </a:lnTo>
                  <a:cubicBezTo>
                    <a:pt x="1205692" y="0"/>
                    <a:pt x="1248115" y="42423"/>
                    <a:pt x="1248115" y="94754"/>
                  </a:cubicBezTo>
                  <a:lnTo>
                    <a:pt x="1248115" y="1772152"/>
                  </a:lnTo>
                  <a:cubicBezTo>
                    <a:pt x="1248115" y="1824484"/>
                    <a:pt x="1205692" y="1866906"/>
                    <a:pt x="1153361" y="1866906"/>
                  </a:cubicBezTo>
                  <a:lnTo>
                    <a:pt x="94754" y="1866906"/>
                  </a:lnTo>
                  <a:cubicBezTo>
                    <a:pt x="42423" y="1866906"/>
                    <a:pt x="0" y="1824484"/>
                    <a:pt x="0" y="1772152"/>
                  </a:cubicBezTo>
                  <a:lnTo>
                    <a:pt x="0" y="94754"/>
                  </a:lnTo>
                  <a:cubicBezTo>
                    <a:pt x="0" y="42423"/>
                    <a:pt x="42423" y="0"/>
                    <a:pt x="94754" y="0"/>
                  </a:cubicBezTo>
                  <a:close/>
                </a:path>
              </a:pathLst>
            </a:custGeom>
            <a:solidFill>
              <a:srgbClr val="F9D56E"/>
            </a:solidFill>
          </p:spPr>
        </p:sp>
        <p:sp>
          <p:nvSpPr>
            <p:cNvPr name="TextBox 11" id="11"/>
            <p:cNvSpPr txBox="true"/>
            <p:nvPr/>
          </p:nvSpPr>
          <p:spPr>
            <a:xfrm>
              <a:off x="0" y="-47625"/>
              <a:ext cx="1248115" cy="1914531"/>
            </a:xfrm>
            <a:prstGeom prst="rect">
              <a:avLst/>
            </a:prstGeom>
          </p:spPr>
          <p:txBody>
            <a:bodyPr anchor="ctr" rtlCol="false" tIns="50800" lIns="50800" bIns="50800" rIns="50800"/>
            <a:lstStyle/>
            <a:p>
              <a:pPr algn="ctr">
                <a:lnSpc>
                  <a:spcPts val="3693"/>
                </a:lnSpc>
              </a:pPr>
            </a:p>
          </p:txBody>
        </p:sp>
      </p:grpSp>
      <p:sp>
        <p:nvSpPr>
          <p:cNvPr name="TextBox 12" id="12"/>
          <p:cNvSpPr txBox="true"/>
          <p:nvPr/>
        </p:nvSpPr>
        <p:spPr>
          <a:xfrm rot="0">
            <a:off x="2811623" y="514344"/>
            <a:ext cx="12664754" cy="1417965"/>
          </a:xfrm>
          <a:prstGeom prst="rect">
            <a:avLst/>
          </a:prstGeom>
        </p:spPr>
        <p:txBody>
          <a:bodyPr anchor="t" rtlCol="false" tIns="0" lIns="0" bIns="0" rIns="0">
            <a:spAutoFit/>
          </a:bodyPr>
          <a:lstStyle/>
          <a:p>
            <a:pPr algn="ctr" marL="0" indent="0" lvl="0">
              <a:lnSpc>
                <a:spcPts val="11539"/>
              </a:lnSpc>
              <a:spcBef>
                <a:spcPct val="0"/>
              </a:spcBef>
            </a:pPr>
            <a:r>
              <a:rPr lang="en-US" sz="8242">
                <a:solidFill>
                  <a:srgbClr val="014225"/>
                </a:solidFill>
                <a:latin typeface="Lazydog"/>
                <a:ea typeface="Lazydog"/>
                <a:cs typeface="Lazydog"/>
                <a:sym typeface="Lazydog"/>
              </a:rPr>
              <a:t>Project Objectives</a:t>
            </a:r>
          </a:p>
        </p:txBody>
      </p:sp>
      <p:sp>
        <p:nvSpPr>
          <p:cNvPr name="TextBox 13" id="13"/>
          <p:cNvSpPr txBox="true"/>
          <p:nvPr/>
        </p:nvSpPr>
        <p:spPr>
          <a:xfrm rot="0">
            <a:off x="1375520" y="4515731"/>
            <a:ext cx="4045296" cy="4638332"/>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000000"/>
                </a:solidFill>
                <a:latin typeface="Dosis"/>
                <a:ea typeface="Dosis"/>
                <a:cs typeface="Dosis"/>
                <a:sym typeface="Dosis"/>
              </a:rPr>
              <a:t>Conduct a comprehensive analysis of current campaign performance, consumer demography, and behavior.</a:t>
            </a:r>
          </a:p>
          <a:p>
            <a:pPr algn="l" marL="569654" indent="-284827" lvl="1">
              <a:lnSpc>
                <a:spcPts val="3693"/>
              </a:lnSpc>
              <a:buFont typeface="Arial"/>
              <a:buChar char="•"/>
            </a:pPr>
            <a:r>
              <a:rPr lang="en-US" sz="2638">
                <a:solidFill>
                  <a:srgbClr val="000000"/>
                </a:solidFill>
                <a:latin typeface="Dosis"/>
                <a:ea typeface="Dosis"/>
                <a:cs typeface="Dosis"/>
                <a:sym typeface="Dosis"/>
              </a:rPr>
              <a:t>Identify strengths, weaknesses, opportunities, and threats (SWOT analysis) in the existing campaign results.</a:t>
            </a:r>
          </a:p>
        </p:txBody>
      </p:sp>
      <p:sp>
        <p:nvSpPr>
          <p:cNvPr name="TextBox 14" id="14"/>
          <p:cNvSpPr txBox="true"/>
          <p:nvPr/>
        </p:nvSpPr>
        <p:spPr>
          <a:xfrm rot="0">
            <a:off x="12867184" y="4515731"/>
            <a:ext cx="4045296" cy="3704882"/>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000000"/>
                </a:solidFill>
                <a:latin typeface="Dosis"/>
                <a:ea typeface="Dosis"/>
                <a:cs typeface="Dosis"/>
                <a:sym typeface="Dosis"/>
              </a:rPr>
              <a:t>Create a model to learn the customer demography and spending behavior to determine customer’s campaign acceptance.</a:t>
            </a:r>
          </a:p>
          <a:p>
            <a:pPr algn="l" marL="569654" indent="-284827" lvl="1">
              <a:lnSpc>
                <a:spcPts val="3693"/>
              </a:lnSpc>
              <a:buFont typeface="Arial"/>
              <a:buChar char="•"/>
            </a:pPr>
            <a:r>
              <a:rPr lang="en-US" sz="2638">
                <a:solidFill>
                  <a:srgbClr val="000000"/>
                </a:solidFill>
                <a:latin typeface="Dosis"/>
                <a:ea typeface="Dosis"/>
                <a:cs typeface="Dosis"/>
                <a:sym typeface="Dosis"/>
              </a:rPr>
              <a:t>Test and then deploy the model to check customer’s campaign acceptance.</a:t>
            </a:r>
          </a:p>
        </p:txBody>
      </p:sp>
      <p:sp>
        <p:nvSpPr>
          <p:cNvPr name="TextBox 15" id="15"/>
          <p:cNvSpPr txBox="true"/>
          <p:nvPr/>
        </p:nvSpPr>
        <p:spPr>
          <a:xfrm rot="0">
            <a:off x="12743222" y="2919888"/>
            <a:ext cx="4293221" cy="1437757"/>
          </a:xfrm>
          <a:prstGeom prst="rect">
            <a:avLst/>
          </a:prstGeom>
        </p:spPr>
        <p:txBody>
          <a:bodyPr anchor="t" rtlCol="false" tIns="0" lIns="0" bIns="0" rIns="0">
            <a:spAutoFit/>
          </a:bodyPr>
          <a:lstStyle/>
          <a:p>
            <a:pPr algn="ctr" marL="0" indent="0" lvl="0">
              <a:lnSpc>
                <a:spcPts val="5793"/>
              </a:lnSpc>
              <a:spcBef>
                <a:spcPct val="0"/>
              </a:spcBef>
            </a:pPr>
            <a:r>
              <a:rPr lang="en-US" sz="4138">
                <a:solidFill>
                  <a:srgbClr val="014225"/>
                </a:solidFill>
                <a:latin typeface="Dosis Bold"/>
                <a:ea typeface="Dosis Bold"/>
                <a:cs typeface="Dosis Bold"/>
                <a:sym typeface="Dosis Bold"/>
              </a:rPr>
              <a:t>Implementation Plan</a:t>
            </a:r>
          </a:p>
        </p:txBody>
      </p:sp>
      <p:sp>
        <p:nvSpPr>
          <p:cNvPr name="TextBox 16" id="16"/>
          <p:cNvSpPr txBox="true"/>
          <p:nvPr/>
        </p:nvSpPr>
        <p:spPr>
          <a:xfrm rot="0">
            <a:off x="1251557" y="3286557"/>
            <a:ext cx="4293221" cy="704420"/>
          </a:xfrm>
          <a:prstGeom prst="rect">
            <a:avLst/>
          </a:prstGeom>
        </p:spPr>
        <p:txBody>
          <a:bodyPr anchor="t" rtlCol="false" tIns="0" lIns="0" bIns="0" rIns="0">
            <a:spAutoFit/>
          </a:bodyPr>
          <a:lstStyle/>
          <a:p>
            <a:pPr algn="ctr" marL="0" indent="0" lvl="0">
              <a:lnSpc>
                <a:spcPts val="5793"/>
              </a:lnSpc>
              <a:spcBef>
                <a:spcPct val="0"/>
              </a:spcBef>
            </a:pPr>
            <a:r>
              <a:rPr lang="en-US" sz="4138">
                <a:solidFill>
                  <a:srgbClr val="014225"/>
                </a:solidFill>
                <a:latin typeface="Dosis Bold"/>
                <a:ea typeface="Dosis Bold"/>
                <a:cs typeface="Dosis Bold"/>
                <a:sym typeface="Dosis Bold"/>
              </a:rPr>
              <a:t>Analysis Phase</a:t>
            </a:r>
          </a:p>
        </p:txBody>
      </p:sp>
      <p:sp>
        <p:nvSpPr>
          <p:cNvPr name="TextBox 17" id="17"/>
          <p:cNvSpPr txBox="true"/>
          <p:nvPr/>
        </p:nvSpPr>
        <p:spPr>
          <a:xfrm rot="0">
            <a:off x="7122729" y="4515731"/>
            <a:ext cx="4045296" cy="4171607"/>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000000"/>
                </a:solidFill>
                <a:latin typeface="Dosis"/>
                <a:ea typeface="Dosis"/>
                <a:cs typeface="Dosis"/>
                <a:sym typeface="Dosis"/>
              </a:rPr>
              <a:t>Brainstorm and identify the customer profile that is more likely to accept the campaign.</a:t>
            </a:r>
          </a:p>
          <a:p>
            <a:pPr algn="l" marL="569654" indent="-284827" lvl="1">
              <a:lnSpc>
                <a:spcPts val="3693"/>
              </a:lnSpc>
              <a:buFont typeface="Arial"/>
              <a:buChar char="•"/>
            </a:pPr>
            <a:r>
              <a:rPr lang="en-US" sz="2638">
                <a:solidFill>
                  <a:srgbClr val="000000"/>
                </a:solidFill>
                <a:latin typeface="Dosis"/>
                <a:ea typeface="Dosis"/>
                <a:cs typeface="Dosis"/>
                <a:sym typeface="Dosis"/>
              </a:rPr>
              <a:t>Develop a trend of customer spending behaviors to create targeted campaign strategies.</a:t>
            </a:r>
          </a:p>
        </p:txBody>
      </p:sp>
      <p:sp>
        <p:nvSpPr>
          <p:cNvPr name="TextBox 18" id="18"/>
          <p:cNvSpPr txBox="true"/>
          <p:nvPr/>
        </p:nvSpPr>
        <p:spPr>
          <a:xfrm rot="0">
            <a:off x="6998766" y="3041364"/>
            <a:ext cx="4293221" cy="1261481"/>
          </a:xfrm>
          <a:prstGeom prst="rect">
            <a:avLst/>
          </a:prstGeom>
        </p:spPr>
        <p:txBody>
          <a:bodyPr anchor="t" rtlCol="false" tIns="0" lIns="0" bIns="0" rIns="0">
            <a:spAutoFit/>
          </a:bodyPr>
          <a:lstStyle/>
          <a:p>
            <a:pPr algn="ctr" marL="0" indent="0" lvl="0">
              <a:lnSpc>
                <a:spcPts val="5007"/>
              </a:lnSpc>
            </a:pPr>
            <a:r>
              <a:rPr lang="en-US" sz="4138">
                <a:solidFill>
                  <a:srgbClr val="014225"/>
                </a:solidFill>
                <a:latin typeface="Dosis Bold"/>
                <a:ea typeface="Dosis Bold"/>
                <a:cs typeface="Dosis Bold"/>
                <a:sym typeface="Dosis Bold"/>
              </a:rPr>
              <a:t>Strategy Development</a:t>
            </a:r>
          </a:p>
        </p:txBody>
      </p:sp>
      <p:sp>
        <p:nvSpPr>
          <p:cNvPr name="Freeform 19" id="19"/>
          <p:cNvSpPr/>
          <p:nvPr/>
        </p:nvSpPr>
        <p:spPr>
          <a:xfrm flipH="false" flipV="false" rot="-5400000">
            <a:off x="198089" y="96525"/>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10800000">
            <a:off x="-1796045" y="8726617"/>
            <a:ext cx="2541969" cy="1941429"/>
          </a:xfrm>
          <a:custGeom>
            <a:avLst/>
            <a:gdLst/>
            <a:ahLst/>
            <a:cxnLst/>
            <a:rect r="r" b="b" t="t" l="l"/>
            <a:pathLst>
              <a:path h="1941429" w="2541969">
                <a:moveTo>
                  <a:pt x="0" y="0"/>
                </a:moveTo>
                <a:lnTo>
                  <a:pt x="2541970" y="0"/>
                </a:lnTo>
                <a:lnTo>
                  <a:pt x="2541970" y="1941429"/>
                </a:lnTo>
                <a:lnTo>
                  <a:pt x="0" y="1941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5964165" y="-1198405"/>
            <a:ext cx="14272423" cy="12648935"/>
          </a:xfrm>
          <a:custGeom>
            <a:avLst/>
            <a:gdLst/>
            <a:ahLst/>
            <a:cxnLst/>
            <a:rect r="r" b="b" t="t" l="l"/>
            <a:pathLst>
              <a:path h="12648935" w="14272423">
                <a:moveTo>
                  <a:pt x="0" y="12648935"/>
                </a:moveTo>
                <a:lnTo>
                  <a:pt x="14272423" y="12648935"/>
                </a:lnTo>
                <a:lnTo>
                  <a:pt x="14272423" y="0"/>
                </a:lnTo>
                <a:lnTo>
                  <a:pt x="0" y="0"/>
                </a:lnTo>
                <a:lnTo>
                  <a:pt x="0" y="1264893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24294" y="1919556"/>
            <a:ext cx="8727006" cy="9506546"/>
            <a:chOff x="0" y="0"/>
            <a:chExt cx="4197095" cy="4572000"/>
          </a:xfrm>
        </p:grpSpPr>
        <p:sp>
          <p:nvSpPr>
            <p:cNvPr name="Freeform 4" id="4"/>
            <p:cNvSpPr/>
            <p:nvPr/>
          </p:nvSpPr>
          <p:spPr>
            <a:xfrm flipH="false" flipV="false" rot="0">
              <a:off x="-24295" y="-86437"/>
              <a:ext cx="4273710" cy="4662895"/>
            </a:xfrm>
            <a:custGeom>
              <a:avLst/>
              <a:gdLst/>
              <a:ahLst/>
              <a:cxnLst/>
              <a:rect r="r" b="b" t="t" l="l"/>
              <a:pathLst>
                <a:path h="4662895" w="4273710">
                  <a:moveTo>
                    <a:pt x="67221" y="2844944"/>
                  </a:moveTo>
                  <a:cubicBezTo>
                    <a:pt x="22448" y="2400963"/>
                    <a:pt x="0" y="1929090"/>
                    <a:pt x="71114" y="1551846"/>
                  </a:cubicBezTo>
                  <a:cubicBezTo>
                    <a:pt x="150461" y="1130919"/>
                    <a:pt x="329910" y="716290"/>
                    <a:pt x="646904" y="428214"/>
                  </a:cubicBezTo>
                  <a:cubicBezTo>
                    <a:pt x="963898" y="140139"/>
                    <a:pt x="1432970" y="0"/>
                    <a:pt x="1836723" y="143018"/>
                  </a:cubicBezTo>
                  <a:cubicBezTo>
                    <a:pt x="2054627" y="220205"/>
                    <a:pt x="2260078" y="469731"/>
                    <a:pt x="2475923" y="552498"/>
                  </a:cubicBezTo>
                  <a:cubicBezTo>
                    <a:pt x="2799369" y="676525"/>
                    <a:pt x="3138090" y="460911"/>
                    <a:pt x="3464321" y="577415"/>
                  </a:cubicBezTo>
                  <a:cubicBezTo>
                    <a:pt x="3828455" y="707454"/>
                    <a:pt x="4121772" y="1116796"/>
                    <a:pt x="4197742" y="1495920"/>
                  </a:cubicBezTo>
                  <a:cubicBezTo>
                    <a:pt x="4273710" y="1875046"/>
                    <a:pt x="4148921" y="2219182"/>
                    <a:pt x="3863003" y="2479483"/>
                  </a:cubicBezTo>
                  <a:cubicBezTo>
                    <a:pt x="3502939" y="2807285"/>
                    <a:pt x="3004478" y="3058937"/>
                    <a:pt x="2650346" y="3393139"/>
                  </a:cubicBezTo>
                  <a:cubicBezTo>
                    <a:pt x="2348033" y="3678439"/>
                    <a:pt x="2162226" y="4015086"/>
                    <a:pt x="1817752" y="4247739"/>
                  </a:cubicBezTo>
                  <a:cubicBezTo>
                    <a:pt x="1452137" y="4494671"/>
                    <a:pt x="970647" y="4405437"/>
                    <a:pt x="634767" y="4150309"/>
                  </a:cubicBezTo>
                  <a:cubicBezTo>
                    <a:pt x="226878" y="3840483"/>
                    <a:pt x="116018" y="3328845"/>
                    <a:pt x="67221" y="2844944"/>
                  </a:cubicBezTo>
                  <a:close/>
                  <a:moveTo>
                    <a:pt x="3463856" y="4459325"/>
                  </a:moveTo>
                  <a:cubicBezTo>
                    <a:pt x="3632307" y="4347385"/>
                    <a:pt x="3856375" y="4353815"/>
                    <a:pt x="4012548" y="4229041"/>
                  </a:cubicBezTo>
                  <a:cubicBezTo>
                    <a:pt x="4155118" y="4115132"/>
                    <a:pt x="4234164" y="3923682"/>
                    <a:pt x="4195875" y="3744836"/>
                  </a:cubicBezTo>
                  <a:cubicBezTo>
                    <a:pt x="4133197" y="3452074"/>
                    <a:pt x="3808939" y="3299542"/>
                    <a:pt x="3537030" y="3398102"/>
                  </a:cubicBezTo>
                  <a:cubicBezTo>
                    <a:pt x="3157304" y="3535742"/>
                    <a:pt x="2773814" y="3927012"/>
                    <a:pt x="2668989" y="4319438"/>
                  </a:cubicBezTo>
                  <a:cubicBezTo>
                    <a:pt x="2617580" y="4511898"/>
                    <a:pt x="2769885" y="4621190"/>
                    <a:pt x="2939077" y="4651454"/>
                  </a:cubicBezTo>
                  <a:cubicBezTo>
                    <a:pt x="3003034" y="4662895"/>
                    <a:pt x="3061599" y="4659572"/>
                    <a:pt x="3116782" y="4646329"/>
                  </a:cubicBezTo>
                  <a:cubicBezTo>
                    <a:pt x="3242079" y="4616257"/>
                    <a:pt x="3349933" y="4535031"/>
                    <a:pt x="3463856" y="4459325"/>
                  </a:cubicBezTo>
                  <a:close/>
                </a:path>
              </a:pathLst>
            </a:custGeom>
            <a:blipFill>
              <a:blip r:embed="rId4"/>
              <a:stretch>
                <a:fillRect l="-31807" t="0" r="-31807" b="0"/>
              </a:stretch>
            </a:blipFill>
          </p:spPr>
        </p:sp>
        <p:sp>
          <p:nvSpPr>
            <p:cNvPr name="Freeform 5" id="5"/>
            <p:cNvSpPr/>
            <p:nvPr/>
          </p:nvSpPr>
          <p:spPr>
            <a:xfrm flipH="false" flipV="false" rot="0">
              <a:off x="0" y="10"/>
              <a:ext cx="4197095" cy="4571979"/>
            </a:xfrm>
            <a:custGeom>
              <a:avLst/>
              <a:gdLst/>
              <a:ahLst/>
              <a:cxnLst/>
              <a:rect r="r" b="b" t="t" l="l"/>
              <a:pathLst>
                <a:path h="4571979" w="4197095">
                  <a:moveTo>
                    <a:pt x="4197095" y="4571980"/>
                  </a:moveTo>
                  <a:lnTo>
                    <a:pt x="0" y="4571980"/>
                  </a:lnTo>
                  <a:lnTo>
                    <a:pt x="0" y="0"/>
                  </a:lnTo>
                  <a:lnTo>
                    <a:pt x="4197095" y="0"/>
                  </a:lnTo>
                  <a:lnTo>
                    <a:pt x="4197095" y="4571980"/>
                  </a:lnTo>
                  <a:close/>
                </a:path>
              </a:pathLst>
            </a:custGeom>
            <a:blipFill>
              <a:blip r:embed="rId5"/>
              <a:stretch>
                <a:fillRect l="-40" t="0" r="-40" b="0"/>
              </a:stretch>
            </a:blipFill>
          </p:spPr>
        </p:sp>
      </p:grpSp>
      <p:grpSp>
        <p:nvGrpSpPr>
          <p:cNvPr name="Group 6" id="6"/>
          <p:cNvGrpSpPr/>
          <p:nvPr/>
        </p:nvGrpSpPr>
        <p:grpSpPr>
          <a:xfrm rot="0">
            <a:off x="-2057400" y="7230780"/>
            <a:ext cx="13831177" cy="2657822"/>
            <a:chOff x="0" y="0"/>
            <a:chExt cx="3642779" cy="700003"/>
          </a:xfrm>
        </p:grpSpPr>
        <p:sp>
          <p:nvSpPr>
            <p:cNvPr name="Freeform 7" id="7"/>
            <p:cNvSpPr/>
            <p:nvPr/>
          </p:nvSpPr>
          <p:spPr>
            <a:xfrm flipH="false" flipV="false" rot="0">
              <a:off x="0" y="0"/>
              <a:ext cx="3642779" cy="700003"/>
            </a:xfrm>
            <a:custGeom>
              <a:avLst/>
              <a:gdLst/>
              <a:ahLst/>
              <a:cxnLst/>
              <a:rect r="r" b="b" t="t" l="l"/>
              <a:pathLst>
                <a:path h="700003" w="3642779">
                  <a:moveTo>
                    <a:pt x="55974" y="0"/>
                  </a:moveTo>
                  <a:lnTo>
                    <a:pt x="3586805" y="0"/>
                  </a:lnTo>
                  <a:cubicBezTo>
                    <a:pt x="3617719" y="0"/>
                    <a:pt x="3642779" y="25061"/>
                    <a:pt x="3642779" y="55974"/>
                  </a:cubicBezTo>
                  <a:lnTo>
                    <a:pt x="3642779" y="644028"/>
                  </a:lnTo>
                  <a:cubicBezTo>
                    <a:pt x="3642779" y="674942"/>
                    <a:pt x="3617719" y="700003"/>
                    <a:pt x="3586805" y="700003"/>
                  </a:cubicBezTo>
                  <a:lnTo>
                    <a:pt x="55974" y="700003"/>
                  </a:lnTo>
                  <a:cubicBezTo>
                    <a:pt x="25061" y="700003"/>
                    <a:pt x="0" y="674942"/>
                    <a:pt x="0" y="644028"/>
                  </a:cubicBezTo>
                  <a:lnTo>
                    <a:pt x="0" y="55974"/>
                  </a:lnTo>
                  <a:cubicBezTo>
                    <a:pt x="0" y="25061"/>
                    <a:pt x="25061" y="0"/>
                    <a:pt x="55974" y="0"/>
                  </a:cubicBezTo>
                  <a:close/>
                </a:path>
              </a:pathLst>
            </a:custGeom>
            <a:solidFill>
              <a:srgbClr val="F9D56E"/>
            </a:solidFill>
          </p:spPr>
        </p:sp>
        <p:sp>
          <p:nvSpPr>
            <p:cNvPr name="TextBox 8" id="8"/>
            <p:cNvSpPr txBox="true"/>
            <p:nvPr/>
          </p:nvSpPr>
          <p:spPr>
            <a:xfrm>
              <a:off x="0" y="-47625"/>
              <a:ext cx="3642779" cy="747628"/>
            </a:xfrm>
            <a:prstGeom prst="rect">
              <a:avLst/>
            </a:prstGeom>
          </p:spPr>
          <p:txBody>
            <a:bodyPr anchor="ctr" rtlCol="false" tIns="50800" lIns="50800" bIns="50800" rIns="50800"/>
            <a:lstStyle/>
            <a:p>
              <a:pPr algn="ctr">
                <a:lnSpc>
                  <a:spcPts val="3693"/>
                </a:lnSpc>
              </a:pPr>
            </a:p>
          </p:txBody>
        </p:sp>
      </p:grpSp>
      <p:grpSp>
        <p:nvGrpSpPr>
          <p:cNvPr name="Group 9" id="9"/>
          <p:cNvGrpSpPr/>
          <p:nvPr/>
        </p:nvGrpSpPr>
        <p:grpSpPr>
          <a:xfrm rot="0">
            <a:off x="-2057400" y="2278953"/>
            <a:ext cx="13831177" cy="2224777"/>
            <a:chOff x="0" y="0"/>
            <a:chExt cx="3642779" cy="585950"/>
          </a:xfrm>
        </p:grpSpPr>
        <p:sp>
          <p:nvSpPr>
            <p:cNvPr name="Freeform 10" id="10"/>
            <p:cNvSpPr/>
            <p:nvPr/>
          </p:nvSpPr>
          <p:spPr>
            <a:xfrm flipH="false" flipV="false" rot="0">
              <a:off x="0" y="0"/>
              <a:ext cx="3642779" cy="585950"/>
            </a:xfrm>
            <a:custGeom>
              <a:avLst/>
              <a:gdLst/>
              <a:ahLst/>
              <a:cxnLst/>
              <a:rect r="r" b="b" t="t" l="l"/>
              <a:pathLst>
                <a:path h="585950" w="3642779">
                  <a:moveTo>
                    <a:pt x="55974" y="0"/>
                  </a:moveTo>
                  <a:lnTo>
                    <a:pt x="3586805" y="0"/>
                  </a:lnTo>
                  <a:cubicBezTo>
                    <a:pt x="3617719" y="0"/>
                    <a:pt x="3642779" y="25061"/>
                    <a:pt x="3642779" y="55974"/>
                  </a:cubicBezTo>
                  <a:lnTo>
                    <a:pt x="3642779" y="529975"/>
                  </a:lnTo>
                  <a:cubicBezTo>
                    <a:pt x="3642779" y="560889"/>
                    <a:pt x="3617719" y="585950"/>
                    <a:pt x="3586805" y="585950"/>
                  </a:cubicBezTo>
                  <a:lnTo>
                    <a:pt x="55974" y="585950"/>
                  </a:lnTo>
                  <a:cubicBezTo>
                    <a:pt x="25061" y="585950"/>
                    <a:pt x="0" y="560889"/>
                    <a:pt x="0" y="529975"/>
                  </a:cubicBezTo>
                  <a:lnTo>
                    <a:pt x="0" y="55974"/>
                  </a:lnTo>
                  <a:cubicBezTo>
                    <a:pt x="0" y="25061"/>
                    <a:pt x="25061" y="0"/>
                    <a:pt x="55974" y="0"/>
                  </a:cubicBezTo>
                  <a:close/>
                </a:path>
              </a:pathLst>
            </a:custGeom>
            <a:solidFill>
              <a:srgbClr val="F9D56E"/>
            </a:solidFill>
          </p:spPr>
        </p:sp>
        <p:sp>
          <p:nvSpPr>
            <p:cNvPr name="TextBox 11" id="11"/>
            <p:cNvSpPr txBox="true"/>
            <p:nvPr/>
          </p:nvSpPr>
          <p:spPr>
            <a:xfrm>
              <a:off x="0" y="-47625"/>
              <a:ext cx="3642779" cy="633575"/>
            </a:xfrm>
            <a:prstGeom prst="rect">
              <a:avLst/>
            </a:prstGeom>
          </p:spPr>
          <p:txBody>
            <a:bodyPr anchor="ctr" rtlCol="false" tIns="50800" lIns="50800" bIns="50800" rIns="50800"/>
            <a:lstStyle/>
            <a:p>
              <a:pPr algn="ctr">
                <a:lnSpc>
                  <a:spcPts val="3693"/>
                </a:lnSpc>
              </a:pPr>
            </a:p>
          </p:txBody>
        </p:sp>
      </p:grpSp>
      <p:grpSp>
        <p:nvGrpSpPr>
          <p:cNvPr name="Group 12" id="12"/>
          <p:cNvGrpSpPr/>
          <p:nvPr/>
        </p:nvGrpSpPr>
        <p:grpSpPr>
          <a:xfrm rot="0">
            <a:off x="-2057400" y="4646605"/>
            <a:ext cx="13831177" cy="2441300"/>
            <a:chOff x="0" y="0"/>
            <a:chExt cx="3642779" cy="642976"/>
          </a:xfrm>
        </p:grpSpPr>
        <p:sp>
          <p:nvSpPr>
            <p:cNvPr name="Freeform 13" id="13"/>
            <p:cNvSpPr/>
            <p:nvPr/>
          </p:nvSpPr>
          <p:spPr>
            <a:xfrm flipH="false" flipV="false" rot="0">
              <a:off x="0" y="0"/>
              <a:ext cx="3642779" cy="642976"/>
            </a:xfrm>
            <a:custGeom>
              <a:avLst/>
              <a:gdLst/>
              <a:ahLst/>
              <a:cxnLst/>
              <a:rect r="r" b="b" t="t" l="l"/>
              <a:pathLst>
                <a:path h="642976" w="3642779">
                  <a:moveTo>
                    <a:pt x="55974" y="0"/>
                  </a:moveTo>
                  <a:lnTo>
                    <a:pt x="3586805" y="0"/>
                  </a:lnTo>
                  <a:cubicBezTo>
                    <a:pt x="3617719" y="0"/>
                    <a:pt x="3642779" y="25061"/>
                    <a:pt x="3642779" y="55974"/>
                  </a:cubicBezTo>
                  <a:lnTo>
                    <a:pt x="3642779" y="587002"/>
                  </a:lnTo>
                  <a:cubicBezTo>
                    <a:pt x="3642779" y="617915"/>
                    <a:pt x="3617719" y="642976"/>
                    <a:pt x="3586805" y="642976"/>
                  </a:cubicBezTo>
                  <a:lnTo>
                    <a:pt x="55974" y="642976"/>
                  </a:lnTo>
                  <a:cubicBezTo>
                    <a:pt x="25061" y="642976"/>
                    <a:pt x="0" y="617915"/>
                    <a:pt x="0" y="587002"/>
                  </a:cubicBezTo>
                  <a:lnTo>
                    <a:pt x="0" y="55974"/>
                  </a:lnTo>
                  <a:cubicBezTo>
                    <a:pt x="0" y="25061"/>
                    <a:pt x="25061" y="0"/>
                    <a:pt x="55974" y="0"/>
                  </a:cubicBezTo>
                  <a:close/>
                </a:path>
              </a:pathLst>
            </a:custGeom>
            <a:solidFill>
              <a:srgbClr val="F9D56E"/>
            </a:solidFill>
          </p:spPr>
        </p:sp>
        <p:sp>
          <p:nvSpPr>
            <p:cNvPr name="TextBox 14" id="14"/>
            <p:cNvSpPr txBox="true"/>
            <p:nvPr/>
          </p:nvSpPr>
          <p:spPr>
            <a:xfrm>
              <a:off x="0" y="-47625"/>
              <a:ext cx="3642779" cy="690601"/>
            </a:xfrm>
            <a:prstGeom prst="rect">
              <a:avLst/>
            </a:prstGeom>
          </p:spPr>
          <p:txBody>
            <a:bodyPr anchor="ctr" rtlCol="false" tIns="50800" lIns="50800" bIns="50800" rIns="50800"/>
            <a:lstStyle/>
            <a:p>
              <a:pPr algn="ctr">
                <a:lnSpc>
                  <a:spcPts val="3693"/>
                </a:lnSpc>
              </a:pPr>
            </a:p>
          </p:txBody>
        </p:sp>
      </p:grpSp>
      <p:sp>
        <p:nvSpPr>
          <p:cNvPr name="TextBox 15" id="15"/>
          <p:cNvSpPr txBox="true"/>
          <p:nvPr/>
        </p:nvSpPr>
        <p:spPr>
          <a:xfrm rot="0">
            <a:off x="722735" y="3185421"/>
            <a:ext cx="9428432" cy="904532"/>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795913"/>
                </a:solidFill>
                <a:latin typeface="Dosis"/>
                <a:ea typeface="Dosis"/>
                <a:cs typeface="Dosis"/>
                <a:sym typeface="Dosis"/>
              </a:rPr>
              <a:t>Identify customer backgrounds who spend more.</a:t>
            </a:r>
          </a:p>
          <a:p>
            <a:pPr algn="l" marL="569654" indent="-284827" lvl="1">
              <a:lnSpc>
                <a:spcPts val="3693"/>
              </a:lnSpc>
              <a:buFont typeface="Arial"/>
              <a:buChar char="•"/>
            </a:pPr>
            <a:r>
              <a:rPr lang="en-US" sz="2638">
                <a:solidFill>
                  <a:srgbClr val="795913"/>
                </a:solidFill>
                <a:latin typeface="Dosis"/>
                <a:ea typeface="Dosis"/>
                <a:cs typeface="Dosis"/>
                <a:sym typeface="Dosis"/>
              </a:rPr>
              <a:t>Design targeted campaigns as per the customer’s background </a:t>
            </a:r>
          </a:p>
        </p:txBody>
      </p:sp>
      <p:sp>
        <p:nvSpPr>
          <p:cNvPr name="TextBox 16" id="16"/>
          <p:cNvSpPr txBox="true"/>
          <p:nvPr/>
        </p:nvSpPr>
        <p:spPr>
          <a:xfrm rot="0">
            <a:off x="722735" y="5453965"/>
            <a:ext cx="9428432" cy="1371257"/>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795913"/>
                </a:solidFill>
                <a:latin typeface="Dosis"/>
                <a:ea typeface="Dosis"/>
                <a:cs typeface="Dosis"/>
                <a:sym typeface="Dosis"/>
              </a:rPr>
              <a:t>Expand product line and strengthen brand presence as per spending behavior.</a:t>
            </a:r>
          </a:p>
          <a:p>
            <a:pPr algn="l" marL="569654" indent="-284827" lvl="1">
              <a:lnSpc>
                <a:spcPts val="3693"/>
              </a:lnSpc>
              <a:buFont typeface="Arial"/>
              <a:buChar char="•"/>
            </a:pPr>
            <a:r>
              <a:rPr lang="en-US" sz="2638">
                <a:solidFill>
                  <a:srgbClr val="795913"/>
                </a:solidFill>
                <a:latin typeface="Dosis"/>
                <a:ea typeface="Dosis"/>
                <a:cs typeface="Dosis"/>
                <a:sym typeface="Dosis"/>
              </a:rPr>
              <a:t>Design campaign strategies for most sold products</a:t>
            </a:r>
            <a:r>
              <a:rPr lang="en-US" sz="2638">
                <a:solidFill>
                  <a:srgbClr val="795913"/>
                </a:solidFill>
                <a:latin typeface="Dosis"/>
                <a:ea typeface="Dosis"/>
                <a:cs typeface="Dosis"/>
                <a:sym typeface="Dosis"/>
              </a:rPr>
              <a:t>.</a:t>
            </a:r>
          </a:p>
        </p:txBody>
      </p:sp>
      <p:sp>
        <p:nvSpPr>
          <p:cNvPr name="TextBox 17" id="17"/>
          <p:cNvSpPr txBox="true"/>
          <p:nvPr/>
        </p:nvSpPr>
        <p:spPr>
          <a:xfrm rot="0">
            <a:off x="722735" y="8187385"/>
            <a:ext cx="9266282" cy="1371257"/>
          </a:xfrm>
          <a:prstGeom prst="rect">
            <a:avLst/>
          </a:prstGeom>
        </p:spPr>
        <p:txBody>
          <a:bodyPr anchor="t" rtlCol="false" tIns="0" lIns="0" bIns="0" rIns="0">
            <a:spAutoFit/>
          </a:bodyPr>
          <a:lstStyle/>
          <a:p>
            <a:pPr algn="l" marL="569654" indent="-284827" lvl="1">
              <a:lnSpc>
                <a:spcPts val="3693"/>
              </a:lnSpc>
              <a:buFont typeface="Arial"/>
              <a:buChar char="•"/>
            </a:pPr>
            <a:r>
              <a:rPr lang="en-US" sz="2638">
                <a:solidFill>
                  <a:srgbClr val="795913"/>
                </a:solidFill>
                <a:latin typeface="Dosis"/>
                <a:ea typeface="Dosis"/>
                <a:cs typeface="Dosis"/>
                <a:sym typeface="Dosis"/>
              </a:rPr>
              <a:t>Foster stronger relationships with customers through targeted engagement strategies.</a:t>
            </a:r>
          </a:p>
          <a:p>
            <a:pPr algn="l" marL="569654" indent="-284827" lvl="1">
              <a:lnSpc>
                <a:spcPts val="3693"/>
              </a:lnSpc>
              <a:spcBef>
                <a:spcPct val="0"/>
              </a:spcBef>
              <a:buFont typeface="Arial"/>
              <a:buChar char="•"/>
            </a:pPr>
            <a:r>
              <a:rPr lang="en-US" sz="2638">
                <a:solidFill>
                  <a:srgbClr val="795913"/>
                </a:solidFill>
                <a:latin typeface="Dosis"/>
                <a:ea typeface="Dosis"/>
                <a:cs typeface="Dosis"/>
                <a:sym typeface="Dosis"/>
              </a:rPr>
              <a:t>Increase customer retention rates and loyalty.</a:t>
            </a:r>
          </a:p>
        </p:txBody>
      </p:sp>
      <p:sp>
        <p:nvSpPr>
          <p:cNvPr name="TextBox 18" id="18"/>
          <p:cNvSpPr txBox="true"/>
          <p:nvPr/>
        </p:nvSpPr>
        <p:spPr>
          <a:xfrm rot="0">
            <a:off x="722735" y="2523057"/>
            <a:ext cx="6645404" cy="555917"/>
          </a:xfrm>
          <a:prstGeom prst="rect">
            <a:avLst/>
          </a:prstGeom>
        </p:spPr>
        <p:txBody>
          <a:bodyPr anchor="t" rtlCol="false" tIns="0" lIns="0" bIns="0" rIns="0">
            <a:spAutoFit/>
          </a:bodyPr>
          <a:lstStyle/>
          <a:p>
            <a:pPr algn="l" marL="0" indent="0" lvl="0">
              <a:lnSpc>
                <a:spcPts val="4533"/>
              </a:lnSpc>
              <a:spcBef>
                <a:spcPct val="0"/>
              </a:spcBef>
            </a:pPr>
            <a:r>
              <a:rPr lang="en-US" sz="3238">
                <a:solidFill>
                  <a:srgbClr val="014225"/>
                </a:solidFill>
                <a:latin typeface="Dosis Bold"/>
                <a:ea typeface="Dosis Bold"/>
                <a:cs typeface="Dosis Bold"/>
                <a:sym typeface="Dosis Bold"/>
              </a:rPr>
              <a:t>Customer Profile:</a:t>
            </a:r>
          </a:p>
        </p:txBody>
      </p:sp>
      <p:sp>
        <p:nvSpPr>
          <p:cNvPr name="TextBox 19" id="19"/>
          <p:cNvSpPr txBox="true"/>
          <p:nvPr/>
        </p:nvSpPr>
        <p:spPr>
          <a:xfrm rot="0">
            <a:off x="722735" y="4796453"/>
            <a:ext cx="6176620" cy="555917"/>
          </a:xfrm>
          <a:prstGeom prst="rect">
            <a:avLst/>
          </a:prstGeom>
        </p:spPr>
        <p:txBody>
          <a:bodyPr anchor="t" rtlCol="false" tIns="0" lIns="0" bIns="0" rIns="0">
            <a:spAutoFit/>
          </a:bodyPr>
          <a:lstStyle/>
          <a:p>
            <a:pPr algn="l" marL="0" indent="0" lvl="0">
              <a:lnSpc>
                <a:spcPts val="4533"/>
              </a:lnSpc>
              <a:spcBef>
                <a:spcPct val="0"/>
              </a:spcBef>
            </a:pPr>
            <a:r>
              <a:rPr lang="en-US" sz="3238">
                <a:solidFill>
                  <a:srgbClr val="014225"/>
                </a:solidFill>
                <a:latin typeface="Dosis Bold"/>
                <a:ea typeface="Dosis Bold"/>
                <a:cs typeface="Dosis Bold"/>
                <a:sym typeface="Dosis Bold"/>
              </a:rPr>
              <a:t>Spending behavior:</a:t>
            </a:r>
          </a:p>
        </p:txBody>
      </p:sp>
      <p:sp>
        <p:nvSpPr>
          <p:cNvPr name="TextBox 20" id="20"/>
          <p:cNvSpPr txBox="true"/>
          <p:nvPr/>
        </p:nvSpPr>
        <p:spPr>
          <a:xfrm rot="0">
            <a:off x="722735" y="7529873"/>
            <a:ext cx="7549002" cy="555917"/>
          </a:xfrm>
          <a:prstGeom prst="rect">
            <a:avLst/>
          </a:prstGeom>
        </p:spPr>
        <p:txBody>
          <a:bodyPr anchor="t" rtlCol="false" tIns="0" lIns="0" bIns="0" rIns="0">
            <a:spAutoFit/>
          </a:bodyPr>
          <a:lstStyle/>
          <a:p>
            <a:pPr algn="l" marL="0" indent="0" lvl="0">
              <a:lnSpc>
                <a:spcPts val="4533"/>
              </a:lnSpc>
              <a:spcBef>
                <a:spcPct val="0"/>
              </a:spcBef>
            </a:pPr>
            <a:r>
              <a:rPr lang="en-US" sz="3238">
                <a:solidFill>
                  <a:srgbClr val="014225"/>
                </a:solidFill>
                <a:latin typeface="Dosis Bold"/>
                <a:ea typeface="Dosis Bold"/>
                <a:cs typeface="Dosis Bold"/>
                <a:sym typeface="Dosis Bold"/>
              </a:rPr>
              <a:t>Interface to identify campaign acceptance:</a:t>
            </a:r>
          </a:p>
        </p:txBody>
      </p:sp>
      <p:sp>
        <p:nvSpPr>
          <p:cNvPr name="TextBox 21" id="21"/>
          <p:cNvSpPr txBox="true"/>
          <p:nvPr/>
        </p:nvSpPr>
        <p:spPr>
          <a:xfrm rot="0">
            <a:off x="722735" y="308544"/>
            <a:ext cx="13632110" cy="1611011"/>
          </a:xfrm>
          <a:prstGeom prst="rect">
            <a:avLst/>
          </a:prstGeom>
        </p:spPr>
        <p:txBody>
          <a:bodyPr anchor="t" rtlCol="false" tIns="0" lIns="0" bIns="0" rIns="0">
            <a:spAutoFit/>
          </a:bodyPr>
          <a:lstStyle/>
          <a:p>
            <a:pPr algn="l" marL="0" indent="0" lvl="0">
              <a:lnSpc>
                <a:spcPts val="13050"/>
              </a:lnSpc>
              <a:spcBef>
                <a:spcPct val="0"/>
              </a:spcBef>
            </a:pPr>
            <a:r>
              <a:rPr lang="en-US" sz="9321">
                <a:solidFill>
                  <a:srgbClr val="014225"/>
                </a:solidFill>
                <a:latin typeface="Lazydog"/>
                <a:ea typeface="Lazydog"/>
                <a:cs typeface="Lazydog"/>
                <a:sym typeface="Lazydog"/>
              </a:rPr>
              <a:t>Expected Outcomes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DC"/>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640230" y="-1483426"/>
            <a:ext cx="7411105" cy="6568092"/>
          </a:xfrm>
          <a:custGeom>
            <a:avLst/>
            <a:gdLst/>
            <a:ahLst/>
            <a:cxnLst/>
            <a:rect r="r" b="b" t="t" l="l"/>
            <a:pathLst>
              <a:path h="6568092" w="7411105">
                <a:moveTo>
                  <a:pt x="0" y="6568092"/>
                </a:moveTo>
                <a:lnTo>
                  <a:pt x="7411106" y="6568092"/>
                </a:lnTo>
                <a:lnTo>
                  <a:pt x="7411106" y="0"/>
                </a:lnTo>
                <a:lnTo>
                  <a:pt x="0" y="0"/>
                </a:lnTo>
                <a:lnTo>
                  <a:pt x="0" y="656809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2435245" y="5272675"/>
            <a:ext cx="7411105" cy="6568092"/>
          </a:xfrm>
          <a:custGeom>
            <a:avLst/>
            <a:gdLst/>
            <a:ahLst/>
            <a:cxnLst/>
            <a:rect r="r" b="b" t="t" l="l"/>
            <a:pathLst>
              <a:path h="6568092" w="7411105">
                <a:moveTo>
                  <a:pt x="0" y="6568093"/>
                </a:moveTo>
                <a:lnTo>
                  <a:pt x="7411106" y="6568093"/>
                </a:lnTo>
                <a:lnTo>
                  <a:pt x="7411106" y="0"/>
                </a:lnTo>
                <a:lnTo>
                  <a:pt x="0" y="0"/>
                </a:lnTo>
                <a:lnTo>
                  <a:pt x="0" y="656809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88471" y="869255"/>
            <a:ext cx="969230" cy="2415527"/>
          </a:xfrm>
          <a:custGeom>
            <a:avLst/>
            <a:gdLst/>
            <a:ahLst/>
            <a:cxnLst/>
            <a:rect r="r" b="b" t="t" l="l"/>
            <a:pathLst>
              <a:path h="2415527" w="969230">
                <a:moveTo>
                  <a:pt x="0" y="0"/>
                </a:moveTo>
                <a:lnTo>
                  <a:pt x="969231" y="0"/>
                </a:lnTo>
                <a:lnTo>
                  <a:pt x="969231" y="2415527"/>
                </a:lnTo>
                <a:lnTo>
                  <a:pt x="0" y="2415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4448419" y="7565921"/>
            <a:ext cx="969230" cy="2415527"/>
          </a:xfrm>
          <a:custGeom>
            <a:avLst/>
            <a:gdLst/>
            <a:ahLst/>
            <a:cxnLst/>
            <a:rect r="r" b="b" t="t" l="l"/>
            <a:pathLst>
              <a:path h="2415527" w="969230">
                <a:moveTo>
                  <a:pt x="0" y="0"/>
                </a:moveTo>
                <a:lnTo>
                  <a:pt x="969230" y="0"/>
                </a:lnTo>
                <a:lnTo>
                  <a:pt x="969230" y="2415528"/>
                </a:lnTo>
                <a:lnTo>
                  <a:pt x="0" y="241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513269" y="6713024"/>
            <a:ext cx="7856008" cy="6000026"/>
          </a:xfrm>
          <a:custGeom>
            <a:avLst/>
            <a:gdLst/>
            <a:ahLst/>
            <a:cxnLst/>
            <a:rect r="r" b="b" t="t" l="l"/>
            <a:pathLst>
              <a:path h="6000026" w="7856008">
                <a:moveTo>
                  <a:pt x="0" y="0"/>
                </a:moveTo>
                <a:lnTo>
                  <a:pt x="7856008" y="0"/>
                </a:lnTo>
                <a:lnTo>
                  <a:pt x="7856008" y="6000027"/>
                </a:lnTo>
                <a:lnTo>
                  <a:pt x="0" y="6000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10800000">
            <a:off x="14933034" y="-1977775"/>
            <a:ext cx="7856008" cy="6000026"/>
          </a:xfrm>
          <a:custGeom>
            <a:avLst/>
            <a:gdLst/>
            <a:ahLst/>
            <a:cxnLst/>
            <a:rect r="r" b="b" t="t" l="l"/>
            <a:pathLst>
              <a:path h="6000026" w="7856008">
                <a:moveTo>
                  <a:pt x="0" y="6000026"/>
                </a:moveTo>
                <a:lnTo>
                  <a:pt x="7856009" y="6000026"/>
                </a:lnTo>
                <a:lnTo>
                  <a:pt x="7856009" y="0"/>
                </a:lnTo>
                <a:lnTo>
                  <a:pt x="0" y="0"/>
                </a:lnTo>
                <a:lnTo>
                  <a:pt x="0" y="600002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97465" y="6417426"/>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0961" y="3576683"/>
            <a:ext cx="7315200" cy="247973"/>
          </a:xfrm>
          <a:custGeom>
            <a:avLst/>
            <a:gdLst/>
            <a:ahLst/>
            <a:cxnLst/>
            <a:rect r="r" b="b" t="t" l="l"/>
            <a:pathLst>
              <a:path h="247973" w="7315200">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029278" y="9583113"/>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51829" y="325955"/>
            <a:ext cx="1746883" cy="259849"/>
          </a:xfrm>
          <a:custGeom>
            <a:avLst/>
            <a:gdLst/>
            <a:ahLst/>
            <a:cxnLst/>
            <a:rect r="r" b="b" t="t" l="l"/>
            <a:pathLst>
              <a:path h="259849" w="1746883">
                <a:moveTo>
                  <a:pt x="0" y="0"/>
                </a:moveTo>
                <a:lnTo>
                  <a:pt x="1746883" y="0"/>
                </a:lnTo>
                <a:lnTo>
                  <a:pt x="1746883" y="259849"/>
                </a:lnTo>
                <a:lnTo>
                  <a:pt x="0" y="259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667666" y="3739732"/>
            <a:ext cx="14952668" cy="2521785"/>
          </a:xfrm>
          <a:prstGeom prst="rect">
            <a:avLst/>
          </a:prstGeom>
        </p:spPr>
        <p:txBody>
          <a:bodyPr anchor="t" rtlCol="false" tIns="0" lIns="0" bIns="0" rIns="0">
            <a:spAutoFit/>
          </a:bodyPr>
          <a:lstStyle/>
          <a:p>
            <a:pPr algn="ctr" marL="0" indent="0" lvl="0">
              <a:lnSpc>
                <a:spcPts val="20604"/>
              </a:lnSpc>
              <a:spcBef>
                <a:spcPct val="0"/>
              </a:spcBef>
            </a:pPr>
            <a:r>
              <a:rPr lang="en-US" sz="14717">
                <a:solidFill>
                  <a:srgbClr val="014225"/>
                </a:solidFill>
                <a:latin typeface="Lazydog"/>
                <a:ea typeface="Lazydog"/>
                <a:cs typeface="Lazydog"/>
                <a:sym typeface="Lazydog"/>
              </a:rPr>
              <a:t>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DAGJWND8M3w</dc:identifier>
  <dcterms:modified xsi:type="dcterms:W3CDTF">2011-08-01T06:04:30Z</dcterms:modified>
  <cp:revision>1</cp:revision>
  <dc:title>Retail Sale Capstone Project</dc:title>
</cp:coreProperties>
</file>