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fb31bd62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fb31bd62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fb31bd62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fb31bd62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fb31bd6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fb31bd6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fb31bd62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fb31bd6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fb31bd62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fb31bd6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fb31bd62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fb31bd62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fb31bd6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fb31bd6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fb31bd62c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fb31bd62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fb31bd62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fb31bd62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fb31bd62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afb31bd62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31400" y="1075025"/>
            <a:ext cx="8077200" cy="13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880">
                <a:latin typeface="Times New Roman"/>
                <a:ea typeface="Times New Roman"/>
                <a:cs typeface="Times New Roman"/>
                <a:sym typeface="Times New Roman"/>
              </a:rPr>
              <a:t>Discrete Mathematics and Its Applications</a:t>
            </a:r>
            <a:endParaRPr b="1" sz="28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8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027375" y="2362250"/>
            <a:ext cx="7671000" cy="5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Chapter 4:Number Theory and Cryptography Summary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23550" y="424700"/>
            <a:ext cx="453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SCT211-0486/2020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PATRICK WARURU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ICS 2411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Times New Roman"/>
                <a:ea typeface="Times New Roman"/>
                <a:cs typeface="Times New Roman"/>
                <a:sym typeface="Times New Roman"/>
              </a:rPr>
              <a:t>Cryptography Section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9325" y="1152475"/>
            <a:ext cx="90681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Key Cryptography:</a:t>
            </a:r>
            <a:b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ciphers like shift and affine ciphers use private keys, where encryption and decryption keys are the same or easily derived.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communication requires sharing the secret key, making key distribution a challenge.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AES is a modern, highly secure private key cryptosystem.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Key Cryptography:</a:t>
            </a:r>
            <a:b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Introduced in the 1970s to eliminate the need for key sharing.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encryption key is public, while only the recipient has the private decryption key.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Breaking encryption without the private key requires immense computational effort.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RSA Cryptosystem:</a:t>
            </a:r>
            <a:b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Invented in 1976 by Ronald Rivest, Adi Shamir, and Leonard Adleman, though Clifford Cocks had secretly discovered it earlier at GCHQ in 1973.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the difficulty of factoring large numbers (product of two large primes).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user has a public key (n, e) and a private key (d).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361775"/>
            <a:ext cx="8520600" cy="4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RSA Encryption Process:</a:t>
            </a:r>
            <a:br>
              <a:rPr b="1"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Char char="●"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plaintext letters into numerical equivalents.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Char char="●"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 using the formula: </a:t>
            </a:r>
            <a:b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Char char="●"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Produces ciphertext blocks.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RSA Decryption Process:</a:t>
            </a:r>
            <a:endParaRPr b="1"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Char char="●"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Requires the private key ddd, which is the modular inverse of e mod (p−1)(q−1).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Char char="●"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Decrypt using:</a:t>
            </a:r>
            <a:b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Char char="●"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Ensures only the intended recipient can recover the plaintext.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 of RSA:</a:t>
            </a:r>
            <a:endParaRPr b="1"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Char char="●"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the difficulty of factoring large numbers.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Char char="●"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RSA keys use 200+ digit primes, making brute-force attacks infeasible.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imes New Roman"/>
              <a:buChar char="●"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Fermat’s Little Theorem and the Chinese Remainder Theorem help ensure correct decryption.</a:t>
            </a:r>
            <a:endParaRPr sz="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250" y="1093025"/>
            <a:ext cx="1558025" cy="18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6375" y="2140025"/>
            <a:ext cx="1406350" cy="1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Divisibility and Modular Arithmetic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Divisibility: An integer a divides b (written as a∣ba | ba∣b) if there exists an integer c such that b=ac</a:t>
            </a:r>
            <a:b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Properties of Divisibility: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a∣ba and a∣c, then a∣(b+c).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a∣b, then a∣bc for any integer c.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a∣b  and b∣cb , then a∣c.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Division Algorithm-For any integer aaa and a positive integer d,there exist unique integers q (quotient) and r (remainder) such that: </a:t>
            </a:r>
            <a:b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 Arithmetic: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with remainders when integers are divided by a modulus m.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Congruences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a≡b (mod m)  means m divides (a-b),indicating that a and b leave the same remainder when divided by m.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400" y="3199300"/>
            <a:ext cx="2006824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>
                <a:latin typeface="Times New Roman"/>
                <a:ea typeface="Times New Roman"/>
                <a:cs typeface="Times New Roman"/>
                <a:sym typeface="Times New Roman"/>
              </a:rPr>
              <a:t>Integer Representations and Algorithms</a:t>
            </a:r>
            <a:endParaRPr sz="2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1.Number Bases and Representations</a:t>
            </a:r>
            <a:endParaRPr sz="12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Integers can be expressed using any base b&gt;1b &gt; 1b&gt;1.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bases in computing: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Decimal (Base 10) – used in daily life.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(Base 2) – used in computer arithmetic.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Octal (Base 8) – compact representation of binary.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Hexadecimal (Base 16) – commonly used for memory addresses and color codes.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2.Base Expansion Theorem</a:t>
            </a:r>
            <a:endParaRPr sz="12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integer nnn can be uniquely expressed in base b as: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425" y="3538400"/>
            <a:ext cx="2327241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7100" y="4012700"/>
            <a:ext cx="801980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448275"/>
            <a:ext cx="8520600" cy="41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3.Conversions Between Common Bases</a:t>
            </a:r>
            <a:b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to Octal: Group binary digits into triplets (3 bits per octal digit).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to Hexadecimal: Group binary digits into quadruplets (4 bits per hex digit).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Octal to Binary: Convert each octal digit to its 3-bit binary equivalent.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Hexadecimal to Binary: Convert each hex digit to its 4-bit binary equivalent.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495475"/>
            <a:ext cx="8520600" cy="40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for Base Conversion (Pseudocode)</a:t>
            </a:r>
            <a:b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 algorithm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as it picks the largest possible digit at each step.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25" y="956950"/>
            <a:ext cx="531495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>
                <a:latin typeface="Times New Roman"/>
                <a:ea typeface="Times New Roman"/>
                <a:cs typeface="Times New Roman"/>
                <a:sym typeface="Times New Roman"/>
              </a:rPr>
              <a:t>Primes and Greatest Common Divisors</a:t>
            </a:r>
            <a:endParaRPr sz="19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29051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prime number is an integer greater than 1 that is divisible only by 1 and itself.</a:t>
            </a:r>
            <a:b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5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 numbers are integers greater than 1 that are not prime.</a:t>
            </a:r>
            <a:b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5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positive integer greater than 1 can be uniquely factored as a product of primes in non-decreasing order.</a:t>
            </a:r>
            <a:b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5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Trial Division: A method for checking primality by dividing the number by all primes up to its square root.</a:t>
            </a:r>
            <a:b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5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Euclidean Algorithm: An efficient method to compute the greatest common divisor (GCD) of two integers.</a:t>
            </a:r>
            <a:b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5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Sieve of Eratosthenes-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systematic technique to find all prime numbers up to a specified integer by eliminating multiples of each prime.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5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Infinitude of Primes-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has been proven since ancient times that there are infinitely many primes.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5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distribution of primes among integers approximates x/ln x, where x  is a large number and ln x  is the natural logarithm of x.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05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Dirichlet's Theorem on Arithmetic Progressions-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infinitely many primes in any arithmetic progression of the form ak+b where a and b are integers with no common factors greater than 1.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Times New Roman"/>
                <a:ea typeface="Times New Roman"/>
                <a:cs typeface="Times New Roman"/>
                <a:sym typeface="Times New Roman"/>
              </a:rPr>
              <a:t>Solving Congruences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1.Linear Congruences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linear congruence has the form: ax ≡ b (modm)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Solutions exist if and only if gcd⁡(a,m) divides b.</a:t>
            </a:r>
            <a:b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Modular Inverses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gcd⁡ (a,m) =1, an inverse of a modulo m exists.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modular inverse of a (denoted         )satisfies: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inverse can be found using the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Extended Euclidean Algorithm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3.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Solving Linear Congruences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Multiply both sides by             to find x.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general solution takes the form: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         is a particular solution </a:t>
            </a:r>
            <a:r>
              <a:rPr lang="en" sz="1100">
                <a:solidFill>
                  <a:schemeClr val="dk1"/>
                </a:solidFill>
              </a:rPr>
              <a:t>                                                     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900" y="2437875"/>
            <a:ext cx="249671" cy="1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275" y="2834000"/>
            <a:ext cx="169253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650" y="3713300"/>
            <a:ext cx="3238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1812" y="4127600"/>
            <a:ext cx="1665471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10800000">
            <a:off x="1384375" y="4436751"/>
            <a:ext cx="168275" cy="21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511200"/>
            <a:ext cx="8520600" cy="40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             4.</a:t>
            </a:r>
            <a:r>
              <a:rPr b="1" lang="en" sz="1100">
                <a:solidFill>
                  <a:schemeClr val="dk1"/>
                </a:solidFill>
              </a:rPr>
              <a:t>Fermat’s Little Theorem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If p is prime and p∤a, then: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in modular arithmetic and cryptography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100" y="1837175"/>
            <a:ext cx="1394096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latin typeface="Times New Roman"/>
                <a:ea typeface="Times New Roman"/>
                <a:cs typeface="Times New Roman"/>
                <a:sym typeface="Times New Roman"/>
              </a:rPr>
              <a:t>Applications of Congruences</a:t>
            </a:r>
            <a:endParaRPr sz="22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8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in hashing functions for efficient memory allocation.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pseudorandom numbers for simulations and algorithms.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check digits to verify the correctness of identification numbers.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1.Hashing Functions</a:t>
            </a:r>
            <a:b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Hashing maps large keys (e.g., Social Security numbers) to smaller memory locations.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hashing function: h (k)=k mod  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Collisions occur when multiple keys map to the same location and are resolved using techniques like linear probing.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2.Pseudorandom Number Generation</a:t>
            </a:r>
            <a:b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the </a:t>
            </a: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congruential method:</a:t>
            </a:r>
            <a:b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3.Check Digits for Error Detection</a:t>
            </a:r>
            <a:endParaRPr b="1"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 digits (parity check bits) are added to ensure data integrity.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Parity check bits detect errors but cannot always correct them.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●"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in barcodes, ISBNs, and other identification systems.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225" y="3462500"/>
            <a:ext cx="1824869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