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Average"/>
      <p:regular r:id="rId26"/>
    </p:embeddedFont>
    <p:embeddedFont>
      <p:font typeface="Oswald"/>
      <p:regular r:id="rId27"/>
      <p:bold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Average-regular.fntdata"/><Relationship Id="rId25" Type="http://schemas.openxmlformats.org/officeDocument/2006/relationships/slide" Target="slides/slide20.xml"/><Relationship Id="rId28" Type="http://schemas.openxmlformats.org/officeDocument/2006/relationships/font" Target="fonts/Oswald-bold.fntdata"/><Relationship Id="rId27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9e4c9a21d3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9e4c9a21d3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9e4dbfed6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9e4dbfed6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9e4dbfed6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9e4dbfed6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9e4dbfed6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9e4dbfed6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9e4dbfed66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9e4dbfed66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9e4dbfed66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9e4dbfed66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9e4dbfed66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9e4dbfed66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9e4dbfed66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9e4dbfed66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9e4dbfed66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9e4dbfed66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9e4dbfed66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9e4dbfed66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9e4c9a21d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9e4c9a21d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9e4dbfed66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9e4dbfed66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9e4c9a21d3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9e4c9a21d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9e4dbfed6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9e4dbfed6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9e4c9a21d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9e4c9a21d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9e4dbfed66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9e4dbfed66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9e4c9a21d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9e4c9a21d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9e4c9a21d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9e4c9a21d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9e4c9a21d3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9e4c9a21d3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docs.google.com/document/d/1ueE6YutY8OV6gkv4r8hWPGMlCjnfV-7J5I7LMchUAvI/edit?usp=sharing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11700" y="2114700"/>
            <a:ext cx="8520600" cy="91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MUN Training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General Speaker’s List</a:t>
            </a:r>
            <a:endParaRPr/>
          </a:p>
        </p:txBody>
      </p:sp>
      <p:sp>
        <p:nvSpPr>
          <p:cNvPr id="111" name="Google Shape;11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Delegates are allowed to make speeches about anything as long as it somehow concerns the topic at hands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The GSL must never run out of speakers or the council automatically fails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Potential things to talk about in the GSL: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The causes of the issue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The current problems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How to tackle the problems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Respond to another delegate’s speech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Write a diss track about another country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Ask questions in a speech form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The GSL will occasionally be interrupted to accept motions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Moderated Caucus</a:t>
            </a:r>
            <a:endParaRPr/>
          </a:p>
        </p:txBody>
      </p:sp>
      <p:sp>
        <p:nvSpPr>
          <p:cNvPr id="117" name="Google Shape;11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A way to narrow the debate down to a specific issue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Requires a simple majority to be passed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Eg. the topic is the Issue of the South China Sea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“The Delegate of the USA would like to motion for a moderated caucus of 10 minutes with individual speaking time of 1 min on the topic of Freedom of Navigation in the South China Sea”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The person who introduced the motion can choose to speak first or last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There is no yielding in a moderated caucus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Just say thank you at the end of your speech and sit down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Unmoderated Caucus</a:t>
            </a:r>
            <a:endParaRPr/>
          </a:p>
        </p:txBody>
      </p:sp>
      <p:sp>
        <p:nvSpPr>
          <p:cNvPr id="123" name="Google Shape;123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A way to allow delegates to move around freely and discuss their ideas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Requires a simple majority to be passed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“The Delegate of Malaysia would like to motion for an unmoderated caucus of 15 minutes on the topic of creating a working paper)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People don’t tend to speak about the topic that was set so don’t worry too much about 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Find countries that have the same viewpoint as you on the issue (important that you listen to everyone’s speeches so you can identify this)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Delegates mostly spend this time forming blocs or writing working papers/resolutions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Blocs = Group of people who believe in the same things you do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Consultation of the Whole</a:t>
            </a:r>
            <a:endParaRPr/>
          </a:p>
        </p:txBody>
      </p:sp>
      <p:sp>
        <p:nvSpPr>
          <p:cNvPr id="129" name="Google Shape;129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A way to ensure a longer discussion time with unlimited personal speaking time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Requires a simple majority to be passed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“The Delegate of Brunei would like to motion for a consultation of the whole for a duration of 10 minutes on the topic of illegal logging”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The person who introduced the motion can then speak for however long they want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When someone else wants to speak, they will wave their placard to show it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It would then be common courtesy for the delegate speaking to pass the speaking time over to one of the delegates who wish to speak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Motion to Introduce Working Paper</a:t>
            </a:r>
            <a:endParaRPr/>
          </a:p>
        </p:txBody>
      </p:sp>
      <p:sp>
        <p:nvSpPr>
          <p:cNvPr id="135" name="Google Shape;135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A working paper has no real format and is a collection of you/your blocs’ ideas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Most will include potential solutions that have been thought of by the group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Requires a simple majority to be passed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Once the motion is passed, a short reading time will be given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After reading time, voting will conduct on whether or not the working paper be introduced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After the introduction, you can refer to the working paper by </a:t>
            </a:r>
            <a:r>
              <a:rPr lang="en-GB"/>
              <a:t>its</a:t>
            </a:r>
            <a:r>
              <a:rPr lang="en-GB"/>
              <a:t> title in speeches and motions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Eg. (Working Paper 1.1)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Resolution Writing</a:t>
            </a:r>
            <a:endParaRPr/>
          </a:p>
        </p:txBody>
      </p:sp>
      <p:sp>
        <p:nvSpPr>
          <p:cNvPr id="141" name="Google Shape;141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https://docs.google.com/document/d/1ueE6YutY8OV6gkv4r8hWPGMlCjnfV-7J5I7LMchUAvI/edit?usp=sharing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Motion to Introduce Resolution</a:t>
            </a:r>
            <a:endParaRPr/>
          </a:p>
        </p:txBody>
      </p:sp>
      <p:sp>
        <p:nvSpPr>
          <p:cNvPr id="147" name="Google Shape;147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Normally the chair will have to vet through a resolution before you are allowed to motion to introduce a resolution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Simple majority to accept the motion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Reading time will be given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The main </a:t>
            </a:r>
            <a:r>
              <a:rPr lang="en-GB"/>
              <a:t>submitter/sponsor will come up and read all the operative clauses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Some councils will allow the main submitter/sponsor a short time to make a speech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Delegates can then ask all the sponsors POIs and POCs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Can then vote to introduce it into the council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After introduction, it can be referred to in motions and speeches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Eg. (Resolution 1.1)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Motion to Introduce Amendment</a:t>
            </a:r>
            <a:endParaRPr/>
          </a:p>
        </p:txBody>
      </p:sp>
      <p:sp>
        <p:nvSpPr>
          <p:cNvPr id="153" name="Google Shape;153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When you want to amend a clause in the resolution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Have the amendment be vetted through by the chair first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Add Clause = Add a new clause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Edit Clause = Edit words or parts in a clause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Strike Clause = Delete an entire or part of a clause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Reading time given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Simple majority to see it debated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2 speakers for and against (first speaker for has to be the person who raised the motion)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No yielding allowed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Simple majority to pass the amendment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Voting Procedures</a:t>
            </a:r>
            <a:endParaRPr/>
          </a:p>
        </p:txBody>
      </p:sp>
      <p:sp>
        <p:nvSpPr>
          <p:cNvPr id="159" name="Google Shape;159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When delegates feel like they are ready to vote on a resolution, you can motion to move into voting procedures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Placard Voting = Delegates raise their placards to show whether they vote yes/no or abstain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Roll Call Voting = Delegates vote yes/no or abstain alphabetically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Motion to Divide the House = Force everyone to vote yes/no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Motion to Divide the Question = Vote on each individual claused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All of these require a simple majority to be passed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1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Motion to Suspend Debate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to Research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GB" sz="2000"/>
              <a:t>Brief overviews of the topic can be found by a simple google search or by using wikipedia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GB" sz="2000"/>
              <a:t>Research the background of the issue (causes, current problems)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GB" sz="2000"/>
              <a:t>Official Government Stance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GB" sz="2000"/>
              <a:t>Any ulterior motive?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GB" sz="2000"/>
              <a:t>Research other countries’ stances to know who your allies and enemies are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GB" sz="2000"/>
              <a:t>Research past solutions to the issue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GB" sz="2000"/>
              <a:t>Record important statistics to pull up in debate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GB" sz="2000"/>
              <a:t>Use reliable sources eg. established news, UN or NGO websites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GB" sz="2000"/>
              <a:t>Government pages and press releases are highly recommended!</a:t>
            </a:r>
            <a:endParaRPr sz="2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2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Motion to Adjourn Debate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to make a MUN speech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Ensure that you speak in the third person when </a:t>
            </a:r>
            <a:r>
              <a:rPr lang="en-GB"/>
              <a:t>referring</a:t>
            </a:r>
            <a:r>
              <a:rPr lang="en-GB"/>
              <a:t> to yourself or others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Eg. (The Delegate of China would like to ask Russia……)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Start off by thanking the chair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Eg. (Thank you Chair, the delegate would like to first…..)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End the speech by yielding if it is required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Yield to the Chair = Give up remaining time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Yield to POIs = Accept questions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Yield to another speaker = Give your remaining time to someone else to speak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Points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Point of Information = A question about someone’s speech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Point of Clarification = A question about the definition of a word/acronym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Point of Parliamentary Enquiry = A question to the chair about ROP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Point of Order = When you believe the chair has done something wrong with ROP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Point of Personal </a:t>
            </a:r>
            <a:r>
              <a:rPr lang="en-GB"/>
              <a:t>Privilege</a:t>
            </a:r>
            <a:r>
              <a:rPr lang="en-GB"/>
              <a:t> = The only point that can interrupt a speech, used when you can’t hear the person speaking, feeling too cold etc.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Roll Call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Used to take attendance</a:t>
            </a:r>
            <a:endParaRPr/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Present = Allows you to vote as well as abstain </a:t>
            </a:r>
            <a:endParaRPr/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Present and Voting = Only allowed to vote yes or no</a:t>
            </a:r>
            <a:endParaRPr/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This only matters in substantive voting</a:t>
            </a:r>
            <a:endParaRPr/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Present allows delegates greater flexibility with their foreign policy</a:t>
            </a:r>
            <a:endParaRPr/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Present and Voting shows that you have a lot to say or weight in on</a:t>
            </a:r>
            <a:endParaRPr/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Neither will gain you extra marks with the chairs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Types of Voting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Procedural votes cannot be abstained on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Eg. (Motions)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Substantive votes can be abstained on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Eg. (Amendments and Resolutions)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ctrTitle"/>
          </p:nvPr>
        </p:nvSpPr>
        <p:spPr>
          <a:xfrm>
            <a:off x="311700" y="1713450"/>
            <a:ext cx="8520600" cy="171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Motion to Open Primary Speaker’s List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Primary Speaker’s List</a:t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152475"/>
            <a:ext cx="8520600" cy="37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Used only in HMUN and when there’s more than 1 topic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Used to decide what topic should be discussed first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Delegates will speak on which they think is more important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POIs allowed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Voting at the end to decide which topic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Simple majority wins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ctrTitle"/>
          </p:nvPr>
        </p:nvSpPr>
        <p:spPr>
          <a:xfrm>
            <a:off x="311700" y="1713450"/>
            <a:ext cx="8520600" cy="171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Motion to Open General Speaker’s List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