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7"/>
  </p:notesMasterIdLst>
  <p:sldIdLst>
    <p:sldId id="256" r:id="rId5"/>
    <p:sldId id="257" r:id="rId6"/>
    <p:sldId id="258" r:id="rId7"/>
    <p:sldId id="279" r:id="rId8"/>
    <p:sldId id="259" r:id="rId9"/>
    <p:sldId id="260" r:id="rId10"/>
    <p:sldId id="261" r:id="rId11"/>
    <p:sldId id="262" r:id="rId12"/>
    <p:sldId id="264" r:id="rId13"/>
    <p:sldId id="267" r:id="rId14"/>
    <p:sldId id="265" r:id="rId15"/>
    <p:sldId id="266" r:id="rId16"/>
    <p:sldId id="268" r:id="rId17"/>
    <p:sldId id="269" r:id="rId18"/>
    <p:sldId id="270" r:id="rId19"/>
    <p:sldId id="276" r:id="rId20"/>
    <p:sldId id="277" r:id="rId21"/>
    <p:sldId id="278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5EEF1-885F-4215-9795-03C69FD39EDE}" v="422" dt="2020-05-04T16:24:02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wey, Ben" userId="3d6a8be5-5e52-4397-8c0d-795b855e3530" providerId="ADAL" clId="{29783DE2-786C-40F8-A3F6-A746DD83B3B8}"/>
    <pc:docChg chg="undo custSel delSld modSld">
      <pc:chgData name="Newey, Ben" userId="3d6a8be5-5e52-4397-8c0d-795b855e3530" providerId="ADAL" clId="{29783DE2-786C-40F8-A3F6-A746DD83B3B8}" dt="2020-05-04T16:24:02.960" v="580" actId="20577"/>
      <pc:docMkLst>
        <pc:docMk/>
      </pc:docMkLst>
      <pc:sldChg chg="modSp mod">
        <pc:chgData name="Newey, Ben" userId="3d6a8be5-5e52-4397-8c0d-795b855e3530" providerId="ADAL" clId="{29783DE2-786C-40F8-A3F6-A746DD83B3B8}" dt="2020-05-04T16:12:30.907" v="66" actId="20577"/>
        <pc:sldMkLst>
          <pc:docMk/>
          <pc:sldMk cId="639101435" sldId="256"/>
        </pc:sldMkLst>
        <pc:spChg chg="mod">
          <ac:chgData name="Newey, Ben" userId="3d6a8be5-5e52-4397-8c0d-795b855e3530" providerId="ADAL" clId="{29783DE2-786C-40F8-A3F6-A746DD83B3B8}" dt="2020-05-04T16:12:30.907" v="66" actId="20577"/>
          <ac:spMkLst>
            <pc:docMk/>
            <pc:sldMk cId="639101435" sldId="256"/>
            <ac:spMk id="2" creationId="{8991B693-A415-48E3-BA82-36079CBD863A}"/>
          </ac:spMkLst>
        </pc:spChg>
      </pc:sldChg>
      <pc:sldChg chg="modSp modAnim">
        <pc:chgData name="Newey, Ben" userId="3d6a8be5-5e52-4397-8c0d-795b855e3530" providerId="ADAL" clId="{29783DE2-786C-40F8-A3F6-A746DD83B3B8}" dt="2020-05-04T16:17:12.840" v="177" actId="20577"/>
        <pc:sldMkLst>
          <pc:docMk/>
          <pc:sldMk cId="2368109043" sldId="262"/>
        </pc:sldMkLst>
        <pc:spChg chg="mod">
          <ac:chgData name="Newey, Ben" userId="3d6a8be5-5e52-4397-8c0d-795b855e3530" providerId="ADAL" clId="{29783DE2-786C-40F8-A3F6-A746DD83B3B8}" dt="2020-05-04T16:17:12.840" v="177" actId="20577"/>
          <ac:spMkLst>
            <pc:docMk/>
            <pc:sldMk cId="2368109043" sldId="262"/>
            <ac:spMk id="3" creationId="{E19EA62C-DC37-47BE-B54C-E79CE7DA06F5}"/>
          </ac:spMkLst>
        </pc:spChg>
      </pc:sldChg>
      <pc:sldChg chg="modSp del mod modAnim">
        <pc:chgData name="Newey, Ben" userId="3d6a8be5-5e52-4397-8c0d-795b855e3530" providerId="ADAL" clId="{29783DE2-786C-40F8-A3F6-A746DD83B3B8}" dt="2020-05-04T16:16:44.121" v="118" actId="47"/>
        <pc:sldMkLst>
          <pc:docMk/>
          <pc:sldMk cId="659953570" sldId="263"/>
        </pc:sldMkLst>
        <pc:spChg chg="mod">
          <ac:chgData name="Newey, Ben" userId="3d6a8be5-5e52-4397-8c0d-795b855e3530" providerId="ADAL" clId="{29783DE2-786C-40F8-A3F6-A746DD83B3B8}" dt="2020-05-04T16:16:25.046" v="117" actId="20577"/>
          <ac:spMkLst>
            <pc:docMk/>
            <pc:sldMk cId="659953570" sldId="263"/>
            <ac:spMk id="3" creationId="{037CABCB-72CC-4274-8206-36AFD9778681}"/>
          </ac:spMkLst>
        </pc:spChg>
      </pc:sldChg>
      <pc:sldChg chg="addSp delSp modSp mod modAnim">
        <pc:chgData name="Newey, Ben" userId="3d6a8be5-5e52-4397-8c0d-795b855e3530" providerId="ADAL" clId="{29783DE2-786C-40F8-A3F6-A746DD83B3B8}" dt="2020-05-04T16:21:52.417" v="540" actId="20577"/>
        <pc:sldMkLst>
          <pc:docMk/>
          <pc:sldMk cId="3215807220" sldId="264"/>
        </pc:sldMkLst>
        <pc:spChg chg="mod">
          <ac:chgData name="Newey, Ben" userId="3d6a8be5-5e52-4397-8c0d-795b855e3530" providerId="ADAL" clId="{29783DE2-786C-40F8-A3F6-A746DD83B3B8}" dt="2020-05-04T16:21:52.417" v="540" actId="20577"/>
          <ac:spMkLst>
            <pc:docMk/>
            <pc:sldMk cId="3215807220" sldId="264"/>
            <ac:spMk id="3" creationId="{0847D65F-B8E5-454A-9BD2-73A0DB72F859}"/>
          </ac:spMkLst>
        </pc:spChg>
        <pc:graphicFrameChg chg="add del mod">
          <ac:chgData name="Newey, Ben" userId="3d6a8be5-5e52-4397-8c0d-795b855e3530" providerId="ADAL" clId="{29783DE2-786C-40F8-A3F6-A746DD83B3B8}" dt="2020-05-04T16:20:41.191" v="433"/>
          <ac:graphicFrameMkLst>
            <pc:docMk/>
            <pc:sldMk cId="3215807220" sldId="264"/>
            <ac:graphicFrameMk id="4" creationId="{4D0416A3-0F12-481B-A641-0BEAED08F4BC}"/>
          </ac:graphicFrameMkLst>
        </pc:graphicFrameChg>
      </pc:sldChg>
      <pc:sldChg chg="del">
        <pc:chgData name="Newey, Ben" userId="3d6a8be5-5e52-4397-8c0d-795b855e3530" providerId="ADAL" clId="{29783DE2-786C-40F8-A3F6-A746DD83B3B8}" dt="2020-05-04T16:22:40.060" v="541" actId="47"/>
        <pc:sldMkLst>
          <pc:docMk/>
          <pc:sldMk cId="1259035253" sldId="271"/>
        </pc:sldMkLst>
      </pc:sldChg>
      <pc:sldChg chg="del">
        <pc:chgData name="Newey, Ben" userId="3d6a8be5-5e52-4397-8c0d-795b855e3530" providerId="ADAL" clId="{29783DE2-786C-40F8-A3F6-A746DD83B3B8}" dt="2020-05-04T16:22:40.930" v="542" actId="47"/>
        <pc:sldMkLst>
          <pc:docMk/>
          <pc:sldMk cId="3984105577" sldId="272"/>
        </pc:sldMkLst>
      </pc:sldChg>
      <pc:sldChg chg="del">
        <pc:chgData name="Newey, Ben" userId="3d6a8be5-5e52-4397-8c0d-795b855e3530" providerId="ADAL" clId="{29783DE2-786C-40F8-A3F6-A746DD83B3B8}" dt="2020-05-04T16:22:41.493" v="543" actId="47"/>
        <pc:sldMkLst>
          <pc:docMk/>
          <pc:sldMk cId="1256319112" sldId="273"/>
        </pc:sldMkLst>
      </pc:sldChg>
      <pc:sldChg chg="del">
        <pc:chgData name="Newey, Ben" userId="3d6a8be5-5e52-4397-8c0d-795b855e3530" providerId="ADAL" clId="{29783DE2-786C-40F8-A3F6-A746DD83B3B8}" dt="2020-05-04T16:22:41.991" v="544" actId="47"/>
        <pc:sldMkLst>
          <pc:docMk/>
          <pc:sldMk cId="3138801627" sldId="274"/>
        </pc:sldMkLst>
      </pc:sldChg>
      <pc:sldChg chg="del">
        <pc:chgData name="Newey, Ben" userId="3d6a8be5-5e52-4397-8c0d-795b855e3530" providerId="ADAL" clId="{29783DE2-786C-40F8-A3F6-A746DD83B3B8}" dt="2020-05-04T16:22:54.903" v="545" actId="47"/>
        <pc:sldMkLst>
          <pc:docMk/>
          <pc:sldMk cId="32169459" sldId="275"/>
        </pc:sldMkLst>
      </pc:sldChg>
      <pc:sldChg chg="modSp mod">
        <pc:chgData name="Newey, Ben" userId="3d6a8be5-5e52-4397-8c0d-795b855e3530" providerId="ADAL" clId="{29783DE2-786C-40F8-A3F6-A746DD83B3B8}" dt="2020-05-04T16:13:01.803" v="113" actId="20577"/>
        <pc:sldMkLst>
          <pc:docMk/>
          <pc:sldMk cId="502287584" sldId="279"/>
        </pc:sldMkLst>
        <pc:spChg chg="mod">
          <ac:chgData name="Newey, Ben" userId="3d6a8be5-5e52-4397-8c0d-795b855e3530" providerId="ADAL" clId="{29783DE2-786C-40F8-A3F6-A746DD83B3B8}" dt="2020-05-04T16:13:01.803" v="113" actId="20577"/>
          <ac:spMkLst>
            <pc:docMk/>
            <pc:sldMk cId="502287584" sldId="279"/>
            <ac:spMk id="2" creationId="{3B950978-7889-4B69-91B8-7D02EA2A56DD}"/>
          </ac:spMkLst>
        </pc:spChg>
      </pc:sldChg>
      <pc:sldChg chg="modSp modAnim">
        <pc:chgData name="Newey, Ben" userId="3d6a8be5-5e52-4397-8c0d-795b855e3530" providerId="ADAL" clId="{29783DE2-786C-40F8-A3F6-A746DD83B3B8}" dt="2020-05-04T16:24:02.960" v="580" actId="20577"/>
        <pc:sldMkLst>
          <pc:docMk/>
          <pc:sldMk cId="1014716962" sldId="281"/>
        </pc:sldMkLst>
        <pc:spChg chg="mod">
          <ac:chgData name="Newey, Ben" userId="3d6a8be5-5e52-4397-8c0d-795b855e3530" providerId="ADAL" clId="{29783DE2-786C-40F8-A3F6-A746DD83B3B8}" dt="2020-05-04T16:24:02.960" v="580" actId="20577"/>
          <ac:spMkLst>
            <pc:docMk/>
            <pc:sldMk cId="1014716962" sldId="281"/>
            <ac:spMk id="3" creationId="{1C719CB8-A066-4F2F-AA08-69DFE9569E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EFAA-8768-4F98-843A-C07A49C1DCA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8BC95-BB9B-4DAF-AFE0-2AE0A2D4C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9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Geopolitical stability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8BC95-BB9B-4DAF-AFE0-2AE0A2D4C8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93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8BC95-BB9B-4DAF-AFE0-2AE0A2D4C8A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89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2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2DD8775-F5D6-4324-9CF3-CDBE6C18B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8" r="1558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67" name="Freeform: Shape 5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Freeform: Shape 5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1B693-A415-48E3-BA82-36079CBD8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400" dirty="0"/>
              <a:t>Modelling the 2019 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546A3-3090-4568-A0BB-E92C4E5F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GB" sz="2000" dirty="0"/>
              <a:t>Ben Newey</a:t>
            </a:r>
          </a:p>
          <a:p>
            <a:r>
              <a:rPr lang="en-GB" sz="2000" dirty="0"/>
              <a:t>Department of Philosophy, University of Warwick</a:t>
            </a:r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0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7D39C-9D1F-404A-B19F-CA703E2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well did the regression predict error?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1D72FE3-2D42-4596-A6F7-5DA0A155B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88" y="625684"/>
            <a:ext cx="7172583" cy="5218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D0EE35-59A2-4A55-B7E3-10CEC7304E72}"/>
                  </a:ext>
                </a:extLst>
              </p:cNvPr>
              <p:cNvSpPr txBox="1"/>
              <p:nvPr/>
            </p:nvSpPr>
            <p:spPr>
              <a:xfrm>
                <a:off x="942535" y="5106572"/>
                <a:ext cx="2067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Red: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=+0.22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Green: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D0EE35-59A2-4A55-B7E3-10CEC730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" y="5106572"/>
                <a:ext cx="2067951" cy="707886"/>
              </a:xfrm>
              <a:prstGeom prst="rect">
                <a:avLst/>
              </a:prstGeom>
              <a:blipFill>
                <a:blip r:embed="rId3"/>
                <a:stretch>
                  <a:fillRect l="-3245" t="-4310" r="-7965" b="-15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8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5257-DFEA-4DF2-AAFC-E13B33F4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vote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0B1C-48F1-40AE-A892-537CA227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 a weighted average of these polls</a:t>
            </a:r>
          </a:p>
          <a:p>
            <a:r>
              <a:rPr lang="en-GB" dirty="0"/>
              <a:t>How well did it work?</a:t>
            </a:r>
          </a:p>
        </p:txBody>
      </p:sp>
    </p:spTree>
    <p:extLst>
      <p:ext uri="{BB962C8B-B14F-4D97-AF65-F5344CB8AC3E}">
        <p14:creationId xmlns:p14="http://schemas.microsoft.com/office/powerpoint/2010/main" val="28212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48B5-1F16-4008-B46C-051B9E8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Accuracy of vote prediction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0240C9-445C-404F-A5C9-2D645BA0C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21" y="1122364"/>
            <a:ext cx="7037327" cy="42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A05A-C709-45BE-80FA-35072E51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seats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6342D-98F9-46CE-92A2-83BF09AD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Uniform National Swing</a:t>
            </a:r>
          </a:p>
          <a:p>
            <a:r>
              <a:rPr lang="en-GB" dirty="0"/>
              <a:t>Simulation</a:t>
            </a:r>
          </a:p>
          <a:p>
            <a:r>
              <a:rPr lang="en-GB" dirty="0"/>
              <a:t>Baseline</a:t>
            </a:r>
          </a:p>
          <a:p>
            <a:pPr lvl="1"/>
            <a:r>
              <a:rPr lang="en-GB" dirty="0"/>
              <a:t>One party’s share linearly dependent</a:t>
            </a:r>
          </a:p>
          <a:p>
            <a:r>
              <a:rPr lang="en-GB" dirty="0"/>
              <a:t>Random shocks – dependent or independent?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6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638A8-37D6-4B37-B221-3276D545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Independent shocks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7F2138-85C5-4456-BE74-E0ECE292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64" y="669752"/>
            <a:ext cx="7111982" cy="51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1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4D65D-1071-4EA2-A769-61CB207E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Dependent shocks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39FD86-F82F-483F-9F87-B0EF826DA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65" y="669753"/>
            <a:ext cx="7014384" cy="5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5BA6-460F-403C-AECA-EDBECF8B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Probabilistic forecasting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226B-870E-408F-9D6F-9253947C8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the weather, we want to forecast probabilistically</a:t>
            </a:r>
          </a:p>
          <a:p>
            <a:r>
              <a:rPr lang="en-GB" dirty="0"/>
              <a:t>Probability of Conservative majority = 77.6%</a:t>
            </a:r>
          </a:p>
          <a:p>
            <a:r>
              <a:rPr lang="en-GB" dirty="0"/>
              <a:t>Probability of Labour majority = 0.3%</a:t>
            </a:r>
          </a:p>
          <a:p>
            <a:r>
              <a:rPr lang="en-GB" dirty="0"/>
              <a:t>Probability of Conservative plurality = 93.6%</a:t>
            </a:r>
          </a:p>
        </p:txBody>
      </p:sp>
    </p:spTree>
    <p:extLst>
      <p:ext uri="{BB962C8B-B14F-4D97-AF65-F5344CB8AC3E}">
        <p14:creationId xmlns:p14="http://schemas.microsoft.com/office/powerpoint/2010/main" val="28487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67F8D-3F10-41C3-8726-A769E22F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good was the forecast?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A97FC6-10D0-46F8-9DBA-DD02BBB7A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29" y="1122364"/>
            <a:ext cx="6952919" cy="41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5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EDB40-AEDB-429D-91A7-D182ECE8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Comparison with other predictive models</a:t>
            </a: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9D5090-A0AC-4B3B-8B2C-00C1E7D97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00" y="662259"/>
            <a:ext cx="7402671" cy="53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0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6DF6-4FB6-4D1D-AAEC-71ED71FE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did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CAC7-84C1-4C1A-9FD3-FCAD33F7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Polls were accurate</a:t>
            </a:r>
          </a:p>
          <a:p>
            <a:r>
              <a:rPr lang="en-GB" dirty="0"/>
              <a:t>Constituency errors mitigated</a:t>
            </a:r>
          </a:p>
          <a:p>
            <a:pPr lvl="1"/>
            <a:r>
              <a:rPr lang="en-GB" dirty="0"/>
              <a:t>650 constituencies</a:t>
            </a:r>
          </a:p>
          <a:p>
            <a:pPr lvl="1"/>
            <a:r>
              <a:rPr lang="en-GB" dirty="0"/>
              <a:t>1000 simulations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6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0D0A-0026-4794-ADCE-30AE36E9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2D85-D3A7-4CE6-8494-10B3B87D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Elections are uncertain and significant</a:t>
            </a:r>
          </a:p>
          <a:p>
            <a:r>
              <a:rPr lang="en-GB" dirty="0"/>
              <a:t>Polling is bad at predicting results because:</a:t>
            </a:r>
          </a:p>
          <a:p>
            <a:pPr lvl="1"/>
            <a:r>
              <a:rPr lang="en-GB" dirty="0"/>
              <a:t>Extrapolation errors</a:t>
            </a:r>
          </a:p>
          <a:p>
            <a:pPr lvl="1"/>
            <a:r>
              <a:rPr lang="en-GB" dirty="0"/>
              <a:t>Imperfect seat mapping – plurality rule</a:t>
            </a:r>
          </a:p>
          <a:p>
            <a:r>
              <a:rPr lang="en-GB" dirty="0"/>
              <a:t>Poll results diverge – which are right?</a:t>
            </a:r>
          </a:p>
        </p:txBody>
      </p:sp>
    </p:spTree>
    <p:extLst>
      <p:ext uri="{BB962C8B-B14F-4D97-AF65-F5344CB8AC3E}">
        <p14:creationId xmlns:p14="http://schemas.microsoft.com/office/powerpoint/2010/main" val="19876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2886-B64C-424A-8336-F0875501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flaws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9CB8-A066-4F2F-AA08-69DFE956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 assumption didn’t hold</a:t>
            </a:r>
          </a:p>
          <a:p>
            <a:r>
              <a:rPr lang="en-GB" dirty="0"/>
              <a:t>Static assumption needs testing</a:t>
            </a:r>
          </a:p>
          <a:p>
            <a:r>
              <a:rPr lang="en-GB" dirty="0"/>
              <a:t>Predicted errors poor fit for data</a:t>
            </a:r>
          </a:p>
        </p:txBody>
      </p:sp>
    </p:spTree>
    <p:extLst>
      <p:ext uri="{BB962C8B-B14F-4D97-AF65-F5344CB8AC3E}">
        <p14:creationId xmlns:p14="http://schemas.microsoft.com/office/powerpoint/2010/main" val="101471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C294-0BDC-4926-8986-F8DF497E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B539-88C0-4B30-93C8-748DB0FD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Majoritarian election systems</a:t>
            </a:r>
          </a:p>
          <a:p>
            <a:pPr lvl="1"/>
            <a:r>
              <a:rPr lang="en-GB" dirty="0"/>
              <a:t>2020 Presidential Elections</a:t>
            </a:r>
          </a:p>
          <a:p>
            <a:r>
              <a:rPr lang="en-GB" dirty="0"/>
              <a:t>Adapting to dynamic model</a:t>
            </a:r>
          </a:p>
          <a:p>
            <a:r>
              <a:rPr lang="en-GB" dirty="0"/>
              <a:t>Indirect forecasting outside elections</a:t>
            </a:r>
          </a:p>
          <a:p>
            <a:pPr lvl="1"/>
            <a:r>
              <a:rPr lang="en-GB" dirty="0"/>
              <a:t>Polls as signals</a:t>
            </a:r>
          </a:p>
          <a:p>
            <a:r>
              <a:rPr lang="en-GB" dirty="0"/>
              <a:t>Constituency predictions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53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7ACE-11C6-4A6E-B725-47770615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8B89-E408-4578-BDFD-97682120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7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47D1-A9E1-4F68-87DE-A240B4A4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election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C2CB-5C5C-4D8B-AA01-00C58CEF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Demographic predictors</a:t>
            </a:r>
          </a:p>
          <a:p>
            <a:r>
              <a:rPr lang="en-GB" dirty="0"/>
              <a:t>Multilevel Regression and Post-stratification (MRP) models</a:t>
            </a:r>
          </a:p>
          <a:p>
            <a:pPr lvl="1"/>
            <a:r>
              <a:rPr lang="en-GB" dirty="0"/>
              <a:t>YouGov</a:t>
            </a:r>
          </a:p>
          <a:p>
            <a:pPr lvl="1"/>
            <a:r>
              <a:rPr lang="en-GB" dirty="0"/>
              <a:t>Electoral Calculus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394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978-7889-4B69-91B8-7D02EA2A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0ADF7-9146-41B3-AE53-BDEDB741DD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Needs to capture multiple errors</a:t>
                </a:r>
              </a:p>
              <a:p>
                <a:r>
                  <a:rPr lang="en-GB" dirty="0"/>
                  <a:t>Some average would work</a:t>
                </a:r>
              </a:p>
              <a:p>
                <a:r>
                  <a:rPr lang="en-GB" dirty="0"/>
                  <a:t>But arithmetic mean would not work: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=0⇔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Instead define Mean Absolute Error (MAE):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0ADF7-9146-41B3-AE53-BDEDB741DD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2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73BD5-CAEA-40C1-BCE1-6167AEC0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Predictors of polling accuracy</a:t>
            </a:r>
          </a:p>
        </p:txBody>
      </p:sp>
      <p:sp>
        <p:nvSpPr>
          <p:cNvPr id="70" name="Content Placeholder 8">
            <a:extLst>
              <a:ext uri="{FF2B5EF4-FFF2-40B4-BE49-F238E27FC236}">
                <a16:creationId xmlns:a16="http://schemas.microsoft.com/office/drawing/2014/main" id="{802B6347-13DF-498F-9F8F-B69ABDF0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Some things don’t have an effect in some years…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453FD-341D-48F1-B503-097F5555F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896" y="625684"/>
            <a:ext cx="7164076" cy="52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7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F0A1B-BF72-45D5-8E69-FBF1AAFE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Predictors of polling accuracy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4945DC-2E22-4981-9EF7-ED9B06B2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…but sometimes they do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7FB41D-C6D8-4893-8C8E-ACBBA98D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88" y="625684"/>
            <a:ext cx="7172583" cy="521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D10A9-0438-4693-81CF-D565983F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Static assumptions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6A37AE6-8646-434D-8764-3C4982B98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06" y="575369"/>
            <a:ext cx="7141165" cy="519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7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BEBB-8BCA-4E0A-A55D-3614C7B2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Predictors of polling 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EA62C-DC37-47BE-B54C-E79CE7DA0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 tested the following predictors and their first-degree interactions:</a:t>
                </a:r>
              </a:p>
              <a:p>
                <a:pPr lvl="1"/>
                <a:r>
                  <a:rPr lang="en-GB" dirty="0"/>
                  <a:t>Sample size</a:t>
                </a:r>
              </a:p>
              <a:p>
                <a:pPr lvl="1"/>
                <a:r>
                  <a:rPr lang="en-GB" dirty="0"/>
                  <a:t>Methodology</a:t>
                </a:r>
              </a:p>
              <a:p>
                <a:pPr lvl="1"/>
                <a:r>
                  <a:rPr lang="en-GB" dirty="0"/>
                  <a:t>Polling company</a:t>
                </a:r>
              </a:p>
              <a:p>
                <a:pPr lvl="1"/>
                <a:r>
                  <a:rPr lang="en-GB" dirty="0"/>
                  <a:t>Date poll was conducted</a:t>
                </a:r>
              </a:p>
              <a:p>
                <a:r>
                  <a:rPr lang="en-GB" dirty="0"/>
                  <a:t>Obtain significant predictors from 1992-2017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EA62C-DC37-47BE-B54C-E79CE7DA0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1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CA19-09B2-4EAC-8EF4-04F9BEF8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7D65F-B8E5-454A-9BD2-73A0DB72F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/>
                  <a:t>Now we have a nice linear regression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=0.47</m:t>
                    </m:r>
                  </m:oMath>
                </a14:m>
                <a:r>
                  <a:rPr lang="en-GB" dirty="0"/>
                  <a:t> – fits past data okay, but not great</a:t>
                </a:r>
              </a:p>
              <a:p>
                <a:r>
                  <a:rPr lang="en-GB" dirty="0"/>
                  <a:t>Predict MAE for known 2019 inputs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Now we have a set of predicted errors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GB" dirty="0"/>
              </a:p>
              <a:p>
                <a:r>
                  <a:rPr lang="en-GB" dirty="0"/>
                  <a:t>Define a weight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As predicted MAE falls, we weight the poll more strongly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7D65F-B8E5-454A-9BD2-73A0DB72F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1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8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8E2"/>
      </a:lt2>
      <a:accent1>
        <a:srgbClr val="969AC6"/>
      </a:accent1>
      <a:accent2>
        <a:srgbClr val="7F9CBA"/>
      </a:accent2>
      <a:accent3>
        <a:srgbClr val="83ABAF"/>
      </a:accent3>
      <a:accent4>
        <a:srgbClr val="78B09E"/>
      </a:accent4>
      <a:accent5>
        <a:srgbClr val="84AE8F"/>
      </a:accent5>
      <a:accent6>
        <a:srgbClr val="81B179"/>
      </a:accent6>
      <a:hlink>
        <a:srgbClr val="88845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1D1994D651844BB2C5DD60416E5375" ma:contentTypeVersion="12" ma:contentTypeDescription="Create a new document." ma:contentTypeScope="" ma:versionID="d56a685746f5020eb5b65555c9166941">
  <xsd:schema xmlns:xsd="http://www.w3.org/2001/XMLSchema" xmlns:xs="http://www.w3.org/2001/XMLSchema" xmlns:p="http://schemas.microsoft.com/office/2006/metadata/properties" xmlns:ns3="e9449af2-6ed5-466c-886e-ee4b08235d94" xmlns:ns4="26b26688-3da7-429b-af12-5f59c2216ccc" targetNamespace="http://schemas.microsoft.com/office/2006/metadata/properties" ma:root="true" ma:fieldsID="1898a0394a5e39ae1e5dd824a35f3f51" ns3:_="" ns4:_="">
    <xsd:import namespace="e9449af2-6ed5-466c-886e-ee4b08235d94"/>
    <xsd:import namespace="26b26688-3da7-429b-af12-5f59c2216c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49af2-6ed5-466c-886e-ee4b08235d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26688-3da7-429b-af12-5f59c2216c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B52889-D80A-411E-A9CB-4198A3558A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49af2-6ed5-466c-886e-ee4b08235d94"/>
    <ds:schemaRef ds:uri="26b26688-3da7-429b-af12-5f59c2216c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172E98-97E2-4EB4-A915-ADDDC82935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4D6666-2C9C-4FE0-A303-2DE23DBDC451}">
  <ds:schemaRefs>
    <ds:schemaRef ds:uri="26b26688-3da7-429b-af12-5f59c2216ccc"/>
    <ds:schemaRef ds:uri="http://purl.org/dc/terms/"/>
    <ds:schemaRef ds:uri="e9449af2-6ed5-466c-886e-ee4b08235d9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378</Words>
  <Application>Microsoft Office PowerPoint</Application>
  <PresentationFormat>Widescreen</PresentationFormat>
  <Paragraphs>84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Calibri</vt:lpstr>
      <vt:lpstr>Cambria Math</vt:lpstr>
      <vt:lpstr>AccentBoxVTI</vt:lpstr>
      <vt:lpstr>Modelling the 2019 Election</vt:lpstr>
      <vt:lpstr>Motivation</vt:lpstr>
      <vt:lpstr>Existing election models</vt:lpstr>
      <vt:lpstr>Choosing a metric</vt:lpstr>
      <vt:lpstr>Predictors of polling accuracy</vt:lpstr>
      <vt:lpstr>Predictors of polling accuracy</vt:lpstr>
      <vt:lpstr>Static assumptions</vt:lpstr>
      <vt:lpstr>Predictors of polling accuracy</vt:lpstr>
      <vt:lpstr>Weighting</vt:lpstr>
      <vt:lpstr>How well did the regression predict error?</vt:lpstr>
      <vt:lpstr>Predicting vote share</vt:lpstr>
      <vt:lpstr>Accuracy of vote prediction</vt:lpstr>
      <vt:lpstr>Predicting seats</vt:lpstr>
      <vt:lpstr>Independent shocks</vt:lpstr>
      <vt:lpstr>Dependent shocks</vt:lpstr>
      <vt:lpstr>Probabilistic forecasting</vt:lpstr>
      <vt:lpstr>How good was the forecast?</vt:lpstr>
      <vt:lpstr>Comparison with other predictive models</vt:lpstr>
      <vt:lpstr>Why did it work?</vt:lpstr>
      <vt:lpstr>Model flaws</vt:lpstr>
      <vt:lpstr>Adaptation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Predictive Model of the 2019 UK General Election</dc:title>
  <dc:creator>Ben Newey</dc:creator>
  <cp:lastModifiedBy>Ben Newey</cp:lastModifiedBy>
  <cp:revision>2</cp:revision>
  <dcterms:created xsi:type="dcterms:W3CDTF">2020-02-17T22:16:08Z</dcterms:created>
  <dcterms:modified xsi:type="dcterms:W3CDTF">2020-05-04T16:24:13Z</dcterms:modified>
</cp:coreProperties>
</file>